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0" d="100"/>
          <a:sy n="70" d="100"/>
        </p:scale>
        <p:origin x="-107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19.12.2013</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19.12.2013</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19.12.2013</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19.12.2013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19.12.2013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19.12.2013</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19.12.2013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19.12.2013</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19.12.2013</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19.12.2013</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2"/>
          <p:cNvSpPr>
            <a:spLocks noGrp="1"/>
          </p:cNvSpPr>
          <p:nvPr>
            <p:ph type="ctrTitle"/>
          </p:nvPr>
        </p:nvSpPr>
        <p:spPr/>
        <p:txBody>
          <a:bodyPr>
            <a:noAutofit/>
          </a:bodyPr>
          <a:lstStyle/>
          <a:p>
            <a:pPr algn="ctr"/>
            <a:r>
              <a:rPr lang="ru-RU" sz="6600" i="1" dirty="0" smtClean="0">
                <a:solidFill>
                  <a:schemeClr val="accent3">
                    <a:lumMod val="75000"/>
                  </a:schemeClr>
                </a:solidFill>
                <a:latin typeface="Arial" pitchFamily="34" charset="0"/>
                <a:cs typeface="Arial" pitchFamily="34" charset="0"/>
              </a:rPr>
              <a:t>общее собрание участников </a:t>
            </a:r>
            <a:r>
              <a:rPr lang="ru-RU" sz="6600" i="1" dirty="0" err="1" smtClean="0">
                <a:solidFill>
                  <a:schemeClr val="accent3">
                    <a:lumMod val="75000"/>
                  </a:schemeClr>
                </a:solidFill>
                <a:latin typeface="Arial" pitchFamily="34" charset="0"/>
                <a:cs typeface="Arial" pitchFamily="34" charset="0"/>
              </a:rPr>
              <a:t>ооо</a:t>
            </a:r>
            <a:endParaRPr lang="ru-RU" sz="6600" i="1" dirty="0">
              <a:solidFill>
                <a:schemeClr val="accent3">
                  <a:lumMod val="75000"/>
                </a:schemeClr>
              </a:solidFill>
              <a:latin typeface="Arial" pitchFamily="34" charset="0"/>
              <a:cs typeface="Arial" pitchFamily="34"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sz="quarter" idx="1"/>
          </p:nvPr>
        </p:nvSpPr>
        <p:spPr>
          <a:xfrm>
            <a:off x="457200" y="214313"/>
            <a:ext cx="8115300" cy="6259512"/>
          </a:xfrm>
        </p:spPr>
        <p:txBody>
          <a:bodyPr/>
          <a:lstStyle/>
          <a:p>
            <a:pPr algn="just">
              <a:lnSpc>
                <a:spcPct val="150000"/>
              </a:lnSpc>
              <a:buNone/>
            </a:pPr>
            <a:r>
              <a:rPr lang="en-US" sz="2600" dirty="0" smtClean="0">
                <a:solidFill>
                  <a:schemeClr val="accent3">
                    <a:lumMod val="75000"/>
                  </a:schemeClr>
                </a:solidFill>
                <a:latin typeface="Times New Roman" pitchFamily="18" charset="0"/>
                <a:cs typeface="Times New Roman" pitchFamily="18" charset="0"/>
              </a:rPr>
              <a:t>   </a:t>
            </a:r>
            <a:r>
              <a:rPr lang="ru-RU" sz="2600" dirty="0" smtClean="0">
                <a:solidFill>
                  <a:schemeClr val="accent3">
                    <a:lumMod val="75000"/>
                  </a:schemeClr>
                </a:solidFill>
                <a:latin typeface="Times New Roman" pitchFamily="18" charset="0"/>
                <a:cs typeface="Times New Roman" pitchFamily="18" charset="0"/>
              </a:rPr>
              <a:t>В корпоративной деятельности любой организации проведение годового собрания участников занимает одно из ключевых мест. Принятые на нем решения во многом определяют порядок деятельности общества на весь следующий год. Поэтому созыв и проведение его в соответствии с действующим законодательством – одна из наиболее ответственных задач исполнительных органов компании</a:t>
            </a:r>
            <a:r>
              <a:rPr lang="ru-RU" b="1" dirty="0" smtClean="0">
                <a:solidFill>
                  <a:schemeClr val="accent3">
                    <a:lumMod val="75000"/>
                  </a:schemeClr>
                </a:solidFill>
              </a:rPr>
              <a:t>.</a:t>
            </a:r>
            <a:endParaRPr lang="en-US" b="1" dirty="0" smtClean="0">
              <a:solidFill>
                <a:schemeClr val="accent3">
                  <a:lumMod val="75000"/>
                </a:schemeClr>
              </a:solidFill>
            </a:endParaRPr>
          </a:p>
          <a:p>
            <a:pPr algn="just">
              <a:lnSpc>
                <a:spcPct val="150000"/>
              </a:lnSpc>
              <a:buNone/>
            </a:pPr>
            <a:endParaRPr lang="ru-RU" dirty="0">
              <a:solidFill>
                <a:schemeClr val="accent3">
                  <a:lumMod val="75000"/>
                </a:schemeClr>
              </a:solidFill>
            </a:endParaRPr>
          </a:p>
        </p:txBody>
      </p:sp>
      <p:pic>
        <p:nvPicPr>
          <p:cNvPr id="5" name="Рисунок 4" descr="rjh.jpg"/>
          <p:cNvPicPr>
            <a:picLocks noChangeAspect="1"/>
          </p:cNvPicPr>
          <p:nvPr/>
        </p:nvPicPr>
        <p:blipFill>
          <a:blip r:embed="rId2"/>
          <a:stretch>
            <a:fillRect/>
          </a:stretch>
        </p:blipFill>
        <p:spPr>
          <a:xfrm>
            <a:off x="3000364" y="5072074"/>
            <a:ext cx="2641158" cy="1785926"/>
          </a:xfrm>
          <a:prstGeom prst="rect">
            <a:avLst/>
          </a:prstGeom>
        </p:spPr>
      </p:pic>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868346"/>
          </a:xfrm>
        </p:spPr>
        <p:txBody>
          <a:bodyPr>
            <a:normAutofit fontScale="90000"/>
          </a:bodyPr>
          <a:lstStyle/>
          <a:p>
            <a:pPr algn="ctr"/>
            <a:r>
              <a:rPr lang="ru-RU" b="1" i="1" dirty="0" smtClean="0">
                <a:solidFill>
                  <a:schemeClr val="accent3">
                    <a:lumMod val="75000"/>
                  </a:schemeClr>
                </a:solidFill>
                <a:latin typeface="Arial" pitchFamily="34" charset="0"/>
                <a:cs typeface="Arial" pitchFamily="34" charset="0"/>
              </a:rPr>
              <a:t>Срок проведения собрания</a:t>
            </a:r>
            <a:r>
              <a:rPr lang="ru-RU" b="1" i="1" dirty="0" smtClean="0"/>
              <a:t/>
            </a:r>
            <a:br>
              <a:rPr lang="ru-RU" b="1" i="1" dirty="0" smtClean="0"/>
            </a:br>
            <a:endParaRPr lang="ru-RU" i="1" dirty="0"/>
          </a:p>
        </p:txBody>
      </p:sp>
      <p:sp>
        <p:nvSpPr>
          <p:cNvPr id="3" name="Содержимое 2"/>
          <p:cNvSpPr>
            <a:spLocks noGrp="1"/>
          </p:cNvSpPr>
          <p:nvPr>
            <p:ph sz="quarter" idx="1"/>
          </p:nvPr>
        </p:nvSpPr>
        <p:spPr>
          <a:xfrm>
            <a:off x="457200" y="928670"/>
            <a:ext cx="8115328" cy="5545282"/>
          </a:xfrm>
        </p:spPr>
        <p:txBody>
          <a:bodyPr/>
          <a:lstStyle/>
          <a:p>
            <a:pPr>
              <a:lnSpc>
                <a:spcPct val="150000"/>
              </a:lnSpc>
            </a:pPr>
            <a:r>
              <a:rPr lang="ru-RU" dirty="0" smtClean="0">
                <a:solidFill>
                  <a:schemeClr val="accent1">
                    <a:lumMod val="50000"/>
                  </a:schemeClr>
                </a:solidFill>
              </a:rPr>
              <a:t>Общее собрание участников общества с ограниченной ответственностью проводится в сроки, определенные уставом общества, но не реже чем один раз в год. В соответствии со ст. 34 Федерального закона от 08.02.1998 № 14-ФЗ «Об обществах с ограниченной ответственностью» общее собрание должно проводиться не ранее чем через два месяца и не позднее чем через четыре месяца после окончания финансового года.</a:t>
            </a:r>
            <a:endParaRPr lang="ru-RU" dirty="0">
              <a:solidFill>
                <a:schemeClr val="accent1">
                  <a:lumMod val="50000"/>
                </a:schemeClr>
              </a:solidFill>
            </a:endParaRPr>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i="1" dirty="0" smtClean="0">
                <a:solidFill>
                  <a:schemeClr val="accent1">
                    <a:lumMod val="50000"/>
                  </a:schemeClr>
                </a:solidFill>
                <a:latin typeface="Arial" pitchFamily="34" charset="0"/>
                <a:cs typeface="Arial" pitchFamily="34" charset="0"/>
              </a:rPr>
              <a:t>Вопросы повестки дня</a:t>
            </a:r>
            <a:r>
              <a:rPr lang="ru-RU" b="1" dirty="0" smtClean="0"/>
              <a:t/>
            </a:r>
            <a:br>
              <a:rPr lang="ru-RU" b="1" dirty="0" smtClean="0"/>
            </a:br>
            <a:endParaRPr lang="ru-RU" dirty="0"/>
          </a:p>
        </p:txBody>
      </p:sp>
      <p:sp>
        <p:nvSpPr>
          <p:cNvPr id="3" name="Содержимое 2"/>
          <p:cNvSpPr>
            <a:spLocks noGrp="1"/>
          </p:cNvSpPr>
          <p:nvPr>
            <p:ph sz="quarter" idx="1"/>
          </p:nvPr>
        </p:nvSpPr>
        <p:spPr>
          <a:xfrm>
            <a:off x="457200" y="1142984"/>
            <a:ext cx="7467600" cy="5330968"/>
          </a:xfrm>
        </p:spPr>
        <p:txBody>
          <a:bodyPr/>
          <a:lstStyle/>
          <a:p>
            <a:pPr>
              <a:lnSpc>
                <a:spcPct val="150000"/>
              </a:lnSpc>
            </a:pPr>
            <a:r>
              <a:rPr lang="ru-RU" dirty="0" smtClean="0">
                <a:solidFill>
                  <a:schemeClr val="accent1">
                    <a:lumMod val="50000"/>
                  </a:schemeClr>
                </a:solidFill>
                <a:latin typeface="Times New Roman" pitchFamily="18" charset="0"/>
                <a:cs typeface="Times New Roman" pitchFamily="18" charset="0"/>
              </a:rPr>
              <a:t>Вопросы повестки дня, которые должны быть рассмотрены на очередном собрании участников, можно разделить на процедурные, обязательные и факультативные.</a:t>
            </a:r>
          </a:p>
          <a:p>
            <a:pPr>
              <a:lnSpc>
                <a:spcPct val="150000"/>
              </a:lnSpc>
            </a:pPr>
            <a:endParaRPr lang="ru-RU" dirty="0">
              <a:solidFill>
                <a:schemeClr val="accent1">
                  <a:lumMod val="50000"/>
                </a:schemeClr>
              </a:solidFill>
              <a:latin typeface="Times New Roman" pitchFamily="18" charset="0"/>
              <a:cs typeface="Times New Roman" pitchFamily="18" charset="0"/>
            </a:endParaRPr>
          </a:p>
        </p:txBody>
      </p:sp>
      <p:pic>
        <p:nvPicPr>
          <p:cNvPr id="4" name="Рисунок 3" descr="buhgalterskie-uslugi-v-moskve-476x300.jpg"/>
          <p:cNvPicPr>
            <a:picLocks noChangeAspect="1"/>
          </p:cNvPicPr>
          <p:nvPr/>
        </p:nvPicPr>
        <p:blipFill>
          <a:blip r:embed="rId2"/>
          <a:stretch>
            <a:fillRect/>
          </a:stretch>
        </p:blipFill>
        <p:spPr>
          <a:xfrm rot="981763">
            <a:off x="3357252" y="3391089"/>
            <a:ext cx="4165608" cy="262538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786" y="142852"/>
            <a:ext cx="7467600" cy="1143000"/>
          </a:xfrm>
        </p:spPr>
        <p:txBody>
          <a:bodyPr/>
          <a:lstStyle/>
          <a:p>
            <a:pPr algn="ctr"/>
            <a:r>
              <a:rPr lang="ru-RU" b="1" i="1" dirty="0" smtClean="0">
                <a:solidFill>
                  <a:schemeClr val="accent1">
                    <a:lumMod val="50000"/>
                  </a:schemeClr>
                </a:solidFill>
                <a:latin typeface="Arial" pitchFamily="34" charset="0"/>
                <a:cs typeface="Arial" pitchFamily="34" charset="0"/>
              </a:rPr>
              <a:t>Процедурные вопросы</a:t>
            </a:r>
            <a:endParaRPr lang="ru-RU" i="1" dirty="0">
              <a:solidFill>
                <a:schemeClr val="accent1">
                  <a:lumMod val="50000"/>
                </a:schemeClr>
              </a:solidFill>
              <a:latin typeface="Arial" pitchFamily="34" charset="0"/>
              <a:cs typeface="Arial" pitchFamily="34" charset="0"/>
            </a:endParaRPr>
          </a:p>
        </p:txBody>
      </p:sp>
      <p:sp>
        <p:nvSpPr>
          <p:cNvPr id="3" name="Содержимое 2"/>
          <p:cNvSpPr>
            <a:spLocks noGrp="1"/>
          </p:cNvSpPr>
          <p:nvPr>
            <p:ph sz="quarter" idx="1"/>
          </p:nvPr>
        </p:nvSpPr>
        <p:spPr/>
        <p:txBody>
          <a:bodyPr>
            <a:normAutofit fontScale="77500" lnSpcReduction="20000"/>
          </a:bodyPr>
          <a:lstStyle/>
          <a:p>
            <a:pPr>
              <a:lnSpc>
                <a:spcPct val="150000"/>
              </a:lnSpc>
              <a:buNone/>
            </a:pPr>
            <a:r>
              <a:rPr lang="ru-RU" dirty="0" smtClean="0"/>
              <a:t>   </a:t>
            </a:r>
            <a:r>
              <a:rPr lang="ru-RU" dirty="0" smtClean="0">
                <a:solidFill>
                  <a:schemeClr val="accent1">
                    <a:lumMod val="50000"/>
                  </a:schemeClr>
                </a:solidFill>
              </a:rPr>
              <a:t>Это вопросы, связанные с порядком ведения самого собрания. К ним относятся, в частности:</a:t>
            </a:r>
          </a:p>
          <a:p>
            <a:pPr>
              <a:lnSpc>
                <a:spcPct val="150000"/>
              </a:lnSpc>
            </a:pPr>
            <a:r>
              <a:rPr lang="ru-RU" dirty="0" smtClean="0">
                <a:solidFill>
                  <a:schemeClr val="accent1">
                    <a:lumMod val="50000"/>
                  </a:schemeClr>
                </a:solidFill>
              </a:rPr>
              <a:t> выбор председательствующего на собрании участников.</a:t>
            </a:r>
          </a:p>
          <a:p>
            <a:pPr>
              <a:lnSpc>
                <a:spcPct val="150000"/>
              </a:lnSpc>
            </a:pPr>
            <a:r>
              <a:rPr lang="ru-RU" dirty="0" smtClean="0">
                <a:solidFill>
                  <a:schemeClr val="accent1">
                    <a:lumMod val="50000"/>
                  </a:schemeClr>
                </a:solidFill>
              </a:rPr>
              <a:t>избрание счетной комиссии (в случае необходимости);</a:t>
            </a:r>
          </a:p>
          <a:p>
            <a:pPr>
              <a:lnSpc>
                <a:spcPct val="150000"/>
              </a:lnSpc>
            </a:pPr>
            <a:r>
              <a:rPr lang="ru-RU" dirty="0" smtClean="0">
                <a:solidFill>
                  <a:schemeClr val="accent1">
                    <a:lumMod val="50000"/>
                  </a:schemeClr>
                </a:solidFill>
              </a:rPr>
              <a:t>определение порядка голосования</a:t>
            </a:r>
            <a:r>
              <a:rPr lang="ru-RU" b="1" dirty="0" smtClean="0">
                <a:solidFill>
                  <a:schemeClr val="accent1">
                    <a:lumMod val="50000"/>
                  </a:schemeClr>
                </a:solidFill>
              </a:rPr>
              <a:t> </a:t>
            </a:r>
            <a:r>
              <a:rPr lang="ru-RU" dirty="0" smtClean="0">
                <a:solidFill>
                  <a:schemeClr val="accent1">
                    <a:lumMod val="50000"/>
                  </a:schemeClr>
                </a:solidFill>
              </a:rPr>
              <a:t>(протоколами, «поднятием руки» и т.п.). Стоит заметить, что протоколы с собственноручными подписями ‑ наиболее надежный инструмент при проведении общего собрания участников. С одной стороны, они упрощают процедуру подсчета голосов, с другой – позволяют в последующем оперировать «овеществленным» мнением самого участника.</a:t>
            </a:r>
          </a:p>
          <a:p>
            <a:endParaRPr lang="ru-RU" dirty="0"/>
          </a:p>
        </p:txBody>
      </p:sp>
    </p:spTree>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solidFill>
                  <a:schemeClr val="accent1">
                    <a:lumMod val="50000"/>
                  </a:schemeClr>
                </a:solidFill>
              </a:rPr>
              <a:t> </a:t>
            </a:r>
            <a:r>
              <a:rPr lang="ru-RU" b="1" i="1" dirty="0" smtClean="0">
                <a:solidFill>
                  <a:schemeClr val="accent1">
                    <a:lumMod val="50000"/>
                  </a:schemeClr>
                </a:solidFill>
                <a:latin typeface="Arial" pitchFamily="34" charset="0"/>
                <a:cs typeface="Arial" pitchFamily="34" charset="0"/>
              </a:rPr>
              <a:t>Обязательные вопросы</a:t>
            </a:r>
            <a:endParaRPr lang="ru-RU" i="1" dirty="0">
              <a:solidFill>
                <a:schemeClr val="accent1">
                  <a:lumMod val="50000"/>
                </a:schemeClr>
              </a:solidFill>
              <a:latin typeface="Arial" pitchFamily="34" charset="0"/>
              <a:cs typeface="Arial" pitchFamily="34" charset="0"/>
            </a:endParaRPr>
          </a:p>
        </p:txBody>
      </p:sp>
      <p:sp>
        <p:nvSpPr>
          <p:cNvPr id="3" name="Содержимое 2"/>
          <p:cNvSpPr>
            <a:spLocks noGrp="1"/>
          </p:cNvSpPr>
          <p:nvPr>
            <p:ph sz="quarter" idx="1"/>
          </p:nvPr>
        </p:nvSpPr>
        <p:spPr/>
        <p:txBody>
          <a:bodyPr/>
          <a:lstStyle/>
          <a:p>
            <a:pPr algn="just">
              <a:lnSpc>
                <a:spcPct val="150000"/>
              </a:lnSpc>
              <a:buNone/>
            </a:pPr>
            <a:r>
              <a:rPr lang="ru-RU" dirty="0" smtClean="0">
                <a:solidFill>
                  <a:schemeClr val="accent1">
                    <a:lumMod val="50000"/>
                  </a:schemeClr>
                </a:solidFill>
                <a:latin typeface="Times New Roman" pitchFamily="18" charset="0"/>
                <a:cs typeface="Times New Roman" pitchFamily="18" charset="0"/>
              </a:rPr>
              <a:t>   Можно разделить на обязательные для всех обществ и обязательные для конкретного общества. К обязательным для всех обществ относятся вопросы:</a:t>
            </a:r>
          </a:p>
          <a:p>
            <a:pPr algn="just">
              <a:lnSpc>
                <a:spcPct val="150000"/>
              </a:lnSpc>
            </a:pPr>
            <a:r>
              <a:rPr lang="ru-RU" dirty="0" smtClean="0">
                <a:solidFill>
                  <a:schemeClr val="accent1">
                    <a:lumMod val="50000"/>
                  </a:schemeClr>
                </a:solidFill>
                <a:latin typeface="Times New Roman" pitchFamily="18" charset="0"/>
                <a:cs typeface="Times New Roman" pitchFamily="18" charset="0"/>
              </a:rPr>
              <a:t>рассмотрения годового отчета организации и утверждения результатов деятельности, в т.ч. годового бухгалтерского баланса;</a:t>
            </a:r>
          </a:p>
          <a:p>
            <a:pPr algn="just">
              <a:lnSpc>
                <a:spcPct val="150000"/>
              </a:lnSpc>
            </a:pPr>
            <a:r>
              <a:rPr lang="ru-RU" dirty="0" smtClean="0">
                <a:solidFill>
                  <a:schemeClr val="accent1">
                    <a:lumMod val="50000"/>
                  </a:schemeClr>
                </a:solidFill>
                <a:latin typeface="Times New Roman" pitchFamily="18" charset="0"/>
                <a:cs typeface="Times New Roman" pitchFamily="18" charset="0"/>
              </a:rPr>
              <a:t>распределения прибыли/убытков общества.</a:t>
            </a:r>
          </a:p>
          <a:p>
            <a:pPr algn="just">
              <a:lnSpc>
                <a:spcPct val="150000"/>
              </a:lnSpc>
            </a:pPr>
            <a:endParaRPr lang="ru-RU" dirty="0">
              <a:solidFill>
                <a:schemeClr val="accent1">
                  <a:lumMod val="50000"/>
                </a:schemeClr>
              </a:solidFill>
              <a:latin typeface="Times New Roman" pitchFamily="18" charset="0"/>
              <a:cs typeface="Times New Roman" pitchFamily="18" charset="0"/>
            </a:endParaRPr>
          </a:p>
        </p:txBody>
      </p:sp>
    </p:spTree>
  </p:cSld>
  <p:clrMapOvr>
    <a:masterClrMapping/>
  </p:clrMapOvr>
  <p:transition>
    <p:strips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285720" y="214290"/>
            <a:ext cx="8429684" cy="6429420"/>
          </a:xfrm>
        </p:spPr>
        <p:txBody>
          <a:bodyPr>
            <a:noAutofit/>
          </a:bodyPr>
          <a:lstStyle/>
          <a:p>
            <a:pPr>
              <a:lnSpc>
                <a:spcPct val="170000"/>
              </a:lnSpc>
              <a:buNone/>
            </a:pPr>
            <a:r>
              <a:rPr lang="ru-RU" sz="1700" dirty="0" smtClean="0">
                <a:solidFill>
                  <a:schemeClr val="accent1">
                    <a:lumMod val="50000"/>
                  </a:schemeClr>
                </a:solidFill>
                <a:latin typeface="Times New Roman" pitchFamily="18" charset="0"/>
                <a:cs typeface="Times New Roman" pitchFamily="18" charset="0"/>
              </a:rPr>
              <a:t>    К обязательным для конкретного общества относятся вопросы, разрешения которых требует действующее законодательство с учетом диспозитивных вариантов управления и контроля, реализованных участниками в уставе общества. Это вопросы назначения:</a:t>
            </a:r>
          </a:p>
          <a:p>
            <a:pPr>
              <a:lnSpc>
                <a:spcPct val="170000"/>
              </a:lnSpc>
            </a:pPr>
            <a:r>
              <a:rPr lang="ru-RU" sz="1700" dirty="0" smtClean="0">
                <a:solidFill>
                  <a:schemeClr val="accent1">
                    <a:lumMod val="50000"/>
                  </a:schemeClr>
                </a:solidFill>
                <a:latin typeface="Times New Roman" pitchFamily="18" charset="0"/>
                <a:cs typeface="Times New Roman" pitchFamily="18" charset="0"/>
              </a:rPr>
              <a:t>членов наблюдательного совета (</a:t>
            </a:r>
            <a:r>
              <a:rPr lang="ru-RU" sz="1700" dirty="0" err="1" smtClean="0">
                <a:solidFill>
                  <a:schemeClr val="accent1">
                    <a:lumMod val="50000"/>
                  </a:schemeClr>
                </a:solidFill>
                <a:latin typeface="Times New Roman" pitchFamily="18" charset="0"/>
                <a:cs typeface="Times New Roman" pitchFamily="18" charset="0"/>
              </a:rPr>
              <a:t>совета</a:t>
            </a:r>
            <a:r>
              <a:rPr lang="ru-RU" sz="1700" dirty="0" smtClean="0">
                <a:solidFill>
                  <a:schemeClr val="accent1">
                    <a:lumMod val="50000"/>
                  </a:schemeClr>
                </a:solidFill>
                <a:latin typeface="Times New Roman" pitchFamily="18" charset="0"/>
                <a:cs typeface="Times New Roman" pitchFamily="18" charset="0"/>
              </a:rPr>
              <a:t> директоров) в тех обществах, где наличие такого органа управления предусмотрено уставом и срок полномочий определен по аналогии с акционерным обществом в один год;</a:t>
            </a:r>
          </a:p>
          <a:p>
            <a:pPr>
              <a:lnSpc>
                <a:spcPct val="170000"/>
              </a:lnSpc>
            </a:pPr>
            <a:r>
              <a:rPr lang="ru-RU" sz="1700" dirty="0" smtClean="0">
                <a:solidFill>
                  <a:schemeClr val="accent1">
                    <a:lumMod val="50000"/>
                  </a:schemeClr>
                </a:solidFill>
                <a:latin typeface="Times New Roman" pitchFamily="18" charset="0"/>
                <a:cs typeface="Times New Roman" pitchFamily="18" charset="0"/>
              </a:rPr>
              <a:t>или продления полномочий ревизора общества или членов ревизионной комиссии, если срок полномочий подошел к концу;</a:t>
            </a:r>
          </a:p>
          <a:p>
            <a:pPr>
              <a:lnSpc>
                <a:spcPct val="170000"/>
              </a:lnSpc>
            </a:pPr>
            <a:r>
              <a:rPr lang="ru-RU" sz="1700" dirty="0" smtClean="0">
                <a:solidFill>
                  <a:schemeClr val="accent1">
                    <a:lumMod val="50000"/>
                  </a:schemeClr>
                </a:solidFill>
                <a:latin typeface="Times New Roman" pitchFamily="18" charset="0"/>
                <a:cs typeface="Times New Roman" pitchFamily="18" charset="0"/>
              </a:rPr>
              <a:t>и одобрения условий договора с аудитором общества, если участники определили в уставе требование об обязательном ежегодном аудите.</a:t>
            </a:r>
          </a:p>
          <a:p>
            <a:pPr>
              <a:lnSpc>
                <a:spcPct val="170000"/>
              </a:lnSpc>
              <a:buNone/>
            </a:pPr>
            <a:r>
              <a:rPr lang="ru-RU" sz="1700" dirty="0" smtClean="0">
                <a:solidFill>
                  <a:schemeClr val="accent1">
                    <a:lumMod val="50000"/>
                  </a:schemeClr>
                </a:solidFill>
                <a:latin typeface="Times New Roman" pitchFamily="18" charset="0"/>
                <a:cs typeface="Times New Roman" pitchFamily="18" charset="0"/>
              </a:rPr>
              <a:t>    Первоначальная повестка дня формируется исполнительным органом и подлежит направлению участникам одновременно с уведомлением о дате, времени и месте проведения общего собрания участников.</a:t>
            </a:r>
          </a:p>
          <a:p>
            <a:endParaRPr lang="ru-RU" sz="1700" dirty="0"/>
          </a:p>
        </p:txBody>
      </p:sp>
    </p:spTree>
  </p:cSld>
  <p:clrMapOvr>
    <a:masterClrMapping/>
  </p:clrMapOvr>
  <p:transition>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 </a:t>
            </a:r>
            <a:r>
              <a:rPr lang="ru-RU" b="1" dirty="0" smtClean="0">
                <a:solidFill>
                  <a:schemeClr val="accent1">
                    <a:lumMod val="50000"/>
                  </a:schemeClr>
                </a:solidFill>
              </a:rPr>
              <a:t>Факультативные вопросы</a:t>
            </a:r>
            <a:r>
              <a:rPr lang="ru-RU" dirty="0" smtClean="0">
                <a:solidFill>
                  <a:schemeClr val="accent1">
                    <a:lumMod val="50000"/>
                  </a:schemeClr>
                </a:solidFill>
              </a:rPr>
              <a:t> </a:t>
            </a:r>
            <a:endParaRPr lang="ru-RU" dirty="0">
              <a:solidFill>
                <a:schemeClr val="accent1">
                  <a:lumMod val="50000"/>
                </a:schemeClr>
              </a:solidFill>
            </a:endParaRPr>
          </a:p>
        </p:txBody>
      </p:sp>
      <p:sp>
        <p:nvSpPr>
          <p:cNvPr id="3" name="Содержимое 2"/>
          <p:cNvSpPr>
            <a:spLocks noGrp="1"/>
          </p:cNvSpPr>
          <p:nvPr>
            <p:ph sz="quarter" idx="1"/>
          </p:nvPr>
        </p:nvSpPr>
        <p:spPr/>
        <p:txBody>
          <a:bodyPr>
            <a:normAutofit fontScale="85000" lnSpcReduction="10000"/>
          </a:bodyPr>
          <a:lstStyle/>
          <a:p>
            <a:pPr algn="just">
              <a:lnSpc>
                <a:spcPct val="150000"/>
              </a:lnSpc>
              <a:buNone/>
            </a:pPr>
            <a:r>
              <a:rPr lang="ru-RU" dirty="0" smtClean="0"/>
              <a:t>   </a:t>
            </a:r>
            <a:r>
              <a:rPr lang="ru-RU" dirty="0" smtClean="0">
                <a:solidFill>
                  <a:schemeClr val="accent1">
                    <a:lumMod val="50000"/>
                  </a:schemeClr>
                </a:solidFill>
              </a:rPr>
              <a:t>Это общехозяйственные вопросы, которые накопились к дате проведения очередного собрания или требуют особо пристального внимания со стороны владельцев бизнеса. Это могут быть одобрение крупных сделок или сделок с заинтересованностью, внесение изменений в устав, действующие локальные нормативные акты (положение об общем собрании, положение о ревизоре и т.п.) и даже рассмотрение предложения генерального директора об увеличении размера его персонального вознаграждения за труд.</a:t>
            </a:r>
          </a:p>
          <a:p>
            <a:pPr>
              <a:buNone/>
            </a:pPr>
            <a:endParaRPr lang="ru-RU" dirty="0" smtClean="0"/>
          </a:p>
          <a:p>
            <a:endParaRPr lang="ru-RU" dirty="0"/>
          </a:p>
        </p:txBody>
      </p:sp>
    </p:spTree>
  </p:cSld>
  <p:clrMapOvr>
    <a:masterClrMapping/>
  </p:clrMapOvr>
  <p:transition>
    <p:wheel spokes="8"/>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i="1" dirty="0" smtClean="0">
                <a:solidFill>
                  <a:schemeClr val="accent1">
                    <a:lumMod val="50000"/>
                  </a:schemeClr>
                </a:solidFill>
                <a:latin typeface="Arial" pitchFamily="34" charset="0"/>
                <a:cs typeface="Arial" pitchFamily="34" charset="0"/>
              </a:rPr>
              <a:t>Определяем способ уведомления</a:t>
            </a:r>
            <a:r>
              <a:rPr lang="ru-RU" b="1" dirty="0" smtClean="0"/>
              <a:t/>
            </a:r>
            <a:br>
              <a:rPr lang="ru-RU" b="1" dirty="0" smtClean="0"/>
            </a:br>
            <a:r>
              <a:rPr lang="ru-RU" dirty="0" smtClean="0"/>
              <a:t/>
            </a:r>
            <a:br>
              <a:rPr lang="ru-RU" dirty="0" smtClean="0"/>
            </a:br>
            <a:endParaRPr lang="ru-RU" dirty="0"/>
          </a:p>
        </p:txBody>
      </p:sp>
      <p:sp>
        <p:nvSpPr>
          <p:cNvPr id="3" name="Содержимое 2"/>
          <p:cNvSpPr>
            <a:spLocks noGrp="1"/>
          </p:cNvSpPr>
          <p:nvPr>
            <p:ph sz="quarter" idx="1"/>
          </p:nvPr>
        </p:nvSpPr>
        <p:spPr>
          <a:xfrm>
            <a:off x="457200" y="642918"/>
            <a:ext cx="8186766" cy="5831034"/>
          </a:xfrm>
        </p:spPr>
        <p:txBody>
          <a:bodyPr>
            <a:normAutofit fontScale="85000" lnSpcReduction="10000"/>
          </a:bodyPr>
          <a:lstStyle/>
          <a:p>
            <a:pPr algn="just">
              <a:lnSpc>
                <a:spcPct val="150000"/>
              </a:lnSpc>
              <a:buNone/>
            </a:pPr>
            <a:r>
              <a:rPr lang="ru-RU" dirty="0" smtClean="0"/>
              <a:t>    </a:t>
            </a:r>
            <a:r>
              <a:rPr lang="ru-RU" dirty="0" smtClean="0">
                <a:solidFill>
                  <a:schemeClr val="accent1">
                    <a:lumMod val="50000"/>
                  </a:schemeClr>
                </a:solidFill>
                <a:latin typeface="Times New Roman" pitchFamily="18" charset="0"/>
                <a:cs typeface="Times New Roman" pitchFamily="18" charset="0"/>
              </a:rPr>
              <a:t>Общее собрание созывается исполнительным органом общества. Однако если в обществе создан совет директоров, эти полномочия могут быть переданы ему уставом. Поскольку одним из вопросов очередного общего собрания является утверждение годовой отчетности общества, оно не может быть проведено в заочной форме.</a:t>
            </a:r>
          </a:p>
          <a:p>
            <a:pPr algn="just">
              <a:lnSpc>
                <a:spcPct val="150000"/>
              </a:lnSpc>
              <a:buNone/>
            </a:pPr>
            <a:r>
              <a:rPr lang="ru-RU" dirty="0" smtClean="0">
                <a:solidFill>
                  <a:schemeClr val="accent1">
                    <a:lumMod val="50000"/>
                  </a:schemeClr>
                </a:solidFill>
                <a:latin typeface="Times New Roman" pitchFamily="18" charset="0"/>
                <a:cs typeface="Times New Roman" pitchFamily="18" charset="0"/>
              </a:rPr>
              <a:t>    Орган, созывающий общее собрание, обязан не позднее чем за тридцать дней до его проведения уведомить каждого участника общества заказным письмом по адресу, указанному в списке участников общества. </a:t>
            </a:r>
          </a:p>
          <a:p>
            <a:pPr algn="just">
              <a:lnSpc>
                <a:spcPct val="150000"/>
              </a:lnSpc>
              <a:buNone/>
            </a:pPr>
            <a:r>
              <a:rPr lang="ru-RU" dirty="0" smtClean="0">
                <a:solidFill>
                  <a:schemeClr val="accent1">
                    <a:lumMod val="50000"/>
                  </a:schemeClr>
                </a:solidFill>
                <a:latin typeface="Times New Roman" pitchFamily="18" charset="0"/>
                <a:cs typeface="Times New Roman" pitchFamily="18" charset="0"/>
              </a:rPr>
              <a:t>    Дополнительно к почтовой рассылке можно давать объявления в общедоступном для всех участников средстве массовой информации, например в местной газете. </a:t>
            </a:r>
            <a:endParaRPr lang="ru-RU" dirty="0">
              <a:solidFill>
                <a:schemeClr val="accent1">
                  <a:lumMod val="50000"/>
                </a:schemeClr>
              </a:solidFill>
              <a:latin typeface="Times New Roman" pitchFamily="18" charset="0"/>
              <a:cs typeface="Times New Roman" pitchFamily="18" charset="0"/>
            </a:endParaRPr>
          </a:p>
        </p:txBody>
      </p:sp>
    </p:spTree>
  </p:cSld>
  <p:clrMapOvr>
    <a:masterClrMapping/>
  </p:clrMapOvr>
  <p:transition>
    <p:blinds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0"/>
            <a:ext cx="7467600" cy="1143000"/>
          </a:xfrm>
        </p:spPr>
        <p:txBody>
          <a:bodyPr/>
          <a:lstStyle/>
          <a:p>
            <a:pPr algn="ctr"/>
            <a:r>
              <a:rPr lang="ru-RU" b="1" i="1" dirty="0" smtClean="0">
                <a:solidFill>
                  <a:schemeClr val="accent1">
                    <a:lumMod val="50000"/>
                  </a:schemeClr>
                </a:solidFill>
                <a:latin typeface="Arial" pitchFamily="34" charset="0"/>
                <a:cs typeface="Arial" pitchFamily="34" charset="0"/>
              </a:rPr>
              <a:t>О чем уведомляем?</a:t>
            </a:r>
            <a:br>
              <a:rPr lang="ru-RU" b="1" i="1" dirty="0" smtClean="0">
                <a:solidFill>
                  <a:schemeClr val="accent1">
                    <a:lumMod val="50000"/>
                  </a:schemeClr>
                </a:solidFill>
                <a:latin typeface="Arial" pitchFamily="34" charset="0"/>
                <a:cs typeface="Arial" pitchFamily="34" charset="0"/>
              </a:rPr>
            </a:br>
            <a:endParaRPr lang="ru-RU" i="1" dirty="0">
              <a:solidFill>
                <a:schemeClr val="accent1">
                  <a:lumMod val="50000"/>
                </a:schemeClr>
              </a:solidFill>
              <a:latin typeface="Arial" pitchFamily="34" charset="0"/>
              <a:cs typeface="Arial" pitchFamily="34" charset="0"/>
            </a:endParaRPr>
          </a:p>
        </p:txBody>
      </p:sp>
      <p:sp>
        <p:nvSpPr>
          <p:cNvPr id="3" name="Содержимое 2"/>
          <p:cNvSpPr>
            <a:spLocks noGrp="1"/>
          </p:cNvSpPr>
          <p:nvPr>
            <p:ph sz="quarter" idx="1"/>
          </p:nvPr>
        </p:nvSpPr>
        <p:spPr>
          <a:xfrm>
            <a:off x="457200" y="571480"/>
            <a:ext cx="8043890" cy="5902472"/>
          </a:xfrm>
        </p:spPr>
        <p:txBody>
          <a:bodyPr>
            <a:noAutofit/>
          </a:bodyPr>
          <a:lstStyle/>
          <a:p>
            <a:pPr algn="just">
              <a:lnSpc>
                <a:spcPct val="170000"/>
              </a:lnSpc>
              <a:buNone/>
            </a:pPr>
            <a:r>
              <a:rPr lang="ru-RU" sz="1500" dirty="0" smtClean="0">
                <a:solidFill>
                  <a:schemeClr val="accent1">
                    <a:lumMod val="50000"/>
                  </a:schemeClr>
                </a:solidFill>
                <a:latin typeface="Times New Roman" pitchFamily="18" charset="0"/>
                <a:cs typeface="Times New Roman" pitchFamily="18" charset="0"/>
              </a:rPr>
              <a:t>    В уведомлении о проведении общего собрания участников должны быть указаны время и место проведения общего собрания участников общества, а также предлагаемая повестка дня. </a:t>
            </a:r>
          </a:p>
          <a:p>
            <a:pPr algn="just">
              <a:lnSpc>
                <a:spcPct val="170000"/>
              </a:lnSpc>
              <a:buNone/>
            </a:pPr>
            <a:r>
              <a:rPr lang="ru-RU" sz="1500" dirty="0" smtClean="0">
                <a:solidFill>
                  <a:schemeClr val="accent1">
                    <a:lumMod val="50000"/>
                  </a:schemeClr>
                </a:solidFill>
                <a:latin typeface="Times New Roman" pitchFamily="18" charset="0"/>
                <a:cs typeface="Times New Roman" pitchFamily="18" charset="0"/>
              </a:rPr>
              <a:t>    Число участников общества невелико, поэтому можно рекомендовать направлять персонифицированные уведомления или снабжать стандартные уведомления сопроводительными письмами.</a:t>
            </a:r>
          </a:p>
          <a:p>
            <a:pPr algn="just">
              <a:lnSpc>
                <a:spcPct val="170000"/>
              </a:lnSpc>
              <a:buNone/>
            </a:pPr>
            <a:r>
              <a:rPr lang="ru-RU" sz="1500" dirty="0" smtClean="0">
                <a:solidFill>
                  <a:schemeClr val="accent1">
                    <a:lumMod val="50000"/>
                  </a:schemeClr>
                </a:solidFill>
                <a:latin typeface="Times New Roman" pitchFamily="18" charset="0"/>
                <a:cs typeface="Times New Roman" pitchFamily="18" charset="0"/>
              </a:rPr>
              <a:t>    Участникам должны быть предоставлены информационные материалы. Порядок ознакомления с ними может быть определен в уставе общества. Если участники своевременно не озаботились этим вопросом, данная информация и материалы должны быть направлены вместе с уведомлением о проведении общего собрания участников общества. </a:t>
            </a:r>
          </a:p>
          <a:p>
            <a:pPr algn="just">
              <a:lnSpc>
                <a:spcPct val="170000"/>
              </a:lnSpc>
              <a:buNone/>
            </a:pPr>
            <a:r>
              <a:rPr lang="ru-RU" sz="1500" dirty="0" smtClean="0">
                <a:solidFill>
                  <a:schemeClr val="accent1">
                    <a:lumMod val="50000"/>
                  </a:schemeClr>
                </a:solidFill>
                <a:latin typeface="Times New Roman" pitchFamily="18" charset="0"/>
                <a:cs typeface="Times New Roman" pitchFamily="18" charset="0"/>
              </a:rPr>
              <a:t>    К информации и материалам, подлежащим предоставлению участникам общества при подготовке общего собрания, по основным вопросам относятся:</a:t>
            </a:r>
          </a:p>
          <a:p>
            <a:pPr algn="just">
              <a:lnSpc>
                <a:spcPct val="170000"/>
              </a:lnSpc>
            </a:pPr>
            <a:r>
              <a:rPr lang="ru-RU" sz="1500" dirty="0" smtClean="0">
                <a:solidFill>
                  <a:schemeClr val="accent1">
                    <a:lumMod val="50000"/>
                  </a:schemeClr>
                </a:solidFill>
                <a:latin typeface="Times New Roman" pitchFamily="18" charset="0"/>
                <a:cs typeface="Times New Roman" pitchFamily="18" charset="0"/>
              </a:rPr>
              <a:t>годовой отчет общества;</a:t>
            </a:r>
          </a:p>
          <a:p>
            <a:pPr algn="just">
              <a:lnSpc>
                <a:spcPct val="170000"/>
              </a:lnSpc>
            </a:pPr>
            <a:r>
              <a:rPr lang="ru-RU" sz="1500" dirty="0" smtClean="0">
                <a:solidFill>
                  <a:schemeClr val="accent1">
                    <a:lumMod val="50000"/>
                  </a:schemeClr>
                </a:solidFill>
                <a:latin typeface="Times New Roman" pitchFamily="18" charset="0"/>
                <a:cs typeface="Times New Roman" pitchFamily="18" charset="0"/>
              </a:rPr>
              <a:t>заключения ревизионной комиссии (ревизора) общества и аудитора по результатам проверки годовых отчетов и годовых бухгалтерских балансов общества.</a:t>
            </a:r>
          </a:p>
          <a:p>
            <a:pPr algn="just">
              <a:lnSpc>
                <a:spcPct val="170000"/>
              </a:lnSpc>
            </a:pPr>
            <a:endParaRPr lang="ru-RU" sz="1500" dirty="0">
              <a:latin typeface="Times New Roman" pitchFamily="18" charset="0"/>
              <a:cs typeface="Times New Roman" pitchFamily="18" charset="0"/>
            </a:endParaRPr>
          </a:p>
        </p:txBody>
      </p:sp>
    </p:spTree>
  </p:cSld>
  <p:clrMapOvr>
    <a:masterClrMapping/>
  </p:clrMapOvr>
  <p:transition>
    <p:check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ed.jpg"/>
          <p:cNvPicPr>
            <a:picLocks noChangeAspect="1"/>
          </p:cNvPicPr>
          <p:nvPr/>
        </p:nvPicPr>
        <p:blipFill>
          <a:blip r:embed="rId2">
            <a:lum bright="10000"/>
          </a:blip>
          <a:stretch>
            <a:fillRect/>
          </a:stretch>
        </p:blipFill>
        <p:spPr>
          <a:xfrm rot="19548029">
            <a:off x="2119626" y="-345443"/>
            <a:ext cx="4518327" cy="6386326"/>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3" name="Содержимое 2"/>
          <p:cNvSpPr>
            <a:spLocks noGrp="1"/>
          </p:cNvSpPr>
          <p:nvPr>
            <p:ph sz="quarter" idx="1"/>
          </p:nvPr>
        </p:nvSpPr>
        <p:spPr>
          <a:xfrm>
            <a:off x="457200" y="214290"/>
            <a:ext cx="8186766" cy="6259662"/>
          </a:xfrm>
        </p:spPr>
        <p:txBody>
          <a:bodyPr>
            <a:normAutofit fontScale="70000" lnSpcReduction="20000"/>
          </a:bodyPr>
          <a:lstStyle/>
          <a:p>
            <a:pPr algn="just">
              <a:lnSpc>
                <a:spcPct val="160000"/>
              </a:lnSpc>
              <a:buNone/>
            </a:pPr>
            <a:r>
              <a:rPr lang="ru-RU" dirty="0" smtClean="0">
                <a:solidFill>
                  <a:schemeClr val="accent1">
                    <a:lumMod val="50000"/>
                  </a:schemeClr>
                </a:solidFill>
              </a:rPr>
              <a:t>    </a:t>
            </a:r>
            <a:r>
              <a:rPr lang="ru-RU" sz="2100" dirty="0" smtClean="0">
                <a:solidFill>
                  <a:schemeClr val="accent1">
                    <a:lumMod val="50000"/>
                  </a:schemeClr>
                </a:solidFill>
                <a:latin typeface="Times New Roman" pitchFamily="18" charset="0"/>
                <a:cs typeface="Times New Roman" pitchFamily="18" charset="0"/>
              </a:rPr>
              <a:t>При наличии соответствующих вопросов в повестке дня готовят следующие материалы:</a:t>
            </a:r>
          </a:p>
          <a:p>
            <a:pPr algn="just">
              <a:lnSpc>
                <a:spcPct val="160000"/>
              </a:lnSpc>
            </a:pPr>
            <a:r>
              <a:rPr lang="ru-RU" sz="2100" dirty="0" smtClean="0">
                <a:solidFill>
                  <a:schemeClr val="accent1">
                    <a:lumMod val="50000"/>
                  </a:schemeClr>
                </a:solidFill>
                <a:latin typeface="Times New Roman" pitchFamily="18" charset="0"/>
                <a:cs typeface="Times New Roman" pitchFamily="18" charset="0"/>
              </a:rPr>
              <a:t>сведения о кандидате (кандидатах) в исполнительные органы общества; совет директоров (наблюдательный совет) общества и ревизионную комиссию (ревизоры) общества;</a:t>
            </a:r>
          </a:p>
          <a:p>
            <a:pPr algn="just">
              <a:lnSpc>
                <a:spcPct val="160000"/>
              </a:lnSpc>
            </a:pPr>
            <a:r>
              <a:rPr lang="ru-RU" sz="2100" dirty="0" smtClean="0">
                <a:solidFill>
                  <a:schemeClr val="accent1">
                    <a:lumMod val="50000"/>
                  </a:schemeClr>
                </a:solidFill>
                <a:latin typeface="Times New Roman" pitchFamily="18" charset="0"/>
                <a:cs typeface="Times New Roman" pitchFamily="18" charset="0"/>
              </a:rPr>
              <a:t>проект изменений и дополнений, вносимых в устав общества, или проект устава общества в новой редакции;</a:t>
            </a:r>
          </a:p>
          <a:p>
            <a:pPr algn="just">
              <a:lnSpc>
                <a:spcPct val="160000"/>
              </a:lnSpc>
            </a:pPr>
            <a:r>
              <a:rPr lang="ru-RU" sz="2100" dirty="0" smtClean="0">
                <a:solidFill>
                  <a:schemeClr val="accent1">
                    <a:lumMod val="50000"/>
                  </a:schemeClr>
                </a:solidFill>
                <a:latin typeface="Times New Roman" pitchFamily="18" charset="0"/>
                <a:cs typeface="Times New Roman" pitchFamily="18" charset="0"/>
              </a:rPr>
              <a:t>проекты внутренних документов общества, а также иные материалы, если это предусмотрено уставом общества.</a:t>
            </a:r>
          </a:p>
          <a:p>
            <a:pPr algn="just">
              <a:lnSpc>
                <a:spcPct val="160000"/>
              </a:lnSpc>
              <a:buNone/>
            </a:pPr>
            <a:r>
              <a:rPr lang="ru-RU" sz="2100" dirty="0" smtClean="0">
                <a:solidFill>
                  <a:schemeClr val="accent1">
                    <a:lumMod val="50000"/>
                  </a:schemeClr>
                </a:solidFill>
                <a:latin typeface="Times New Roman" pitchFamily="18" charset="0"/>
                <a:cs typeface="Times New Roman" pitchFamily="18" charset="0"/>
              </a:rPr>
              <a:t>    В ряде случаев может оказаться, что из-за обилия материалов участнику надо отправлять не заказное письмо, а бандероль или посылку.</a:t>
            </a:r>
          </a:p>
          <a:p>
            <a:pPr algn="just">
              <a:lnSpc>
                <a:spcPct val="160000"/>
              </a:lnSpc>
              <a:buNone/>
            </a:pPr>
            <a:r>
              <a:rPr lang="ru-RU" sz="2100" dirty="0" smtClean="0">
                <a:solidFill>
                  <a:schemeClr val="accent1">
                    <a:lumMod val="50000"/>
                  </a:schemeClr>
                </a:solidFill>
                <a:latin typeface="Times New Roman" pitchFamily="18" charset="0"/>
                <a:cs typeface="Times New Roman" pitchFamily="18" charset="0"/>
              </a:rPr>
              <a:t>    Указанная информация и материалы в течение тридцати дней до проведения общего собрания участников общества должны быть предоставлены для ознакомления в помещении исполнительного органа общества. Общество обязано по требованию участника общества предоставить ему копии указанных документов. Плата, взимаемая обществом за предоставление данных копий, не может превышать затрат на их изготовление. Размер такой платы определяется исполнительными органами общества исходя из общей калькуляции затрат на их копирование.</a:t>
            </a:r>
          </a:p>
          <a:p>
            <a:endParaRPr lang="ru-RU" dirty="0"/>
          </a:p>
        </p:txBody>
      </p:sp>
    </p:spTree>
  </p:cSld>
  <p:clrMapOvr>
    <a:masterClrMapping/>
  </p:clrMapOvr>
  <p:transition>
    <p:comb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rjh.jpg"/>
          <p:cNvPicPr>
            <a:picLocks noChangeAspect="1"/>
          </p:cNvPicPr>
          <p:nvPr/>
        </p:nvPicPr>
        <p:blipFill>
          <a:blip r:embed="rId2">
            <a:lum bright="40000"/>
          </a:blip>
          <a:stretch>
            <a:fillRect/>
          </a:stretch>
        </p:blipFill>
        <p:spPr>
          <a:xfrm rot="1771897">
            <a:off x="6062694" y="4815535"/>
            <a:ext cx="2249611" cy="1591420"/>
          </a:xfrm>
          <a:prstGeom prst="rect">
            <a:avLst/>
          </a:prstGeom>
        </p:spPr>
      </p:pic>
      <p:sp>
        <p:nvSpPr>
          <p:cNvPr id="2" name="Заголовок 1"/>
          <p:cNvSpPr>
            <a:spLocks noGrp="1"/>
          </p:cNvSpPr>
          <p:nvPr>
            <p:ph type="title"/>
          </p:nvPr>
        </p:nvSpPr>
        <p:spPr>
          <a:xfrm>
            <a:off x="428596" y="0"/>
            <a:ext cx="7467600" cy="1143000"/>
          </a:xfrm>
        </p:spPr>
        <p:txBody>
          <a:bodyPr/>
          <a:lstStyle/>
          <a:p>
            <a:pPr algn="ctr"/>
            <a:r>
              <a:rPr lang="ru-RU" b="1" i="1" dirty="0" smtClean="0">
                <a:solidFill>
                  <a:schemeClr val="accent1">
                    <a:lumMod val="50000"/>
                  </a:schemeClr>
                </a:solidFill>
                <a:latin typeface="Arial" pitchFamily="34" charset="0"/>
                <a:cs typeface="Arial" pitchFamily="34" charset="0"/>
              </a:rPr>
              <a:t>Согласовываем повестку дня</a:t>
            </a:r>
            <a:r>
              <a:rPr lang="ru-RU" b="1" dirty="0" smtClean="0">
                <a:solidFill>
                  <a:schemeClr val="accent1">
                    <a:lumMod val="50000"/>
                  </a:schemeClr>
                </a:solidFill>
              </a:rPr>
              <a:t/>
            </a:r>
            <a:br>
              <a:rPr lang="ru-RU" b="1" dirty="0" smtClean="0">
                <a:solidFill>
                  <a:schemeClr val="accent1">
                    <a:lumMod val="50000"/>
                  </a:schemeClr>
                </a:solidFill>
              </a:rPr>
            </a:br>
            <a:endParaRPr lang="ru-RU" dirty="0">
              <a:solidFill>
                <a:schemeClr val="accent1">
                  <a:lumMod val="50000"/>
                </a:schemeClr>
              </a:solidFill>
            </a:endParaRPr>
          </a:p>
        </p:txBody>
      </p:sp>
      <p:sp>
        <p:nvSpPr>
          <p:cNvPr id="3" name="Содержимое 2"/>
          <p:cNvSpPr>
            <a:spLocks noGrp="1"/>
          </p:cNvSpPr>
          <p:nvPr>
            <p:ph sz="quarter" idx="1"/>
          </p:nvPr>
        </p:nvSpPr>
        <p:spPr>
          <a:xfrm>
            <a:off x="214282" y="714356"/>
            <a:ext cx="8929718" cy="6143644"/>
          </a:xfrm>
        </p:spPr>
        <p:txBody>
          <a:bodyPr>
            <a:normAutofit fontScale="62500" lnSpcReduction="20000"/>
          </a:bodyPr>
          <a:lstStyle/>
          <a:p>
            <a:pPr algn="just">
              <a:lnSpc>
                <a:spcPct val="170000"/>
              </a:lnSpc>
            </a:pPr>
            <a:r>
              <a:rPr lang="ru-RU" sz="2900" dirty="0" smtClean="0">
                <a:solidFill>
                  <a:schemeClr val="accent1">
                    <a:lumMod val="50000"/>
                  </a:schemeClr>
                </a:solidFill>
                <a:latin typeface="Times New Roman" pitchFamily="18" charset="0"/>
                <a:cs typeface="Times New Roman" pitchFamily="18" charset="0"/>
              </a:rPr>
              <a:t>Любой участник общества вправе вносить предложения о включении в повестку дня общего собрания участников общества дополнительных вопросов . Такое предложение должно быть сделано не позднее чем за пятнадцать дней до проведения собрания. Дополнительные вопросы, подлежат включению в повестку дня общего собрания участников общества. При этом исполнительные органы, созывающие годовое общее собрание, не вправе вносить изменения в формулировки дополнительных вопросов, предложенных для включения в повестку дня общего собрания участников общества.</a:t>
            </a:r>
          </a:p>
          <a:p>
            <a:pPr algn="just">
              <a:lnSpc>
                <a:spcPct val="170000"/>
              </a:lnSpc>
            </a:pPr>
            <a:r>
              <a:rPr lang="ru-RU" sz="2900" dirty="0" smtClean="0">
                <a:solidFill>
                  <a:schemeClr val="accent1">
                    <a:lumMod val="50000"/>
                  </a:schemeClr>
                </a:solidFill>
                <a:latin typeface="Times New Roman" pitchFamily="18" charset="0"/>
                <a:cs typeface="Times New Roman" pitchFamily="18" charset="0"/>
              </a:rPr>
              <a:t>В случае если по предложению участников общества в первоначальную повестку дня общего собрания участников общества вносятся изменения, орган или лица, созывающие общее собрание, обязаны не позднее чем за десять дней до даты его проведения уведомить всех участников общества о внесенных в повестку дня изменениях способом, аналогичным уведомлению о проведении общего собрания участников.</a:t>
            </a:r>
          </a:p>
          <a:p>
            <a:endParaRPr lang="ru-RU" dirty="0"/>
          </a:p>
        </p:txBody>
      </p:sp>
    </p:spTree>
  </p:cSld>
  <p:clrMapOvr>
    <a:masterClrMapping/>
  </p:clrMapOvr>
  <p:transition>
    <p:blind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0"/>
            <a:ext cx="7467600" cy="1131910"/>
          </a:xfrm>
        </p:spPr>
        <p:txBody>
          <a:bodyPr/>
          <a:lstStyle/>
          <a:p>
            <a:pPr algn="ctr"/>
            <a:r>
              <a:rPr lang="ru-RU" b="1" i="1" dirty="0" smtClean="0">
                <a:solidFill>
                  <a:schemeClr val="accent1">
                    <a:lumMod val="50000"/>
                  </a:schemeClr>
                </a:solidFill>
                <a:latin typeface="Arial" pitchFamily="34" charset="0"/>
                <a:cs typeface="Arial" pitchFamily="34" charset="0"/>
              </a:rPr>
              <a:t>Исправляем ошибки</a:t>
            </a:r>
            <a:br>
              <a:rPr lang="ru-RU" b="1" i="1" dirty="0" smtClean="0">
                <a:solidFill>
                  <a:schemeClr val="accent1">
                    <a:lumMod val="50000"/>
                  </a:schemeClr>
                </a:solidFill>
                <a:latin typeface="Arial" pitchFamily="34" charset="0"/>
                <a:cs typeface="Arial" pitchFamily="34" charset="0"/>
              </a:rPr>
            </a:br>
            <a:endParaRPr lang="ru-RU" i="1" dirty="0">
              <a:solidFill>
                <a:schemeClr val="accent1">
                  <a:lumMod val="50000"/>
                </a:schemeClr>
              </a:solidFill>
              <a:latin typeface="Arial" pitchFamily="34" charset="0"/>
              <a:cs typeface="Arial" pitchFamily="34" charset="0"/>
            </a:endParaRPr>
          </a:p>
        </p:txBody>
      </p:sp>
      <p:sp>
        <p:nvSpPr>
          <p:cNvPr id="3" name="Содержимое 2"/>
          <p:cNvSpPr>
            <a:spLocks noGrp="1"/>
          </p:cNvSpPr>
          <p:nvPr>
            <p:ph sz="quarter" idx="1"/>
          </p:nvPr>
        </p:nvSpPr>
        <p:spPr>
          <a:xfrm>
            <a:off x="428596" y="642918"/>
            <a:ext cx="7467600" cy="6215082"/>
          </a:xfrm>
        </p:spPr>
        <p:txBody>
          <a:bodyPr>
            <a:noAutofit/>
          </a:bodyPr>
          <a:lstStyle/>
          <a:p>
            <a:pPr algn="just">
              <a:lnSpc>
                <a:spcPct val="160000"/>
              </a:lnSpc>
            </a:pPr>
            <a:r>
              <a:rPr lang="ru-RU" sz="1800" dirty="0" smtClean="0">
                <a:solidFill>
                  <a:schemeClr val="accent1">
                    <a:lumMod val="50000"/>
                  </a:schemeClr>
                </a:solidFill>
                <a:latin typeface="Times New Roman" pitchFamily="18" charset="0"/>
                <a:cs typeface="Times New Roman" pitchFamily="18" charset="0"/>
              </a:rPr>
              <a:t>Общество – одна из наиболее демократичных организационно-правовых форм. Это проявляется во многих моментах, в т.ч. и в порядке созыва общего собрания участников. В соответствии с нормами Федерального закона «Об обществах с ограниченной ответственностью» в случае нарушения установленного порядка созыва общего собрания участников общества такое общее собрание признается правомочным, если присутствуют все участники общества. Такая возможность дает обществам с небольшим числом участников (2–5 человек) большую свободу действий. Когда между участниками отсутствуют конфликты, их можно приглашать на общие собрания любым доступным способом – хоть электронными письмами, хоть телефонными звонками. Главное – согласовать время и место и добиться того, чтобы все участники были на собрании и протокол был оформлен должным образом.</a:t>
            </a:r>
            <a:endParaRPr lang="ru-RU" sz="1800" dirty="0">
              <a:solidFill>
                <a:schemeClr val="accent1">
                  <a:lumMod val="50000"/>
                </a:schemeClr>
              </a:solidFill>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sz="quarter" idx="1"/>
          </p:nvPr>
        </p:nvSpPr>
        <p:spPr>
          <a:xfrm>
            <a:off x="500034" y="142852"/>
            <a:ext cx="7467600" cy="6188075"/>
          </a:xfrm>
        </p:spPr>
        <p:txBody>
          <a:bodyPr>
            <a:noAutofit/>
          </a:bodyPr>
          <a:lstStyle/>
          <a:p>
            <a:pPr algn="just">
              <a:lnSpc>
                <a:spcPct val="160000"/>
              </a:lnSpc>
            </a:pPr>
            <a:r>
              <a:rPr lang="ru-RU" sz="1800" dirty="0" smtClean="0">
                <a:solidFill>
                  <a:schemeClr val="accent1">
                    <a:lumMod val="50000"/>
                  </a:schemeClr>
                </a:solidFill>
                <a:latin typeface="Times New Roman" pitchFamily="18" charset="0"/>
                <a:cs typeface="Times New Roman" pitchFamily="18" charset="0"/>
              </a:rPr>
              <a:t>Стоит заметить, что многие процедурные вопросы становятся жизненно важными в условиях корпоративных конфликтов, когда уже слишком поздно. Более того, все эти кажущиеся громоздкими и излишне формализованными процедуры во многом существуют именно для того, чтобы локальные противоречия не перерастали в серьезное противостояние между участниками. </a:t>
            </a:r>
          </a:p>
          <a:p>
            <a:pPr algn="just">
              <a:lnSpc>
                <a:spcPct val="160000"/>
              </a:lnSpc>
            </a:pPr>
            <a:r>
              <a:rPr lang="ru-RU" sz="1800" dirty="0" smtClean="0">
                <a:solidFill>
                  <a:schemeClr val="accent1">
                    <a:lumMod val="50000"/>
                  </a:schemeClr>
                </a:solidFill>
                <a:latin typeface="Times New Roman" pitchFamily="18" charset="0"/>
                <a:cs typeface="Times New Roman" pitchFamily="18" charset="0"/>
              </a:rPr>
              <a:t>Особенно это важно, когда общие собрания созываются генеральным директором, человеком, во многом зависящим от воли одного или нескольких владельцев бизнеса. Часто несоблюдение подобных формальностей ставит его в положение того самого холопа, у которого трещит чуб от барской драки. Причем владельцы бизнеса почти наверняка договорятся, а вот для директора последствия могут быть самые неблагоприятные. Поэтому очередное (годовое) собрание требует особо кропотливого и внимательного отношения к соблюдению процедуры его созыва.</a:t>
            </a:r>
            <a:endParaRPr lang="ru-RU" sz="1800" dirty="0">
              <a:solidFill>
                <a:schemeClr val="accent1">
                  <a:lumMod val="50000"/>
                </a:schemeClr>
              </a:solidFill>
              <a:latin typeface="Times New Roman" pitchFamily="18" charset="0"/>
              <a:cs typeface="Times New Roman" pitchFamily="18" charset="0"/>
            </a:endParaRPr>
          </a:p>
        </p:txBody>
      </p:sp>
    </p:spTree>
  </p:cSld>
  <p:clrMapOvr>
    <a:masterClrMapping/>
  </p:clrMapOvr>
  <p:transition>
    <p:zoom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51</TotalTime>
  <Words>1129</Words>
  <PresentationFormat>Экран (4:3)</PresentationFormat>
  <Paragraphs>46</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Эркер</vt:lpstr>
      <vt:lpstr>общее собрание участников ооо</vt:lpstr>
      <vt:lpstr>Слайд 2</vt:lpstr>
      <vt:lpstr>Срок проведения собрания </vt:lpstr>
      <vt:lpstr>Вопросы повестки дня </vt:lpstr>
      <vt:lpstr>Процедурные вопросы</vt:lpstr>
      <vt:lpstr> Обязательные вопросы</vt:lpstr>
      <vt:lpstr>Слайд 7</vt:lpstr>
      <vt:lpstr> Факультативные вопросы </vt:lpstr>
      <vt:lpstr>Определяем способ уведомления  </vt:lpstr>
      <vt:lpstr>О чем уведомляем? </vt:lpstr>
      <vt:lpstr>Слайд 11</vt:lpstr>
      <vt:lpstr>Согласовываем повестку дня </vt:lpstr>
      <vt:lpstr>Исправляем ошибки </vt:lpstr>
      <vt:lpstr>Слайд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общее собрание участников ооо</dc:title>
  <dc:creator>Администратор</dc:creator>
  <cp:lastModifiedBy>Алекс</cp:lastModifiedBy>
  <cp:revision>8</cp:revision>
  <dcterms:created xsi:type="dcterms:W3CDTF">2013-11-12T07:31:47Z</dcterms:created>
  <dcterms:modified xsi:type="dcterms:W3CDTF">2013-12-18T14:05:34Z</dcterms:modified>
</cp:coreProperties>
</file>