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7" r:id="rId14"/>
    <p:sldId id="269" r:id="rId15"/>
    <p:sldId id="270" r:id="rId16"/>
    <p:sldId id="271" r:id="rId17"/>
    <p:sldId id="272" r:id="rId18"/>
    <p:sldId id="273" r:id="rId19"/>
    <p:sldId id="274"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5" d="100"/>
          <a:sy n="95" d="100"/>
        </p:scale>
        <p:origin x="-44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ru-RU" smtClean="0"/>
              <a:t>Образец заголовка</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7" name="Date Placeholder 6"/>
          <p:cNvSpPr>
            <a:spLocks noGrp="1"/>
          </p:cNvSpPr>
          <p:nvPr>
            <p:ph type="dt" sz="half" idx="10"/>
          </p:nvPr>
        </p:nvSpPr>
        <p:spPr/>
        <p:txBody>
          <a:bodyPr/>
          <a:lstStyle/>
          <a:p>
            <a:fld id="{8BE34D4D-C74D-40F7-B3D3-F454EDA40172}" type="datetimeFigureOut">
              <a:rPr lang="ru-RU" smtClean="0"/>
              <a:t>09.04.2013</a:t>
            </a:fld>
            <a:endParaRPr lang="ru-RU"/>
          </a:p>
        </p:txBody>
      </p:sp>
      <p:sp>
        <p:nvSpPr>
          <p:cNvPr id="8" name="Slide Number Placeholder 7"/>
          <p:cNvSpPr>
            <a:spLocks noGrp="1"/>
          </p:cNvSpPr>
          <p:nvPr>
            <p:ph type="sldNum" sz="quarter" idx="11"/>
          </p:nvPr>
        </p:nvSpPr>
        <p:spPr/>
        <p:txBody>
          <a:bodyPr/>
          <a:lstStyle/>
          <a:p>
            <a:fld id="{28DCED8B-65DC-4765-A8E8-F454DA63B863}" type="slidenum">
              <a:rPr lang="ru-RU" smtClean="0"/>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10"/>
          </p:nvPr>
        </p:nvSpPr>
        <p:spPr/>
        <p:txBody>
          <a:bodyPr/>
          <a:lstStyle/>
          <a:p>
            <a:fld id="{8BE34D4D-C74D-40F7-B3D3-F454EDA40172}" type="datetimeFigureOut">
              <a:rPr lang="ru-RU" smtClean="0"/>
              <a:t>09.04.2013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8DCED8B-65DC-4765-A8E8-F454DA63B863}"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ru-RU" smtClean="0"/>
              <a:t>Образец заголовка</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BE34D4D-C74D-40F7-B3D3-F454EDA40172}" type="datetimeFigureOut">
              <a:rPr lang="ru-RU" smtClean="0"/>
              <a:t>09.04.2013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8DCED8B-65DC-4765-A8E8-F454DA63B863}" type="slidenum">
              <a:rPr lang="ru-RU" smtClean="0"/>
              <a:t>‹#›</a:t>
            </a:fld>
            <a:endParaRPr lang="ru-RU"/>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5" name="Date Placeholder 4"/>
          <p:cNvSpPr>
            <a:spLocks noGrp="1"/>
          </p:cNvSpPr>
          <p:nvPr>
            <p:ph type="dt" sz="half" idx="10"/>
          </p:nvPr>
        </p:nvSpPr>
        <p:spPr/>
        <p:txBody>
          <a:bodyPr/>
          <a:lstStyle/>
          <a:p>
            <a:fld id="{8BE34D4D-C74D-40F7-B3D3-F454EDA40172}" type="datetimeFigureOut">
              <a:rPr lang="ru-RU" smtClean="0"/>
              <a:t>09.04.2013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8DCED8B-65DC-4765-A8E8-F454DA63B863}" type="slidenum">
              <a:rPr lang="ru-RU" smtClean="0"/>
              <a:t>‹#›</a:t>
            </a:fld>
            <a:endParaRPr lang="ru-RU"/>
          </a:p>
        </p:txBody>
      </p:sp>
      <p:sp>
        <p:nvSpPr>
          <p:cNvPr id="9" name="Content Placeholder 8"/>
          <p:cNvSpPr>
            <a:spLocks noGrp="1"/>
          </p:cNvSpPr>
          <p:nvPr>
            <p:ph sz="quarter" idx="13"/>
          </p:nvPr>
        </p:nvSpPr>
        <p:spPr>
          <a:xfrm>
            <a:off x="365760" y="1600200"/>
            <a:ext cx="4041648" cy="452628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8BE34D4D-C74D-40F7-B3D3-F454EDA40172}" type="datetimeFigureOut">
              <a:rPr lang="ru-RU" smtClean="0"/>
              <a:t>09.04.2013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28DCED8B-65DC-4765-A8E8-F454DA63B863}" type="slidenum">
              <a:rPr lang="ru-RU" smtClean="0"/>
              <a:t>‹#›</a:t>
            </a:fld>
            <a:endParaRPr lang="ru-RU"/>
          </a:p>
        </p:txBody>
      </p:sp>
      <p:sp>
        <p:nvSpPr>
          <p:cNvPr id="11" name="Content Placeholder 10"/>
          <p:cNvSpPr>
            <a:spLocks noGrp="1"/>
          </p:cNvSpPr>
          <p:nvPr>
            <p:ph sz="quarter" idx="13"/>
          </p:nvPr>
        </p:nvSpPr>
        <p:spPr>
          <a:xfrm>
            <a:off x="457200" y="2212848"/>
            <a:ext cx="4041648" cy="391363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8BE34D4D-C74D-40F7-B3D3-F454EDA40172}" type="datetimeFigureOut">
              <a:rPr lang="ru-RU" smtClean="0"/>
              <a:t>09.04.2013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28DCED8B-65DC-4765-A8E8-F454DA63B863}"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34D4D-C74D-40F7-B3D3-F454EDA40172}" type="datetimeFigureOut">
              <a:rPr lang="ru-RU" smtClean="0"/>
              <a:t>09.04.2013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28DCED8B-65DC-4765-A8E8-F454DA63B863}"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8BE34D4D-C74D-40F7-B3D3-F454EDA40172}" type="datetimeFigureOut">
              <a:rPr lang="ru-RU" smtClean="0"/>
              <a:t>09.04.2013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8DCED8B-65DC-4765-A8E8-F454DA63B863}"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ru-RU" smtClean="0"/>
              <a:t>Образец заголовка</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8BE34D4D-C74D-40F7-B3D3-F454EDA40172}" type="datetimeFigureOut">
              <a:rPr lang="ru-RU" smtClean="0"/>
              <a:t>09.04.2013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8DCED8B-65DC-4765-A8E8-F454DA63B863}"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8BE34D4D-C74D-40F7-B3D3-F454EDA40172}" type="datetimeFigureOut">
              <a:rPr lang="ru-RU" smtClean="0"/>
              <a:t>09.04.2013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8DCED8B-65DC-4765-A8E8-F454DA63B863}"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8BE34D4D-C74D-40F7-B3D3-F454EDA40172}" type="datetimeFigureOut">
              <a:rPr lang="ru-RU" smtClean="0"/>
              <a:t>09.04.2013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8DCED8B-65DC-4765-A8E8-F454DA63B863}"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8BE34D4D-C74D-40F7-B3D3-F454EDA40172}" type="datetimeFigureOut">
              <a:rPr lang="ru-RU" smtClean="0"/>
              <a:t>09.04.2013</a:t>
            </a:fld>
            <a:endParaRPr lang="ru-RU"/>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ru-RU"/>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28DCED8B-65DC-4765-A8E8-F454DA63B863}" type="slidenum">
              <a:rPr lang="ru-RU" smtClean="0"/>
              <a:t>‹#›</a:t>
            </a:fld>
            <a:endParaRPr lang="ru-RU"/>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konspekts.ru/category/reklama/"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konspekts.ru/category/reklama/neobychnye-bilbordy/" TargetMode="External"/><Relationship Id="rId2" Type="http://schemas.openxmlformats.org/officeDocument/2006/relationships/hyperlink" Target="http://konspekts.ru/ekonomika-2/ekonomika-apk/ponyatie-rynka-i-ego-funkcii/"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476673"/>
            <a:ext cx="7772400" cy="864095"/>
          </a:xfrm>
        </p:spPr>
        <p:txBody>
          <a:bodyPr>
            <a:normAutofit fontScale="90000"/>
          </a:bodyPr>
          <a:lstStyle/>
          <a:p>
            <a:r>
              <a:rPr lang="ru-RU" sz="2800" b="1" dirty="0" smtClean="0"/>
              <a:t>Рекламная деятельность в сервисе и туризме</a:t>
            </a:r>
            <a:br>
              <a:rPr lang="ru-RU" sz="2800" b="1" dirty="0" smtClean="0"/>
            </a:br>
            <a:r>
              <a:rPr lang="ru-RU" sz="2800" b="1" dirty="0" smtClean="0"/>
              <a:t>Рекламные кампании</a:t>
            </a:r>
            <a:endParaRPr lang="ru-RU" sz="2800" b="1" dirty="0"/>
          </a:p>
        </p:txBody>
      </p:sp>
      <p:sp>
        <p:nvSpPr>
          <p:cNvPr id="3" name="Подзаголовок 2"/>
          <p:cNvSpPr>
            <a:spLocks noGrp="1"/>
          </p:cNvSpPr>
          <p:nvPr>
            <p:ph type="subTitle" idx="1"/>
          </p:nvPr>
        </p:nvSpPr>
        <p:spPr>
          <a:xfrm>
            <a:off x="539552" y="1484784"/>
            <a:ext cx="8064896" cy="4464496"/>
          </a:xfrm>
        </p:spPr>
        <p:txBody>
          <a:bodyPr/>
          <a:lstStyle/>
          <a:p>
            <a:r>
              <a:rPr lang="ru-RU" dirty="0" smtClean="0">
                <a:solidFill>
                  <a:srgbClr val="FF0000"/>
                </a:solidFill>
              </a:rPr>
              <a:t>Цель рекламной кампании </a:t>
            </a:r>
            <a:r>
              <a:rPr lang="ru-RU" dirty="0" smtClean="0">
                <a:solidFill>
                  <a:schemeClr val="tx1"/>
                </a:solidFill>
              </a:rPr>
              <a:t>– обеспечение продвижения турпродукта на рынке товаров и услуг и получение стабильной прибыли.</a:t>
            </a:r>
          </a:p>
          <a:p>
            <a:r>
              <a:rPr lang="ru-RU" b="1" dirty="0" smtClean="0">
                <a:solidFill>
                  <a:schemeClr val="tx1"/>
                </a:solidFill>
              </a:rPr>
              <a:t>Этапы рекламной кампании: </a:t>
            </a:r>
          </a:p>
          <a:p>
            <a:pPr marL="457200" indent="-457200">
              <a:buAutoNum type="arabicPeriod"/>
            </a:pPr>
            <a:r>
              <a:rPr lang="ru-RU" dirty="0" smtClean="0">
                <a:solidFill>
                  <a:schemeClr val="tx1"/>
                </a:solidFill>
              </a:rPr>
              <a:t>Исследование туристского рынка</a:t>
            </a:r>
          </a:p>
          <a:p>
            <a:pPr marL="457200" indent="-457200">
              <a:buAutoNum type="arabicPeriod"/>
            </a:pPr>
            <a:r>
              <a:rPr lang="ru-RU" dirty="0" smtClean="0">
                <a:solidFill>
                  <a:schemeClr val="tx1"/>
                </a:solidFill>
              </a:rPr>
              <a:t>Планирование рекламы</a:t>
            </a:r>
          </a:p>
          <a:p>
            <a:pPr marL="457200" indent="-457200">
              <a:buAutoNum type="arabicPeriod"/>
            </a:pPr>
            <a:r>
              <a:rPr lang="ru-RU" dirty="0" smtClean="0">
                <a:solidFill>
                  <a:schemeClr val="tx1"/>
                </a:solidFill>
              </a:rPr>
              <a:t>Тактические решения</a:t>
            </a:r>
          </a:p>
          <a:p>
            <a:pPr marL="457200" indent="-457200">
              <a:buAutoNum type="arabicPeriod"/>
            </a:pPr>
            <a:r>
              <a:rPr lang="ru-RU" dirty="0" smtClean="0">
                <a:solidFill>
                  <a:schemeClr val="tx1"/>
                </a:solidFill>
              </a:rPr>
              <a:t>Творчество</a:t>
            </a:r>
          </a:p>
          <a:p>
            <a:pPr marL="457200" indent="-457200">
              <a:buAutoNum type="arabicPeriod"/>
            </a:pPr>
            <a:r>
              <a:rPr lang="ru-RU" dirty="0" smtClean="0">
                <a:solidFill>
                  <a:schemeClr val="tx1"/>
                </a:solidFill>
              </a:rPr>
              <a:t>Проведение рекламных акций</a:t>
            </a:r>
          </a:p>
          <a:p>
            <a:pPr marL="457200" indent="-457200">
              <a:buAutoNum type="arabicPeriod"/>
            </a:pPr>
            <a:r>
              <a:rPr lang="ru-RU" dirty="0" smtClean="0">
                <a:solidFill>
                  <a:schemeClr val="tx1"/>
                </a:solidFill>
              </a:rPr>
              <a:t>Аналитический этап</a:t>
            </a:r>
            <a:endParaRPr lang="ru-RU" dirty="0">
              <a:solidFill>
                <a:schemeClr val="tx1"/>
              </a:solidFill>
            </a:endParaRPr>
          </a:p>
        </p:txBody>
      </p:sp>
    </p:spTree>
    <p:extLst>
      <p:ext uri="{BB962C8B-B14F-4D97-AF65-F5344CB8AC3E}">
        <p14:creationId xmlns:p14="http://schemas.microsoft.com/office/powerpoint/2010/main" val="772597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04664"/>
            <a:ext cx="8229600" cy="5721499"/>
          </a:xfrm>
        </p:spPr>
        <p:txBody>
          <a:bodyPr/>
          <a:lstStyle/>
          <a:p>
            <a:pPr marL="457200" indent="-457200">
              <a:buAutoNum type="arabicPeriod"/>
            </a:pPr>
            <a:r>
              <a:rPr lang="ru-RU" dirty="0" smtClean="0">
                <a:solidFill>
                  <a:srgbClr val="FF0000"/>
                </a:solidFill>
              </a:rPr>
              <a:t>Исследование туристского рынка</a:t>
            </a:r>
            <a:r>
              <a:rPr lang="ru-RU" dirty="0" smtClean="0">
                <a:solidFill>
                  <a:schemeClr val="tx1"/>
                </a:solidFill>
              </a:rPr>
              <a:t>, турпродукта включает в себя изучение потребителей, мотивации туристского спроса, достоинств турпродукта. Анализ рынка позволяет определить сегменты приложения рекламных усилий, предположить объем реализации конкретного турпродукта на конкретном рынке. </a:t>
            </a:r>
          </a:p>
          <a:p>
            <a:pPr marL="0" indent="0">
              <a:buNone/>
            </a:pPr>
            <a:endParaRPr lang="ru-RU" dirty="0">
              <a:solidFill>
                <a:schemeClr val="tx1"/>
              </a:solidFill>
            </a:endParaRPr>
          </a:p>
        </p:txBody>
      </p:sp>
    </p:spTree>
    <p:extLst>
      <p:ext uri="{BB962C8B-B14F-4D97-AF65-F5344CB8AC3E}">
        <p14:creationId xmlns:p14="http://schemas.microsoft.com/office/powerpoint/2010/main" val="8420081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8229600" cy="5649491"/>
          </a:xfrm>
        </p:spPr>
        <p:txBody>
          <a:bodyPr/>
          <a:lstStyle/>
          <a:p>
            <a:pPr marL="0" indent="0">
              <a:buNone/>
            </a:pPr>
            <a:r>
              <a:rPr lang="ru-RU" dirty="0" smtClean="0">
                <a:solidFill>
                  <a:srgbClr val="FF0000"/>
                </a:solidFill>
              </a:rPr>
              <a:t>Планирование рекламы </a:t>
            </a:r>
            <a:r>
              <a:rPr lang="ru-RU" dirty="0" smtClean="0">
                <a:solidFill>
                  <a:schemeClr val="tx1"/>
                </a:solidFill>
              </a:rPr>
              <a:t>включает в себя определение ее целей (привлечение внимания к возможностям и увлекательности путешествий, поддержание спроса и укрепление позиции на рынке, формирование нового спроса, увеличение продаж, противодействие конкуренции). Планирую рекламные мероприятия соотносят их с бюджетом. </a:t>
            </a:r>
          </a:p>
          <a:p>
            <a:pPr marL="0" indent="0">
              <a:buNone/>
            </a:pPr>
            <a:r>
              <a:rPr lang="ru-RU" dirty="0" smtClean="0">
                <a:solidFill>
                  <a:srgbClr val="FF0000"/>
                </a:solidFill>
              </a:rPr>
              <a:t>На объем рекламного бюджета влияют факторы: </a:t>
            </a:r>
            <a:r>
              <a:rPr lang="ru-RU" dirty="0" smtClean="0">
                <a:solidFill>
                  <a:schemeClr val="tx1"/>
                </a:solidFill>
              </a:rPr>
              <a:t>объем рынка, подлежащий охвату, роль рекламы, продолжительность жизни турпродукта, дифференциация турпродукта, объем сбыта, затраты конкурентов, финансовые ресурсы фирмы.</a:t>
            </a:r>
            <a:endParaRPr lang="ru-RU" dirty="0">
              <a:solidFill>
                <a:schemeClr val="tx1"/>
              </a:solidFill>
            </a:endParaRPr>
          </a:p>
        </p:txBody>
      </p:sp>
    </p:spTree>
    <p:extLst>
      <p:ext uri="{BB962C8B-B14F-4D97-AF65-F5344CB8AC3E}">
        <p14:creationId xmlns:p14="http://schemas.microsoft.com/office/powerpoint/2010/main" val="1691921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332656"/>
            <a:ext cx="8229600" cy="5793507"/>
          </a:xfrm>
        </p:spPr>
        <p:txBody>
          <a:bodyPr>
            <a:normAutofit fontScale="92500" lnSpcReduction="10000"/>
          </a:bodyPr>
          <a:lstStyle/>
          <a:p>
            <a:pPr marL="0" indent="0">
              <a:buNone/>
            </a:pPr>
            <a:r>
              <a:rPr lang="ru-RU" dirty="0" smtClean="0">
                <a:solidFill>
                  <a:srgbClr val="FF0000"/>
                </a:solidFill>
              </a:rPr>
              <a:t>Методы исчисления величины рекламного бюджета:</a:t>
            </a:r>
          </a:p>
          <a:p>
            <a:pPr marL="0" indent="0">
              <a:buNone/>
            </a:pPr>
            <a:r>
              <a:rPr lang="ru-RU" b="1" dirty="0" smtClean="0">
                <a:solidFill>
                  <a:schemeClr val="tx1"/>
                </a:solidFill>
              </a:rPr>
              <a:t>Метод процента от продаж.</a:t>
            </a:r>
          </a:p>
          <a:p>
            <a:pPr marL="0" indent="0">
              <a:buNone/>
            </a:pPr>
            <a:r>
              <a:rPr lang="ru-RU" dirty="0">
                <a:solidFill>
                  <a:schemeClr val="tx1"/>
                </a:solidFill>
              </a:rPr>
              <a:t>Рекламный бюджет = Процент затрат на рекламу</a:t>
            </a:r>
          </a:p>
          <a:p>
            <a:pPr marL="0" indent="0">
              <a:buNone/>
            </a:pPr>
            <a:r>
              <a:rPr lang="ru-RU" dirty="0">
                <a:solidFill>
                  <a:schemeClr val="tx1"/>
                </a:solidFill>
              </a:rPr>
              <a:t> прошлого года × Прогноз объема сбыта на будущий год.</a:t>
            </a:r>
          </a:p>
          <a:p>
            <a:pPr marL="0" indent="0">
              <a:buNone/>
            </a:pPr>
            <a:r>
              <a:rPr lang="ru-RU" b="1" dirty="0" smtClean="0">
                <a:solidFill>
                  <a:schemeClr val="tx1"/>
                </a:solidFill>
              </a:rPr>
              <a:t>Метод согласования с задачей.</a:t>
            </a:r>
          </a:p>
          <a:p>
            <a:pPr marL="0" indent="0">
              <a:buNone/>
            </a:pPr>
            <a:r>
              <a:rPr lang="ru-RU" dirty="0" smtClean="0">
                <a:solidFill>
                  <a:schemeClr val="tx1"/>
                </a:solidFill>
              </a:rPr>
              <a:t>Метод </a:t>
            </a:r>
            <a:r>
              <a:rPr lang="ru-RU" dirty="0">
                <a:solidFill>
                  <a:schemeClr val="tx1"/>
                </a:solidFill>
              </a:rPr>
              <a:t>заключается в рассмотрении каждой поставленной задачи рекламной кампании и определении затрат, необходимых для ее выполнения</a:t>
            </a:r>
            <a:r>
              <a:rPr lang="ru-RU" dirty="0" smtClean="0">
                <a:solidFill>
                  <a:schemeClr val="tx1"/>
                </a:solidFill>
              </a:rPr>
              <a:t>. Бюджет формируется на основе: точного определения аудитории</a:t>
            </a:r>
            <a:r>
              <a:rPr lang="ru-RU" dirty="0">
                <a:solidFill>
                  <a:schemeClr val="tx1"/>
                </a:solidFill>
              </a:rPr>
              <a:t>, на которую рассчитана данная реклама;</a:t>
            </a:r>
          </a:p>
          <a:p>
            <a:pPr marL="0" indent="0">
              <a:buNone/>
            </a:pPr>
            <a:r>
              <a:rPr lang="ru-RU" dirty="0" smtClean="0">
                <a:solidFill>
                  <a:schemeClr val="tx1"/>
                </a:solidFill>
              </a:rPr>
              <a:t>выбора </a:t>
            </a:r>
            <a:r>
              <a:rPr lang="ru-RU" dirty="0">
                <a:solidFill>
                  <a:schemeClr val="tx1"/>
                </a:solidFill>
              </a:rPr>
              <a:t>стиля рекламы, характера (интенсивный или экстенсивный) рекламной кампании</a:t>
            </a:r>
            <a:r>
              <a:rPr lang="ru-RU" dirty="0" smtClean="0">
                <a:solidFill>
                  <a:schemeClr val="tx1"/>
                </a:solidFill>
              </a:rPr>
              <a:t>; определения </a:t>
            </a:r>
            <a:r>
              <a:rPr lang="ru-RU" dirty="0">
                <a:solidFill>
                  <a:schemeClr val="tx1"/>
                </a:solidFill>
              </a:rPr>
              <a:t>природы и направленности рекламной деятельности (кампания по выпуску товара на рынок; по повышению престижа фирмы; по поддержанию достигнутого объема продаж и т. д.);</a:t>
            </a:r>
          </a:p>
          <a:p>
            <a:pPr marL="0" indent="0">
              <a:buNone/>
            </a:pPr>
            <a:endParaRPr lang="ru-RU" dirty="0"/>
          </a:p>
        </p:txBody>
      </p:sp>
    </p:spTree>
    <p:extLst>
      <p:ext uri="{BB962C8B-B14F-4D97-AF65-F5344CB8AC3E}">
        <p14:creationId xmlns:p14="http://schemas.microsoft.com/office/powerpoint/2010/main" val="6580814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8229600" cy="5649491"/>
          </a:xfrm>
        </p:spPr>
        <p:txBody>
          <a:bodyPr/>
          <a:lstStyle/>
          <a:p>
            <a:pPr marL="0" indent="0">
              <a:buNone/>
            </a:pPr>
            <a:r>
              <a:rPr lang="ru-RU" b="1" dirty="0" smtClean="0">
                <a:solidFill>
                  <a:schemeClr val="tx1"/>
                </a:solidFill>
              </a:rPr>
              <a:t>Метод долевого участия в рынке. </a:t>
            </a:r>
          </a:p>
          <a:p>
            <a:pPr marL="0" indent="0">
              <a:buNone/>
            </a:pPr>
            <a:r>
              <a:rPr lang="ru-RU" dirty="0">
                <a:solidFill>
                  <a:schemeClr val="tx1"/>
                </a:solidFill>
              </a:rPr>
              <a:t>Сущность </a:t>
            </a:r>
            <a:r>
              <a:rPr lang="ru-RU" dirty="0" smtClean="0">
                <a:solidFill>
                  <a:schemeClr val="tx1"/>
                </a:solidFill>
              </a:rPr>
              <a:t>метода </a:t>
            </a:r>
            <a:r>
              <a:rPr lang="ru-RU" dirty="0">
                <a:solidFill>
                  <a:schemeClr val="tx1"/>
                </a:solidFill>
              </a:rPr>
              <a:t>в том, что в отраслях, где велико сходство между товарами (услугами), обычно есть четкое соотношение между рыночной долей и долевым участием в отраслевом продвижении продукции. Исходя из этого, некоторые организации ориентируются на достижение определенного показателя рыночной доли, а после устанавливается определенный процент затрат чуть выше этой доли на продвижение продукции (услуги).</a:t>
            </a:r>
          </a:p>
        </p:txBody>
      </p:sp>
    </p:spTree>
    <p:extLst>
      <p:ext uri="{BB962C8B-B14F-4D97-AF65-F5344CB8AC3E}">
        <p14:creationId xmlns:p14="http://schemas.microsoft.com/office/powerpoint/2010/main" val="884822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88640"/>
            <a:ext cx="8229600" cy="5937523"/>
          </a:xfrm>
        </p:spPr>
        <p:txBody>
          <a:bodyPr>
            <a:normAutofit/>
          </a:bodyPr>
          <a:lstStyle/>
          <a:p>
            <a:pPr marL="0" indent="0">
              <a:buNone/>
            </a:pPr>
            <a:r>
              <a:rPr lang="ru-RU" b="1" dirty="0">
                <a:solidFill>
                  <a:schemeClr val="tx1"/>
                </a:solidFill>
              </a:rPr>
              <a:t>Эмпирический метод</a:t>
            </a:r>
          </a:p>
          <a:p>
            <a:pPr marL="0" indent="0">
              <a:buNone/>
            </a:pPr>
            <a:r>
              <a:rPr lang="ru-RU" dirty="0">
                <a:solidFill>
                  <a:schemeClr val="tx1"/>
                </a:solidFill>
              </a:rPr>
              <a:t>Определение объема затрат на рекламную кампанию экспериментальным путем. Проведя серию тестов на разных рынках с разными рекламными бюджетами, определяется оптимальный объем. Однако при данном методе формирования бюджета трудно выявить конечные результаты воздействия методов продвижения и рекламных мероприятий в частности.</a:t>
            </a:r>
          </a:p>
          <a:p>
            <a:pPr marL="0" indent="0">
              <a:buNone/>
            </a:pPr>
            <a:r>
              <a:rPr lang="ru-RU" b="1" dirty="0">
                <a:solidFill>
                  <a:schemeClr val="tx1"/>
                </a:solidFill>
              </a:rPr>
              <a:t>Метод расчета рекламного бюджета по остаточным средствам</a:t>
            </a:r>
          </a:p>
          <a:p>
            <a:pPr marL="0" indent="0">
              <a:buNone/>
            </a:pPr>
            <a:r>
              <a:rPr lang="ru-RU" dirty="0">
                <a:solidFill>
                  <a:schemeClr val="tx1"/>
                </a:solidFill>
              </a:rPr>
              <a:t>По этому методу величина рекламного бюджета рассчитывается исходя из средств, оставшихся после использования на все остальные нужды. </a:t>
            </a:r>
          </a:p>
        </p:txBody>
      </p:sp>
    </p:spTree>
    <p:extLst>
      <p:ext uri="{BB962C8B-B14F-4D97-AF65-F5344CB8AC3E}">
        <p14:creationId xmlns:p14="http://schemas.microsoft.com/office/powerpoint/2010/main" val="52310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332656"/>
            <a:ext cx="8229600" cy="5793507"/>
          </a:xfrm>
        </p:spPr>
        <p:txBody>
          <a:bodyPr/>
          <a:lstStyle/>
          <a:p>
            <a:pPr marL="0" indent="0">
              <a:buNone/>
            </a:pPr>
            <a:r>
              <a:rPr lang="ru-RU" b="1" dirty="0" smtClean="0">
                <a:solidFill>
                  <a:schemeClr val="tx1"/>
                </a:solidFill>
              </a:rPr>
              <a:t>Тактические решения (3 этап). </a:t>
            </a:r>
            <a:r>
              <a:rPr lang="ru-RU" dirty="0" smtClean="0">
                <a:solidFill>
                  <a:schemeClr val="tx1"/>
                </a:solidFill>
              </a:rPr>
              <a:t>На этом этапе обеспечивается реализация разработанных планов. Выбор  средств рекламы осуществляется исходя из общих целей кампании, формируется смета расходов и осуществляется контроль за ее исполнением, составляется график выхода рекламный публикаций.</a:t>
            </a:r>
          </a:p>
          <a:p>
            <a:pPr marL="0" indent="0">
              <a:buNone/>
            </a:pPr>
            <a:endParaRPr lang="ru-RU" dirty="0"/>
          </a:p>
        </p:txBody>
      </p:sp>
    </p:spTree>
    <p:extLst>
      <p:ext uri="{BB962C8B-B14F-4D97-AF65-F5344CB8AC3E}">
        <p14:creationId xmlns:p14="http://schemas.microsoft.com/office/powerpoint/2010/main" val="1580886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04664"/>
            <a:ext cx="8229600" cy="5721499"/>
          </a:xfrm>
        </p:spPr>
        <p:txBody>
          <a:bodyPr/>
          <a:lstStyle/>
          <a:p>
            <a:pPr marL="0" indent="0">
              <a:buNone/>
            </a:pPr>
            <a:r>
              <a:rPr lang="ru-RU" b="1" dirty="0" smtClean="0">
                <a:solidFill>
                  <a:schemeClr val="tx1"/>
                </a:solidFill>
              </a:rPr>
              <a:t>Творчество (4 этап). </a:t>
            </a:r>
            <a:r>
              <a:rPr lang="ru-RU" dirty="0" smtClean="0">
                <a:solidFill>
                  <a:schemeClr val="tx1"/>
                </a:solidFill>
              </a:rPr>
              <a:t>Этап предполагает поиск нестандартных форм рекламы на основе общих  технологических процессов: формулирование идеи –закономерности структурирования рекламного материала (заголовок, основной текст, зрительный ряд) – учет психологических механизмов воздействия. </a:t>
            </a:r>
            <a:endParaRPr lang="ru-RU" dirty="0">
              <a:solidFill>
                <a:schemeClr val="tx1"/>
              </a:solidFill>
            </a:endParaRPr>
          </a:p>
        </p:txBody>
      </p:sp>
    </p:spTree>
    <p:extLst>
      <p:ext uri="{BB962C8B-B14F-4D97-AF65-F5344CB8AC3E}">
        <p14:creationId xmlns:p14="http://schemas.microsoft.com/office/powerpoint/2010/main" val="637040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04664"/>
            <a:ext cx="8229600" cy="5721499"/>
          </a:xfrm>
        </p:spPr>
        <p:txBody>
          <a:bodyPr/>
          <a:lstStyle/>
          <a:p>
            <a:pPr marL="0" indent="0">
              <a:buNone/>
            </a:pPr>
            <a:r>
              <a:rPr lang="ru-RU" b="1" dirty="0" smtClean="0">
                <a:solidFill>
                  <a:schemeClr val="tx1"/>
                </a:solidFill>
              </a:rPr>
              <a:t>Аналитический (6 этап). </a:t>
            </a:r>
            <a:r>
              <a:rPr lang="ru-RU" dirty="0" smtClean="0">
                <a:solidFill>
                  <a:schemeClr val="tx1"/>
                </a:solidFill>
              </a:rPr>
              <a:t>Оценивается эффективность всех рекламных мероприятий: по целям коммуникации и увеличению объема продаж на основе использования тестов узнавания. </a:t>
            </a:r>
            <a:endParaRPr lang="ru-RU" dirty="0">
              <a:solidFill>
                <a:schemeClr val="tx1"/>
              </a:solidFill>
            </a:endParaRPr>
          </a:p>
        </p:txBody>
      </p:sp>
    </p:spTree>
    <p:extLst>
      <p:ext uri="{BB962C8B-B14F-4D97-AF65-F5344CB8AC3E}">
        <p14:creationId xmlns:p14="http://schemas.microsoft.com/office/powerpoint/2010/main" val="2040409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836712"/>
          </a:xfrm>
        </p:spPr>
        <p:txBody>
          <a:bodyPr/>
          <a:lstStyle/>
          <a:p>
            <a:r>
              <a:rPr lang="ru-RU" dirty="0" smtClean="0"/>
              <a:t>Рекламные агентства</a:t>
            </a:r>
            <a:endParaRPr lang="ru-RU" dirty="0"/>
          </a:p>
        </p:txBody>
      </p:sp>
      <p:sp>
        <p:nvSpPr>
          <p:cNvPr id="3" name="Объект 2"/>
          <p:cNvSpPr>
            <a:spLocks noGrp="1"/>
          </p:cNvSpPr>
          <p:nvPr>
            <p:ph idx="1"/>
          </p:nvPr>
        </p:nvSpPr>
        <p:spPr>
          <a:xfrm>
            <a:off x="457200" y="980728"/>
            <a:ext cx="8229600" cy="5145435"/>
          </a:xfrm>
        </p:spPr>
        <p:txBody>
          <a:bodyPr>
            <a:normAutofit lnSpcReduction="10000"/>
          </a:bodyPr>
          <a:lstStyle/>
          <a:p>
            <a:pPr marL="0" indent="0">
              <a:buNone/>
            </a:pPr>
            <a:r>
              <a:rPr lang="ru-RU" dirty="0" smtClean="0">
                <a:solidFill>
                  <a:schemeClr val="tx1"/>
                </a:solidFill>
              </a:rPr>
              <a:t>В рекламном процессе принимают участие рекламодатель, </a:t>
            </a:r>
            <a:r>
              <a:rPr lang="ru-RU" dirty="0" err="1" smtClean="0">
                <a:solidFill>
                  <a:schemeClr val="tx1"/>
                </a:solidFill>
              </a:rPr>
              <a:t>рекламопроизводитель</a:t>
            </a:r>
            <a:r>
              <a:rPr lang="ru-RU" dirty="0" smtClean="0">
                <a:solidFill>
                  <a:schemeClr val="tx1"/>
                </a:solidFill>
              </a:rPr>
              <a:t> и </a:t>
            </a:r>
            <a:r>
              <a:rPr lang="ru-RU" dirty="0" err="1" smtClean="0">
                <a:solidFill>
                  <a:schemeClr val="tx1"/>
                </a:solidFill>
              </a:rPr>
              <a:t>рекламораспространитель</a:t>
            </a:r>
            <a:r>
              <a:rPr lang="ru-RU" dirty="0" smtClean="0">
                <a:solidFill>
                  <a:schemeClr val="tx1"/>
                </a:solidFill>
              </a:rPr>
              <a:t>. </a:t>
            </a:r>
          </a:p>
          <a:p>
            <a:pPr marL="0" indent="0">
              <a:buNone/>
            </a:pPr>
            <a:r>
              <a:rPr lang="ru-RU" dirty="0" smtClean="0">
                <a:solidFill>
                  <a:schemeClr val="tx1"/>
                </a:solidFill>
              </a:rPr>
              <a:t>Основные функции </a:t>
            </a:r>
            <a:r>
              <a:rPr lang="ru-RU" b="1" dirty="0" smtClean="0">
                <a:solidFill>
                  <a:schemeClr val="tx1"/>
                </a:solidFill>
              </a:rPr>
              <a:t>рекламодателя</a:t>
            </a:r>
            <a:r>
              <a:rPr lang="ru-RU" dirty="0" smtClean="0">
                <a:solidFill>
                  <a:schemeClr val="tx1"/>
                </a:solidFill>
              </a:rPr>
              <a:t>:</a:t>
            </a:r>
          </a:p>
          <a:p>
            <a:pPr marL="0" indent="0">
              <a:buNone/>
            </a:pPr>
            <a:r>
              <a:rPr lang="ru-RU" dirty="0" smtClean="0">
                <a:solidFill>
                  <a:schemeClr val="tx1"/>
                </a:solidFill>
              </a:rPr>
              <a:t>Определение объекта рекламы</a:t>
            </a:r>
          </a:p>
          <a:p>
            <a:pPr marL="0" indent="0">
              <a:buNone/>
            </a:pPr>
            <a:r>
              <a:rPr lang="ru-RU" dirty="0" smtClean="0">
                <a:solidFill>
                  <a:schemeClr val="tx1"/>
                </a:solidFill>
              </a:rPr>
              <a:t>Определение особенностей рекламирования выбранного объекта</a:t>
            </a:r>
          </a:p>
          <a:p>
            <a:pPr marL="0" indent="0">
              <a:buNone/>
            </a:pPr>
            <a:r>
              <a:rPr lang="ru-RU" dirty="0" smtClean="0">
                <a:solidFill>
                  <a:schemeClr val="tx1"/>
                </a:solidFill>
              </a:rPr>
              <a:t>Планирование затрат на рекламу</a:t>
            </a:r>
          </a:p>
          <a:p>
            <a:pPr marL="0" indent="0">
              <a:buNone/>
            </a:pPr>
            <a:r>
              <a:rPr lang="ru-RU" dirty="0" smtClean="0">
                <a:solidFill>
                  <a:schemeClr val="tx1"/>
                </a:solidFill>
              </a:rPr>
              <a:t>Подготовка и передача исходных материалов РА</a:t>
            </a:r>
          </a:p>
          <a:p>
            <a:pPr marL="0" indent="0">
              <a:buNone/>
            </a:pPr>
            <a:r>
              <a:rPr lang="ru-RU" dirty="0" smtClean="0">
                <a:solidFill>
                  <a:schemeClr val="tx1"/>
                </a:solidFill>
              </a:rPr>
              <a:t>Подготовка договора с РА</a:t>
            </a:r>
          </a:p>
          <a:p>
            <a:pPr marL="0" indent="0">
              <a:buNone/>
            </a:pPr>
            <a:r>
              <a:rPr lang="ru-RU" dirty="0" smtClean="0">
                <a:solidFill>
                  <a:schemeClr val="tx1"/>
                </a:solidFill>
              </a:rPr>
              <a:t>Утверждение эскизов, текстов, сценариев созданных рекламных средств</a:t>
            </a:r>
          </a:p>
          <a:p>
            <a:pPr marL="0" indent="0">
              <a:buNone/>
            </a:pPr>
            <a:r>
              <a:rPr lang="ru-RU" dirty="0" smtClean="0">
                <a:solidFill>
                  <a:schemeClr val="tx1"/>
                </a:solidFill>
              </a:rPr>
              <a:t>Оплата выполненных работ.</a:t>
            </a:r>
            <a:endParaRPr lang="ru-RU" dirty="0">
              <a:solidFill>
                <a:schemeClr val="tx1"/>
              </a:solidFill>
            </a:endParaRPr>
          </a:p>
        </p:txBody>
      </p:sp>
    </p:spTree>
    <p:extLst>
      <p:ext uri="{BB962C8B-B14F-4D97-AF65-F5344CB8AC3E}">
        <p14:creationId xmlns:p14="http://schemas.microsoft.com/office/powerpoint/2010/main" val="677808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04664"/>
            <a:ext cx="8229600" cy="5721499"/>
          </a:xfrm>
        </p:spPr>
        <p:txBody>
          <a:bodyPr/>
          <a:lstStyle/>
          <a:p>
            <a:r>
              <a:rPr lang="ru-RU" b="1" dirty="0" err="1">
                <a:solidFill>
                  <a:schemeClr val="tx1"/>
                </a:solidFill>
              </a:rPr>
              <a:t>Рекламопроизводитель</a:t>
            </a:r>
            <a:r>
              <a:rPr lang="ru-RU" b="1" dirty="0"/>
              <a:t> </a:t>
            </a:r>
            <a:r>
              <a:rPr lang="ru-RU" dirty="0">
                <a:solidFill>
                  <a:schemeClr val="tx1"/>
                </a:solidFill>
              </a:rPr>
              <a:t>- рекламное агентство, осуществляющее полное или частичное приведение рекламной информации к готовой для распространения форме.</a:t>
            </a:r>
          </a:p>
          <a:p>
            <a:r>
              <a:rPr lang="ru-RU" b="1" dirty="0" err="1">
                <a:solidFill>
                  <a:schemeClr val="tx1"/>
                </a:solidFill>
              </a:rPr>
              <a:t>Рекламораспространитель</a:t>
            </a:r>
            <a:r>
              <a:rPr lang="ru-RU" dirty="0"/>
              <a:t> </a:t>
            </a:r>
            <a:r>
              <a:rPr lang="ru-RU" dirty="0">
                <a:solidFill>
                  <a:schemeClr val="tx1"/>
                </a:solidFill>
              </a:rPr>
              <a:t>- рекламное агентство, осуществляющее размещение и (или) распространение рекламной информации путем предоставления и (или) использования имущества, в том числе технических средств радио- и телевещания, а так же каналов связи, эфирного времени, газетных или журнальных площадей и иными способами.</a:t>
            </a:r>
          </a:p>
          <a:p>
            <a:pPr marL="0" indent="0">
              <a:buNone/>
            </a:pPr>
            <a:endParaRPr lang="ru-RU" dirty="0">
              <a:solidFill>
                <a:schemeClr val="tx1"/>
              </a:solidFill>
            </a:endParaRPr>
          </a:p>
        </p:txBody>
      </p:sp>
    </p:spTree>
    <p:extLst>
      <p:ext uri="{BB962C8B-B14F-4D97-AF65-F5344CB8AC3E}">
        <p14:creationId xmlns:p14="http://schemas.microsoft.com/office/powerpoint/2010/main" val="11940934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332656"/>
            <a:ext cx="8229600" cy="5793507"/>
          </a:xfrm>
        </p:spPr>
        <p:txBody>
          <a:bodyPr>
            <a:normAutofit fontScale="92500" lnSpcReduction="20000"/>
          </a:bodyPr>
          <a:lstStyle/>
          <a:p>
            <a:r>
              <a:rPr lang="ru-RU" b="1" dirty="0">
                <a:solidFill>
                  <a:schemeClr val="tx1"/>
                </a:solidFill>
              </a:rPr>
              <a:t>По </a:t>
            </a:r>
            <a:r>
              <a:rPr lang="ru-RU" b="1" dirty="0" smtClean="0">
                <a:solidFill>
                  <a:schemeClr val="tx1"/>
                </a:solidFill>
              </a:rPr>
              <a:t>специализации РА бывают:</a:t>
            </a:r>
            <a:endParaRPr lang="ru-RU" b="1" dirty="0">
              <a:solidFill>
                <a:schemeClr val="tx1"/>
              </a:solidFill>
            </a:endParaRPr>
          </a:p>
          <a:p>
            <a:pPr marL="0" indent="0">
              <a:buNone/>
            </a:pPr>
            <a:r>
              <a:rPr lang="ru-RU" b="1" dirty="0" smtClean="0">
                <a:solidFill>
                  <a:schemeClr val="tx1"/>
                </a:solidFill>
              </a:rPr>
              <a:t>РА полного </a:t>
            </a:r>
            <a:r>
              <a:rPr lang="ru-RU" b="1" dirty="0">
                <a:solidFill>
                  <a:schemeClr val="tx1"/>
                </a:solidFill>
              </a:rPr>
              <a:t>цикла</a:t>
            </a:r>
            <a:r>
              <a:rPr lang="ru-RU" dirty="0">
                <a:solidFill>
                  <a:schemeClr val="tx1"/>
                </a:solidFill>
              </a:rPr>
              <a:t> – юридическая структура, специализирующаяся на разработке стратегии и тактики рекламной кампании, создании рекламной продукции, производстве и размещении рекламы, творческих услугах, планировании и приобретении </a:t>
            </a:r>
            <a:r>
              <a:rPr lang="ru-RU" dirty="0" err="1">
                <a:solidFill>
                  <a:schemeClr val="tx1"/>
                </a:solidFill>
              </a:rPr>
              <a:t>медиасредств</a:t>
            </a:r>
            <a:r>
              <a:rPr lang="ru-RU" dirty="0">
                <a:solidFill>
                  <a:schemeClr val="tx1"/>
                </a:solidFill>
              </a:rPr>
              <a:t>, исследовании для выполнения заказа, а так же привлечении субподрядчиков.</a:t>
            </a:r>
          </a:p>
          <a:p>
            <a:pPr marL="0" indent="0">
              <a:buNone/>
            </a:pPr>
            <a:r>
              <a:rPr lang="ru-RU" b="1" dirty="0">
                <a:solidFill>
                  <a:schemeClr val="tx1"/>
                </a:solidFill>
              </a:rPr>
              <a:t>Специализированные</a:t>
            </a:r>
            <a:r>
              <a:rPr lang="ru-RU" dirty="0">
                <a:solidFill>
                  <a:schemeClr val="tx1"/>
                </a:solidFill>
              </a:rPr>
              <a:t> - они специализируются либо на определенных функциях (например, творческих или по закупке средств доставки рекламы), либо на определенных аудиториях (национальных группах или молодежи) или отраслях (например, здравоохранение, компьютеры, сельское хозяйство или деловая коммуникация). </a:t>
            </a:r>
            <a:r>
              <a:rPr lang="ru-RU" dirty="0" smtClean="0">
                <a:solidFill>
                  <a:srgbClr val="FF0000"/>
                </a:solidFill>
              </a:rPr>
              <a:t>Существуют </a:t>
            </a:r>
            <a:r>
              <a:rPr lang="ru-RU" dirty="0">
                <a:solidFill>
                  <a:srgbClr val="FF0000"/>
                </a:solidFill>
              </a:rPr>
              <a:t>специализированные агентства в разных областях </a:t>
            </a:r>
            <a:r>
              <a:rPr lang="ru-RU" dirty="0">
                <a:solidFill>
                  <a:schemeClr val="tx1"/>
                </a:solidFill>
              </a:rPr>
              <a:t>маркетинга, таких, как прямой маркетинг, стимулирование сбыта, паблик </a:t>
            </a:r>
            <a:r>
              <a:rPr lang="ru-RU" dirty="0" err="1">
                <a:solidFill>
                  <a:schemeClr val="tx1"/>
                </a:solidFill>
              </a:rPr>
              <a:t>рилейшнз</a:t>
            </a:r>
            <a:r>
              <a:rPr lang="ru-RU" dirty="0">
                <a:solidFill>
                  <a:schemeClr val="tx1"/>
                </a:solidFill>
              </a:rPr>
              <a:t>, маркетинг общественных и спортивных мероприятий, дизайн упаковки, дизайн корпоративной символики и </a:t>
            </a:r>
            <a:r>
              <a:rPr lang="ru-RU" dirty="0" err="1">
                <a:solidFill>
                  <a:schemeClr val="tx1"/>
                </a:solidFill>
              </a:rPr>
              <a:t>т.п</a:t>
            </a:r>
            <a:r>
              <a:rPr lang="ru-RU" dirty="0">
                <a:solidFill>
                  <a:schemeClr val="tx1"/>
                </a:solidFill>
              </a:rPr>
              <a:t>:</a:t>
            </a:r>
          </a:p>
          <a:p>
            <a:pPr marL="0" indent="0">
              <a:buNone/>
            </a:pPr>
            <a:endParaRPr lang="ru-RU" dirty="0"/>
          </a:p>
        </p:txBody>
      </p:sp>
    </p:spTree>
    <p:extLst>
      <p:ext uri="{BB962C8B-B14F-4D97-AF65-F5344CB8AC3E}">
        <p14:creationId xmlns:p14="http://schemas.microsoft.com/office/powerpoint/2010/main" val="3820052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8229600" cy="5649491"/>
          </a:xfrm>
        </p:spPr>
        <p:txBody>
          <a:bodyPr>
            <a:normAutofit/>
          </a:bodyPr>
          <a:lstStyle/>
          <a:p>
            <a:pPr marL="0" indent="0">
              <a:buNone/>
            </a:pPr>
            <a:r>
              <a:rPr lang="ru-RU" b="1" dirty="0">
                <a:solidFill>
                  <a:schemeClr val="tx1"/>
                </a:solidFill>
              </a:rPr>
              <a:t>По </a:t>
            </a:r>
            <a:r>
              <a:rPr lang="ru-RU" b="1" dirty="0" smtClean="0">
                <a:solidFill>
                  <a:schemeClr val="tx1"/>
                </a:solidFill>
              </a:rPr>
              <a:t>перечню, объему </a:t>
            </a:r>
            <a:r>
              <a:rPr lang="ru-RU" b="1" dirty="0">
                <a:solidFill>
                  <a:schemeClr val="tx1"/>
                </a:solidFill>
              </a:rPr>
              <a:t>предоставляемых услуг:</a:t>
            </a:r>
            <a:endParaRPr lang="ru-RU" b="1" dirty="0" smtClean="0">
              <a:solidFill>
                <a:schemeClr val="tx1"/>
              </a:solidFill>
            </a:endParaRPr>
          </a:p>
          <a:p>
            <a:pPr marL="0" indent="0">
              <a:buNone/>
            </a:pPr>
            <a:r>
              <a:rPr lang="ru-RU" b="1" dirty="0" smtClean="0">
                <a:solidFill>
                  <a:schemeClr val="tx1"/>
                </a:solidFill>
              </a:rPr>
              <a:t>Универсальные РА </a:t>
            </a:r>
            <a:r>
              <a:rPr lang="ru-RU" dirty="0">
                <a:solidFill>
                  <a:schemeClr val="tx1"/>
                </a:solidFill>
              </a:rPr>
              <a:t>- занимается всеми формами рекламы и объявлений, например, если рекламное агентство специализируется на рекламе в СМИ, - то размещает все формы и виды объявлений и рекламы во все СМИ; если наружной рекламой, то занимается всеми её формами (таблички, </a:t>
            </a:r>
            <a:r>
              <a:rPr lang="ru-RU" dirty="0" err="1">
                <a:solidFill>
                  <a:schemeClr val="tx1"/>
                </a:solidFill>
              </a:rPr>
              <a:t>штендеры</a:t>
            </a:r>
            <a:r>
              <a:rPr lang="ru-RU" dirty="0">
                <a:solidFill>
                  <a:schemeClr val="tx1"/>
                </a:solidFill>
              </a:rPr>
              <a:t>, растяжки и пр.).</a:t>
            </a:r>
          </a:p>
          <a:p>
            <a:pPr marL="0" indent="0">
              <a:buNone/>
            </a:pPr>
            <a:r>
              <a:rPr lang="ru-RU" b="1" dirty="0" smtClean="0">
                <a:solidFill>
                  <a:schemeClr val="tx1"/>
                </a:solidFill>
              </a:rPr>
              <a:t>Узкоспециализированные РА </a:t>
            </a:r>
            <a:r>
              <a:rPr lang="ru-RU" dirty="0" smtClean="0">
                <a:solidFill>
                  <a:schemeClr val="tx1"/>
                </a:solidFill>
              </a:rPr>
              <a:t>- </a:t>
            </a:r>
            <a:r>
              <a:rPr lang="ru-RU" dirty="0">
                <a:solidFill>
                  <a:schemeClr val="tx1"/>
                </a:solidFill>
              </a:rPr>
              <a:t>специализируются на каких либо конкретных формах рекламы, например, из наружной рекламы занимается только растяжками или из рекламы в прессе – только модульной рекламой (строчные объявления не размещает).</a:t>
            </a:r>
          </a:p>
          <a:p>
            <a:pPr marL="0" indent="0">
              <a:buNone/>
            </a:pPr>
            <a:endParaRPr lang="ru-RU" dirty="0"/>
          </a:p>
        </p:txBody>
      </p:sp>
    </p:spTree>
    <p:extLst>
      <p:ext uri="{BB962C8B-B14F-4D97-AF65-F5344CB8AC3E}">
        <p14:creationId xmlns:p14="http://schemas.microsoft.com/office/powerpoint/2010/main" val="21673361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76672"/>
            <a:ext cx="8229600" cy="720080"/>
          </a:xfrm>
        </p:spPr>
        <p:txBody>
          <a:bodyPr/>
          <a:lstStyle/>
          <a:p>
            <a:pPr>
              <a:lnSpc>
                <a:spcPts val="3000"/>
              </a:lnSpc>
            </a:pPr>
            <a:r>
              <a:rPr lang="ru-RU" sz="2800" dirty="0" smtClean="0"/>
              <a:t>Организационная структура рекламного агентства</a:t>
            </a:r>
            <a:endParaRPr lang="ru-RU" sz="2800" dirty="0"/>
          </a:p>
        </p:txBody>
      </p:sp>
      <p:sp>
        <p:nvSpPr>
          <p:cNvPr id="3" name="Объект 2"/>
          <p:cNvSpPr>
            <a:spLocks noGrp="1"/>
          </p:cNvSpPr>
          <p:nvPr>
            <p:ph idx="1"/>
          </p:nvPr>
        </p:nvSpPr>
        <p:spPr>
          <a:xfrm>
            <a:off x="457200" y="1340768"/>
            <a:ext cx="8229600" cy="4785395"/>
          </a:xfrm>
        </p:spPr>
        <p:txBody>
          <a:bodyPr/>
          <a:lstStyle/>
          <a:p>
            <a:pPr marL="0" indent="0">
              <a:buNone/>
            </a:pPr>
            <a:r>
              <a:rPr lang="ru-RU" dirty="0" smtClean="0">
                <a:solidFill>
                  <a:schemeClr val="tx1"/>
                </a:solidFill>
              </a:rPr>
              <a:t>Организационная </a:t>
            </a:r>
            <a:r>
              <a:rPr lang="ru-RU" dirty="0">
                <a:solidFill>
                  <a:schemeClr val="tx1"/>
                </a:solidFill>
              </a:rPr>
              <a:t>структура рекламного агентства включает четыре основных функциональных подразделения:</a:t>
            </a:r>
          </a:p>
          <a:p>
            <a:r>
              <a:rPr lang="ru-RU" b="1" dirty="0">
                <a:solidFill>
                  <a:schemeClr val="tx1"/>
                </a:solidFill>
              </a:rPr>
              <a:t>творческую службу</a:t>
            </a:r>
          </a:p>
          <a:p>
            <a:r>
              <a:rPr lang="ru-RU" b="1" dirty="0">
                <a:solidFill>
                  <a:schemeClr val="tx1"/>
                </a:solidFill>
              </a:rPr>
              <a:t>службу исполнения заказов</a:t>
            </a:r>
          </a:p>
          <a:p>
            <a:r>
              <a:rPr lang="ru-RU" b="1" dirty="0">
                <a:solidFill>
                  <a:schemeClr val="tx1"/>
                </a:solidFill>
              </a:rPr>
              <a:t>служ­бу маркетинга</a:t>
            </a:r>
          </a:p>
          <a:p>
            <a:r>
              <a:rPr lang="ru-RU" b="1" dirty="0">
                <a:solidFill>
                  <a:schemeClr val="tx1"/>
                </a:solidFill>
              </a:rPr>
              <a:t>административную службу</a:t>
            </a:r>
          </a:p>
          <a:p>
            <a:pPr marL="0" indent="0">
              <a:buNone/>
            </a:pPr>
            <a:endParaRPr lang="ru-RU" dirty="0"/>
          </a:p>
        </p:txBody>
      </p:sp>
    </p:spTree>
    <p:extLst>
      <p:ext uri="{BB962C8B-B14F-4D97-AF65-F5344CB8AC3E}">
        <p14:creationId xmlns:p14="http://schemas.microsoft.com/office/powerpoint/2010/main" val="1427456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8229600" cy="5649491"/>
          </a:xfrm>
        </p:spPr>
        <p:txBody>
          <a:bodyPr/>
          <a:lstStyle/>
          <a:p>
            <a:r>
              <a:rPr lang="ru-RU" dirty="0" smtClean="0">
                <a:solidFill>
                  <a:schemeClr val="tx1"/>
                </a:solidFill>
              </a:rPr>
              <a:t>Творческий отдел объединяет: текстовиков</a:t>
            </a:r>
            <a:r>
              <a:rPr lang="ru-RU" dirty="0">
                <a:solidFill>
                  <a:schemeClr val="tx1"/>
                </a:solidFill>
              </a:rPr>
              <a:t>, художников, художественных редакторов и специалистов-графиков </a:t>
            </a:r>
            <a:r>
              <a:rPr lang="ru-RU" dirty="0" smtClean="0">
                <a:solidFill>
                  <a:schemeClr val="tx1"/>
                </a:solidFill>
              </a:rPr>
              <a:t>.</a:t>
            </a:r>
            <a:endParaRPr lang="ru-RU" dirty="0">
              <a:solidFill>
                <a:schemeClr val="tx1"/>
              </a:solidFill>
            </a:endParaRPr>
          </a:p>
          <a:p>
            <a:r>
              <a:rPr lang="ru-RU" dirty="0">
                <a:solidFill>
                  <a:schemeClr val="tx1"/>
                </a:solidFill>
              </a:rPr>
              <a:t>Текстовики </a:t>
            </a:r>
            <a:r>
              <a:rPr lang="ru-RU" dirty="0" smtClean="0">
                <a:solidFill>
                  <a:schemeClr val="tx1"/>
                </a:solidFill>
              </a:rPr>
              <a:t>группируются </a:t>
            </a:r>
            <a:r>
              <a:rPr lang="ru-RU" dirty="0">
                <a:solidFill>
                  <a:schemeClr val="tx1"/>
                </a:solidFill>
              </a:rPr>
              <a:t>под началом инспектора рекламных текстов, который в свою очередь подчиняется дирек­тору творческой службы, а последний — директору-распорядителю по творческим вопросам. </a:t>
            </a:r>
            <a:r>
              <a:rPr lang="ru-RU" dirty="0">
                <a:solidFill>
                  <a:schemeClr val="tx1"/>
                </a:solidFill>
              </a:rPr>
              <a:t>В целях стимулирования взаимо­действия текстовик часто сотрудничает с художественным ре­дактором и телевизионным продюсером.</a:t>
            </a:r>
            <a:endParaRPr lang="ru-RU" dirty="0">
              <a:solidFill>
                <a:schemeClr val="tx1"/>
              </a:solidFill>
            </a:endParaRPr>
          </a:p>
          <a:p>
            <a:pPr marL="0" indent="0">
              <a:buNone/>
            </a:pPr>
            <a:endParaRPr lang="ru-RU" dirty="0"/>
          </a:p>
        </p:txBody>
      </p:sp>
    </p:spTree>
    <p:extLst>
      <p:ext uri="{BB962C8B-B14F-4D97-AF65-F5344CB8AC3E}">
        <p14:creationId xmlns:p14="http://schemas.microsoft.com/office/powerpoint/2010/main" val="11192407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548680"/>
            <a:ext cx="8229600" cy="5577483"/>
          </a:xfrm>
        </p:spPr>
        <p:txBody>
          <a:bodyPr>
            <a:normAutofit lnSpcReduction="10000"/>
          </a:bodyPr>
          <a:lstStyle/>
          <a:p>
            <a:pPr marL="0" indent="0">
              <a:buNone/>
            </a:pPr>
            <a:r>
              <a:rPr lang="ru-RU" b="1" dirty="0">
                <a:solidFill>
                  <a:schemeClr val="tx1"/>
                </a:solidFill>
              </a:rPr>
              <a:t>Служба исполнения заказов. </a:t>
            </a:r>
            <a:r>
              <a:rPr lang="ru-RU" dirty="0">
                <a:solidFill>
                  <a:schemeClr val="tx1"/>
                </a:solidFill>
              </a:rPr>
              <a:t>В ней заняты такие специа­листы, как руководитель рабочей группы клиента, инспекторы рабочих </a:t>
            </a:r>
            <a:r>
              <a:rPr lang="ru-RU" dirty="0" smtClean="0">
                <a:solidFill>
                  <a:schemeClr val="tx1"/>
                </a:solidFill>
              </a:rPr>
              <a:t>групп (ответственные за проекты). </a:t>
            </a:r>
            <a:r>
              <a:rPr lang="ru-RU" dirty="0">
                <a:solidFill>
                  <a:schemeClr val="tx1"/>
                </a:solidFill>
              </a:rPr>
              <a:t>В под­держании повседневных контактов ближе всех к клиенту стоят руководители рабочих групп. Чаще всего они полностью заня­ты работой над </a:t>
            </a:r>
            <a:r>
              <a:rPr lang="ru-RU" dirty="0">
                <a:solidFill>
                  <a:schemeClr val="tx1"/>
                </a:solidFill>
                <a:hlinkClick r:id="rId2"/>
              </a:rPr>
              <a:t>рекламой</a:t>
            </a:r>
            <a:r>
              <a:rPr lang="ru-RU" dirty="0">
                <a:solidFill>
                  <a:schemeClr val="tx1"/>
                </a:solidFill>
              </a:rPr>
              <a:t> одного из товаров заказчика. </a:t>
            </a:r>
            <a:r>
              <a:rPr lang="ru-RU" dirty="0">
                <a:solidFill>
                  <a:schemeClr val="tx1"/>
                </a:solidFill>
              </a:rPr>
              <a:t>Они представляют агентство перед заказчиком и наоборот — заказ­чика внутри агентства. </a:t>
            </a:r>
            <a:r>
              <a:rPr lang="ru-RU" dirty="0" smtClean="0">
                <a:solidFill>
                  <a:schemeClr val="tx1"/>
                </a:solidFill>
              </a:rPr>
              <a:t>Они </a:t>
            </a:r>
            <a:r>
              <a:rPr lang="ru-RU" dirty="0">
                <a:solidFill>
                  <a:schemeClr val="tx1"/>
                </a:solidFill>
              </a:rPr>
              <a:t>организу­ют и контролируют прохождение заказа на всех этапах — от исходного планирования до окончательного исполнения.</a:t>
            </a:r>
          </a:p>
          <a:p>
            <a:pPr marL="0" indent="0">
              <a:buNone/>
            </a:pPr>
            <a:r>
              <a:rPr lang="ru-RU" dirty="0">
                <a:solidFill>
                  <a:schemeClr val="tx1"/>
                </a:solidFill>
              </a:rPr>
              <a:t>Руководитель рабочей группы должен уметь сводить воеди­но мнения всех участников в работе и четко передавать эти мнения другим</a:t>
            </a:r>
            <a:r>
              <a:rPr lang="ru-RU" dirty="0" smtClean="0">
                <a:solidFill>
                  <a:schemeClr val="tx1"/>
                </a:solidFill>
              </a:rPr>
              <a:t>.</a:t>
            </a:r>
            <a:endParaRPr lang="ru-RU" dirty="0">
              <a:solidFill>
                <a:schemeClr val="tx1"/>
              </a:solidFill>
            </a:endParaRPr>
          </a:p>
        </p:txBody>
      </p:sp>
    </p:spTree>
    <p:extLst>
      <p:ext uri="{BB962C8B-B14F-4D97-AF65-F5344CB8AC3E}">
        <p14:creationId xmlns:p14="http://schemas.microsoft.com/office/powerpoint/2010/main" val="38280073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332656"/>
            <a:ext cx="8229600" cy="5793507"/>
          </a:xfrm>
        </p:spPr>
        <p:txBody>
          <a:bodyPr>
            <a:normAutofit/>
          </a:bodyPr>
          <a:lstStyle/>
          <a:p>
            <a:r>
              <a:rPr lang="ru-RU" b="1" dirty="0">
                <a:solidFill>
                  <a:schemeClr val="tx1"/>
                </a:solidFill>
              </a:rPr>
              <a:t>Служба маркетинга.</a:t>
            </a:r>
            <a:r>
              <a:rPr lang="ru-RU" dirty="0">
                <a:solidFill>
                  <a:schemeClr val="tx1"/>
                </a:solidFill>
              </a:rPr>
              <a:t> В рамках этой службы собраны спе­циалисты по средствам распространения рекламы, проведению исследований и мероприятий по стимулированию сбыта. В штат отдела средств рекламы входят специалисты-аналитики, раз­работчики планов использования носителей рекламы и закуп­щики места и времени</a:t>
            </a:r>
            <a:r>
              <a:rPr lang="ru-RU" dirty="0" smtClean="0">
                <a:solidFill>
                  <a:schemeClr val="tx1"/>
                </a:solidFill>
              </a:rPr>
              <a:t>.</a:t>
            </a:r>
            <a:endParaRPr lang="ru-RU" dirty="0">
              <a:solidFill>
                <a:schemeClr val="tx1"/>
              </a:solidFill>
            </a:endParaRPr>
          </a:p>
        </p:txBody>
      </p:sp>
    </p:spTree>
    <p:extLst>
      <p:ext uri="{BB962C8B-B14F-4D97-AF65-F5344CB8AC3E}">
        <p14:creationId xmlns:p14="http://schemas.microsoft.com/office/powerpoint/2010/main" val="13768296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04664"/>
            <a:ext cx="8229600" cy="5721499"/>
          </a:xfrm>
        </p:spPr>
        <p:txBody>
          <a:bodyPr>
            <a:normAutofit/>
          </a:bodyPr>
          <a:lstStyle/>
          <a:p>
            <a:pPr marL="0" indent="0">
              <a:buNone/>
            </a:pPr>
            <a:r>
              <a:rPr lang="ru-RU" dirty="0">
                <a:solidFill>
                  <a:schemeClr val="tx1"/>
                </a:solidFill>
              </a:rPr>
              <a:t>Закупщики места и времени претворяют намеченный план в жизнь. Закупщики времени для точечной теле и радиорек­ламы изыскивают наилучшие варианты для каждого отдельно­го района </a:t>
            </a:r>
            <a:r>
              <a:rPr lang="ru-RU" b="1" dirty="0">
                <a:solidFill>
                  <a:schemeClr val="tx1"/>
                </a:solidFill>
                <a:hlinkClick r:id="rId2"/>
              </a:rPr>
              <a:t>рынка</a:t>
            </a:r>
            <a:r>
              <a:rPr lang="ru-RU" dirty="0">
                <a:solidFill>
                  <a:schemeClr val="tx1"/>
                </a:solidFill>
              </a:rPr>
              <a:t>. </a:t>
            </a:r>
            <a:r>
              <a:rPr lang="ru-RU" dirty="0" smtClean="0">
                <a:solidFill>
                  <a:schemeClr val="tx1"/>
                </a:solidFill>
              </a:rPr>
              <a:t>Другие </a:t>
            </a:r>
            <a:r>
              <a:rPr lang="ru-RU" dirty="0">
                <a:solidFill>
                  <a:schemeClr val="tx1"/>
                </a:solidFill>
              </a:rPr>
              <a:t>закупщики специализируются по журналам, газетам, </a:t>
            </a:r>
            <a:r>
              <a:rPr lang="ru-RU" b="1" dirty="0">
                <a:solidFill>
                  <a:schemeClr val="tx1"/>
                </a:solidFill>
                <a:hlinkClick r:id="rId3"/>
              </a:rPr>
              <a:t>наружной рекламе</a:t>
            </a:r>
            <a:r>
              <a:rPr lang="ru-RU" dirty="0">
                <a:solidFill>
                  <a:schemeClr val="tx1"/>
                </a:solidFill>
              </a:rPr>
              <a:t>. </a:t>
            </a:r>
            <a:r>
              <a:rPr lang="ru-RU" dirty="0" smtClean="0">
                <a:solidFill>
                  <a:schemeClr val="tx1"/>
                </a:solidFill>
              </a:rPr>
              <a:t>Спе­циалисты </a:t>
            </a:r>
            <a:r>
              <a:rPr lang="ru-RU" dirty="0">
                <a:solidFill>
                  <a:schemeClr val="tx1"/>
                </a:solidFill>
              </a:rPr>
              <a:t>исследовательского отдела разрабатывают проекты, интерпретируют информацию и представляют свои заключения.</a:t>
            </a:r>
          </a:p>
          <a:p>
            <a:pPr marL="0" indent="0">
              <a:buNone/>
            </a:pPr>
            <a:endParaRPr lang="ru-RU" dirty="0"/>
          </a:p>
        </p:txBody>
      </p:sp>
    </p:spTree>
    <p:extLst>
      <p:ext uri="{BB962C8B-B14F-4D97-AF65-F5344CB8AC3E}">
        <p14:creationId xmlns:p14="http://schemas.microsoft.com/office/powerpoint/2010/main" val="11759988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04664"/>
            <a:ext cx="8229600" cy="5721499"/>
          </a:xfrm>
        </p:spPr>
        <p:txBody>
          <a:bodyPr/>
          <a:lstStyle/>
          <a:p>
            <a:pPr marL="0" indent="0">
              <a:buNone/>
            </a:pPr>
            <a:r>
              <a:rPr lang="ru-RU" b="1" dirty="0">
                <a:solidFill>
                  <a:schemeClr val="tx1"/>
                </a:solidFill>
              </a:rPr>
              <a:t>Административная служба. </a:t>
            </a:r>
            <a:r>
              <a:rPr lang="ru-RU" dirty="0">
                <a:solidFill>
                  <a:schemeClr val="tx1"/>
                </a:solidFill>
              </a:rPr>
              <a:t>Цель деятельности </a:t>
            </a:r>
            <a:r>
              <a:rPr lang="ru-RU" dirty="0" smtClean="0">
                <a:solidFill>
                  <a:schemeClr val="tx1"/>
                </a:solidFill>
              </a:rPr>
              <a:t>РА заключается </a:t>
            </a:r>
            <a:r>
              <a:rPr lang="ru-RU" dirty="0">
                <a:solidFill>
                  <a:schemeClr val="tx1"/>
                </a:solidFill>
              </a:rPr>
              <a:t>в извлечении прибыли. </a:t>
            </a:r>
            <a:r>
              <a:rPr lang="ru-RU" dirty="0" smtClean="0">
                <a:solidFill>
                  <a:schemeClr val="tx1"/>
                </a:solidFill>
              </a:rPr>
              <a:t>В административную службу входят спе­циалисты </a:t>
            </a:r>
            <a:r>
              <a:rPr lang="ru-RU" dirty="0">
                <a:solidFill>
                  <a:schemeClr val="tx1"/>
                </a:solidFill>
              </a:rPr>
              <a:t>по разработке и контролю за осуществлением перс­пективных финансовых планов, координированию доходов и затрат, выработке текущей политики </a:t>
            </a:r>
            <a:r>
              <a:rPr lang="ru-RU" dirty="0" smtClean="0">
                <a:solidFill>
                  <a:schemeClr val="tx1"/>
                </a:solidFill>
              </a:rPr>
              <a:t>. Также администраторы </a:t>
            </a:r>
            <a:r>
              <a:rPr lang="ru-RU" dirty="0">
                <a:solidFill>
                  <a:schemeClr val="tx1"/>
                </a:solidFill>
              </a:rPr>
              <a:t>— от президента или директора-распорядителя до руководителей различных </a:t>
            </a:r>
            <a:r>
              <a:rPr lang="ru-RU" dirty="0" smtClean="0">
                <a:solidFill>
                  <a:schemeClr val="tx1"/>
                </a:solidFill>
              </a:rPr>
              <a:t>отделов.</a:t>
            </a:r>
            <a:endParaRPr lang="ru-RU" dirty="0">
              <a:solidFill>
                <a:schemeClr val="tx1"/>
              </a:solidFill>
            </a:endParaRPr>
          </a:p>
        </p:txBody>
      </p:sp>
    </p:spTree>
    <p:extLst>
      <p:ext uri="{BB962C8B-B14F-4D97-AF65-F5344CB8AC3E}">
        <p14:creationId xmlns:p14="http://schemas.microsoft.com/office/powerpoint/2010/main" val="38446867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сполнительная">
  <a:themeElements>
    <a:clrScheme name="Исполнительная">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Исполнительн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Исполнитель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249</TotalTime>
  <Words>1064</Words>
  <Application>Microsoft Office PowerPoint</Application>
  <PresentationFormat>Экран (4:3)</PresentationFormat>
  <Paragraphs>59</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Исполнительная</vt:lpstr>
      <vt:lpstr>Рекламная деятельность в сервисе и туризме Рекламные кампании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Рекламные агентства</vt:lpstr>
      <vt:lpstr>Презентация PowerPoint</vt:lpstr>
      <vt:lpstr>Презентация PowerPoint</vt:lpstr>
      <vt:lpstr>Презентация PowerPoint</vt:lpstr>
      <vt:lpstr>Организационная структура рекламного агентства</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Рекламная деятельность в сервисе и туризме Рекламные кампании</dc:title>
  <dc:creator>User</dc:creator>
  <cp:lastModifiedBy>User</cp:lastModifiedBy>
  <cp:revision>24</cp:revision>
  <dcterms:created xsi:type="dcterms:W3CDTF">2013-04-08T18:43:06Z</dcterms:created>
  <dcterms:modified xsi:type="dcterms:W3CDTF">2013-04-08T22:52:10Z</dcterms:modified>
</cp:coreProperties>
</file>