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74" r:id="rId5"/>
    <p:sldId id="275" r:id="rId6"/>
    <p:sldId id="276" r:id="rId7"/>
    <p:sldId id="277" r:id="rId8"/>
    <p:sldId id="262" r:id="rId9"/>
    <p:sldId id="279" r:id="rId10"/>
    <p:sldId id="264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636912"/>
            <a:ext cx="7498080" cy="273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cap="all" dirty="0" smtClean="0"/>
              <a:t>Целевые региональные фонды </a:t>
            </a:r>
            <a:r>
              <a:rPr lang="ru-RU" cap="all" smtClean="0"/>
              <a:t>и программы</a:t>
            </a:r>
            <a:endParaRPr lang="ru-RU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Изучив материал, вы сможете: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1. Что такое региональная экономико-социальная политика. </a:t>
            </a:r>
          </a:p>
          <a:p>
            <a:pPr lvl="0">
              <a:buNone/>
            </a:pPr>
            <a:r>
              <a:rPr lang="ru-RU" dirty="0" smtClean="0"/>
              <a:t>2. Понять порядок формирования и направления использования средств целевых региональных фондов и программ.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Региональная экономико-социальная политика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628800"/>
            <a:ext cx="7498080" cy="532859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Органы государственной власти регионов определяют политику в области социально-экономического развития региона, основываясь на следующих принципах:</a:t>
            </a:r>
          </a:p>
          <a:p>
            <a:pPr>
              <a:buNone/>
            </a:pPr>
            <a:r>
              <a:rPr lang="ru-RU" dirty="0" smtClean="0"/>
              <a:t>а) содействия обеспечению занятости трудоспособного населения;</a:t>
            </a:r>
          </a:p>
          <a:p>
            <a:pPr>
              <a:buNone/>
            </a:pPr>
            <a:r>
              <a:rPr lang="ru-RU" dirty="0" smtClean="0"/>
              <a:t>б) поддержки слабо социально защищенных групп населения, предотвращения снижения их реальных доходов;</a:t>
            </a:r>
          </a:p>
          <a:p>
            <a:pPr>
              <a:buNone/>
            </a:pPr>
            <a:r>
              <a:rPr lang="ru-RU" dirty="0" smtClean="0"/>
              <a:t>в) реабилитации инвалидов и развития социальной инфраструктуры, обеспечивающей их нормальную жизнедеятельность;</a:t>
            </a:r>
          </a:p>
          <a:p>
            <a:pPr>
              <a:buNone/>
            </a:pPr>
            <a:r>
              <a:rPr lang="ru-RU" dirty="0" smtClean="0"/>
              <a:t>г) государственного обеспечения льгот и услуг, предоставляемых инвалидам, ветеранам войны и труда и иным, приравненным к ним категориям населения;</a:t>
            </a:r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 smtClean="0"/>
              <a:t>) обеспечения условий для нормального развития семьи, поддержки ее экономической самостоятельности, охраны материнства, отцовства, защиты прав детей;</a:t>
            </a:r>
          </a:p>
          <a:p>
            <a:pPr>
              <a:buNone/>
            </a:pPr>
            <a:r>
              <a:rPr lang="ru-RU" dirty="0" smtClean="0"/>
              <a:t>е) ресурсного обеспечения закрепленных федеральными законами и законами края социальных льгот и гарантий;</a:t>
            </a:r>
          </a:p>
          <a:p>
            <a:pPr>
              <a:buNone/>
            </a:pPr>
            <a:r>
              <a:rPr lang="ru-RU" dirty="0" smtClean="0"/>
              <a:t>ж) поощрения благотворительной деятельности.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>
              <a:buNone/>
            </a:pPr>
            <a:r>
              <a:rPr lang="ru-RU" sz="2000" dirty="0"/>
              <a:t>Органы государственной власти регионов с учетом мнения органов местного самоуправления разрабатывают и осуществляют программы и создают фонды социальной защиты и повышения уровня занятости населения, принимают меры к созданию новых рабочих мест и профессиональной переориентации работников</a:t>
            </a:r>
            <a:r>
              <a:rPr lang="ru-RU" sz="2000" dirty="0" smtClean="0"/>
              <a:t>.</a:t>
            </a:r>
          </a:p>
          <a:p>
            <a:pPr indent="542925" algn="just">
              <a:buNone/>
            </a:pPr>
            <a:endParaRPr lang="ru-RU" sz="2000" dirty="0"/>
          </a:p>
          <a:p>
            <a:pPr indent="542925" algn="just">
              <a:buNone/>
            </a:pPr>
            <a:r>
              <a:rPr lang="ru-RU" sz="2000" dirty="0"/>
              <a:t>Законами регионов могут устанавливаться иные, не противоречащие федеральным законам, социальные выплаты населению, определяться условия, размеры и порядок их предоставления</a:t>
            </a:r>
            <a:r>
              <a:rPr lang="ru-RU" sz="2000" dirty="0" smtClean="0"/>
              <a:t>.</a:t>
            </a:r>
          </a:p>
          <a:p>
            <a:pPr indent="542925" algn="just">
              <a:buNone/>
            </a:pPr>
            <a:endParaRPr lang="ru-RU" sz="2000" dirty="0"/>
          </a:p>
          <a:p>
            <a:pPr indent="542925" algn="just">
              <a:buNone/>
            </a:pPr>
            <a:r>
              <a:rPr lang="ru-RU" sz="2000" dirty="0"/>
              <a:t>Финансирование мероприятий по проведению региональной экономико-социальной политики строится на основе сочетания бюджетных, внебюджетных, коммерческих и благотворительных начал с соблюдением установленных минимальных бюджетных нормативов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6106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9928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2400" dirty="0">
                <a:solidFill>
                  <a:prstClr val="black"/>
                </a:solidFill>
              </a:rPr>
              <a:t>В регионах могут создаваться фонды охраны труда, региональные экологические фонды, фонды воспроизводства природных ресурсов, наследия будущих поколений для экономического стимулирования природоохранных мероприятий и рационального </a:t>
            </a:r>
            <a:r>
              <a:rPr lang="ru-RU" sz="2400" dirty="0" err="1">
                <a:solidFill>
                  <a:prstClr val="black"/>
                </a:solidFill>
              </a:rPr>
              <a:t>ресурсопользования</a:t>
            </a:r>
            <a:r>
              <a:rPr lang="ru-RU" sz="2400" dirty="0">
                <a:solidFill>
                  <a:prstClr val="black"/>
                </a:solidFill>
              </a:rPr>
              <a:t>. </a:t>
            </a:r>
            <a:endParaRPr lang="ru-RU" sz="2400" dirty="0" smtClean="0">
              <a:solidFill>
                <a:prstClr val="black"/>
              </a:solidFill>
            </a:endParaRPr>
          </a:p>
          <a:p>
            <a:pPr lvl="0" indent="444500" algn="just"/>
            <a:endParaRPr lang="ru-RU" sz="2400" dirty="0" smtClean="0">
              <a:solidFill>
                <a:prstClr val="black"/>
              </a:solidFill>
            </a:endParaRPr>
          </a:p>
          <a:p>
            <a:pPr lvl="0" indent="444500" algn="just"/>
            <a:r>
              <a:rPr lang="ru-RU" sz="2400" dirty="0" smtClean="0">
                <a:solidFill>
                  <a:prstClr val="black"/>
                </a:solidFill>
              </a:rPr>
              <a:t>Порядок </a:t>
            </a:r>
            <a:r>
              <a:rPr lang="ru-RU" sz="2400" dirty="0">
                <a:solidFill>
                  <a:prstClr val="black"/>
                </a:solidFill>
              </a:rPr>
              <a:t>образования и финансирования указанных фондов определяется федеральным законом и законом регионов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</a:p>
          <a:p>
            <a:pPr lvl="0" indent="444500" algn="just"/>
            <a:endParaRPr lang="ru-RU" sz="2400" dirty="0">
              <a:solidFill>
                <a:prstClr val="black"/>
              </a:solidFill>
            </a:endParaRPr>
          </a:p>
          <a:p>
            <a:pPr lvl="0" indent="444500" algn="just"/>
            <a:r>
              <a:rPr lang="ru-RU" sz="2400" dirty="0">
                <a:solidFill>
                  <a:prstClr val="black"/>
                </a:solidFill>
              </a:rPr>
              <a:t>На территории регионов в соответствии с федеральными законами и законами регионов предоставляются налоговые льготы предприятиям, учреждениям и организациям, осуществляющим деятельность по охране здоровья населения и окружающей природной среды.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2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802838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Самостоятельность бюджета муниципального образования гарантируется</a:t>
            </a:r>
            <a:r>
              <a:rPr lang="ru-RU" sz="2800" dirty="0" smtClean="0"/>
              <a:t>:</a:t>
            </a:r>
          </a:p>
          <a:p>
            <a:endParaRPr lang="ru-RU" sz="2800" dirty="0"/>
          </a:p>
          <a:p>
            <a:r>
              <a:rPr lang="ru-RU" sz="2800" dirty="0"/>
              <a:t>а) наличием собственных бюджетных доходов и достаточным уровнем закрепленных доходов</a:t>
            </a:r>
            <a:r>
              <a:rPr lang="ru-RU" sz="2800" dirty="0" smtClean="0"/>
              <a:t>;</a:t>
            </a:r>
          </a:p>
          <a:p>
            <a:endParaRPr lang="ru-RU" sz="2800" dirty="0"/>
          </a:p>
          <a:p>
            <a:r>
              <a:rPr lang="ru-RU" sz="2800" dirty="0"/>
              <a:t>б) правом определять направление использования и расходования бюджетных средств</a:t>
            </a:r>
            <a:r>
              <a:rPr lang="ru-RU" sz="2800" dirty="0" smtClean="0"/>
              <a:t>;</a:t>
            </a:r>
          </a:p>
          <a:p>
            <a:endParaRPr lang="ru-RU" sz="2800" dirty="0"/>
          </a:p>
          <a:p>
            <a:r>
              <a:rPr lang="ru-RU" sz="2800" dirty="0"/>
              <a:t>в) запретом на изъятие свободных остатков средств бюджета муниципального образования, полученных в результате увеличения поступлений в бюджет или экономии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655595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/>
              <a:t>В пределах полномочий, </a:t>
            </a:r>
            <a:r>
              <a:rPr lang="ru-RU" sz="3200" dirty="0" smtClean="0"/>
              <a:t>предоставленных</a:t>
            </a:r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dirty="0"/>
              <a:t>Конституцией Российской Федерации</a:t>
            </a:r>
            <a:r>
              <a:rPr lang="ru-RU" sz="3200" dirty="0" smtClean="0"/>
              <a:t>,</a:t>
            </a:r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dirty="0"/>
              <a:t>Бюджетным кодексом Российской Федерации </a:t>
            </a:r>
            <a:r>
              <a:rPr lang="ru-RU" sz="3200" dirty="0" smtClean="0"/>
              <a:t>( </a:t>
            </a:r>
            <a:r>
              <a:rPr lang="ru-RU" sz="3200" dirty="0"/>
              <a:t>Бюджетный кодекс), Приморский край самостоятельно определяет финансовую политику и осуществляет ее в соответствии с федеральными и краевыми законами.</a:t>
            </a:r>
          </a:p>
        </p:txBody>
      </p:sp>
    </p:spTree>
    <p:extLst>
      <p:ext uri="{BB962C8B-B14F-4D97-AF65-F5344CB8AC3E}">
        <p14:creationId xmlns:p14="http://schemas.microsoft.com/office/powerpoint/2010/main" val="86134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политика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89654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Финансовая </a:t>
            </a:r>
            <a:r>
              <a:rPr lang="ru-RU" dirty="0" smtClean="0"/>
              <a:t>политика, проводимая Приморским краем, направлена на достижение следующих целей: повышение благосостояния и улучшение качества жизни; оказание мер социальной защиты малоимущим (малообеспеченным) слоям населения; всемерное содействие развитию территорий; принятие комплексных мер по активизации инвестиционной деятельности; развитие современной рыночной экономики.</a:t>
            </a:r>
          </a:p>
          <a:p>
            <a:pPr>
              <a:buNone/>
            </a:pPr>
            <a:r>
              <a:rPr lang="ru-RU" dirty="0" smtClean="0"/>
              <a:t>Финансовые ресурсы Приморского края составляют средства краевого и бюджетов муниципальных образований, краевых и местных внебюджетных и валютных фондов; кредитные ресурсы; ассигнования из бюджета Российской Федерации; привлеченные средства физических и юридических лиц; средства, полученные от краевых займов и облигаций; иные средства, полученные краем в соответствии с действующими законами.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8965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Финансовые </a:t>
            </a:r>
            <a:r>
              <a:rPr lang="ru-RU" dirty="0" smtClean="0"/>
              <a:t>ресурсы Приморского края составляют средства краевого и бюджетов муниципальных образований, краевых и местных внебюджетных и валютных фондов; кредитные ресурсы; ассигнования из бюджета Российской Федерации; привлеченные средства физических и юридических лиц; средства, полученные от краевых займов и облигаций; иные средства, полученные краем в соответствии с действующими законами.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1699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dirty="0" smtClean="0"/>
              <a:t>контроль за </a:t>
            </a:r>
            <a:r>
              <a:rPr lang="ru-RU" sz="2800" dirty="0"/>
              <a:t>расходованием краевых бюджетных, внебюджетных </a:t>
            </a:r>
            <a:r>
              <a:rPr lang="ru-RU" sz="2800" dirty="0" smtClean="0"/>
              <a:t> </a:t>
            </a:r>
            <a:r>
              <a:rPr lang="ru-RU" sz="2800" dirty="0"/>
              <a:t>средств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 целях организации контроля над расходованием краевых бюджетных, внебюджетных и валютных средств Законодательным Собранием Приморского края создается контрольно-счетная палата Приморского края.</a:t>
            </a:r>
          </a:p>
          <a:p>
            <a:pPr>
              <a:buNone/>
            </a:pPr>
            <a:r>
              <a:rPr lang="ru-RU" dirty="0" smtClean="0"/>
              <a:t>Полномочия, порядок формирования и деятельности контрольно-счетной палаты Приморского края устанавливаются законом Приморского края.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94995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6381750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 по теме: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52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1. Охарактеризуйте целесообразность целевых региональных программ?</a:t>
            </a:r>
          </a:p>
          <a:p>
            <a:pPr>
              <a:buNone/>
            </a:pPr>
            <a:r>
              <a:rPr lang="ru-RU" dirty="0" smtClean="0"/>
              <a:t>2. Назовите принципы политики в области социально-экономического развития региона? </a:t>
            </a:r>
          </a:p>
          <a:p>
            <a:pPr>
              <a:buNone/>
            </a:pPr>
            <a:r>
              <a:rPr lang="ru-RU" dirty="0" smtClean="0"/>
              <a:t>4</a:t>
            </a:r>
            <a:r>
              <a:rPr lang="ru-RU" dirty="0" smtClean="0"/>
              <a:t>. Для достижения, каких целей проводится финансовая политика Приморского края?</a:t>
            </a:r>
          </a:p>
          <a:p>
            <a:pPr>
              <a:buNone/>
            </a:pPr>
            <a:r>
              <a:rPr lang="ru-RU" dirty="0" smtClean="0"/>
              <a:t>5. Какой орган осуществляет контроль за целевым использованием средств краевых внебюджетных фондов?</a:t>
            </a:r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2440" y="5949280"/>
            <a:ext cx="428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6600825"/>
            <a:ext cx="86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</TotalTime>
  <Words>668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Презентация PowerPoint</vt:lpstr>
      <vt:lpstr>Изучив материал, вы сможете:</vt:lpstr>
      <vt:lpstr>Региональная экономико-социальная политика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Финансовая политика</vt:lpstr>
      <vt:lpstr>Финансовые ресурсы</vt:lpstr>
      <vt:lpstr>контроль за расходованием краевых бюджетных, внебюджетных  средств</vt:lpstr>
      <vt:lpstr>Контрольные вопросы по теме: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 Институт международного бизнеса и экономики Кафедра «Финансы и налоги»</dc:title>
  <dc:creator>El Mortana</dc:creator>
  <cp:lastModifiedBy>Самсонова Ирина</cp:lastModifiedBy>
  <cp:revision>12</cp:revision>
  <dcterms:created xsi:type="dcterms:W3CDTF">2014-09-08T09:10:40Z</dcterms:created>
  <dcterms:modified xsi:type="dcterms:W3CDTF">2017-05-08T01:22:39Z</dcterms:modified>
</cp:coreProperties>
</file>