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unknown"/>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702" r:id="rId25"/>
    <p:sldId id="280" r:id="rId26"/>
    <p:sldId id="281" r:id="rId27"/>
    <p:sldId id="282" r:id="rId28"/>
    <p:sldId id="283" r:id="rId29"/>
    <p:sldId id="284" r:id="rId30"/>
    <p:sldId id="285"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1" r:id="rId45"/>
    <p:sldId id="302" r:id="rId46"/>
    <p:sldId id="303" r:id="rId47"/>
    <p:sldId id="855" r:id="rId48"/>
    <p:sldId id="934" r:id="rId49"/>
    <p:sldId id="935"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8" r:id="rId64"/>
    <p:sldId id="458" r:id="rId65"/>
    <p:sldId id="459" r:id="rId66"/>
    <p:sldId id="460" r:id="rId67"/>
    <p:sldId id="461" r:id="rId68"/>
    <p:sldId id="462" r:id="rId69"/>
    <p:sldId id="463" r:id="rId70"/>
    <p:sldId id="464" r:id="rId71"/>
    <p:sldId id="465" r:id="rId72"/>
    <p:sldId id="466" r:id="rId73"/>
    <p:sldId id="467" r:id="rId74"/>
    <p:sldId id="468" r:id="rId75"/>
    <p:sldId id="476" r:id="rId76"/>
    <p:sldId id="470" r:id="rId77"/>
    <p:sldId id="472" r:id="rId78"/>
    <p:sldId id="477" r:id="rId79"/>
    <p:sldId id="478" r:id="rId80"/>
    <p:sldId id="474" r:id="rId81"/>
    <p:sldId id="545" r:id="rId82"/>
    <p:sldId id="479" r:id="rId83"/>
    <p:sldId id="480" r:id="rId84"/>
    <p:sldId id="481" r:id="rId85"/>
    <p:sldId id="482" r:id="rId86"/>
    <p:sldId id="483" r:id="rId87"/>
    <p:sldId id="484" r:id="rId88"/>
    <p:sldId id="485" r:id="rId89"/>
    <p:sldId id="486" r:id="rId90"/>
    <p:sldId id="487" r:id="rId91"/>
    <p:sldId id="475" r:id="rId92"/>
    <p:sldId id="488" r:id="rId93"/>
    <p:sldId id="490" r:id="rId94"/>
    <p:sldId id="491" r:id="rId95"/>
    <p:sldId id="510" r:id="rId96"/>
    <p:sldId id="492" r:id="rId97"/>
    <p:sldId id="511" r:id="rId98"/>
    <p:sldId id="494" r:id="rId99"/>
    <p:sldId id="505" r:id="rId100"/>
    <p:sldId id="507" r:id="rId101"/>
    <p:sldId id="493" r:id="rId102"/>
    <p:sldId id="495" r:id="rId103"/>
    <p:sldId id="496" r:id="rId104"/>
    <p:sldId id="497" r:id="rId105"/>
    <p:sldId id="499" r:id="rId106"/>
    <p:sldId id="500" r:id="rId107"/>
    <p:sldId id="504" r:id="rId108"/>
    <p:sldId id="502" r:id="rId109"/>
    <p:sldId id="506" r:id="rId110"/>
    <p:sldId id="501" r:id="rId111"/>
    <p:sldId id="514" r:id="rId112"/>
    <p:sldId id="508" r:id="rId113"/>
    <p:sldId id="519" r:id="rId114"/>
    <p:sldId id="520" r:id="rId115"/>
    <p:sldId id="535" r:id="rId116"/>
    <p:sldId id="521" r:id="rId117"/>
    <p:sldId id="523" r:id="rId118"/>
    <p:sldId id="522" r:id="rId119"/>
    <p:sldId id="524" r:id="rId120"/>
    <p:sldId id="525" r:id="rId121"/>
    <p:sldId id="526" r:id="rId122"/>
    <p:sldId id="527" r:id="rId123"/>
    <p:sldId id="528" r:id="rId124"/>
    <p:sldId id="529" r:id="rId125"/>
    <p:sldId id="530" r:id="rId126"/>
    <p:sldId id="531" r:id="rId127"/>
    <p:sldId id="533" r:id="rId128"/>
    <p:sldId id="532" r:id="rId129"/>
    <p:sldId id="534" r:id="rId130"/>
    <p:sldId id="517" r:id="rId131"/>
    <p:sldId id="638" r:id="rId132"/>
    <p:sldId id="644" r:id="rId133"/>
    <p:sldId id="646" r:id="rId134"/>
    <p:sldId id="647" r:id="rId135"/>
    <p:sldId id="648" r:id="rId136"/>
    <p:sldId id="649" r:id="rId137"/>
    <p:sldId id="643" r:id="rId138"/>
    <p:sldId id="616" r:id="rId139"/>
    <p:sldId id="617" r:id="rId140"/>
    <p:sldId id="650" r:id="rId141"/>
    <p:sldId id="651" r:id="rId142"/>
    <p:sldId id="618" r:id="rId143"/>
    <p:sldId id="619" r:id="rId144"/>
    <p:sldId id="653" r:id="rId145"/>
    <p:sldId id="620" r:id="rId146"/>
    <p:sldId id="652" r:id="rId147"/>
    <p:sldId id="621" r:id="rId148"/>
    <p:sldId id="654" r:id="rId149"/>
    <p:sldId id="516" r:id="rId150"/>
    <p:sldId id="536" r:id="rId151"/>
    <p:sldId id="542" r:id="rId152"/>
    <p:sldId id="541" r:id="rId153"/>
    <p:sldId id="540" r:id="rId154"/>
    <p:sldId id="539" r:id="rId155"/>
    <p:sldId id="327" r:id="rId156"/>
    <p:sldId id="543" r:id="rId157"/>
    <p:sldId id="544" r:id="rId158"/>
    <p:sldId id="331" r:id="rId159"/>
    <p:sldId id="332" r:id="rId160"/>
    <p:sldId id="336" r:id="rId161"/>
    <p:sldId id="334" r:id="rId162"/>
    <p:sldId id="335" r:id="rId163"/>
    <p:sldId id="513" r:id="rId164"/>
    <p:sldId id="337" r:id="rId165"/>
    <p:sldId id="563" r:id="rId166"/>
    <p:sldId id="537" r:id="rId167"/>
    <p:sldId id="624" r:id="rId168"/>
    <p:sldId id="606" r:id="rId169"/>
    <p:sldId id="642" r:id="rId170"/>
    <p:sldId id="607" r:id="rId171"/>
    <p:sldId id="608" r:id="rId172"/>
    <p:sldId id="726" r:id="rId173"/>
    <p:sldId id="609" r:id="rId174"/>
    <p:sldId id="637" r:id="rId175"/>
    <p:sldId id="727" r:id="rId176"/>
    <p:sldId id="610" r:id="rId177"/>
    <p:sldId id="635" r:id="rId178"/>
    <p:sldId id="611" r:id="rId179"/>
    <p:sldId id="612" r:id="rId180"/>
    <p:sldId id="636" r:id="rId181"/>
    <p:sldId id="613" r:id="rId182"/>
    <p:sldId id="639" r:id="rId183"/>
    <p:sldId id="656" r:id="rId184"/>
    <p:sldId id="430" r:id="rId185"/>
    <p:sldId id="657" r:id="rId186"/>
    <p:sldId id="431" r:id="rId187"/>
    <p:sldId id="660" r:id="rId188"/>
    <p:sldId id="661" r:id="rId189"/>
    <p:sldId id="662" r:id="rId190"/>
    <p:sldId id="663" r:id="rId191"/>
    <p:sldId id="434" r:id="rId192"/>
    <p:sldId id="664" r:id="rId193"/>
    <p:sldId id="435" r:id="rId194"/>
    <p:sldId id="436" r:id="rId195"/>
    <p:sldId id="666" r:id="rId196"/>
    <p:sldId id="667" r:id="rId197"/>
    <p:sldId id="668" r:id="rId198"/>
    <p:sldId id="669" r:id="rId199"/>
    <p:sldId id="670" r:id="rId200"/>
    <p:sldId id="437" r:id="rId201"/>
    <p:sldId id="438" r:id="rId202"/>
    <p:sldId id="658" r:id="rId203"/>
    <p:sldId id="503" r:id="rId204"/>
    <p:sldId id="547" r:id="rId205"/>
    <p:sldId id="548" r:id="rId206"/>
    <p:sldId id="549" r:id="rId207"/>
    <p:sldId id="550" r:id="rId208"/>
    <p:sldId id="551" r:id="rId209"/>
    <p:sldId id="552" r:id="rId210"/>
    <p:sldId id="553" r:id="rId211"/>
    <p:sldId id="554" r:id="rId212"/>
    <p:sldId id="555" r:id="rId213"/>
    <p:sldId id="556" r:id="rId214"/>
    <p:sldId id="557" r:id="rId215"/>
    <p:sldId id="558" r:id="rId216"/>
    <p:sldId id="559" r:id="rId217"/>
    <p:sldId id="560" r:id="rId218"/>
    <p:sldId id="561" r:id="rId219"/>
    <p:sldId id="562" r:id="rId220"/>
    <p:sldId id="564" r:id="rId221"/>
    <p:sldId id="583" r:id="rId222"/>
    <p:sldId id="596" r:id="rId223"/>
    <p:sldId id="625" r:id="rId224"/>
    <p:sldId id="627" r:id="rId225"/>
    <p:sldId id="626" r:id="rId226"/>
    <p:sldId id="597" r:id="rId227"/>
    <p:sldId id="598" r:id="rId228"/>
    <p:sldId id="599" r:id="rId229"/>
    <p:sldId id="600" r:id="rId230"/>
    <p:sldId id="601" r:id="rId231"/>
    <p:sldId id="602" r:id="rId232"/>
    <p:sldId id="603" r:id="rId233"/>
    <p:sldId id="604" r:id="rId234"/>
    <p:sldId id="629" r:id="rId235"/>
    <p:sldId id="630" r:id="rId236"/>
    <p:sldId id="631" r:id="rId237"/>
    <p:sldId id="633" r:id="rId238"/>
    <p:sldId id="634" r:id="rId239"/>
    <p:sldId id="622" r:id="rId240"/>
    <p:sldId id="723" r:id="rId241"/>
    <p:sldId id="567" r:id="rId242"/>
    <p:sldId id="893" r:id="rId243"/>
    <p:sldId id="912" r:id="rId244"/>
    <p:sldId id="703" r:id="rId245"/>
    <p:sldId id="704" r:id="rId246"/>
    <p:sldId id="705" r:id="rId247"/>
    <p:sldId id="707" r:id="rId248"/>
    <p:sldId id="706" r:id="rId249"/>
    <p:sldId id="708" r:id="rId250"/>
    <p:sldId id="894" r:id="rId251"/>
    <p:sldId id="914" r:id="rId252"/>
    <p:sldId id="546" r:id="rId253"/>
    <p:sldId id="709" r:id="rId254"/>
    <p:sldId id="728" r:id="rId255"/>
    <p:sldId id="915" r:id="rId256"/>
    <p:sldId id="721" r:id="rId257"/>
    <p:sldId id="671" r:id="rId258"/>
    <p:sldId id="911" r:id="rId259"/>
    <p:sldId id="845" r:id="rId260"/>
    <p:sldId id="578" r:id="rId261"/>
    <p:sldId id="913" r:id="rId262"/>
    <p:sldId id="672" r:id="rId263"/>
    <p:sldId id="577" r:id="rId264"/>
    <p:sldId id="568" r:id="rId265"/>
    <p:sldId id="569" r:id="rId266"/>
    <p:sldId id="570" r:id="rId267"/>
    <p:sldId id="571" r:id="rId268"/>
    <p:sldId id="579" r:id="rId269"/>
    <p:sldId id="906" r:id="rId270"/>
    <p:sldId id="572" r:id="rId271"/>
    <p:sldId id="573" r:id="rId272"/>
    <p:sldId id="574" r:id="rId273"/>
    <p:sldId id="575" r:id="rId274"/>
    <p:sldId id="576" r:id="rId275"/>
    <p:sldId id="580" r:id="rId276"/>
    <p:sldId id="581" r:id="rId277"/>
    <p:sldId id="566" r:id="rId278"/>
    <p:sldId id="718" r:id="rId279"/>
    <p:sldId id="918" r:id="rId280"/>
    <p:sldId id="916" r:id="rId281"/>
    <p:sldId id="917" r:id="rId282"/>
    <p:sldId id="710" r:id="rId283"/>
    <p:sldId id="711" r:id="rId284"/>
    <p:sldId id="712" r:id="rId285"/>
    <p:sldId id="713" r:id="rId286"/>
    <p:sldId id="909" r:id="rId287"/>
    <p:sldId id="714" r:id="rId288"/>
    <p:sldId id="715" r:id="rId289"/>
    <p:sldId id="716" r:id="rId290"/>
    <p:sldId id="717" r:id="rId291"/>
    <p:sldId id="582" r:id="rId292"/>
    <p:sldId id="722" r:id="rId293"/>
    <p:sldId id="724" r:id="rId294"/>
    <p:sldId id="838" r:id="rId295"/>
    <p:sldId id="589" r:id="rId296"/>
    <p:sldId id="587" r:id="rId297"/>
    <p:sldId id="840" r:id="rId298"/>
    <p:sldId id="843" r:id="rId299"/>
    <p:sldId id="565" r:id="rId300"/>
    <p:sldId id="837" r:id="rId301"/>
    <p:sldId id="910" r:id="rId302"/>
    <p:sldId id="926" r:id="rId303"/>
    <p:sldId id="922" r:id="rId304"/>
    <p:sldId id="928" r:id="rId305"/>
    <p:sldId id="929" r:id="rId306"/>
    <p:sldId id="932" r:id="rId307"/>
    <p:sldId id="924" r:id="rId308"/>
    <p:sldId id="923" r:id="rId309"/>
    <p:sldId id="927" r:id="rId310"/>
    <p:sldId id="933" r:id="rId311"/>
    <p:sldId id="925" r:id="rId312"/>
    <p:sldId id="930" r:id="rId313"/>
    <p:sldId id="931" r:id="rId314"/>
    <p:sldId id="725" r:id="rId315"/>
    <p:sldId id="673" r:id="rId316"/>
    <p:sldId id="700" r:id="rId317"/>
    <p:sldId id="701" r:id="rId318"/>
    <p:sldId id="641" r:id="rId3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0000"/>
    <a:srgbClr val="7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27" autoAdjust="0"/>
    <p:restoredTop sz="94660"/>
  </p:normalViewPr>
  <p:slideViewPr>
    <p:cSldViewPr snapToGrid="0">
      <p:cViewPr varScale="1">
        <p:scale>
          <a:sx n="113" d="100"/>
          <a:sy n="113" d="100"/>
        </p:scale>
        <p:origin x="4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presProps" Target="presProps.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viewProps" Target="viewProp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3D0325-6B88-40F8-84F6-D41225B8864C}" type="doc">
      <dgm:prSet loTypeId="urn:microsoft.com/office/officeart/2005/8/layout/radial6" loCatId="cycle" qsTypeId="urn:microsoft.com/office/officeart/2005/8/quickstyle/simple3" qsCatId="simple" csTypeId="urn:microsoft.com/office/officeart/2005/8/colors/accent3_2" csCatId="accent3" phldr="1"/>
      <dgm:spPr/>
      <dgm:t>
        <a:bodyPr/>
        <a:lstStyle/>
        <a:p>
          <a:endParaRPr lang="ru-RU"/>
        </a:p>
      </dgm:t>
    </dgm:pt>
    <dgm:pt modelId="{D8F98E52-841A-48BE-93C5-204E21DA3EB6}">
      <dgm:prSet phldrT="[Текст]" custT="1"/>
      <dgm:spPr/>
      <dgm:t>
        <a:bodyPr/>
        <a:lstStyle/>
        <a:p>
          <a:r>
            <a:rPr lang="ru-RU" sz="2000" b="1" dirty="0"/>
            <a:t>Комплексная система защиты информации</a:t>
          </a:r>
        </a:p>
      </dgm:t>
    </dgm:pt>
    <dgm:pt modelId="{DA9F16B2-CA15-491C-BE07-7A98B903C90F}" type="parTrans" cxnId="{4F516420-4D0B-4033-9D5C-DFA5D3E33EDD}">
      <dgm:prSet/>
      <dgm:spPr/>
      <dgm:t>
        <a:bodyPr/>
        <a:lstStyle/>
        <a:p>
          <a:endParaRPr lang="ru-RU" sz="4000" b="1"/>
        </a:p>
      </dgm:t>
    </dgm:pt>
    <dgm:pt modelId="{C72CD6FA-ACC9-44C5-ADC5-150C386AD80B}" type="sibTrans" cxnId="{4F516420-4D0B-4033-9D5C-DFA5D3E33EDD}">
      <dgm:prSet/>
      <dgm:spPr/>
      <dgm:t>
        <a:bodyPr/>
        <a:lstStyle/>
        <a:p>
          <a:endParaRPr lang="ru-RU" sz="4000" b="1"/>
        </a:p>
      </dgm:t>
    </dgm:pt>
    <dgm:pt modelId="{5B1E947F-6D8B-4441-A443-9C36A779E9B6}">
      <dgm:prSet phldrT="[Текст]" custT="1"/>
      <dgm:spPr/>
      <dgm:t>
        <a:bodyPr/>
        <a:lstStyle/>
        <a:p>
          <a:r>
            <a:rPr lang="ru-RU" sz="1050" b="1" dirty="0"/>
            <a:t>Управление доступом к ресурсам</a:t>
          </a:r>
        </a:p>
      </dgm:t>
    </dgm:pt>
    <dgm:pt modelId="{9BC2F414-2B9D-4F70-BFBF-E22A15E856CD}" type="parTrans" cxnId="{DF9312F2-1465-4D52-B76A-56E0C3B95F38}">
      <dgm:prSet/>
      <dgm:spPr/>
      <dgm:t>
        <a:bodyPr/>
        <a:lstStyle/>
        <a:p>
          <a:endParaRPr lang="ru-RU" sz="4000" b="1"/>
        </a:p>
      </dgm:t>
    </dgm:pt>
    <dgm:pt modelId="{891C0B5C-44B3-4FB2-AE79-5575696AA923}" type="sibTrans" cxnId="{DF9312F2-1465-4D52-B76A-56E0C3B95F38}">
      <dgm:prSet/>
      <dgm:spPr/>
      <dgm:t>
        <a:bodyPr/>
        <a:lstStyle/>
        <a:p>
          <a:endParaRPr lang="ru-RU" sz="4000" b="1"/>
        </a:p>
      </dgm:t>
    </dgm:pt>
    <dgm:pt modelId="{25F38011-B753-43F7-8635-B90B44EB6F78}">
      <dgm:prSet phldrT="[Текст]" custT="1"/>
      <dgm:spPr/>
      <dgm:t>
        <a:bodyPr/>
        <a:lstStyle/>
        <a:p>
          <a:r>
            <a:rPr lang="ru-RU" sz="1050" b="1" dirty="0"/>
            <a:t>Регистрация и учет действий пользователей</a:t>
          </a:r>
        </a:p>
      </dgm:t>
    </dgm:pt>
    <dgm:pt modelId="{F9C8F654-7FFB-4B2B-898C-B1F5B6E42BB3}" type="parTrans" cxnId="{0A42357A-B90C-4B86-9809-14F425E1437D}">
      <dgm:prSet/>
      <dgm:spPr/>
      <dgm:t>
        <a:bodyPr/>
        <a:lstStyle/>
        <a:p>
          <a:endParaRPr lang="ru-RU" sz="4000" b="1"/>
        </a:p>
      </dgm:t>
    </dgm:pt>
    <dgm:pt modelId="{52B4530C-5C79-4C4C-8FD6-ADF07345DBC2}" type="sibTrans" cxnId="{0A42357A-B90C-4B86-9809-14F425E1437D}">
      <dgm:prSet/>
      <dgm:spPr/>
      <dgm:t>
        <a:bodyPr/>
        <a:lstStyle/>
        <a:p>
          <a:endParaRPr lang="ru-RU" sz="4000" b="1"/>
        </a:p>
      </dgm:t>
    </dgm:pt>
    <dgm:pt modelId="{0EEECE41-1343-41C9-9F83-AE4360B59F69}">
      <dgm:prSet phldrT="[Текст]" custT="1"/>
      <dgm:spPr/>
      <dgm:t>
        <a:bodyPr/>
        <a:lstStyle/>
        <a:p>
          <a:r>
            <a:rPr lang="ru-RU" sz="1050" b="1" dirty="0"/>
            <a:t>Сохранение целостности и доступности ресурсов</a:t>
          </a:r>
        </a:p>
      </dgm:t>
    </dgm:pt>
    <dgm:pt modelId="{BB536164-30DD-41AF-9406-3B084EA89A24}" type="parTrans" cxnId="{8A86A3D3-5380-420B-951B-CF1E02479A9F}">
      <dgm:prSet/>
      <dgm:spPr/>
      <dgm:t>
        <a:bodyPr/>
        <a:lstStyle/>
        <a:p>
          <a:endParaRPr lang="ru-RU" sz="4000" b="1"/>
        </a:p>
      </dgm:t>
    </dgm:pt>
    <dgm:pt modelId="{0324E397-3A58-465B-A04B-228A8BC8C59F}" type="sibTrans" cxnId="{8A86A3D3-5380-420B-951B-CF1E02479A9F}">
      <dgm:prSet/>
      <dgm:spPr/>
      <dgm:t>
        <a:bodyPr/>
        <a:lstStyle/>
        <a:p>
          <a:endParaRPr lang="ru-RU" sz="4000" b="1"/>
        </a:p>
      </dgm:t>
    </dgm:pt>
    <dgm:pt modelId="{DFCFC8CD-4776-445A-A794-925D50B42AC5}">
      <dgm:prSet phldrT="[Текст]" custT="1"/>
      <dgm:spPr/>
      <dgm:t>
        <a:bodyPr/>
        <a:lstStyle/>
        <a:p>
          <a:r>
            <a:rPr lang="ru-RU" sz="1050" b="1" dirty="0"/>
            <a:t>Обеспечение конфиденциальности информации</a:t>
          </a:r>
        </a:p>
      </dgm:t>
    </dgm:pt>
    <dgm:pt modelId="{1511DECA-03E1-4C6F-A1A8-DD5AFD91FC6C}" type="parTrans" cxnId="{44497980-C29F-4EB7-AE45-C81CC13FC7C8}">
      <dgm:prSet/>
      <dgm:spPr/>
      <dgm:t>
        <a:bodyPr/>
        <a:lstStyle/>
        <a:p>
          <a:endParaRPr lang="ru-RU" sz="4000" b="1"/>
        </a:p>
      </dgm:t>
    </dgm:pt>
    <dgm:pt modelId="{844ECB7E-1802-403B-94A9-0B2FB3A18997}" type="sibTrans" cxnId="{44497980-C29F-4EB7-AE45-C81CC13FC7C8}">
      <dgm:prSet/>
      <dgm:spPr/>
      <dgm:t>
        <a:bodyPr/>
        <a:lstStyle/>
        <a:p>
          <a:endParaRPr lang="ru-RU" sz="4000" b="1"/>
        </a:p>
      </dgm:t>
    </dgm:pt>
    <dgm:pt modelId="{CF5C5743-FB1A-4065-ABCC-0EFA5690A43C}">
      <dgm:prSet phldrT="[Текст]" custT="1"/>
      <dgm:spPr/>
      <dgm:t>
        <a:bodyPr/>
        <a:lstStyle/>
        <a:p>
          <a:r>
            <a:rPr lang="ru-RU" sz="1050" b="1" dirty="0"/>
            <a:t>Защита от вирусов и вредоносных программ</a:t>
          </a:r>
        </a:p>
      </dgm:t>
    </dgm:pt>
    <dgm:pt modelId="{DB89A72D-3FD3-4EE3-A067-19739CEE662E}" type="parTrans" cxnId="{D7E2465D-B0D8-4A80-BEC4-3CBF8A7FA082}">
      <dgm:prSet/>
      <dgm:spPr/>
      <dgm:t>
        <a:bodyPr/>
        <a:lstStyle/>
        <a:p>
          <a:endParaRPr lang="ru-RU" sz="4000"/>
        </a:p>
      </dgm:t>
    </dgm:pt>
    <dgm:pt modelId="{DD9B71B7-393E-44BF-A9F4-BD4378C37F2E}" type="sibTrans" cxnId="{D7E2465D-B0D8-4A80-BEC4-3CBF8A7FA082}">
      <dgm:prSet/>
      <dgm:spPr/>
      <dgm:t>
        <a:bodyPr/>
        <a:lstStyle/>
        <a:p>
          <a:endParaRPr lang="ru-RU" sz="4000"/>
        </a:p>
      </dgm:t>
    </dgm:pt>
    <dgm:pt modelId="{6A21900A-2E36-4785-BCAA-37D5B7226E30}">
      <dgm:prSet phldrT="[Текст]" custT="1"/>
      <dgm:spPr/>
      <dgm:t>
        <a:bodyPr/>
        <a:lstStyle/>
        <a:p>
          <a:r>
            <a:rPr lang="ru-RU" sz="1050" b="1" dirty="0"/>
            <a:t>Контроль и фильтрации сетевых пакетов</a:t>
          </a:r>
        </a:p>
      </dgm:t>
    </dgm:pt>
    <dgm:pt modelId="{C7625FF1-C355-48DB-8A09-AEB2452B21C0}" type="parTrans" cxnId="{2136C5B9-AB95-4200-ABD8-664E65A14EE9}">
      <dgm:prSet/>
      <dgm:spPr/>
      <dgm:t>
        <a:bodyPr/>
        <a:lstStyle/>
        <a:p>
          <a:endParaRPr lang="ru-RU" sz="4000"/>
        </a:p>
      </dgm:t>
    </dgm:pt>
    <dgm:pt modelId="{126A73E5-DE9B-4DA9-AD07-A402ADD68A57}" type="sibTrans" cxnId="{2136C5B9-AB95-4200-ABD8-664E65A14EE9}">
      <dgm:prSet/>
      <dgm:spPr/>
      <dgm:t>
        <a:bodyPr/>
        <a:lstStyle/>
        <a:p>
          <a:endParaRPr lang="ru-RU" sz="4000"/>
        </a:p>
      </dgm:t>
    </dgm:pt>
    <dgm:pt modelId="{EA26B349-EA07-42F2-9295-A2C7C5BF3AB3}">
      <dgm:prSet phldrT="[Текст]" custT="1"/>
      <dgm:spPr/>
      <dgm:t>
        <a:bodyPr/>
        <a:lstStyle/>
        <a:p>
          <a:r>
            <a:rPr lang="ru-RU" sz="1050" b="1" dirty="0"/>
            <a:t>Резервное копирование и восстановление информации</a:t>
          </a:r>
        </a:p>
      </dgm:t>
    </dgm:pt>
    <dgm:pt modelId="{08910876-C040-4D2F-A28F-C995A5419438}" type="parTrans" cxnId="{EB4A5E2A-D89B-4EF9-97FC-2234518F8974}">
      <dgm:prSet/>
      <dgm:spPr/>
      <dgm:t>
        <a:bodyPr/>
        <a:lstStyle/>
        <a:p>
          <a:endParaRPr lang="ru-RU" sz="4000"/>
        </a:p>
      </dgm:t>
    </dgm:pt>
    <dgm:pt modelId="{499C5F16-CF57-4591-8B69-368450A3EC6A}" type="sibTrans" cxnId="{EB4A5E2A-D89B-4EF9-97FC-2234518F8974}">
      <dgm:prSet/>
      <dgm:spPr/>
      <dgm:t>
        <a:bodyPr/>
        <a:lstStyle/>
        <a:p>
          <a:endParaRPr lang="ru-RU" sz="4000"/>
        </a:p>
      </dgm:t>
    </dgm:pt>
    <dgm:pt modelId="{37721825-1079-412A-B0FD-EDB11A5B0A86}">
      <dgm:prSet phldrT="[Текст]" custT="1"/>
      <dgm:spPr/>
      <dgm:t>
        <a:bodyPr/>
        <a:lstStyle/>
        <a:p>
          <a:r>
            <a:rPr lang="ru-RU" sz="1050" b="1" dirty="0"/>
            <a:t>Выявление и блокирование сетевых атак</a:t>
          </a:r>
        </a:p>
      </dgm:t>
    </dgm:pt>
    <dgm:pt modelId="{03B9BF02-05E0-4746-A05C-9DCC8B0639B8}" type="parTrans" cxnId="{2226CDC4-2AE0-4B67-A465-C6A89D63761D}">
      <dgm:prSet/>
      <dgm:spPr/>
      <dgm:t>
        <a:bodyPr/>
        <a:lstStyle/>
        <a:p>
          <a:endParaRPr lang="ru-RU" sz="4000"/>
        </a:p>
      </dgm:t>
    </dgm:pt>
    <dgm:pt modelId="{F13AE9A1-0183-4D02-B93D-B2B1F24696BF}" type="sibTrans" cxnId="{2226CDC4-2AE0-4B67-A465-C6A89D63761D}">
      <dgm:prSet/>
      <dgm:spPr/>
      <dgm:t>
        <a:bodyPr/>
        <a:lstStyle/>
        <a:p>
          <a:endParaRPr lang="ru-RU" sz="4000"/>
        </a:p>
      </dgm:t>
    </dgm:pt>
    <dgm:pt modelId="{D8EF0B51-6C19-4473-B745-9EF752BCF1E3}">
      <dgm:prSet phldrT="[Текст]" custT="1"/>
      <dgm:spPr/>
      <dgm:t>
        <a:bodyPr/>
        <a:lstStyle/>
        <a:p>
          <a:r>
            <a:rPr lang="ru-RU" sz="1050" b="1" dirty="0"/>
            <a:t>Обеспечение отказоустойчивости</a:t>
          </a:r>
        </a:p>
      </dgm:t>
    </dgm:pt>
    <dgm:pt modelId="{AD0693F0-6D07-43F8-A623-F0302824EE0F}" type="parTrans" cxnId="{D320160A-456F-48E7-BB46-E8B13F48234A}">
      <dgm:prSet/>
      <dgm:spPr/>
      <dgm:t>
        <a:bodyPr/>
        <a:lstStyle/>
        <a:p>
          <a:endParaRPr lang="ru-RU" sz="4000"/>
        </a:p>
      </dgm:t>
    </dgm:pt>
    <dgm:pt modelId="{BCA5214A-8FE7-4730-AC57-111EE8668429}" type="sibTrans" cxnId="{D320160A-456F-48E7-BB46-E8B13F48234A}">
      <dgm:prSet/>
      <dgm:spPr/>
      <dgm:t>
        <a:bodyPr/>
        <a:lstStyle/>
        <a:p>
          <a:endParaRPr lang="ru-RU" sz="4000"/>
        </a:p>
      </dgm:t>
    </dgm:pt>
    <dgm:pt modelId="{959FB3E1-6B40-44C9-A026-E2BFD66A2FBD}">
      <dgm:prSet phldrT="[Текст]" custT="1"/>
      <dgm:spPr/>
      <dgm:t>
        <a:bodyPr/>
        <a:lstStyle/>
        <a:p>
          <a:r>
            <a:rPr lang="ru-RU" sz="1050" b="1" dirty="0"/>
            <a:t>Централизованный мониторинг и аудит событий</a:t>
          </a:r>
        </a:p>
      </dgm:t>
    </dgm:pt>
    <dgm:pt modelId="{AFD8B8D0-275C-495A-AC65-8E5FC538B7A5}" type="parTrans" cxnId="{BD090AA3-C24B-4EAB-B8D3-4A3E7083AF0A}">
      <dgm:prSet/>
      <dgm:spPr/>
      <dgm:t>
        <a:bodyPr/>
        <a:lstStyle/>
        <a:p>
          <a:endParaRPr lang="ru-RU" sz="4000"/>
        </a:p>
      </dgm:t>
    </dgm:pt>
    <dgm:pt modelId="{C3A338CB-E6AC-4653-967E-483BB06638F1}" type="sibTrans" cxnId="{BD090AA3-C24B-4EAB-B8D3-4A3E7083AF0A}">
      <dgm:prSet/>
      <dgm:spPr/>
      <dgm:t>
        <a:bodyPr/>
        <a:lstStyle/>
        <a:p>
          <a:endParaRPr lang="ru-RU" sz="4000"/>
        </a:p>
      </dgm:t>
    </dgm:pt>
    <dgm:pt modelId="{52A82BDD-21F2-4528-A1DF-C9036B6836CC}" type="pres">
      <dgm:prSet presAssocID="{883D0325-6B88-40F8-84F6-D41225B8864C}" presName="Name0" presStyleCnt="0">
        <dgm:presLayoutVars>
          <dgm:chMax val="1"/>
          <dgm:dir/>
          <dgm:animLvl val="ctr"/>
          <dgm:resizeHandles val="exact"/>
        </dgm:presLayoutVars>
      </dgm:prSet>
      <dgm:spPr/>
    </dgm:pt>
    <dgm:pt modelId="{20D9C7F1-F793-4C02-8AA5-D27E0007CC41}" type="pres">
      <dgm:prSet presAssocID="{D8F98E52-841A-48BE-93C5-204E21DA3EB6}" presName="centerShape" presStyleLbl="node0" presStyleIdx="0" presStyleCnt="1" custScaleX="192774" custScaleY="178892"/>
      <dgm:spPr/>
    </dgm:pt>
    <dgm:pt modelId="{DCC02720-AD27-40A7-B4E6-236664DF25F0}" type="pres">
      <dgm:prSet presAssocID="{5B1E947F-6D8B-4441-A443-9C36A779E9B6}" presName="node" presStyleLbl="node1" presStyleIdx="0" presStyleCnt="10" custScaleX="203791" custScaleY="97976">
        <dgm:presLayoutVars>
          <dgm:bulletEnabled val="1"/>
        </dgm:presLayoutVars>
      </dgm:prSet>
      <dgm:spPr/>
    </dgm:pt>
    <dgm:pt modelId="{3CB1CF26-7A2B-4FFF-9D80-B0F3900145A7}" type="pres">
      <dgm:prSet presAssocID="{5B1E947F-6D8B-4441-A443-9C36A779E9B6}" presName="dummy" presStyleCnt="0"/>
      <dgm:spPr/>
    </dgm:pt>
    <dgm:pt modelId="{FD13A6FE-15E5-48C2-AEA3-97BF311FDDA2}" type="pres">
      <dgm:prSet presAssocID="{891C0B5C-44B3-4FB2-AE79-5575696AA923}" presName="sibTrans" presStyleLbl="sibTrans2D1" presStyleIdx="0" presStyleCnt="10"/>
      <dgm:spPr/>
    </dgm:pt>
    <dgm:pt modelId="{28B9CAE4-8618-47BB-8F2D-C01052B66CC6}" type="pres">
      <dgm:prSet presAssocID="{25F38011-B753-43F7-8635-B90B44EB6F78}" presName="node" presStyleLbl="node1" presStyleIdx="1" presStyleCnt="10" custScaleX="203791" custScaleY="97976" custRadScaleRad="104868" custRadScaleInc="60040">
        <dgm:presLayoutVars>
          <dgm:bulletEnabled val="1"/>
        </dgm:presLayoutVars>
      </dgm:prSet>
      <dgm:spPr/>
    </dgm:pt>
    <dgm:pt modelId="{2AB75180-A4A8-47AD-8E98-0ABF4BDC0905}" type="pres">
      <dgm:prSet presAssocID="{25F38011-B753-43F7-8635-B90B44EB6F78}" presName="dummy" presStyleCnt="0"/>
      <dgm:spPr/>
    </dgm:pt>
    <dgm:pt modelId="{57B1DA7D-C6C2-4A27-A540-9FFC02C55590}" type="pres">
      <dgm:prSet presAssocID="{52B4530C-5C79-4C4C-8FD6-ADF07345DBC2}" presName="sibTrans" presStyleLbl="sibTrans2D1" presStyleIdx="1" presStyleCnt="10"/>
      <dgm:spPr/>
    </dgm:pt>
    <dgm:pt modelId="{6289544E-0E30-448A-9944-E82B10A02C35}" type="pres">
      <dgm:prSet presAssocID="{0EEECE41-1343-41C9-9F83-AE4360B59F69}" presName="node" presStyleLbl="node1" presStyleIdx="2" presStyleCnt="10" custScaleX="203791" custScaleY="97976">
        <dgm:presLayoutVars>
          <dgm:bulletEnabled val="1"/>
        </dgm:presLayoutVars>
      </dgm:prSet>
      <dgm:spPr/>
    </dgm:pt>
    <dgm:pt modelId="{E7E1BB8C-5C16-4795-A4B2-F2332E601BCD}" type="pres">
      <dgm:prSet presAssocID="{0EEECE41-1343-41C9-9F83-AE4360B59F69}" presName="dummy" presStyleCnt="0"/>
      <dgm:spPr/>
    </dgm:pt>
    <dgm:pt modelId="{F70DB8DB-A32D-4F8A-928F-E7DBCA37D9E2}" type="pres">
      <dgm:prSet presAssocID="{0324E397-3A58-465B-A04B-228A8BC8C59F}" presName="sibTrans" presStyleLbl="sibTrans2D1" presStyleIdx="2" presStyleCnt="10"/>
      <dgm:spPr/>
    </dgm:pt>
    <dgm:pt modelId="{8907FCBD-3C55-40AF-90E6-70FE41F48C04}" type="pres">
      <dgm:prSet presAssocID="{DFCFC8CD-4776-445A-A794-925D50B42AC5}" presName="node" presStyleLbl="node1" presStyleIdx="3" presStyleCnt="10" custScaleX="203791" custScaleY="97976" custRadScaleRad="105263" custRadScaleInc="-33994">
        <dgm:presLayoutVars>
          <dgm:bulletEnabled val="1"/>
        </dgm:presLayoutVars>
      </dgm:prSet>
      <dgm:spPr/>
    </dgm:pt>
    <dgm:pt modelId="{CBF45302-4C9F-4DC1-A888-A1E72680E411}" type="pres">
      <dgm:prSet presAssocID="{DFCFC8CD-4776-445A-A794-925D50B42AC5}" presName="dummy" presStyleCnt="0"/>
      <dgm:spPr/>
    </dgm:pt>
    <dgm:pt modelId="{B573355A-3997-4D8E-B2FB-64A79946BD9D}" type="pres">
      <dgm:prSet presAssocID="{844ECB7E-1802-403B-94A9-0B2FB3A18997}" presName="sibTrans" presStyleLbl="sibTrans2D1" presStyleIdx="3" presStyleCnt="10"/>
      <dgm:spPr/>
    </dgm:pt>
    <dgm:pt modelId="{4875E601-61B0-49F5-820A-8602D80572CF}" type="pres">
      <dgm:prSet presAssocID="{CF5C5743-FB1A-4065-ABCC-0EFA5690A43C}" presName="node" presStyleLbl="node1" presStyleIdx="4" presStyleCnt="10" custScaleX="203791" custScaleY="97976" custRadScaleRad="102212" custRadScaleInc="-64566">
        <dgm:presLayoutVars>
          <dgm:bulletEnabled val="1"/>
        </dgm:presLayoutVars>
      </dgm:prSet>
      <dgm:spPr/>
    </dgm:pt>
    <dgm:pt modelId="{4F675FB3-471D-43BD-AF25-BFA346EDB440}" type="pres">
      <dgm:prSet presAssocID="{CF5C5743-FB1A-4065-ABCC-0EFA5690A43C}" presName="dummy" presStyleCnt="0"/>
      <dgm:spPr/>
    </dgm:pt>
    <dgm:pt modelId="{D4895A78-F531-4791-BDB1-B7DEEFDE6C32}" type="pres">
      <dgm:prSet presAssocID="{DD9B71B7-393E-44BF-A9F4-BD4378C37F2E}" presName="sibTrans" presStyleLbl="sibTrans2D1" presStyleIdx="4" presStyleCnt="10"/>
      <dgm:spPr/>
    </dgm:pt>
    <dgm:pt modelId="{4E145D3C-AC21-4131-8621-BEF48B4CCE90}" type="pres">
      <dgm:prSet presAssocID="{6A21900A-2E36-4785-BCAA-37D5B7226E30}" presName="node" presStyleLbl="node1" presStyleIdx="5" presStyleCnt="10" custScaleX="203791" custScaleY="97976">
        <dgm:presLayoutVars>
          <dgm:bulletEnabled val="1"/>
        </dgm:presLayoutVars>
      </dgm:prSet>
      <dgm:spPr/>
    </dgm:pt>
    <dgm:pt modelId="{3693DF07-2B7D-4A83-8DE8-CE44430553BE}" type="pres">
      <dgm:prSet presAssocID="{6A21900A-2E36-4785-BCAA-37D5B7226E30}" presName="dummy" presStyleCnt="0"/>
      <dgm:spPr/>
    </dgm:pt>
    <dgm:pt modelId="{B93D0655-0A46-4522-B9D3-6023F6561B1A}" type="pres">
      <dgm:prSet presAssocID="{126A73E5-DE9B-4DA9-AD07-A402ADD68A57}" presName="sibTrans" presStyleLbl="sibTrans2D1" presStyleIdx="5" presStyleCnt="10"/>
      <dgm:spPr/>
    </dgm:pt>
    <dgm:pt modelId="{B0F6FD1D-7FA9-4ABC-B4C4-5C06211659C6}" type="pres">
      <dgm:prSet presAssocID="{EA26B349-EA07-42F2-9295-A2C7C5BF3AB3}" presName="node" presStyleLbl="node1" presStyleIdx="6" presStyleCnt="10" custScaleX="203791" custScaleY="97976" custRadScaleRad="96732" custRadScaleInc="57482">
        <dgm:presLayoutVars>
          <dgm:bulletEnabled val="1"/>
        </dgm:presLayoutVars>
      </dgm:prSet>
      <dgm:spPr/>
    </dgm:pt>
    <dgm:pt modelId="{CFD75EB7-6E7F-4405-A629-CF891767765A}" type="pres">
      <dgm:prSet presAssocID="{EA26B349-EA07-42F2-9295-A2C7C5BF3AB3}" presName="dummy" presStyleCnt="0"/>
      <dgm:spPr/>
    </dgm:pt>
    <dgm:pt modelId="{3E855F2F-4655-4CB6-90B4-8A9B058F071A}" type="pres">
      <dgm:prSet presAssocID="{499C5F16-CF57-4591-8B69-368450A3EC6A}" presName="sibTrans" presStyleLbl="sibTrans2D1" presStyleIdx="6" presStyleCnt="10" custLinFactNeighborX="410" custLinFactNeighborY="-1650"/>
      <dgm:spPr/>
    </dgm:pt>
    <dgm:pt modelId="{8494DB4C-1AEE-42A2-BBCE-51D5FF09CCC6}" type="pres">
      <dgm:prSet presAssocID="{37721825-1079-412A-B0FD-EDB11A5B0A86}" presName="node" presStyleLbl="node1" presStyleIdx="7" presStyleCnt="10" custScaleX="203791" custScaleY="97976" custRadScaleRad="103278" custRadScaleInc="24613">
        <dgm:presLayoutVars>
          <dgm:bulletEnabled val="1"/>
        </dgm:presLayoutVars>
      </dgm:prSet>
      <dgm:spPr/>
    </dgm:pt>
    <dgm:pt modelId="{237ACFAD-AA18-429C-B71B-F1A809886736}" type="pres">
      <dgm:prSet presAssocID="{37721825-1079-412A-B0FD-EDB11A5B0A86}" presName="dummy" presStyleCnt="0"/>
      <dgm:spPr/>
    </dgm:pt>
    <dgm:pt modelId="{D1CC6B6D-37B5-402A-8523-FCADD6E83427}" type="pres">
      <dgm:prSet presAssocID="{F13AE9A1-0183-4D02-B93D-B2B1F24696BF}" presName="sibTrans" presStyleLbl="sibTrans2D1" presStyleIdx="7" presStyleCnt="10"/>
      <dgm:spPr/>
    </dgm:pt>
    <dgm:pt modelId="{AE1F5224-316C-4E14-97EF-4912DB757206}" type="pres">
      <dgm:prSet presAssocID="{D8EF0B51-6C19-4473-B745-9EF752BCF1E3}" presName="node" presStyleLbl="node1" presStyleIdx="8" presStyleCnt="10" custScaleX="203791" custScaleY="97976">
        <dgm:presLayoutVars>
          <dgm:bulletEnabled val="1"/>
        </dgm:presLayoutVars>
      </dgm:prSet>
      <dgm:spPr/>
    </dgm:pt>
    <dgm:pt modelId="{CBA36188-4D5B-4285-A068-CB58CC3EA60D}" type="pres">
      <dgm:prSet presAssocID="{D8EF0B51-6C19-4473-B745-9EF752BCF1E3}" presName="dummy" presStyleCnt="0"/>
      <dgm:spPr/>
    </dgm:pt>
    <dgm:pt modelId="{2520DD45-5873-4B3D-A6B9-E65017E543B0}" type="pres">
      <dgm:prSet presAssocID="{BCA5214A-8FE7-4730-AC57-111EE8668429}" presName="sibTrans" presStyleLbl="sibTrans2D1" presStyleIdx="8" presStyleCnt="10"/>
      <dgm:spPr/>
    </dgm:pt>
    <dgm:pt modelId="{3846719C-94BB-4362-83AC-534845F4CF40}" type="pres">
      <dgm:prSet presAssocID="{959FB3E1-6B40-44C9-A026-E2BFD66A2FBD}" presName="node" presStyleLbl="node1" presStyleIdx="9" presStyleCnt="10" custScaleX="203791" custScaleY="97976" custRadScaleRad="99912" custRadScaleInc="-47627">
        <dgm:presLayoutVars>
          <dgm:bulletEnabled val="1"/>
        </dgm:presLayoutVars>
      </dgm:prSet>
      <dgm:spPr/>
    </dgm:pt>
    <dgm:pt modelId="{AD3EAE05-C120-4F18-84A7-910764E80391}" type="pres">
      <dgm:prSet presAssocID="{959FB3E1-6B40-44C9-A026-E2BFD66A2FBD}" presName="dummy" presStyleCnt="0"/>
      <dgm:spPr/>
    </dgm:pt>
    <dgm:pt modelId="{E3B64436-1766-4667-B6D7-F59D9BDAEF81}" type="pres">
      <dgm:prSet presAssocID="{C3A338CB-E6AC-4653-967E-483BB06638F1}" presName="sibTrans" presStyleLbl="sibTrans2D1" presStyleIdx="9" presStyleCnt="10"/>
      <dgm:spPr/>
    </dgm:pt>
  </dgm:ptLst>
  <dgm:cxnLst>
    <dgm:cxn modelId="{D320160A-456F-48E7-BB46-E8B13F48234A}" srcId="{D8F98E52-841A-48BE-93C5-204E21DA3EB6}" destId="{D8EF0B51-6C19-4473-B745-9EF752BCF1E3}" srcOrd="8" destOrd="0" parTransId="{AD0693F0-6D07-43F8-A623-F0302824EE0F}" sibTransId="{BCA5214A-8FE7-4730-AC57-111EE8668429}"/>
    <dgm:cxn modelId="{5384E010-EC95-4953-818C-E168CF8EF6A2}" type="presOf" srcId="{C3A338CB-E6AC-4653-967E-483BB06638F1}" destId="{E3B64436-1766-4667-B6D7-F59D9BDAEF81}" srcOrd="0" destOrd="0" presId="urn:microsoft.com/office/officeart/2005/8/layout/radial6"/>
    <dgm:cxn modelId="{3DE6E510-F57D-4BC0-BEE9-5C4D3EFE6880}" type="presOf" srcId="{D8EF0B51-6C19-4473-B745-9EF752BCF1E3}" destId="{AE1F5224-316C-4E14-97EF-4912DB757206}" srcOrd="0" destOrd="0" presId="urn:microsoft.com/office/officeart/2005/8/layout/radial6"/>
    <dgm:cxn modelId="{AF9D7E14-C1C3-4388-A412-DBF0DDFE4E8E}" type="presOf" srcId="{DFCFC8CD-4776-445A-A794-925D50B42AC5}" destId="{8907FCBD-3C55-40AF-90E6-70FE41F48C04}" srcOrd="0" destOrd="0" presId="urn:microsoft.com/office/officeart/2005/8/layout/radial6"/>
    <dgm:cxn modelId="{40A5CD18-B1A3-432A-ADA4-10ED3A210AC1}" type="presOf" srcId="{499C5F16-CF57-4591-8B69-368450A3EC6A}" destId="{3E855F2F-4655-4CB6-90B4-8A9B058F071A}" srcOrd="0" destOrd="0" presId="urn:microsoft.com/office/officeart/2005/8/layout/radial6"/>
    <dgm:cxn modelId="{4F516420-4D0B-4033-9D5C-DFA5D3E33EDD}" srcId="{883D0325-6B88-40F8-84F6-D41225B8864C}" destId="{D8F98E52-841A-48BE-93C5-204E21DA3EB6}" srcOrd="0" destOrd="0" parTransId="{DA9F16B2-CA15-491C-BE07-7A98B903C90F}" sibTransId="{C72CD6FA-ACC9-44C5-ADC5-150C386AD80B}"/>
    <dgm:cxn modelId="{D784E121-4CF5-45B1-A3F8-68F98859DE6D}" type="presOf" srcId="{D8F98E52-841A-48BE-93C5-204E21DA3EB6}" destId="{20D9C7F1-F793-4C02-8AA5-D27E0007CC41}" srcOrd="0" destOrd="0" presId="urn:microsoft.com/office/officeart/2005/8/layout/radial6"/>
    <dgm:cxn modelId="{C7A0172A-9326-4CEE-AE3E-9B34FAA8968F}" type="presOf" srcId="{CF5C5743-FB1A-4065-ABCC-0EFA5690A43C}" destId="{4875E601-61B0-49F5-820A-8602D80572CF}" srcOrd="0" destOrd="0" presId="urn:microsoft.com/office/officeart/2005/8/layout/radial6"/>
    <dgm:cxn modelId="{EB4A5E2A-D89B-4EF9-97FC-2234518F8974}" srcId="{D8F98E52-841A-48BE-93C5-204E21DA3EB6}" destId="{EA26B349-EA07-42F2-9295-A2C7C5BF3AB3}" srcOrd="6" destOrd="0" parTransId="{08910876-C040-4D2F-A28F-C995A5419438}" sibTransId="{499C5F16-CF57-4591-8B69-368450A3EC6A}"/>
    <dgm:cxn modelId="{2C20A337-2E77-4D95-A4DC-375C15E030BD}" type="presOf" srcId="{959FB3E1-6B40-44C9-A026-E2BFD66A2FBD}" destId="{3846719C-94BB-4362-83AC-534845F4CF40}" srcOrd="0" destOrd="0" presId="urn:microsoft.com/office/officeart/2005/8/layout/radial6"/>
    <dgm:cxn modelId="{009BDC38-7A61-48DE-A24E-C370273B17DC}" type="presOf" srcId="{52B4530C-5C79-4C4C-8FD6-ADF07345DBC2}" destId="{57B1DA7D-C6C2-4A27-A540-9FFC02C55590}" srcOrd="0" destOrd="0" presId="urn:microsoft.com/office/officeart/2005/8/layout/radial6"/>
    <dgm:cxn modelId="{D7E2465D-B0D8-4A80-BEC4-3CBF8A7FA082}" srcId="{D8F98E52-841A-48BE-93C5-204E21DA3EB6}" destId="{CF5C5743-FB1A-4065-ABCC-0EFA5690A43C}" srcOrd="4" destOrd="0" parTransId="{DB89A72D-3FD3-4EE3-A067-19739CEE662E}" sibTransId="{DD9B71B7-393E-44BF-A9F4-BD4378C37F2E}"/>
    <dgm:cxn modelId="{C4ED2F43-DB2A-4EDB-B93F-EDE7C16DD191}" type="presOf" srcId="{EA26B349-EA07-42F2-9295-A2C7C5BF3AB3}" destId="{B0F6FD1D-7FA9-4ABC-B4C4-5C06211659C6}" srcOrd="0" destOrd="0" presId="urn:microsoft.com/office/officeart/2005/8/layout/radial6"/>
    <dgm:cxn modelId="{67B1FF49-7CDF-465C-A6AC-1784B1BE6F96}" type="presOf" srcId="{25F38011-B753-43F7-8635-B90B44EB6F78}" destId="{28B9CAE4-8618-47BB-8F2D-C01052B66CC6}" srcOrd="0" destOrd="0" presId="urn:microsoft.com/office/officeart/2005/8/layout/radial6"/>
    <dgm:cxn modelId="{67251670-6FE0-46B3-956C-EDEE6C98B296}" type="presOf" srcId="{5B1E947F-6D8B-4441-A443-9C36A779E9B6}" destId="{DCC02720-AD27-40A7-B4E6-236664DF25F0}" srcOrd="0" destOrd="0" presId="urn:microsoft.com/office/officeart/2005/8/layout/radial6"/>
    <dgm:cxn modelId="{0A42357A-B90C-4B86-9809-14F425E1437D}" srcId="{D8F98E52-841A-48BE-93C5-204E21DA3EB6}" destId="{25F38011-B753-43F7-8635-B90B44EB6F78}" srcOrd="1" destOrd="0" parTransId="{F9C8F654-7FFB-4B2B-898C-B1F5B6E42BB3}" sibTransId="{52B4530C-5C79-4C4C-8FD6-ADF07345DBC2}"/>
    <dgm:cxn modelId="{44497980-C29F-4EB7-AE45-C81CC13FC7C8}" srcId="{D8F98E52-841A-48BE-93C5-204E21DA3EB6}" destId="{DFCFC8CD-4776-445A-A794-925D50B42AC5}" srcOrd="3" destOrd="0" parTransId="{1511DECA-03E1-4C6F-A1A8-DD5AFD91FC6C}" sibTransId="{844ECB7E-1802-403B-94A9-0B2FB3A18997}"/>
    <dgm:cxn modelId="{C7FCB383-6655-4239-9116-7713F868ACE1}" type="presOf" srcId="{844ECB7E-1802-403B-94A9-0B2FB3A18997}" destId="{B573355A-3997-4D8E-B2FB-64A79946BD9D}" srcOrd="0" destOrd="0" presId="urn:microsoft.com/office/officeart/2005/8/layout/radial6"/>
    <dgm:cxn modelId="{FDF80D86-2E21-4BFD-836B-4F0F7B4CAD90}" type="presOf" srcId="{DD9B71B7-393E-44BF-A9F4-BD4378C37F2E}" destId="{D4895A78-F531-4791-BDB1-B7DEEFDE6C32}" srcOrd="0" destOrd="0" presId="urn:microsoft.com/office/officeart/2005/8/layout/radial6"/>
    <dgm:cxn modelId="{2EDCFE8B-F22D-40E8-94D7-CCE691902081}" type="presOf" srcId="{0324E397-3A58-465B-A04B-228A8BC8C59F}" destId="{F70DB8DB-A32D-4F8A-928F-E7DBCA37D9E2}" srcOrd="0" destOrd="0" presId="urn:microsoft.com/office/officeart/2005/8/layout/radial6"/>
    <dgm:cxn modelId="{CC98B896-DC0C-446A-850C-19702810AA7F}" type="presOf" srcId="{6A21900A-2E36-4785-BCAA-37D5B7226E30}" destId="{4E145D3C-AC21-4131-8621-BEF48B4CCE90}" srcOrd="0" destOrd="0" presId="urn:microsoft.com/office/officeart/2005/8/layout/radial6"/>
    <dgm:cxn modelId="{BD090AA3-C24B-4EAB-B8D3-4A3E7083AF0A}" srcId="{D8F98E52-841A-48BE-93C5-204E21DA3EB6}" destId="{959FB3E1-6B40-44C9-A026-E2BFD66A2FBD}" srcOrd="9" destOrd="0" parTransId="{AFD8B8D0-275C-495A-AC65-8E5FC538B7A5}" sibTransId="{C3A338CB-E6AC-4653-967E-483BB06638F1}"/>
    <dgm:cxn modelId="{A9D35FA7-9503-472E-B83F-CB45A118F050}" type="presOf" srcId="{37721825-1079-412A-B0FD-EDB11A5B0A86}" destId="{8494DB4C-1AEE-42A2-BBCE-51D5FF09CCC6}" srcOrd="0" destOrd="0" presId="urn:microsoft.com/office/officeart/2005/8/layout/radial6"/>
    <dgm:cxn modelId="{42B7FFA7-6CB9-4A56-9245-8E3805A5F3E3}" type="presOf" srcId="{891C0B5C-44B3-4FB2-AE79-5575696AA923}" destId="{FD13A6FE-15E5-48C2-AEA3-97BF311FDDA2}" srcOrd="0" destOrd="0" presId="urn:microsoft.com/office/officeart/2005/8/layout/radial6"/>
    <dgm:cxn modelId="{CC57EBAB-E525-4EDB-9491-52498FC8C074}" type="presOf" srcId="{F13AE9A1-0183-4D02-B93D-B2B1F24696BF}" destId="{D1CC6B6D-37B5-402A-8523-FCADD6E83427}" srcOrd="0" destOrd="0" presId="urn:microsoft.com/office/officeart/2005/8/layout/radial6"/>
    <dgm:cxn modelId="{0E28DEB8-3B5F-4377-866E-A429AFB289BD}" type="presOf" srcId="{883D0325-6B88-40F8-84F6-D41225B8864C}" destId="{52A82BDD-21F2-4528-A1DF-C9036B6836CC}" srcOrd="0" destOrd="0" presId="urn:microsoft.com/office/officeart/2005/8/layout/radial6"/>
    <dgm:cxn modelId="{2136C5B9-AB95-4200-ABD8-664E65A14EE9}" srcId="{D8F98E52-841A-48BE-93C5-204E21DA3EB6}" destId="{6A21900A-2E36-4785-BCAA-37D5B7226E30}" srcOrd="5" destOrd="0" parTransId="{C7625FF1-C355-48DB-8A09-AEB2452B21C0}" sibTransId="{126A73E5-DE9B-4DA9-AD07-A402ADD68A57}"/>
    <dgm:cxn modelId="{05C04EBE-0A59-48A5-86E0-24EDD49B3927}" type="presOf" srcId="{BCA5214A-8FE7-4730-AC57-111EE8668429}" destId="{2520DD45-5873-4B3D-A6B9-E65017E543B0}" srcOrd="0" destOrd="0" presId="urn:microsoft.com/office/officeart/2005/8/layout/radial6"/>
    <dgm:cxn modelId="{C1FE16BF-76A2-4BE5-9FCF-7C16A73D1BD6}" type="presOf" srcId="{0EEECE41-1343-41C9-9F83-AE4360B59F69}" destId="{6289544E-0E30-448A-9944-E82B10A02C35}" srcOrd="0" destOrd="0" presId="urn:microsoft.com/office/officeart/2005/8/layout/radial6"/>
    <dgm:cxn modelId="{4A4222BF-9074-41FB-B57F-BA9C7FBA30C3}" type="presOf" srcId="{126A73E5-DE9B-4DA9-AD07-A402ADD68A57}" destId="{B93D0655-0A46-4522-B9D3-6023F6561B1A}" srcOrd="0" destOrd="0" presId="urn:microsoft.com/office/officeart/2005/8/layout/radial6"/>
    <dgm:cxn modelId="{2226CDC4-2AE0-4B67-A465-C6A89D63761D}" srcId="{D8F98E52-841A-48BE-93C5-204E21DA3EB6}" destId="{37721825-1079-412A-B0FD-EDB11A5B0A86}" srcOrd="7" destOrd="0" parTransId="{03B9BF02-05E0-4746-A05C-9DCC8B0639B8}" sibTransId="{F13AE9A1-0183-4D02-B93D-B2B1F24696BF}"/>
    <dgm:cxn modelId="{8A86A3D3-5380-420B-951B-CF1E02479A9F}" srcId="{D8F98E52-841A-48BE-93C5-204E21DA3EB6}" destId="{0EEECE41-1343-41C9-9F83-AE4360B59F69}" srcOrd="2" destOrd="0" parTransId="{BB536164-30DD-41AF-9406-3B084EA89A24}" sibTransId="{0324E397-3A58-465B-A04B-228A8BC8C59F}"/>
    <dgm:cxn modelId="{DF9312F2-1465-4D52-B76A-56E0C3B95F38}" srcId="{D8F98E52-841A-48BE-93C5-204E21DA3EB6}" destId="{5B1E947F-6D8B-4441-A443-9C36A779E9B6}" srcOrd="0" destOrd="0" parTransId="{9BC2F414-2B9D-4F70-BFBF-E22A15E856CD}" sibTransId="{891C0B5C-44B3-4FB2-AE79-5575696AA923}"/>
    <dgm:cxn modelId="{8CE29B4F-FC73-448A-A894-C8814019CE91}" type="presParOf" srcId="{52A82BDD-21F2-4528-A1DF-C9036B6836CC}" destId="{20D9C7F1-F793-4C02-8AA5-D27E0007CC41}" srcOrd="0" destOrd="0" presId="urn:microsoft.com/office/officeart/2005/8/layout/radial6"/>
    <dgm:cxn modelId="{B2A3417B-F9FE-4BE8-82DA-A5538900EC8D}" type="presParOf" srcId="{52A82BDD-21F2-4528-A1DF-C9036B6836CC}" destId="{DCC02720-AD27-40A7-B4E6-236664DF25F0}" srcOrd="1" destOrd="0" presId="urn:microsoft.com/office/officeart/2005/8/layout/radial6"/>
    <dgm:cxn modelId="{5F40FD54-2F29-4123-9D8C-83773E5534F7}" type="presParOf" srcId="{52A82BDD-21F2-4528-A1DF-C9036B6836CC}" destId="{3CB1CF26-7A2B-4FFF-9D80-B0F3900145A7}" srcOrd="2" destOrd="0" presId="urn:microsoft.com/office/officeart/2005/8/layout/radial6"/>
    <dgm:cxn modelId="{4CE87E96-838A-410F-96BE-BB0D0C6B385F}" type="presParOf" srcId="{52A82BDD-21F2-4528-A1DF-C9036B6836CC}" destId="{FD13A6FE-15E5-48C2-AEA3-97BF311FDDA2}" srcOrd="3" destOrd="0" presId="urn:microsoft.com/office/officeart/2005/8/layout/radial6"/>
    <dgm:cxn modelId="{E873C8DB-1D2A-4E1D-8A4D-883D437B475A}" type="presParOf" srcId="{52A82BDD-21F2-4528-A1DF-C9036B6836CC}" destId="{28B9CAE4-8618-47BB-8F2D-C01052B66CC6}" srcOrd="4" destOrd="0" presId="urn:microsoft.com/office/officeart/2005/8/layout/radial6"/>
    <dgm:cxn modelId="{B4D01507-D6E5-4E57-9F78-95814D9BF79D}" type="presParOf" srcId="{52A82BDD-21F2-4528-A1DF-C9036B6836CC}" destId="{2AB75180-A4A8-47AD-8E98-0ABF4BDC0905}" srcOrd="5" destOrd="0" presId="urn:microsoft.com/office/officeart/2005/8/layout/radial6"/>
    <dgm:cxn modelId="{08B134AC-2C85-4F73-9DE6-CE80DE0DA977}" type="presParOf" srcId="{52A82BDD-21F2-4528-A1DF-C9036B6836CC}" destId="{57B1DA7D-C6C2-4A27-A540-9FFC02C55590}" srcOrd="6" destOrd="0" presId="urn:microsoft.com/office/officeart/2005/8/layout/radial6"/>
    <dgm:cxn modelId="{D2F5F7E0-BF77-4086-9551-0A6F9B309044}" type="presParOf" srcId="{52A82BDD-21F2-4528-A1DF-C9036B6836CC}" destId="{6289544E-0E30-448A-9944-E82B10A02C35}" srcOrd="7" destOrd="0" presId="urn:microsoft.com/office/officeart/2005/8/layout/radial6"/>
    <dgm:cxn modelId="{83E25EFF-A3CE-46EE-B77D-BE4EEAE9D420}" type="presParOf" srcId="{52A82BDD-21F2-4528-A1DF-C9036B6836CC}" destId="{E7E1BB8C-5C16-4795-A4B2-F2332E601BCD}" srcOrd="8" destOrd="0" presId="urn:microsoft.com/office/officeart/2005/8/layout/radial6"/>
    <dgm:cxn modelId="{076EA65F-BC39-4957-B236-B8D9CA9CAC0C}" type="presParOf" srcId="{52A82BDD-21F2-4528-A1DF-C9036B6836CC}" destId="{F70DB8DB-A32D-4F8A-928F-E7DBCA37D9E2}" srcOrd="9" destOrd="0" presId="urn:microsoft.com/office/officeart/2005/8/layout/radial6"/>
    <dgm:cxn modelId="{5ECE7F2F-BCFB-48C5-B44E-6F937089DFB1}" type="presParOf" srcId="{52A82BDD-21F2-4528-A1DF-C9036B6836CC}" destId="{8907FCBD-3C55-40AF-90E6-70FE41F48C04}" srcOrd="10" destOrd="0" presId="urn:microsoft.com/office/officeart/2005/8/layout/radial6"/>
    <dgm:cxn modelId="{005836AD-3737-4EDE-ADA5-BD8A05592050}" type="presParOf" srcId="{52A82BDD-21F2-4528-A1DF-C9036B6836CC}" destId="{CBF45302-4C9F-4DC1-A888-A1E72680E411}" srcOrd="11" destOrd="0" presId="urn:microsoft.com/office/officeart/2005/8/layout/radial6"/>
    <dgm:cxn modelId="{AA572D43-C2C1-4195-AC88-8174A4E5F3FB}" type="presParOf" srcId="{52A82BDD-21F2-4528-A1DF-C9036B6836CC}" destId="{B573355A-3997-4D8E-B2FB-64A79946BD9D}" srcOrd="12" destOrd="0" presId="urn:microsoft.com/office/officeart/2005/8/layout/radial6"/>
    <dgm:cxn modelId="{DA60082A-78E6-4915-943E-D4933EF314E4}" type="presParOf" srcId="{52A82BDD-21F2-4528-A1DF-C9036B6836CC}" destId="{4875E601-61B0-49F5-820A-8602D80572CF}" srcOrd="13" destOrd="0" presId="urn:microsoft.com/office/officeart/2005/8/layout/radial6"/>
    <dgm:cxn modelId="{D796C6D7-3B60-40B1-9564-F87202440C53}" type="presParOf" srcId="{52A82BDD-21F2-4528-A1DF-C9036B6836CC}" destId="{4F675FB3-471D-43BD-AF25-BFA346EDB440}" srcOrd="14" destOrd="0" presId="urn:microsoft.com/office/officeart/2005/8/layout/radial6"/>
    <dgm:cxn modelId="{4B7B0607-036D-4C84-83B9-C31AAEA33C9C}" type="presParOf" srcId="{52A82BDD-21F2-4528-A1DF-C9036B6836CC}" destId="{D4895A78-F531-4791-BDB1-B7DEEFDE6C32}" srcOrd="15" destOrd="0" presId="urn:microsoft.com/office/officeart/2005/8/layout/radial6"/>
    <dgm:cxn modelId="{F93EA521-BB8B-4C41-9402-9E60B2D407E5}" type="presParOf" srcId="{52A82BDD-21F2-4528-A1DF-C9036B6836CC}" destId="{4E145D3C-AC21-4131-8621-BEF48B4CCE90}" srcOrd="16" destOrd="0" presId="urn:microsoft.com/office/officeart/2005/8/layout/radial6"/>
    <dgm:cxn modelId="{26CC889E-4F53-4A3E-9932-97123B4427F3}" type="presParOf" srcId="{52A82BDD-21F2-4528-A1DF-C9036B6836CC}" destId="{3693DF07-2B7D-4A83-8DE8-CE44430553BE}" srcOrd="17" destOrd="0" presId="urn:microsoft.com/office/officeart/2005/8/layout/radial6"/>
    <dgm:cxn modelId="{8FA53B0E-3722-477B-BF6C-74A43135302B}" type="presParOf" srcId="{52A82BDD-21F2-4528-A1DF-C9036B6836CC}" destId="{B93D0655-0A46-4522-B9D3-6023F6561B1A}" srcOrd="18" destOrd="0" presId="urn:microsoft.com/office/officeart/2005/8/layout/radial6"/>
    <dgm:cxn modelId="{86B11D0E-6CFD-44DA-BF78-8480D45388CF}" type="presParOf" srcId="{52A82BDD-21F2-4528-A1DF-C9036B6836CC}" destId="{B0F6FD1D-7FA9-4ABC-B4C4-5C06211659C6}" srcOrd="19" destOrd="0" presId="urn:microsoft.com/office/officeart/2005/8/layout/radial6"/>
    <dgm:cxn modelId="{539671F4-700D-4619-8CFA-12A289F8144B}" type="presParOf" srcId="{52A82BDD-21F2-4528-A1DF-C9036B6836CC}" destId="{CFD75EB7-6E7F-4405-A629-CF891767765A}" srcOrd="20" destOrd="0" presId="urn:microsoft.com/office/officeart/2005/8/layout/radial6"/>
    <dgm:cxn modelId="{A12F0583-A433-4D72-BF8F-F9E6B5699A02}" type="presParOf" srcId="{52A82BDD-21F2-4528-A1DF-C9036B6836CC}" destId="{3E855F2F-4655-4CB6-90B4-8A9B058F071A}" srcOrd="21" destOrd="0" presId="urn:microsoft.com/office/officeart/2005/8/layout/radial6"/>
    <dgm:cxn modelId="{6D734286-A2AE-4741-96B4-EC42A4FCF1D4}" type="presParOf" srcId="{52A82BDD-21F2-4528-A1DF-C9036B6836CC}" destId="{8494DB4C-1AEE-42A2-BBCE-51D5FF09CCC6}" srcOrd="22" destOrd="0" presId="urn:microsoft.com/office/officeart/2005/8/layout/radial6"/>
    <dgm:cxn modelId="{EAA4AAF2-771E-4695-8790-83BBA39ADC79}" type="presParOf" srcId="{52A82BDD-21F2-4528-A1DF-C9036B6836CC}" destId="{237ACFAD-AA18-429C-B71B-F1A809886736}" srcOrd="23" destOrd="0" presId="urn:microsoft.com/office/officeart/2005/8/layout/radial6"/>
    <dgm:cxn modelId="{6426A939-C071-4AC7-991A-1200AAA66C74}" type="presParOf" srcId="{52A82BDD-21F2-4528-A1DF-C9036B6836CC}" destId="{D1CC6B6D-37B5-402A-8523-FCADD6E83427}" srcOrd="24" destOrd="0" presId="urn:microsoft.com/office/officeart/2005/8/layout/radial6"/>
    <dgm:cxn modelId="{80E03A28-5E80-4F0B-B7DD-6EA51E6607BB}" type="presParOf" srcId="{52A82BDD-21F2-4528-A1DF-C9036B6836CC}" destId="{AE1F5224-316C-4E14-97EF-4912DB757206}" srcOrd="25" destOrd="0" presId="urn:microsoft.com/office/officeart/2005/8/layout/radial6"/>
    <dgm:cxn modelId="{5C04BDA6-8668-4209-8062-8012B08BDF4D}" type="presParOf" srcId="{52A82BDD-21F2-4528-A1DF-C9036B6836CC}" destId="{CBA36188-4D5B-4285-A068-CB58CC3EA60D}" srcOrd="26" destOrd="0" presId="urn:microsoft.com/office/officeart/2005/8/layout/radial6"/>
    <dgm:cxn modelId="{5D0F2C46-73B5-440F-A228-2C419F9EB6A4}" type="presParOf" srcId="{52A82BDD-21F2-4528-A1DF-C9036B6836CC}" destId="{2520DD45-5873-4B3D-A6B9-E65017E543B0}" srcOrd="27" destOrd="0" presId="urn:microsoft.com/office/officeart/2005/8/layout/radial6"/>
    <dgm:cxn modelId="{B4ABD88B-4124-4B54-92E9-22FA6CA90090}" type="presParOf" srcId="{52A82BDD-21F2-4528-A1DF-C9036B6836CC}" destId="{3846719C-94BB-4362-83AC-534845F4CF40}" srcOrd="28" destOrd="0" presId="urn:microsoft.com/office/officeart/2005/8/layout/radial6"/>
    <dgm:cxn modelId="{86CA4181-CA50-4F9D-9502-8406FB2875D5}" type="presParOf" srcId="{52A82BDD-21F2-4528-A1DF-C9036B6836CC}" destId="{AD3EAE05-C120-4F18-84A7-910764E80391}" srcOrd="29" destOrd="0" presId="urn:microsoft.com/office/officeart/2005/8/layout/radial6"/>
    <dgm:cxn modelId="{0D0B44D7-53A7-4173-A06A-33B55F8DC2B9}" type="presParOf" srcId="{52A82BDD-21F2-4528-A1DF-C9036B6836CC}" destId="{E3B64436-1766-4667-B6D7-F59D9BDAEF81}" srcOrd="30"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B8FF54-BEEB-4B90-909D-3B200574174E}" type="doc">
      <dgm:prSet loTypeId="urn:microsoft.com/office/officeart/2005/8/layout/hierarchy3" loCatId="hierarchy" qsTypeId="urn:microsoft.com/office/officeart/2005/8/quickstyle/simple1" qsCatId="simple" csTypeId="urn:microsoft.com/office/officeart/2005/8/colors/accent3_2" csCatId="accent3" phldr="1"/>
      <dgm:spPr/>
      <dgm:t>
        <a:bodyPr/>
        <a:lstStyle/>
        <a:p>
          <a:endParaRPr lang="ru-RU"/>
        </a:p>
      </dgm:t>
    </dgm:pt>
    <dgm:pt modelId="{054DC60B-46E6-466F-ABAE-A784B891903F}">
      <dgm:prSet phldrT="[Текст]" custT="1"/>
      <dgm:spPr>
        <a:solidFill>
          <a:schemeClr val="bg1">
            <a:lumMod val="50000"/>
          </a:schemeClr>
        </a:solidFill>
      </dgm:spPr>
      <dgm:t>
        <a:bodyPr/>
        <a:lstStyle/>
        <a:p>
          <a:r>
            <a:rPr lang="ru-RU" sz="1800" dirty="0">
              <a:latin typeface="Tahoma" panose="020B0604030504040204" pitchFamily="34" charset="0"/>
              <a:ea typeface="Tahoma" panose="020B0604030504040204" pitchFamily="34" charset="0"/>
              <a:cs typeface="Tahoma" panose="020B0604030504040204" pitchFamily="34" charset="0"/>
            </a:rPr>
            <a:t>Внутреннее</a:t>
          </a:r>
        </a:p>
      </dgm:t>
    </dgm:pt>
    <dgm:pt modelId="{196212F5-D69C-4D74-8E4C-79318F91A237}" type="parTrans" cxnId="{BDD9AEFF-6136-498D-99BD-2A65602899AF}">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EF8480B9-21FA-440B-A62D-7C44619326BA}" type="sibTrans" cxnId="{BDD9AEFF-6136-498D-99BD-2A65602899AF}">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9B6D47B2-EF94-4D4E-9FE7-FC694928BE14}">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Функциональное</a:t>
          </a:r>
        </a:p>
      </dgm:t>
    </dgm:pt>
    <dgm:pt modelId="{66F40ABC-A314-45CD-9A44-B9D01ED05534}" type="parTrans" cxnId="{4643F673-4691-4239-84C9-CBDDBE82B101}">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B320CCAF-2A60-4FA3-9239-E478CFFC899D}" type="sibTrans" cxnId="{4643F673-4691-4239-84C9-CBDDBE82B101}">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8E3F91F8-3846-4BF1-97B8-42E3E5179B52}">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Интеграционное</a:t>
          </a:r>
        </a:p>
      </dgm:t>
    </dgm:pt>
    <dgm:pt modelId="{E168D81F-F299-48E1-9994-3C8E7B22A215}" type="parTrans" cxnId="{F02D16E8-89BD-45FA-AF3A-A1FE8EBCC87A}">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7671E01E-648F-4E0F-884F-130439211621}" type="sibTrans" cxnId="{F02D16E8-89BD-45FA-AF3A-A1FE8EBCC87A}">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DEDE1F59-0861-48A8-A6F3-CBDF99E6692E}">
      <dgm:prSet phldrT="[Текст]" custT="1"/>
      <dgm:spPr>
        <a:solidFill>
          <a:schemeClr val="bg1">
            <a:lumMod val="50000"/>
          </a:schemeClr>
        </a:solidFill>
      </dgm:spPr>
      <dgm:t>
        <a:bodyPr/>
        <a:lstStyle/>
        <a:p>
          <a:r>
            <a:rPr lang="ru-RU" sz="1800" dirty="0">
              <a:latin typeface="Tahoma" panose="020B0604030504040204" pitchFamily="34" charset="0"/>
              <a:ea typeface="Tahoma" panose="020B0604030504040204" pitchFamily="34" charset="0"/>
              <a:cs typeface="Tahoma" panose="020B0604030504040204" pitchFamily="34" charset="0"/>
            </a:rPr>
            <a:t>Альфа (системное)</a:t>
          </a:r>
        </a:p>
      </dgm:t>
    </dgm:pt>
    <dgm:pt modelId="{056B1C1B-8EF1-4DDE-B375-F2165FC3FD94}" type="parTrans" cxnId="{79B539E7-5ED0-4572-B188-B9BEFD0A2EAA}">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076DE1C4-DBF4-4F6E-8BBB-791AFA0DBE0B}" type="sibTrans" cxnId="{79B539E7-5ED0-4572-B188-B9BEFD0A2EAA}">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57DE0314-FA31-4C0D-A6D6-B6361DB0EEFA}">
      <dgm:prSet phldrT="[Текст]" custT="1"/>
      <dgm:spPr>
        <a:solidFill>
          <a:schemeClr val="bg1">
            <a:lumMod val="50000"/>
          </a:schemeClr>
        </a:solidFill>
      </dgm:spPr>
      <dgm:t>
        <a:bodyPr/>
        <a:lstStyle/>
        <a:p>
          <a:r>
            <a:rPr lang="ru-RU" sz="1800" dirty="0">
              <a:latin typeface="Tahoma" panose="020B0604030504040204" pitchFamily="34" charset="0"/>
              <a:ea typeface="Tahoma" panose="020B0604030504040204" pitchFamily="34" charset="0"/>
              <a:cs typeface="Tahoma" panose="020B0604030504040204" pitchFamily="34" charset="0"/>
            </a:rPr>
            <a:t>Бета (реальное) </a:t>
          </a:r>
        </a:p>
      </dgm:t>
    </dgm:pt>
    <dgm:pt modelId="{E5494DD5-3DCA-473E-BE77-9B1AC44CF0B1}" type="parTrans" cxnId="{EE836D86-9B6B-422A-9E7D-594AC51F646D}">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7D2D92D9-8389-427F-B13F-D57C83DA3044}" type="sibTrans" cxnId="{EE836D86-9B6B-422A-9E7D-594AC51F646D}">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0AACA56A-E0A5-4301-8602-63EFD46D6F77}">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Добровольческое</a:t>
          </a:r>
        </a:p>
      </dgm:t>
    </dgm:pt>
    <dgm:pt modelId="{883F29C8-E128-4A59-89CE-C2660541E530}" type="parTrans" cxnId="{F52A8999-0D55-41D9-840D-16EE746D5506}">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92BCD0E9-E3AB-47FC-9869-0C8EB31A59FD}" type="sibTrans" cxnId="{F52A8999-0D55-41D9-840D-16EE746D5506}">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8D8F80D6-49B9-4EC6-9E9F-8934459D1875}">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Нагрузочное</a:t>
          </a:r>
        </a:p>
      </dgm:t>
    </dgm:pt>
    <dgm:pt modelId="{2C75EB1E-1683-451A-9A64-8D3281D76877}" type="parTrans" cxnId="{5B0E3471-29C8-4FDB-A484-3B9A56252AB1}">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1D3F22F9-9D99-476B-B252-E1997597617E}" type="sibTrans" cxnId="{5B0E3471-29C8-4FDB-A484-3B9A56252AB1}">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2DBFF473-81EA-470A-9AB4-C0384079665F}">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Стресс-тестирование</a:t>
          </a:r>
        </a:p>
      </dgm:t>
    </dgm:pt>
    <dgm:pt modelId="{6DF22E28-06BE-4DA0-AFEC-ED8C655438F4}" type="parTrans" cxnId="{24B55221-7B4F-4795-855D-BF6737FF00C2}">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2CBE71DB-780D-44F9-A3D8-80CDD9FD04B7}" type="sibTrans" cxnId="{24B55221-7B4F-4795-855D-BF6737FF00C2}">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3A268CB7-170C-47D3-9D48-ADB46895EDDB}">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Пилотное (опытное)</a:t>
          </a:r>
        </a:p>
      </dgm:t>
    </dgm:pt>
    <dgm:pt modelId="{B87EE1BA-07BF-4139-8269-4EBC269DCB1B}" type="parTrans" cxnId="{567805F1-0FFB-4790-A133-4F47FFAFE72C}">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A142F479-AC0A-44E8-AF18-8BE9FBCAE412}" type="sibTrans" cxnId="{567805F1-0FFB-4790-A133-4F47FFAFE72C}">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1E6E497C-D0E0-4785-8433-FBB24D6396F2}">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err="1">
              <a:latin typeface="Tahoma" panose="020B0604030504040204" pitchFamily="34" charset="0"/>
              <a:ea typeface="Tahoma" panose="020B0604030504040204" pitchFamily="34" charset="0"/>
              <a:cs typeface="Tahoma" panose="020B0604030504040204" pitchFamily="34" charset="0"/>
            </a:rPr>
            <a:t>Пострелизное</a:t>
          </a:r>
          <a:endParaRPr lang="ru-RU" sz="1600" dirty="0">
            <a:latin typeface="Tahoma" panose="020B0604030504040204" pitchFamily="34" charset="0"/>
            <a:ea typeface="Tahoma" panose="020B0604030504040204" pitchFamily="34" charset="0"/>
            <a:cs typeface="Tahoma" panose="020B0604030504040204" pitchFamily="34" charset="0"/>
          </a:endParaRPr>
        </a:p>
      </dgm:t>
    </dgm:pt>
    <dgm:pt modelId="{1FBB6750-CD0D-44B5-801B-EE1B2AF582F2}" type="parTrans" cxnId="{FEB40388-405F-4FFB-9854-CBADE845EBE6}">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9C9533B9-5F42-4989-B82A-35669E7C18ED}" type="sibTrans" cxnId="{FEB40388-405F-4FFB-9854-CBADE845EBE6}">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EA4A51AF-0C32-48EA-8088-7D56DA7AEBAD}">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Тестирование стабильности</a:t>
          </a:r>
        </a:p>
      </dgm:t>
    </dgm:pt>
    <dgm:pt modelId="{FDDBD5F6-D146-42A9-A644-2F1735B0CFAC}" type="parTrans" cxnId="{A65F28F1-0705-4161-8649-87BC86802826}">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A73D0A78-3AEC-4C3A-B5AC-BCEE5D32B217}" type="sibTrans" cxnId="{A65F28F1-0705-4161-8649-87BC86802826}">
      <dgm:prSet/>
      <dgm:spPr/>
      <dgm:t>
        <a:bodyPr/>
        <a:lstStyle/>
        <a:p>
          <a:endParaRPr lang="ru-RU" sz="2800">
            <a:latin typeface="Tahoma" panose="020B0604030504040204" pitchFamily="34" charset="0"/>
            <a:ea typeface="Tahoma" panose="020B0604030504040204" pitchFamily="34" charset="0"/>
            <a:cs typeface="Tahoma" panose="020B0604030504040204" pitchFamily="34" charset="0"/>
          </a:endParaRPr>
        </a:p>
      </dgm:t>
    </dgm:pt>
    <dgm:pt modelId="{9BD8107D-8FD7-4B6F-9E79-8BB1D575EB47}">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b="1" dirty="0">
              <a:latin typeface="Tahoma" panose="020B0604030504040204" pitchFamily="34" charset="0"/>
              <a:ea typeface="Tahoma" panose="020B0604030504040204" pitchFamily="34" charset="0"/>
              <a:cs typeface="Tahoma" panose="020B0604030504040204" pitchFamily="34" charset="0"/>
            </a:rPr>
            <a:t>Приёмочное</a:t>
          </a:r>
        </a:p>
      </dgm:t>
    </dgm:pt>
    <dgm:pt modelId="{D831FB4F-CACC-4966-AAFE-AA7DE8D3B3FA}" type="parTrans" cxnId="{4100566F-E3BE-453A-A01D-96817C753228}">
      <dgm:prSet/>
      <dgm:spPr/>
      <dgm:t>
        <a:bodyPr/>
        <a:lstStyle/>
        <a:p>
          <a:endParaRPr lang="ru-RU"/>
        </a:p>
      </dgm:t>
    </dgm:pt>
    <dgm:pt modelId="{36EDD0CC-FA78-4813-B95B-7AD8DC77C3BF}" type="sibTrans" cxnId="{4100566F-E3BE-453A-A01D-96817C753228}">
      <dgm:prSet/>
      <dgm:spPr/>
      <dgm:t>
        <a:bodyPr/>
        <a:lstStyle/>
        <a:p>
          <a:endParaRPr lang="ru-RU"/>
        </a:p>
      </dgm:t>
    </dgm:pt>
    <dgm:pt modelId="{D39193C8-DE21-43F9-9F19-412DAB102AFD}">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Инсталляционное</a:t>
          </a:r>
        </a:p>
      </dgm:t>
    </dgm:pt>
    <dgm:pt modelId="{E9EF2238-E6E2-4E3B-922A-4CEA4EF01056}" type="parTrans" cxnId="{6E24C4FC-B0FD-487A-A269-26EE7C0AA4A4}">
      <dgm:prSet/>
      <dgm:spPr/>
      <dgm:t>
        <a:bodyPr/>
        <a:lstStyle/>
        <a:p>
          <a:endParaRPr lang="ru-RU"/>
        </a:p>
      </dgm:t>
    </dgm:pt>
    <dgm:pt modelId="{AB979BD6-1467-476A-B476-D8FCDDE63F81}" type="sibTrans" cxnId="{6E24C4FC-B0FD-487A-A269-26EE7C0AA4A4}">
      <dgm:prSet/>
      <dgm:spPr/>
      <dgm:t>
        <a:bodyPr/>
        <a:lstStyle/>
        <a:p>
          <a:endParaRPr lang="ru-RU"/>
        </a:p>
      </dgm:t>
    </dgm:pt>
    <dgm:pt modelId="{8274FD5C-9FBF-44F9-A0DD-9FF54C68BFCD}">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Регрессионное</a:t>
          </a:r>
        </a:p>
      </dgm:t>
    </dgm:pt>
    <dgm:pt modelId="{7D4ADD79-6BAA-4650-B23F-172A6E353643}" type="parTrans" cxnId="{F3741A2E-A832-4A68-BC61-E0E7B1AA27A3}">
      <dgm:prSet/>
      <dgm:spPr/>
      <dgm:t>
        <a:bodyPr/>
        <a:lstStyle/>
        <a:p>
          <a:endParaRPr lang="ru-RU"/>
        </a:p>
      </dgm:t>
    </dgm:pt>
    <dgm:pt modelId="{1D5E9671-9DFB-4881-9635-9A87F7C5C699}" type="sibTrans" cxnId="{F3741A2E-A832-4A68-BC61-E0E7B1AA27A3}">
      <dgm:prSet/>
      <dgm:spPr/>
      <dgm:t>
        <a:bodyPr/>
        <a:lstStyle/>
        <a:p>
          <a:endParaRPr lang="ru-RU"/>
        </a:p>
      </dgm:t>
    </dgm:pt>
    <dgm:pt modelId="{FC772FE9-0B6B-48AD-96CD-1D26624ADF60}">
      <dgm:prSet phldrT="[Текст]" custT="1"/>
      <dgm:spPr>
        <a:solidFill>
          <a:schemeClr val="bg1">
            <a:alpha val="90000"/>
          </a:schemeClr>
        </a:solidFill>
        <a:effectLst>
          <a:outerShdw blurRad="50800" dist="38100" dir="2700000" algn="tl" rotWithShape="0">
            <a:prstClr val="black">
              <a:alpha val="40000"/>
            </a:prstClr>
          </a:outerShdw>
        </a:effectLst>
      </dgm:spPr>
      <dgm:t>
        <a:bodyPr/>
        <a:lstStyle/>
        <a:p>
          <a:r>
            <a:rPr lang="ru-RU" sz="1600" dirty="0">
              <a:latin typeface="Tahoma" panose="020B0604030504040204" pitchFamily="34" charset="0"/>
              <a:ea typeface="Tahoma" panose="020B0604030504040204" pitchFamily="34" charset="0"/>
              <a:cs typeface="Tahoma" panose="020B0604030504040204" pitchFamily="34" charset="0"/>
            </a:rPr>
            <a:t>Смок-тестирование</a:t>
          </a:r>
        </a:p>
      </dgm:t>
    </dgm:pt>
    <dgm:pt modelId="{2EDCD27D-960D-4B87-8A0E-00AE0A995B8B}" type="parTrans" cxnId="{CE8BBDF8-9DEE-446D-B5CB-DA63DC62A92F}">
      <dgm:prSet/>
      <dgm:spPr/>
      <dgm:t>
        <a:bodyPr/>
        <a:lstStyle/>
        <a:p>
          <a:endParaRPr lang="ru-RU"/>
        </a:p>
      </dgm:t>
    </dgm:pt>
    <dgm:pt modelId="{39FFBAA1-6DBB-44E6-B674-6D6587F190A4}" type="sibTrans" cxnId="{CE8BBDF8-9DEE-446D-B5CB-DA63DC62A92F}">
      <dgm:prSet/>
      <dgm:spPr/>
      <dgm:t>
        <a:bodyPr/>
        <a:lstStyle/>
        <a:p>
          <a:endParaRPr lang="ru-RU"/>
        </a:p>
      </dgm:t>
    </dgm:pt>
    <dgm:pt modelId="{5E801118-8CDB-4350-A113-432123E183F1}" type="pres">
      <dgm:prSet presAssocID="{EEB8FF54-BEEB-4B90-909D-3B200574174E}" presName="diagram" presStyleCnt="0">
        <dgm:presLayoutVars>
          <dgm:chPref val="1"/>
          <dgm:dir/>
          <dgm:animOne val="branch"/>
          <dgm:animLvl val="lvl"/>
          <dgm:resizeHandles/>
        </dgm:presLayoutVars>
      </dgm:prSet>
      <dgm:spPr/>
    </dgm:pt>
    <dgm:pt modelId="{7FB57323-7B3E-4C7C-8853-E527725857C5}" type="pres">
      <dgm:prSet presAssocID="{054DC60B-46E6-466F-ABAE-A784B891903F}" presName="root" presStyleCnt="0"/>
      <dgm:spPr/>
    </dgm:pt>
    <dgm:pt modelId="{F14C3EE1-42CC-47CB-965E-0BF4997ABFD1}" type="pres">
      <dgm:prSet presAssocID="{054DC60B-46E6-466F-ABAE-A784B891903F}" presName="rootComposite" presStyleCnt="0"/>
      <dgm:spPr/>
    </dgm:pt>
    <dgm:pt modelId="{359EF6B6-0DB5-413D-8A20-6DF4F3286932}" type="pres">
      <dgm:prSet presAssocID="{054DC60B-46E6-466F-ABAE-A784B891903F}" presName="rootText" presStyleLbl="node1" presStyleIdx="0" presStyleCnt="3" custScaleX="284730" custLinFactX="-36085" custLinFactNeighborX="-100000" custLinFactNeighborY="-1343"/>
      <dgm:spPr/>
    </dgm:pt>
    <dgm:pt modelId="{E822D386-3B9E-46E0-AFC9-6DDE62D8F48B}" type="pres">
      <dgm:prSet presAssocID="{054DC60B-46E6-466F-ABAE-A784B891903F}" presName="rootConnector" presStyleLbl="node1" presStyleIdx="0" presStyleCnt="3"/>
      <dgm:spPr/>
    </dgm:pt>
    <dgm:pt modelId="{B6245D54-F9AE-49BF-B983-739C64FCBE44}" type="pres">
      <dgm:prSet presAssocID="{054DC60B-46E6-466F-ABAE-A784B891903F}" presName="childShape" presStyleCnt="0"/>
      <dgm:spPr/>
    </dgm:pt>
    <dgm:pt modelId="{D9F0182F-3A71-4B18-971F-0E52EAAEFD7C}" type="pres">
      <dgm:prSet presAssocID="{66F40ABC-A314-45CD-9A44-B9D01ED05534}" presName="Name13" presStyleLbl="parChTrans1D2" presStyleIdx="0" presStyleCnt="12"/>
      <dgm:spPr/>
    </dgm:pt>
    <dgm:pt modelId="{E057108F-C741-4D2C-8B8B-8C64D859B749}" type="pres">
      <dgm:prSet presAssocID="{9B6D47B2-EF94-4D4E-9FE7-FC694928BE14}" presName="childText" presStyleLbl="bgAcc1" presStyleIdx="0" presStyleCnt="12" custScaleX="241484" custLinFactNeighborX="38294" custLinFactNeighborY="8273">
        <dgm:presLayoutVars>
          <dgm:bulletEnabled val="1"/>
        </dgm:presLayoutVars>
      </dgm:prSet>
      <dgm:spPr/>
    </dgm:pt>
    <dgm:pt modelId="{A602BB3F-D6EB-4DB7-A1A5-BB95C314D1E2}" type="pres">
      <dgm:prSet presAssocID="{E168D81F-F299-48E1-9994-3C8E7B22A215}" presName="Name13" presStyleLbl="parChTrans1D2" presStyleIdx="1" presStyleCnt="12"/>
      <dgm:spPr/>
    </dgm:pt>
    <dgm:pt modelId="{F1ED0966-8DDC-434B-BF8A-E2E98AAC1C5C}" type="pres">
      <dgm:prSet presAssocID="{8E3F91F8-3846-4BF1-97B8-42E3E5179B52}" presName="childText" presStyleLbl="bgAcc1" presStyleIdx="1" presStyleCnt="12" custScaleX="241484" custLinFactNeighborX="38294" custLinFactNeighborY="6075">
        <dgm:presLayoutVars>
          <dgm:bulletEnabled val="1"/>
        </dgm:presLayoutVars>
      </dgm:prSet>
      <dgm:spPr/>
    </dgm:pt>
    <dgm:pt modelId="{F0609706-A9B5-41D7-B64D-D241700AFC26}" type="pres">
      <dgm:prSet presAssocID="{2C75EB1E-1683-451A-9A64-8D3281D76877}" presName="Name13" presStyleLbl="parChTrans1D2" presStyleIdx="2" presStyleCnt="12"/>
      <dgm:spPr/>
    </dgm:pt>
    <dgm:pt modelId="{F2AABE14-BCA2-44DD-A88D-71B591A3E259}" type="pres">
      <dgm:prSet presAssocID="{8D8F80D6-49B9-4EC6-9E9F-8934459D1875}" presName="childText" presStyleLbl="bgAcc1" presStyleIdx="2" presStyleCnt="12" custScaleX="241484" custLinFactNeighborX="38294" custLinFactNeighborY="6075">
        <dgm:presLayoutVars>
          <dgm:bulletEnabled val="1"/>
        </dgm:presLayoutVars>
      </dgm:prSet>
      <dgm:spPr/>
    </dgm:pt>
    <dgm:pt modelId="{C6EEEDC7-D78A-40E5-A1F4-B98A49EA7BC5}" type="pres">
      <dgm:prSet presAssocID="{6DF22E28-06BE-4DA0-AFEC-ED8C655438F4}" presName="Name13" presStyleLbl="parChTrans1D2" presStyleIdx="3" presStyleCnt="12"/>
      <dgm:spPr/>
    </dgm:pt>
    <dgm:pt modelId="{A3D8D5C6-1A7D-4475-B6C3-04240377E4D4}" type="pres">
      <dgm:prSet presAssocID="{2DBFF473-81EA-470A-9AB4-C0384079665F}" presName="childText" presStyleLbl="bgAcc1" presStyleIdx="3" presStyleCnt="12" custScaleX="241484" custLinFactNeighborX="38294" custLinFactNeighborY="6075">
        <dgm:presLayoutVars>
          <dgm:bulletEnabled val="1"/>
        </dgm:presLayoutVars>
      </dgm:prSet>
      <dgm:spPr/>
    </dgm:pt>
    <dgm:pt modelId="{E6B8DC58-CB69-4354-82D9-B9786E5E2249}" type="pres">
      <dgm:prSet presAssocID="{DEDE1F59-0861-48A8-A6F3-CBDF99E6692E}" presName="root" presStyleCnt="0"/>
      <dgm:spPr/>
    </dgm:pt>
    <dgm:pt modelId="{0E1E044C-F3F9-4A2B-9B7F-AC0838AA8E68}" type="pres">
      <dgm:prSet presAssocID="{DEDE1F59-0861-48A8-A6F3-CBDF99E6692E}" presName="rootComposite" presStyleCnt="0"/>
      <dgm:spPr/>
    </dgm:pt>
    <dgm:pt modelId="{1A0A974B-57B1-4D80-9AAA-C25D739B0FC4}" type="pres">
      <dgm:prSet presAssocID="{DEDE1F59-0861-48A8-A6F3-CBDF99E6692E}" presName="rootText" presStyleLbl="node1" presStyleIdx="1" presStyleCnt="3" custScaleX="276256"/>
      <dgm:spPr/>
    </dgm:pt>
    <dgm:pt modelId="{9E47AA1E-2BF2-4722-9401-BEAAFEAFAB5B}" type="pres">
      <dgm:prSet presAssocID="{DEDE1F59-0861-48A8-A6F3-CBDF99E6692E}" presName="rootConnector" presStyleLbl="node1" presStyleIdx="1" presStyleCnt="3"/>
      <dgm:spPr/>
    </dgm:pt>
    <dgm:pt modelId="{9856AC13-E007-41A4-89E9-E59FD058DA31}" type="pres">
      <dgm:prSet presAssocID="{DEDE1F59-0861-48A8-A6F3-CBDF99E6692E}" presName="childShape" presStyleCnt="0"/>
      <dgm:spPr/>
    </dgm:pt>
    <dgm:pt modelId="{C88220D5-723D-4A04-8F4C-0EE5668D0100}" type="pres">
      <dgm:prSet presAssocID="{D831FB4F-CACC-4966-AAFE-AA7DE8D3B3FA}" presName="Name13" presStyleLbl="parChTrans1D2" presStyleIdx="4" presStyleCnt="12"/>
      <dgm:spPr/>
    </dgm:pt>
    <dgm:pt modelId="{6119BCE0-B9B6-484E-9173-72281618B0FB}" type="pres">
      <dgm:prSet presAssocID="{9BD8107D-8FD7-4B6F-9E79-8BB1D575EB47}" presName="childText" presStyleLbl="bgAcc1" presStyleIdx="4" presStyleCnt="12" custScaleX="241484" custLinFactNeighborX="33661" custLinFactNeighborY="7848">
        <dgm:presLayoutVars>
          <dgm:bulletEnabled val="1"/>
        </dgm:presLayoutVars>
      </dgm:prSet>
      <dgm:spPr/>
    </dgm:pt>
    <dgm:pt modelId="{E7FEA8F5-1A86-4A00-9B7D-CDEDC240E1C1}" type="pres">
      <dgm:prSet presAssocID="{E9EF2238-E6E2-4E3B-922A-4CEA4EF01056}" presName="Name13" presStyleLbl="parChTrans1D2" presStyleIdx="5" presStyleCnt="12"/>
      <dgm:spPr/>
    </dgm:pt>
    <dgm:pt modelId="{187B6E0F-0F69-48C5-8AE3-C502B7A72EE6}" type="pres">
      <dgm:prSet presAssocID="{D39193C8-DE21-43F9-9F19-412DAB102AFD}" presName="childText" presStyleLbl="bgAcc1" presStyleIdx="5" presStyleCnt="12" custScaleX="241484" custLinFactNeighborX="33661" custLinFactNeighborY="7848">
        <dgm:presLayoutVars>
          <dgm:bulletEnabled val="1"/>
        </dgm:presLayoutVars>
      </dgm:prSet>
      <dgm:spPr/>
    </dgm:pt>
    <dgm:pt modelId="{A3CFDAA3-F70E-4D66-983F-7A1C1A4C444B}" type="pres">
      <dgm:prSet presAssocID="{7D4ADD79-6BAA-4650-B23F-172A6E353643}" presName="Name13" presStyleLbl="parChTrans1D2" presStyleIdx="6" presStyleCnt="12"/>
      <dgm:spPr/>
    </dgm:pt>
    <dgm:pt modelId="{D270C23E-985D-4505-A007-4766F0C486C3}" type="pres">
      <dgm:prSet presAssocID="{8274FD5C-9FBF-44F9-A0DD-9FF54C68BFCD}" presName="childText" presStyleLbl="bgAcc1" presStyleIdx="6" presStyleCnt="12" custScaleX="241484" custLinFactNeighborX="33661" custLinFactNeighborY="7848">
        <dgm:presLayoutVars>
          <dgm:bulletEnabled val="1"/>
        </dgm:presLayoutVars>
      </dgm:prSet>
      <dgm:spPr/>
    </dgm:pt>
    <dgm:pt modelId="{B6A7C73D-C3C6-49A2-A50E-1FA5D39D1FB1}" type="pres">
      <dgm:prSet presAssocID="{2EDCD27D-960D-4B87-8A0E-00AE0A995B8B}" presName="Name13" presStyleLbl="parChTrans1D2" presStyleIdx="7" presStyleCnt="12"/>
      <dgm:spPr/>
    </dgm:pt>
    <dgm:pt modelId="{4E5EE70D-4007-40D9-BFB1-05AE59198C10}" type="pres">
      <dgm:prSet presAssocID="{FC772FE9-0B6B-48AD-96CD-1D26624ADF60}" presName="childText" presStyleLbl="bgAcc1" presStyleIdx="7" presStyleCnt="12" custScaleX="241484" custLinFactNeighborX="33661" custLinFactNeighborY="7848">
        <dgm:presLayoutVars>
          <dgm:bulletEnabled val="1"/>
        </dgm:presLayoutVars>
      </dgm:prSet>
      <dgm:spPr/>
    </dgm:pt>
    <dgm:pt modelId="{A03F81C3-6675-494D-98AB-86B0D2BBCAF1}" type="pres">
      <dgm:prSet presAssocID="{57DE0314-FA31-4C0D-A6D6-B6361DB0EEFA}" presName="root" presStyleCnt="0"/>
      <dgm:spPr/>
    </dgm:pt>
    <dgm:pt modelId="{05E4C603-5C76-4867-943E-028ED1AEC0B2}" type="pres">
      <dgm:prSet presAssocID="{57DE0314-FA31-4C0D-A6D6-B6361DB0EEFA}" presName="rootComposite" presStyleCnt="0"/>
      <dgm:spPr/>
    </dgm:pt>
    <dgm:pt modelId="{420A36ED-8991-4DEC-93BB-0A6785978D93}" type="pres">
      <dgm:prSet presAssocID="{57DE0314-FA31-4C0D-A6D6-B6361DB0EEFA}" presName="rootText" presStyleLbl="node1" presStyleIdx="2" presStyleCnt="3" custScaleX="286487" custLinFactX="8558" custLinFactNeighborX="100000"/>
      <dgm:spPr/>
    </dgm:pt>
    <dgm:pt modelId="{380F6228-06B4-4D4D-8B68-92FDFD581287}" type="pres">
      <dgm:prSet presAssocID="{57DE0314-FA31-4C0D-A6D6-B6361DB0EEFA}" presName="rootConnector" presStyleLbl="node1" presStyleIdx="2" presStyleCnt="3"/>
      <dgm:spPr/>
    </dgm:pt>
    <dgm:pt modelId="{207D0D7A-8C27-452E-990C-124503D2C7BF}" type="pres">
      <dgm:prSet presAssocID="{57DE0314-FA31-4C0D-A6D6-B6361DB0EEFA}" presName="childShape" presStyleCnt="0"/>
      <dgm:spPr/>
    </dgm:pt>
    <dgm:pt modelId="{A6B38C26-C99E-435C-A871-5808F47D4F7C}" type="pres">
      <dgm:prSet presAssocID="{883F29C8-E128-4A59-89CE-C2660541E530}" presName="Name13" presStyleLbl="parChTrans1D2" presStyleIdx="8" presStyleCnt="12"/>
      <dgm:spPr/>
    </dgm:pt>
    <dgm:pt modelId="{EEEE167A-7B8F-4CA8-95C2-DA48FAC368AD}" type="pres">
      <dgm:prSet presAssocID="{0AACA56A-E0A5-4301-8602-63EFD46D6F77}" presName="childText" presStyleLbl="bgAcc1" presStyleIdx="8" presStyleCnt="12" custScaleX="241484" custLinFactNeighborX="45486" custLinFactNeighborY="3138">
        <dgm:presLayoutVars>
          <dgm:bulletEnabled val="1"/>
        </dgm:presLayoutVars>
      </dgm:prSet>
      <dgm:spPr/>
    </dgm:pt>
    <dgm:pt modelId="{C6804F92-57B8-4DCA-B415-D5DB2B1C1C87}" type="pres">
      <dgm:prSet presAssocID="{B87EE1BA-07BF-4139-8269-4EBC269DCB1B}" presName="Name13" presStyleLbl="parChTrans1D2" presStyleIdx="9" presStyleCnt="12"/>
      <dgm:spPr/>
    </dgm:pt>
    <dgm:pt modelId="{7C266935-CD9B-471F-9AD9-29F5F54F7F87}" type="pres">
      <dgm:prSet presAssocID="{3A268CB7-170C-47D3-9D48-ADB46895EDDB}" presName="childText" presStyleLbl="bgAcc1" presStyleIdx="9" presStyleCnt="12" custScaleX="241484" custLinFactNeighborX="45486" custLinFactNeighborY="3138">
        <dgm:presLayoutVars>
          <dgm:bulletEnabled val="1"/>
        </dgm:presLayoutVars>
      </dgm:prSet>
      <dgm:spPr/>
    </dgm:pt>
    <dgm:pt modelId="{668966C5-7DED-4CEB-97D2-2B3C9CE7F59F}" type="pres">
      <dgm:prSet presAssocID="{1FBB6750-CD0D-44B5-801B-EE1B2AF582F2}" presName="Name13" presStyleLbl="parChTrans1D2" presStyleIdx="10" presStyleCnt="12"/>
      <dgm:spPr/>
    </dgm:pt>
    <dgm:pt modelId="{E5E7D3B6-E221-48F2-95EF-AE3AD17870CF}" type="pres">
      <dgm:prSet presAssocID="{1E6E497C-D0E0-4785-8433-FBB24D6396F2}" presName="childText" presStyleLbl="bgAcc1" presStyleIdx="10" presStyleCnt="12" custScaleX="241484" custLinFactNeighborX="45486" custLinFactNeighborY="3138">
        <dgm:presLayoutVars>
          <dgm:bulletEnabled val="1"/>
        </dgm:presLayoutVars>
      </dgm:prSet>
      <dgm:spPr/>
    </dgm:pt>
    <dgm:pt modelId="{7FCE7608-8A64-4DF8-97B5-85B048F43D3A}" type="pres">
      <dgm:prSet presAssocID="{FDDBD5F6-D146-42A9-A644-2F1735B0CFAC}" presName="Name13" presStyleLbl="parChTrans1D2" presStyleIdx="11" presStyleCnt="12"/>
      <dgm:spPr/>
    </dgm:pt>
    <dgm:pt modelId="{B85E0714-1C53-43B0-8E8C-7E7E08597767}" type="pres">
      <dgm:prSet presAssocID="{EA4A51AF-0C32-48EA-8088-7D56DA7AEBAD}" presName="childText" presStyleLbl="bgAcc1" presStyleIdx="11" presStyleCnt="12" custScaleX="241484" custLinFactNeighborX="45486" custLinFactNeighborY="3138">
        <dgm:presLayoutVars>
          <dgm:bulletEnabled val="1"/>
        </dgm:presLayoutVars>
      </dgm:prSet>
      <dgm:spPr/>
    </dgm:pt>
  </dgm:ptLst>
  <dgm:cxnLst>
    <dgm:cxn modelId="{08AE6502-E667-4818-B3FC-81B98E66A87B}" type="presOf" srcId="{8274FD5C-9FBF-44F9-A0DD-9FF54C68BFCD}" destId="{D270C23E-985D-4505-A007-4766F0C486C3}" srcOrd="0" destOrd="0" presId="urn:microsoft.com/office/officeart/2005/8/layout/hierarchy3"/>
    <dgm:cxn modelId="{7145C21E-DA5C-4759-890D-F266675CE05D}" type="presOf" srcId="{7D4ADD79-6BAA-4650-B23F-172A6E353643}" destId="{A3CFDAA3-F70E-4D66-983F-7A1C1A4C444B}" srcOrd="0" destOrd="0" presId="urn:microsoft.com/office/officeart/2005/8/layout/hierarchy3"/>
    <dgm:cxn modelId="{5B585020-8334-4684-BD0B-E99D6B27C0DB}" type="presOf" srcId="{EEB8FF54-BEEB-4B90-909D-3B200574174E}" destId="{5E801118-8CDB-4350-A113-432123E183F1}" srcOrd="0" destOrd="0" presId="urn:microsoft.com/office/officeart/2005/8/layout/hierarchy3"/>
    <dgm:cxn modelId="{24B55221-7B4F-4795-855D-BF6737FF00C2}" srcId="{054DC60B-46E6-466F-ABAE-A784B891903F}" destId="{2DBFF473-81EA-470A-9AB4-C0384079665F}" srcOrd="3" destOrd="0" parTransId="{6DF22E28-06BE-4DA0-AFEC-ED8C655438F4}" sibTransId="{2CBE71DB-780D-44F9-A3D8-80CDD9FD04B7}"/>
    <dgm:cxn modelId="{F3741A2E-A832-4A68-BC61-E0E7B1AA27A3}" srcId="{DEDE1F59-0861-48A8-A6F3-CBDF99E6692E}" destId="{8274FD5C-9FBF-44F9-A0DD-9FF54C68BFCD}" srcOrd="2" destOrd="0" parTransId="{7D4ADD79-6BAA-4650-B23F-172A6E353643}" sibTransId="{1D5E9671-9DFB-4881-9635-9A87F7C5C699}"/>
    <dgm:cxn modelId="{9D6EBC2F-51B8-4CD7-B3B4-732D454C3949}" type="presOf" srcId="{D39193C8-DE21-43F9-9F19-412DAB102AFD}" destId="{187B6E0F-0F69-48C5-8AE3-C502B7A72EE6}" srcOrd="0" destOrd="0" presId="urn:microsoft.com/office/officeart/2005/8/layout/hierarchy3"/>
    <dgm:cxn modelId="{60241730-E4ED-43A5-85DE-F9171641AD5D}" type="presOf" srcId="{2C75EB1E-1683-451A-9A64-8D3281D76877}" destId="{F0609706-A9B5-41D7-B64D-D241700AFC26}" srcOrd="0" destOrd="0" presId="urn:microsoft.com/office/officeart/2005/8/layout/hierarchy3"/>
    <dgm:cxn modelId="{337D8C35-D4CA-482C-875D-FA63F7026CA8}" type="presOf" srcId="{2EDCD27D-960D-4B87-8A0E-00AE0A995B8B}" destId="{B6A7C73D-C3C6-49A2-A50E-1FA5D39D1FB1}" srcOrd="0" destOrd="0" presId="urn:microsoft.com/office/officeart/2005/8/layout/hierarchy3"/>
    <dgm:cxn modelId="{4C196F5E-16D5-4C33-9EAD-FE9D78AA475D}" type="presOf" srcId="{0AACA56A-E0A5-4301-8602-63EFD46D6F77}" destId="{EEEE167A-7B8F-4CA8-95C2-DA48FAC368AD}" srcOrd="0" destOrd="0" presId="urn:microsoft.com/office/officeart/2005/8/layout/hierarchy3"/>
    <dgm:cxn modelId="{5CD0395F-D974-41B4-91B3-130757BE1CB3}" type="presOf" srcId="{883F29C8-E128-4A59-89CE-C2660541E530}" destId="{A6B38C26-C99E-435C-A871-5808F47D4F7C}" srcOrd="0" destOrd="0" presId="urn:microsoft.com/office/officeart/2005/8/layout/hierarchy3"/>
    <dgm:cxn modelId="{CD00695F-182F-46F9-BA0A-C398AC9EAD2F}" type="presOf" srcId="{2DBFF473-81EA-470A-9AB4-C0384079665F}" destId="{A3D8D5C6-1A7D-4475-B6C3-04240377E4D4}" srcOrd="0" destOrd="0" presId="urn:microsoft.com/office/officeart/2005/8/layout/hierarchy3"/>
    <dgm:cxn modelId="{1B3BE35F-C0E3-4812-AB91-CD0DF88DC32D}" type="presOf" srcId="{9B6D47B2-EF94-4D4E-9FE7-FC694928BE14}" destId="{E057108F-C741-4D2C-8B8B-8C64D859B749}" srcOrd="0" destOrd="0" presId="urn:microsoft.com/office/officeart/2005/8/layout/hierarchy3"/>
    <dgm:cxn modelId="{6596B068-4E36-4F4C-BDF5-F5D3CBFA8A3E}" type="presOf" srcId="{B87EE1BA-07BF-4139-8269-4EBC269DCB1B}" destId="{C6804F92-57B8-4DCA-B415-D5DB2B1C1C87}" srcOrd="0" destOrd="0" presId="urn:microsoft.com/office/officeart/2005/8/layout/hierarchy3"/>
    <dgm:cxn modelId="{D254E04A-1D56-4F3D-8603-80CFD9C819CD}" type="presOf" srcId="{9BD8107D-8FD7-4B6F-9E79-8BB1D575EB47}" destId="{6119BCE0-B9B6-484E-9173-72281618B0FB}" srcOrd="0" destOrd="0" presId="urn:microsoft.com/office/officeart/2005/8/layout/hierarchy3"/>
    <dgm:cxn modelId="{2399376C-4671-4C4F-BA39-B7D4C6868291}" type="presOf" srcId="{D831FB4F-CACC-4966-AAFE-AA7DE8D3B3FA}" destId="{C88220D5-723D-4A04-8F4C-0EE5668D0100}" srcOrd="0" destOrd="0" presId="urn:microsoft.com/office/officeart/2005/8/layout/hierarchy3"/>
    <dgm:cxn modelId="{40275D6C-77C8-4C24-B0A7-812CD8D0D5D4}" type="presOf" srcId="{054DC60B-46E6-466F-ABAE-A784B891903F}" destId="{359EF6B6-0DB5-413D-8A20-6DF4F3286932}" srcOrd="0" destOrd="0" presId="urn:microsoft.com/office/officeart/2005/8/layout/hierarchy3"/>
    <dgm:cxn modelId="{4100566F-E3BE-453A-A01D-96817C753228}" srcId="{DEDE1F59-0861-48A8-A6F3-CBDF99E6692E}" destId="{9BD8107D-8FD7-4B6F-9E79-8BB1D575EB47}" srcOrd="0" destOrd="0" parTransId="{D831FB4F-CACC-4966-AAFE-AA7DE8D3B3FA}" sibTransId="{36EDD0CC-FA78-4813-B95B-7AD8DC77C3BF}"/>
    <dgm:cxn modelId="{5B0E3471-29C8-4FDB-A484-3B9A56252AB1}" srcId="{054DC60B-46E6-466F-ABAE-A784B891903F}" destId="{8D8F80D6-49B9-4EC6-9E9F-8934459D1875}" srcOrd="2" destOrd="0" parTransId="{2C75EB1E-1683-451A-9A64-8D3281D76877}" sibTransId="{1D3F22F9-9D99-476B-B252-E1997597617E}"/>
    <dgm:cxn modelId="{4BA42073-2188-409C-BF15-DB2F51FA14AD}" type="presOf" srcId="{E9EF2238-E6E2-4E3B-922A-4CEA4EF01056}" destId="{E7FEA8F5-1A86-4A00-9B7D-CDEDC240E1C1}" srcOrd="0" destOrd="0" presId="urn:microsoft.com/office/officeart/2005/8/layout/hierarchy3"/>
    <dgm:cxn modelId="{4643F673-4691-4239-84C9-CBDDBE82B101}" srcId="{054DC60B-46E6-466F-ABAE-A784B891903F}" destId="{9B6D47B2-EF94-4D4E-9FE7-FC694928BE14}" srcOrd="0" destOrd="0" parTransId="{66F40ABC-A314-45CD-9A44-B9D01ED05534}" sibTransId="{B320CCAF-2A60-4FA3-9239-E478CFFC899D}"/>
    <dgm:cxn modelId="{0AE67B7B-32F1-4D64-A138-AE34A3ACBEEB}" type="presOf" srcId="{57DE0314-FA31-4C0D-A6D6-B6361DB0EEFA}" destId="{380F6228-06B4-4D4D-8B68-92FDFD581287}" srcOrd="1" destOrd="0" presId="urn:microsoft.com/office/officeart/2005/8/layout/hierarchy3"/>
    <dgm:cxn modelId="{D673307C-B6BC-403E-B52A-A800A615D4C0}" type="presOf" srcId="{EA4A51AF-0C32-48EA-8088-7D56DA7AEBAD}" destId="{B85E0714-1C53-43B0-8E8C-7E7E08597767}" srcOrd="0" destOrd="0" presId="urn:microsoft.com/office/officeart/2005/8/layout/hierarchy3"/>
    <dgm:cxn modelId="{EE836D86-9B6B-422A-9E7D-594AC51F646D}" srcId="{EEB8FF54-BEEB-4B90-909D-3B200574174E}" destId="{57DE0314-FA31-4C0D-A6D6-B6361DB0EEFA}" srcOrd="2" destOrd="0" parTransId="{E5494DD5-3DCA-473E-BE77-9B1AC44CF0B1}" sibTransId="{7D2D92D9-8389-427F-B13F-D57C83DA3044}"/>
    <dgm:cxn modelId="{FEB40388-405F-4FFB-9854-CBADE845EBE6}" srcId="{57DE0314-FA31-4C0D-A6D6-B6361DB0EEFA}" destId="{1E6E497C-D0E0-4785-8433-FBB24D6396F2}" srcOrd="2" destOrd="0" parTransId="{1FBB6750-CD0D-44B5-801B-EE1B2AF582F2}" sibTransId="{9C9533B9-5F42-4989-B82A-35669E7C18ED}"/>
    <dgm:cxn modelId="{40F0218D-6979-4D67-BA3D-D0E22BA1BD0B}" type="presOf" srcId="{8E3F91F8-3846-4BF1-97B8-42E3E5179B52}" destId="{F1ED0966-8DDC-434B-BF8A-E2E98AAC1C5C}" srcOrd="0" destOrd="0" presId="urn:microsoft.com/office/officeart/2005/8/layout/hierarchy3"/>
    <dgm:cxn modelId="{0FC8CD93-9654-414E-A89D-3F95EDF4EEAD}" type="presOf" srcId="{054DC60B-46E6-466F-ABAE-A784B891903F}" destId="{E822D386-3B9E-46E0-AFC9-6DDE62D8F48B}" srcOrd="1" destOrd="0" presId="urn:microsoft.com/office/officeart/2005/8/layout/hierarchy3"/>
    <dgm:cxn modelId="{F52A8999-0D55-41D9-840D-16EE746D5506}" srcId="{57DE0314-FA31-4C0D-A6D6-B6361DB0EEFA}" destId="{0AACA56A-E0A5-4301-8602-63EFD46D6F77}" srcOrd="0" destOrd="0" parTransId="{883F29C8-E128-4A59-89CE-C2660541E530}" sibTransId="{92BCD0E9-E3AB-47FC-9869-0C8EB31A59FD}"/>
    <dgm:cxn modelId="{C0B3F7AE-1A9D-4925-B6E8-160C4865B4B3}" type="presOf" srcId="{8D8F80D6-49B9-4EC6-9E9F-8934459D1875}" destId="{F2AABE14-BCA2-44DD-A88D-71B591A3E259}" srcOrd="0" destOrd="0" presId="urn:microsoft.com/office/officeart/2005/8/layout/hierarchy3"/>
    <dgm:cxn modelId="{967C29B6-61EE-4C11-BB54-C94B5197D66B}" type="presOf" srcId="{FC772FE9-0B6B-48AD-96CD-1D26624ADF60}" destId="{4E5EE70D-4007-40D9-BFB1-05AE59198C10}" srcOrd="0" destOrd="0" presId="urn:microsoft.com/office/officeart/2005/8/layout/hierarchy3"/>
    <dgm:cxn modelId="{656143C0-8ACB-4F82-BC77-EF44E7E18FC6}" type="presOf" srcId="{57DE0314-FA31-4C0D-A6D6-B6361DB0EEFA}" destId="{420A36ED-8991-4DEC-93BB-0A6785978D93}" srcOrd="0" destOrd="0" presId="urn:microsoft.com/office/officeart/2005/8/layout/hierarchy3"/>
    <dgm:cxn modelId="{E9780DCA-03C3-43D3-90BB-A351467AD3CA}" type="presOf" srcId="{1E6E497C-D0E0-4785-8433-FBB24D6396F2}" destId="{E5E7D3B6-E221-48F2-95EF-AE3AD17870CF}" srcOrd="0" destOrd="0" presId="urn:microsoft.com/office/officeart/2005/8/layout/hierarchy3"/>
    <dgm:cxn modelId="{681D4ECE-4E9D-47F9-AC44-EB833D536577}" type="presOf" srcId="{E168D81F-F299-48E1-9994-3C8E7B22A215}" destId="{A602BB3F-D6EB-4DB7-A1A5-BB95C314D1E2}" srcOrd="0" destOrd="0" presId="urn:microsoft.com/office/officeart/2005/8/layout/hierarchy3"/>
    <dgm:cxn modelId="{F05BC8D5-CDB4-4A82-A57F-7FE8C5EE280C}" type="presOf" srcId="{66F40ABC-A314-45CD-9A44-B9D01ED05534}" destId="{D9F0182F-3A71-4B18-971F-0E52EAAEFD7C}" srcOrd="0" destOrd="0" presId="urn:microsoft.com/office/officeart/2005/8/layout/hierarchy3"/>
    <dgm:cxn modelId="{DD1AD0D9-D9BB-4499-A1F2-2370955CEA71}" type="presOf" srcId="{DEDE1F59-0861-48A8-A6F3-CBDF99E6692E}" destId="{1A0A974B-57B1-4D80-9AAA-C25D739B0FC4}" srcOrd="0" destOrd="0" presId="urn:microsoft.com/office/officeart/2005/8/layout/hierarchy3"/>
    <dgm:cxn modelId="{2CBFAADA-C150-4EE6-993F-AB1CD77AC8B2}" type="presOf" srcId="{FDDBD5F6-D146-42A9-A644-2F1735B0CFAC}" destId="{7FCE7608-8A64-4DF8-97B5-85B048F43D3A}" srcOrd="0" destOrd="0" presId="urn:microsoft.com/office/officeart/2005/8/layout/hierarchy3"/>
    <dgm:cxn modelId="{F5BE76E4-89C3-4B30-A014-1A494657E848}" type="presOf" srcId="{DEDE1F59-0861-48A8-A6F3-CBDF99E6692E}" destId="{9E47AA1E-2BF2-4722-9401-BEAAFEAFAB5B}" srcOrd="1" destOrd="0" presId="urn:microsoft.com/office/officeart/2005/8/layout/hierarchy3"/>
    <dgm:cxn modelId="{79B539E7-5ED0-4572-B188-B9BEFD0A2EAA}" srcId="{EEB8FF54-BEEB-4B90-909D-3B200574174E}" destId="{DEDE1F59-0861-48A8-A6F3-CBDF99E6692E}" srcOrd="1" destOrd="0" parTransId="{056B1C1B-8EF1-4DDE-B375-F2165FC3FD94}" sibTransId="{076DE1C4-DBF4-4F6E-8BBB-791AFA0DBE0B}"/>
    <dgm:cxn modelId="{6ADBD6E7-FDFB-4084-B492-60D5C991AF91}" type="presOf" srcId="{6DF22E28-06BE-4DA0-AFEC-ED8C655438F4}" destId="{C6EEEDC7-D78A-40E5-A1F4-B98A49EA7BC5}" srcOrd="0" destOrd="0" presId="urn:microsoft.com/office/officeart/2005/8/layout/hierarchy3"/>
    <dgm:cxn modelId="{F02D16E8-89BD-45FA-AF3A-A1FE8EBCC87A}" srcId="{054DC60B-46E6-466F-ABAE-A784B891903F}" destId="{8E3F91F8-3846-4BF1-97B8-42E3E5179B52}" srcOrd="1" destOrd="0" parTransId="{E168D81F-F299-48E1-9994-3C8E7B22A215}" sibTransId="{7671E01E-648F-4E0F-884F-130439211621}"/>
    <dgm:cxn modelId="{A46411EC-8310-43E4-B007-85FD05873975}" type="presOf" srcId="{3A268CB7-170C-47D3-9D48-ADB46895EDDB}" destId="{7C266935-CD9B-471F-9AD9-29F5F54F7F87}" srcOrd="0" destOrd="0" presId="urn:microsoft.com/office/officeart/2005/8/layout/hierarchy3"/>
    <dgm:cxn modelId="{567805F1-0FFB-4790-A133-4F47FFAFE72C}" srcId="{57DE0314-FA31-4C0D-A6D6-B6361DB0EEFA}" destId="{3A268CB7-170C-47D3-9D48-ADB46895EDDB}" srcOrd="1" destOrd="0" parTransId="{B87EE1BA-07BF-4139-8269-4EBC269DCB1B}" sibTransId="{A142F479-AC0A-44E8-AF18-8BE9FBCAE412}"/>
    <dgm:cxn modelId="{A65F28F1-0705-4161-8649-87BC86802826}" srcId="{57DE0314-FA31-4C0D-A6D6-B6361DB0EEFA}" destId="{EA4A51AF-0C32-48EA-8088-7D56DA7AEBAD}" srcOrd="3" destOrd="0" parTransId="{FDDBD5F6-D146-42A9-A644-2F1735B0CFAC}" sibTransId="{A73D0A78-3AEC-4C3A-B5AC-BCEE5D32B217}"/>
    <dgm:cxn modelId="{CE8BBDF8-9DEE-446D-B5CB-DA63DC62A92F}" srcId="{DEDE1F59-0861-48A8-A6F3-CBDF99E6692E}" destId="{FC772FE9-0B6B-48AD-96CD-1D26624ADF60}" srcOrd="3" destOrd="0" parTransId="{2EDCD27D-960D-4B87-8A0E-00AE0A995B8B}" sibTransId="{39FFBAA1-6DBB-44E6-B674-6D6587F190A4}"/>
    <dgm:cxn modelId="{39035AFC-8D5D-4427-BD4B-BC38BC8420AF}" type="presOf" srcId="{1FBB6750-CD0D-44B5-801B-EE1B2AF582F2}" destId="{668966C5-7DED-4CEB-97D2-2B3C9CE7F59F}" srcOrd="0" destOrd="0" presId="urn:microsoft.com/office/officeart/2005/8/layout/hierarchy3"/>
    <dgm:cxn modelId="{6E24C4FC-B0FD-487A-A269-26EE7C0AA4A4}" srcId="{DEDE1F59-0861-48A8-A6F3-CBDF99E6692E}" destId="{D39193C8-DE21-43F9-9F19-412DAB102AFD}" srcOrd="1" destOrd="0" parTransId="{E9EF2238-E6E2-4E3B-922A-4CEA4EF01056}" sibTransId="{AB979BD6-1467-476A-B476-D8FCDDE63F81}"/>
    <dgm:cxn modelId="{BDD9AEFF-6136-498D-99BD-2A65602899AF}" srcId="{EEB8FF54-BEEB-4B90-909D-3B200574174E}" destId="{054DC60B-46E6-466F-ABAE-A784B891903F}" srcOrd="0" destOrd="0" parTransId="{196212F5-D69C-4D74-8E4C-79318F91A237}" sibTransId="{EF8480B9-21FA-440B-A62D-7C44619326BA}"/>
    <dgm:cxn modelId="{39922EDA-5AF0-4FBF-A6C9-08E4AFC2D427}" type="presParOf" srcId="{5E801118-8CDB-4350-A113-432123E183F1}" destId="{7FB57323-7B3E-4C7C-8853-E527725857C5}" srcOrd="0" destOrd="0" presId="urn:microsoft.com/office/officeart/2005/8/layout/hierarchy3"/>
    <dgm:cxn modelId="{AF5A1A22-5D6C-4B1F-B388-A8E02758BCEC}" type="presParOf" srcId="{7FB57323-7B3E-4C7C-8853-E527725857C5}" destId="{F14C3EE1-42CC-47CB-965E-0BF4997ABFD1}" srcOrd="0" destOrd="0" presId="urn:microsoft.com/office/officeart/2005/8/layout/hierarchy3"/>
    <dgm:cxn modelId="{382E84CA-48F4-4E66-A0C9-89FD52336555}" type="presParOf" srcId="{F14C3EE1-42CC-47CB-965E-0BF4997ABFD1}" destId="{359EF6B6-0DB5-413D-8A20-6DF4F3286932}" srcOrd="0" destOrd="0" presId="urn:microsoft.com/office/officeart/2005/8/layout/hierarchy3"/>
    <dgm:cxn modelId="{B74DE8A2-BD59-448D-A652-5BB3F6505B92}" type="presParOf" srcId="{F14C3EE1-42CC-47CB-965E-0BF4997ABFD1}" destId="{E822D386-3B9E-46E0-AFC9-6DDE62D8F48B}" srcOrd="1" destOrd="0" presId="urn:microsoft.com/office/officeart/2005/8/layout/hierarchy3"/>
    <dgm:cxn modelId="{71BEC225-6256-4B75-BFC6-BEA5ACFAECA9}" type="presParOf" srcId="{7FB57323-7B3E-4C7C-8853-E527725857C5}" destId="{B6245D54-F9AE-49BF-B983-739C64FCBE44}" srcOrd="1" destOrd="0" presId="urn:microsoft.com/office/officeart/2005/8/layout/hierarchy3"/>
    <dgm:cxn modelId="{A1B6C4E7-0BC7-49D0-9A5F-32DC4BE87B98}" type="presParOf" srcId="{B6245D54-F9AE-49BF-B983-739C64FCBE44}" destId="{D9F0182F-3A71-4B18-971F-0E52EAAEFD7C}" srcOrd="0" destOrd="0" presId="urn:microsoft.com/office/officeart/2005/8/layout/hierarchy3"/>
    <dgm:cxn modelId="{05817016-D2C4-41B6-A01E-38D36AA90BBC}" type="presParOf" srcId="{B6245D54-F9AE-49BF-B983-739C64FCBE44}" destId="{E057108F-C741-4D2C-8B8B-8C64D859B749}" srcOrd="1" destOrd="0" presId="urn:microsoft.com/office/officeart/2005/8/layout/hierarchy3"/>
    <dgm:cxn modelId="{7F24A6F1-9166-443B-8C08-DCA3FE233386}" type="presParOf" srcId="{B6245D54-F9AE-49BF-B983-739C64FCBE44}" destId="{A602BB3F-D6EB-4DB7-A1A5-BB95C314D1E2}" srcOrd="2" destOrd="0" presId="urn:microsoft.com/office/officeart/2005/8/layout/hierarchy3"/>
    <dgm:cxn modelId="{D053CAB4-9A6E-4991-8D41-CF4245ACED11}" type="presParOf" srcId="{B6245D54-F9AE-49BF-B983-739C64FCBE44}" destId="{F1ED0966-8DDC-434B-BF8A-E2E98AAC1C5C}" srcOrd="3" destOrd="0" presId="urn:microsoft.com/office/officeart/2005/8/layout/hierarchy3"/>
    <dgm:cxn modelId="{36B79913-3420-4C6B-A8DE-56B84B856A03}" type="presParOf" srcId="{B6245D54-F9AE-49BF-B983-739C64FCBE44}" destId="{F0609706-A9B5-41D7-B64D-D241700AFC26}" srcOrd="4" destOrd="0" presId="urn:microsoft.com/office/officeart/2005/8/layout/hierarchy3"/>
    <dgm:cxn modelId="{1EA159AE-4E72-478D-B1E4-F2BBABA8E953}" type="presParOf" srcId="{B6245D54-F9AE-49BF-B983-739C64FCBE44}" destId="{F2AABE14-BCA2-44DD-A88D-71B591A3E259}" srcOrd="5" destOrd="0" presId="urn:microsoft.com/office/officeart/2005/8/layout/hierarchy3"/>
    <dgm:cxn modelId="{2D15EBCB-5947-4EBE-8B3D-EA2A2AA7F5B8}" type="presParOf" srcId="{B6245D54-F9AE-49BF-B983-739C64FCBE44}" destId="{C6EEEDC7-D78A-40E5-A1F4-B98A49EA7BC5}" srcOrd="6" destOrd="0" presId="urn:microsoft.com/office/officeart/2005/8/layout/hierarchy3"/>
    <dgm:cxn modelId="{B6E90893-9D29-43DC-AF6E-6D88D9F44137}" type="presParOf" srcId="{B6245D54-F9AE-49BF-B983-739C64FCBE44}" destId="{A3D8D5C6-1A7D-4475-B6C3-04240377E4D4}" srcOrd="7" destOrd="0" presId="urn:microsoft.com/office/officeart/2005/8/layout/hierarchy3"/>
    <dgm:cxn modelId="{57951958-FFBC-4B90-9905-10497146F29B}" type="presParOf" srcId="{5E801118-8CDB-4350-A113-432123E183F1}" destId="{E6B8DC58-CB69-4354-82D9-B9786E5E2249}" srcOrd="1" destOrd="0" presId="urn:microsoft.com/office/officeart/2005/8/layout/hierarchy3"/>
    <dgm:cxn modelId="{140626A8-C619-47AA-B5F2-8D7FE2BA901D}" type="presParOf" srcId="{E6B8DC58-CB69-4354-82D9-B9786E5E2249}" destId="{0E1E044C-F3F9-4A2B-9B7F-AC0838AA8E68}" srcOrd="0" destOrd="0" presId="urn:microsoft.com/office/officeart/2005/8/layout/hierarchy3"/>
    <dgm:cxn modelId="{713BC754-565A-498F-B681-A3767F65A833}" type="presParOf" srcId="{0E1E044C-F3F9-4A2B-9B7F-AC0838AA8E68}" destId="{1A0A974B-57B1-4D80-9AAA-C25D739B0FC4}" srcOrd="0" destOrd="0" presId="urn:microsoft.com/office/officeart/2005/8/layout/hierarchy3"/>
    <dgm:cxn modelId="{DB706CB4-3AB1-4603-A38C-1AC5EB1A37D3}" type="presParOf" srcId="{0E1E044C-F3F9-4A2B-9B7F-AC0838AA8E68}" destId="{9E47AA1E-2BF2-4722-9401-BEAAFEAFAB5B}" srcOrd="1" destOrd="0" presId="urn:microsoft.com/office/officeart/2005/8/layout/hierarchy3"/>
    <dgm:cxn modelId="{5A272D74-1405-4BBE-893D-12D7FB7BBEA2}" type="presParOf" srcId="{E6B8DC58-CB69-4354-82D9-B9786E5E2249}" destId="{9856AC13-E007-41A4-89E9-E59FD058DA31}" srcOrd="1" destOrd="0" presId="urn:microsoft.com/office/officeart/2005/8/layout/hierarchy3"/>
    <dgm:cxn modelId="{BD9844BF-6904-4296-8755-1BDCA811179D}" type="presParOf" srcId="{9856AC13-E007-41A4-89E9-E59FD058DA31}" destId="{C88220D5-723D-4A04-8F4C-0EE5668D0100}" srcOrd="0" destOrd="0" presId="urn:microsoft.com/office/officeart/2005/8/layout/hierarchy3"/>
    <dgm:cxn modelId="{D8CB6C25-366B-4D02-9EEF-5C13494A1C8F}" type="presParOf" srcId="{9856AC13-E007-41A4-89E9-E59FD058DA31}" destId="{6119BCE0-B9B6-484E-9173-72281618B0FB}" srcOrd="1" destOrd="0" presId="urn:microsoft.com/office/officeart/2005/8/layout/hierarchy3"/>
    <dgm:cxn modelId="{395C3E49-D47A-47F0-9454-A8E0D5FA096F}" type="presParOf" srcId="{9856AC13-E007-41A4-89E9-E59FD058DA31}" destId="{E7FEA8F5-1A86-4A00-9B7D-CDEDC240E1C1}" srcOrd="2" destOrd="0" presId="urn:microsoft.com/office/officeart/2005/8/layout/hierarchy3"/>
    <dgm:cxn modelId="{7EC57DD1-E71F-4C95-A099-CA99F788CCBE}" type="presParOf" srcId="{9856AC13-E007-41A4-89E9-E59FD058DA31}" destId="{187B6E0F-0F69-48C5-8AE3-C502B7A72EE6}" srcOrd="3" destOrd="0" presId="urn:microsoft.com/office/officeart/2005/8/layout/hierarchy3"/>
    <dgm:cxn modelId="{7D0C31DA-47BE-469C-A8CC-D96BF205C3B1}" type="presParOf" srcId="{9856AC13-E007-41A4-89E9-E59FD058DA31}" destId="{A3CFDAA3-F70E-4D66-983F-7A1C1A4C444B}" srcOrd="4" destOrd="0" presId="urn:microsoft.com/office/officeart/2005/8/layout/hierarchy3"/>
    <dgm:cxn modelId="{39B5F235-533C-4A55-9D42-67D5AC434ABB}" type="presParOf" srcId="{9856AC13-E007-41A4-89E9-E59FD058DA31}" destId="{D270C23E-985D-4505-A007-4766F0C486C3}" srcOrd="5" destOrd="0" presId="urn:microsoft.com/office/officeart/2005/8/layout/hierarchy3"/>
    <dgm:cxn modelId="{23D1ECCA-42D4-4A7D-AA41-E7B4339146C5}" type="presParOf" srcId="{9856AC13-E007-41A4-89E9-E59FD058DA31}" destId="{B6A7C73D-C3C6-49A2-A50E-1FA5D39D1FB1}" srcOrd="6" destOrd="0" presId="urn:microsoft.com/office/officeart/2005/8/layout/hierarchy3"/>
    <dgm:cxn modelId="{3EA72F5D-BE20-4E07-9A13-0907D2BD49EB}" type="presParOf" srcId="{9856AC13-E007-41A4-89E9-E59FD058DA31}" destId="{4E5EE70D-4007-40D9-BFB1-05AE59198C10}" srcOrd="7" destOrd="0" presId="urn:microsoft.com/office/officeart/2005/8/layout/hierarchy3"/>
    <dgm:cxn modelId="{572FA588-A31D-4098-A698-841FBBBBDF23}" type="presParOf" srcId="{5E801118-8CDB-4350-A113-432123E183F1}" destId="{A03F81C3-6675-494D-98AB-86B0D2BBCAF1}" srcOrd="2" destOrd="0" presId="urn:microsoft.com/office/officeart/2005/8/layout/hierarchy3"/>
    <dgm:cxn modelId="{9B9AF315-B3EE-4359-826D-BE9588473D6F}" type="presParOf" srcId="{A03F81C3-6675-494D-98AB-86B0D2BBCAF1}" destId="{05E4C603-5C76-4867-943E-028ED1AEC0B2}" srcOrd="0" destOrd="0" presId="urn:microsoft.com/office/officeart/2005/8/layout/hierarchy3"/>
    <dgm:cxn modelId="{32855F38-57EF-464F-B9E7-2B8C169A5279}" type="presParOf" srcId="{05E4C603-5C76-4867-943E-028ED1AEC0B2}" destId="{420A36ED-8991-4DEC-93BB-0A6785978D93}" srcOrd="0" destOrd="0" presId="urn:microsoft.com/office/officeart/2005/8/layout/hierarchy3"/>
    <dgm:cxn modelId="{407A4A05-D1F6-4102-A063-B5C56C0D3708}" type="presParOf" srcId="{05E4C603-5C76-4867-943E-028ED1AEC0B2}" destId="{380F6228-06B4-4D4D-8B68-92FDFD581287}" srcOrd="1" destOrd="0" presId="urn:microsoft.com/office/officeart/2005/8/layout/hierarchy3"/>
    <dgm:cxn modelId="{7DD7F73C-9686-49ED-A807-0EC3AE2BB2C3}" type="presParOf" srcId="{A03F81C3-6675-494D-98AB-86B0D2BBCAF1}" destId="{207D0D7A-8C27-452E-990C-124503D2C7BF}" srcOrd="1" destOrd="0" presId="urn:microsoft.com/office/officeart/2005/8/layout/hierarchy3"/>
    <dgm:cxn modelId="{A1802400-0EB4-4400-BB66-64B7A98BDCC4}" type="presParOf" srcId="{207D0D7A-8C27-452E-990C-124503D2C7BF}" destId="{A6B38C26-C99E-435C-A871-5808F47D4F7C}" srcOrd="0" destOrd="0" presId="urn:microsoft.com/office/officeart/2005/8/layout/hierarchy3"/>
    <dgm:cxn modelId="{DB085872-1F57-4AC8-AC35-440DC4B50EAE}" type="presParOf" srcId="{207D0D7A-8C27-452E-990C-124503D2C7BF}" destId="{EEEE167A-7B8F-4CA8-95C2-DA48FAC368AD}" srcOrd="1" destOrd="0" presId="urn:microsoft.com/office/officeart/2005/8/layout/hierarchy3"/>
    <dgm:cxn modelId="{2E5B781C-5E7A-4A2C-AE9A-EF5B629AF7F5}" type="presParOf" srcId="{207D0D7A-8C27-452E-990C-124503D2C7BF}" destId="{C6804F92-57B8-4DCA-B415-D5DB2B1C1C87}" srcOrd="2" destOrd="0" presId="urn:microsoft.com/office/officeart/2005/8/layout/hierarchy3"/>
    <dgm:cxn modelId="{D3C35AF9-BBA1-45D4-A586-A99B8CA1CC47}" type="presParOf" srcId="{207D0D7A-8C27-452E-990C-124503D2C7BF}" destId="{7C266935-CD9B-471F-9AD9-29F5F54F7F87}" srcOrd="3" destOrd="0" presId="urn:microsoft.com/office/officeart/2005/8/layout/hierarchy3"/>
    <dgm:cxn modelId="{496024DB-A393-4138-ACBE-E6586DEEAA30}" type="presParOf" srcId="{207D0D7A-8C27-452E-990C-124503D2C7BF}" destId="{668966C5-7DED-4CEB-97D2-2B3C9CE7F59F}" srcOrd="4" destOrd="0" presId="urn:microsoft.com/office/officeart/2005/8/layout/hierarchy3"/>
    <dgm:cxn modelId="{13D4F8EB-6831-4E61-AF93-0D5D622E977C}" type="presParOf" srcId="{207D0D7A-8C27-452E-990C-124503D2C7BF}" destId="{E5E7D3B6-E221-48F2-95EF-AE3AD17870CF}" srcOrd="5" destOrd="0" presId="urn:microsoft.com/office/officeart/2005/8/layout/hierarchy3"/>
    <dgm:cxn modelId="{AABE9906-8507-4F91-AEB5-5587DD8C89FA}" type="presParOf" srcId="{207D0D7A-8C27-452E-990C-124503D2C7BF}" destId="{7FCE7608-8A64-4DF8-97B5-85B048F43D3A}" srcOrd="6" destOrd="0" presId="urn:microsoft.com/office/officeart/2005/8/layout/hierarchy3"/>
    <dgm:cxn modelId="{5427AA29-DE05-4B5B-92F8-82DD8F257F01}" type="presParOf" srcId="{207D0D7A-8C27-452E-990C-124503D2C7BF}" destId="{B85E0714-1C53-43B0-8E8C-7E7E08597767}" srcOrd="7" destOrd="0" presId="urn:microsoft.com/office/officeart/2005/8/layout/hierarchy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481DEE-D6EB-4A1F-93CF-56E530346184}" type="doc">
      <dgm:prSet loTypeId="urn:microsoft.com/office/officeart/2005/8/layout/hProcess9" loCatId="process" qsTypeId="urn:microsoft.com/office/officeart/2005/8/quickstyle/simple1" qsCatId="simple" csTypeId="urn:microsoft.com/office/officeart/2005/8/colors/accent1_1" csCatId="accent1" phldr="1"/>
      <dgm:spPr/>
    </dgm:pt>
    <dgm:pt modelId="{8E32CEE6-BBA8-4A5A-84A4-F7764C3C607C}">
      <dgm:prSet phldrT="[Текст]"/>
      <dgm:spPr/>
      <dgm:t>
        <a:bodyPr/>
        <a:lstStyle/>
        <a:p>
          <a:r>
            <a:rPr lang="en-US" b="1">
              <a:latin typeface="Arial" panose="020B0604020202020204" pitchFamily="34" charset="0"/>
              <a:cs typeface="Arial" panose="020B0604020202020204" pitchFamily="34" charset="0"/>
            </a:rPr>
            <a:t>DEV</a:t>
          </a:r>
          <a:r>
            <a:rPr lang="en-US">
              <a:latin typeface="Arial" panose="020B0604020202020204" pitchFamily="34" charset="0"/>
              <a:cs typeface="Arial" panose="020B0604020202020204" pitchFamily="34" charset="0"/>
            </a:rPr>
            <a:t> </a:t>
          </a:r>
          <a:r>
            <a:rPr lang="ru-RU">
              <a:latin typeface="Arial" panose="020B0604020202020204" pitchFamily="34" charset="0"/>
              <a:cs typeface="Arial" panose="020B0604020202020204" pitchFamily="34" charset="0"/>
            </a:rPr>
            <a:t>- Тестирование в среде разработки</a:t>
          </a:r>
          <a:endParaRPr lang="ru-RU" dirty="0">
            <a:latin typeface="Arial" panose="020B0604020202020204" pitchFamily="34" charset="0"/>
            <a:cs typeface="Arial" panose="020B0604020202020204" pitchFamily="34" charset="0"/>
          </a:endParaRPr>
        </a:p>
      </dgm:t>
    </dgm:pt>
    <dgm:pt modelId="{D49BF266-1B65-4308-BEC1-F8BE4AD504EE}" type="parTrans" cxnId="{C7F6981F-9E01-45DB-8BF3-4F6A4500FB8D}">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C50C2803-D824-40C2-A06E-EE99B9A61293}" type="sibTrans" cxnId="{C7F6981F-9E01-45DB-8BF3-4F6A4500FB8D}">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67E567E3-4C65-4BD9-B157-A0A2C80E167E}">
      <dgm:prSet phldrT="[Текст]"/>
      <dgm:spPr/>
      <dgm:t>
        <a:bodyPr/>
        <a:lstStyle/>
        <a:p>
          <a:r>
            <a:rPr lang="en-US" b="1" dirty="0">
              <a:latin typeface="Arial" panose="020B0604020202020204" pitchFamily="34" charset="0"/>
              <a:cs typeface="Arial" panose="020B0604020202020204" pitchFamily="34" charset="0"/>
            </a:rPr>
            <a:t>QA</a:t>
          </a:r>
          <a:r>
            <a:rPr lang="ru-RU" dirty="0">
              <a:latin typeface="Arial" panose="020B0604020202020204" pitchFamily="34" charset="0"/>
              <a:cs typeface="Arial" panose="020B0604020202020204" pitchFamily="34" charset="0"/>
            </a:rPr>
            <a:t> - Контроль качества на тестовых средах</a:t>
          </a:r>
        </a:p>
      </dgm:t>
    </dgm:pt>
    <dgm:pt modelId="{6C4931A2-E754-4B23-80C0-2E873CB29D4C}" type="parTrans" cxnId="{03B4FC85-D7B4-4935-A0F6-78D2458498AF}">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A0ACFDE6-9762-45A5-BA3A-147E5D8D551F}" type="sibTrans" cxnId="{03B4FC85-D7B4-4935-A0F6-78D2458498AF}">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5E386119-9626-4ECB-B0FC-BEDE139304CF}">
      <dgm:prSet phldrT="[Текст]"/>
      <dgm:spPr/>
      <dgm:t>
        <a:bodyPr/>
        <a:lstStyle/>
        <a:p>
          <a:r>
            <a:rPr lang="en-US" b="1">
              <a:latin typeface="Arial" panose="020B0604020202020204" pitchFamily="34" charset="0"/>
              <a:cs typeface="Arial" panose="020B0604020202020204" pitchFamily="34" charset="0"/>
            </a:rPr>
            <a:t>UAT</a:t>
          </a:r>
          <a:r>
            <a:rPr lang="en-US">
              <a:latin typeface="Arial" panose="020B0604020202020204" pitchFamily="34" charset="0"/>
              <a:cs typeface="Arial" panose="020B0604020202020204" pitchFamily="34" charset="0"/>
            </a:rPr>
            <a:t> - </a:t>
          </a:r>
          <a:r>
            <a:rPr lang="ru-RU">
              <a:latin typeface="Arial" panose="020B0604020202020204" pitchFamily="34" charset="0"/>
              <a:cs typeface="Arial" panose="020B0604020202020204" pitchFamily="34" charset="0"/>
            </a:rPr>
            <a:t>Акцептование представителем заказчика</a:t>
          </a:r>
          <a:endParaRPr lang="ru-RU" dirty="0">
            <a:latin typeface="Arial" panose="020B0604020202020204" pitchFamily="34" charset="0"/>
            <a:cs typeface="Arial" panose="020B0604020202020204" pitchFamily="34" charset="0"/>
          </a:endParaRPr>
        </a:p>
      </dgm:t>
    </dgm:pt>
    <dgm:pt modelId="{418D2F61-872C-4B5E-AE2B-9E48C30F91E2}" type="parTrans" cxnId="{176B472F-5936-4FEA-AC37-C4803557D4A3}">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8078BCD9-7AFA-4751-8FFF-B90F7783F069}" type="sibTrans" cxnId="{176B472F-5936-4FEA-AC37-C4803557D4A3}">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F6AED223-70CA-49C0-AA9C-6D9EAD6A672A}">
      <dgm:prSet phldrT="[Текст]"/>
      <dgm:spPr/>
      <dgm:t>
        <a:bodyPr/>
        <a:lstStyle/>
        <a:p>
          <a:r>
            <a:rPr lang="en-US" b="1" dirty="0">
              <a:latin typeface="Arial" panose="020B0604020202020204" pitchFamily="34" charset="0"/>
              <a:cs typeface="Arial" panose="020B0604020202020204" pitchFamily="34" charset="0"/>
            </a:rPr>
            <a:t>PROD</a:t>
          </a:r>
          <a:r>
            <a:rPr lang="en-US"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Тестирование в среде препода</a:t>
          </a:r>
        </a:p>
      </dgm:t>
    </dgm:pt>
    <dgm:pt modelId="{1BB4B429-7515-405A-95D1-FF8A0A295C26}" type="parTrans" cxnId="{B830C1A4-5F52-4CE9-9D46-DD72CBE1660F}">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165BF459-9FCE-4FD9-A5EB-2026EE779692}" type="sibTrans" cxnId="{B830C1A4-5F52-4CE9-9D46-DD72CBE1660F}">
      <dgm:prSet/>
      <dgm:spPr/>
      <dgm:t>
        <a:bodyPr/>
        <a:lstStyle/>
        <a:p>
          <a:endParaRPr lang="ru-RU">
            <a:solidFill>
              <a:schemeClr val="tx1"/>
            </a:solidFill>
            <a:latin typeface="Arial" panose="020B0604020202020204" pitchFamily="34" charset="0"/>
            <a:cs typeface="Arial" panose="020B0604020202020204" pitchFamily="34" charset="0"/>
          </a:endParaRPr>
        </a:p>
      </dgm:t>
    </dgm:pt>
    <dgm:pt modelId="{9D155E0C-46CC-4369-9D76-7FF7E4A75C4F}" type="pres">
      <dgm:prSet presAssocID="{5A481DEE-D6EB-4A1F-93CF-56E530346184}" presName="CompostProcess" presStyleCnt="0">
        <dgm:presLayoutVars>
          <dgm:dir/>
          <dgm:resizeHandles val="exact"/>
        </dgm:presLayoutVars>
      </dgm:prSet>
      <dgm:spPr/>
    </dgm:pt>
    <dgm:pt modelId="{47923D39-81DB-43CB-8224-9079A07C7EED}" type="pres">
      <dgm:prSet presAssocID="{5A481DEE-D6EB-4A1F-93CF-56E530346184}" presName="arrow" presStyleLbl="bgShp" presStyleIdx="0" presStyleCnt="1"/>
      <dgm:spPr/>
    </dgm:pt>
    <dgm:pt modelId="{B463A12A-6C60-4987-8689-0964DBAB77D0}" type="pres">
      <dgm:prSet presAssocID="{5A481DEE-D6EB-4A1F-93CF-56E530346184}" presName="linearProcess" presStyleCnt="0"/>
      <dgm:spPr/>
    </dgm:pt>
    <dgm:pt modelId="{C2D72F9C-98B8-4480-9616-A988FD220005}" type="pres">
      <dgm:prSet presAssocID="{8E32CEE6-BBA8-4A5A-84A4-F7764C3C607C}" presName="textNode" presStyleLbl="node1" presStyleIdx="0" presStyleCnt="4">
        <dgm:presLayoutVars>
          <dgm:bulletEnabled val="1"/>
        </dgm:presLayoutVars>
      </dgm:prSet>
      <dgm:spPr/>
    </dgm:pt>
    <dgm:pt modelId="{36123141-316B-4628-81D7-B06C3671E30A}" type="pres">
      <dgm:prSet presAssocID="{C50C2803-D824-40C2-A06E-EE99B9A61293}" presName="sibTrans" presStyleCnt="0"/>
      <dgm:spPr/>
    </dgm:pt>
    <dgm:pt modelId="{32B08482-A452-433A-A8C7-3EFD4688DBE4}" type="pres">
      <dgm:prSet presAssocID="{67E567E3-4C65-4BD9-B157-A0A2C80E167E}" presName="textNode" presStyleLbl="node1" presStyleIdx="1" presStyleCnt="4">
        <dgm:presLayoutVars>
          <dgm:bulletEnabled val="1"/>
        </dgm:presLayoutVars>
      </dgm:prSet>
      <dgm:spPr/>
    </dgm:pt>
    <dgm:pt modelId="{DCADE155-D673-41C9-851B-3499D7C58D4A}" type="pres">
      <dgm:prSet presAssocID="{A0ACFDE6-9762-45A5-BA3A-147E5D8D551F}" presName="sibTrans" presStyleCnt="0"/>
      <dgm:spPr/>
    </dgm:pt>
    <dgm:pt modelId="{9CB3514A-E9CD-4A88-A2C3-69657CCD9DB4}" type="pres">
      <dgm:prSet presAssocID="{5E386119-9626-4ECB-B0FC-BEDE139304CF}" presName="textNode" presStyleLbl="node1" presStyleIdx="2" presStyleCnt="4">
        <dgm:presLayoutVars>
          <dgm:bulletEnabled val="1"/>
        </dgm:presLayoutVars>
      </dgm:prSet>
      <dgm:spPr/>
    </dgm:pt>
    <dgm:pt modelId="{9EA84E7A-33A5-40CC-9155-7917CFBA439C}" type="pres">
      <dgm:prSet presAssocID="{8078BCD9-7AFA-4751-8FFF-B90F7783F069}" presName="sibTrans" presStyleCnt="0"/>
      <dgm:spPr/>
    </dgm:pt>
    <dgm:pt modelId="{4D29262B-42A7-4FFB-B993-45739C84C046}" type="pres">
      <dgm:prSet presAssocID="{F6AED223-70CA-49C0-AA9C-6D9EAD6A672A}" presName="textNode" presStyleLbl="node1" presStyleIdx="3" presStyleCnt="4">
        <dgm:presLayoutVars>
          <dgm:bulletEnabled val="1"/>
        </dgm:presLayoutVars>
      </dgm:prSet>
      <dgm:spPr/>
    </dgm:pt>
  </dgm:ptLst>
  <dgm:cxnLst>
    <dgm:cxn modelId="{7261200C-3986-4688-91BD-070E65791FB5}" type="presOf" srcId="{F6AED223-70CA-49C0-AA9C-6D9EAD6A672A}" destId="{4D29262B-42A7-4FFB-B993-45739C84C046}" srcOrd="0" destOrd="0" presId="urn:microsoft.com/office/officeart/2005/8/layout/hProcess9"/>
    <dgm:cxn modelId="{740D3B14-E554-421C-9AD3-A65B6C28EA53}" type="presOf" srcId="{5E386119-9626-4ECB-B0FC-BEDE139304CF}" destId="{9CB3514A-E9CD-4A88-A2C3-69657CCD9DB4}" srcOrd="0" destOrd="0" presId="urn:microsoft.com/office/officeart/2005/8/layout/hProcess9"/>
    <dgm:cxn modelId="{C7F6981F-9E01-45DB-8BF3-4F6A4500FB8D}" srcId="{5A481DEE-D6EB-4A1F-93CF-56E530346184}" destId="{8E32CEE6-BBA8-4A5A-84A4-F7764C3C607C}" srcOrd="0" destOrd="0" parTransId="{D49BF266-1B65-4308-BEC1-F8BE4AD504EE}" sibTransId="{C50C2803-D824-40C2-A06E-EE99B9A61293}"/>
    <dgm:cxn modelId="{176B472F-5936-4FEA-AC37-C4803557D4A3}" srcId="{5A481DEE-D6EB-4A1F-93CF-56E530346184}" destId="{5E386119-9626-4ECB-B0FC-BEDE139304CF}" srcOrd="2" destOrd="0" parTransId="{418D2F61-872C-4B5E-AE2B-9E48C30F91E2}" sibTransId="{8078BCD9-7AFA-4751-8FFF-B90F7783F069}"/>
    <dgm:cxn modelId="{8F68B54A-92E1-414D-AC50-D20782D76D5C}" type="presOf" srcId="{67E567E3-4C65-4BD9-B157-A0A2C80E167E}" destId="{32B08482-A452-433A-A8C7-3EFD4688DBE4}" srcOrd="0" destOrd="0" presId="urn:microsoft.com/office/officeart/2005/8/layout/hProcess9"/>
    <dgm:cxn modelId="{03B4FC85-D7B4-4935-A0F6-78D2458498AF}" srcId="{5A481DEE-D6EB-4A1F-93CF-56E530346184}" destId="{67E567E3-4C65-4BD9-B157-A0A2C80E167E}" srcOrd="1" destOrd="0" parTransId="{6C4931A2-E754-4B23-80C0-2E873CB29D4C}" sibTransId="{A0ACFDE6-9762-45A5-BA3A-147E5D8D551F}"/>
    <dgm:cxn modelId="{7D4F258E-AE71-476E-A89E-11A4AF62C6BB}" type="presOf" srcId="{5A481DEE-D6EB-4A1F-93CF-56E530346184}" destId="{9D155E0C-46CC-4369-9D76-7FF7E4A75C4F}" srcOrd="0" destOrd="0" presId="urn:microsoft.com/office/officeart/2005/8/layout/hProcess9"/>
    <dgm:cxn modelId="{B830C1A4-5F52-4CE9-9D46-DD72CBE1660F}" srcId="{5A481DEE-D6EB-4A1F-93CF-56E530346184}" destId="{F6AED223-70CA-49C0-AA9C-6D9EAD6A672A}" srcOrd="3" destOrd="0" parTransId="{1BB4B429-7515-405A-95D1-FF8A0A295C26}" sibTransId="{165BF459-9FCE-4FD9-A5EB-2026EE779692}"/>
    <dgm:cxn modelId="{7ECE71B5-9F59-4E56-9043-E2651D82C5C5}" type="presOf" srcId="{8E32CEE6-BBA8-4A5A-84A4-F7764C3C607C}" destId="{C2D72F9C-98B8-4480-9616-A988FD220005}" srcOrd="0" destOrd="0" presId="urn:microsoft.com/office/officeart/2005/8/layout/hProcess9"/>
    <dgm:cxn modelId="{AD29295A-1786-47B0-A0B1-A6E6E1283C7E}" type="presParOf" srcId="{9D155E0C-46CC-4369-9D76-7FF7E4A75C4F}" destId="{47923D39-81DB-43CB-8224-9079A07C7EED}" srcOrd="0" destOrd="0" presId="urn:microsoft.com/office/officeart/2005/8/layout/hProcess9"/>
    <dgm:cxn modelId="{9C9A1128-ABA6-40E8-9819-557B55FAAD48}" type="presParOf" srcId="{9D155E0C-46CC-4369-9D76-7FF7E4A75C4F}" destId="{B463A12A-6C60-4987-8689-0964DBAB77D0}" srcOrd="1" destOrd="0" presId="urn:microsoft.com/office/officeart/2005/8/layout/hProcess9"/>
    <dgm:cxn modelId="{75E16516-3128-4896-A72F-E90F0A6F0D3F}" type="presParOf" srcId="{B463A12A-6C60-4987-8689-0964DBAB77D0}" destId="{C2D72F9C-98B8-4480-9616-A988FD220005}" srcOrd="0" destOrd="0" presId="urn:microsoft.com/office/officeart/2005/8/layout/hProcess9"/>
    <dgm:cxn modelId="{3FEB3C77-6FD2-4C45-9753-DEDFB1CE8B2E}" type="presParOf" srcId="{B463A12A-6C60-4987-8689-0964DBAB77D0}" destId="{36123141-316B-4628-81D7-B06C3671E30A}" srcOrd="1" destOrd="0" presId="urn:microsoft.com/office/officeart/2005/8/layout/hProcess9"/>
    <dgm:cxn modelId="{59978C1E-4C68-43B8-B9F1-3D0628010048}" type="presParOf" srcId="{B463A12A-6C60-4987-8689-0964DBAB77D0}" destId="{32B08482-A452-433A-A8C7-3EFD4688DBE4}" srcOrd="2" destOrd="0" presId="urn:microsoft.com/office/officeart/2005/8/layout/hProcess9"/>
    <dgm:cxn modelId="{65F31AE7-009F-4AE1-B5AB-23A5ADBE404C}" type="presParOf" srcId="{B463A12A-6C60-4987-8689-0964DBAB77D0}" destId="{DCADE155-D673-41C9-851B-3499D7C58D4A}" srcOrd="3" destOrd="0" presId="urn:microsoft.com/office/officeart/2005/8/layout/hProcess9"/>
    <dgm:cxn modelId="{CD59313F-BFB6-4F20-A299-B0362EB5B30F}" type="presParOf" srcId="{B463A12A-6C60-4987-8689-0964DBAB77D0}" destId="{9CB3514A-E9CD-4A88-A2C3-69657CCD9DB4}" srcOrd="4" destOrd="0" presId="urn:microsoft.com/office/officeart/2005/8/layout/hProcess9"/>
    <dgm:cxn modelId="{B61E7844-07ED-415E-8795-6F1BEB813FFA}" type="presParOf" srcId="{B463A12A-6C60-4987-8689-0964DBAB77D0}" destId="{9EA84E7A-33A5-40CC-9155-7917CFBA439C}" srcOrd="5" destOrd="0" presId="urn:microsoft.com/office/officeart/2005/8/layout/hProcess9"/>
    <dgm:cxn modelId="{F6D2A2F0-87E7-458A-BC7B-6E6C7370F53C}" type="presParOf" srcId="{B463A12A-6C60-4987-8689-0964DBAB77D0}" destId="{4D29262B-42A7-4FFB-B993-45739C84C046}" srcOrd="6"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64436-1766-4667-B6D7-F59D9BDAEF81}">
      <dsp:nvSpPr>
        <dsp:cNvPr id="0" name=""/>
        <dsp:cNvSpPr/>
      </dsp:nvSpPr>
      <dsp:spPr>
        <a:xfrm>
          <a:off x="1818041" y="429207"/>
          <a:ext cx="4795034" cy="4795034"/>
        </a:xfrm>
        <a:prstGeom prst="blockArc">
          <a:avLst>
            <a:gd name="adj1" fmla="val 13693689"/>
            <a:gd name="adj2" fmla="val 16195453"/>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2520DD45-5873-4B3D-A6B9-E65017E543B0}">
      <dsp:nvSpPr>
        <dsp:cNvPr id="0" name=""/>
        <dsp:cNvSpPr/>
      </dsp:nvSpPr>
      <dsp:spPr>
        <a:xfrm>
          <a:off x="1813634" y="433133"/>
          <a:ext cx="4795034" cy="4795034"/>
        </a:xfrm>
        <a:prstGeom prst="blockArc">
          <a:avLst>
            <a:gd name="adj1" fmla="val 11886000"/>
            <a:gd name="adj2" fmla="val 13702269"/>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1CC6B6D-37B5-402A-8523-FCADD6E83427}">
      <dsp:nvSpPr>
        <dsp:cNvPr id="0" name=""/>
        <dsp:cNvSpPr/>
      </dsp:nvSpPr>
      <dsp:spPr>
        <a:xfrm>
          <a:off x="1767385" y="561893"/>
          <a:ext cx="4795034" cy="4795034"/>
        </a:xfrm>
        <a:prstGeom prst="blockArc">
          <a:avLst>
            <a:gd name="adj1" fmla="val 10065641"/>
            <a:gd name="adj2" fmla="val 12084947"/>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E855F2F-4655-4CB6-90B4-8A9B058F071A}">
      <dsp:nvSpPr>
        <dsp:cNvPr id="0" name=""/>
        <dsp:cNvSpPr/>
      </dsp:nvSpPr>
      <dsp:spPr>
        <a:xfrm>
          <a:off x="1677189" y="119808"/>
          <a:ext cx="4795034" cy="4795034"/>
        </a:xfrm>
        <a:prstGeom prst="blockArc">
          <a:avLst>
            <a:gd name="adj1" fmla="val 7577455"/>
            <a:gd name="adj2" fmla="val 9513678"/>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B93D0655-0A46-4522-B9D3-6023F6561B1A}">
      <dsp:nvSpPr>
        <dsp:cNvPr id="0" name=""/>
        <dsp:cNvSpPr/>
      </dsp:nvSpPr>
      <dsp:spPr>
        <a:xfrm>
          <a:off x="1929126" y="431969"/>
          <a:ext cx="4795034" cy="4795034"/>
        </a:xfrm>
        <a:prstGeom prst="blockArc">
          <a:avLst>
            <a:gd name="adj1" fmla="val 5566123"/>
            <a:gd name="adj2" fmla="val 8098278"/>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4895A78-F531-4791-BDB1-B7DEEFDE6C32}">
      <dsp:nvSpPr>
        <dsp:cNvPr id="0" name=""/>
        <dsp:cNvSpPr/>
      </dsp:nvSpPr>
      <dsp:spPr>
        <a:xfrm>
          <a:off x="1890175" y="430407"/>
          <a:ext cx="4795034" cy="4795034"/>
        </a:xfrm>
        <a:prstGeom prst="blockArc">
          <a:avLst>
            <a:gd name="adj1" fmla="val 2852974"/>
            <a:gd name="adj2" fmla="val 5509444"/>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B573355A-3997-4D8E-B2FB-64A79946BD9D}">
      <dsp:nvSpPr>
        <dsp:cNvPr id="0" name=""/>
        <dsp:cNvSpPr/>
      </dsp:nvSpPr>
      <dsp:spPr>
        <a:xfrm>
          <a:off x="1959917" y="369082"/>
          <a:ext cx="4795034" cy="4795034"/>
        </a:xfrm>
        <a:prstGeom prst="blockArc">
          <a:avLst>
            <a:gd name="adj1" fmla="val 970851"/>
            <a:gd name="adj2" fmla="val 2988009"/>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F70DB8DB-A32D-4F8A-928F-E7DBCA37D9E2}">
      <dsp:nvSpPr>
        <dsp:cNvPr id="0" name=""/>
        <dsp:cNvSpPr/>
      </dsp:nvSpPr>
      <dsp:spPr>
        <a:xfrm>
          <a:off x="1897313" y="646002"/>
          <a:ext cx="4795034" cy="4795034"/>
        </a:xfrm>
        <a:prstGeom prst="blockArc">
          <a:avLst>
            <a:gd name="adj1" fmla="val 20182663"/>
            <a:gd name="adj2" fmla="val 557820"/>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57B1DA7D-C6C2-4A27-A540-9FFC02C55590}">
      <dsp:nvSpPr>
        <dsp:cNvPr id="0" name=""/>
        <dsp:cNvSpPr/>
      </dsp:nvSpPr>
      <dsp:spPr>
        <a:xfrm>
          <a:off x="1753365" y="201805"/>
          <a:ext cx="4795034" cy="4795034"/>
        </a:xfrm>
        <a:prstGeom prst="blockArc">
          <a:avLst>
            <a:gd name="adj1" fmla="val 19084218"/>
            <a:gd name="adj2" fmla="val 20862668"/>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FD13A6FE-15E5-48C2-AEA3-97BF311FDDA2}">
      <dsp:nvSpPr>
        <dsp:cNvPr id="0" name=""/>
        <dsp:cNvSpPr/>
      </dsp:nvSpPr>
      <dsp:spPr>
        <a:xfrm>
          <a:off x="1981056" y="423365"/>
          <a:ext cx="4795034" cy="4795034"/>
        </a:xfrm>
        <a:prstGeom prst="blockArc">
          <a:avLst>
            <a:gd name="adj1" fmla="val 15958240"/>
            <a:gd name="adj2" fmla="val 18621959"/>
            <a:gd name="adj3" fmla="val 2759"/>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20D9C7F1-F793-4C02-8AA5-D27E0007CC41}">
      <dsp:nvSpPr>
        <dsp:cNvPr id="0" name=""/>
        <dsp:cNvSpPr/>
      </dsp:nvSpPr>
      <dsp:spPr>
        <a:xfrm>
          <a:off x="2947572" y="1652953"/>
          <a:ext cx="2529717" cy="234754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ru-RU" sz="2000" b="1" kern="1200" dirty="0"/>
            <a:t>Комплексная система защиты информации</a:t>
          </a:r>
        </a:p>
      </dsp:txBody>
      <dsp:txXfrm>
        <a:off x="3318040" y="1996743"/>
        <a:ext cx="1788781" cy="1659967"/>
      </dsp:txXfrm>
    </dsp:sp>
    <dsp:sp modelId="{DCC02720-AD27-40A7-B4E6-236664DF25F0}">
      <dsp:nvSpPr>
        <dsp:cNvPr id="0" name=""/>
        <dsp:cNvSpPr/>
      </dsp:nvSpPr>
      <dsp:spPr>
        <a:xfrm>
          <a:off x="3276429" y="12280"/>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Управление доступом к ресурсам</a:t>
          </a:r>
        </a:p>
      </dsp:txBody>
      <dsp:txXfrm>
        <a:off x="3550577" y="144082"/>
        <a:ext cx="1323707" cy="636393"/>
      </dsp:txXfrm>
    </dsp:sp>
    <dsp:sp modelId="{28B9CAE4-8618-47BB-8F2D-C01052B66CC6}">
      <dsp:nvSpPr>
        <dsp:cNvPr id="0" name=""/>
        <dsp:cNvSpPr/>
      </dsp:nvSpPr>
      <dsp:spPr>
        <a:xfrm>
          <a:off x="4973949" y="569356"/>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Регистрация и учет действий пользователей</a:t>
          </a:r>
        </a:p>
      </dsp:txBody>
      <dsp:txXfrm>
        <a:off x="5248097" y="701158"/>
        <a:ext cx="1323707" cy="636393"/>
      </dsp:txXfrm>
    </dsp:sp>
    <dsp:sp modelId="{6289544E-0E30-448A-9944-E82B10A02C35}">
      <dsp:nvSpPr>
        <dsp:cNvPr id="0" name=""/>
        <dsp:cNvSpPr/>
      </dsp:nvSpPr>
      <dsp:spPr>
        <a:xfrm>
          <a:off x="5525153" y="1646073"/>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Сохранение целостности и доступности ресурсов</a:t>
          </a:r>
        </a:p>
      </dsp:txBody>
      <dsp:txXfrm>
        <a:off x="5799301" y="1777875"/>
        <a:ext cx="1323707" cy="636393"/>
      </dsp:txXfrm>
    </dsp:sp>
    <dsp:sp modelId="{8907FCBD-3C55-40AF-90E6-70FE41F48C04}">
      <dsp:nvSpPr>
        <dsp:cNvPr id="0" name=""/>
        <dsp:cNvSpPr/>
      </dsp:nvSpPr>
      <dsp:spPr>
        <a:xfrm>
          <a:off x="5692218" y="2975502"/>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Обеспечение конфиденциальности информации</a:t>
          </a:r>
        </a:p>
      </dsp:txBody>
      <dsp:txXfrm>
        <a:off x="5966366" y="3107304"/>
        <a:ext cx="1323707" cy="636393"/>
      </dsp:txXfrm>
    </dsp:sp>
    <dsp:sp modelId="{4875E601-61B0-49F5-820A-8602D80572CF}">
      <dsp:nvSpPr>
        <dsp:cNvPr id="0" name=""/>
        <dsp:cNvSpPr/>
      </dsp:nvSpPr>
      <dsp:spPr>
        <a:xfrm>
          <a:off x="4947580" y="4122561"/>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Защита от вирусов и вредоносных программ</a:t>
          </a:r>
        </a:p>
      </dsp:txBody>
      <dsp:txXfrm>
        <a:off x="5221728" y="4254363"/>
        <a:ext cx="1323707" cy="636393"/>
      </dsp:txXfrm>
    </dsp:sp>
    <dsp:sp modelId="{4E145D3C-AC21-4131-8621-BEF48B4CCE90}">
      <dsp:nvSpPr>
        <dsp:cNvPr id="0" name=""/>
        <dsp:cNvSpPr/>
      </dsp:nvSpPr>
      <dsp:spPr>
        <a:xfrm>
          <a:off x="3276429" y="4741176"/>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Контроль и фильтрации сетевых пакетов</a:t>
          </a:r>
        </a:p>
      </dsp:txBody>
      <dsp:txXfrm>
        <a:off x="3550577" y="4872978"/>
        <a:ext cx="1323707" cy="636393"/>
      </dsp:txXfrm>
    </dsp:sp>
    <dsp:sp modelId="{B0F6FD1D-7FA9-4ABC-B4C4-5C06211659C6}">
      <dsp:nvSpPr>
        <dsp:cNvPr id="0" name=""/>
        <dsp:cNvSpPr/>
      </dsp:nvSpPr>
      <dsp:spPr>
        <a:xfrm>
          <a:off x="1719562" y="4052243"/>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Резервное копирование и восстановление информации</a:t>
          </a:r>
        </a:p>
      </dsp:txBody>
      <dsp:txXfrm>
        <a:off x="1993710" y="4184045"/>
        <a:ext cx="1323707" cy="636393"/>
      </dsp:txXfrm>
    </dsp:sp>
    <dsp:sp modelId="{8494DB4C-1AEE-42A2-BBCE-51D5FF09CCC6}">
      <dsp:nvSpPr>
        <dsp:cNvPr id="0" name=""/>
        <dsp:cNvSpPr/>
      </dsp:nvSpPr>
      <dsp:spPr>
        <a:xfrm>
          <a:off x="918195" y="3010664"/>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Выявление и блокирование сетевых атак</a:t>
          </a:r>
        </a:p>
      </dsp:txBody>
      <dsp:txXfrm>
        <a:off x="1192343" y="3142466"/>
        <a:ext cx="1323707" cy="636393"/>
      </dsp:txXfrm>
    </dsp:sp>
    <dsp:sp modelId="{AE1F5224-316C-4E14-97EF-4912DB757206}">
      <dsp:nvSpPr>
        <dsp:cNvPr id="0" name=""/>
        <dsp:cNvSpPr/>
      </dsp:nvSpPr>
      <dsp:spPr>
        <a:xfrm>
          <a:off x="1027705" y="1646073"/>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Обеспечение отказоустойчивости</a:t>
          </a:r>
        </a:p>
      </dsp:txBody>
      <dsp:txXfrm>
        <a:off x="1301853" y="1777875"/>
        <a:ext cx="1323707" cy="636393"/>
      </dsp:txXfrm>
    </dsp:sp>
    <dsp:sp modelId="{3846719C-94BB-4362-83AC-534845F4CF40}">
      <dsp:nvSpPr>
        <dsp:cNvPr id="0" name=""/>
        <dsp:cNvSpPr/>
      </dsp:nvSpPr>
      <dsp:spPr>
        <a:xfrm>
          <a:off x="1704441" y="613312"/>
          <a:ext cx="1872003" cy="89999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b="1" kern="1200" dirty="0"/>
            <a:t>Централизованный мониторинг и аудит событий</a:t>
          </a:r>
        </a:p>
      </dsp:txBody>
      <dsp:txXfrm>
        <a:off x="1978589" y="745114"/>
        <a:ext cx="1323707" cy="636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EF6B6-0DB5-413D-8A20-6DF4F3286932}">
      <dsp:nvSpPr>
        <dsp:cNvPr id="0" name=""/>
        <dsp:cNvSpPr/>
      </dsp:nvSpPr>
      <dsp:spPr>
        <a:xfrm>
          <a:off x="0" y="830185"/>
          <a:ext cx="2685647" cy="471613"/>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ru-RU" sz="1800" kern="1200" dirty="0">
              <a:latin typeface="Tahoma" panose="020B0604030504040204" pitchFamily="34" charset="0"/>
              <a:ea typeface="Tahoma" panose="020B0604030504040204" pitchFamily="34" charset="0"/>
              <a:cs typeface="Tahoma" panose="020B0604030504040204" pitchFamily="34" charset="0"/>
            </a:rPr>
            <a:t>Внутреннее</a:t>
          </a:r>
        </a:p>
      </dsp:txBody>
      <dsp:txXfrm>
        <a:off x="13813" y="843998"/>
        <a:ext cx="2658021" cy="443987"/>
      </dsp:txXfrm>
    </dsp:sp>
    <dsp:sp modelId="{D9F0182F-3A71-4B18-971F-0E52EAAEFD7C}">
      <dsp:nvSpPr>
        <dsp:cNvPr id="0" name=""/>
        <dsp:cNvSpPr/>
      </dsp:nvSpPr>
      <dsp:spPr>
        <a:xfrm>
          <a:off x="268564" y="1301798"/>
          <a:ext cx="561167" cy="399060"/>
        </a:xfrm>
        <a:custGeom>
          <a:avLst/>
          <a:gdLst/>
          <a:ahLst/>
          <a:cxnLst/>
          <a:rect l="0" t="0" r="0" b="0"/>
          <a:pathLst>
            <a:path>
              <a:moveTo>
                <a:pt x="0" y="0"/>
              </a:moveTo>
              <a:lnTo>
                <a:pt x="0" y="399060"/>
              </a:lnTo>
              <a:lnTo>
                <a:pt x="561167" y="399060"/>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57108F-C741-4D2C-8B8B-8C64D859B749}">
      <dsp:nvSpPr>
        <dsp:cNvPr id="0" name=""/>
        <dsp:cNvSpPr/>
      </dsp:nvSpPr>
      <dsp:spPr>
        <a:xfrm>
          <a:off x="829732" y="1465051"/>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Функциональное</a:t>
          </a:r>
        </a:p>
      </dsp:txBody>
      <dsp:txXfrm>
        <a:off x="843545" y="1478864"/>
        <a:ext cx="1794566" cy="443987"/>
      </dsp:txXfrm>
    </dsp:sp>
    <dsp:sp modelId="{A602BB3F-D6EB-4DB7-A1A5-BB95C314D1E2}">
      <dsp:nvSpPr>
        <dsp:cNvPr id="0" name=""/>
        <dsp:cNvSpPr/>
      </dsp:nvSpPr>
      <dsp:spPr>
        <a:xfrm>
          <a:off x="268564" y="1301798"/>
          <a:ext cx="561167" cy="978210"/>
        </a:xfrm>
        <a:custGeom>
          <a:avLst/>
          <a:gdLst/>
          <a:ahLst/>
          <a:cxnLst/>
          <a:rect l="0" t="0" r="0" b="0"/>
          <a:pathLst>
            <a:path>
              <a:moveTo>
                <a:pt x="0" y="0"/>
              </a:moveTo>
              <a:lnTo>
                <a:pt x="0" y="978210"/>
              </a:lnTo>
              <a:lnTo>
                <a:pt x="561167" y="978210"/>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ED0966-8DDC-434B-BF8A-E2E98AAC1C5C}">
      <dsp:nvSpPr>
        <dsp:cNvPr id="0" name=""/>
        <dsp:cNvSpPr/>
      </dsp:nvSpPr>
      <dsp:spPr>
        <a:xfrm>
          <a:off x="829732" y="2044201"/>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Интеграционное</a:t>
          </a:r>
        </a:p>
      </dsp:txBody>
      <dsp:txXfrm>
        <a:off x="843545" y="2058014"/>
        <a:ext cx="1794566" cy="443987"/>
      </dsp:txXfrm>
    </dsp:sp>
    <dsp:sp modelId="{F0609706-A9B5-41D7-B64D-D241700AFC26}">
      <dsp:nvSpPr>
        <dsp:cNvPr id="0" name=""/>
        <dsp:cNvSpPr/>
      </dsp:nvSpPr>
      <dsp:spPr>
        <a:xfrm>
          <a:off x="268564" y="1301798"/>
          <a:ext cx="561167" cy="1567726"/>
        </a:xfrm>
        <a:custGeom>
          <a:avLst/>
          <a:gdLst/>
          <a:ahLst/>
          <a:cxnLst/>
          <a:rect l="0" t="0" r="0" b="0"/>
          <a:pathLst>
            <a:path>
              <a:moveTo>
                <a:pt x="0" y="0"/>
              </a:moveTo>
              <a:lnTo>
                <a:pt x="0" y="1567726"/>
              </a:lnTo>
              <a:lnTo>
                <a:pt x="561167" y="156772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AABE14-BCA2-44DD-A88D-71B591A3E259}">
      <dsp:nvSpPr>
        <dsp:cNvPr id="0" name=""/>
        <dsp:cNvSpPr/>
      </dsp:nvSpPr>
      <dsp:spPr>
        <a:xfrm>
          <a:off x="829732" y="2633718"/>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Нагрузочное</a:t>
          </a:r>
        </a:p>
      </dsp:txBody>
      <dsp:txXfrm>
        <a:off x="843545" y="2647531"/>
        <a:ext cx="1794566" cy="443987"/>
      </dsp:txXfrm>
    </dsp:sp>
    <dsp:sp modelId="{C6EEEDC7-D78A-40E5-A1F4-B98A49EA7BC5}">
      <dsp:nvSpPr>
        <dsp:cNvPr id="0" name=""/>
        <dsp:cNvSpPr/>
      </dsp:nvSpPr>
      <dsp:spPr>
        <a:xfrm>
          <a:off x="268564" y="1301798"/>
          <a:ext cx="561167" cy="2157242"/>
        </a:xfrm>
        <a:custGeom>
          <a:avLst/>
          <a:gdLst/>
          <a:ahLst/>
          <a:cxnLst/>
          <a:rect l="0" t="0" r="0" b="0"/>
          <a:pathLst>
            <a:path>
              <a:moveTo>
                <a:pt x="0" y="0"/>
              </a:moveTo>
              <a:lnTo>
                <a:pt x="0" y="2157242"/>
              </a:lnTo>
              <a:lnTo>
                <a:pt x="561167" y="215724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D8D5C6-1A7D-4475-B6C3-04240377E4D4}">
      <dsp:nvSpPr>
        <dsp:cNvPr id="0" name=""/>
        <dsp:cNvSpPr/>
      </dsp:nvSpPr>
      <dsp:spPr>
        <a:xfrm>
          <a:off x="829732" y="3223234"/>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Стресс-тестирование</a:t>
          </a:r>
        </a:p>
      </dsp:txBody>
      <dsp:txXfrm>
        <a:off x="843545" y="3237047"/>
        <a:ext cx="1794566" cy="443987"/>
      </dsp:txXfrm>
    </dsp:sp>
    <dsp:sp modelId="{1A0A974B-57B1-4D80-9AAA-C25D739B0FC4}">
      <dsp:nvSpPr>
        <dsp:cNvPr id="0" name=""/>
        <dsp:cNvSpPr/>
      </dsp:nvSpPr>
      <dsp:spPr>
        <a:xfrm>
          <a:off x="2925097" y="836518"/>
          <a:ext cx="2605718" cy="471613"/>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ru-RU" sz="1800" kern="1200" dirty="0">
              <a:latin typeface="Tahoma" panose="020B0604030504040204" pitchFamily="34" charset="0"/>
              <a:ea typeface="Tahoma" panose="020B0604030504040204" pitchFamily="34" charset="0"/>
              <a:cs typeface="Tahoma" panose="020B0604030504040204" pitchFamily="34" charset="0"/>
            </a:rPr>
            <a:t>Альфа (системное)</a:t>
          </a:r>
        </a:p>
      </dsp:txBody>
      <dsp:txXfrm>
        <a:off x="2938910" y="850331"/>
        <a:ext cx="2578092" cy="443987"/>
      </dsp:txXfrm>
    </dsp:sp>
    <dsp:sp modelId="{C88220D5-723D-4A04-8F4C-0EE5668D0100}">
      <dsp:nvSpPr>
        <dsp:cNvPr id="0" name=""/>
        <dsp:cNvSpPr/>
      </dsp:nvSpPr>
      <dsp:spPr>
        <a:xfrm>
          <a:off x="3185669" y="1308131"/>
          <a:ext cx="514571" cy="390721"/>
        </a:xfrm>
        <a:custGeom>
          <a:avLst/>
          <a:gdLst/>
          <a:ahLst/>
          <a:cxnLst/>
          <a:rect l="0" t="0" r="0" b="0"/>
          <a:pathLst>
            <a:path>
              <a:moveTo>
                <a:pt x="0" y="0"/>
              </a:moveTo>
              <a:lnTo>
                <a:pt x="0" y="390721"/>
              </a:lnTo>
              <a:lnTo>
                <a:pt x="514571" y="390721"/>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19BCE0-B9B6-484E-9173-72281618B0FB}">
      <dsp:nvSpPr>
        <dsp:cNvPr id="0" name=""/>
        <dsp:cNvSpPr/>
      </dsp:nvSpPr>
      <dsp:spPr>
        <a:xfrm>
          <a:off x="3700241" y="1463047"/>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b="1" kern="1200" dirty="0">
              <a:latin typeface="Tahoma" panose="020B0604030504040204" pitchFamily="34" charset="0"/>
              <a:ea typeface="Tahoma" panose="020B0604030504040204" pitchFamily="34" charset="0"/>
              <a:cs typeface="Tahoma" panose="020B0604030504040204" pitchFamily="34" charset="0"/>
            </a:rPr>
            <a:t>Приёмочное</a:t>
          </a:r>
        </a:p>
      </dsp:txBody>
      <dsp:txXfrm>
        <a:off x="3714054" y="1476860"/>
        <a:ext cx="1794566" cy="443987"/>
      </dsp:txXfrm>
    </dsp:sp>
    <dsp:sp modelId="{E7FEA8F5-1A86-4A00-9B7D-CDEDC240E1C1}">
      <dsp:nvSpPr>
        <dsp:cNvPr id="0" name=""/>
        <dsp:cNvSpPr/>
      </dsp:nvSpPr>
      <dsp:spPr>
        <a:xfrm>
          <a:off x="3185669" y="1308131"/>
          <a:ext cx="514571" cy="980238"/>
        </a:xfrm>
        <a:custGeom>
          <a:avLst/>
          <a:gdLst/>
          <a:ahLst/>
          <a:cxnLst/>
          <a:rect l="0" t="0" r="0" b="0"/>
          <a:pathLst>
            <a:path>
              <a:moveTo>
                <a:pt x="0" y="0"/>
              </a:moveTo>
              <a:lnTo>
                <a:pt x="0" y="980238"/>
              </a:lnTo>
              <a:lnTo>
                <a:pt x="514571" y="98023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7B6E0F-0F69-48C5-8AE3-C502B7A72EE6}">
      <dsp:nvSpPr>
        <dsp:cNvPr id="0" name=""/>
        <dsp:cNvSpPr/>
      </dsp:nvSpPr>
      <dsp:spPr>
        <a:xfrm>
          <a:off x="3700241" y="2052563"/>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Инсталляционное</a:t>
          </a:r>
        </a:p>
      </dsp:txBody>
      <dsp:txXfrm>
        <a:off x="3714054" y="2066376"/>
        <a:ext cx="1794566" cy="443987"/>
      </dsp:txXfrm>
    </dsp:sp>
    <dsp:sp modelId="{A3CFDAA3-F70E-4D66-983F-7A1C1A4C444B}">
      <dsp:nvSpPr>
        <dsp:cNvPr id="0" name=""/>
        <dsp:cNvSpPr/>
      </dsp:nvSpPr>
      <dsp:spPr>
        <a:xfrm>
          <a:off x="3185669" y="1308131"/>
          <a:ext cx="514571" cy="1569754"/>
        </a:xfrm>
        <a:custGeom>
          <a:avLst/>
          <a:gdLst/>
          <a:ahLst/>
          <a:cxnLst/>
          <a:rect l="0" t="0" r="0" b="0"/>
          <a:pathLst>
            <a:path>
              <a:moveTo>
                <a:pt x="0" y="0"/>
              </a:moveTo>
              <a:lnTo>
                <a:pt x="0" y="1569754"/>
              </a:lnTo>
              <a:lnTo>
                <a:pt x="514571" y="1569754"/>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70C23E-985D-4505-A007-4766F0C486C3}">
      <dsp:nvSpPr>
        <dsp:cNvPr id="0" name=""/>
        <dsp:cNvSpPr/>
      </dsp:nvSpPr>
      <dsp:spPr>
        <a:xfrm>
          <a:off x="3700241" y="2642079"/>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Регрессионное</a:t>
          </a:r>
        </a:p>
      </dsp:txBody>
      <dsp:txXfrm>
        <a:off x="3714054" y="2655892"/>
        <a:ext cx="1794566" cy="443987"/>
      </dsp:txXfrm>
    </dsp:sp>
    <dsp:sp modelId="{B6A7C73D-C3C6-49A2-A50E-1FA5D39D1FB1}">
      <dsp:nvSpPr>
        <dsp:cNvPr id="0" name=""/>
        <dsp:cNvSpPr/>
      </dsp:nvSpPr>
      <dsp:spPr>
        <a:xfrm>
          <a:off x="3185669" y="1308131"/>
          <a:ext cx="514571" cy="2159270"/>
        </a:xfrm>
        <a:custGeom>
          <a:avLst/>
          <a:gdLst/>
          <a:ahLst/>
          <a:cxnLst/>
          <a:rect l="0" t="0" r="0" b="0"/>
          <a:pathLst>
            <a:path>
              <a:moveTo>
                <a:pt x="0" y="0"/>
              </a:moveTo>
              <a:lnTo>
                <a:pt x="0" y="2159270"/>
              </a:lnTo>
              <a:lnTo>
                <a:pt x="514571" y="2159270"/>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5EE70D-4007-40D9-BFB1-05AE59198C10}">
      <dsp:nvSpPr>
        <dsp:cNvPr id="0" name=""/>
        <dsp:cNvSpPr/>
      </dsp:nvSpPr>
      <dsp:spPr>
        <a:xfrm>
          <a:off x="3700241" y="3231596"/>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Смок-тестирование</a:t>
          </a:r>
        </a:p>
      </dsp:txBody>
      <dsp:txXfrm>
        <a:off x="3714054" y="3245409"/>
        <a:ext cx="1794566" cy="443987"/>
      </dsp:txXfrm>
    </dsp:sp>
    <dsp:sp modelId="{420A36ED-8991-4DEC-93BB-0A6785978D93}">
      <dsp:nvSpPr>
        <dsp:cNvPr id="0" name=""/>
        <dsp:cNvSpPr/>
      </dsp:nvSpPr>
      <dsp:spPr>
        <a:xfrm>
          <a:off x="5770266" y="836518"/>
          <a:ext cx="2702220" cy="471613"/>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ru-RU" sz="1800" kern="1200" dirty="0">
              <a:latin typeface="Tahoma" panose="020B0604030504040204" pitchFamily="34" charset="0"/>
              <a:ea typeface="Tahoma" panose="020B0604030504040204" pitchFamily="34" charset="0"/>
              <a:cs typeface="Tahoma" panose="020B0604030504040204" pitchFamily="34" charset="0"/>
            </a:rPr>
            <a:t>Бета (реальное) </a:t>
          </a:r>
        </a:p>
      </dsp:txBody>
      <dsp:txXfrm>
        <a:off x="5784079" y="850331"/>
        <a:ext cx="2674594" cy="443987"/>
      </dsp:txXfrm>
    </dsp:sp>
    <dsp:sp modelId="{A6B38C26-C99E-435C-A871-5808F47D4F7C}">
      <dsp:nvSpPr>
        <dsp:cNvPr id="0" name=""/>
        <dsp:cNvSpPr/>
      </dsp:nvSpPr>
      <dsp:spPr>
        <a:xfrm>
          <a:off x="6040488" y="1308131"/>
          <a:ext cx="609806" cy="368509"/>
        </a:xfrm>
        <a:custGeom>
          <a:avLst/>
          <a:gdLst/>
          <a:ahLst/>
          <a:cxnLst/>
          <a:rect l="0" t="0" r="0" b="0"/>
          <a:pathLst>
            <a:path>
              <a:moveTo>
                <a:pt x="0" y="0"/>
              </a:moveTo>
              <a:lnTo>
                <a:pt x="0" y="368509"/>
              </a:lnTo>
              <a:lnTo>
                <a:pt x="609806" y="36850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EE167A-7B8F-4CA8-95C2-DA48FAC368AD}">
      <dsp:nvSpPr>
        <dsp:cNvPr id="0" name=""/>
        <dsp:cNvSpPr/>
      </dsp:nvSpPr>
      <dsp:spPr>
        <a:xfrm>
          <a:off x="6650294" y="1440834"/>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Добровольческое</a:t>
          </a:r>
        </a:p>
      </dsp:txBody>
      <dsp:txXfrm>
        <a:off x="6664107" y="1454647"/>
        <a:ext cx="1794566" cy="443987"/>
      </dsp:txXfrm>
    </dsp:sp>
    <dsp:sp modelId="{C6804F92-57B8-4DCA-B415-D5DB2B1C1C87}">
      <dsp:nvSpPr>
        <dsp:cNvPr id="0" name=""/>
        <dsp:cNvSpPr/>
      </dsp:nvSpPr>
      <dsp:spPr>
        <a:xfrm>
          <a:off x="6040488" y="1308131"/>
          <a:ext cx="609806" cy="958025"/>
        </a:xfrm>
        <a:custGeom>
          <a:avLst/>
          <a:gdLst/>
          <a:ahLst/>
          <a:cxnLst/>
          <a:rect l="0" t="0" r="0" b="0"/>
          <a:pathLst>
            <a:path>
              <a:moveTo>
                <a:pt x="0" y="0"/>
              </a:moveTo>
              <a:lnTo>
                <a:pt x="0" y="958025"/>
              </a:lnTo>
              <a:lnTo>
                <a:pt x="609806" y="958025"/>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266935-CD9B-471F-9AD9-29F5F54F7F87}">
      <dsp:nvSpPr>
        <dsp:cNvPr id="0" name=""/>
        <dsp:cNvSpPr/>
      </dsp:nvSpPr>
      <dsp:spPr>
        <a:xfrm>
          <a:off x="6650294" y="2030350"/>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Пилотное (опытное)</a:t>
          </a:r>
        </a:p>
      </dsp:txBody>
      <dsp:txXfrm>
        <a:off x="6664107" y="2044163"/>
        <a:ext cx="1794566" cy="443987"/>
      </dsp:txXfrm>
    </dsp:sp>
    <dsp:sp modelId="{668966C5-7DED-4CEB-97D2-2B3C9CE7F59F}">
      <dsp:nvSpPr>
        <dsp:cNvPr id="0" name=""/>
        <dsp:cNvSpPr/>
      </dsp:nvSpPr>
      <dsp:spPr>
        <a:xfrm>
          <a:off x="6040488" y="1308131"/>
          <a:ext cx="609806" cy="1547541"/>
        </a:xfrm>
        <a:custGeom>
          <a:avLst/>
          <a:gdLst/>
          <a:ahLst/>
          <a:cxnLst/>
          <a:rect l="0" t="0" r="0" b="0"/>
          <a:pathLst>
            <a:path>
              <a:moveTo>
                <a:pt x="0" y="0"/>
              </a:moveTo>
              <a:lnTo>
                <a:pt x="0" y="1547541"/>
              </a:lnTo>
              <a:lnTo>
                <a:pt x="609806" y="1547541"/>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E7D3B6-E221-48F2-95EF-AE3AD17870CF}">
      <dsp:nvSpPr>
        <dsp:cNvPr id="0" name=""/>
        <dsp:cNvSpPr/>
      </dsp:nvSpPr>
      <dsp:spPr>
        <a:xfrm>
          <a:off x="6650294" y="2619867"/>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err="1">
              <a:latin typeface="Tahoma" panose="020B0604030504040204" pitchFamily="34" charset="0"/>
              <a:ea typeface="Tahoma" panose="020B0604030504040204" pitchFamily="34" charset="0"/>
              <a:cs typeface="Tahoma" panose="020B0604030504040204" pitchFamily="34" charset="0"/>
            </a:rPr>
            <a:t>Пострелизное</a:t>
          </a:r>
          <a:endParaRPr lang="ru-RU" sz="1600" kern="1200" dirty="0">
            <a:latin typeface="Tahoma" panose="020B0604030504040204" pitchFamily="34" charset="0"/>
            <a:ea typeface="Tahoma" panose="020B0604030504040204" pitchFamily="34" charset="0"/>
            <a:cs typeface="Tahoma" panose="020B0604030504040204" pitchFamily="34" charset="0"/>
          </a:endParaRPr>
        </a:p>
      </dsp:txBody>
      <dsp:txXfrm>
        <a:off x="6664107" y="2633680"/>
        <a:ext cx="1794566" cy="443987"/>
      </dsp:txXfrm>
    </dsp:sp>
    <dsp:sp modelId="{7FCE7608-8A64-4DF8-97B5-85B048F43D3A}">
      <dsp:nvSpPr>
        <dsp:cNvPr id="0" name=""/>
        <dsp:cNvSpPr/>
      </dsp:nvSpPr>
      <dsp:spPr>
        <a:xfrm>
          <a:off x="6040488" y="1308131"/>
          <a:ext cx="609806" cy="2137057"/>
        </a:xfrm>
        <a:custGeom>
          <a:avLst/>
          <a:gdLst/>
          <a:ahLst/>
          <a:cxnLst/>
          <a:rect l="0" t="0" r="0" b="0"/>
          <a:pathLst>
            <a:path>
              <a:moveTo>
                <a:pt x="0" y="0"/>
              </a:moveTo>
              <a:lnTo>
                <a:pt x="0" y="2137057"/>
              </a:lnTo>
              <a:lnTo>
                <a:pt x="609806" y="2137057"/>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5E0714-1C53-43B0-8E8C-7E7E08597767}">
      <dsp:nvSpPr>
        <dsp:cNvPr id="0" name=""/>
        <dsp:cNvSpPr/>
      </dsp:nvSpPr>
      <dsp:spPr>
        <a:xfrm>
          <a:off x="6650294" y="3209383"/>
          <a:ext cx="1822192" cy="471613"/>
        </a:xfrm>
        <a:prstGeom prst="roundRect">
          <a:avLst>
            <a:gd name="adj" fmla="val 10000"/>
          </a:avLst>
        </a:prstGeom>
        <a:solidFill>
          <a:schemeClr val="bg1">
            <a:alpha val="9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ru-RU" sz="1600" kern="1200" dirty="0">
              <a:latin typeface="Tahoma" panose="020B0604030504040204" pitchFamily="34" charset="0"/>
              <a:ea typeface="Tahoma" panose="020B0604030504040204" pitchFamily="34" charset="0"/>
              <a:cs typeface="Tahoma" panose="020B0604030504040204" pitchFamily="34" charset="0"/>
            </a:rPr>
            <a:t>Тестирование стабильности</a:t>
          </a:r>
        </a:p>
      </dsp:txBody>
      <dsp:txXfrm>
        <a:off x="6664107" y="3223196"/>
        <a:ext cx="1794566" cy="4439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923D39-81DB-43CB-8224-9079A07C7EED}">
      <dsp:nvSpPr>
        <dsp:cNvPr id="0" name=""/>
        <dsp:cNvSpPr/>
      </dsp:nvSpPr>
      <dsp:spPr>
        <a:xfrm>
          <a:off x="624601" y="0"/>
          <a:ext cx="7078820" cy="126531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72F9C-98B8-4480-9616-A988FD220005}">
      <dsp:nvSpPr>
        <dsp:cNvPr id="0" name=""/>
        <dsp:cNvSpPr/>
      </dsp:nvSpPr>
      <dsp:spPr>
        <a:xfrm>
          <a:off x="4168" y="379595"/>
          <a:ext cx="2004744" cy="50612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Arial" panose="020B0604020202020204" pitchFamily="34" charset="0"/>
              <a:cs typeface="Arial" panose="020B0604020202020204" pitchFamily="34" charset="0"/>
            </a:rPr>
            <a:t>DEV</a:t>
          </a:r>
          <a:r>
            <a:rPr lang="en-US" sz="1100" kern="1200">
              <a:latin typeface="Arial" panose="020B0604020202020204" pitchFamily="34" charset="0"/>
              <a:cs typeface="Arial" panose="020B0604020202020204" pitchFamily="34" charset="0"/>
            </a:rPr>
            <a:t> </a:t>
          </a:r>
          <a:r>
            <a:rPr lang="ru-RU" sz="1100" kern="1200">
              <a:latin typeface="Arial" panose="020B0604020202020204" pitchFamily="34" charset="0"/>
              <a:cs typeface="Arial" panose="020B0604020202020204" pitchFamily="34" charset="0"/>
            </a:rPr>
            <a:t>- Тестирование в среде разработки</a:t>
          </a:r>
          <a:endParaRPr lang="ru-RU" sz="1100" kern="1200" dirty="0">
            <a:latin typeface="Arial" panose="020B0604020202020204" pitchFamily="34" charset="0"/>
            <a:cs typeface="Arial" panose="020B0604020202020204" pitchFamily="34" charset="0"/>
          </a:endParaRPr>
        </a:p>
      </dsp:txBody>
      <dsp:txXfrm>
        <a:off x="28875" y="404302"/>
        <a:ext cx="1955330" cy="456712"/>
      </dsp:txXfrm>
    </dsp:sp>
    <dsp:sp modelId="{32B08482-A452-433A-A8C7-3EFD4688DBE4}">
      <dsp:nvSpPr>
        <dsp:cNvPr id="0" name=""/>
        <dsp:cNvSpPr/>
      </dsp:nvSpPr>
      <dsp:spPr>
        <a:xfrm>
          <a:off x="2109149" y="379595"/>
          <a:ext cx="2004744" cy="50612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Arial" panose="020B0604020202020204" pitchFamily="34" charset="0"/>
              <a:cs typeface="Arial" panose="020B0604020202020204" pitchFamily="34" charset="0"/>
            </a:rPr>
            <a:t>QA</a:t>
          </a:r>
          <a:r>
            <a:rPr lang="ru-RU" sz="1100" kern="1200" dirty="0">
              <a:latin typeface="Arial" panose="020B0604020202020204" pitchFamily="34" charset="0"/>
              <a:cs typeface="Arial" panose="020B0604020202020204" pitchFamily="34" charset="0"/>
            </a:rPr>
            <a:t> - Контроль качества на тестовых средах</a:t>
          </a:r>
        </a:p>
      </dsp:txBody>
      <dsp:txXfrm>
        <a:off x="2133856" y="404302"/>
        <a:ext cx="1955330" cy="456712"/>
      </dsp:txXfrm>
    </dsp:sp>
    <dsp:sp modelId="{9CB3514A-E9CD-4A88-A2C3-69657CCD9DB4}">
      <dsp:nvSpPr>
        <dsp:cNvPr id="0" name=""/>
        <dsp:cNvSpPr/>
      </dsp:nvSpPr>
      <dsp:spPr>
        <a:xfrm>
          <a:off x="4214130" y="379595"/>
          <a:ext cx="2004744" cy="50612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Arial" panose="020B0604020202020204" pitchFamily="34" charset="0"/>
              <a:cs typeface="Arial" panose="020B0604020202020204" pitchFamily="34" charset="0"/>
            </a:rPr>
            <a:t>UAT</a:t>
          </a:r>
          <a:r>
            <a:rPr lang="en-US" sz="1100" kern="1200">
              <a:latin typeface="Arial" panose="020B0604020202020204" pitchFamily="34" charset="0"/>
              <a:cs typeface="Arial" panose="020B0604020202020204" pitchFamily="34" charset="0"/>
            </a:rPr>
            <a:t> - </a:t>
          </a:r>
          <a:r>
            <a:rPr lang="ru-RU" sz="1100" kern="1200">
              <a:latin typeface="Arial" panose="020B0604020202020204" pitchFamily="34" charset="0"/>
              <a:cs typeface="Arial" panose="020B0604020202020204" pitchFamily="34" charset="0"/>
            </a:rPr>
            <a:t>Акцептование представителем заказчика</a:t>
          </a:r>
          <a:endParaRPr lang="ru-RU" sz="1100" kern="1200" dirty="0">
            <a:latin typeface="Arial" panose="020B0604020202020204" pitchFamily="34" charset="0"/>
            <a:cs typeface="Arial" panose="020B0604020202020204" pitchFamily="34" charset="0"/>
          </a:endParaRPr>
        </a:p>
      </dsp:txBody>
      <dsp:txXfrm>
        <a:off x="4238837" y="404302"/>
        <a:ext cx="1955330" cy="456712"/>
      </dsp:txXfrm>
    </dsp:sp>
    <dsp:sp modelId="{4D29262B-42A7-4FFB-B993-45739C84C046}">
      <dsp:nvSpPr>
        <dsp:cNvPr id="0" name=""/>
        <dsp:cNvSpPr/>
      </dsp:nvSpPr>
      <dsp:spPr>
        <a:xfrm>
          <a:off x="6319111" y="379595"/>
          <a:ext cx="2004744" cy="50612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Arial" panose="020B0604020202020204" pitchFamily="34" charset="0"/>
              <a:cs typeface="Arial" panose="020B0604020202020204" pitchFamily="34" charset="0"/>
            </a:rPr>
            <a:t>PROD</a:t>
          </a:r>
          <a:r>
            <a:rPr lang="en-US" sz="1100" kern="1200" dirty="0">
              <a:latin typeface="Arial" panose="020B0604020202020204" pitchFamily="34" charset="0"/>
              <a:cs typeface="Arial" panose="020B0604020202020204" pitchFamily="34" charset="0"/>
            </a:rPr>
            <a:t> - </a:t>
          </a:r>
          <a:r>
            <a:rPr lang="ru-RU" sz="1100" kern="1200" dirty="0">
              <a:latin typeface="Arial" panose="020B0604020202020204" pitchFamily="34" charset="0"/>
              <a:cs typeface="Arial" panose="020B0604020202020204" pitchFamily="34" charset="0"/>
            </a:rPr>
            <a:t>Тестирование в среде препода</a:t>
          </a:r>
        </a:p>
      </dsp:txBody>
      <dsp:txXfrm>
        <a:off x="6343818" y="404302"/>
        <a:ext cx="1955330" cy="45671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2866985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979402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199458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32527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2800844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202286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3008460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3283861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387515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692994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74512F1-A021-4D3C-91B2-9C2ED9D123DD}" type="datetimeFigureOut">
              <a:rPr lang="ru-RU" smtClean="0"/>
              <a:pPr/>
              <a:t>26.09.2022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513841-2FED-40DC-A54B-98FF060E10F6}" type="slidenum">
              <a:rPr lang="ru-RU" smtClean="0"/>
              <a:pPr/>
              <a:t>‹#›</a:t>
            </a:fld>
            <a:endParaRPr lang="ru-RU"/>
          </a:p>
        </p:txBody>
      </p:sp>
    </p:spTree>
    <p:extLst>
      <p:ext uri="{BB962C8B-B14F-4D97-AF65-F5344CB8AC3E}">
        <p14:creationId xmlns:p14="http://schemas.microsoft.com/office/powerpoint/2010/main" val="2030940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4512F1-A021-4D3C-91B2-9C2ED9D123DD}" type="datetimeFigureOut">
              <a:rPr lang="ru-RU" smtClean="0"/>
              <a:pPr/>
              <a:t>26.09.2022</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513841-2FED-40DC-A54B-98FF060E10F6}" type="slidenum">
              <a:rPr lang="ru-RU" smtClean="0"/>
              <a:pPr/>
              <a:t>‹#›</a:t>
            </a:fld>
            <a:endParaRPr lang="ru-RU"/>
          </a:p>
        </p:txBody>
      </p:sp>
    </p:spTree>
    <p:extLst>
      <p:ext uri="{BB962C8B-B14F-4D97-AF65-F5344CB8AC3E}">
        <p14:creationId xmlns:p14="http://schemas.microsoft.com/office/powerpoint/2010/main" val="1758498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www.vvsu.ru/"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39.wmf"/><Relationship Id="rId3" Type="http://schemas.microsoft.com/office/2007/relationships/hdphoto" Target="../media/hdphoto1.wdp"/><Relationship Id="rId7" Type="http://schemas.openxmlformats.org/officeDocument/2006/relationships/image" Target="../media/image34.jpeg"/><Relationship Id="rId12" Type="http://schemas.openxmlformats.org/officeDocument/2006/relationships/oleObject" Target="../embeddings/oleObject1.bin"/><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image" Target="../media/image38.png"/><Relationship Id="rId5" Type="http://schemas.openxmlformats.org/officeDocument/2006/relationships/image" Target="../media/image32.jpeg"/><Relationship Id="rId10" Type="http://schemas.openxmlformats.org/officeDocument/2006/relationships/image" Target="../media/image37.png"/><Relationship Id="rId4" Type="http://schemas.openxmlformats.org/officeDocument/2006/relationships/image" Target="../media/image29.jpeg"/><Relationship Id="rId9" Type="http://schemas.openxmlformats.org/officeDocument/2006/relationships/image" Target="../media/image36.jpeg"/><Relationship Id="rId14" Type="http://schemas.openxmlformats.org/officeDocument/2006/relationships/image" Target="../media/image40.jpeg"/></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9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55.png"/></Relationships>
</file>

<file path=ppt/slides/_rels/slide99.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65.png"/></Relationships>
</file>

<file path=ppt/slides/_rels/slide10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0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12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3.emf"/><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4.emf"/><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image" Target="../media/image79.jpe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jpeg"/><Relationship Id="rId4" Type="http://schemas.openxmlformats.org/officeDocument/2006/relationships/image" Target="../media/image82.jpeg"/></Relationships>
</file>

<file path=ppt/slides/_rels/slide17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87.emf"/><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88.emf"/><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18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4.emf"/><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3.emf"/></Relationships>
</file>

<file path=ppt/slides/_rels/slide20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6.png"/><Relationship Id="rId1" Type="http://schemas.openxmlformats.org/officeDocument/2006/relationships/slideLayout" Target="../slideLayouts/slideLayout7.xml"/><Relationship Id="rId4" Type="http://schemas.openxmlformats.org/officeDocument/2006/relationships/image" Target="../media/image93.emf"/></Relationships>
</file>

<file path=ppt/slides/_rels/slide207.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7.emf"/><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emf"/></Relationships>
</file>

<file path=ppt/slides/_rels/slide22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104.gif"/><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www.intuit.ru/EDI/02_08_15_9/1438467644-3097/tutorial/1056/objects/3/files/03_02.gif" TargetMode="External"/><Relationship Id="rId1" Type="http://schemas.openxmlformats.org/officeDocument/2006/relationships/slideLayout" Target="../slideLayouts/slideLayout7.xml"/><Relationship Id="rId5" Type="http://schemas.openxmlformats.org/officeDocument/2006/relationships/image" Target="../media/image107.jpeg"/><Relationship Id="rId4" Type="http://schemas.microsoft.com/office/2007/relationships/hdphoto" Target="../media/hdphoto8.wdp"/></Relationships>
</file>

<file path=ppt/slides/_rels/slide24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8.png"/><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24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9.wmf"/><Relationship Id="rId7" Type="http://schemas.openxmlformats.org/officeDocument/2006/relationships/image" Target="../media/image111.wmf"/><Relationship Id="rId2" Type="http://schemas.openxmlformats.org/officeDocument/2006/relationships/oleObject" Target="../embeddings/oleObject2.bin"/><Relationship Id="rId1" Type="http://schemas.openxmlformats.org/officeDocument/2006/relationships/slideLayout" Target="../slideLayouts/slideLayout7.xml"/><Relationship Id="rId6" Type="http://schemas.openxmlformats.org/officeDocument/2006/relationships/oleObject" Target="../embeddings/oleObject4.bin"/><Relationship Id="rId5" Type="http://schemas.openxmlformats.org/officeDocument/2006/relationships/image" Target="../media/image110.wmf"/><Relationship Id="rId10" Type="http://schemas.openxmlformats.org/officeDocument/2006/relationships/image" Target="../media/image107.jpeg"/><Relationship Id="rId4" Type="http://schemas.openxmlformats.org/officeDocument/2006/relationships/oleObject" Target="../embeddings/oleObject3.bin"/><Relationship Id="rId9" Type="http://schemas.openxmlformats.org/officeDocument/2006/relationships/image" Target="../media/image113.png"/></Relationships>
</file>

<file path=ppt/slides/_rels/slide25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3" Type="http://schemas.openxmlformats.org/officeDocument/2006/relationships/hyperlink" Target="http://www.intuit.ru/EDI/02_08_15_9/1438467644-3097/tutorial/1056/objects/12/files/12_02.gif" TargetMode="External"/><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17.gif"/></Relationships>
</file>

<file path=ppt/slides/_rels/slide26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20.jpeg"/><Relationship Id="rId1" Type="http://schemas.openxmlformats.org/officeDocument/2006/relationships/slideLayout" Target="../slideLayouts/slideLayout7.xml"/><Relationship Id="rId6" Type="http://schemas.openxmlformats.org/officeDocument/2006/relationships/image" Target="../media/image123.wmf"/><Relationship Id="rId5" Type="http://schemas.openxmlformats.org/officeDocument/2006/relationships/oleObject" Target="../embeddings/oleObject6.bin"/><Relationship Id="rId4" Type="http://schemas.openxmlformats.org/officeDocument/2006/relationships/image" Target="../media/image122.wmf"/></Relationships>
</file>

<file path=ppt/slides/_rels/slide282.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Layout" Target="../diagrams/layout2.xml"/><Relationship Id="rId7" Type="http://schemas.openxmlformats.org/officeDocument/2006/relationships/image" Target="../media/image120.jpeg"/><Relationship Id="rId12" Type="http://schemas.microsoft.com/office/2007/relationships/diagramDrawing" Target="../diagrams/drawing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openxmlformats.org/officeDocument/2006/relationships/diagramColors" Target="../diagrams/colors3.xml"/><Relationship Id="rId5" Type="http://schemas.openxmlformats.org/officeDocument/2006/relationships/diagramColors" Target="../diagrams/colors2.xml"/><Relationship Id="rId10" Type="http://schemas.openxmlformats.org/officeDocument/2006/relationships/diagramQuickStyle" Target="../diagrams/quickStyle3.xml"/><Relationship Id="rId4" Type="http://schemas.openxmlformats.org/officeDocument/2006/relationships/diagramQuickStyle" Target="../diagrams/quickStyle2.xml"/><Relationship Id="rId9" Type="http://schemas.openxmlformats.org/officeDocument/2006/relationships/diagramLayout" Target="../diagrams/layout3.xml"/></Relationships>
</file>

<file path=ppt/slides/_rels/slide28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 Id="rId6" Type="http://schemas.openxmlformats.org/officeDocument/2006/relationships/image" Target="../media/image125.jpg"/><Relationship Id="rId5" Type="http://schemas.openxmlformats.org/officeDocument/2006/relationships/image" Target="../media/image129.jpeg"/><Relationship Id="rId4" Type="http://schemas.openxmlformats.org/officeDocument/2006/relationships/image" Target="../media/image128.jpeg"/></Relationships>
</file>

<file path=ppt/slides/_rels/slide29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png"/><Relationship Id="rId1" Type="http://schemas.openxmlformats.org/officeDocument/2006/relationships/slideLayout" Target="../slideLayouts/slideLayout7.xml"/><Relationship Id="rId6" Type="http://schemas.openxmlformats.org/officeDocument/2006/relationships/image" Target="../media/image125.jpg"/><Relationship Id="rId5" Type="http://schemas.openxmlformats.org/officeDocument/2006/relationships/image" Target="../media/image133.jpeg"/><Relationship Id="rId4" Type="http://schemas.openxmlformats.org/officeDocument/2006/relationships/image" Target="../media/image132.png"/></Relationships>
</file>

<file path=ppt/slides/_rels/slide29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8" Type="http://schemas.microsoft.com/office/2007/relationships/hdphoto" Target="../media/hdphoto12.wdp"/><Relationship Id="rId3" Type="http://schemas.microsoft.com/office/2007/relationships/hdphoto" Target="../media/hdphoto10.wdp"/><Relationship Id="rId7" Type="http://schemas.openxmlformats.org/officeDocument/2006/relationships/image" Target="../media/image137.png"/><Relationship Id="rId2" Type="http://schemas.openxmlformats.org/officeDocument/2006/relationships/image" Target="../media/image134.png"/><Relationship Id="rId1" Type="http://schemas.openxmlformats.org/officeDocument/2006/relationships/slideLayout" Target="../slideLayouts/slideLayout7.xml"/><Relationship Id="rId6" Type="http://schemas.openxmlformats.org/officeDocument/2006/relationships/image" Target="../media/image136.png"/><Relationship Id="rId5" Type="http://schemas.microsoft.com/office/2007/relationships/hdphoto" Target="../media/hdphoto11.wdp"/><Relationship Id="rId4" Type="http://schemas.openxmlformats.org/officeDocument/2006/relationships/image" Target="../media/image135.png"/><Relationship Id="rId9" Type="http://schemas.openxmlformats.org/officeDocument/2006/relationships/image" Target="../media/image125.jpg"/></Relationships>
</file>

<file path=ppt/slides/_rels/slide29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3" Type="http://schemas.openxmlformats.org/officeDocument/2006/relationships/image" Target="../media/image140.wmf"/><Relationship Id="rId2" Type="http://schemas.openxmlformats.org/officeDocument/2006/relationships/oleObject" Target="../embeddings/oleObject7.bin"/><Relationship Id="rId1" Type="http://schemas.openxmlformats.org/officeDocument/2006/relationships/slideLayout" Target="../slideLayouts/slideLayout7.xml"/><Relationship Id="rId4" Type="http://schemas.openxmlformats.org/officeDocument/2006/relationships/image" Target="../media/image125.jpg"/></Relationships>
</file>

<file path=ppt/slides/_rels/slide30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42.png"/><Relationship Id="rId1" Type="http://schemas.openxmlformats.org/officeDocument/2006/relationships/slideLayout" Target="../slideLayouts/slideLayout7.xml"/><Relationship Id="rId4" Type="http://schemas.openxmlformats.org/officeDocument/2006/relationships/image" Target="../media/image125.jpg"/></Relationships>
</file>

<file path=ppt/slides/_rels/slide309.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8" Type="http://schemas.openxmlformats.org/officeDocument/2006/relationships/hyperlink" Target="http://gauntlt.org/" TargetMode="External"/><Relationship Id="rId3" Type="http://schemas.openxmlformats.org/officeDocument/2006/relationships/hyperlink" Target="https://threatmodeler.com/" TargetMode="External"/><Relationship Id="rId7" Type="http://schemas.openxmlformats.org/officeDocument/2006/relationships/hyperlink" Target="https://www.hashicorp.com/products/vault" TargetMode="External"/><Relationship Id="rId2" Type="http://schemas.openxmlformats.org/officeDocument/2006/relationships/hyperlink" Target="https://www.sonarqube.org/" TargetMode="External"/><Relationship Id="rId1" Type="http://schemas.openxmlformats.org/officeDocument/2006/relationships/slideLayout" Target="../slideLayouts/slideLayout7.xml"/><Relationship Id="rId6" Type="http://schemas.openxmlformats.org/officeDocument/2006/relationships/hyperlink" Target="https://www.microfocus.com/en-us/solutions/application-security" TargetMode="External"/><Relationship Id="rId5" Type="http://schemas.openxmlformats.org/officeDocument/2006/relationships/hyperlink" Target="https://www.checkmarx.com/" TargetMode="External"/><Relationship Id="rId10" Type="http://schemas.openxmlformats.org/officeDocument/2006/relationships/image" Target="../media/image125.jpg"/><Relationship Id="rId4" Type="http://schemas.openxmlformats.org/officeDocument/2006/relationships/hyperlink" Target="https://www.aquasec.com/" TargetMode="External"/><Relationship Id="rId9" Type="http://schemas.openxmlformats.org/officeDocument/2006/relationships/hyperlink" Target="https://iriusrisk.com/" TargetMode="External"/></Relationships>
</file>

<file path=ppt/slides/_rels/slide312.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8" Type="http://schemas.openxmlformats.org/officeDocument/2006/relationships/hyperlink" Target="http://docs.cntd.ru/document/902271495" TargetMode="External"/><Relationship Id="rId13" Type="http://schemas.openxmlformats.org/officeDocument/2006/relationships/image" Target="../media/image9.png"/><Relationship Id="rId3" Type="http://schemas.openxmlformats.org/officeDocument/2006/relationships/hyperlink" Target="http://docs.cntd.ru/document/420397755/" TargetMode="External"/><Relationship Id="rId7" Type="http://schemas.openxmlformats.org/officeDocument/2006/relationships/hyperlink" Target="http://docs.cntd.ru/document/436752114" TargetMode="External"/><Relationship Id="rId12" Type="http://schemas.openxmlformats.org/officeDocument/2006/relationships/hyperlink" Target="http://docs.cntd.ru/document/902108764" TargetMode="External"/><Relationship Id="rId2" Type="http://schemas.openxmlformats.org/officeDocument/2006/relationships/hyperlink" Target="http://docs.cntd.ru/document/420384668" TargetMode="External"/><Relationship Id="rId1" Type="http://schemas.openxmlformats.org/officeDocument/2006/relationships/slideLayout" Target="../slideLayouts/slideLayout7.xml"/><Relationship Id="rId6" Type="http://schemas.openxmlformats.org/officeDocument/2006/relationships/hyperlink" Target="http://docs.cntd.ru/document/901904607" TargetMode="External"/><Relationship Id="rId11" Type="http://schemas.openxmlformats.org/officeDocument/2006/relationships/hyperlink" Target="http://docs.cntd.ru/document/902119128" TargetMode="External"/><Relationship Id="rId5" Type="http://schemas.openxmlformats.org/officeDocument/2006/relationships/hyperlink" Target="http://docs.cntd.ru/document/9004687" TargetMode="External"/><Relationship Id="rId10" Type="http://schemas.openxmlformats.org/officeDocument/2006/relationships/hyperlink" Target="http://docs.cntd.ru/document/902377706/" TargetMode="External"/><Relationship Id="rId4" Type="http://schemas.openxmlformats.org/officeDocument/2006/relationships/hyperlink" Target="http://docs.cntd.ru/document/901990051" TargetMode="External"/><Relationship Id="rId9" Type="http://schemas.openxmlformats.org/officeDocument/2006/relationships/hyperlink" Target="http://docs.cntd.ru/document/901990046" TargetMode="External"/></Relationships>
</file>

<file path=ppt/slides/_rels/slide316.xml.rels><?xml version="1.0" encoding="UTF-8" standalone="yes"?>
<Relationships xmlns="http://schemas.openxmlformats.org/package/2006/relationships"><Relationship Id="rId8" Type="http://schemas.openxmlformats.org/officeDocument/2006/relationships/hyperlink" Target="http://docs.cntd.ru/document/1200088035/" TargetMode="External"/><Relationship Id="rId13" Type="http://schemas.openxmlformats.org/officeDocument/2006/relationships/hyperlink" Target="http://wikiitil.ru/books/ITIL-SM-Introduction(rus)-2003.pdf" TargetMode="External"/><Relationship Id="rId3" Type="http://schemas.openxmlformats.org/officeDocument/2006/relationships/hyperlink" Target="http://docs.cntd.ru/document/1200058320" TargetMode="External"/><Relationship Id="rId7" Type="http://schemas.openxmlformats.org/officeDocument/2006/relationships/hyperlink" Target="http://docs.cntd.ru/document/1200084141" TargetMode="External"/><Relationship Id="rId12" Type="http://schemas.openxmlformats.org/officeDocument/2006/relationships/hyperlink" Target="https://linuxtuning.ru/wp-content/uploads/2018/09/Cobit-5_frm_rus_0813.pdf" TargetMode="External"/><Relationship Id="rId2" Type="http://schemas.openxmlformats.org/officeDocument/2006/relationships/hyperlink" Target="http://docs.cntd.ru/document/1200102762" TargetMode="External"/><Relationship Id="rId1" Type="http://schemas.openxmlformats.org/officeDocument/2006/relationships/slideLayout" Target="../slideLayouts/slideLayout7.xml"/><Relationship Id="rId6" Type="http://schemas.openxmlformats.org/officeDocument/2006/relationships/hyperlink" Target="http://docs.cntd.ru/document/1200123702" TargetMode="External"/><Relationship Id="rId11" Type="http://schemas.openxmlformats.org/officeDocument/2006/relationships/hyperlink" Target="http://docs.cntd.ru/document/1200163564" TargetMode="External"/><Relationship Id="rId5" Type="http://schemas.openxmlformats.org/officeDocument/2006/relationships/hyperlink" Target="http://docs.cntd.ru/document/1200048398/" TargetMode="External"/><Relationship Id="rId10" Type="http://schemas.openxmlformats.org/officeDocument/2006/relationships/hyperlink" Target="http://docs.cntd.ru/document/1200109304/" TargetMode="External"/><Relationship Id="rId4" Type="http://schemas.openxmlformats.org/officeDocument/2006/relationships/hyperlink" Target="http://docs.cntd.ru/document/1200075565" TargetMode="External"/><Relationship Id="rId9" Type="http://schemas.openxmlformats.org/officeDocument/2006/relationships/hyperlink" Target="http://docs.cntd.ru/document/1200113802/" TargetMode="External"/><Relationship Id="rId14" Type="http://schemas.openxmlformats.org/officeDocument/2006/relationships/image" Target="../media/image9.png"/></Relationships>
</file>

<file path=ppt/slides/_rels/slide3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books.ifmo.ru/file/pdf/2372.pdf" TargetMode="External"/><Relationship Id="rId7" Type="http://schemas.openxmlformats.org/officeDocument/2006/relationships/hyperlink" Target="http://www.bwbooks.net/books/obrazovanie/yarochkin-vi/2004/files/informacionnayabez2004.pdf" TargetMode="External"/><Relationship Id="rId2" Type="http://schemas.openxmlformats.org/officeDocument/2006/relationships/hyperlink" Target="https://elar.urfu.ru/bitstream/10995/73899/3/978-5-7996-2677-8_2019.pdf" TargetMode="External"/><Relationship Id="rId1" Type="http://schemas.openxmlformats.org/officeDocument/2006/relationships/slideLayout" Target="../slideLayouts/slideLayout7.xml"/><Relationship Id="rId6" Type="http://schemas.openxmlformats.org/officeDocument/2006/relationships/hyperlink" Target="https://books.ifmo.ru/file/pdf/2006.pdf" TargetMode="External"/><Relationship Id="rId5" Type="http://schemas.openxmlformats.org/officeDocument/2006/relationships/hyperlink" Target="https://tstu.ru/book/elib/pdf/2013/martemyanov-l.pdf" TargetMode="External"/><Relationship Id="rId4" Type="http://schemas.openxmlformats.org/officeDocument/2006/relationships/hyperlink" Target="https://publications.hse.ru/mirror/pubs/share/direct/218576514" TargetMode="External"/></Relationships>
</file>

<file path=ppt/slides/_rels/slide3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0" name="Рисунок 4" descr="ИТ.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83913" y="1775088"/>
            <a:ext cx="7643812" cy="390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Рисунок 8" descr="ИБ.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00563" y="1182424"/>
            <a:ext cx="4643437"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p:nvSpPr>
        <p:spPr>
          <a:xfrm>
            <a:off x="6261100" y="6597650"/>
            <a:ext cx="272732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pic>
        <p:nvPicPr>
          <p:cNvPr id="2053" name="Рисунок 7" descr="Виктор Фото.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304088" y="4868863"/>
            <a:ext cx="1684337"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3">
            <a:hlinkClick r:id="rId5"/>
            <a:extLst>
              <a:ext uri="{FF2B5EF4-FFF2-40B4-BE49-F238E27FC236}">
                <a16:creationId xmlns:a16="http://schemas.microsoft.com/office/drawing/2014/main" id="{34B21785-E9B5-2272-D45E-104052A0F727}"/>
              </a:ext>
            </a:extLst>
          </p:cNvPr>
          <p:cNvSpPr>
            <a:spLocks noChangeAspect="1" noChangeArrowheads="1"/>
          </p:cNvSpPr>
          <p:nvPr/>
        </p:nvSpPr>
        <p:spPr bwMode="auto">
          <a:xfrm>
            <a:off x="57150"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 name="Рисунок 3">
            <a:extLst>
              <a:ext uri="{FF2B5EF4-FFF2-40B4-BE49-F238E27FC236}">
                <a16:creationId xmlns:a16="http://schemas.microsoft.com/office/drawing/2014/main" id="{A0E11C7A-E54D-DB9F-DB68-C1712E5D8656}"/>
              </a:ext>
            </a:extLst>
          </p:cNvPr>
          <p:cNvPicPr>
            <a:picLocks noChangeAspect="1"/>
          </p:cNvPicPr>
          <p:nvPr/>
        </p:nvPicPr>
        <p:blipFill>
          <a:blip r:embed="rId6"/>
          <a:stretch>
            <a:fillRect/>
          </a:stretch>
        </p:blipFill>
        <p:spPr>
          <a:xfrm>
            <a:off x="-15766" y="0"/>
            <a:ext cx="9159766" cy="763489"/>
          </a:xfrm>
          <a:prstGeom prst="rect">
            <a:avLst/>
          </a:prstGeom>
        </p:spPr>
      </p:pic>
      <p:pic>
        <p:nvPicPr>
          <p:cNvPr id="5" name="Рисунок 4">
            <a:extLst>
              <a:ext uri="{FF2B5EF4-FFF2-40B4-BE49-F238E27FC236}">
                <a16:creationId xmlns:a16="http://schemas.microsoft.com/office/drawing/2014/main" id="{0DE84436-4A88-13CB-D03D-EA8B7A7E16F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4177" y="200770"/>
            <a:ext cx="1143000" cy="361950"/>
          </a:xfrm>
          <a:prstGeom prst="rect">
            <a:avLst/>
          </a:prstGeom>
        </p:spPr>
      </p:pic>
      <p:sp>
        <p:nvSpPr>
          <p:cNvPr id="6" name="TextBox 5">
            <a:extLst>
              <a:ext uri="{FF2B5EF4-FFF2-40B4-BE49-F238E27FC236}">
                <a16:creationId xmlns:a16="http://schemas.microsoft.com/office/drawing/2014/main" id="{9D602A18-830C-3526-80F4-D6A0A9FBA6EA}"/>
              </a:ext>
            </a:extLst>
          </p:cNvPr>
          <p:cNvSpPr txBox="1"/>
          <p:nvPr/>
        </p:nvSpPr>
        <p:spPr>
          <a:xfrm>
            <a:off x="1515533" y="87113"/>
            <a:ext cx="7628467" cy="523220"/>
          </a:xfrm>
          <a:prstGeom prst="rect">
            <a:avLst/>
          </a:prstGeom>
          <a:noFill/>
        </p:spPr>
        <p:txBody>
          <a:bodyPr wrap="square" rtlCol="0">
            <a:spAutoFit/>
          </a:bodyPr>
          <a:lstStyle/>
          <a:p>
            <a:r>
              <a:rPr lang="ru-RU" sz="28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Tree>
    <p:extLst>
      <p:ext uri="{BB962C8B-B14F-4D97-AF65-F5344CB8AC3E}">
        <p14:creationId xmlns:p14="http://schemas.microsoft.com/office/powerpoint/2010/main" val="2385777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err="1">
                <a:solidFill>
                  <a:schemeClr val="bg1"/>
                </a:solidFill>
                <a:latin typeface="Arial" pitchFamily="34" charset="0"/>
                <a:ea typeface="Tahoma" pitchFamily="34" charset="0"/>
                <a:cs typeface="Arial" pitchFamily="34" charset="0"/>
              </a:rPr>
              <a:t>i</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Что такое информация?</a:t>
            </a:r>
          </a:p>
        </p:txBody>
      </p:sp>
      <p:sp>
        <p:nvSpPr>
          <p:cNvPr id="6" name="Прямоугольник 5"/>
          <p:cNvSpPr/>
          <p:nvPr/>
        </p:nvSpPr>
        <p:spPr>
          <a:xfrm>
            <a:off x="468313" y="765175"/>
            <a:ext cx="8496300" cy="8302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Информация</a:t>
            </a:r>
            <a:r>
              <a:rPr lang="ru-RU" sz="1600" dirty="0"/>
              <a:t> (от латинского </a:t>
            </a:r>
            <a:r>
              <a:rPr lang="en-US" sz="1600" dirty="0" err="1"/>
              <a:t>informatio</a:t>
            </a:r>
            <a:r>
              <a:rPr lang="ru-RU" sz="1600" dirty="0"/>
              <a:t> — разъяснение, изложение), - сведения, передаваемые людь­ми устным, письменным или другим способом (с помощью условных сиг­налов, технических средств и т.д.)</a:t>
            </a:r>
          </a:p>
        </p:txBody>
      </p:sp>
      <p:sp>
        <p:nvSpPr>
          <p:cNvPr id="9" name="Прямоугольник 8"/>
          <p:cNvSpPr/>
          <p:nvPr/>
        </p:nvSpPr>
        <p:spPr>
          <a:xfrm>
            <a:off x="468313" y="1806575"/>
            <a:ext cx="8496300" cy="28622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Философская точка зрения:</a:t>
            </a:r>
            <a:r>
              <a:rPr lang="ru-RU" sz="1600" dirty="0"/>
              <a:t> информация существует независимо от человека и является свойством материи. </a:t>
            </a:r>
          </a:p>
          <a:p>
            <a:pPr marL="285750" indent="-285750">
              <a:spcBef>
                <a:spcPts val="600"/>
              </a:spcBef>
              <a:buFont typeface="Wingdings" panose="05000000000000000000" pitchFamily="2" charset="2"/>
              <a:buChar char="§"/>
              <a:defRPr/>
            </a:pPr>
            <a:r>
              <a:rPr lang="ru-RU" sz="1600" dirty="0"/>
              <a:t>Отражение объектов материального мира, которое существует всегда, всю­ду и неотделимо от ее материального носителя</a:t>
            </a:r>
          </a:p>
          <a:p>
            <a:pPr marL="285750" indent="-285750">
              <a:spcBef>
                <a:spcPts val="600"/>
              </a:spcBef>
              <a:buFont typeface="Wingdings" panose="05000000000000000000" pitchFamily="2" charset="2"/>
              <a:buChar char="§"/>
              <a:defRPr/>
            </a:pPr>
            <a:r>
              <a:rPr lang="ru-RU" sz="1600" dirty="0"/>
              <a:t>Объективные сведения - обмен сигналами в животном и рас­тительном мире, включая передачу генетических признаков</a:t>
            </a:r>
          </a:p>
          <a:p>
            <a:pPr marL="285750" indent="-285750">
              <a:spcBef>
                <a:spcPts val="600"/>
              </a:spcBef>
              <a:buFont typeface="Wingdings" panose="05000000000000000000" pitchFamily="2" charset="2"/>
              <a:buChar char="§"/>
              <a:defRPr/>
            </a:pPr>
            <a:r>
              <a:rPr lang="ru-RU" sz="1600" dirty="0"/>
              <a:t>Сила, приводящая в движение производственные мощности, ар­мии, общественное структуры, ранящая и поднимающая чело­века.</a:t>
            </a:r>
          </a:p>
          <a:p>
            <a:pPr marL="285750" indent="-285750">
              <a:spcBef>
                <a:spcPts val="600"/>
              </a:spcBef>
              <a:buFont typeface="Wingdings" panose="05000000000000000000" pitchFamily="2" charset="2"/>
              <a:buChar char="§"/>
              <a:defRPr/>
            </a:pPr>
            <a:r>
              <a:rPr lang="ru-RU" sz="1600" dirty="0"/>
              <a:t>Важнейший ресурс (ценный товар), на добывание и охрану которого расходуют­ся громадные силы и средства</a:t>
            </a:r>
          </a:p>
        </p:txBody>
      </p:sp>
      <p:sp>
        <p:nvSpPr>
          <p:cNvPr id="10" name="Прямоугольник 9"/>
          <p:cNvSpPr/>
          <p:nvPr/>
        </p:nvSpPr>
        <p:spPr>
          <a:xfrm>
            <a:off x="468313" y="4878388"/>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Федеральный закон РФ № 149-ФЗ </a:t>
            </a:r>
            <a:r>
              <a:rPr lang="ru-RU" sz="1600" dirty="0"/>
              <a:t>"Информация - сведения (сообщения, данные) независимо от формы их представления"</a:t>
            </a:r>
          </a:p>
        </p:txBody>
      </p:sp>
      <p:sp>
        <p:nvSpPr>
          <p:cNvPr id="12" name="Прямоугольник 11"/>
          <p:cNvSpPr/>
          <p:nvPr/>
        </p:nvSpPr>
        <p:spPr>
          <a:xfrm>
            <a:off x="468313" y="5653088"/>
            <a:ext cx="8496300" cy="83026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ГОСТ Р 50922-2006. Защита информации. Основные термины и определения</a:t>
            </a:r>
          </a:p>
          <a:p>
            <a:pPr algn="just" eaLnBrk="1" hangingPunct="1">
              <a:defRPr/>
            </a:pPr>
            <a:r>
              <a:rPr lang="ru-RU" sz="1600" u="sng" dirty="0"/>
              <a:t>Защищаемая информация</a:t>
            </a:r>
            <a:r>
              <a:rPr lang="ru-RU" sz="1600" dirty="0"/>
              <a:t> - предмет собственности подлежащий защите в соответствии с требованиями собственника или правовых документов</a:t>
            </a:r>
          </a:p>
        </p:txBody>
      </p:sp>
    </p:spTree>
    <p:extLst>
      <p:ext uri="{BB962C8B-B14F-4D97-AF65-F5344CB8AC3E}">
        <p14:creationId xmlns:p14="http://schemas.microsoft.com/office/powerpoint/2010/main" val="601330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ii</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Информационная безопасность и защита информации</a:t>
            </a:r>
          </a:p>
        </p:txBody>
      </p:sp>
      <p:sp>
        <p:nvSpPr>
          <p:cNvPr id="6" name="Прямоугольник 5"/>
          <p:cNvSpPr/>
          <p:nvPr/>
        </p:nvSpPr>
        <p:spPr>
          <a:xfrm>
            <a:off x="468313" y="765175"/>
            <a:ext cx="8496300" cy="16319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altLang="ru-RU" sz="1600" b="1" dirty="0"/>
              <a:t>Информационная безопасность </a:t>
            </a:r>
            <a:r>
              <a:rPr lang="ru-RU" altLang="ru-RU" sz="1600" dirty="0"/>
              <a:t> – это </a:t>
            </a:r>
            <a:r>
              <a:rPr lang="ru-RU" altLang="ru-RU" sz="1600" u="sng" dirty="0"/>
              <a:t>состояние</a:t>
            </a:r>
            <a:r>
              <a:rPr lang="ru-RU" altLang="ru-RU" sz="1600" dirty="0"/>
              <a:t> информационной системы, при котором она наименее восприимчива к вмешательству и нанесению ущерба со стороны третьих лиц. </a:t>
            </a:r>
          </a:p>
          <a:p>
            <a:pPr algn="just" eaLnBrk="1" hangingPunct="1">
              <a:defRPr/>
            </a:pPr>
            <a:endParaRPr lang="ru-RU" altLang="ru-RU" sz="1600" dirty="0"/>
          </a:p>
          <a:p>
            <a:pPr algn="just" eaLnBrk="1" hangingPunct="1">
              <a:defRPr/>
            </a:pPr>
            <a:r>
              <a:rPr lang="ru-RU" sz="1600" dirty="0"/>
              <a:t>Безопасным состояние считается когда негативные последствия реализации угроз (причиненный ущерб) находятся на приемлемом для владельца уровне</a:t>
            </a:r>
            <a:r>
              <a:rPr lang="ru-RU" altLang="ru-RU" sz="1600" dirty="0"/>
              <a:t>.</a:t>
            </a:r>
          </a:p>
        </p:txBody>
      </p:sp>
      <p:sp>
        <p:nvSpPr>
          <p:cNvPr id="10" name="Прямоугольник 9"/>
          <p:cNvSpPr/>
          <p:nvPr/>
        </p:nvSpPr>
        <p:spPr>
          <a:xfrm>
            <a:off x="468313" y="2655888"/>
            <a:ext cx="8496300" cy="30480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Защита информации</a:t>
            </a:r>
            <a:r>
              <a:rPr lang="ru-RU" sz="1600" dirty="0"/>
              <a:t> - </a:t>
            </a:r>
            <a:r>
              <a:rPr lang="ru-RU" sz="1600" u="sng" dirty="0"/>
              <a:t>деятельность</a:t>
            </a:r>
            <a:r>
              <a:rPr lang="ru-RU" sz="1600" dirty="0"/>
              <a:t>, направленная на предотвращение утечки защищаемой информации, несанкционированных и непреднамеренных воздействий на защищаемую информацию.</a:t>
            </a:r>
          </a:p>
          <a:p>
            <a:pPr algn="just" eaLnBrk="1" hangingPunct="1">
              <a:defRPr/>
            </a:pPr>
            <a:endParaRPr lang="ru-RU" sz="1600" dirty="0"/>
          </a:p>
          <a:p>
            <a:pPr algn="just" eaLnBrk="1" hangingPunct="1">
              <a:defRPr/>
            </a:pPr>
            <a:r>
              <a:rPr lang="ru-RU" sz="1600" dirty="0"/>
              <a:t>Защита информации, как правило, не снимает угрозы. Это действия по созданию и реализации контрмер для снижения рисков путём воздействия на уязвимости.</a:t>
            </a:r>
          </a:p>
          <a:p>
            <a:pPr algn="just" eaLnBrk="1" hangingPunct="1">
              <a:defRPr/>
            </a:pPr>
            <a:endParaRPr lang="ru-RU" sz="1600" dirty="0"/>
          </a:p>
          <a:p>
            <a:pPr algn="just" eaLnBrk="1" hangingPunct="1">
              <a:defRPr/>
            </a:pPr>
            <a:r>
              <a:rPr lang="ru-RU" sz="1600" dirty="0"/>
              <a:t>Защита информации всегда </a:t>
            </a:r>
            <a:r>
              <a:rPr lang="ru-RU" sz="1600" dirty="0" err="1"/>
              <a:t>проактивна</a:t>
            </a:r>
            <a:r>
              <a:rPr lang="ru-RU" sz="1600" dirty="0"/>
              <a:t>, так как после реализации угрозы (атаки) нужна не защита, а ликвидация последствий.</a:t>
            </a:r>
          </a:p>
          <a:p>
            <a:pPr algn="just" eaLnBrk="1" hangingPunct="1">
              <a:defRPr/>
            </a:pPr>
            <a:endParaRPr lang="ru-RU" sz="1600" dirty="0"/>
          </a:p>
          <a:p>
            <a:pPr algn="just" eaLnBrk="1" hangingPunct="1">
              <a:defRPr/>
            </a:pPr>
            <a:r>
              <a:rPr lang="ru-RU" sz="1600" dirty="0"/>
              <a:t>Уровень защищённости определяется самым слабым звеном. Защиту информации необходимо осуществлять комплексно, всесторонне и системно.</a:t>
            </a:r>
          </a:p>
        </p:txBody>
      </p:sp>
    </p:spTree>
    <p:extLst>
      <p:ext uri="{BB962C8B-B14F-4D97-AF65-F5344CB8AC3E}">
        <p14:creationId xmlns:p14="http://schemas.microsoft.com/office/powerpoint/2010/main" val="45144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err="1">
                <a:solidFill>
                  <a:schemeClr val="bg1"/>
                </a:solidFill>
                <a:latin typeface="Arial" pitchFamily="34" charset="0"/>
                <a:ea typeface="Tahoma" pitchFamily="34" charset="0"/>
                <a:cs typeface="Arial" pitchFamily="34" charset="0"/>
              </a:rPr>
              <a:t>iIi</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Что, от чего и как защищаем</a:t>
            </a:r>
          </a:p>
        </p:txBody>
      </p:sp>
      <p:sp>
        <p:nvSpPr>
          <p:cNvPr id="6" name="Прямоугольник 5"/>
          <p:cNvSpPr/>
          <p:nvPr/>
        </p:nvSpPr>
        <p:spPr>
          <a:xfrm>
            <a:off x="468313" y="765175"/>
            <a:ext cx="8496300" cy="1816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altLang="ru-RU" sz="1600" b="1" dirty="0"/>
              <a:t>Что защищаем </a:t>
            </a:r>
            <a:r>
              <a:rPr lang="ru-RU" altLang="ru-RU" sz="1600" dirty="0"/>
              <a:t> – информация, которую необходимо защитить по  требованию собственника или на основании правовых документов. </a:t>
            </a:r>
          </a:p>
          <a:p>
            <a:pPr algn="just" eaLnBrk="1" hangingPunct="1">
              <a:defRPr/>
            </a:pPr>
            <a:endParaRPr lang="ru-RU" altLang="ru-RU" sz="1600" dirty="0"/>
          </a:p>
          <a:p>
            <a:pPr algn="just" eaLnBrk="1" hangingPunct="1">
              <a:defRPr/>
            </a:pPr>
            <a:r>
              <a:rPr lang="ru-RU" sz="1600" dirty="0"/>
              <a:t>Защищаем доступность информации, её целостность и конфиденциальность</a:t>
            </a:r>
          </a:p>
          <a:p>
            <a:pPr algn="just" eaLnBrk="1" hangingPunct="1">
              <a:defRPr/>
            </a:pPr>
            <a:endParaRPr lang="ru-RU" altLang="ru-RU" sz="1600" dirty="0"/>
          </a:p>
          <a:p>
            <a:pPr algn="just" eaLnBrk="1" hangingPunct="1">
              <a:defRPr/>
            </a:pPr>
            <a:r>
              <a:rPr lang="ru-RU" altLang="ru-RU" sz="1600" dirty="0"/>
              <a:t>Защищаем также средства хранения и обработки информации (программные, технические, каналы связи и помещения, где всё это находится). </a:t>
            </a:r>
          </a:p>
        </p:txBody>
      </p:sp>
      <p:sp>
        <p:nvSpPr>
          <p:cNvPr id="10" name="Прямоугольник 9"/>
          <p:cNvSpPr/>
          <p:nvPr/>
        </p:nvSpPr>
        <p:spPr>
          <a:xfrm>
            <a:off x="468313" y="2797175"/>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От чего защищаем</a:t>
            </a:r>
            <a:r>
              <a:rPr lang="ru-RU" sz="1600" dirty="0"/>
              <a:t> – от угроз, которые в случае реализации могут привести к ущербу (материальному, </a:t>
            </a:r>
            <a:r>
              <a:rPr lang="ru-RU" sz="1600" dirty="0" err="1"/>
              <a:t>имиджевому</a:t>
            </a:r>
            <a:r>
              <a:rPr lang="ru-RU" sz="1600" dirty="0"/>
              <a:t>, политическому и т.д.).</a:t>
            </a:r>
          </a:p>
          <a:p>
            <a:pPr algn="just" eaLnBrk="1" hangingPunct="1">
              <a:defRPr/>
            </a:pPr>
            <a:endParaRPr lang="ru-RU" sz="1600" dirty="0"/>
          </a:p>
          <a:p>
            <a:pPr algn="just" eaLnBrk="1" hangingPunct="1">
              <a:defRPr/>
            </a:pPr>
            <a:r>
              <a:rPr lang="ru-RU" sz="1600" dirty="0"/>
              <a:t>Источниками угроз могут быть не только злоумышленники, но и ошибки (персонала, процессов, систем, </a:t>
            </a:r>
            <a:r>
              <a:rPr lang="ru-RU" sz="1600" dirty="0" err="1"/>
              <a:t>инфораструктуры</a:t>
            </a:r>
            <a:r>
              <a:rPr lang="ru-RU" sz="1600" dirty="0"/>
              <a:t>), а также природные и техногенные явления.</a:t>
            </a:r>
          </a:p>
        </p:txBody>
      </p:sp>
      <p:sp>
        <p:nvSpPr>
          <p:cNvPr id="9" name="Прямоугольник 8"/>
          <p:cNvSpPr/>
          <p:nvPr/>
        </p:nvSpPr>
        <p:spPr>
          <a:xfrm>
            <a:off x="468313" y="4337050"/>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Как защищаем</a:t>
            </a:r>
            <a:r>
              <a:rPr lang="ru-RU" sz="1600" dirty="0"/>
              <a:t> – разрабатываем и реализуем контрмеры, которые или снижают вероятность ущерба или уменьшают его величину. То есть снижаем риски.</a:t>
            </a:r>
          </a:p>
          <a:p>
            <a:pPr algn="just" eaLnBrk="1" hangingPunct="1">
              <a:defRPr/>
            </a:pPr>
            <a:endParaRPr lang="ru-RU" sz="1600" dirty="0"/>
          </a:p>
          <a:p>
            <a:pPr algn="just" eaLnBrk="1" hangingPunct="1">
              <a:defRPr/>
            </a:pPr>
            <a:r>
              <a:rPr lang="ru-RU" sz="1600" dirty="0"/>
              <a:t>Целесообразность контрмер определяется соотношением производимых затрат и возможного ущерба с учетом его вероятности.</a:t>
            </a:r>
          </a:p>
        </p:txBody>
      </p:sp>
    </p:spTree>
    <p:extLst>
      <p:ext uri="{BB962C8B-B14F-4D97-AF65-F5344CB8AC3E}">
        <p14:creationId xmlns:p14="http://schemas.microsoft.com/office/powerpoint/2010/main" val="131766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Понятия безопасности и их взаимосвязь</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iv</a:t>
            </a:r>
            <a:endParaRPr lang="ru-RU" sz="1200" b="1" dirty="0">
              <a:solidFill>
                <a:schemeClr val="bg1"/>
              </a:solidFill>
              <a:latin typeface="Arial" pitchFamily="34" charset="0"/>
              <a:ea typeface="Tahoma" pitchFamily="34" charset="0"/>
              <a:cs typeface="Arial" pitchFamily="34" charset="0"/>
            </a:endParaRPr>
          </a:p>
        </p:txBody>
      </p:sp>
      <p:pic>
        <p:nvPicPr>
          <p:cNvPr id="614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76375" y="822325"/>
            <a:ext cx="6969125" cy="541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0" y="6550025"/>
            <a:ext cx="3887788" cy="307975"/>
          </a:xfrm>
          <a:prstGeom prst="rect">
            <a:avLst/>
          </a:prstGeom>
          <a:noFill/>
        </p:spPr>
        <p:txBody>
          <a:bodyPr>
            <a:spAutoFit/>
          </a:bodyPr>
          <a:lstStyle/>
          <a:p>
            <a:pPr eaLnBrk="1" hangingPunct="1">
              <a:defRPr/>
            </a:pPr>
            <a:r>
              <a:rPr lang="ru-RU" sz="1400" b="1">
                <a:solidFill>
                  <a:schemeClr val="bg1"/>
                </a:solidFill>
                <a:effectLst>
                  <a:outerShdw blurRad="38100" dist="38100" dir="2700000" algn="tl">
                    <a:srgbClr val="C0C0C0"/>
                  </a:outerShdw>
                </a:effectLst>
              </a:rPr>
              <a:t>Термины и определения</a:t>
            </a:r>
          </a:p>
        </p:txBody>
      </p:sp>
    </p:spTree>
    <p:extLst>
      <p:ext uri="{BB962C8B-B14F-4D97-AF65-F5344CB8AC3E}">
        <p14:creationId xmlns:p14="http://schemas.microsoft.com/office/powerpoint/2010/main" val="1502875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v</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Содержание курса</a:t>
            </a:r>
          </a:p>
        </p:txBody>
      </p:sp>
      <p:sp>
        <p:nvSpPr>
          <p:cNvPr id="7173" name="TextBox 11"/>
          <p:cNvSpPr txBox="1">
            <a:spLocks noChangeArrowheads="1"/>
          </p:cNvSpPr>
          <p:nvPr/>
        </p:nvSpPr>
        <p:spPr bwMode="auto">
          <a:xfrm>
            <a:off x="468313" y="765284"/>
            <a:ext cx="8496300" cy="583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600"/>
              </a:spcBef>
              <a:buFontTx/>
              <a:buAutoNum type="arabicPeriod"/>
            </a:pPr>
            <a:r>
              <a:rPr lang="ru-RU" altLang="ru-RU" sz="1600" b="1" dirty="0">
                <a:latin typeface="Arial" panose="020B0604020202020204" pitchFamily="34" charset="0"/>
              </a:rPr>
              <a:t>Основные определения и термины</a:t>
            </a:r>
            <a:endParaRPr lang="en-US" altLang="ru-RU" sz="1600" b="1" dirty="0">
              <a:latin typeface="Arial" panose="020B0604020202020204" pitchFamily="34" charset="0"/>
            </a:endParaRPr>
          </a:p>
          <a:p>
            <a:pPr eaLnBrk="1" hangingPunct="1">
              <a:spcBef>
                <a:spcPts val="600"/>
              </a:spcBef>
              <a:buFontTx/>
              <a:buAutoNum type="arabicPeriod"/>
            </a:pPr>
            <a:r>
              <a:rPr lang="ru-RU" altLang="ru-RU" sz="1600" b="1" dirty="0">
                <a:latin typeface="Arial" panose="020B0604020202020204" pitchFamily="34" charset="0"/>
              </a:rPr>
              <a:t>Классификация угроз и уязвимостей объектов информатизации</a:t>
            </a:r>
            <a:endParaRPr lang="en-US" altLang="ru-RU" sz="1600" b="1" dirty="0">
              <a:latin typeface="Arial" panose="020B0604020202020204" pitchFamily="34" charset="0"/>
            </a:endParaRPr>
          </a:p>
          <a:p>
            <a:pPr eaLnBrk="1" hangingPunct="1">
              <a:spcBef>
                <a:spcPts val="600"/>
              </a:spcBef>
              <a:buFontTx/>
              <a:buAutoNum type="arabicPeriod"/>
            </a:pPr>
            <a:r>
              <a:rPr lang="ru-RU" altLang="ru-RU" sz="1600" b="1" dirty="0">
                <a:latin typeface="Arial" panose="020B0604020202020204" pitchFamily="34" charset="0"/>
              </a:rPr>
              <a:t>Расчет рисков информационной безопасности</a:t>
            </a:r>
            <a:endParaRPr lang="en-US" altLang="ru-RU" sz="1600" b="1" dirty="0">
              <a:latin typeface="Arial" panose="020B0604020202020204" pitchFamily="34" charset="0"/>
            </a:endParaRPr>
          </a:p>
          <a:p>
            <a:pPr eaLnBrk="1" hangingPunct="1">
              <a:spcBef>
                <a:spcPts val="600"/>
              </a:spcBef>
              <a:buFontTx/>
              <a:buAutoNum type="arabicPeriod"/>
            </a:pPr>
            <a:r>
              <a:rPr lang="ru-RU" altLang="ru-RU" sz="1600" b="1" dirty="0">
                <a:latin typeface="Arial" panose="020B0604020202020204" pitchFamily="34" charset="0"/>
              </a:rPr>
              <a:t>Общая теория защиты</a:t>
            </a:r>
            <a:endParaRPr lang="en-US" altLang="ru-RU" sz="1600" b="1" dirty="0">
              <a:latin typeface="Arial" panose="020B0604020202020204" pitchFamily="34" charset="0"/>
            </a:endParaRPr>
          </a:p>
          <a:p>
            <a:pPr eaLnBrk="1" hangingPunct="1">
              <a:spcBef>
                <a:spcPts val="600"/>
              </a:spcBef>
              <a:buFontTx/>
              <a:buAutoNum type="arabicPeriod"/>
            </a:pPr>
            <a:r>
              <a:rPr lang="ru-RU" altLang="ru-RU" sz="1600" b="1" dirty="0">
                <a:latin typeface="Arial" panose="020B0604020202020204" pitchFamily="34" charset="0"/>
              </a:rPr>
              <a:t>Три направления информационной безопасности</a:t>
            </a:r>
            <a:endParaRPr lang="en-US" altLang="ru-RU" sz="1600" b="1" dirty="0">
              <a:latin typeface="Arial" panose="020B0604020202020204" pitchFamily="34" charset="0"/>
            </a:endParaRPr>
          </a:p>
          <a:p>
            <a:pPr eaLnBrk="1" hangingPunct="1">
              <a:spcBef>
                <a:spcPts val="600"/>
              </a:spcBef>
              <a:buFontTx/>
              <a:buAutoNum type="arabicPeriod"/>
            </a:pPr>
            <a:r>
              <a:rPr lang="ru-RU" altLang="ru-RU" sz="1600" b="1" dirty="0">
                <a:latin typeface="Arial" panose="020B0604020202020204" pitchFamily="34" charset="0"/>
              </a:rPr>
              <a:t>Комплексная система защиты объектов информатизации</a:t>
            </a:r>
            <a:endParaRPr lang="en-US" altLang="ru-RU" sz="1600" b="1" dirty="0">
              <a:latin typeface="Arial" panose="020B0604020202020204" pitchFamily="34" charset="0"/>
            </a:endParaRPr>
          </a:p>
          <a:p>
            <a:pPr eaLnBrk="1" hangingPunct="1">
              <a:spcBef>
                <a:spcPts val="600"/>
              </a:spcBef>
              <a:buFontTx/>
              <a:buAutoNum type="arabicPeriod"/>
            </a:pPr>
            <a:r>
              <a:rPr lang="ru-RU" altLang="ru-RU" sz="1600" b="1" dirty="0">
                <a:latin typeface="Arial" panose="020B0604020202020204" pitchFamily="34" charset="0"/>
              </a:rPr>
              <a:t>Инструментальные средства защиты объектов информатизации</a:t>
            </a:r>
          </a:p>
          <a:p>
            <a:pPr>
              <a:spcBef>
                <a:spcPts val="600"/>
              </a:spcBef>
              <a:buFontTx/>
              <a:buAutoNum type="arabicPeriod"/>
            </a:pPr>
            <a:r>
              <a:rPr lang="ru-RU" sz="1600" b="1" dirty="0">
                <a:latin typeface="Arial" panose="020B0604020202020204" pitchFamily="34" charset="0"/>
              </a:rPr>
              <a:t>Правовое обеспечение защиты информации</a:t>
            </a:r>
            <a:endParaRPr lang="ru-RU" altLang="ru-RU" sz="1600" b="1" dirty="0">
              <a:latin typeface="Arial" panose="020B0604020202020204" pitchFamily="34" charset="0"/>
            </a:endParaRPr>
          </a:p>
          <a:p>
            <a:pPr>
              <a:spcBef>
                <a:spcPts val="600"/>
              </a:spcBef>
              <a:buFontTx/>
              <a:buAutoNum type="arabicPeriod"/>
            </a:pPr>
            <a:r>
              <a:rPr lang="ru-RU" altLang="ru-RU" sz="1600" b="1" dirty="0">
                <a:latin typeface="Arial" panose="020B0604020202020204" pitchFamily="34" charset="0"/>
              </a:rPr>
              <a:t>Защита персональных данных</a:t>
            </a:r>
          </a:p>
          <a:p>
            <a:pPr>
              <a:spcBef>
                <a:spcPts val="600"/>
              </a:spcBef>
              <a:buFontTx/>
              <a:buAutoNum type="arabicPeriod"/>
            </a:pPr>
            <a:r>
              <a:rPr lang="ru-RU" sz="1600" b="1" dirty="0">
                <a:latin typeface="Arial" panose="020B0604020202020204" pitchFamily="34" charset="0"/>
              </a:rPr>
              <a:t>Организационно-нормативные меры защиты </a:t>
            </a:r>
          </a:p>
          <a:p>
            <a:pPr>
              <a:spcBef>
                <a:spcPts val="600"/>
              </a:spcBef>
              <a:buFontTx/>
              <a:buAutoNum type="arabicPeriod"/>
            </a:pPr>
            <a:r>
              <a:rPr lang="ru-RU" altLang="ru-RU" sz="1600" b="1" dirty="0">
                <a:latin typeface="Arial" panose="020B0604020202020204" pitchFamily="34" charset="0"/>
              </a:rPr>
              <a:t>Ролевая модель управления доступом</a:t>
            </a:r>
          </a:p>
          <a:p>
            <a:pPr>
              <a:spcBef>
                <a:spcPts val="600"/>
              </a:spcBef>
              <a:buFontTx/>
              <a:buAutoNum type="arabicPeriod"/>
            </a:pPr>
            <a:r>
              <a:rPr lang="ru-RU" altLang="ru-RU" sz="1600" b="1" dirty="0">
                <a:latin typeface="Arial" panose="020B0604020202020204" pitchFamily="34" charset="0"/>
              </a:rPr>
              <a:t>Защита электронных документов</a:t>
            </a:r>
          </a:p>
          <a:p>
            <a:pPr>
              <a:spcBef>
                <a:spcPts val="600"/>
              </a:spcBef>
              <a:buFontTx/>
              <a:buAutoNum type="arabicPeriod"/>
            </a:pPr>
            <a:r>
              <a:rPr lang="ru-RU" altLang="ru-RU" sz="1600" b="1" dirty="0">
                <a:latin typeface="Arial" panose="020B0604020202020204" pitchFamily="34" charset="0"/>
              </a:rPr>
              <a:t>Система управления защитой информатизации</a:t>
            </a:r>
          </a:p>
          <a:p>
            <a:pPr>
              <a:spcBef>
                <a:spcPts val="600"/>
              </a:spcBef>
              <a:buFontTx/>
              <a:buAutoNum type="arabicPeriod"/>
            </a:pPr>
            <a:r>
              <a:rPr lang="ru-RU" altLang="ru-RU" sz="1600" b="1" dirty="0">
                <a:latin typeface="Arial" panose="020B0604020202020204" pitchFamily="34" charset="0"/>
              </a:rPr>
              <a:t>Управление непрерывностью бизнеса</a:t>
            </a:r>
          </a:p>
          <a:p>
            <a:pPr>
              <a:spcBef>
                <a:spcPts val="600"/>
              </a:spcBef>
              <a:buFontTx/>
              <a:buAutoNum type="arabicPeriod"/>
            </a:pPr>
            <a:r>
              <a:rPr lang="ru-RU" altLang="ru-RU" sz="1600" b="1" dirty="0">
                <a:latin typeface="Arial" panose="020B0604020202020204" pitchFamily="34" charset="0"/>
              </a:rPr>
              <a:t>Управление активами, конфигурациями и мощностями</a:t>
            </a:r>
          </a:p>
          <a:p>
            <a:pPr>
              <a:spcBef>
                <a:spcPts val="600"/>
              </a:spcBef>
              <a:buFontTx/>
              <a:buAutoNum type="arabicPeriod"/>
            </a:pPr>
            <a:r>
              <a:rPr lang="ru-RU" altLang="ru-RU" sz="1600" b="1" dirty="0">
                <a:latin typeface="Arial" panose="020B0604020202020204" pitchFamily="34" charset="0"/>
              </a:rPr>
              <a:t>Управление инцидентами и проблемами</a:t>
            </a:r>
          </a:p>
          <a:p>
            <a:pPr>
              <a:spcBef>
                <a:spcPts val="600"/>
              </a:spcBef>
              <a:buFontTx/>
              <a:buAutoNum type="arabicPeriod"/>
            </a:pPr>
            <a:r>
              <a:rPr lang="ru-RU" altLang="ru-RU" sz="1600" b="1" dirty="0">
                <a:latin typeface="Arial" panose="020B0604020202020204" pitchFamily="34" charset="0"/>
              </a:rPr>
              <a:t>Управление безопасностью изменений</a:t>
            </a:r>
          </a:p>
          <a:p>
            <a:pPr eaLnBrk="1" hangingPunct="1">
              <a:spcBef>
                <a:spcPts val="600"/>
              </a:spcBef>
              <a:buFontTx/>
              <a:buAutoNum type="arabicPeriod"/>
            </a:pPr>
            <a:r>
              <a:rPr lang="ru-RU" altLang="ru-RU" sz="1600" b="1" dirty="0">
                <a:latin typeface="Arial" panose="020B0604020202020204" pitchFamily="34" charset="0"/>
              </a:rPr>
              <a:t>Управление безопасным внедрением релизов</a:t>
            </a:r>
          </a:p>
        </p:txBody>
      </p:sp>
    </p:spTree>
    <p:extLst>
      <p:ext uri="{BB962C8B-B14F-4D97-AF65-F5344CB8AC3E}">
        <p14:creationId xmlns:p14="http://schemas.microsoft.com/office/powerpoint/2010/main" val="3418469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indent="358775" algn="ctr" eaLnBrk="1" hangingPunct="1">
              <a:defRPr/>
            </a:pPr>
            <a:r>
              <a:rPr lang="ru-RU" sz="2400" b="1" dirty="0">
                <a:solidFill>
                  <a:schemeClr val="accent5">
                    <a:lumMod val="75000"/>
                  </a:schemeClr>
                </a:solidFill>
                <a:cs typeface="Arial" panose="020B0604020202020204" pitchFamily="34" charset="0"/>
              </a:rPr>
              <a:t>❶ Основные определения и термины</a:t>
            </a:r>
          </a:p>
        </p:txBody>
      </p:sp>
      <p:pic>
        <p:nvPicPr>
          <p:cNvPr id="8199"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17533" y="834495"/>
            <a:ext cx="4147081" cy="2401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520ECABB-68B7-788A-C3EA-3CB648D7535B}"/>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739E9DDA-5E0C-F5B0-8F1E-F06CFDE3B19F}"/>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BA17DC9C-0F8F-1CE2-1325-9B8DCBC993CD}"/>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1588561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ГОСТ Р 50922-2006. Защита информации. Термины и определения</a:t>
            </a:r>
          </a:p>
        </p:txBody>
      </p:sp>
      <p:sp>
        <p:nvSpPr>
          <p:cNvPr id="6" name="Прямоугольник 5"/>
          <p:cNvSpPr/>
          <p:nvPr/>
        </p:nvSpPr>
        <p:spPr>
          <a:xfrm>
            <a:off x="468313" y="765175"/>
            <a:ext cx="8496300" cy="20621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altLang="ru-RU" sz="1600" b="1" dirty="0"/>
              <a:t>Безопасность информации - </a:t>
            </a:r>
            <a:r>
              <a:rPr lang="ru-RU" altLang="ru-RU" sz="1600" dirty="0"/>
              <a:t>Состояние защищенности информации при котором</a:t>
            </a:r>
          </a:p>
          <a:p>
            <a:pPr algn="just" eaLnBrk="1" hangingPunct="1">
              <a:defRPr/>
            </a:pPr>
            <a:r>
              <a:rPr lang="ru-RU" altLang="ru-RU" sz="1600" dirty="0"/>
              <a:t>обеспечены ее конфиденциальность, доступность и целостность:</a:t>
            </a:r>
          </a:p>
          <a:p>
            <a:pPr marL="285750" indent="-285750" algn="just">
              <a:buFont typeface="Wingdings" panose="05000000000000000000" pitchFamily="2" charset="2"/>
              <a:buChar char="§"/>
              <a:defRPr/>
            </a:pPr>
            <a:r>
              <a:rPr lang="ru-RU" sz="1600" b="1" i="1" dirty="0"/>
              <a:t>Конфиденциальность</a:t>
            </a:r>
            <a:r>
              <a:rPr lang="ru-RU" sz="1600" dirty="0"/>
              <a:t> – состояние информации, при котором доступ к ней осуществляют только субъекты, имеющие на него право.</a:t>
            </a:r>
          </a:p>
          <a:p>
            <a:pPr marL="285750" indent="-285750" algn="just">
              <a:buFont typeface="Wingdings" panose="05000000000000000000" pitchFamily="2" charset="2"/>
              <a:buChar char="§"/>
              <a:defRPr/>
            </a:pPr>
            <a:r>
              <a:rPr lang="ru-RU" sz="1600" b="1" i="1" dirty="0"/>
              <a:t>Целостность</a:t>
            </a:r>
            <a:r>
              <a:rPr lang="ru-RU" sz="1600" dirty="0"/>
              <a:t> – состояние информации, при котором отсутствует любое ее не преднамеренное изменение;</a:t>
            </a:r>
          </a:p>
          <a:p>
            <a:pPr marL="285750" indent="-285750" algn="just">
              <a:buFont typeface="Wingdings" panose="05000000000000000000" pitchFamily="2" charset="2"/>
              <a:buChar char="§"/>
              <a:defRPr/>
            </a:pPr>
            <a:r>
              <a:rPr lang="ru-RU" sz="1600" b="1" i="1" dirty="0"/>
              <a:t>Доступность</a:t>
            </a:r>
            <a:r>
              <a:rPr lang="ru-RU" sz="1600" dirty="0"/>
              <a:t> – состояние информации, при котором субъекты, имеющие право доступа, могут реализовывать его беспрепятственно.</a:t>
            </a:r>
            <a:endParaRPr lang="ru-RU" altLang="ru-RU" sz="1600" dirty="0"/>
          </a:p>
        </p:txBody>
      </p:sp>
      <p:sp>
        <p:nvSpPr>
          <p:cNvPr id="10" name="Прямоугольник 9"/>
          <p:cNvSpPr/>
          <p:nvPr/>
        </p:nvSpPr>
        <p:spPr>
          <a:xfrm>
            <a:off x="468313" y="4003675"/>
            <a:ext cx="8496300" cy="8318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Источник угрозы безопасности информации: </a:t>
            </a:r>
            <a:r>
              <a:rPr lang="ru-RU" sz="1600" dirty="0"/>
              <a:t>Физическое лицо, материальный объект или физическое явление, являющееся непосредственной причиной возникновения угрозы безопасности информации.</a:t>
            </a:r>
          </a:p>
        </p:txBody>
      </p:sp>
      <p:sp>
        <p:nvSpPr>
          <p:cNvPr id="9" name="Прямоугольник 8"/>
          <p:cNvSpPr/>
          <p:nvPr/>
        </p:nvSpPr>
        <p:spPr>
          <a:xfrm>
            <a:off x="468313" y="5008563"/>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Уязвимость: </a:t>
            </a:r>
            <a:r>
              <a:rPr lang="ru-RU" sz="1600" dirty="0"/>
              <a:t>Свойство информационной системы, обусловливающее возможность реализации угроз безопасности обрабатываемой в ней информации</a:t>
            </a:r>
          </a:p>
        </p:txBody>
      </p:sp>
      <p:pic>
        <p:nvPicPr>
          <p:cNvPr id="922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3400" y="33338"/>
            <a:ext cx="8397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ик 11"/>
          <p:cNvSpPr/>
          <p:nvPr/>
        </p:nvSpPr>
        <p:spPr>
          <a:xfrm>
            <a:off x="468313" y="3000375"/>
            <a:ext cx="8496300" cy="8302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altLang="ru-RU" sz="1600" b="1" dirty="0"/>
              <a:t>Угроза (безопасности информации):</a:t>
            </a:r>
            <a:r>
              <a:rPr lang="ru-RU" altLang="ru-RU" sz="1600" dirty="0"/>
              <a:t> Совокупность условий и факторов, создающих потенциальную или реально существующую опасность нарушения безопасности информации.</a:t>
            </a:r>
          </a:p>
        </p:txBody>
      </p:sp>
      <p:sp>
        <p:nvSpPr>
          <p:cNvPr id="13" name="Прямоугольник 12"/>
          <p:cNvSpPr/>
          <p:nvPr/>
        </p:nvSpPr>
        <p:spPr>
          <a:xfrm>
            <a:off x="461963" y="5765800"/>
            <a:ext cx="8496300" cy="5857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Контрмеры </a:t>
            </a:r>
            <a:r>
              <a:rPr lang="ru-RU" sz="1600" dirty="0"/>
              <a:t>(или </a:t>
            </a:r>
            <a:r>
              <a:rPr lang="ru-RU" sz="1600" b="1" i="1" dirty="0"/>
              <a:t>защитные меры</a:t>
            </a:r>
            <a:r>
              <a:rPr lang="ru-RU" sz="1600" dirty="0"/>
              <a:t>) - это меры, внедрение которых позволяет снизить уровень потенциального риска.</a:t>
            </a:r>
          </a:p>
        </p:txBody>
      </p:sp>
      <p:sp>
        <p:nvSpPr>
          <p:cNvPr id="14" name="TextBox 13"/>
          <p:cNvSpPr txBox="1"/>
          <p:nvPr/>
        </p:nvSpPr>
        <p:spPr>
          <a:xfrm>
            <a:off x="0" y="6550025"/>
            <a:ext cx="3887788" cy="307777"/>
          </a:xfrm>
          <a:prstGeom prst="rect">
            <a:avLst/>
          </a:prstGeom>
          <a:noFill/>
        </p:spPr>
        <p:txBody>
          <a:bodyPr>
            <a:spAutoFit/>
          </a:bodyPr>
          <a:lstStyle/>
          <a:p>
            <a:pPr eaLnBrk="1" hangingPunct="1">
              <a:defRPr/>
            </a:pPr>
            <a:r>
              <a:rPr lang="ru-RU" sz="1400" b="1" dirty="0">
                <a:solidFill>
                  <a:schemeClr val="accent5">
                    <a:lumMod val="75000"/>
                  </a:schemeClr>
                </a:solidFill>
              </a:rPr>
              <a:t>Термины и определения</a:t>
            </a:r>
          </a:p>
        </p:txBody>
      </p:sp>
    </p:spTree>
    <p:extLst>
      <p:ext uri="{BB962C8B-B14F-4D97-AF65-F5344CB8AC3E}">
        <p14:creationId xmlns:p14="http://schemas.microsoft.com/office/powerpoint/2010/main" val="2257299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Закон N 149-ФЗ "Об информации, ИТ и о защите информации"</a:t>
            </a:r>
          </a:p>
        </p:txBody>
      </p:sp>
      <p:sp>
        <p:nvSpPr>
          <p:cNvPr id="6" name="Прямоугольник 5"/>
          <p:cNvSpPr/>
          <p:nvPr/>
        </p:nvSpPr>
        <p:spPr>
          <a:xfrm>
            <a:off x="468313" y="765175"/>
            <a:ext cx="8496300" cy="3381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Информация</a:t>
            </a:r>
            <a:r>
              <a:rPr lang="ru-RU" sz="1600" dirty="0"/>
              <a:t> - сведения (сообщения, данные) независимо от формы представления</a:t>
            </a:r>
            <a:endParaRPr lang="ru-RU" altLang="ru-RU" sz="1600" dirty="0"/>
          </a:p>
        </p:txBody>
      </p:sp>
      <p:sp>
        <p:nvSpPr>
          <p:cNvPr id="10" name="Прямоугольник 9"/>
          <p:cNvSpPr/>
          <p:nvPr/>
        </p:nvSpPr>
        <p:spPr>
          <a:xfrm>
            <a:off x="461963" y="2035175"/>
            <a:ext cx="8496300" cy="13223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Категории информации:</a:t>
            </a:r>
          </a:p>
          <a:p>
            <a:pPr marL="285750" indent="-285750">
              <a:buFont typeface="Wingdings" panose="05000000000000000000" pitchFamily="2" charset="2"/>
              <a:buChar char="§"/>
              <a:defRPr/>
            </a:pPr>
            <a:r>
              <a:rPr lang="ru-RU" sz="1600" dirty="0"/>
              <a:t>Информация с ограниченным доступом (конфиденциальная)</a:t>
            </a:r>
          </a:p>
          <a:p>
            <a:pPr marL="285750" indent="-285750">
              <a:buFont typeface="Wingdings" panose="05000000000000000000" pitchFamily="2" charset="2"/>
              <a:buChar char="§"/>
              <a:defRPr/>
            </a:pPr>
            <a:r>
              <a:rPr lang="ru-RU" sz="1600" dirty="0"/>
              <a:t>Информация без права ограничения (доступ не ограничен никоим образом)</a:t>
            </a:r>
          </a:p>
          <a:p>
            <a:pPr marL="285750" indent="-285750">
              <a:buFont typeface="Wingdings" panose="05000000000000000000" pitchFamily="2" charset="2"/>
              <a:buChar char="§"/>
              <a:defRPr/>
            </a:pPr>
            <a:r>
              <a:rPr lang="ru-RU" sz="1600" dirty="0"/>
              <a:t>Иная общедоступная информация</a:t>
            </a:r>
          </a:p>
          <a:p>
            <a:pPr marL="285750" indent="-285750">
              <a:buFont typeface="Wingdings" panose="05000000000000000000" pitchFamily="2" charset="2"/>
              <a:buChar char="§"/>
              <a:defRPr/>
            </a:pPr>
            <a:r>
              <a:rPr lang="ru-RU" sz="1600" dirty="0"/>
              <a:t>«Вредная информация» (ложная или вредная не подлежащую распро­странению).</a:t>
            </a:r>
          </a:p>
        </p:txBody>
      </p:sp>
      <p:sp>
        <p:nvSpPr>
          <p:cNvPr id="9" name="Прямоугольник 8"/>
          <p:cNvSpPr/>
          <p:nvPr/>
        </p:nvSpPr>
        <p:spPr>
          <a:xfrm>
            <a:off x="461963" y="3529598"/>
            <a:ext cx="8496300" cy="280076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defRPr/>
            </a:pPr>
            <a:r>
              <a:rPr lang="ru-RU" sz="1600" b="1" i="1" dirty="0"/>
              <a:t>Виды конфиденциальной информации:</a:t>
            </a:r>
          </a:p>
          <a:p>
            <a:pPr marL="285750" indent="-285750" algn="just">
              <a:buFont typeface="Wingdings" panose="05000000000000000000" pitchFamily="2" charset="2"/>
              <a:buChar char="§"/>
              <a:defRPr/>
            </a:pPr>
            <a:r>
              <a:rPr lang="ru-RU" sz="1600" b="1" dirty="0"/>
              <a:t>Персональные данные</a:t>
            </a:r>
            <a:r>
              <a:rPr lang="ru-RU" sz="1600" dirty="0"/>
              <a:t> - сведения о фактах, событиях и обстоятельствах частой жизни гражданина, позволяющие идентифицировать его личность, за исключением сведений, подлежащих распространению в средствах массовой информации;</a:t>
            </a:r>
          </a:p>
          <a:p>
            <a:pPr marL="285750" indent="-285750" algn="just">
              <a:buFont typeface="Wingdings" panose="05000000000000000000" pitchFamily="2" charset="2"/>
              <a:buChar char="§"/>
              <a:defRPr/>
            </a:pPr>
            <a:r>
              <a:rPr lang="ru-RU" sz="1600" b="1" dirty="0"/>
              <a:t>Государственная тайна </a:t>
            </a:r>
            <a:r>
              <a:rPr lang="ru-RU" sz="1600" dirty="0"/>
              <a:t>и </a:t>
            </a:r>
            <a:r>
              <a:rPr lang="ru-RU" sz="1600" b="1" dirty="0"/>
              <a:t>Служебная тайна </a:t>
            </a:r>
            <a:r>
              <a:rPr lang="ru-RU" sz="1600" dirty="0"/>
              <a:t>- сведения, доступ к которым ограничен Федеральными законами или ГК РФ;</a:t>
            </a:r>
          </a:p>
          <a:p>
            <a:pPr marL="285750" indent="-285750" algn="just">
              <a:buFont typeface="Wingdings" panose="05000000000000000000" pitchFamily="2" charset="2"/>
              <a:buChar char="§"/>
              <a:defRPr/>
            </a:pPr>
            <a:r>
              <a:rPr lang="ru-RU" sz="1600" b="1" dirty="0"/>
              <a:t>Коммерческая тайна</a:t>
            </a:r>
            <a:r>
              <a:rPr lang="ru-RU" sz="1600" dirty="0"/>
              <a:t> - сведения, позволяющий ее обладателю увеличить доходы</a:t>
            </a:r>
            <a:r>
              <a:rPr lang="en-US" sz="1600" dirty="0"/>
              <a:t> </a:t>
            </a:r>
            <a:r>
              <a:rPr lang="ru-RU" sz="1600" dirty="0"/>
              <a:t>или иную выгоду, избежать неоправданных расходов, сохранить положение на рынке</a:t>
            </a:r>
            <a:r>
              <a:rPr lang="en-US" sz="1600" dirty="0"/>
              <a:t>.</a:t>
            </a:r>
            <a:endParaRPr lang="ru-RU" sz="1600" dirty="0"/>
          </a:p>
          <a:p>
            <a:pPr marL="285750" indent="-285750" algn="just">
              <a:buFont typeface="Wingdings" panose="05000000000000000000" pitchFamily="2" charset="2"/>
              <a:buChar char="§"/>
              <a:defRPr/>
            </a:pPr>
            <a:r>
              <a:rPr lang="ru-RU" sz="1600" b="1" dirty="0"/>
              <a:t>Профессиональная тайна</a:t>
            </a:r>
            <a:r>
              <a:rPr lang="ru-RU" sz="1600" dirty="0"/>
              <a:t> - сведения, связанные с профессиональной деятельностью, доступ к которым ограничен в соответствии с Конституцией (врачебная, нотариальная, адвокатская тайна, тайна переписки и т.д.);</a:t>
            </a:r>
          </a:p>
        </p:txBody>
      </p:sp>
      <p:pic>
        <p:nvPicPr>
          <p:cNvPr id="10248"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3400" y="33338"/>
            <a:ext cx="8397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ик 11"/>
          <p:cNvSpPr/>
          <p:nvPr/>
        </p:nvSpPr>
        <p:spPr>
          <a:xfrm>
            <a:off x="461963" y="1276350"/>
            <a:ext cx="8496300" cy="5857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Документированная информация</a:t>
            </a:r>
            <a:r>
              <a:rPr lang="ru-RU" sz="1600" dirty="0"/>
              <a:t> </a:t>
            </a:r>
            <a:r>
              <a:rPr lang="ru-RU" sz="1600" b="1" dirty="0"/>
              <a:t>(документ)</a:t>
            </a:r>
            <a:r>
              <a:rPr lang="ru-RU" sz="1600" dirty="0"/>
              <a:t> - зафиксированная на материальном носителе информация с реквизитами, позволяющими её определить;</a:t>
            </a:r>
            <a:endParaRPr lang="ru-RU" altLang="ru-RU" sz="1600" dirty="0"/>
          </a:p>
        </p:txBody>
      </p:sp>
      <p:sp>
        <p:nvSpPr>
          <p:cNvPr id="13" name="TextBox 12"/>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Термины и определения</a:t>
            </a:r>
          </a:p>
        </p:txBody>
      </p:sp>
    </p:spTree>
    <p:extLst>
      <p:ext uri="{BB962C8B-B14F-4D97-AF65-F5344CB8AC3E}">
        <p14:creationId xmlns:p14="http://schemas.microsoft.com/office/powerpoint/2010/main" val="330533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Активы и объект информатизации</a:t>
            </a:r>
          </a:p>
        </p:txBody>
      </p:sp>
      <p:sp>
        <p:nvSpPr>
          <p:cNvPr id="6" name="Прямоугольник 5"/>
          <p:cNvSpPr/>
          <p:nvPr/>
        </p:nvSpPr>
        <p:spPr>
          <a:xfrm>
            <a:off x="468313" y="765175"/>
            <a:ext cx="8496300" cy="1816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altLang="ru-RU" sz="1600" b="1" dirty="0"/>
              <a:t>Активы организации: </a:t>
            </a:r>
            <a:r>
              <a:rPr lang="ru-RU" altLang="ru-RU" sz="1600" dirty="0"/>
              <a:t>Все, что имеет ценность для организации и находится в ее распоряжении.</a:t>
            </a:r>
          </a:p>
          <a:p>
            <a:pPr lvl="1" algn="just" eaLnBrk="1" hangingPunct="1">
              <a:defRPr/>
            </a:pPr>
            <a:r>
              <a:rPr lang="ru-RU" altLang="ru-RU" sz="1600" dirty="0"/>
              <a:t>- информационные активы, различные виды информации, циркулирующие в информационной системе на всех этапах жизненного цикла;</a:t>
            </a:r>
          </a:p>
          <a:p>
            <a:pPr lvl="1" algn="just" eaLnBrk="1" hangingPunct="1">
              <a:defRPr/>
            </a:pPr>
            <a:r>
              <a:rPr lang="ru-RU" altLang="ru-RU" sz="1600" dirty="0"/>
              <a:t>- ресурсы (финансовые, людские, вычислительные, сетевые и прочие);</a:t>
            </a:r>
          </a:p>
          <a:p>
            <a:pPr lvl="1" algn="just" eaLnBrk="1" hangingPunct="1">
              <a:defRPr/>
            </a:pPr>
            <a:r>
              <a:rPr lang="ru-RU" altLang="ru-RU" sz="1600" dirty="0"/>
              <a:t>- процессы (технологические, информационные и пр.);</a:t>
            </a:r>
          </a:p>
          <a:p>
            <a:pPr lvl="1" algn="just" eaLnBrk="1" hangingPunct="1">
              <a:defRPr/>
            </a:pPr>
            <a:r>
              <a:rPr lang="ru-RU" altLang="ru-RU" sz="1600" dirty="0"/>
              <a:t>- выпускаемая продукция и/или оказываемые услуги. </a:t>
            </a:r>
          </a:p>
        </p:txBody>
      </p:sp>
      <p:sp>
        <p:nvSpPr>
          <p:cNvPr id="10" name="Прямоугольник 9"/>
          <p:cNvSpPr/>
          <p:nvPr/>
        </p:nvSpPr>
        <p:spPr>
          <a:xfrm>
            <a:off x="468313" y="2797175"/>
            <a:ext cx="8496300" cy="10763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Объект информатизации</a:t>
            </a:r>
            <a:r>
              <a:rPr lang="ru-RU" sz="1600" dirty="0"/>
              <a:t>: Совокупность информационных ресурсов, средств и систем обработки информации, используемых в соответствии с заданной информационной технологией, а также средств их обеспечения, помещений, в которых эти средства и системы установлены</a:t>
            </a:r>
          </a:p>
        </p:txBody>
      </p:sp>
      <p:sp>
        <p:nvSpPr>
          <p:cNvPr id="9" name="Прямоугольник 8"/>
          <p:cNvSpPr/>
          <p:nvPr/>
        </p:nvSpPr>
        <p:spPr>
          <a:xfrm>
            <a:off x="468313" y="4089400"/>
            <a:ext cx="8496300" cy="8318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a:t>объект защиты информации: </a:t>
            </a:r>
            <a:r>
              <a:rPr lang="ru-RU" sz="1600"/>
              <a:t>Информация или носитель информации, или информационный процесс, которую(ый) необходимо защищать в соответствии с целью защиты информации.</a:t>
            </a:r>
            <a:endParaRPr lang="ru-RU" sz="1600" dirty="0"/>
          </a:p>
        </p:txBody>
      </p:sp>
      <p:pic>
        <p:nvPicPr>
          <p:cNvPr id="11272"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3400" y="33338"/>
            <a:ext cx="8397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ик 11"/>
          <p:cNvSpPr/>
          <p:nvPr/>
        </p:nvSpPr>
        <p:spPr>
          <a:xfrm>
            <a:off x="468313" y="5118100"/>
            <a:ext cx="8496300" cy="10779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Носитель защищаемой информации:</a:t>
            </a:r>
            <a:r>
              <a:rPr lang="ru-RU" sz="1600" dirty="0"/>
              <a:t> Физическое лицо или материальный объект, в том числе физическое поле, в котором информация находит свое отражение в виде символов, образов, сигналов, технических решений и процессов, количественных характеристик физических величин.</a:t>
            </a:r>
          </a:p>
        </p:txBody>
      </p:sp>
      <p:sp>
        <p:nvSpPr>
          <p:cNvPr id="13" name="TextBox 12"/>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Термины и определения</a:t>
            </a:r>
          </a:p>
        </p:txBody>
      </p:sp>
    </p:spTree>
    <p:extLst>
      <p:ext uri="{BB962C8B-B14F-4D97-AF65-F5344CB8AC3E}">
        <p14:creationId xmlns:p14="http://schemas.microsoft.com/office/powerpoint/2010/main" val="969954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Субъекты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1.4</a:t>
            </a:r>
          </a:p>
        </p:txBody>
      </p:sp>
      <p:sp>
        <p:nvSpPr>
          <p:cNvPr id="9" name="TextBox 8"/>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Термины и определения</a:t>
            </a:r>
          </a:p>
        </p:txBody>
      </p:sp>
      <p:sp>
        <p:nvSpPr>
          <p:cNvPr id="13" name="Прямоугольник 12"/>
          <p:cNvSpPr/>
          <p:nvPr/>
        </p:nvSpPr>
        <p:spPr>
          <a:xfrm>
            <a:off x="482600" y="4640263"/>
            <a:ext cx="8496300" cy="8318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Нарушитель информационной безопасности </a:t>
            </a:r>
            <a:r>
              <a:rPr lang="ru-RU" sz="1600" dirty="0"/>
              <a:t>- физическое лицо, случайно или преднамеренно совершивший действие, следствием которого является нарушение информационной безопасности.</a:t>
            </a:r>
          </a:p>
        </p:txBody>
      </p:sp>
      <p:sp>
        <p:nvSpPr>
          <p:cNvPr id="14" name="Прямоугольник 13"/>
          <p:cNvSpPr/>
          <p:nvPr/>
        </p:nvSpPr>
        <p:spPr>
          <a:xfrm>
            <a:off x="458788" y="765175"/>
            <a:ext cx="8496300" cy="7572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b="1" dirty="0"/>
              <a:t>Собственник информации </a:t>
            </a:r>
            <a:r>
              <a:rPr lang="ru-RU" sz="1600" dirty="0"/>
              <a:t>- субъект,  в полном объеме реализующий полномочия владения, пользования, распоряжения информацией в соответствии с законодательными актами.</a:t>
            </a:r>
          </a:p>
        </p:txBody>
      </p:sp>
      <p:sp>
        <p:nvSpPr>
          <p:cNvPr id="15" name="Прямоугольник 14"/>
          <p:cNvSpPr/>
          <p:nvPr/>
        </p:nvSpPr>
        <p:spPr>
          <a:xfrm>
            <a:off x="458788" y="1701800"/>
            <a:ext cx="8496300" cy="7572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b="1" dirty="0"/>
              <a:t>Владелец информации -</a:t>
            </a:r>
            <a:r>
              <a:rPr lang="ru-RU" sz="1600" dirty="0"/>
              <a:t> субъект, осуществляющий владение и пользование информацией и реализующий полномочия  распоряжения в пределах прав, установленных законом и/или собственником информации.</a:t>
            </a:r>
          </a:p>
        </p:txBody>
      </p:sp>
      <p:sp>
        <p:nvSpPr>
          <p:cNvPr id="12" name="Прямоугольник 11"/>
          <p:cNvSpPr/>
          <p:nvPr/>
        </p:nvSpPr>
        <p:spPr>
          <a:xfrm>
            <a:off x="458788" y="2668588"/>
            <a:ext cx="8496300" cy="17986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b="1" dirty="0"/>
              <a:t>Пользователь [потребитель] информации - </a:t>
            </a:r>
            <a:r>
              <a:rPr lang="ru-RU" sz="1600" dirty="0"/>
              <a:t>субъект, пользующийся информацией,  полученной от ее собственника, владельца в соответствии с установленными правами и правилами доступа к информации либо с их нарушением.</a:t>
            </a:r>
          </a:p>
          <a:p>
            <a:pPr marL="285750" indent="-285750" algn="just" eaLnBrk="1" hangingPunct="1">
              <a:lnSpc>
                <a:spcPct val="90000"/>
              </a:lnSpc>
              <a:spcBef>
                <a:spcPts val="600"/>
              </a:spcBef>
              <a:buFont typeface="Arial" panose="020B0604020202020204" pitchFamily="34" charset="0"/>
              <a:buChar char="•"/>
              <a:defRPr/>
            </a:pPr>
            <a:r>
              <a:rPr lang="ru-RU" sz="1600" b="1" dirty="0"/>
              <a:t>Право доступа к информации - </a:t>
            </a:r>
            <a:r>
              <a:rPr lang="ru-RU" sz="1600" dirty="0"/>
              <a:t>разрешение доступа к информации,  установленное правовыми документами, собственником или владельцем.</a:t>
            </a:r>
          </a:p>
          <a:p>
            <a:pPr marL="285750" indent="-285750" algn="just" eaLnBrk="1" hangingPunct="1">
              <a:lnSpc>
                <a:spcPct val="90000"/>
              </a:lnSpc>
              <a:spcBef>
                <a:spcPts val="600"/>
              </a:spcBef>
              <a:buFont typeface="Arial" panose="020B0604020202020204" pitchFamily="34" charset="0"/>
              <a:buChar char="•"/>
              <a:defRPr/>
            </a:pPr>
            <a:r>
              <a:rPr lang="ru-RU" sz="1600" b="1" dirty="0"/>
              <a:t>Правило доступа к информации - </a:t>
            </a:r>
            <a:r>
              <a:rPr lang="ru-RU" sz="1600" dirty="0"/>
              <a:t>совокупность правил, регламентирующих порядок и условия доступа субъекта к информации и ее носителям.</a:t>
            </a:r>
          </a:p>
        </p:txBody>
      </p:sp>
      <p:sp>
        <p:nvSpPr>
          <p:cNvPr id="16" name="Прямоугольник 15"/>
          <p:cNvSpPr/>
          <p:nvPr/>
        </p:nvSpPr>
        <p:spPr>
          <a:xfrm>
            <a:off x="458788" y="5645150"/>
            <a:ext cx="8496300" cy="5365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b="1" dirty="0"/>
              <a:t>Злоумышленник – </a:t>
            </a:r>
            <a:r>
              <a:rPr lang="ru-RU" sz="1600" dirty="0"/>
              <a:t>нарушитель, осознанно выполняющий запрещённые операции.</a:t>
            </a:r>
          </a:p>
          <a:p>
            <a:pPr algn="just" eaLnBrk="1" hangingPunct="1">
              <a:lnSpc>
                <a:spcPct val="90000"/>
              </a:lnSpc>
              <a:defRPr/>
            </a:pPr>
            <a:endParaRPr lang="ru-RU" sz="1600" dirty="0"/>
          </a:p>
        </p:txBody>
      </p:sp>
      <p:pic>
        <p:nvPicPr>
          <p:cNvPr id="12299" name="Рисунок 1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3400" y="33338"/>
            <a:ext cx="8397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79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События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a:t>
            </a:r>
          </a:p>
        </p:txBody>
      </p:sp>
      <p:sp>
        <p:nvSpPr>
          <p:cNvPr id="9" name="TextBox 8"/>
          <p:cNvSpPr txBox="1"/>
          <p:nvPr/>
        </p:nvSpPr>
        <p:spPr>
          <a:xfrm>
            <a:off x="0" y="6550025"/>
            <a:ext cx="3887788" cy="307975"/>
          </a:xfrm>
          <a:prstGeom prst="rect">
            <a:avLst/>
          </a:prstGeom>
          <a:noFill/>
        </p:spPr>
        <p:txBody>
          <a:bodyPr>
            <a:spAutoFit/>
          </a:bodyPr>
          <a:lstStyle/>
          <a:p>
            <a:pPr eaLnBrk="1" hangingPunct="1">
              <a:defRPr/>
            </a:pPr>
            <a:r>
              <a:rPr lang="ru-RU" sz="1400" b="1">
                <a:solidFill>
                  <a:schemeClr val="bg1"/>
                </a:solidFill>
                <a:effectLst>
                  <a:outerShdw blurRad="38100" dist="38100" dir="2700000" algn="tl">
                    <a:srgbClr val="C0C0C0"/>
                  </a:outerShdw>
                </a:effectLst>
              </a:rPr>
              <a:t>Термины и определения</a:t>
            </a:r>
          </a:p>
        </p:txBody>
      </p:sp>
      <p:sp>
        <p:nvSpPr>
          <p:cNvPr id="14" name="Прямоугольник 13"/>
          <p:cNvSpPr/>
          <p:nvPr/>
        </p:nvSpPr>
        <p:spPr>
          <a:xfrm>
            <a:off x="468313" y="1466850"/>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Атака: </a:t>
            </a:r>
            <a:r>
              <a:rPr lang="ru-RU" sz="1600" dirty="0"/>
              <a:t>Действия с применением программных или технических средств, направленные на реализацию угроз</a:t>
            </a:r>
          </a:p>
        </p:txBody>
      </p:sp>
      <p:sp>
        <p:nvSpPr>
          <p:cNvPr id="15" name="Прямоугольник 14"/>
          <p:cNvSpPr/>
          <p:nvPr/>
        </p:nvSpPr>
        <p:spPr>
          <a:xfrm>
            <a:off x="468313" y="736600"/>
            <a:ext cx="8496300" cy="5857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Инцидент информационной безопасности - </a:t>
            </a:r>
            <a:r>
              <a:rPr lang="ru-RU" sz="1600" dirty="0"/>
              <a:t>любое непредвиденное или нежелательное событие, которое может нарушить информационную безопасность.</a:t>
            </a:r>
          </a:p>
        </p:txBody>
      </p:sp>
      <p:sp>
        <p:nvSpPr>
          <p:cNvPr id="16" name="Прямоугольник 15"/>
          <p:cNvSpPr/>
          <p:nvPr/>
        </p:nvSpPr>
        <p:spPr>
          <a:xfrm>
            <a:off x="474663" y="2200275"/>
            <a:ext cx="8496300" cy="25542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Нарушение информационной безопасности - </a:t>
            </a:r>
            <a:r>
              <a:rPr lang="ru-RU" sz="1600" dirty="0"/>
              <a:t>случайное или преднамеренное неправомерное действие физического лица, следствием которых является негативные последствия (ущерб/вред) для организации</a:t>
            </a:r>
          </a:p>
          <a:p>
            <a:pPr marL="285750" indent="-285750" algn="just" eaLnBrk="1" hangingPunct="1">
              <a:buFont typeface="Wingdings" panose="05000000000000000000" pitchFamily="2" charset="2"/>
              <a:buChar char="§"/>
              <a:defRPr/>
            </a:pPr>
            <a:r>
              <a:rPr lang="ru-RU" sz="1600" b="1" dirty="0"/>
              <a:t>несанкционированный доступ</a:t>
            </a:r>
            <a:r>
              <a:rPr lang="ru-RU" sz="1600" dirty="0"/>
              <a:t>: Доступ осуществляемый с нарушением установленных прав и (или) правил доступа</a:t>
            </a:r>
          </a:p>
          <a:p>
            <a:pPr marL="285750" indent="-285750" algn="just" eaLnBrk="1" hangingPunct="1">
              <a:buFont typeface="Wingdings" panose="05000000000000000000" pitchFamily="2" charset="2"/>
              <a:buChar char="§"/>
              <a:defRPr/>
            </a:pPr>
            <a:r>
              <a:rPr lang="ru-RU" sz="1600" b="1" dirty="0"/>
              <a:t>разглашение информации</a:t>
            </a:r>
            <a:r>
              <a:rPr lang="ru-RU" sz="1600" dirty="0"/>
              <a:t>: Несанкционированное доведение защищаемой информации до лиц, не имеющих права доступа к этой информации</a:t>
            </a:r>
          </a:p>
          <a:p>
            <a:pPr marL="285750" indent="-285750" algn="just" eaLnBrk="1" hangingPunct="1">
              <a:buFont typeface="Wingdings" panose="05000000000000000000" pitchFamily="2" charset="2"/>
              <a:buChar char="§"/>
              <a:defRPr/>
            </a:pPr>
            <a:r>
              <a:rPr lang="ru-RU" sz="1600" b="1" dirty="0"/>
              <a:t>утечка информации</a:t>
            </a:r>
            <a:r>
              <a:rPr lang="ru-RU" sz="1600" dirty="0"/>
              <a:t>: Неконтролируемое распространение защищаемой информации в результате ее разглашения</a:t>
            </a:r>
          </a:p>
          <a:p>
            <a:pPr marL="285750" indent="-285750" algn="just" eaLnBrk="1" hangingPunct="1">
              <a:buFont typeface="Wingdings" panose="05000000000000000000" pitchFamily="2" charset="2"/>
              <a:buChar char="§"/>
              <a:defRPr/>
            </a:pPr>
            <a:r>
              <a:rPr lang="ru-RU" sz="1600" b="1" dirty="0"/>
              <a:t>блокирование доступа</a:t>
            </a:r>
            <a:r>
              <a:rPr lang="ru-RU" sz="1600" dirty="0"/>
              <a:t>: Затруднение доступа лиц, имеющих на это право</a:t>
            </a:r>
          </a:p>
        </p:txBody>
      </p:sp>
      <p:sp>
        <p:nvSpPr>
          <p:cNvPr id="21" name="Прямоугольник 20"/>
          <p:cNvSpPr/>
          <p:nvPr/>
        </p:nvSpPr>
        <p:spPr>
          <a:xfrm>
            <a:off x="461963" y="4903788"/>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Опасная ситуация - </a:t>
            </a:r>
            <a:r>
              <a:rPr lang="ru-RU" sz="1600" dirty="0"/>
              <a:t>обстоятельства, в которых люди, имущество или окружающая среда подвергаются опасности.</a:t>
            </a:r>
          </a:p>
        </p:txBody>
      </p:sp>
      <p:sp>
        <p:nvSpPr>
          <p:cNvPr id="22" name="Прямоугольник 21"/>
          <p:cNvSpPr/>
          <p:nvPr/>
        </p:nvSpPr>
        <p:spPr>
          <a:xfrm>
            <a:off x="461963" y="5635625"/>
            <a:ext cx="8496300" cy="8302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Чрезвычайная ситуация - </a:t>
            </a:r>
            <a:r>
              <a:rPr lang="ru-RU" sz="1600" dirty="0"/>
              <a:t>обстановка на определенной территории в результате аварии, опасного природного явления, катастрофы, которые могут повлечь или повлекли за собой человеческие жертвы, или ущерб окружающей среде.</a:t>
            </a:r>
          </a:p>
        </p:txBody>
      </p:sp>
      <p:pic>
        <p:nvPicPr>
          <p:cNvPr id="13323" name="Рисунок 1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3400" y="33338"/>
            <a:ext cx="8397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706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cs typeface="Calibri" panose="020F0502020204030204" pitchFamily="34" charset="0"/>
              </a:rPr>
              <a:t>❶</a:t>
            </a: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Основные определения и термины</a:t>
            </a: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информация?</a:t>
            </a:r>
          </a:p>
          <a:p>
            <a:pPr marL="285750" indent="-285750">
              <a:buFont typeface="Wingdings" panose="05000000000000000000" pitchFamily="2" charset="2"/>
              <a:buChar char="§"/>
              <a:defRPr/>
            </a:pPr>
            <a:r>
              <a:rPr lang="ru-RU" dirty="0">
                <a:solidFill>
                  <a:schemeClr val="tx1"/>
                </a:solidFill>
              </a:rPr>
              <a:t>Что понимают под «информационной безопасностью»?</a:t>
            </a:r>
          </a:p>
          <a:p>
            <a:pPr marL="285750" indent="-285750">
              <a:buFont typeface="Wingdings" panose="05000000000000000000" pitchFamily="2" charset="2"/>
              <a:buChar char="§"/>
              <a:defRPr/>
            </a:pPr>
            <a:r>
              <a:rPr lang="ru-RU" dirty="0">
                <a:solidFill>
                  <a:schemeClr val="tx1"/>
                </a:solidFill>
              </a:rPr>
              <a:t>Что понимают под «защитой информации»?</a:t>
            </a:r>
          </a:p>
          <a:p>
            <a:pPr marL="285750" indent="-285750">
              <a:buFont typeface="Wingdings" panose="05000000000000000000" pitchFamily="2" charset="2"/>
              <a:buChar char="§"/>
              <a:defRPr/>
            </a:pPr>
            <a:r>
              <a:rPr lang="ru-RU" dirty="0">
                <a:solidFill>
                  <a:schemeClr val="tx1"/>
                </a:solidFill>
              </a:rPr>
              <a:t>Что принято относить к объектам информационной безопасности?</a:t>
            </a:r>
          </a:p>
          <a:p>
            <a:pPr marL="285750" indent="-285750">
              <a:buFont typeface="Wingdings" panose="05000000000000000000" pitchFamily="2" charset="2"/>
              <a:buChar char="§"/>
              <a:defRPr/>
            </a:pPr>
            <a:r>
              <a:rPr lang="ru-RU" dirty="0">
                <a:solidFill>
                  <a:schemeClr val="tx1"/>
                </a:solidFill>
              </a:rPr>
              <a:t>Объект информатизации </a:t>
            </a:r>
            <a:r>
              <a:rPr lang="en-US" dirty="0">
                <a:solidFill>
                  <a:schemeClr val="tx1"/>
                </a:solidFill>
              </a:rPr>
              <a:t>vs </a:t>
            </a:r>
            <a:r>
              <a:rPr lang="ru-RU" dirty="0">
                <a:solidFill>
                  <a:schemeClr val="tx1"/>
                </a:solidFill>
              </a:rPr>
              <a:t>Объект защиты информации?</a:t>
            </a:r>
          </a:p>
          <a:p>
            <a:pPr marL="285750" indent="-285750">
              <a:buFont typeface="Wingdings" panose="05000000000000000000" pitchFamily="2" charset="2"/>
              <a:buChar char="§"/>
              <a:defRPr/>
            </a:pPr>
            <a:r>
              <a:rPr lang="ru-RU" dirty="0">
                <a:solidFill>
                  <a:schemeClr val="tx1"/>
                </a:solidFill>
              </a:rPr>
              <a:t>Что такое информационные ресурсы?</a:t>
            </a:r>
          </a:p>
          <a:p>
            <a:pPr marL="285750" indent="-285750">
              <a:buFont typeface="Wingdings" panose="05000000000000000000" pitchFamily="2" charset="2"/>
              <a:buChar char="§"/>
              <a:defRPr/>
            </a:pPr>
            <a:r>
              <a:rPr lang="ru-RU" dirty="0">
                <a:solidFill>
                  <a:schemeClr val="tx1"/>
                </a:solidFill>
              </a:rPr>
              <a:t>Что такое документированная информация?</a:t>
            </a:r>
          </a:p>
          <a:p>
            <a:pPr marL="285750" indent="-285750">
              <a:buFont typeface="Wingdings" panose="05000000000000000000" pitchFamily="2" charset="2"/>
              <a:buChar char="§"/>
              <a:defRPr/>
            </a:pPr>
            <a:r>
              <a:rPr lang="ru-RU" dirty="0">
                <a:solidFill>
                  <a:schemeClr val="tx1"/>
                </a:solidFill>
              </a:rPr>
              <a:t>Категории конфиденциальности информации?</a:t>
            </a:r>
          </a:p>
          <a:p>
            <a:pPr marL="285750" indent="-285750">
              <a:buFont typeface="Wingdings" panose="05000000000000000000" pitchFamily="2" charset="2"/>
              <a:buChar char="§"/>
              <a:defRPr/>
            </a:pPr>
            <a:r>
              <a:rPr lang="ru-RU" dirty="0">
                <a:solidFill>
                  <a:schemeClr val="tx1"/>
                </a:solidFill>
              </a:rPr>
              <a:t>Основные носители информации?</a:t>
            </a:r>
          </a:p>
          <a:p>
            <a:pPr marL="285750" indent="-285750">
              <a:buFont typeface="Wingdings" panose="05000000000000000000" pitchFamily="2" charset="2"/>
              <a:buChar char="§"/>
              <a:defRPr/>
            </a:pPr>
            <a:r>
              <a:rPr lang="ru-RU" dirty="0">
                <a:solidFill>
                  <a:schemeClr val="tx1"/>
                </a:solidFill>
              </a:rPr>
              <a:t>Что такое инцидент информационной безопасности?</a:t>
            </a:r>
          </a:p>
          <a:p>
            <a:pPr marL="285750" indent="-285750">
              <a:buFont typeface="Wingdings" panose="05000000000000000000" pitchFamily="2" charset="2"/>
              <a:buChar char="§"/>
              <a:defRPr/>
            </a:pPr>
            <a:r>
              <a:rPr lang="ru-RU" dirty="0">
                <a:solidFill>
                  <a:schemeClr val="tx1"/>
                </a:solidFill>
              </a:rPr>
              <a:t>Что такое разглашение, и что такое утечка информации?</a:t>
            </a:r>
          </a:p>
          <a:p>
            <a:pPr marL="285750" indent="-285750">
              <a:buFont typeface="Wingdings" panose="05000000000000000000" pitchFamily="2" charset="2"/>
              <a:buChar char="§"/>
              <a:defRPr/>
            </a:pPr>
            <a:r>
              <a:rPr lang="ru-RU" dirty="0">
                <a:solidFill>
                  <a:schemeClr val="tx1"/>
                </a:solidFill>
              </a:rPr>
              <a:t>Чем отличаются Право и правило доступа?</a:t>
            </a:r>
          </a:p>
          <a:p>
            <a:pPr marL="285750" indent="-285750">
              <a:buFont typeface="Wingdings" panose="05000000000000000000" pitchFamily="2" charset="2"/>
              <a:buChar char="§"/>
              <a:defRPr/>
            </a:pPr>
            <a:r>
              <a:rPr lang="ru-RU" dirty="0">
                <a:solidFill>
                  <a:schemeClr val="tx1"/>
                </a:solidFill>
              </a:rPr>
              <a:t>Чем отличаются Доступность и конфиденциальность?</a:t>
            </a:r>
          </a:p>
          <a:p>
            <a:pPr marL="285750" indent="-285750">
              <a:buFont typeface="Wingdings" panose="05000000000000000000" pitchFamily="2" charset="2"/>
              <a:buChar char="§"/>
              <a:defRPr/>
            </a:pPr>
            <a:r>
              <a:rPr lang="ru-RU" dirty="0">
                <a:solidFill>
                  <a:schemeClr val="tx1"/>
                </a:solidFill>
              </a:rPr>
              <a:t>Что такое персональные данные?</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pic>
        <p:nvPicPr>
          <p:cNvPr id="14342"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729288" y="620713"/>
            <a:ext cx="323532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spTree>
    <p:extLst>
      <p:ext uri="{BB962C8B-B14F-4D97-AF65-F5344CB8AC3E}">
        <p14:creationId xmlns:p14="http://schemas.microsoft.com/office/powerpoint/2010/main" val="540359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1200"/>
              </a:spcBef>
              <a:defRPr/>
            </a:pPr>
            <a:r>
              <a:rPr lang="ru-RU" sz="2400" b="1" dirty="0">
                <a:solidFill>
                  <a:schemeClr val="accent5">
                    <a:lumMod val="75000"/>
                  </a:schemeClr>
                </a:solidFill>
                <a:cs typeface="Calibri" panose="020F0502020204030204" pitchFamily="34" charset="0"/>
              </a:rPr>
              <a:t>❷</a:t>
            </a:r>
            <a:r>
              <a:rPr lang="ru-RU" sz="2400" b="1" dirty="0">
                <a:solidFill>
                  <a:schemeClr val="accent5">
                    <a:lumMod val="75000"/>
                  </a:schemeClr>
                </a:solidFill>
                <a:cs typeface="Arial" panose="020B0604020202020204" pitchFamily="34" charset="0"/>
              </a:rPr>
              <a:t> </a:t>
            </a:r>
            <a:r>
              <a:rPr lang="ru-RU" altLang="ru-RU" sz="2400" b="1" dirty="0">
                <a:solidFill>
                  <a:schemeClr val="accent5">
                    <a:lumMod val="75000"/>
                  </a:schemeClr>
                </a:solidFill>
                <a:cs typeface="Arial" panose="020B0604020202020204" pitchFamily="34" charset="0"/>
              </a:rPr>
              <a:t>Классификация угроз и уязвимостей</a:t>
            </a:r>
            <a:endParaRPr lang="en-US" altLang="ru-RU" sz="2400" b="1" dirty="0">
              <a:solidFill>
                <a:schemeClr val="accent5">
                  <a:lumMod val="75000"/>
                </a:schemeClr>
              </a:solidFill>
              <a:cs typeface="Arial" panose="020B0604020202020204" pitchFamily="34" charset="0"/>
            </a:endParaRPr>
          </a:p>
        </p:txBody>
      </p:sp>
      <p:pic>
        <p:nvPicPr>
          <p:cNvPr id="16391" name="Рисунок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47734" y="833437"/>
            <a:ext cx="3816880" cy="256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a:extLst>
              <a:ext uri="{FF2B5EF4-FFF2-40B4-BE49-F238E27FC236}">
                <a16:creationId xmlns:a16="http://schemas.microsoft.com/office/drawing/2014/main" id="{0712B230-4D88-4B1F-89FA-39401BB81327}"/>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3154667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Угрозы – Уязвимости - Ущерб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2.1</a:t>
            </a:r>
          </a:p>
        </p:txBody>
      </p:sp>
      <p:sp>
        <p:nvSpPr>
          <p:cNvPr id="3" name="Прямоугольник 2"/>
          <p:cNvSpPr/>
          <p:nvPr/>
        </p:nvSpPr>
        <p:spPr>
          <a:xfrm>
            <a:off x="468313" y="2133600"/>
            <a:ext cx="1511300" cy="50323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Arial" panose="020B0604020202020204" pitchFamily="34" charset="0"/>
                <a:cs typeface="Arial" panose="020B0604020202020204" pitchFamily="34" charset="0"/>
              </a:rPr>
              <a:t>Активы</a:t>
            </a:r>
          </a:p>
        </p:txBody>
      </p:sp>
      <p:sp>
        <p:nvSpPr>
          <p:cNvPr id="9" name="Прямоугольник 8"/>
          <p:cNvSpPr/>
          <p:nvPr/>
        </p:nvSpPr>
        <p:spPr>
          <a:xfrm>
            <a:off x="2484438" y="2133600"/>
            <a:ext cx="1582737" cy="50323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Arial" panose="020B0604020202020204" pitchFamily="34" charset="0"/>
                <a:cs typeface="Arial" panose="020B0604020202020204" pitchFamily="34" charset="0"/>
              </a:rPr>
              <a:t>Уязвимости</a:t>
            </a:r>
          </a:p>
        </p:txBody>
      </p:sp>
      <p:sp>
        <p:nvSpPr>
          <p:cNvPr id="12" name="Прямоугольник 11"/>
          <p:cNvSpPr/>
          <p:nvPr/>
        </p:nvSpPr>
        <p:spPr>
          <a:xfrm>
            <a:off x="468313" y="4292600"/>
            <a:ext cx="1511300" cy="50482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Arial" panose="020B0604020202020204" pitchFamily="34" charset="0"/>
                <a:cs typeface="Arial" panose="020B0604020202020204" pitchFamily="34" charset="0"/>
              </a:rPr>
              <a:t>Источник</a:t>
            </a:r>
          </a:p>
        </p:txBody>
      </p:sp>
      <p:sp>
        <p:nvSpPr>
          <p:cNvPr id="13" name="Прямоугольник 12"/>
          <p:cNvSpPr/>
          <p:nvPr/>
        </p:nvSpPr>
        <p:spPr>
          <a:xfrm>
            <a:off x="2484438" y="4292600"/>
            <a:ext cx="1582737" cy="50482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Arial" panose="020B0604020202020204" pitchFamily="34" charset="0"/>
                <a:cs typeface="Arial" panose="020B0604020202020204" pitchFamily="34" charset="0"/>
              </a:rPr>
              <a:t>Угроза</a:t>
            </a:r>
          </a:p>
        </p:txBody>
      </p:sp>
      <p:sp>
        <p:nvSpPr>
          <p:cNvPr id="14" name="Прямоугольник 13"/>
          <p:cNvSpPr/>
          <p:nvPr/>
        </p:nvSpPr>
        <p:spPr>
          <a:xfrm>
            <a:off x="4716463" y="3213100"/>
            <a:ext cx="1511300" cy="50323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Arial" panose="020B0604020202020204" pitchFamily="34" charset="0"/>
                <a:cs typeface="Arial" panose="020B0604020202020204" pitchFamily="34" charset="0"/>
              </a:rPr>
              <a:t>Атака</a:t>
            </a:r>
          </a:p>
        </p:txBody>
      </p:sp>
      <p:sp>
        <p:nvSpPr>
          <p:cNvPr id="15" name="Прямоугольник 14"/>
          <p:cNvSpPr/>
          <p:nvPr/>
        </p:nvSpPr>
        <p:spPr>
          <a:xfrm>
            <a:off x="6732588" y="3213100"/>
            <a:ext cx="1582737" cy="50323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Arial" panose="020B0604020202020204" pitchFamily="34" charset="0"/>
                <a:cs typeface="Arial" panose="020B0604020202020204" pitchFamily="34" charset="0"/>
              </a:rPr>
              <a:t>Ущерб</a:t>
            </a:r>
          </a:p>
        </p:txBody>
      </p:sp>
      <p:cxnSp>
        <p:nvCxnSpPr>
          <p:cNvPr id="5" name="Прямая со стрелкой 4"/>
          <p:cNvCxnSpPr>
            <a:stCxn id="3" idx="3"/>
            <a:endCxn id="9" idx="1"/>
          </p:cNvCxnSpPr>
          <p:nvPr/>
        </p:nvCxnSpPr>
        <p:spPr>
          <a:xfrm>
            <a:off x="1979613" y="2384425"/>
            <a:ext cx="504825" cy="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1979613" y="4581525"/>
            <a:ext cx="504825" cy="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6227763" y="3500438"/>
            <a:ext cx="504825" cy="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4067175" y="2636838"/>
            <a:ext cx="649288" cy="576262"/>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4067175" y="3716338"/>
            <a:ext cx="649288" cy="576262"/>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Скругленная прямоугольная выноска 23"/>
          <p:cNvSpPr/>
          <p:nvPr/>
        </p:nvSpPr>
        <p:spPr>
          <a:xfrm>
            <a:off x="696913" y="828675"/>
            <a:ext cx="1511300" cy="935038"/>
          </a:xfrm>
          <a:prstGeom prst="wedgeRoundRectCallout">
            <a:avLst>
              <a:gd name="adj1" fmla="val -15084"/>
              <a:gd name="adj2" fmla="val 92693"/>
              <a:gd name="adj3" fmla="val 16667"/>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ru-RU" sz="1600" dirty="0">
                <a:solidFill>
                  <a:schemeClr val="tx1"/>
                </a:solidFill>
                <a:latin typeface="+mj-lt"/>
                <a:cs typeface="Arial" panose="020B0604020202020204" pitchFamily="34" charset="0"/>
              </a:rPr>
              <a:t>Ценная информация и средства её обработки</a:t>
            </a:r>
          </a:p>
        </p:txBody>
      </p:sp>
      <p:sp>
        <p:nvSpPr>
          <p:cNvPr id="26" name="Скругленная прямоугольная выноска 25"/>
          <p:cNvSpPr/>
          <p:nvPr/>
        </p:nvSpPr>
        <p:spPr>
          <a:xfrm>
            <a:off x="2700338" y="836613"/>
            <a:ext cx="1943100" cy="936625"/>
          </a:xfrm>
          <a:prstGeom prst="wedgeRoundRectCallout">
            <a:avLst>
              <a:gd name="adj1" fmla="val -19701"/>
              <a:gd name="adj2" fmla="val 89141"/>
              <a:gd name="adj3" fmla="val 16667"/>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ru-RU" sz="1600" dirty="0">
                <a:solidFill>
                  <a:schemeClr val="tx1"/>
                </a:solidFill>
                <a:latin typeface="+mj-lt"/>
                <a:cs typeface="Arial" panose="020B0604020202020204" pitchFamily="34" charset="0"/>
              </a:rPr>
              <a:t>Объективные, субъективные или случайные слабые стороны объекта</a:t>
            </a:r>
          </a:p>
        </p:txBody>
      </p:sp>
      <p:sp>
        <p:nvSpPr>
          <p:cNvPr id="27" name="Скругленная прямоугольная выноска 26"/>
          <p:cNvSpPr/>
          <p:nvPr/>
        </p:nvSpPr>
        <p:spPr>
          <a:xfrm>
            <a:off x="406400" y="5192713"/>
            <a:ext cx="1933575" cy="936625"/>
          </a:xfrm>
          <a:prstGeom prst="wedgeRoundRectCallout">
            <a:avLst>
              <a:gd name="adj1" fmla="val -9513"/>
              <a:gd name="adj2" fmla="val -93790"/>
              <a:gd name="adj3" fmla="val 16667"/>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ru-RU" sz="1600" dirty="0">
                <a:solidFill>
                  <a:schemeClr val="tx1"/>
                </a:solidFill>
                <a:latin typeface="+mj-lt"/>
                <a:cs typeface="Arial" panose="020B0604020202020204" pitchFamily="34" charset="0"/>
              </a:rPr>
              <a:t>Субъекты или физические явления, создающие угрозы</a:t>
            </a:r>
          </a:p>
        </p:txBody>
      </p:sp>
      <p:sp>
        <p:nvSpPr>
          <p:cNvPr id="28" name="Скругленная прямоугольная выноска 27"/>
          <p:cNvSpPr/>
          <p:nvPr/>
        </p:nvSpPr>
        <p:spPr>
          <a:xfrm>
            <a:off x="2573338" y="5192713"/>
            <a:ext cx="1566862" cy="936625"/>
          </a:xfrm>
          <a:prstGeom prst="wedgeRoundRectCallout">
            <a:avLst>
              <a:gd name="adj1" fmla="val -4431"/>
              <a:gd name="adj2" fmla="val -95566"/>
              <a:gd name="adj3" fmla="val 16667"/>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ru-RU" sz="1600" dirty="0">
                <a:solidFill>
                  <a:schemeClr val="tx1"/>
                </a:solidFill>
                <a:latin typeface="+mj-lt"/>
                <a:cs typeface="Arial" panose="020B0604020202020204" pitchFamily="34" charset="0"/>
              </a:rPr>
              <a:t>Потенциальная опасность </a:t>
            </a:r>
          </a:p>
          <a:p>
            <a:pPr algn="ctr">
              <a:lnSpc>
                <a:spcPts val="1500"/>
              </a:lnSpc>
              <a:defRPr/>
            </a:pPr>
            <a:r>
              <a:rPr lang="ru-RU" sz="1600" dirty="0">
                <a:solidFill>
                  <a:schemeClr val="tx1"/>
                </a:solidFill>
                <a:latin typeface="+mj-lt"/>
                <a:cs typeface="Arial" panose="020B0604020202020204" pitchFamily="34" charset="0"/>
              </a:rPr>
              <a:t>для объекта защиты</a:t>
            </a:r>
          </a:p>
        </p:txBody>
      </p:sp>
      <p:sp>
        <p:nvSpPr>
          <p:cNvPr id="29" name="Скругленная прямоугольная выноска 28"/>
          <p:cNvSpPr/>
          <p:nvPr/>
        </p:nvSpPr>
        <p:spPr>
          <a:xfrm>
            <a:off x="4962525" y="1916113"/>
            <a:ext cx="2057400" cy="936625"/>
          </a:xfrm>
          <a:prstGeom prst="wedgeRoundRectCallout">
            <a:avLst>
              <a:gd name="adj1" fmla="val -22528"/>
              <a:gd name="adj2" fmla="val 89141"/>
              <a:gd name="adj3" fmla="val 16667"/>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ru-RU" sz="1600" dirty="0">
                <a:solidFill>
                  <a:schemeClr val="tx1"/>
                </a:solidFill>
                <a:latin typeface="+mj-lt"/>
                <a:cs typeface="Arial" panose="020B0604020202020204" pitchFamily="34" charset="0"/>
              </a:rPr>
              <a:t>Реализация угрозы через уязвимости с возможными последствиями</a:t>
            </a:r>
          </a:p>
        </p:txBody>
      </p:sp>
      <p:sp>
        <p:nvSpPr>
          <p:cNvPr id="30" name="Скругленная прямоугольная выноска 29"/>
          <p:cNvSpPr/>
          <p:nvPr/>
        </p:nvSpPr>
        <p:spPr>
          <a:xfrm>
            <a:off x="5292725" y="4148138"/>
            <a:ext cx="3167063" cy="1009650"/>
          </a:xfrm>
          <a:prstGeom prst="wedgeRoundRectCallout">
            <a:avLst>
              <a:gd name="adj1" fmla="val 21816"/>
              <a:gd name="adj2" fmla="val -95381"/>
              <a:gd name="adj3" fmla="val 16667"/>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ru-RU" sz="1600" dirty="0">
                <a:solidFill>
                  <a:schemeClr val="tx1"/>
                </a:solidFill>
                <a:latin typeface="+mj-lt"/>
                <a:cs typeface="Arial" panose="020B0604020202020204" pitchFamily="34" charset="0"/>
              </a:rPr>
              <a:t>Затраты на восстановление информации, работоспособности систем или нейтрализация последствий утечки</a:t>
            </a:r>
          </a:p>
        </p:txBody>
      </p:sp>
      <p:pic>
        <p:nvPicPr>
          <p:cNvPr id="17431"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31"/>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567896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Информационные активы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2.2</a:t>
            </a:r>
          </a:p>
        </p:txBody>
      </p:sp>
      <p:sp>
        <p:nvSpPr>
          <p:cNvPr id="9" name="TextBox 8"/>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Классификация угроз и уязвимостей</a:t>
            </a:r>
          </a:p>
        </p:txBody>
      </p:sp>
      <p:sp>
        <p:nvSpPr>
          <p:cNvPr id="10" name="Прямоугольник 9"/>
          <p:cNvSpPr/>
          <p:nvPr/>
        </p:nvSpPr>
        <p:spPr>
          <a:xfrm>
            <a:off x="468313" y="765175"/>
            <a:ext cx="8496300" cy="8302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Информационные активы –</a:t>
            </a:r>
            <a:r>
              <a:rPr lang="ru-RU" sz="1600" dirty="0"/>
              <a:t> информация, средства и системы её  обработки, совокупность информационных ресурсов и необходимые технические средства, включая здания, в которых эти активы расположены.</a:t>
            </a:r>
          </a:p>
        </p:txBody>
      </p:sp>
      <p:sp>
        <p:nvSpPr>
          <p:cNvPr id="12" name="Прямоугольник 11"/>
          <p:cNvSpPr/>
          <p:nvPr/>
        </p:nvSpPr>
        <p:spPr>
          <a:xfrm>
            <a:off x="468313" y="1817688"/>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Ресурсы -</a:t>
            </a:r>
            <a:r>
              <a:rPr lang="ru-RU" sz="1600" dirty="0"/>
              <a:t> финансовые, людские, вычислительные, телекоммуникационные и прочие средства, выделяемые информационному процессу.</a:t>
            </a:r>
          </a:p>
        </p:txBody>
      </p:sp>
      <p:sp>
        <p:nvSpPr>
          <p:cNvPr id="13" name="Прямоугольник 12"/>
          <p:cNvSpPr/>
          <p:nvPr/>
        </p:nvSpPr>
        <p:spPr>
          <a:xfrm>
            <a:off x="468313" y="2624138"/>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a:t>Информационный процесс - </a:t>
            </a:r>
            <a:r>
              <a:rPr lang="ru-RU" sz="1600"/>
              <a:t>создание (сбор), обработка, хранение, поиск, использование, распространение и уничтожение информации.</a:t>
            </a:r>
          </a:p>
        </p:txBody>
      </p:sp>
      <p:sp>
        <p:nvSpPr>
          <p:cNvPr id="14" name="Прямоугольник 13"/>
          <p:cNvSpPr/>
          <p:nvPr/>
        </p:nvSpPr>
        <p:spPr>
          <a:xfrm>
            <a:off x="468313" y="3482975"/>
            <a:ext cx="8496300" cy="28622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Программное обеспечение - </a:t>
            </a:r>
            <a:r>
              <a:rPr lang="ru-RU" sz="1600" dirty="0"/>
              <a:t>совокупность программ, предназначенных для отладки, функционирования и проверки информационного процесса.</a:t>
            </a:r>
          </a:p>
          <a:p>
            <a:pPr algn="just" eaLnBrk="1" hangingPunct="1">
              <a:spcBef>
                <a:spcPts val="600"/>
              </a:spcBef>
              <a:defRPr/>
            </a:pPr>
            <a:r>
              <a:rPr lang="ru-RU" sz="1600" b="1" dirty="0"/>
              <a:t>Техническое обеспечение (инфраструктура) - </a:t>
            </a:r>
            <a:r>
              <a:rPr lang="ru-RU" sz="1600" dirty="0"/>
              <a:t>совокупность всех технических средств, используемых при её функционировании.</a:t>
            </a:r>
          </a:p>
          <a:p>
            <a:pPr algn="just" eaLnBrk="1" hangingPunct="1">
              <a:spcBef>
                <a:spcPts val="600"/>
              </a:spcBef>
              <a:defRPr/>
            </a:pPr>
            <a:r>
              <a:rPr lang="ru-RU" sz="1600" b="1" dirty="0"/>
              <a:t>Информационное обеспечение - </a:t>
            </a:r>
            <a:r>
              <a:rPr lang="ru-RU" sz="1600" dirty="0"/>
              <a:t>совокупность форм документов, классификаторов, нормативной базы и реализованных решений по формам существования информации.</a:t>
            </a:r>
          </a:p>
          <a:p>
            <a:pPr algn="just" eaLnBrk="1" hangingPunct="1">
              <a:spcBef>
                <a:spcPts val="600"/>
              </a:spcBef>
              <a:defRPr/>
            </a:pPr>
            <a:r>
              <a:rPr lang="ru-RU" sz="1600" b="1" dirty="0"/>
              <a:t>Алгоритмическое обеспечение – </a:t>
            </a:r>
            <a:r>
              <a:rPr lang="ru-RU" sz="1600" dirty="0"/>
              <a:t>заранее заданные технологии обработки информации (сжатие, шифрование, электронная подпись и т.п.).</a:t>
            </a:r>
          </a:p>
          <a:p>
            <a:pPr algn="just" eaLnBrk="1" hangingPunct="1">
              <a:spcBef>
                <a:spcPts val="600"/>
              </a:spcBef>
              <a:defRPr/>
            </a:pPr>
            <a:r>
              <a:rPr lang="ru-RU" sz="1600" b="1" dirty="0"/>
              <a:t>Нормативное, кадровое, финансовое и др</a:t>
            </a:r>
            <a:r>
              <a:rPr lang="ru-RU" sz="1600" dirty="0"/>
              <a:t>. обеспечение применяемых технологий.</a:t>
            </a:r>
          </a:p>
        </p:txBody>
      </p:sp>
      <p:pic>
        <p:nvPicPr>
          <p:cNvPr id="18442"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382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Причины возникновения уязвимостей</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2.3</a:t>
            </a:r>
          </a:p>
        </p:txBody>
      </p:sp>
      <p:sp>
        <p:nvSpPr>
          <p:cNvPr id="10" name="Прямоугольник 9"/>
          <p:cNvSpPr/>
          <p:nvPr/>
        </p:nvSpPr>
        <p:spPr>
          <a:xfrm>
            <a:off x="468313" y="765175"/>
            <a:ext cx="8496300" cy="45704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Наиболее распространённые причины</a:t>
            </a:r>
          </a:p>
          <a:p>
            <a:pPr marL="285750" indent="-285750" algn="just" eaLnBrk="1" hangingPunct="1">
              <a:spcBef>
                <a:spcPts val="600"/>
              </a:spcBef>
              <a:buFont typeface="Wingdings" panose="05000000000000000000" pitchFamily="2" charset="2"/>
              <a:buChar char="§"/>
              <a:defRPr/>
            </a:pPr>
            <a:r>
              <a:rPr lang="ru-RU" sz="1600" dirty="0"/>
              <a:t>Ошибки при проектировании, разработке и эксплуатации программно-аппаратного обеспечения</a:t>
            </a:r>
          </a:p>
          <a:p>
            <a:pPr marL="285750" indent="-285750" algn="just" eaLnBrk="1" hangingPunct="1">
              <a:spcBef>
                <a:spcPts val="600"/>
              </a:spcBef>
              <a:buFont typeface="Wingdings" panose="05000000000000000000" pitchFamily="2" charset="2"/>
              <a:buChar char="§"/>
              <a:defRPr/>
            </a:pPr>
            <a:r>
              <a:rPr lang="ru-RU" sz="1600" dirty="0"/>
              <a:t>Преднамеренные действия по внесению уязвимостей в ходе проектирования, разработки и эксплуатации программно-аппаратного обеспечения;</a:t>
            </a:r>
          </a:p>
          <a:p>
            <a:pPr marL="285750" indent="-285750" algn="just" eaLnBrk="1" hangingPunct="1">
              <a:spcBef>
                <a:spcPts val="600"/>
              </a:spcBef>
              <a:buFont typeface="Wingdings" panose="05000000000000000000" pitchFamily="2" charset="2"/>
              <a:buChar char="§"/>
              <a:defRPr/>
            </a:pPr>
            <a:r>
              <a:rPr lang="ru-RU" sz="1600" dirty="0"/>
              <a:t>Неправильные настройки оборудования и ПО, недопустимое изменение режимов работы устройств и программ;</a:t>
            </a:r>
          </a:p>
          <a:p>
            <a:pPr marL="285750" indent="-285750" algn="just" eaLnBrk="1" hangingPunct="1">
              <a:spcBef>
                <a:spcPts val="600"/>
              </a:spcBef>
              <a:buFont typeface="Wingdings" panose="05000000000000000000" pitchFamily="2" charset="2"/>
              <a:buChar char="§"/>
              <a:defRPr/>
            </a:pPr>
            <a:r>
              <a:rPr lang="ru-RU" sz="1600" dirty="0"/>
              <a:t>Несанкционированное внедрение и использование неучтенных программ с последующим необоснованным расходованием ресурсов (например, загрузка процессора, захват оперативной памяти, памяти на внешних носителях);</a:t>
            </a:r>
          </a:p>
          <a:p>
            <a:pPr marL="285750" indent="-285750" algn="just" eaLnBrk="1" hangingPunct="1">
              <a:spcBef>
                <a:spcPts val="600"/>
              </a:spcBef>
              <a:buFont typeface="Wingdings" panose="05000000000000000000" pitchFamily="2" charset="2"/>
              <a:buChar char="§"/>
              <a:defRPr/>
            </a:pPr>
            <a:r>
              <a:rPr lang="ru-RU" sz="1600" dirty="0"/>
              <a:t>Внедрение вредоносных программ, создающих уязвимости в программном и программно-аппаратном обеспечении;</a:t>
            </a:r>
          </a:p>
          <a:p>
            <a:pPr marL="285750" indent="-285750" algn="just" eaLnBrk="1" hangingPunct="1">
              <a:spcBef>
                <a:spcPts val="600"/>
              </a:spcBef>
              <a:buFont typeface="Wingdings" panose="05000000000000000000" pitchFamily="2" charset="2"/>
              <a:buChar char="§"/>
              <a:defRPr/>
            </a:pPr>
            <a:r>
              <a:rPr lang="ru-RU" sz="1600" dirty="0"/>
              <a:t>Несанкционированные неумышленные действия пользователей;</a:t>
            </a:r>
          </a:p>
          <a:p>
            <a:pPr marL="285750" indent="-285750" algn="just" eaLnBrk="1" hangingPunct="1">
              <a:spcBef>
                <a:spcPts val="600"/>
              </a:spcBef>
              <a:buFont typeface="Wingdings" panose="05000000000000000000" pitchFamily="2" charset="2"/>
              <a:buChar char="§"/>
              <a:defRPr/>
            </a:pPr>
            <a:r>
              <a:rPr lang="ru-RU" sz="1600" dirty="0"/>
              <a:t>Сбои в работе оборудования и ПО (вызванные сбоями в электропитании, выходом из строя аппаратных элементов в результате старения и снижения надежности, внешними воздействиями электромагнитных полей технических устройств и др.)</a:t>
            </a:r>
          </a:p>
        </p:txBody>
      </p:sp>
      <p:sp>
        <p:nvSpPr>
          <p:cNvPr id="13" name="Прямоугольник 12"/>
          <p:cNvSpPr/>
          <p:nvPr/>
        </p:nvSpPr>
        <p:spPr>
          <a:xfrm>
            <a:off x="427038" y="5589588"/>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Виды уязвимостей:</a:t>
            </a:r>
          </a:p>
          <a:p>
            <a:pPr algn="just" eaLnBrk="1" hangingPunct="1">
              <a:defRPr/>
            </a:pPr>
            <a:r>
              <a:rPr lang="ru-RU" sz="1600" dirty="0"/>
              <a:t>Объективные, субъективные и случайные слабые стороны объекта защиты.</a:t>
            </a:r>
          </a:p>
        </p:txBody>
      </p:sp>
      <p:pic>
        <p:nvPicPr>
          <p:cNvPr id="19463"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324904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Объективные уязвимости активов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2.4</a:t>
            </a:r>
          </a:p>
        </p:txBody>
      </p:sp>
      <p:sp>
        <p:nvSpPr>
          <p:cNvPr id="10" name="Прямоугольник 9"/>
          <p:cNvSpPr/>
          <p:nvPr/>
        </p:nvSpPr>
        <p:spPr>
          <a:xfrm>
            <a:off x="468313" y="765175"/>
            <a:ext cx="8496300" cy="28003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Активизируемые:</a:t>
            </a:r>
          </a:p>
          <a:p>
            <a:pPr marL="285750" indent="-285750" algn="just" eaLnBrk="1" hangingPunct="1">
              <a:buFont typeface="Wingdings" panose="05000000000000000000" pitchFamily="2" charset="2"/>
              <a:buChar char="§"/>
              <a:defRPr/>
            </a:pPr>
            <a:r>
              <a:rPr lang="ru-RU" sz="1600" dirty="0"/>
              <a:t>Программные закладки (вредоносные программы, технологические выходы из программ, нелегальные копии ПО);</a:t>
            </a:r>
          </a:p>
          <a:p>
            <a:pPr marL="285750" indent="-285750" algn="just" eaLnBrk="1" hangingPunct="1">
              <a:buFont typeface="Wingdings" panose="05000000000000000000" pitchFamily="2" charset="2"/>
              <a:buChar char="§"/>
              <a:defRPr/>
            </a:pPr>
            <a:r>
              <a:rPr lang="ru-RU" sz="1600" dirty="0"/>
              <a:t>Аппаратные закладки (устанавливаемые в линии связи, сети электропитания, помещения, аппаратное обеспечение и технические средства);</a:t>
            </a:r>
          </a:p>
          <a:p>
            <a:pPr marL="285750" indent="-285750" algn="just" eaLnBrk="1" hangingPunct="1">
              <a:buFont typeface="Wingdings" panose="05000000000000000000" pitchFamily="2" charset="2"/>
              <a:buChar char="§"/>
              <a:defRPr/>
            </a:pPr>
            <a:r>
              <a:rPr lang="ru-RU" sz="1600" dirty="0"/>
              <a:t>Наличие элементов, подверженных воздействию электромагнитного поля (магнитные носители и микросхемы и т.п.);</a:t>
            </a:r>
          </a:p>
          <a:p>
            <a:pPr marL="285750" indent="-285750" algn="just" eaLnBrk="1" hangingPunct="1">
              <a:buFont typeface="Wingdings" panose="05000000000000000000" pitchFamily="2" charset="2"/>
              <a:buChar char="§"/>
              <a:defRPr/>
            </a:pPr>
            <a:r>
              <a:rPr lang="ru-RU" sz="1600" dirty="0"/>
              <a:t>Наличие элементов, работа которых связана с электроакустическими преобразованиями (телефонные аппараты, громкоговорители и микрофоны и пр.);</a:t>
            </a:r>
          </a:p>
          <a:p>
            <a:pPr marL="285750" indent="-285750" algn="just" eaLnBrk="1" hangingPunct="1">
              <a:buFont typeface="Wingdings" panose="05000000000000000000" pitchFamily="2" charset="2"/>
              <a:buChar char="§"/>
              <a:defRPr/>
            </a:pPr>
            <a:r>
              <a:rPr lang="ru-RU" sz="1600" dirty="0"/>
              <a:t>Потенциальные уязвимости оборудования и ПО (например несовершенство кода, создающие предпосылки для успешных атак на отказ в обслуживании).</a:t>
            </a:r>
          </a:p>
        </p:txBody>
      </p:sp>
      <p:sp>
        <p:nvSpPr>
          <p:cNvPr id="12" name="Прямоугольник 11"/>
          <p:cNvSpPr/>
          <p:nvPr/>
        </p:nvSpPr>
        <p:spPr>
          <a:xfrm>
            <a:off x="468313" y="3781425"/>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Особенностями окружения защищаемого объекта:</a:t>
            </a:r>
          </a:p>
          <a:p>
            <a:pPr marL="285750" indent="-285750" algn="just" eaLnBrk="1" hangingPunct="1">
              <a:buFont typeface="Wingdings" panose="05000000000000000000" pitchFamily="2" charset="2"/>
              <a:buChar char="§"/>
              <a:defRPr/>
            </a:pPr>
            <a:r>
              <a:rPr lang="ru-RU" sz="1600" dirty="0"/>
              <a:t>Местоположение объекта (отсутствие контролируемой зоны, наличие прямой видимости объектов, конструктивная вибрация отражающих поверхностей…);</a:t>
            </a:r>
          </a:p>
          <a:p>
            <a:pPr marL="285750" indent="-285750" algn="just" eaLnBrk="1" hangingPunct="1">
              <a:buFont typeface="Wingdings" panose="05000000000000000000" pitchFamily="2" charset="2"/>
              <a:buChar char="§"/>
              <a:defRPr/>
            </a:pPr>
            <a:r>
              <a:rPr lang="ru-RU" sz="1600" dirty="0"/>
              <a:t>Организация каналов обмена информацией (использование радиоканалов, глобальных сетей, арендуемых каналов, доступных снаружи соединений).</a:t>
            </a:r>
          </a:p>
        </p:txBody>
      </p:sp>
      <p:sp>
        <p:nvSpPr>
          <p:cNvPr id="13" name="Прямоугольник 12"/>
          <p:cNvSpPr/>
          <p:nvPr/>
        </p:nvSpPr>
        <p:spPr>
          <a:xfrm>
            <a:off x="455613" y="5289550"/>
            <a:ext cx="8496300" cy="10763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Определяемые потенциальными наводками защищаемого объекта.</a:t>
            </a:r>
          </a:p>
          <a:p>
            <a:pPr marL="285750" indent="-285750" algn="just" eaLnBrk="1" hangingPunct="1">
              <a:buFont typeface="Wingdings" panose="05000000000000000000" pitchFamily="2" charset="2"/>
              <a:buChar char="§"/>
              <a:defRPr/>
            </a:pPr>
            <a:r>
              <a:rPr lang="ru-RU" sz="1600" dirty="0"/>
              <a:t>Электромагнитные (побочные излучения элементов технических средств);</a:t>
            </a:r>
          </a:p>
          <a:p>
            <a:pPr marL="285750" indent="-285750" algn="just" eaLnBrk="1" hangingPunct="1">
              <a:buFont typeface="Wingdings" panose="05000000000000000000" pitchFamily="2" charset="2"/>
              <a:buChar char="§"/>
              <a:defRPr/>
            </a:pPr>
            <a:r>
              <a:rPr lang="ru-RU" sz="1600" dirty="0"/>
              <a:t>Электрические (наводки сигналов в цепи электропитания и заземления);</a:t>
            </a:r>
          </a:p>
          <a:p>
            <a:pPr marL="285750" indent="-285750" algn="just" eaLnBrk="1" hangingPunct="1">
              <a:buFont typeface="Wingdings" panose="05000000000000000000" pitchFamily="2" charset="2"/>
              <a:buChar char="§"/>
              <a:defRPr/>
            </a:pPr>
            <a:r>
              <a:rPr lang="ru-RU" sz="1600" dirty="0"/>
              <a:t>Звуковые (акустические, </a:t>
            </a:r>
            <a:r>
              <a:rPr lang="ru-RU" sz="1600" dirty="0" err="1"/>
              <a:t>виброакустические</a:t>
            </a:r>
            <a:r>
              <a:rPr lang="ru-RU" sz="1600" dirty="0"/>
              <a:t>).</a:t>
            </a:r>
          </a:p>
        </p:txBody>
      </p:sp>
      <p:pic>
        <p:nvPicPr>
          <p:cNvPr id="20488"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608408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rgbClr val="860000"/>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Субъективные уязвимости активов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2.5</a:t>
            </a:r>
          </a:p>
        </p:txBody>
      </p:sp>
      <p:sp>
        <p:nvSpPr>
          <p:cNvPr id="10" name="Прямоугольник 9"/>
          <p:cNvSpPr/>
          <p:nvPr/>
        </p:nvSpPr>
        <p:spPr>
          <a:xfrm>
            <a:off x="468313" y="765175"/>
            <a:ext cx="8496300" cy="28003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Ошибки:</a:t>
            </a:r>
          </a:p>
          <a:p>
            <a:pPr marL="285750" indent="-285750" algn="just" eaLnBrk="1" hangingPunct="1">
              <a:buFont typeface="Wingdings" panose="05000000000000000000" pitchFamily="2" charset="2"/>
              <a:buChar char="§"/>
              <a:defRPr/>
            </a:pPr>
            <a:r>
              <a:rPr lang="ru-RU" sz="1600" dirty="0"/>
              <a:t>При разработке оборудования и ПО (например, логические и синтаксические ошибки при разработке алгоритмов и их реализации в ПО).</a:t>
            </a:r>
          </a:p>
          <a:p>
            <a:pPr marL="285750" indent="-285750" algn="just" eaLnBrk="1" hangingPunct="1">
              <a:buFont typeface="Wingdings" panose="05000000000000000000" pitchFamily="2" charset="2"/>
              <a:buChar char="§"/>
              <a:defRPr/>
            </a:pPr>
            <a:r>
              <a:rPr lang="ru-RU" sz="1600" dirty="0"/>
              <a:t>При подготовке и использовании ПО (при загрузке и инсталляции ПО, дальнейшей эксплуатации ПО, вводе данных).</a:t>
            </a:r>
          </a:p>
          <a:p>
            <a:pPr marL="285750" indent="-285750" algn="just" eaLnBrk="1" hangingPunct="1">
              <a:buFont typeface="Wingdings" panose="05000000000000000000" pitchFamily="2" charset="2"/>
              <a:buChar char="§"/>
              <a:defRPr/>
            </a:pPr>
            <a:r>
              <a:rPr lang="ru-RU" sz="1600" dirty="0"/>
              <a:t>При управлении сложными системами (при использовании возможностей самообучения систем, настройке сервисов систем, организации управления потоками информации).</a:t>
            </a:r>
          </a:p>
          <a:p>
            <a:pPr marL="285750" indent="-285750" algn="just" eaLnBrk="1" hangingPunct="1">
              <a:buFont typeface="Wingdings" panose="05000000000000000000" pitchFamily="2" charset="2"/>
              <a:buChar char="§"/>
              <a:defRPr/>
            </a:pPr>
            <a:r>
              <a:rPr lang="ru-RU" sz="1600" dirty="0"/>
              <a:t>При эксплуатации технических средств (при включении / выключении технических средств, использовании технических средств охраны, использовании средств обмена информацией).</a:t>
            </a:r>
          </a:p>
        </p:txBody>
      </p:sp>
      <p:sp>
        <p:nvSpPr>
          <p:cNvPr id="12" name="Прямоугольник 11"/>
          <p:cNvSpPr/>
          <p:nvPr/>
        </p:nvSpPr>
        <p:spPr>
          <a:xfrm>
            <a:off x="468313" y="3781425"/>
            <a:ext cx="8496300" cy="23082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Возможность нарушений:</a:t>
            </a:r>
          </a:p>
          <a:p>
            <a:pPr marL="285750" indent="-285750" algn="just" eaLnBrk="1" hangingPunct="1">
              <a:buFont typeface="Wingdings" panose="05000000000000000000" pitchFamily="2" charset="2"/>
              <a:buChar char="§"/>
              <a:defRPr/>
            </a:pPr>
            <a:r>
              <a:rPr lang="ru-RU" sz="1600" dirty="0"/>
              <a:t>Требований руководящих документов;</a:t>
            </a:r>
          </a:p>
          <a:p>
            <a:pPr marL="285750" indent="-285750" algn="just" eaLnBrk="1" hangingPunct="1">
              <a:buFont typeface="Wingdings" panose="05000000000000000000" pitchFamily="2" charset="2"/>
              <a:buChar char="§"/>
              <a:defRPr/>
            </a:pPr>
            <a:r>
              <a:rPr lang="ru-RU" sz="1600" dirty="0"/>
              <a:t>Установленных правил документирования событий;</a:t>
            </a:r>
          </a:p>
          <a:p>
            <a:pPr marL="285750" indent="-285750" algn="just" eaLnBrk="1" hangingPunct="1">
              <a:buFont typeface="Wingdings" panose="05000000000000000000" pitchFamily="2" charset="2"/>
              <a:buChar char="§"/>
              <a:defRPr/>
            </a:pPr>
            <a:r>
              <a:rPr lang="ru-RU" sz="1600" dirty="0"/>
              <a:t>Режима охраны и защиты (доступа на объект, доступа к техническим средствам);</a:t>
            </a:r>
          </a:p>
          <a:p>
            <a:pPr marL="285750" indent="-285750" algn="just" eaLnBrk="1" hangingPunct="1">
              <a:buFont typeface="Wingdings" panose="05000000000000000000" pitchFamily="2" charset="2"/>
              <a:buChar char="§"/>
              <a:defRPr/>
            </a:pPr>
            <a:r>
              <a:rPr lang="ru-RU" sz="1600" dirty="0"/>
              <a:t>Режима эксплуатации технических средств;</a:t>
            </a:r>
          </a:p>
          <a:p>
            <a:pPr marL="285750" indent="-285750" algn="just" eaLnBrk="1" hangingPunct="1">
              <a:buFont typeface="Wingdings" panose="05000000000000000000" pitchFamily="2" charset="2"/>
              <a:buChar char="§"/>
              <a:defRPr/>
            </a:pPr>
            <a:r>
              <a:rPr lang="ru-RU" sz="1600" dirty="0"/>
              <a:t>Режима использования информации (обработки и обмена информацией, хранения и уничтожения носителей информации);</a:t>
            </a:r>
          </a:p>
          <a:p>
            <a:pPr marL="285750" indent="-285750" algn="just" eaLnBrk="1" hangingPunct="1">
              <a:buFont typeface="Wingdings" panose="05000000000000000000" pitchFamily="2" charset="2"/>
              <a:buChar char="§"/>
              <a:defRPr/>
            </a:pPr>
            <a:r>
              <a:rPr lang="ru-RU" sz="1600" dirty="0"/>
              <a:t>Режима конфиденциальности (в том числе сотрудниками в нерабочее время, уволенными сотрудниками).</a:t>
            </a:r>
          </a:p>
        </p:txBody>
      </p:sp>
      <p:pic>
        <p:nvPicPr>
          <p:cNvPr id="21511"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938877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accent5">
                  <a:lumMod val="75000"/>
                </a:schemeClr>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Случайные уязвимости активов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2.6</a:t>
            </a:r>
          </a:p>
        </p:txBody>
      </p:sp>
      <p:sp>
        <p:nvSpPr>
          <p:cNvPr id="10" name="Прямоугольник 9"/>
          <p:cNvSpPr/>
          <p:nvPr/>
        </p:nvSpPr>
        <p:spPr>
          <a:xfrm>
            <a:off x="468313" y="765175"/>
            <a:ext cx="8496300" cy="23082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Потенциальная возможность сбоев и отказов:</a:t>
            </a:r>
          </a:p>
          <a:p>
            <a:pPr marL="285750" indent="-285750" algn="just" eaLnBrk="1" hangingPunct="1">
              <a:buFont typeface="Wingdings" panose="05000000000000000000" pitchFamily="2" charset="2"/>
              <a:buChar char="§"/>
              <a:defRPr/>
            </a:pPr>
            <a:r>
              <a:rPr lang="ru-RU" sz="1600" dirty="0"/>
              <a:t>Неисправности оборудования и технических средств (обрабатывающих информацию, обеспечивающих работоспособность средств обработки информации, обеспечивающих охрану и контроль доступа);</a:t>
            </a:r>
          </a:p>
          <a:p>
            <a:pPr marL="285750" indent="-285750" algn="just" eaLnBrk="1" hangingPunct="1">
              <a:buFont typeface="Wingdings" panose="05000000000000000000" pitchFamily="2" charset="2"/>
              <a:buChar char="§"/>
              <a:defRPr/>
            </a:pPr>
            <a:r>
              <a:rPr lang="ru-RU" sz="1600" dirty="0"/>
              <a:t>Старение и размагничивание носителей информации (дискет и съемных носителей, жестких дисков, элементов микросхем, кабелей и соединительных линий).</a:t>
            </a:r>
          </a:p>
          <a:p>
            <a:pPr marL="285750" indent="-285750" algn="just" eaLnBrk="1" hangingPunct="1">
              <a:buFont typeface="Wingdings" panose="05000000000000000000" pitchFamily="2" charset="2"/>
              <a:buChar char="§"/>
              <a:defRPr/>
            </a:pPr>
            <a:r>
              <a:rPr lang="ru-RU" sz="1600" dirty="0"/>
              <a:t>Неисправности (баги) в ПО (ОС и СУБД, прикладных программ, сервисных программ, антивирусных программ и т. п.). </a:t>
            </a:r>
          </a:p>
        </p:txBody>
      </p:sp>
      <p:sp>
        <p:nvSpPr>
          <p:cNvPr id="12" name="Прямоугольник 11"/>
          <p:cNvSpPr/>
          <p:nvPr/>
        </p:nvSpPr>
        <p:spPr>
          <a:xfrm>
            <a:off x="468313" y="3289300"/>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Возможность нарушения условий эксплуатации:</a:t>
            </a:r>
          </a:p>
          <a:p>
            <a:pPr marL="285750" indent="-285750" algn="just" eaLnBrk="1" hangingPunct="1">
              <a:buFont typeface="Wingdings" panose="05000000000000000000" pitchFamily="2" charset="2"/>
              <a:buChar char="§"/>
              <a:defRPr/>
            </a:pPr>
            <a:r>
              <a:rPr lang="ru-RU" sz="1600" dirty="0"/>
              <a:t>Нарушения обеспечивающих коммуникаций (электро-, водо-, газо-, теплоснабжения, канализации, кондиционирования и вентиляции).</a:t>
            </a:r>
          </a:p>
          <a:p>
            <a:pPr marL="285750" indent="-285750" algn="just" eaLnBrk="1" hangingPunct="1">
              <a:buFont typeface="Wingdings" panose="05000000000000000000" pitchFamily="2" charset="2"/>
              <a:buChar char="§"/>
              <a:defRPr/>
            </a:pPr>
            <a:r>
              <a:rPr lang="ru-RU" sz="1600" dirty="0"/>
              <a:t>Разрушение строительных и ограждающих конструкций (внешних ограждений территорий, стен и перекрытий зданий, корпусов технологического оборудования).</a:t>
            </a:r>
          </a:p>
        </p:txBody>
      </p:sp>
      <p:pic>
        <p:nvPicPr>
          <p:cNvPr id="22535"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0" y="6550025"/>
            <a:ext cx="3887788" cy="307975"/>
          </a:xfrm>
          <a:prstGeom prst="rect">
            <a:avLst/>
          </a:prstGeom>
          <a:noFill/>
        </p:spPr>
        <p:txBody>
          <a:bodyPr>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3289378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Факторы, влияющие на уязвимость ПО</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2.7</a:t>
            </a:r>
          </a:p>
        </p:txBody>
      </p:sp>
      <p:sp>
        <p:nvSpPr>
          <p:cNvPr id="10" name="Прямоугольник 9"/>
          <p:cNvSpPr/>
          <p:nvPr/>
        </p:nvSpPr>
        <p:spPr>
          <a:xfrm>
            <a:off x="455613" y="2562225"/>
            <a:ext cx="8496300" cy="15684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Ошибки кода ПО.</a:t>
            </a:r>
          </a:p>
          <a:p>
            <a:pPr marL="285750" indent="-285750" algn="just" eaLnBrk="1" hangingPunct="1">
              <a:buFont typeface="Wingdings" panose="05000000000000000000" pitchFamily="2" charset="2"/>
              <a:buChar char="§"/>
              <a:defRPr/>
            </a:pPr>
            <a:r>
              <a:rPr lang="ru-RU" sz="1600" dirty="0"/>
              <a:t>Логические;</a:t>
            </a:r>
          </a:p>
          <a:p>
            <a:pPr marL="285750" indent="-285750" algn="just" eaLnBrk="1" hangingPunct="1">
              <a:buFont typeface="Wingdings" panose="05000000000000000000" pitchFamily="2" charset="2"/>
              <a:buChar char="§"/>
              <a:defRPr/>
            </a:pPr>
            <a:r>
              <a:rPr lang="ru-RU" sz="1600" dirty="0"/>
              <a:t>Синтаксические;</a:t>
            </a:r>
          </a:p>
          <a:p>
            <a:pPr marL="285750" indent="-285750" algn="just" eaLnBrk="1" hangingPunct="1">
              <a:buFont typeface="Wingdings" panose="05000000000000000000" pitchFamily="2" charset="2"/>
              <a:buChar char="§"/>
              <a:defRPr/>
            </a:pPr>
            <a:r>
              <a:rPr lang="ru-RU" sz="1600" dirty="0"/>
              <a:t>Ошибки уровней доступа;</a:t>
            </a:r>
          </a:p>
          <a:p>
            <a:pPr marL="285750" indent="-285750" algn="just" eaLnBrk="1" hangingPunct="1">
              <a:buFont typeface="Wingdings" panose="05000000000000000000" pitchFamily="2" charset="2"/>
              <a:buChar char="§"/>
              <a:defRPr/>
            </a:pPr>
            <a:r>
              <a:rPr lang="ru-RU" sz="1600" dirty="0"/>
              <a:t>Учетные записи, наделенные определенными полномочиями, введенные разработчиками в код, например, для тестирования ПО и потом забытые.</a:t>
            </a:r>
          </a:p>
        </p:txBody>
      </p:sp>
      <p:sp>
        <p:nvSpPr>
          <p:cNvPr id="12" name="Прямоугольник 11"/>
          <p:cNvSpPr/>
          <p:nvPr/>
        </p:nvSpPr>
        <p:spPr>
          <a:xfrm>
            <a:off x="455613" y="4346575"/>
            <a:ext cx="8496300" cy="20621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Осознано заложенные к код уязвимости:</a:t>
            </a:r>
          </a:p>
          <a:p>
            <a:pPr marL="285750" indent="-285750" algn="just" eaLnBrk="1" hangingPunct="1">
              <a:buFont typeface="Wingdings" panose="05000000000000000000" pitchFamily="2" charset="2"/>
              <a:buChar char="§"/>
              <a:defRPr/>
            </a:pPr>
            <a:r>
              <a:rPr lang="ru-RU" sz="1600" dirty="0"/>
              <a:t>Учетные записи, наделенные определенными полномочиями, введенные разработчиками в код для дальнейшего несанкционированного доступа к системам пользователей этого ПО.</a:t>
            </a:r>
          </a:p>
          <a:p>
            <a:pPr marL="285750" indent="-285750" algn="just" eaLnBrk="1" hangingPunct="1">
              <a:buFont typeface="Wingdings" panose="05000000000000000000" pitchFamily="2" charset="2"/>
              <a:buChar char="§"/>
              <a:defRPr/>
            </a:pPr>
            <a:r>
              <a:rPr lang="ru-RU" sz="1600" dirty="0"/>
              <a:t>«Закладки» специальные </a:t>
            </a:r>
            <a:r>
              <a:rPr lang="ru-RU" sz="1600" dirty="0" err="1"/>
              <a:t>недекларированные</a:t>
            </a:r>
            <a:r>
              <a:rPr lang="ru-RU" sz="1600" dirty="0"/>
              <a:t> возможности (НДВ);</a:t>
            </a:r>
          </a:p>
          <a:p>
            <a:pPr marL="285750" indent="-285750" algn="just" eaLnBrk="1" hangingPunct="1">
              <a:buFont typeface="Wingdings" panose="05000000000000000000" pitchFamily="2" charset="2"/>
              <a:buChar char="§"/>
              <a:defRPr/>
            </a:pPr>
            <a:r>
              <a:rPr lang="ru-RU" sz="1600" dirty="0"/>
              <a:t>Мануфактурные входы (отладочные входы);</a:t>
            </a:r>
          </a:p>
          <a:p>
            <a:pPr marL="285750" indent="-285750" algn="just" eaLnBrk="1" hangingPunct="1">
              <a:buFont typeface="Wingdings" panose="05000000000000000000" pitchFamily="2" charset="2"/>
              <a:buChar char="§"/>
              <a:defRPr/>
            </a:pPr>
            <a:r>
              <a:rPr lang="ru-RU" sz="1600" dirty="0"/>
              <a:t>«Дыры» (когда ошибка есть, но ПО работает);</a:t>
            </a:r>
          </a:p>
          <a:p>
            <a:pPr marL="285750" indent="-285750" algn="just" eaLnBrk="1" hangingPunct="1">
              <a:buFont typeface="Wingdings" panose="05000000000000000000" pitchFamily="2" charset="2"/>
              <a:buChar char="§"/>
              <a:defRPr/>
            </a:pPr>
            <a:r>
              <a:rPr lang="ru-RU" sz="1600" dirty="0"/>
              <a:t>«Бананы» (когда из-за ошибки ПО работать перестает);</a:t>
            </a:r>
          </a:p>
        </p:txBody>
      </p:sp>
      <p:pic>
        <p:nvPicPr>
          <p:cNvPr id="23559"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
        <p:nvSpPr>
          <p:cNvPr id="9" name="Прямоугольник 8"/>
          <p:cNvSpPr/>
          <p:nvPr/>
        </p:nvSpPr>
        <p:spPr>
          <a:xfrm>
            <a:off x="455613" y="776288"/>
            <a:ext cx="8496300" cy="15700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Некорректная проработка постановки задачи:</a:t>
            </a:r>
          </a:p>
          <a:p>
            <a:pPr marL="285750" indent="-285750" algn="just" eaLnBrk="1" hangingPunct="1">
              <a:buFont typeface="Wingdings" panose="05000000000000000000" pitchFamily="2" charset="2"/>
              <a:buChar char="§"/>
              <a:defRPr/>
            </a:pPr>
            <a:r>
              <a:rPr lang="ru-RU" sz="1600" dirty="0"/>
              <a:t>Недостаток или отсутствие необходимых средств защиты (аутентификации, проверки целостности);</a:t>
            </a:r>
          </a:p>
          <a:p>
            <a:pPr marL="285750" indent="-285750" algn="just" eaLnBrk="1" hangingPunct="1">
              <a:buFont typeface="Wingdings" panose="05000000000000000000" pitchFamily="2" charset="2"/>
              <a:buChar char="§"/>
              <a:defRPr/>
            </a:pPr>
            <a:r>
              <a:rPr lang="ru-RU" sz="1600" dirty="0"/>
              <a:t>Наличие в коде ПО функций, потенциально позволяющих выполнять деструктивные действия.</a:t>
            </a:r>
          </a:p>
          <a:p>
            <a:pPr marL="285750" indent="-285750" algn="just" eaLnBrk="1" hangingPunct="1">
              <a:buFont typeface="Wingdings" panose="05000000000000000000" pitchFamily="2" charset="2"/>
              <a:buChar char="§"/>
              <a:defRPr/>
            </a:pPr>
            <a:r>
              <a:rPr lang="ru-RU" sz="1600" dirty="0"/>
              <a:t>Отсутствие или недостатки проверки корректности входных данных.</a:t>
            </a:r>
          </a:p>
        </p:txBody>
      </p:sp>
    </p:spTree>
    <p:extLst>
      <p:ext uri="{BB962C8B-B14F-4D97-AF65-F5344CB8AC3E}">
        <p14:creationId xmlns:p14="http://schemas.microsoft.com/office/powerpoint/2010/main" val="3571491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Факторы, влияющие на уязвимость оборудования</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2.7</a:t>
            </a:r>
          </a:p>
        </p:txBody>
      </p:sp>
      <p:sp>
        <p:nvSpPr>
          <p:cNvPr id="10" name="Прямоугольник 9"/>
          <p:cNvSpPr/>
          <p:nvPr/>
        </p:nvSpPr>
        <p:spPr>
          <a:xfrm>
            <a:off x="455613" y="2562225"/>
            <a:ext cx="8496300" cy="1816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Необходимость физической защиты от несанкционированного доступа:</a:t>
            </a:r>
          </a:p>
          <a:p>
            <a:pPr marL="285750" indent="-285750" algn="just" eaLnBrk="1" hangingPunct="1">
              <a:buFont typeface="Wingdings" panose="05000000000000000000" pitchFamily="2" charset="2"/>
              <a:buChar char="§"/>
              <a:defRPr/>
            </a:pPr>
            <a:r>
              <a:rPr lang="ru-RU" sz="1600" dirty="0"/>
              <a:t>Необходимость размещения инфраструктурного и клиентского оборудования в помещениях с ограниченным доступом.</a:t>
            </a:r>
          </a:p>
          <a:p>
            <a:pPr marL="285750" indent="-285750" algn="just" eaLnBrk="1" hangingPunct="1">
              <a:buFont typeface="Wingdings" panose="05000000000000000000" pitchFamily="2" charset="2"/>
              <a:buChar char="§"/>
              <a:defRPr/>
            </a:pPr>
            <a:r>
              <a:rPr lang="ru-RU" sz="1600" dirty="0"/>
              <a:t>Необходимость наличия документации, регламентирующей доступ к оборудованию и ответственность за несанкционированный доступ.</a:t>
            </a:r>
          </a:p>
          <a:p>
            <a:pPr marL="285750" indent="-285750" algn="just" eaLnBrk="1" hangingPunct="1">
              <a:buFont typeface="Wingdings" panose="05000000000000000000" pitchFamily="2" charset="2"/>
              <a:buChar char="§"/>
              <a:defRPr/>
            </a:pPr>
            <a:r>
              <a:rPr lang="ru-RU" sz="1600" dirty="0"/>
              <a:t>Зависимость от адекватности использования контроля физического доступа .</a:t>
            </a:r>
          </a:p>
          <a:p>
            <a:pPr marL="285750" indent="-285750" algn="just" eaLnBrk="1" hangingPunct="1">
              <a:buFont typeface="Wingdings" panose="05000000000000000000" pitchFamily="2" charset="2"/>
              <a:buChar char="§"/>
              <a:defRPr/>
            </a:pPr>
            <a:r>
              <a:rPr lang="ru-RU" sz="1600" dirty="0"/>
              <a:t>Беззащитность оборудования по отношению к прямому физическому воздействию.</a:t>
            </a:r>
          </a:p>
        </p:txBody>
      </p:sp>
      <p:sp>
        <p:nvSpPr>
          <p:cNvPr id="12" name="Прямоугольник 11"/>
          <p:cNvSpPr/>
          <p:nvPr/>
        </p:nvSpPr>
        <p:spPr>
          <a:xfrm>
            <a:off x="455613" y="4594225"/>
            <a:ext cx="8496300" cy="15684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Особенности жизненного цикла оборудования:</a:t>
            </a:r>
          </a:p>
          <a:p>
            <a:pPr marL="285750" indent="-285750" algn="just" eaLnBrk="1" hangingPunct="1">
              <a:buFont typeface="Wingdings" panose="05000000000000000000" pitchFamily="2" charset="2"/>
              <a:buChar char="§"/>
              <a:defRPr/>
            </a:pPr>
            <a:r>
              <a:rPr lang="ru-RU" sz="1600" dirty="0"/>
              <a:t>Ошибки и недоработки при проектировании, изготовлении, доставке, подключении, вводе в эксплуатацию, эксплуатации и обслуживании оборудования;</a:t>
            </a:r>
          </a:p>
          <a:p>
            <a:pPr marL="285750" indent="-285750" algn="just" eaLnBrk="1" hangingPunct="1">
              <a:buFont typeface="Wingdings" panose="05000000000000000000" pitchFamily="2" charset="2"/>
              <a:buChar char="§"/>
              <a:defRPr/>
            </a:pPr>
            <a:r>
              <a:rPr lang="ru-RU" sz="1600" dirty="0"/>
              <a:t>Необходимость обслуживания оборудования;</a:t>
            </a:r>
          </a:p>
          <a:p>
            <a:pPr marL="285750" indent="-285750" algn="just" eaLnBrk="1" hangingPunct="1">
              <a:buFont typeface="Wingdings" panose="05000000000000000000" pitchFamily="2" charset="2"/>
              <a:buChar char="§"/>
              <a:defRPr/>
            </a:pPr>
            <a:r>
              <a:rPr lang="ru-RU" sz="1600" dirty="0"/>
              <a:t>Неизбежная вероятность поломки элементов оборудования;</a:t>
            </a:r>
          </a:p>
          <a:p>
            <a:pPr marL="285750" indent="-285750" algn="just" eaLnBrk="1" hangingPunct="1">
              <a:buFont typeface="Wingdings" panose="05000000000000000000" pitchFamily="2" charset="2"/>
              <a:buChar char="§"/>
              <a:defRPr/>
            </a:pPr>
            <a:r>
              <a:rPr lang="ru-RU" sz="1600" dirty="0"/>
              <a:t>Неизбежные износ и старение элементов оборудования.</a:t>
            </a:r>
          </a:p>
        </p:txBody>
      </p:sp>
      <p:pic>
        <p:nvPicPr>
          <p:cNvPr id="24583"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p:cNvSpPr/>
          <p:nvPr/>
        </p:nvSpPr>
        <p:spPr>
          <a:xfrm>
            <a:off x="455613" y="776288"/>
            <a:ext cx="8496300" cy="15700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Зависимость от физической среды эксплуатации:</a:t>
            </a:r>
          </a:p>
          <a:p>
            <a:pPr marL="285750" indent="-285750" algn="just" eaLnBrk="1" hangingPunct="1">
              <a:buFont typeface="Wingdings" panose="05000000000000000000" pitchFamily="2" charset="2"/>
              <a:buChar char="§"/>
              <a:defRPr/>
            </a:pPr>
            <a:r>
              <a:rPr lang="ru-RU" sz="1600" dirty="0"/>
              <a:t>Подверженность оборудования влажности, пыли, загрязнению;</a:t>
            </a:r>
          </a:p>
          <a:p>
            <a:pPr marL="285750" indent="-285750" algn="just" eaLnBrk="1" hangingPunct="1">
              <a:buFont typeface="Wingdings" panose="05000000000000000000" pitchFamily="2" charset="2"/>
              <a:buChar char="§"/>
              <a:defRPr/>
            </a:pPr>
            <a:r>
              <a:rPr lang="ru-RU" sz="1600" dirty="0"/>
              <a:t>Зависимость от температуры и давления;</a:t>
            </a:r>
          </a:p>
          <a:p>
            <a:pPr marL="285750" indent="-285750" algn="just" eaLnBrk="1" hangingPunct="1">
              <a:buFont typeface="Wingdings" panose="05000000000000000000" pitchFamily="2" charset="2"/>
              <a:buChar char="§"/>
              <a:defRPr/>
            </a:pPr>
            <a:r>
              <a:rPr lang="ru-RU" sz="1600" dirty="0"/>
              <a:t>Необходимость защиты от действия прямых солнечных лучей;</a:t>
            </a:r>
          </a:p>
          <a:p>
            <a:pPr marL="285750" indent="-285750" algn="just" eaLnBrk="1" hangingPunct="1">
              <a:buFont typeface="Wingdings" panose="05000000000000000000" pitchFamily="2" charset="2"/>
              <a:buChar char="§"/>
              <a:defRPr/>
            </a:pPr>
            <a:r>
              <a:rPr lang="ru-RU" sz="1600" dirty="0"/>
              <a:t>Подверженность оборудования вибрационным и ударным нагрузкам;</a:t>
            </a:r>
          </a:p>
          <a:p>
            <a:pPr marL="285750" indent="-285750" algn="just" eaLnBrk="1" hangingPunct="1">
              <a:buFont typeface="Wingdings" panose="05000000000000000000" pitchFamily="2" charset="2"/>
              <a:buChar char="§"/>
              <a:defRPr/>
            </a:pPr>
            <a:r>
              <a:rPr lang="ru-RU" sz="1600" dirty="0"/>
              <a:t>Необходимость электропитания (без бросков и флуктуаций).</a:t>
            </a:r>
          </a:p>
        </p:txBody>
      </p:sp>
      <p:sp>
        <p:nvSpPr>
          <p:cNvPr id="2" name="TextBox 1">
            <a:extLst>
              <a:ext uri="{FF2B5EF4-FFF2-40B4-BE49-F238E27FC236}">
                <a16:creationId xmlns:a16="http://schemas.microsoft.com/office/drawing/2014/main" id="{96F293BA-8E28-456C-51A6-8513704F4867}"/>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2835999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Источники угроз</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2.8</a:t>
            </a:r>
          </a:p>
        </p:txBody>
      </p:sp>
      <p:sp>
        <p:nvSpPr>
          <p:cNvPr id="10" name="Прямоугольник 9"/>
          <p:cNvSpPr/>
          <p:nvPr/>
        </p:nvSpPr>
        <p:spPr>
          <a:xfrm>
            <a:off x="455613" y="2819400"/>
            <a:ext cx="8496300" cy="13223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Внутренние нарушители:</a:t>
            </a:r>
          </a:p>
          <a:p>
            <a:pPr marL="285750" indent="-285750" algn="just" eaLnBrk="1" hangingPunct="1">
              <a:buFont typeface="Wingdings" panose="05000000000000000000" pitchFamily="2" charset="2"/>
              <a:buChar char="§"/>
              <a:defRPr/>
            </a:pPr>
            <a:r>
              <a:rPr lang="ru-RU" sz="1600" dirty="0"/>
              <a:t>Основной персонал (бизнес-пользователи);</a:t>
            </a:r>
          </a:p>
          <a:p>
            <a:pPr marL="285750" indent="-285750" algn="just" eaLnBrk="1" hangingPunct="1">
              <a:buFont typeface="Wingdings" panose="05000000000000000000" pitchFamily="2" charset="2"/>
              <a:buChar char="§"/>
              <a:defRPr/>
            </a:pPr>
            <a:r>
              <a:rPr lang="ru-RU" sz="1600" dirty="0"/>
              <a:t>Административно-управленческий персонал;</a:t>
            </a:r>
          </a:p>
          <a:p>
            <a:pPr marL="285750" indent="-285750" algn="just" eaLnBrk="1" hangingPunct="1">
              <a:buFont typeface="Wingdings" panose="05000000000000000000" pitchFamily="2" charset="2"/>
              <a:buChar char="§"/>
              <a:defRPr/>
            </a:pPr>
            <a:r>
              <a:rPr lang="ru-RU" sz="1600" dirty="0"/>
              <a:t>Вспомогательный персонал (бухгалтера, юристы, программисты сисадмины);</a:t>
            </a:r>
          </a:p>
          <a:p>
            <a:pPr marL="285750" indent="-285750" algn="just" eaLnBrk="1" hangingPunct="1">
              <a:buFont typeface="Wingdings" panose="05000000000000000000" pitchFamily="2" charset="2"/>
              <a:buChar char="§"/>
              <a:defRPr/>
            </a:pPr>
            <a:r>
              <a:rPr lang="ru-RU" sz="1600" dirty="0"/>
              <a:t>Технический персонал (охрана, пожарники, техники...).</a:t>
            </a:r>
          </a:p>
        </p:txBody>
      </p:sp>
      <p:sp>
        <p:nvSpPr>
          <p:cNvPr id="12" name="Прямоугольник 11"/>
          <p:cNvSpPr/>
          <p:nvPr/>
        </p:nvSpPr>
        <p:spPr>
          <a:xfrm>
            <a:off x="455613" y="4373563"/>
            <a:ext cx="8496300" cy="8318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Техногенные источники:</a:t>
            </a:r>
          </a:p>
          <a:p>
            <a:pPr marL="285750" indent="-285750" algn="just" eaLnBrk="1" hangingPunct="1">
              <a:buFont typeface="Wingdings" panose="05000000000000000000" pitchFamily="2" charset="2"/>
              <a:buChar char="§"/>
              <a:defRPr/>
            </a:pPr>
            <a:r>
              <a:rPr lang="ru-RU" sz="1600" dirty="0"/>
              <a:t>Внешние инженерные коммуникации (сети, водоснабжение, транспорт…);</a:t>
            </a:r>
          </a:p>
          <a:p>
            <a:pPr marL="285750" indent="-285750" algn="just" eaLnBrk="1" hangingPunct="1">
              <a:buFont typeface="Wingdings" panose="05000000000000000000" pitchFamily="2" charset="2"/>
              <a:buChar char="§"/>
              <a:defRPr/>
            </a:pPr>
            <a:r>
              <a:rPr lang="ru-RU" sz="1600" dirty="0"/>
              <a:t>Внутренние системы и средства (охрана, сигнализация, телефония).</a:t>
            </a:r>
          </a:p>
        </p:txBody>
      </p:sp>
      <p:pic>
        <p:nvPicPr>
          <p:cNvPr id="25607"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p:cNvSpPr/>
          <p:nvPr/>
        </p:nvSpPr>
        <p:spPr>
          <a:xfrm>
            <a:off x="455613" y="776288"/>
            <a:ext cx="8496300" cy="1816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Внешние нарушители:</a:t>
            </a:r>
          </a:p>
          <a:p>
            <a:pPr marL="285750" indent="-285750" algn="just" eaLnBrk="1" hangingPunct="1">
              <a:buFont typeface="Wingdings" panose="05000000000000000000" pitchFamily="2" charset="2"/>
              <a:buChar char="§"/>
              <a:defRPr/>
            </a:pPr>
            <a:r>
              <a:rPr lang="ru-RU" sz="1600" dirty="0"/>
              <a:t>Преступники и злоумышленники;</a:t>
            </a:r>
          </a:p>
          <a:p>
            <a:pPr marL="285750" indent="-285750" algn="just" eaLnBrk="1" hangingPunct="1">
              <a:buFont typeface="Wingdings" panose="05000000000000000000" pitchFamily="2" charset="2"/>
              <a:buChar char="§"/>
              <a:defRPr/>
            </a:pPr>
            <a:r>
              <a:rPr lang="ru-RU" sz="1600" dirty="0"/>
              <a:t>Недобросовестные партнёры</a:t>
            </a:r>
          </a:p>
          <a:p>
            <a:pPr marL="285750" indent="-285750" algn="just" eaLnBrk="1" hangingPunct="1">
              <a:buFont typeface="Wingdings" panose="05000000000000000000" pitchFamily="2" charset="2"/>
              <a:buChar char="§"/>
              <a:defRPr/>
            </a:pPr>
            <a:r>
              <a:rPr lang="ru-RU" sz="1600" dirty="0"/>
              <a:t>Конкуренты (конкурирующие организации);</a:t>
            </a:r>
          </a:p>
          <a:p>
            <a:pPr marL="285750" indent="-285750" algn="just" eaLnBrk="1" hangingPunct="1">
              <a:buFont typeface="Wingdings" panose="05000000000000000000" pitchFamily="2" charset="2"/>
              <a:buChar char="§"/>
              <a:defRPr/>
            </a:pPr>
            <a:r>
              <a:rPr lang="ru-RU" sz="1600" dirty="0"/>
              <a:t>Представители надзорный и аварийных служб;</a:t>
            </a:r>
          </a:p>
          <a:p>
            <a:pPr marL="285750" indent="-285750" algn="just" eaLnBrk="1" hangingPunct="1">
              <a:buFont typeface="Wingdings" panose="05000000000000000000" pitchFamily="2" charset="2"/>
              <a:buChar char="§"/>
              <a:defRPr/>
            </a:pPr>
            <a:r>
              <a:rPr lang="ru-RU" sz="1600" dirty="0"/>
              <a:t>Представители силовых структур;</a:t>
            </a:r>
          </a:p>
          <a:p>
            <a:pPr marL="285750" indent="-285750" algn="just" eaLnBrk="1" hangingPunct="1">
              <a:buFont typeface="Wingdings" panose="05000000000000000000" pitchFamily="2" charset="2"/>
              <a:buChar char="§"/>
              <a:defRPr/>
            </a:pPr>
            <a:r>
              <a:rPr lang="ru-RU" sz="1600" dirty="0"/>
              <a:t>Провайдеры услуг связи.</a:t>
            </a:r>
          </a:p>
        </p:txBody>
      </p:sp>
      <p:sp>
        <p:nvSpPr>
          <p:cNvPr id="14" name="Прямоугольник 13"/>
          <p:cNvSpPr/>
          <p:nvPr/>
        </p:nvSpPr>
        <p:spPr>
          <a:xfrm>
            <a:off x="468313" y="5445125"/>
            <a:ext cx="8496300" cy="10779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Стихийные (природные) источники:</a:t>
            </a:r>
          </a:p>
          <a:p>
            <a:pPr marL="285750" indent="-285750" algn="just" eaLnBrk="1" hangingPunct="1">
              <a:buFont typeface="Wingdings" panose="05000000000000000000" pitchFamily="2" charset="2"/>
              <a:buChar char="§"/>
              <a:defRPr/>
            </a:pPr>
            <a:r>
              <a:rPr lang="ru-RU" sz="1600" dirty="0"/>
              <a:t>Пожары;</a:t>
            </a:r>
          </a:p>
          <a:p>
            <a:pPr marL="285750" indent="-285750" algn="just" eaLnBrk="1" hangingPunct="1">
              <a:buFont typeface="Wingdings" panose="05000000000000000000" pitchFamily="2" charset="2"/>
              <a:buChar char="§"/>
              <a:defRPr/>
            </a:pPr>
            <a:r>
              <a:rPr lang="ru-RU" sz="1600" dirty="0"/>
              <a:t>Наводнения и ураганы;</a:t>
            </a:r>
          </a:p>
          <a:p>
            <a:pPr marL="285750" indent="-285750" algn="just" eaLnBrk="1" hangingPunct="1">
              <a:buFont typeface="Wingdings" panose="05000000000000000000" pitchFamily="2" charset="2"/>
              <a:buChar char="§"/>
              <a:defRPr/>
            </a:pPr>
            <a:r>
              <a:rPr lang="ru-RU" sz="1600" dirty="0"/>
              <a:t>Эпидемия (пандемия).</a:t>
            </a:r>
          </a:p>
        </p:txBody>
      </p:sp>
      <p:sp>
        <p:nvSpPr>
          <p:cNvPr id="3" name="TextBox 2">
            <a:extLst>
              <a:ext uri="{FF2B5EF4-FFF2-40B4-BE49-F238E27FC236}">
                <a16:creationId xmlns:a16="http://schemas.microsoft.com/office/drawing/2014/main" id="{7D132102-CB9B-A427-AFB0-E78AF4795123}"/>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3744037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Проявления угроз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2.9</a:t>
            </a:r>
          </a:p>
        </p:txBody>
      </p:sp>
      <p:pic>
        <p:nvPicPr>
          <p:cNvPr id="26629" name="Рисунок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1"/>
          <p:cNvPicPr>
            <a:picLocks noChangeAspect="1"/>
          </p:cNvPicPr>
          <p:nvPr/>
        </p:nvPicPr>
        <p:blipFill>
          <a:blip r:embed="rId3"/>
          <a:stretch>
            <a:fillRect/>
          </a:stretch>
        </p:blipFill>
        <p:spPr>
          <a:xfrm>
            <a:off x="399620" y="1168401"/>
            <a:ext cx="8261780" cy="4504266"/>
          </a:xfrm>
          <a:prstGeom prst="rect">
            <a:avLst/>
          </a:prstGeom>
        </p:spPr>
      </p:pic>
      <p:sp>
        <p:nvSpPr>
          <p:cNvPr id="3" name="TextBox 2">
            <a:extLst>
              <a:ext uri="{FF2B5EF4-FFF2-40B4-BE49-F238E27FC236}">
                <a16:creationId xmlns:a16="http://schemas.microsoft.com/office/drawing/2014/main" id="{896E5B9B-C73E-7160-BD5D-7A6412F04AEA}"/>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1175897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Классификация угроз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2.10</a:t>
            </a:r>
          </a:p>
        </p:txBody>
      </p:sp>
      <p:pic>
        <p:nvPicPr>
          <p:cNvPr id="26629" name="Рисунок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1"/>
          <p:cNvPicPr>
            <a:picLocks noChangeAspect="1"/>
          </p:cNvPicPr>
          <p:nvPr/>
        </p:nvPicPr>
        <p:blipFill>
          <a:blip r:embed="rId3"/>
          <a:stretch>
            <a:fillRect/>
          </a:stretch>
        </p:blipFill>
        <p:spPr>
          <a:xfrm>
            <a:off x="393499" y="1222704"/>
            <a:ext cx="8438053" cy="4701517"/>
          </a:xfrm>
          <a:prstGeom prst="rect">
            <a:avLst/>
          </a:prstGeom>
        </p:spPr>
      </p:pic>
      <p:sp>
        <p:nvSpPr>
          <p:cNvPr id="3" name="TextBox 2">
            <a:extLst>
              <a:ext uri="{FF2B5EF4-FFF2-40B4-BE49-F238E27FC236}">
                <a16:creationId xmlns:a16="http://schemas.microsoft.com/office/drawing/2014/main" id="{1523ACC2-0806-0BDB-A9A2-C98C0E874787}"/>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2154224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2.11</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Модель угроз</a:t>
            </a:r>
          </a:p>
        </p:txBody>
      </p:sp>
      <p:pic>
        <p:nvPicPr>
          <p:cNvPr id="27653"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10" descr="https://cf.ppt-online.org/files1/slide/7/7M3RoDk0H68gVLJairONClpTFq92UEvnXmyedPGYcx/slide-6.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8888" y="1687513"/>
            <a:ext cx="5976937"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Прямоугольник 1"/>
          <p:cNvSpPr>
            <a:spLocks noChangeArrowheads="1"/>
          </p:cNvSpPr>
          <p:nvPr/>
        </p:nvSpPr>
        <p:spPr bwMode="auto">
          <a:xfrm>
            <a:off x="539750" y="765175"/>
            <a:ext cx="8412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b="1" dirty="0">
                <a:latin typeface="+mn-lt"/>
              </a:rPr>
              <a:t>Модель угроз </a:t>
            </a:r>
            <a:r>
              <a:rPr lang="ru-RU" altLang="ru-RU" dirty="0">
                <a:latin typeface="+mn-lt"/>
              </a:rPr>
              <a:t>– идентифицированные источники и угрозы, выявленные уязвимости и рекомендуемые контрмеры в виде нормативного документа.</a:t>
            </a:r>
          </a:p>
        </p:txBody>
      </p:sp>
      <p:sp>
        <p:nvSpPr>
          <p:cNvPr id="2" name="TextBox 1">
            <a:extLst>
              <a:ext uri="{FF2B5EF4-FFF2-40B4-BE49-F238E27FC236}">
                <a16:creationId xmlns:a16="http://schemas.microsoft.com/office/drawing/2014/main" id="{25E25510-ECBC-3C34-C9F2-570A85E2B536}"/>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42554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1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Интенсивность реализации угроз</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100" b="1" dirty="0">
                <a:solidFill>
                  <a:schemeClr val="bg1"/>
                </a:solidFill>
                <a:latin typeface="Arial" pitchFamily="34" charset="0"/>
                <a:ea typeface="Tahoma" pitchFamily="34" charset="0"/>
                <a:cs typeface="Arial" pitchFamily="34" charset="0"/>
              </a:rPr>
              <a:t>2.21</a:t>
            </a:r>
          </a:p>
        </p:txBody>
      </p:sp>
      <p:sp>
        <p:nvSpPr>
          <p:cNvPr id="10" name="Прямоугольник 9"/>
          <p:cNvSpPr/>
          <p:nvPr/>
        </p:nvSpPr>
        <p:spPr>
          <a:xfrm>
            <a:off x="468313" y="765175"/>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Вредоносное ПО (ВПО) –</a:t>
            </a:r>
            <a:r>
              <a:rPr lang="ru-RU" sz="1600" dirty="0"/>
              <a:t> внедрённый код для реализации угроз. </a:t>
            </a:r>
            <a:r>
              <a:rPr lang="ru-RU" sz="1600" b="1" dirty="0"/>
              <a:t>56%</a:t>
            </a:r>
            <a:r>
              <a:rPr lang="ru-RU" sz="1600" dirty="0"/>
              <a:t> реализованных угроз через внедрение ВПО. </a:t>
            </a:r>
          </a:p>
          <a:p>
            <a:pPr algn="just" eaLnBrk="1" hangingPunct="1">
              <a:defRPr/>
            </a:pPr>
            <a:r>
              <a:rPr lang="ru-RU" sz="1600" dirty="0"/>
              <a:t>Назначение у ВПО разное: шифровальщики (24%), шпионское ПО (16%), удалённое управление (16%), загрузчики (14%), </a:t>
            </a:r>
            <a:r>
              <a:rPr lang="ru-RU" sz="1600" dirty="0" err="1"/>
              <a:t>трояны</a:t>
            </a:r>
            <a:r>
              <a:rPr lang="ru-RU" sz="1600" dirty="0"/>
              <a:t> (9%), </a:t>
            </a:r>
            <a:r>
              <a:rPr lang="ru-RU" sz="1600" dirty="0" err="1"/>
              <a:t>майнеры</a:t>
            </a:r>
            <a:r>
              <a:rPr lang="ru-RU" sz="1600" dirty="0"/>
              <a:t> (7%), распространители рекламы и накрутки (6%), многофункциональное (3%), прочее (5%).</a:t>
            </a:r>
          </a:p>
        </p:txBody>
      </p:sp>
      <p:sp>
        <p:nvSpPr>
          <p:cNvPr id="14" name="Прямоугольник 13"/>
          <p:cNvSpPr/>
          <p:nvPr/>
        </p:nvSpPr>
        <p:spPr>
          <a:xfrm>
            <a:off x="468313" y="2420938"/>
            <a:ext cx="8496300" cy="10779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0"/>
              </a:spcBef>
              <a:defRPr/>
            </a:pPr>
            <a:r>
              <a:rPr lang="ru-RU" sz="1600" b="1" dirty="0"/>
              <a:t>Социальная инженерия (</a:t>
            </a:r>
            <a:r>
              <a:rPr lang="ru-RU" sz="1600" b="1" dirty="0" err="1"/>
              <a:t>фишинг</a:t>
            </a:r>
            <a:r>
              <a:rPr lang="ru-RU" sz="1600" b="1" dirty="0"/>
              <a:t>) – </a:t>
            </a:r>
            <a:r>
              <a:rPr lang="ru-RU" sz="1600" dirty="0"/>
              <a:t>использование доверия (</a:t>
            </a:r>
            <a:r>
              <a:rPr lang="ru-RU" sz="1600" b="1" dirty="0"/>
              <a:t>36%</a:t>
            </a:r>
            <a:r>
              <a:rPr lang="ru-RU" sz="1600" dirty="0"/>
              <a:t> угроз). </a:t>
            </a:r>
          </a:p>
          <a:p>
            <a:pPr algn="just" eaLnBrk="1" hangingPunct="1">
              <a:spcBef>
                <a:spcPts val="0"/>
              </a:spcBef>
              <a:defRPr/>
            </a:pPr>
            <a:r>
              <a:rPr lang="ru-RU" sz="1600" dirty="0"/>
              <a:t>Рассылка писем с вложенными макросами, просьбы подтвердить учетные записи, целевые рассылки по данным соц.сетей, подмена адресов сайтов (</a:t>
            </a:r>
            <a:r>
              <a:rPr lang="ru-RU" sz="1600" dirty="0" err="1"/>
              <a:t>фарминг</a:t>
            </a:r>
            <a:r>
              <a:rPr lang="ru-RU" sz="1600" dirty="0"/>
              <a:t>), по телефону (</a:t>
            </a:r>
            <a:r>
              <a:rPr lang="ru-RU" sz="1600" dirty="0" err="1"/>
              <a:t>вишинг</a:t>
            </a:r>
            <a:r>
              <a:rPr lang="ru-RU" sz="1600" dirty="0"/>
              <a:t>).</a:t>
            </a:r>
          </a:p>
        </p:txBody>
      </p:sp>
      <p:sp>
        <p:nvSpPr>
          <p:cNvPr id="13" name="Прямоугольник 12"/>
          <p:cNvSpPr/>
          <p:nvPr/>
        </p:nvSpPr>
        <p:spPr>
          <a:xfrm>
            <a:off x="468313" y="3813175"/>
            <a:ext cx="8496300" cy="20621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0"/>
              </a:spcBef>
              <a:defRPr/>
            </a:pPr>
            <a:r>
              <a:rPr lang="ru-RU" sz="1600" b="1" dirty="0"/>
              <a:t>Ручной взлом (</a:t>
            </a:r>
            <a:r>
              <a:rPr lang="ru-RU" sz="1600" b="1" dirty="0" err="1"/>
              <a:t>хакинг</a:t>
            </a:r>
            <a:r>
              <a:rPr lang="ru-RU" sz="1600" b="1" dirty="0"/>
              <a:t>) – </a:t>
            </a:r>
            <a:r>
              <a:rPr lang="ru-RU" sz="1600" dirty="0"/>
              <a:t>проникновение с использованием уязвимостей программных и аппаратных платформ (</a:t>
            </a:r>
            <a:r>
              <a:rPr lang="ru-RU" sz="1600" b="1" dirty="0"/>
              <a:t>17%</a:t>
            </a:r>
            <a:r>
              <a:rPr lang="ru-RU" sz="1600" dirty="0"/>
              <a:t> реализованных угроз). </a:t>
            </a:r>
          </a:p>
          <a:p>
            <a:pPr algn="just" eaLnBrk="1" hangingPunct="1">
              <a:spcBef>
                <a:spcPts val="0"/>
              </a:spcBef>
              <a:buFont typeface="Arial" pitchFamily="34" charset="0"/>
              <a:buChar char="•"/>
              <a:defRPr/>
            </a:pPr>
            <a:r>
              <a:rPr lang="en-US" sz="1600" dirty="0"/>
              <a:t> Black hat </a:t>
            </a:r>
            <a:r>
              <a:rPr lang="ru-RU" sz="1600" dirty="0"/>
              <a:t>- черными шляпами называют</a:t>
            </a:r>
            <a:r>
              <a:rPr lang="en-US" sz="1600" dirty="0"/>
              <a:t> </a:t>
            </a:r>
            <a:r>
              <a:rPr lang="ru-RU" sz="1600" dirty="0"/>
              <a:t>киберпреступников</a:t>
            </a:r>
          </a:p>
          <a:p>
            <a:pPr algn="just" eaLnBrk="1" hangingPunct="1">
              <a:spcBef>
                <a:spcPts val="0"/>
              </a:spcBef>
              <a:buFont typeface="Arial" pitchFamily="34" charset="0"/>
              <a:buChar char="•"/>
              <a:defRPr/>
            </a:pPr>
            <a:r>
              <a:rPr lang="ru-RU" sz="1600" dirty="0"/>
              <a:t> </a:t>
            </a:r>
            <a:r>
              <a:rPr lang="en-US" sz="1600" dirty="0"/>
              <a:t>White hat - </a:t>
            </a:r>
            <a:r>
              <a:rPr lang="ru-RU" sz="1600" dirty="0">
                <a:latin typeface="Arial" charset="0"/>
                <a:cs typeface="Arial" charset="0"/>
              </a:rPr>
              <a:t>белыми шляпами специалистов по информационной безопасности (или исследователей IT-систем, не нарушающих</a:t>
            </a:r>
            <a:r>
              <a:rPr lang="en-US" sz="1600" dirty="0">
                <a:latin typeface="Arial" charset="0"/>
                <a:cs typeface="Arial" charset="0"/>
              </a:rPr>
              <a:t> </a:t>
            </a:r>
            <a:r>
              <a:rPr lang="ru-RU" sz="1600" dirty="0">
                <a:latin typeface="Arial" charset="0"/>
                <a:cs typeface="Arial" charset="0"/>
              </a:rPr>
              <a:t>закон</a:t>
            </a:r>
          </a:p>
          <a:p>
            <a:pPr algn="just" eaLnBrk="1" hangingPunct="1">
              <a:spcBef>
                <a:spcPts val="0"/>
              </a:spcBef>
              <a:buFont typeface="Arial" pitchFamily="34" charset="0"/>
              <a:buChar char="•"/>
              <a:defRPr/>
            </a:pPr>
            <a:r>
              <a:rPr lang="ru-RU" sz="1600" dirty="0"/>
              <a:t> </a:t>
            </a:r>
            <a:r>
              <a:rPr lang="ru-RU" sz="1600" dirty="0" err="1"/>
              <a:t>Script</a:t>
            </a:r>
            <a:r>
              <a:rPr lang="ru-RU" sz="1600" dirty="0"/>
              <a:t> </a:t>
            </a:r>
            <a:r>
              <a:rPr lang="ru-RU" sz="1600" dirty="0" err="1"/>
              <a:t>kiddie</a:t>
            </a:r>
            <a:r>
              <a:rPr lang="ru-RU" sz="1600" dirty="0"/>
              <a:t> </a:t>
            </a:r>
            <a:r>
              <a:rPr lang="ru-RU" sz="1600" dirty="0">
                <a:latin typeface="Arial" charset="0"/>
                <a:cs typeface="Arial" charset="0"/>
              </a:rPr>
              <a:t>— злоумышленники, использующие </a:t>
            </a:r>
            <a:r>
              <a:rPr lang="ru-RU" sz="1600" dirty="0" err="1">
                <a:latin typeface="Arial" charset="0"/>
                <a:cs typeface="Arial" charset="0"/>
              </a:rPr>
              <a:t>скрипты</a:t>
            </a:r>
            <a:r>
              <a:rPr lang="ru-RU" sz="1600" dirty="0">
                <a:latin typeface="Arial" charset="0"/>
                <a:cs typeface="Arial" charset="0"/>
              </a:rPr>
              <a:t> или </a:t>
            </a:r>
            <a:r>
              <a:rPr lang="ru-RU" sz="1600" dirty="0" err="1">
                <a:latin typeface="Arial" charset="0"/>
                <a:cs typeface="Arial" charset="0"/>
              </a:rPr>
              <a:t>программамы</a:t>
            </a:r>
            <a:r>
              <a:rPr lang="ru-RU" sz="1600" dirty="0">
                <a:latin typeface="Arial" charset="0"/>
                <a:cs typeface="Arial" charset="0"/>
              </a:rPr>
              <a:t>, разработанными другими, для атаки компьютерных систем и сетей, не понимая механизма их действия.</a:t>
            </a:r>
            <a:endParaRPr lang="ru-RU" sz="1600" dirty="0"/>
          </a:p>
        </p:txBody>
      </p:sp>
      <p:pic>
        <p:nvPicPr>
          <p:cNvPr id="28680"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D30F808-1249-3C5A-485D-8524B6087BB8}"/>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711155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2.22</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Утечки информации в России и в мире</a:t>
            </a:r>
          </a:p>
        </p:txBody>
      </p:sp>
      <p:pic>
        <p:nvPicPr>
          <p:cNvPr id="6" name="Рисунок 5" descr="Число утечек.png"/>
          <p:cNvPicPr>
            <a:picLocks noChangeAspect="1"/>
          </p:cNvPicPr>
          <p:nvPr/>
        </p:nvPicPr>
        <p:blipFill>
          <a:blip r:embed="rId2"/>
          <a:stretch>
            <a:fillRect/>
          </a:stretch>
        </p:blipFill>
        <p:spPr>
          <a:xfrm>
            <a:off x="1619250" y="692150"/>
            <a:ext cx="5905500" cy="3011488"/>
          </a:xfrm>
          <a:prstGeom prst="rect">
            <a:avLst/>
          </a:prstGeom>
          <a:effectLst>
            <a:outerShdw blurRad="50800" dist="38100" dir="2700000" algn="tl" rotWithShape="0">
              <a:prstClr val="black">
                <a:alpha val="40000"/>
              </a:prstClr>
            </a:outerShdw>
          </a:effectLst>
        </p:spPr>
      </p:pic>
      <p:pic>
        <p:nvPicPr>
          <p:cNvPr id="29702" name="Рисунок 13" descr="Утечки по типам данных.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8588" y="4149725"/>
            <a:ext cx="45878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Рисунок 15" descr="По типу инцидентов.png"/>
          <p:cNvPicPr>
            <a:picLocks noChangeAspect="1"/>
          </p:cNvPicPr>
          <p:nvPr/>
        </p:nvPicPr>
        <p:blipFill>
          <a:blip r:embed="rId4" cstate="screen">
            <a:extLst>
              <a:ext uri="{28A0092B-C50C-407E-A947-70E740481C1C}">
                <a14:useLocalDpi xmlns:a14="http://schemas.microsoft.com/office/drawing/2010/main"/>
              </a:ext>
            </a:extLst>
          </a:blip>
          <a:srcRect r="2365"/>
          <a:stretch>
            <a:fillRect/>
          </a:stretch>
        </p:blipFill>
        <p:spPr bwMode="auto">
          <a:xfrm>
            <a:off x="4665663" y="4149725"/>
            <a:ext cx="447833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Рисунок 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34F8913-8DA5-F8AE-AFD7-EACA69D68CC8}"/>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326854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2.14</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Злоумышленники у нас и у них</a:t>
            </a:r>
          </a:p>
        </p:txBody>
      </p:sp>
      <p:pic>
        <p:nvPicPr>
          <p:cNvPr id="10" name="Рисунок 9" descr="Виновники.png"/>
          <p:cNvPicPr>
            <a:picLocks noChangeAspect="1"/>
          </p:cNvPicPr>
          <p:nvPr/>
        </p:nvPicPr>
        <p:blipFill>
          <a:blip r:embed="rId2"/>
          <a:stretch>
            <a:fillRect/>
          </a:stretch>
        </p:blipFill>
        <p:spPr>
          <a:xfrm>
            <a:off x="827088" y="1052513"/>
            <a:ext cx="7345362" cy="4646612"/>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30726" name="Рисунок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59750" y="0"/>
            <a:ext cx="7921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FF1DA62-A455-32D8-8EB0-03598376939F}"/>
              </a:ext>
            </a:extLst>
          </p:cNvPr>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Классификация угроз и уязвимостей</a:t>
            </a:r>
          </a:p>
        </p:txBody>
      </p:sp>
    </p:spTree>
    <p:extLst>
      <p:ext uri="{BB962C8B-B14F-4D97-AF65-F5344CB8AC3E}">
        <p14:creationId xmlns:p14="http://schemas.microsoft.com/office/powerpoint/2010/main" val="632237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cs typeface="Calibri" panose="020F0502020204030204" pitchFamily="34" charset="0"/>
              </a:rPr>
              <a:t>❷</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altLang="ru-RU" sz="2000" b="1" dirty="0">
                <a:solidFill>
                  <a:schemeClr val="accent5">
                    <a:lumMod val="75000"/>
                  </a:schemeClr>
                </a:solidFill>
                <a:latin typeface="Arial" panose="020B0604020202020204" pitchFamily="34" charset="0"/>
                <a:cs typeface="Arial" panose="020B0604020202020204" pitchFamily="34" charset="0"/>
              </a:rPr>
              <a:t>Классификация угроз и уязвимостей объектов информатизации</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атака на объект информатизации</a:t>
            </a:r>
          </a:p>
          <a:p>
            <a:pPr marL="285750" indent="-285750">
              <a:buFont typeface="Wingdings" panose="05000000000000000000" pitchFamily="2" charset="2"/>
              <a:buChar char="§"/>
              <a:defRPr/>
            </a:pPr>
            <a:r>
              <a:rPr lang="ru-RU" dirty="0">
                <a:solidFill>
                  <a:schemeClr val="tx1"/>
                </a:solidFill>
              </a:rPr>
              <a:t>Как рассчитать ущерб от угроз ИБ</a:t>
            </a:r>
          </a:p>
          <a:p>
            <a:pPr marL="285750" indent="-285750">
              <a:buFont typeface="Wingdings" panose="05000000000000000000" pitchFamily="2" charset="2"/>
              <a:buChar char="§"/>
              <a:defRPr/>
            </a:pPr>
            <a:r>
              <a:rPr lang="ru-RU" dirty="0">
                <a:solidFill>
                  <a:schemeClr val="tx1"/>
                </a:solidFill>
              </a:rPr>
              <a:t>Что такое информационный процесс</a:t>
            </a:r>
          </a:p>
          <a:p>
            <a:pPr marL="285750" indent="-285750">
              <a:buFont typeface="Wingdings" panose="05000000000000000000" pitchFamily="2" charset="2"/>
              <a:buChar char="§"/>
              <a:defRPr/>
            </a:pPr>
            <a:r>
              <a:rPr lang="ru-RU" dirty="0">
                <a:solidFill>
                  <a:schemeClr val="tx1"/>
                </a:solidFill>
              </a:rPr>
              <a:t>Виды обеспечения процесса обработки информации</a:t>
            </a:r>
          </a:p>
          <a:p>
            <a:pPr marL="285750" indent="-285750">
              <a:buFont typeface="Wingdings" panose="05000000000000000000" pitchFamily="2" charset="2"/>
              <a:buChar char="§"/>
              <a:defRPr/>
            </a:pPr>
            <a:r>
              <a:rPr lang="ru-RU" dirty="0">
                <a:solidFill>
                  <a:schemeClr val="tx1"/>
                </a:solidFill>
              </a:rPr>
              <a:t>Типовые причина возникновения уязвимостей</a:t>
            </a:r>
          </a:p>
          <a:p>
            <a:pPr marL="285750" indent="-285750">
              <a:buFont typeface="Wingdings" panose="05000000000000000000" pitchFamily="2" charset="2"/>
              <a:buChar char="§"/>
              <a:defRPr/>
            </a:pPr>
            <a:r>
              <a:rPr lang="ru-RU" dirty="0">
                <a:solidFill>
                  <a:schemeClr val="tx1"/>
                </a:solidFill>
              </a:rPr>
              <a:t>Что относится к объективным уязвимостям</a:t>
            </a:r>
          </a:p>
          <a:p>
            <a:pPr marL="285750" indent="-285750">
              <a:buFont typeface="Wingdings" panose="05000000000000000000" pitchFamily="2" charset="2"/>
              <a:buChar char="§"/>
              <a:defRPr/>
            </a:pPr>
            <a:r>
              <a:rPr lang="ru-RU" dirty="0">
                <a:solidFill>
                  <a:schemeClr val="tx1"/>
                </a:solidFill>
              </a:rPr>
              <a:t>Что относится к субъективным уязвимостям</a:t>
            </a:r>
          </a:p>
          <a:p>
            <a:pPr marL="285750" indent="-285750">
              <a:buFont typeface="Wingdings" panose="05000000000000000000" pitchFamily="2" charset="2"/>
              <a:buChar char="§"/>
              <a:defRPr/>
            </a:pPr>
            <a:r>
              <a:rPr lang="ru-RU" dirty="0">
                <a:solidFill>
                  <a:schemeClr val="tx1"/>
                </a:solidFill>
              </a:rPr>
              <a:t>Возможны ли случайные (непредсказуемые) уязвимости</a:t>
            </a:r>
          </a:p>
          <a:p>
            <a:pPr marL="285750" indent="-285750">
              <a:buFont typeface="Wingdings" panose="05000000000000000000" pitchFamily="2" charset="2"/>
              <a:buChar char="§"/>
              <a:defRPr/>
            </a:pPr>
            <a:r>
              <a:rPr lang="ru-RU" dirty="0">
                <a:solidFill>
                  <a:schemeClr val="tx1"/>
                </a:solidFill>
              </a:rPr>
              <a:t>Факторы, влияющие на уязвимость программного обеспечения</a:t>
            </a:r>
          </a:p>
          <a:p>
            <a:pPr marL="285750" indent="-285750">
              <a:buFont typeface="Wingdings" panose="05000000000000000000" pitchFamily="2" charset="2"/>
              <a:buChar char="§"/>
              <a:defRPr/>
            </a:pPr>
            <a:r>
              <a:rPr lang="ru-RU" dirty="0">
                <a:solidFill>
                  <a:schemeClr val="tx1"/>
                </a:solidFill>
              </a:rPr>
              <a:t>Факторы, влияющие на уязвимость технических средств</a:t>
            </a:r>
          </a:p>
          <a:p>
            <a:pPr marL="285750" indent="-285750">
              <a:buFont typeface="Wingdings" panose="05000000000000000000" pitchFamily="2" charset="2"/>
              <a:buChar char="§"/>
              <a:defRPr/>
            </a:pPr>
            <a:r>
              <a:rPr lang="ru-RU" dirty="0">
                <a:solidFill>
                  <a:schemeClr val="tx1"/>
                </a:solidFill>
              </a:rPr>
              <a:t>Какие бываю источники угроз</a:t>
            </a:r>
          </a:p>
          <a:p>
            <a:pPr marL="285750" indent="-285750">
              <a:buFont typeface="Wingdings" panose="05000000000000000000" pitchFamily="2" charset="2"/>
              <a:buChar char="§"/>
              <a:defRPr/>
            </a:pPr>
            <a:r>
              <a:rPr lang="ru-RU" dirty="0">
                <a:solidFill>
                  <a:schemeClr val="tx1"/>
                </a:solidFill>
              </a:rPr>
              <a:t>Что такое «Модель угроз»</a:t>
            </a:r>
          </a:p>
          <a:p>
            <a:pPr marL="285750" indent="-285750">
              <a:buFont typeface="Wingdings" panose="05000000000000000000" pitchFamily="2" charset="2"/>
              <a:buChar char="§"/>
              <a:defRPr/>
            </a:pPr>
            <a:r>
              <a:rPr lang="ru-RU" dirty="0">
                <a:solidFill>
                  <a:schemeClr val="tx1"/>
                </a:solidFill>
              </a:rPr>
              <a:t>Основные виды угроз</a:t>
            </a:r>
          </a:p>
          <a:p>
            <a:pPr marL="285750" indent="-285750">
              <a:buFont typeface="Wingdings" panose="05000000000000000000" pitchFamily="2" charset="2"/>
              <a:buChar char="§"/>
              <a:defRPr/>
            </a:pPr>
            <a:r>
              <a:rPr lang="ru-RU" dirty="0">
                <a:solidFill>
                  <a:schemeClr val="tx1"/>
                </a:solidFill>
              </a:rPr>
              <a:t>Какие угрозы чаще всего реализуются</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31752" name="Рисунок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42100" y="833438"/>
            <a:ext cx="2322513"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41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1200"/>
              </a:spcBef>
              <a:defRPr/>
            </a:pPr>
            <a:r>
              <a:rPr lang="ru-RU" sz="2400" b="1" dirty="0">
                <a:solidFill>
                  <a:schemeClr val="accent5">
                    <a:lumMod val="75000"/>
                  </a:schemeClr>
                </a:solidFill>
                <a:cs typeface="Calibri" panose="020F0502020204030204" pitchFamily="34" charset="0"/>
              </a:rPr>
              <a:t>❸</a:t>
            </a:r>
            <a:r>
              <a:rPr lang="ru-RU" sz="2400" b="1" dirty="0">
                <a:solidFill>
                  <a:schemeClr val="accent5">
                    <a:lumMod val="75000"/>
                  </a:schemeClr>
                </a:solidFill>
                <a:cs typeface="Arial" panose="020B0604020202020204" pitchFamily="34" charset="0"/>
              </a:rPr>
              <a:t> </a:t>
            </a:r>
            <a:r>
              <a:rPr lang="ru-RU" altLang="ru-RU" sz="2400" b="1" dirty="0">
                <a:solidFill>
                  <a:schemeClr val="accent5">
                    <a:lumMod val="75000"/>
                  </a:schemeClr>
                </a:solidFill>
                <a:cs typeface="Arial" panose="020B0604020202020204" pitchFamily="34" charset="0"/>
              </a:rPr>
              <a:t>Расчет рисков информационной безопасности</a:t>
            </a:r>
            <a:endParaRPr lang="en-US" altLang="ru-RU" sz="2400" b="1" dirty="0">
              <a:solidFill>
                <a:schemeClr val="accent5">
                  <a:lumMod val="75000"/>
                </a:schemeClr>
              </a:solidFill>
              <a:cs typeface="Arial" panose="020B0604020202020204" pitchFamily="34" charset="0"/>
            </a:endParaRPr>
          </a:p>
        </p:txBody>
      </p:sp>
      <p:pic>
        <p:nvPicPr>
          <p:cNvPr id="29698"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76196" y="549275"/>
            <a:ext cx="3974943" cy="261319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3" name="Прямоугольник 2">
            <a:extLst>
              <a:ext uri="{FF2B5EF4-FFF2-40B4-BE49-F238E27FC236}">
                <a16:creationId xmlns:a16="http://schemas.microsoft.com/office/drawing/2014/main" id="{3F253A96-B408-D31B-1049-B3E1A948E6DD}"/>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4B6B01E2-D0D4-2A49-C1C3-FE67D920BBB3}"/>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B3076AB7-82EF-E1CF-C908-B83A3E4CD25A}"/>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859803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rgbClr val="860000"/>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Что такое риск</a:t>
            </a:r>
          </a:p>
        </p:txBody>
      </p:sp>
      <p:sp>
        <p:nvSpPr>
          <p:cNvPr id="11" name="Прямоугольник 10"/>
          <p:cNvSpPr/>
          <p:nvPr/>
        </p:nvSpPr>
        <p:spPr>
          <a:xfrm>
            <a:off x="8316913" y="6597650"/>
            <a:ext cx="688975" cy="260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pic>
        <p:nvPicPr>
          <p:cNvPr id="10"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2" name="Picture 2"/>
          <p:cNvPicPr>
            <a:picLocks noChangeAspect="1" noChangeArrowheads="1"/>
          </p:cNvPicPr>
          <p:nvPr/>
        </p:nvPicPr>
        <p:blipFill>
          <a:blip r:embed="rId3" cstate="print"/>
          <a:srcRect/>
          <a:stretch>
            <a:fillRect/>
          </a:stretch>
        </p:blipFill>
        <p:spPr bwMode="auto">
          <a:xfrm>
            <a:off x="1043607" y="1356599"/>
            <a:ext cx="6929486" cy="4298803"/>
          </a:xfrm>
          <a:prstGeom prst="rect">
            <a:avLst/>
          </a:prstGeom>
          <a:noFill/>
          <a:ln w="9525">
            <a:noFill/>
            <a:miter lim="800000"/>
            <a:headEnd/>
            <a:tailEnd/>
          </a:ln>
          <a:effectLst/>
        </p:spPr>
      </p:pic>
      <p:sp>
        <p:nvSpPr>
          <p:cNvPr id="13" name="Прямоугольник 12"/>
          <p:cNvSpPr/>
          <p:nvPr/>
        </p:nvSpPr>
        <p:spPr>
          <a:xfrm>
            <a:off x="1164870" y="1356600"/>
            <a:ext cx="6427978" cy="400110"/>
          </a:xfrm>
          <a:prstGeom prst="rect">
            <a:avLst/>
          </a:prstGeom>
        </p:spPr>
        <p:txBody>
          <a:bodyPr wrap="none">
            <a:spAutoFit/>
            <a:scene3d>
              <a:camera prst="orthographicFront"/>
              <a:lightRig rig="soft" dir="t">
                <a:rot lat="0" lon="0" rev="10800000"/>
              </a:lightRig>
            </a:scene3d>
            <a:sp3d>
              <a:bevelT w="27940" h="12700"/>
              <a:contourClr>
                <a:srgbClr val="DDDDDD"/>
              </a:contourClr>
            </a:sp3d>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ru-RU" sz="2000" b="1" spc="150" dirty="0">
                <a:ln w="11430"/>
                <a:effectLst>
                  <a:outerShdw blurRad="25400" algn="tl" rotWithShape="0">
                    <a:srgbClr val="000000">
                      <a:alpha val="43000"/>
                    </a:srgbClr>
                  </a:outerShdw>
                </a:effectLst>
                <a:latin typeface="+mj-lt"/>
                <a:ea typeface="Cambria Math" pitchFamily="18" charset="0"/>
              </a:rPr>
              <a:t>С греческого </a:t>
            </a:r>
            <a:r>
              <a:rPr lang="ru-RU" sz="2000" b="1" spc="150" dirty="0">
                <a:ln w="11430"/>
                <a:effectLst>
                  <a:outerShdw blurRad="25400" algn="tl" rotWithShape="0">
                    <a:srgbClr val="000000">
                      <a:alpha val="43000"/>
                    </a:srgbClr>
                  </a:outerShdw>
                </a:effectLst>
                <a:latin typeface="Cambria Math" pitchFamily="18" charset="0"/>
                <a:ea typeface="Cambria Math" pitchFamily="18" charset="0"/>
              </a:rPr>
              <a:t>«</a:t>
            </a:r>
            <a:r>
              <a:rPr lang="el-GR" sz="2000" b="1" spc="150" dirty="0">
                <a:ln w="11430"/>
                <a:effectLst>
                  <a:outerShdw blurRad="25400" algn="tl" rotWithShape="0">
                    <a:srgbClr val="000000">
                      <a:alpha val="43000"/>
                    </a:srgbClr>
                  </a:outerShdw>
                </a:effectLst>
                <a:latin typeface="Cambria Math" pitchFamily="18" charset="0"/>
                <a:ea typeface="Cambria Math" pitchFamily="18" charset="0"/>
                <a:cs typeface="Cambria Math" pitchFamily="18" charset="0"/>
              </a:rPr>
              <a:t>ῥιζικόν</a:t>
            </a:r>
            <a:r>
              <a:rPr lang="ru-RU" sz="2000" b="1" spc="150" dirty="0">
                <a:ln w="11430"/>
                <a:effectLst>
                  <a:outerShdw blurRad="25400" algn="tl" rotWithShape="0">
                    <a:srgbClr val="000000">
                      <a:alpha val="43000"/>
                    </a:srgbClr>
                  </a:outerShdw>
                </a:effectLst>
                <a:latin typeface="Cambria Math" pitchFamily="18" charset="0"/>
                <a:ea typeface="Cambria Math" pitchFamily="18" charset="0"/>
              </a:rPr>
              <a:t>» </a:t>
            </a:r>
            <a:r>
              <a:rPr lang="ru-RU" sz="2000" b="1" spc="150" dirty="0">
                <a:ln w="11430"/>
                <a:effectLst>
                  <a:outerShdw blurRad="25400" algn="tl" rotWithShape="0">
                    <a:srgbClr val="000000">
                      <a:alpha val="43000"/>
                    </a:srgbClr>
                  </a:outerShdw>
                </a:effectLst>
                <a:latin typeface="+mj-lt"/>
                <a:ea typeface="Cambria Math" pitchFamily="18" charset="0"/>
              </a:rPr>
              <a:t>– лавировать  между скал</a:t>
            </a:r>
          </a:p>
        </p:txBody>
      </p:sp>
      <p:sp>
        <p:nvSpPr>
          <p:cNvPr id="2" name="Прямоугольник 1"/>
          <p:cNvSpPr/>
          <p:nvPr/>
        </p:nvSpPr>
        <p:spPr>
          <a:xfrm>
            <a:off x="468313" y="551002"/>
            <a:ext cx="8537575" cy="677108"/>
          </a:xfrm>
          <a:prstGeom prst="rect">
            <a:avLst/>
          </a:prstGeom>
        </p:spPr>
        <p:txBody>
          <a:bodyPr wrap="square">
            <a:spAutoFit/>
          </a:bodyPr>
          <a:lstStyle/>
          <a:p>
            <a:pPr algn="just"/>
            <a:r>
              <a:rPr lang="ru-RU" sz="2000" b="1" dirty="0">
                <a:solidFill>
                  <a:schemeClr val="accent5">
                    <a:lumMod val="75000"/>
                  </a:schemeClr>
                </a:solidFill>
                <a:ea typeface="Cambria Math" pitchFamily="18" charset="0"/>
                <a:cs typeface="Arial" panose="020B0604020202020204" pitchFamily="34" charset="0"/>
              </a:rPr>
              <a:t>Риск</a:t>
            </a:r>
            <a:r>
              <a:rPr lang="ru-RU" b="1" dirty="0">
                <a:solidFill>
                  <a:srgbClr val="860000"/>
                </a:solidFill>
                <a:ea typeface="Cambria Math" pitchFamily="18" charset="0"/>
                <a:cs typeface="Cambria Math" pitchFamily="18" charset="0"/>
              </a:rPr>
              <a:t> </a:t>
            </a:r>
            <a:r>
              <a:rPr lang="ru-RU" dirty="0">
                <a:ea typeface="Cambria Math" pitchFamily="18" charset="0"/>
                <a:cs typeface="Cambria Math" pitchFamily="18" charset="0"/>
              </a:rPr>
              <a:t> - действие на авось, наудачу, без верного расчёта, надеясь на счастье,  отважно</a:t>
            </a:r>
            <a:r>
              <a:rPr lang="vi-VN" dirty="0">
                <a:ea typeface="Cambria Math" pitchFamily="18" charset="0"/>
                <a:cs typeface="Cambria Math" pitchFamily="18" charset="0"/>
              </a:rPr>
              <a:t>.</a:t>
            </a:r>
            <a:r>
              <a:rPr lang="ru-RU" dirty="0">
                <a:latin typeface="Verdana" pitchFamily="34" charset="0"/>
                <a:ea typeface="Cambria Math" pitchFamily="18" charset="0"/>
                <a:cs typeface="Cambria Math" pitchFamily="18" charset="0"/>
              </a:rPr>
              <a:t>		          </a:t>
            </a:r>
            <a:r>
              <a:rPr lang="en-US" dirty="0">
                <a:latin typeface="Verdana" pitchFamily="34" charset="0"/>
                <a:ea typeface="Cambria Math" pitchFamily="18" charset="0"/>
                <a:cs typeface="Cambria Math" pitchFamily="18" charset="0"/>
              </a:rPr>
              <a:t>	          </a:t>
            </a:r>
            <a:r>
              <a:rPr lang="ru-RU" sz="1200" i="1" dirty="0">
                <a:latin typeface="Verdana" pitchFamily="34" charset="0"/>
              </a:rPr>
              <a:t>Толковый словарь живого великорусского языка В.И. Даль</a:t>
            </a:r>
          </a:p>
        </p:txBody>
      </p:sp>
      <p:sp>
        <p:nvSpPr>
          <p:cNvPr id="3" name="Прямоугольник 2"/>
          <p:cNvSpPr/>
          <p:nvPr/>
        </p:nvSpPr>
        <p:spPr>
          <a:xfrm>
            <a:off x="468313" y="5834139"/>
            <a:ext cx="8420393" cy="584775"/>
          </a:xfrm>
          <a:prstGeom prst="rect">
            <a:avLst/>
          </a:prstGeom>
        </p:spPr>
        <p:txBody>
          <a:bodyPr wrap="square">
            <a:spAutoFit/>
          </a:bodyPr>
          <a:lstStyle/>
          <a:p>
            <a:r>
              <a:rPr lang="ru-RU" sz="2000" b="1" dirty="0">
                <a:solidFill>
                  <a:schemeClr val="accent5">
                    <a:lumMod val="75000"/>
                  </a:schemeClr>
                </a:solidFill>
                <a:ea typeface="Cambria Math" pitchFamily="18" charset="0"/>
                <a:cs typeface="Arial" panose="020B0604020202020204" pitchFamily="34" charset="0"/>
              </a:rPr>
              <a:t>Риск </a:t>
            </a:r>
            <a:r>
              <a:rPr lang="ru-RU" dirty="0">
                <a:solidFill>
                  <a:srgbClr val="860000"/>
                </a:solidFill>
                <a:latin typeface="Cambria Math" pitchFamily="18" charset="0"/>
                <a:ea typeface="Cambria Math" pitchFamily="18" charset="0"/>
                <a:cs typeface="Cambria Math" pitchFamily="18" charset="0"/>
              </a:rPr>
              <a:t> </a:t>
            </a:r>
            <a:r>
              <a:rPr lang="ru-RU" dirty="0">
                <a:ea typeface="Cambria Math" pitchFamily="18" charset="0"/>
              </a:rPr>
              <a:t>- Влияния неопределенности на достижение поставленных целей. </a:t>
            </a:r>
          </a:p>
          <a:p>
            <a:pPr algn="r"/>
            <a:r>
              <a:rPr lang="ru-RU" sz="1200" i="1" dirty="0">
                <a:latin typeface="Verdana" pitchFamily="34" charset="0"/>
              </a:rPr>
              <a:t>ГОСТ Р 51897-2011 "Менеджмент риска. Термины и определения»</a:t>
            </a:r>
          </a:p>
        </p:txBody>
      </p:sp>
    </p:spTree>
    <p:extLst>
      <p:ext uri="{BB962C8B-B14F-4D97-AF65-F5344CB8AC3E}">
        <p14:creationId xmlns:p14="http://schemas.microsoft.com/office/powerpoint/2010/main" val="4273163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Виды рисков по степени управляемости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pic>
        <p:nvPicPr>
          <p:cNvPr id="39943" name="Picture 2"/>
          <p:cNvPicPr>
            <a:picLocks noChangeAspect="1" noChangeArrowheads="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1835150" y="765175"/>
            <a:ext cx="5832475"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http://scm-system.ru/uploads/QtqKjHWy7r/%20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880390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термины управления рисками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sp>
        <p:nvSpPr>
          <p:cNvPr id="12" name="Прямоугольник 11"/>
          <p:cNvSpPr/>
          <p:nvPr/>
        </p:nvSpPr>
        <p:spPr>
          <a:xfrm>
            <a:off x="468313" y="765175"/>
            <a:ext cx="8496300" cy="541686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Риск информационной безопасности -</a:t>
            </a:r>
            <a:r>
              <a:rPr lang="ru-RU" sz="1600" dirty="0"/>
              <a:t> возможность того, что угроза сможет воспользоваться уязвимостью актива и тем самым нанесет ущерб организации</a:t>
            </a:r>
          </a:p>
          <a:p>
            <a:pPr algn="just" eaLnBrk="1" hangingPunct="1">
              <a:spcBef>
                <a:spcPts val="1200"/>
              </a:spcBef>
              <a:defRPr/>
            </a:pPr>
            <a:r>
              <a:rPr lang="ru-RU" sz="1600" b="1" dirty="0"/>
              <a:t>Контролируемый риск</a:t>
            </a:r>
            <a:r>
              <a:rPr lang="ru-RU" sz="1600" dirty="0"/>
              <a:t> – </a:t>
            </a:r>
            <a:r>
              <a:rPr lang="ru-RU" sz="1600" dirty="0" err="1"/>
              <a:t>риск</a:t>
            </a:r>
            <a:r>
              <a:rPr lang="ru-RU" sz="1600" dirty="0"/>
              <a:t>, управление которым полностью вам подконтрольно</a:t>
            </a:r>
          </a:p>
          <a:p>
            <a:pPr algn="just" eaLnBrk="1" hangingPunct="1">
              <a:spcBef>
                <a:spcPts val="1200"/>
              </a:spcBef>
              <a:defRPr/>
            </a:pPr>
            <a:r>
              <a:rPr lang="ru-RU" sz="1600" b="1" dirty="0"/>
              <a:t>Остаточный риск </a:t>
            </a:r>
            <a:r>
              <a:rPr lang="ru-RU" sz="1600" dirty="0"/>
              <a:t>– риск, которым вы не управляете или управляете частично</a:t>
            </a:r>
          </a:p>
          <a:p>
            <a:pPr algn="just" eaLnBrk="1" hangingPunct="1">
              <a:spcBef>
                <a:spcPts val="1200"/>
              </a:spcBef>
              <a:defRPr/>
            </a:pPr>
            <a:r>
              <a:rPr lang="ru-RU" sz="1600" b="1" dirty="0"/>
              <a:t>Страхуемый риск </a:t>
            </a:r>
            <a:r>
              <a:rPr lang="ru-RU" sz="1600" dirty="0"/>
              <a:t>– ответственность за последствия переданы третьей стороне</a:t>
            </a:r>
          </a:p>
          <a:p>
            <a:pPr algn="just" eaLnBrk="1" hangingPunct="1">
              <a:spcBef>
                <a:spcPts val="1200"/>
              </a:spcBef>
              <a:defRPr/>
            </a:pPr>
            <a:r>
              <a:rPr lang="ru-RU" sz="1600" b="1" dirty="0"/>
              <a:t>Оценка  риска </a:t>
            </a:r>
            <a:r>
              <a:rPr lang="ru-RU" sz="1600" dirty="0"/>
              <a:t>- процесс идентификации, анализа и определения приемлемости уровня риска информационной безопасности.</a:t>
            </a:r>
          </a:p>
          <a:p>
            <a:pPr algn="just" eaLnBrk="1" hangingPunct="1">
              <a:spcBef>
                <a:spcPts val="1200"/>
              </a:spcBef>
              <a:defRPr/>
            </a:pPr>
            <a:r>
              <a:rPr lang="ru-RU" sz="1600" b="1" dirty="0"/>
              <a:t>Идентификация риска - </a:t>
            </a:r>
            <a:r>
              <a:rPr lang="ru-RU" sz="1600" dirty="0"/>
              <a:t>процесс обнаружения, распознавания и описания рисков.</a:t>
            </a:r>
          </a:p>
          <a:p>
            <a:pPr algn="just" eaLnBrk="1" hangingPunct="1">
              <a:spcBef>
                <a:spcPts val="1200"/>
              </a:spcBef>
              <a:defRPr/>
            </a:pPr>
            <a:r>
              <a:rPr lang="ru-RU" sz="1600" b="1" dirty="0"/>
              <a:t>Количественная оценка риска - </a:t>
            </a:r>
            <a:r>
              <a:rPr lang="ru-RU" sz="1600" dirty="0"/>
              <a:t>процесс присвоения значений вероятности и последствий риска. </a:t>
            </a:r>
          </a:p>
          <a:p>
            <a:pPr algn="just" eaLnBrk="1" hangingPunct="1">
              <a:spcBef>
                <a:spcPts val="1200"/>
              </a:spcBef>
              <a:defRPr/>
            </a:pPr>
            <a:r>
              <a:rPr lang="ru-RU" sz="1600" b="1" dirty="0"/>
              <a:t>Определение приемлемости уровня риска - </a:t>
            </a:r>
            <a:r>
              <a:rPr lang="ru-RU" sz="1600" dirty="0"/>
              <a:t>процесс сравнения результатов анализа риска с критериями риска с целью определения приемлемости или допустимости уровня риска.</a:t>
            </a:r>
          </a:p>
          <a:p>
            <a:pPr algn="just" eaLnBrk="1" hangingPunct="1">
              <a:spcBef>
                <a:spcPts val="1200"/>
              </a:spcBef>
              <a:defRPr/>
            </a:pPr>
            <a:r>
              <a:rPr lang="ru-RU" sz="1600" b="1" dirty="0"/>
              <a:t>Снижение риска </a:t>
            </a:r>
            <a:r>
              <a:rPr lang="ru-RU" sz="1600" dirty="0"/>
              <a:t>- Действия, предпринятые для уменьшения вероятности, негативных последствий или того и другого вместе, связанных с риском.</a:t>
            </a:r>
          </a:p>
          <a:p>
            <a:pPr algn="just" eaLnBrk="1" hangingPunct="1">
              <a:spcBef>
                <a:spcPts val="1200"/>
              </a:spcBef>
              <a:defRPr/>
            </a:pPr>
            <a:r>
              <a:rPr lang="ru-RU" sz="1600" b="1" dirty="0"/>
              <a:t>Событие - </a:t>
            </a:r>
            <a:r>
              <a:rPr lang="ru-RU" sz="1600" dirty="0"/>
              <a:t>возникновение или наличие определенной совокупности обстоятельств.</a:t>
            </a:r>
          </a:p>
        </p:txBody>
      </p:sp>
      <p:pic>
        <p:nvPicPr>
          <p:cNvPr id="10"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8906208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этапы управления рисками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pic>
        <p:nvPicPr>
          <p:cNvPr id="40967"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60538" y="765175"/>
            <a:ext cx="576421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http://scm-system.ru/uploads/QtqKjHWy7r/%20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3663902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Процессы управления риском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3.5</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pic>
        <p:nvPicPr>
          <p:cNvPr id="4199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284663" y="836613"/>
            <a:ext cx="4702175" cy="549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Таблица 11"/>
          <p:cNvGraphicFramePr>
            <a:graphicFrameLocks noGrp="1"/>
          </p:cNvGraphicFramePr>
          <p:nvPr/>
        </p:nvGraphicFramePr>
        <p:xfrm>
          <a:off x="468313" y="1568450"/>
          <a:ext cx="3743325" cy="3300413"/>
        </p:xfrm>
        <a:graphic>
          <a:graphicData uri="http://schemas.openxmlformats.org/drawingml/2006/table">
            <a:tbl>
              <a:tblPr firstRow="1" bandRow="1">
                <a:tableStyleId>{5940675A-B579-460E-94D1-54222C63F5DA}</a:tableStyleId>
              </a:tblPr>
              <a:tblGrid>
                <a:gridCol w="1440009">
                  <a:extLst>
                    <a:ext uri="{9D8B030D-6E8A-4147-A177-3AD203B41FA5}">
                      <a16:colId xmlns:a16="http://schemas.microsoft.com/office/drawing/2014/main" val="20000"/>
                    </a:ext>
                  </a:extLst>
                </a:gridCol>
                <a:gridCol w="2303316">
                  <a:extLst>
                    <a:ext uri="{9D8B030D-6E8A-4147-A177-3AD203B41FA5}">
                      <a16:colId xmlns:a16="http://schemas.microsoft.com/office/drawing/2014/main" val="20001"/>
                    </a:ext>
                  </a:extLst>
                </a:gridCol>
              </a:tblGrid>
              <a:tr h="360081">
                <a:tc>
                  <a:txBody>
                    <a:bodyPr/>
                    <a:lstStyle/>
                    <a:p>
                      <a:r>
                        <a:rPr lang="ru-RU" sz="1400" b="1" dirty="0">
                          <a:solidFill>
                            <a:schemeClr val="bg1"/>
                          </a:solidFill>
                          <a:latin typeface="Arial" pitchFamily="34" charset="0"/>
                          <a:cs typeface="Arial" pitchFamily="34" charset="0"/>
                        </a:rPr>
                        <a:t>Процессы ИБ</a:t>
                      </a:r>
                      <a:endParaRPr lang="ru-RU" sz="1400" b="1" dirty="0">
                        <a:solidFill>
                          <a:schemeClr val="bg1"/>
                        </a:solidFill>
                        <a:latin typeface="Arial" pitchFamily="34" charset="0"/>
                        <a:ea typeface="Tahoma" pitchFamily="34" charset="0"/>
                        <a:cs typeface="Arial" pitchFamily="34" charset="0"/>
                      </a:endParaRPr>
                    </a:p>
                  </a:txBody>
                  <a:tcPr marL="91430" marR="91430" marT="45725" marB="45725">
                    <a:solidFill>
                      <a:schemeClr val="bg1">
                        <a:lumMod val="75000"/>
                      </a:schemeClr>
                    </a:solidFill>
                  </a:tcPr>
                </a:tc>
                <a:tc>
                  <a:txBody>
                    <a:bodyPr/>
                    <a:lstStyle/>
                    <a:p>
                      <a:r>
                        <a:rPr lang="ru-RU" sz="1400" b="1" dirty="0">
                          <a:solidFill>
                            <a:schemeClr val="bg1"/>
                          </a:solidFill>
                          <a:latin typeface="Arial" pitchFamily="34" charset="0"/>
                          <a:cs typeface="Arial" pitchFamily="34" charset="0"/>
                        </a:rPr>
                        <a:t>Управление рисками</a:t>
                      </a:r>
                      <a:endParaRPr lang="ru-RU" sz="1400" b="1" dirty="0">
                        <a:solidFill>
                          <a:schemeClr val="bg1"/>
                        </a:solidFill>
                        <a:latin typeface="Arial" pitchFamily="34" charset="0"/>
                        <a:ea typeface="Tahoma" pitchFamily="34" charset="0"/>
                        <a:cs typeface="Arial" pitchFamily="34" charset="0"/>
                      </a:endParaRPr>
                    </a:p>
                  </a:txBody>
                  <a:tcPr marL="91430" marR="91430" marT="45725" marB="45725">
                    <a:solidFill>
                      <a:schemeClr val="bg1">
                        <a:lumMod val="75000"/>
                      </a:schemeClr>
                    </a:solidFill>
                  </a:tcPr>
                </a:tc>
                <a:extLst>
                  <a:ext uri="{0D108BD9-81ED-4DB2-BD59-A6C34878D82A}">
                    <a16:rowId xmlns:a16="http://schemas.microsoft.com/office/drawing/2014/main" val="10000"/>
                  </a:ext>
                </a:extLst>
              </a:tr>
              <a:tr h="823055">
                <a:tc>
                  <a:txBody>
                    <a:bodyPr/>
                    <a:lstStyle/>
                    <a:p>
                      <a:r>
                        <a:rPr lang="ru-RU" sz="1200" dirty="0">
                          <a:latin typeface="Arial" pitchFamily="34" charset="0"/>
                          <a:cs typeface="Arial" pitchFamily="34" charset="0"/>
                        </a:rPr>
                        <a:t>Планирование</a:t>
                      </a:r>
                      <a:endParaRPr lang="ru-RU" sz="1200" dirty="0">
                        <a:latin typeface="Arial" pitchFamily="34" charset="0"/>
                        <a:ea typeface="Tahoma" pitchFamily="34" charset="0"/>
                        <a:cs typeface="Arial" pitchFamily="34" charset="0"/>
                      </a:endParaRPr>
                    </a:p>
                  </a:txBody>
                  <a:tcPr marL="91430" marR="91430" marT="45725" marB="45725" anchor="ctr">
                    <a:solidFill>
                      <a:schemeClr val="bg1"/>
                    </a:solidFill>
                  </a:tcPr>
                </a:tc>
                <a:tc>
                  <a:txBody>
                    <a:bodyPr/>
                    <a:lstStyle/>
                    <a:p>
                      <a:r>
                        <a:rPr lang="ru-RU" sz="1200" dirty="0">
                          <a:latin typeface="Arial" pitchFamily="34" charset="0"/>
                          <a:cs typeface="Arial" pitchFamily="34" charset="0"/>
                        </a:rPr>
                        <a:t>Установка контекста</a:t>
                      </a:r>
                    </a:p>
                    <a:p>
                      <a:r>
                        <a:rPr lang="ru-RU" sz="1200" dirty="0">
                          <a:latin typeface="Arial" pitchFamily="34" charset="0"/>
                          <a:cs typeface="Arial" pitchFamily="34" charset="0"/>
                        </a:rPr>
                        <a:t>Оценка риска</a:t>
                      </a:r>
                    </a:p>
                    <a:p>
                      <a:r>
                        <a:rPr lang="ru-RU" sz="1200" dirty="0">
                          <a:latin typeface="Arial" pitchFamily="34" charset="0"/>
                          <a:cs typeface="Arial" pitchFamily="34" charset="0"/>
                        </a:rPr>
                        <a:t>Планирование обработки</a:t>
                      </a:r>
                    </a:p>
                    <a:p>
                      <a:r>
                        <a:rPr lang="ru-RU" sz="1200" dirty="0">
                          <a:latin typeface="Arial" pitchFamily="34" charset="0"/>
                          <a:cs typeface="Arial" pitchFamily="34" charset="0"/>
                        </a:rPr>
                        <a:t>Принятие риска</a:t>
                      </a:r>
                      <a:endParaRPr lang="ru-RU" sz="1200" dirty="0">
                        <a:latin typeface="Arial" pitchFamily="34" charset="0"/>
                        <a:ea typeface="Tahoma" pitchFamily="34" charset="0"/>
                        <a:cs typeface="Arial" pitchFamily="34" charset="0"/>
                      </a:endParaRPr>
                    </a:p>
                  </a:txBody>
                  <a:tcPr marL="91430" marR="91430" marT="45725" marB="45725" anchor="ctr">
                    <a:solidFill>
                      <a:schemeClr val="bg1"/>
                    </a:solidFill>
                  </a:tcPr>
                </a:tc>
                <a:extLst>
                  <a:ext uri="{0D108BD9-81ED-4DB2-BD59-A6C34878D82A}">
                    <a16:rowId xmlns:a16="http://schemas.microsoft.com/office/drawing/2014/main" val="10001"/>
                  </a:ext>
                </a:extLst>
              </a:tr>
              <a:tr h="705759">
                <a:tc>
                  <a:txBody>
                    <a:bodyPr/>
                    <a:lstStyle/>
                    <a:p>
                      <a:r>
                        <a:rPr lang="ru-RU" sz="1200" dirty="0">
                          <a:latin typeface="Arial" pitchFamily="34" charset="0"/>
                          <a:cs typeface="Arial" pitchFamily="34" charset="0"/>
                        </a:rPr>
                        <a:t>Осуществление</a:t>
                      </a:r>
                      <a:endParaRPr lang="ru-RU" sz="1200" dirty="0">
                        <a:latin typeface="Arial" pitchFamily="34" charset="0"/>
                        <a:ea typeface="Tahoma" pitchFamily="34" charset="0"/>
                        <a:cs typeface="Arial" pitchFamily="34" charset="0"/>
                      </a:endParaRPr>
                    </a:p>
                  </a:txBody>
                  <a:tcPr marL="91430" marR="91430" marT="45725" marB="45725" anchor="ctr">
                    <a:solidFill>
                      <a:schemeClr val="bg1"/>
                    </a:solidFill>
                  </a:tcPr>
                </a:tc>
                <a:tc>
                  <a:txBody>
                    <a:bodyPr/>
                    <a:lstStyle/>
                    <a:p>
                      <a:r>
                        <a:rPr lang="ru-RU" sz="1200" dirty="0">
                          <a:latin typeface="Arial" pitchFamily="34" charset="0"/>
                          <a:cs typeface="Arial" pitchFamily="34" charset="0"/>
                        </a:rPr>
                        <a:t>Реализация плана обработки риска</a:t>
                      </a:r>
                      <a:endParaRPr lang="ru-RU" sz="1200" dirty="0">
                        <a:latin typeface="Arial" pitchFamily="34" charset="0"/>
                        <a:ea typeface="Tahoma" pitchFamily="34" charset="0"/>
                        <a:cs typeface="Arial" pitchFamily="34" charset="0"/>
                      </a:endParaRPr>
                    </a:p>
                  </a:txBody>
                  <a:tcPr marL="91430" marR="91430" marT="45725" marB="45725" anchor="ctr">
                    <a:solidFill>
                      <a:schemeClr val="bg1"/>
                    </a:solidFill>
                  </a:tcPr>
                </a:tc>
                <a:extLst>
                  <a:ext uri="{0D108BD9-81ED-4DB2-BD59-A6C34878D82A}">
                    <a16:rowId xmlns:a16="http://schemas.microsoft.com/office/drawing/2014/main" val="10002"/>
                  </a:ext>
                </a:extLst>
              </a:tr>
              <a:tr h="705759">
                <a:tc>
                  <a:txBody>
                    <a:bodyPr/>
                    <a:lstStyle/>
                    <a:p>
                      <a:r>
                        <a:rPr lang="ru-RU" sz="1200" dirty="0">
                          <a:latin typeface="Arial" pitchFamily="34" charset="0"/>
                          <a:cs typeface="Arial" pitchFamily="34" charset="0"/>
                        </a:rPr>
                        <a:t>Проверка</a:t>
                      </a:r>
                      <a:endParaRPr lang="ru-RU" sz="1200" dirty="0">
                        <a:latin typeface="Arial" pitchFamily="34" charset="0"/>
                        <a:ea typeface="Tahoma" pitchFamily="34" charset="0"/>
                        <a:cs typeface="Arial" pitchFamily="34" charset="0"/>
                      </a:endParaRPr>
                    </a:p>
                  </a:txBody>
                  <a:tcPr marL="91430" marR="91430" marT="45725" marB="45725" anchor="ctr">
                    <a:solidFill>
                      <a:schemeClr val="bg1"/>
                    </a:solidFill>
                  </a:tcPr>
                </a:tc>
                <a:tc>
                  <a:txBody>
                    <a:bodyPr/>
                    <a:lstStyle/>
                    <a:p>
                      <a:r>
                        <a:rPr lang="ru-RU" sz="1200" dirty="0">
                          <a:latin typeface="Arial" pitchFamily="34" charset="0"/>
                          <a:cs typeface="Arial" pitchFamily="34" charset="0"/>
                        </a:rPr>
                        <a:t>Проведение</a:t>
                      </a:r>
                      <a:r>
                        <a:rPr lang="ru-RU" sz="1200" baseline="0" dirty="0">
                          <a:latin typeface="Arial" pitchFamily="34" charset="0"/>
                          <a:cs typeface="Arial" pitchFamily="34" charset="0"/>
                        </a:rPr>
                        <a:t> непрерывного мониторинга и переоценка риска</a:t>
                      </a:r>
                      <a:endParaRPr lang="ru-RU" sz="1200" dirty="0">
                        <a:latin typeface="Arial" pitchFamily="34" charset="0"/>
                        <a:ea typeface="Tahoma" pitchFamily="34" charset="0"/>
                        <a:cs typeface="Arial" pitchFamily="34" charset="0"/>
                      </a:endParaRPr>
                    </a:p>
                  </a:txBody>
                  <a:tcPr marL="91430" marR="91430" marT="45725" marB="45725" anchor="ctr">
                    <a:solidFill>
                      <a:schemeClr val="bg1"/>
                    </a:solidFill>
                  </a:tcPr>
                </a:tc>
                <a:extLst>
                  <a:ext uri="{0D108BD9-81ED-4DB2-BD59-A6C34878D82A}">
                    <a16:rowId xmlns:a16="http://schemas.microsoft.com/office/drawing/2014/main" val="10003"/>
                  </a:ext>
                </a:extLst>
              </a:tr>
              <a:tr h="705759">
                <a:tc>
                  <a:txBody>
                    <a:bodyPr/>
                    <a:lstStyle/>
                    <a:p>
                      <a:r>
                        <a:rPr lang="ru-RU" sz="1200" dirty="0">
                          <a:latin typeface="Arial" pitchFamily="34" charset="0"/>
                          <a:cs typeface="Arial" pitchFamily="34" charset="0"/>
                        </a:rPr>
                        <a:t>Действие</a:t>
                      </a:r>
                      <a:endParaRPr lang="ru-RU" sz="1200" dirty="0">
                        <a:latin typeface="Arial" pitchFamily="34" charset="0"/>
                        <a:ea typeface="Tahoma" pitchFamily="34" charset="0"/>
                        <a:cs typeface="Arial" pitchFamily="34" charset="0"/>
                      </a:endParaRPr>
                    </a:p>
                  </a:txBody>
                  <a:tcPr marL="91430" marR="91430" marT="45725" marB="45725" anchor="ctr">
                    <a:solidFill>
                      <a:schemeClr val="bg1"/>
                    </a:solidFill>
                  </a:tcPr>
                </a:tc>
                <a:tc>
                  <a:txBody>
                    <a:bodyPr/>
                    <a:lstStyle/>
                    <a:p>
                      <a:r>
                        <a:rPr lang="ru-RU" sz="1200" kern="1200" dirty="0">
                          <a:latin typeface="Arial" pitchFamily="34" charset="0"/>
                          <a:cs typeface="Arial" pitchFamily="34" charset="0"/>
                        </a:rPr>
                        <a:t>Поддержка и усовершенствование процесса менеджмента риска</a:t>
                      </a:r>
                      <a:endParaRPr lang="ru-RU" sz="1200" kern="1200" dirty="0">
                        <a:solidFill>
                          <a:schemeClr val="tx1"/>
                        </a:solidFill>
                        <a:latin typeface="Arial" pitchFamily="34" charset="0"/>
                        <a:ea typeface="Tahoma" pitchFamily="34" charset="0"/>
                        <a:cs typeface="Arial" pitchFamily="34" charset="0"/>
                      </a:endParaRPr>
                    </a:p>
                  </a:txBody>
                  <a:tcPr marL="91430" marR="91430" marT="45725" marB="45725" anchor="ctr">
                    <a:solidFill>
                      <a:schemeClr val="bg1"/>
                    </a:solidFill>
                  </a:tcPr>
                </a:tc>
                <a:extLst>
                  <a:ext uri="{0D108BD9-81ED-4DB2-BD59-A6C34878D82A}">
                    <a16:rowId xmlns:a16="http://schemas.microsoft.com/office/drawing/2014/main" val="10004"/>
                  </a:ext>
                </a:extLst>
              </a:tr>
            </a:tbl>
          </a:graphicData>
        </a:graphic>
      </p:graphicFrame>
      <p:pic>
        <p:nvPicPr>
          <p:cNvPr id="10" name="Picture 2" descr="http://scm-system.ru/uploads/QtqKjHWy7r/%20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602559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Установление контекста риска (выбор критериев)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3.6</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sp>
        <p:nvSpPr>
          <p:cNvPr id="10" name="Прямоугольник 9"/>
          <p:cNvSpPr/>
          <p:nvPr/>
        </p:nvSpPr>
        <p:spPr>
          <a:xfrm>
            <a:off x="468313" y="765175"/>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Критерии оценки важности рисков </a:t>
            </a:r>
          </a:p>
          <a:p>
            <a:pPr algn="just" eaLnBrk="1" hangingPunct="1">
              <a:spcBef>
                <a:spcPts val="0"/>
              </a:spcBef>
              <a:buSzPct val="80000"/>
              <a:buFont typeface="Wingdings" pitchFamily="2" charset="2"/>
              <a:buChar char="q"/>
              <a:defRPr/>
            </a:pPr>
            <a:r>
              <a:rPr lang="ru-RU" sz="1600" dirty="0"/>
              <a:t> стратегическая ценность процессов обработки </a:t>
            </a:r>
            <a:r>
              <a:rPr lang="ru-RU" sz="1600" dirty="0" err="1"/>
              <a:t>бизнес-информации</a:t>
            </a:r>
            <a:r>
              <a:rPr lang="ru-RU" sz="1600" dirty="0"/>
              <a:t>;</a:t>
            </a:r>
          </a:p>
          <a:p>
            <a:pPr algn="just" eaLnBrk="1" hangingPunct="1">
              <a:spcBef>
                <a:spcPts val="0"/>
              </a:spcBef>
              <a:buSzPct val="80000"/>
              <a:buFont typeface="Wingdings" pitchFamily="2" charset="2"/>
              <a:buChar char="q"/>
              <a:defRPr/>
            </a:pPr>
            <a:r>
              <a:rPr lang="ru-RU" sz="1600" dirty="0"/>
              <a:t> критичность затронутых информационных активов;</a:t>
            </a:r>
          </a:p>
          <a:p>
            <a:pPr algn="just" eaLnBrk="1" hangingPunct="1">
              <a:spcBef>
                <a:spcPts val="0"/>
              </a:spcBef>
              <a:buSzPct val="80000"/>
              <a:buFont typeface="Wingdings" pitchFamily="2" charset="2"/>
              <a:buChar char="q"/>
              <a:defRPr/>
            </a:pPr>
            <a:r>
              <a:rPr lang="ru-RU" sz="1600" dirty="0"/>
              <a:t> значение для бизнеса доступности, конфиденциальности и целостности;</a:t>
            </a:r>
          </a:p>
          <a:p>
            <a:pPr algn="just" eaLnBrk="1" hangingPunct="1">
              <a:spcBef>
                <a:spcPts val="0"/>
              </a:spcBef>
              <a:buSzPct val="80000"/>
              <a:buFont typeface="Wingdings" pitchFamily="2" charset="2"/>
              <a:buChar char="q"/>
              <a:defRPr/>
            </a:pPr>
            <a:r>
              <a:rPr lang="ru-RU" sz="1600" dirty="0"/>
              <a:t> ожидания и реакция причастных сторон, а также последствия для репутации. </a:t>
            </a:r>
          </a:p>
        </p:txBody>
      </p:sp>
      <p:sp>
        <p:nvSpPr>
          <p:cNvPr id="12" name="Прямоугольник 11"/>
          <p:cNvSpPr/>
          <p:nvPr/>
        </p:nvSpPr>
        <p:spPr>
          <a:xfrm>
            <a:off x="468313" y="2349500"/>
            <a:ext cx="8496300" cy="13541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Критерии влияния ущерба</a:t>
            </a:r>
          </a:p>
          <a:p>
            <a:pPr algn="just" eaLnBrk="1" hangingPunct="1">
              <a:spcBef>
                <a:spcPts val="0"/>
              </a:spcBef>
              <a:buSzPct val="80000"/>
              <a:buFont typeface="Wingdings" pitchFamily="2" charset="2"/>
              <a:buChar char="q"/>
              <a:defRPr/>
            </a:pPr>
            <a:r>
              <a:rPr lang="ru-RU" sz="1600" dirty="0"/>
              <a:t> уровень по классификации информационного актива;</a:t>
            </a:r>
          </a:p>
          <a:p>
            <a:pPr algn="just" eaLnBrk="1" hangingPunct="1">
              <a:spcBef>
                <a:spcPts val="0"/>
              </a:spcBef>
              <a:buSzPct val="80000"/>
              <a:buFont typeface="Wingdings" pitchFamily="2" charset="2"/>
              <a:buChar char="q"/>
              <a:defRPr/>
            </a:pPr>
            <a:r>
              <a:rPr lang="ru-RU" sz="1600" dirty="0"/>
              <a:t> нарушения оперативной деятельности;</a:t>
            </a:r>
          </a:p>
          <a:p>
            <a:pPr algn="just" eaLnBrk="1" hangingPunct="1">
              <a:spcBef>
                <a:spcPts val="0"/>
              </a:spcBef>
              <a:buSzPct val="80000"/>
              <a:buFont typeface="Wingdings" pitchFamily="2" charset="2"/>
              <a:buChar char="q"/>
              <a:defRPr/>
            </a:pPr>
            <a:r>
              <a:rPr lang="ru-RU" sz="1600" dirty="0"/>
              <a:t> потери ценности бизнеса и финансовой ценности;</a:t>
            </a:r>
          </a:p>
          <a:p>
            <a:pPr algn="just" eaLnBrk="1" hangingPunct="1">
              <a:spcBef>
                <a:spcPts val="0"/>
              </a:spcBef>
              <a:buSzPct val="80000"/>
              <a:buFont typeface="Wingdings" pitchFamily="2" charset="2"/>
              <a:buChar char="q"/>
              <a:defRPr/>
            </a:pPr>
            <a:r>
              <a:rPr lang="ru-RU" sz="1600" dirty="0"/>
              <a:t> нарушения планов и конечных сроков;</a:t>
            </a:r>
          </a:p>
        </p:txBody>
      </p:sp>
      <p:sp>
        <p:nvSpPr>
          <p:cNvPr id="13" name="Прямоугольник 12"/>
          <p:cNvSpPr/>
          <p:nvPr/>
        </p:nvSpPr>
        <p:spPr>
          <a:xfrm>
            <a:off x="468313" y="3933825"/>
            <a:ext cx="8496300" cy="10779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Критерии принятия риска</a:t>
            </a:r>
          </a:p>
          <a:p>
            <a:pPr algn="just" eaLnBrk="1" hangingPunct="1">
              <a:spcBef>
                <a:spcPts val="0"/>
              </a:spcBef>
              <a:defRPr/>
            </a:pPr>
            <a:r>
              <a:rPr lang="ru-RU" sz="1600" dirty="0"/>
              <a:t>Организация должна определять собственные шкалы для уровней принятия риска.</a:t>
            </a:r>
          </a:p>
          <a:p>
            <a:pPr algn="just" eaLnBrk="1" hangingPunct="1">
              <a:spcBef>
                <a:spcPts val="0"/>
              </a:spcBef>
              <a:defRPr/>
            </a:pPr>
            <a:r>
              <a:rPr lang="ru-RU" sz="1600" dirty="0"/>
              <a:t>Критерии принятия риска могут выражаться как соотношение количественно оцененной прибыли (или иной выгоды бизнеса) к количественно оцененному риску.</a:t>
            </a:r>
          </a:p>
        </p:txBody>
      </p:sp>
      <p:pic>
        <p:nvPicPr>
          <p:cNvPr id="14"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06668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Идентификация риска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3.7</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sp>
        <p:nvSpPr>
          <p:cNvPr id="13" name="Прямоугольник 12"/>
          <p:cNvSpPr/>
          <p:nvPr/>
        </p:nvSpPr>
        <p:spPr>
          <a:xfrm>
            <a:off x="468313" y="1385888"/>
            <a:ext cx="8496300" cy="8318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Определение активов</a:t>
            </a:r>
          </a:p>
          <a:p>
            <a:pPr algn="just" eaLnBrk="1" hangingPunct="1">
              <a:spcBef>
                <a:spcPts val="0"/>
              </a:spcBef>
              <a:defRPr/>
            </a:pPr>
            <a:r>
              <a:rPr lang="ru-RU" sz="1600" dirty="0"/>
              <a:t>Следует проводить с минимальной степенью детализации, но однозначно указывая Владельца актива и учитывая его мнение по возможности агрегирования. </a:t>
            </a:r>
          </a:p>
        </p:txBody>
      </p:sp>
      <p:sp>
        <p:nvSpPr>
          <p:cNvPr id="44040" name="Прямоугольник 13"/>
          <p:cNvSpPr>
            <a:spLocks noChangeArrowheads="1"/>
          </p:cNvSpPr>
          <p:nvPr/>
        </p:nvSpPr>
        <p:spPr bwMode="auto">
          <a:xfrm>
            <a:off x="468313" y="692150"/>
            <a:ext cx="8496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ru-RU" altLang="ru-RU" sz="1600" b="1" dirty="0">
                <a:solidFill>
                  <a:schemeClr val="accent5">
                    <a:lumMod val="75000"/>
                  </a:schemeClr>
                </a:solidFill>
                <a:latin typeface="+mn-lt"/>
              </a:rPr>
              <a:t>Цель идентификации </a:t>
            </a:r>
            <a:r>
              <a:rPr lang="ru-RU" altLang="ru-RU" sz="1600" dirty="0">
                <a:latin typeface="+mn-lt"/>
              </a:rPr>
              <a:t>- определить, что могло бы произойти при нанесении возможного ущерба, и получить представление о том, как, где и почему мог иметь место этот ущерб. </a:t>
            </a:r>
          </a:p>
        </p:txBody>
      </p:sp>
      <p:sp>
        <p:nvSpPr>
          <p:cNvPr id="15" name="Прямоугольник 14"/>
          <p:cNvSpPr/>
          <p:nvPr/>
        </p:nvSpPr>
        <p:spPr>
          <a:xfrm>
            <a:off x="468313" y="2465388"/>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Определение угроз</a:t>
            </a:r>
          </a:p>
          <a:p>
            <a:pPr algn="just" eaLnBrk="1" hangingPunct="1">
              <a:spcBef>
                <a:spcPts val="0"/>
              </a:spcBef>
              <a:defRPr/>
            </a:pPr>
            <a:r>
              <a:rPr lang="ru-RU" sz="1600" dirty="0"/>
              <a:t>Угрозы должны определяться в общем и по виду (например, неавторизованные действия, физический ущерб, технические сбои), а затем, где это уместно, отдельные угрозы определяются внутри родового класса. Так ни одна угроза, включая неожиданные угрозы, не будет упущена, но объем требуемой работы сокращается. </a:t>
            </a:r>
          </a:p>
        </p:txBody>
      </p:sp>
      <p:sp>
        <p:nvSpPr>
          <p:cNvPr id="16" name="Прямоугольник 15"/>
          <p:cNvSpPr/>
          <p:nvPr/>
        </p:nvSpPr>
        <p:spPr>
          <a:xfrm>
            <a:off x="468313" y="3995738"/>
            <a:ext cx="8496300" cy="5857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Выявление уязвимостей и принятых контрмер</a:t>
            </a:r>
          </a:p>
          <a:p>
            <a:pPr algn="just" eaLnBrk="1" hangingPunct="1">
              <a:spcBef>
                <a:spcPts val="0"/>
              </a:spcBef>
              <a:defRPr/>
            </a:pPr>
            <a:r>
              <a:rPr lang="ru-RU" sz="1600" dirty="0"/>
              <a:t>Список уязвимостей и контрмер для активов по отношению к угрозам. </a:t>
            </a:r>
          </a:p>
        </p:txBody>
      </p:sp>
      <p:sp>
        <p:nvSpPr>
          <p:cNvPr id="17" name="Прямоугольник 16"/>
          <p:cNvSpPr/>
          <p:nvPr/>
        </p:nvSpPr>
        <p:spPr>
          <a:xfrm>
            <a:off x="468313" y="4799013"/>
            <a:ext cx="8496300" cy="10763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Выявление последствий</a:t>
            </a:r>
          </a:p>
          <a:p>
            <a:pPr algn="just" eaLnBrk="1" hangingPunct="1">
              <a:spcBef>
                <a:spcPts val="0"/>
              </a:spcBef>
              <a:defRPr/>
            </a:pPr>
            <a:r>
              <a:rPr lang="ru-RU" sz="1600" dirty="0"/>
              <a:t>Значение может быть выражено в качественной или количественной формах. Более наглядным является метод присвоения денежного выражения, который дает больше информации для принятия решений</a:t>
            </a:r>
          </a:p>
        </p:txBody>
      </p:sp>
      <p:pic>
        <p:nvPicPr>
          <p:cNvPr id="12"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549767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Оценка рисков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3.8</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sp>
        <p:nvSpPr>
          <p:cNvPr id="10" name="Прямоугольник 9"/>
          <p:cNvSpPr/>
          <p:nvPr/>
        </p:nvSpPr>
        <p:spPr>
          <a:xfrm>
            <a:off x="468313" y="777875"/>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Отсечение маловажных рисков </a:t>
            </a:r>
            <a:r>
              <a:rPr lang="ru-RU" sz="1600" dirty="0"/>
              <a:t>(составление </a:t>
            </a:r>
            <a:r>
              <a:rPr lang="en-US" sz="1600" dirty="0"/>
              <a:t>Short-</a:t>
            </a:r>
            <a:r>
              <a:rPr lang="ru-RU" sz="1600" dirty="0"/>
              <a:t>листа)</a:t>
            </a:r>
            <a:endParaRPr lang="ru-RU" sz="1600" b="1" dirty="0"/>
          </a:p>
          <a:p>
            <a:pPr algn="just" eaLnBrk="1" hangingPunct="1">
              <a:spcBef>
                <a:spcPts val="0"/>
              </a:spcBef>
              <a:defRPr/>
            </a:pPr>
            <a:r>
              <a:rPr lang="ru-RU" sz="1600" dirty="0"/>
              <a:t>В соответствии с критериями важности сокращается перечень оцениваемых рисков</a:t>
            </a:r>
          </a:p>
        </p:txBody>
      </p:sp>
      <p:sp>
        <p:nvSpPr>
          <p:cNvPr id="12" name="Прямоугольник 11"/>
          <p:cNvSpPr/>
          <p:nvPr/>
        </p:nvSpPr>
        <p:spPr>
          <a:xfrm>
            <a:off x="468313" y="1557338"/>
            <a:ext cx="8496300" cy="10779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Определение вероятности по каждому риску </a:t>
            </a:r>
            <a:r>
              <a:rPr lang="en-US" sz="1600" b="1" dirty="0"/>
              <a:t>short</a:t>
            </a:r>
            <a:r>
              <a:rPr lang="ru-RU" sz="1600" b="1" dirty="0"/>
              <a:t>-листа</a:t>
            </a:r>
          </a:p>
          <a:p>
            <a:pPr algn="just" eaLnBrk="1" hangingPunct="1">
              <a:spcBef>
                <a:spcPts val="0"/>
              </a:spcBef>
              <a:defRPr/>
            </a:pPr>
            <a:r>
              <a:rPr lang="ru-RU" sz="1600" dirty="0"/>
              <a:t>На основе статистики или экспертной оценки указывается вероятность в % атаки по виду угрозы и с учетом имеющихся уязвимостей и контрмер даётся качественная оценка вероятности ущерба (обычно в 3 или 5 градаций)</a:t>
            </a:r>
          </a:p>
        </p:txBody>
      </p:sp>
      <p:sp>
        <p:nvSpPr>
          <p:cNvPr id="13" name="Прямоугольник 12"/>
          <p:cNvSpPr/>
          <p:nvPr/>
        </p:nvSpPr>
        <p:spPr>
          <a:xfrm>
            <a:off x="468313" y="2927350"/>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Оценка влияния ущерба</a:t>
            </a:r>
          </a:p>
          <a:p>
            <a:pPr algn="just" eaLnBrk="1" hangingPunct="1">
              <a:spcBef>
                <a:spcPts val="0"/>
              </a:spcBef>
              <a:defRPr/>
            </a:pPr>
            <a:r>
              <a:rPr lang="ru-RU" sz="1600" dirty="0"/>
              <a:t>Отнесение возможных последствий к конкретному критерию влияния ущерба </a:t>
            </a:r>
          </a:p>
        </p:txBody>
      </p:sp>
      <p:graphicFrame>
        <p:nvGraphicFramePr>
          <p:cNvPr id="15" name="Таблица 14"/>
          <p:cNvGraphicFramePr>
            <a:graphicFrameLocks noGrp="1"/>
          </p:cNvGraphicFramePr>
          <p:nvPr/>
        </p:nvGraphicFramePr>
        <p:xfrm>
          <a:off x="539750" y="3860800"/>
          <a:ext cx="8424863" cy="2374902"/>
        </p:xfrm>
        <a:graphic>
          <a:graphicData uri="http://schemas.openxmlformats.org/drawingml/2006/table">
            <a:tbl>
              <a:tblPr/>
              <a:tblGrid>
                <a:gridCol w="2106613">
                  <a:extLst>
                    <a:ext uri="{9D8B030D-6E8A-4147-A177-3AD203B41FA5}">
                      <a16:colId xmlns:a16="http://schemas.microsoft.com/office/drawing/2014/main" val="20000"/>
                    </a:ext>
                  </a:extLst>
                </a:gridCol>
                <a:gridCol w="2105025">
                  <a:extLst>
                    <a:ext uri="{9D8B030D-6E8A-4147-A177-3AD203B41FA5}">
                      <a16:colId xmlns:a16="http://schemas.microsoft.com/office/drawing/2014/main" val="20001"/>
                    </a:ext>
                  </a:extLst>
                </a:gridCol>
                <a:gridCol w="2106612">
                  <a:extLst>
                    <a:ext uri="{9D8B030D-6E8A-4147-A177-3AD203B41FA5}">
                      <a16:colId xmlns:a16="http://schemas.microsoft.com/office/drawing/2014/main" val="20002"/>
                    </a:ext>
                  </a:extLst>
                </a:gridCol>
                <a:gridCol w="2106613">
                  <a:extLst>
                    <a:ext uri="{9D8B030D-6E8A-4147-A177-3AD203B41FA5}">
                      <a16:colId xmlns:a16="http://schemas.microsoft.com/office/drawing/2014/main" val="20003"/>
                    </a:ext>
                  </a:extLst>
                </a:gridCol>
              </a:tblGrid>
              <a:tr h="5181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a:ln>
                            <a:noFill/>
                          </a:ln>
                          <a:solidFill>
                            <a:schemeClr val="tx1"/>
                          </a:solidFill>
                          <a:effectLst/>
                          <a:latin typeface="Tahoma" pitchFamily="34" charset="0"/>
                          <a:cs typeface="Tahoma" pitchFamily="34" charset="0"/>
                        </a:rPr>
                        <a:t>Разнесение рисков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a:ln>
                            <a:noFill/>
                          </a:ln>
                          <a:solidFill>
                            <a:schemeClr val="tx1"/>
                          </a:solidFill>
                          <a:effectLst/>
                          <a:latin typeface="Tahoma" pitchFamily="34" charset="0"/>
                          <a:cs typeface="Tahoma" pitchFamily="34" charset="0"/>
                        </a:rPr>
                        <a:t>по «светофору»</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a:ln>
                            <a:noFill/>
                          </a:ln>
                          <a:solidFill>
                            <a:schemeClr val="bg1"/>
                          </a:solidFill>
                          <a:effectLst/>
                          <a:latin typeface="Tahoma" pitchFamily="34" charset="0"/>
                          <a:cs typeface="Tahoma" pitchFamily="34" charset="0"/>
                        </a:rPr>
                        <a:t>Маловероятно</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a:ln>
                            <a:noFill/>
                          </a:ln>
                          <a:solidFill>
                            <a:schemeClr val="bg1"/>
                          </a:solidFill>
                          <a:effectLst/>
                          <a:latin typeface="Tahoma" pitchFamily="34" charset="0"/>
                          <a:cs typeface="Tahoma" pitchFamily="34" charset="0"/>
                        </a:rPr>
                        <a:t>Вероятно</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a:ln>
                            <a:noFill/>
                          </a:ln>
                          <a:solidFill>
                            <a:schemeClr val="bg1"/>
                          </a:solidFill>
                          <a:effectLst/>
                          <a:latin typeface="Tahoma" pitchFamily="34" charset="0"/>
                          <a:cs typeface="Tahoma" pitchFamily="34" charset="0"/>
                        </a:rPr>
                        <a:t>Ожидаемо</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0"/>
                  </a:ext>
                </a:extLst>
              </a:tr>
              <a:tr h="3713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a:ln>
                            <a:noFill/>
                          </a:ln>
                          <a:solidFill>
                            <a:schemeClr val="bg1"/>
                          </a:solidFill>
                          <a:effectLst/>
                          <a:latin typeface="Calibri" pitchFamily="34" charset="0"/>
                          <a:cs typeface="Arial" charset="0"/>
                        </a:rPr>
                        <a:t>Малозначимо</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D1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r h="3713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a:ln>
                            <a:noFill/>
                          </a:ln>
                          <a:solidFill>
                            <a:schemeClr val="bg1"/>
                          </a:solidFill>
                          <a:effectLst/>
                          <a:latin typeface="Calibri" pitchFamily="34" charset="0"/>
                          <a:cs typeface="Arial" charset="0"/>
                        </a:rPr>
                        <a:t>Малый ущерб</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D1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D1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3713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a:ln>
                            <a:noFill/>
                          </a:ln>
                          <a:solidFill>
                            <a:schemeClr val="bg1"/>
                          </a:solidFill>
                          <a:effectLst/>
                          <a:latin typeface="Calibri" pitchFamily="34" charset="0"/>
                          <a:cs typeface="Arial" charset="0"/>
                        </a:rPr>
                        <a:t>Средний ущерб</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9D1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8C6A"/>
                    </a:solidFill>
                  </a:tcPr>
                </a:tc>
                <a:extLst>
                  <a:ext uri="{0D108BD9-81ED-4DB2-BD59-A6C34878D82A}">
                    <a16:rowId xmlns:a16="http://schemas.microsoft.com/office/drawing/2014/main" val="10003"/>
                  </a:ext>
                </a:extLst>
              </a:tr>
              <a:tr h="3713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a:ln>
                            <a:noFill/>
                          </a:ln>
                          <a:solidFill>
                            <a:schemeClr val="bg1"/>
                          </a:solidFill>
                          <a:effectLst/>
                          <a:latin typeface="Calibri" pitchFamily="34" charset="0"/>
                          <a:cs typeface="Arial" charset="0"/>
                        </a:rPr>
                        <a:t>Большой ущерб</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8C6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8C6A"/>
                    </a:solidFill>
                  </a:tcPr>
                </a:tc>
                <a:extLst>
                  <a:ext uri="{0D108BD9-81ED-4DB2-BD59-A6C34878D82A}">
                    <a16:rowId xmlns:a16="http://schemas.microsoft.com/office/drawing/2014/main" val="10004"/>
                  </a:ext>
                </a:extLst>
              </a:tr>
              <a:tr h="3713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a:ln>
                            <a:noFill/>
                          </a:ln>
                          <a:solidFill>
                            <a:schemeClr val="bg1"/>
                          </a:solidFill>
                          <a:effectLst/>
                          <a:latin typeface="Calibri" pitchFamily="34" charset="0"/>
                          <a:cs typeface="Arial" charset="0"/>
                        </a:rPr>
                        <a:t>Критично</a:t>
                      </a: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A6A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8C6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rgbClr val="000000"/>
                        </a:solidFill>
                        <a:effectLst/>
                        <a:latin typeface="Calibri" pitchFamily="34" charset="0"/>
                        <a:cs typeface="Arial" charset="0"/>
                      </a:endParaRPr>
                    </a:p>
                  </a:txBody>
                  <a:tcPr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5"/>
                  </a:ext>
                </a:extLst>
              </a:tr>
            </a:tbl>
          </a:graphicData>
        </a:graphic>
      </p:graphicFrame>
      <p:pic>
        <p:nvPicPr>
          <p:cNvPr id="14"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4285326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Обработка рисков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3.9</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pic>
        <p:nvPicPr>
          <p:cNvPr id="46087"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58888" y="692150"/>
            <a:ext cx="6869112"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http://scm-system.ru/uploads/QtqKjHWy7r/%20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003626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Коммуникация риска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3.10</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sp>
        <p:nvSpPr>
          <p:cNvPr id="10" name="Прямоугольник 9"/>
          <p:cNvSpPr/>
          <p:nvPr/>
        </p:nvSpPr>
        <p:spPr>
          <a:xfrm>
            <a:off x="468313" y="777875"/>
            <a:ext cx="8496300" cy="47085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Коммуникация риска должна осуществляться с целью достижения следующего:</a:t>
            </a:r>
          </a:p>
          <a:p>
            <a:pPr algn="just" eaLnBrk="1" hangingPunct="1">
              <a:spcBef>
                <a:spcPts val="800"/>
              </a:spcBef>
              <a:buSzPct val="80000"/>
              <a:buFont typeface="Wingdings" pitchFamily="2" charset="2"/>
              <a:buChar char="q"/>
              <a:defRPr/>
            </a:pPr>
            <a:r>
              <a:rPr lang="ru-RU" sz="1600" dirty="0"/>
              <a:t> обеспечения доверия к результатам менеджмента риска организации;</a:t>
            </a:r>
          </a:p>
          <a:p>
            <a:pPr algn="just" eaLnBrk="1" hangingPunct="1">
              <a:spcBef>
                <a:spcPts val="800"/>
              </a:spcBef>
              <a:buSzPct val="80000"/>
              <a:buFont typeface="Wingdings" pitchFamily="2" charset="2"/>
              <a:buChar char="q"/>
              <a:defRPr/>
            </a:pPr>
            <a:r>
              <a:rPr lang="ru-RU" sz="1600" dirty="0"/>
              <a:t> сбора информации о риске;</a:t>
            </a:r>
          </a:p>
          <a:p>
            <a:pPr algn="just" eaLnBrk="1" hangingPunct="1">
              <a:spcBef>
                <a:spcPts val="800"/>
              </a:spcBef>
              <a:buSzPct val="80000"/>
              <a:buFont typeface="Wingdings" pitchFamily="2" charset="2"/>
              <a:buChar char="q"/>
              <a:defRPr/>
            </a:pPr>
            <a:r>
              <a:rPr lang="ru-RU" sz="1600" dirty="0"/>
              <a:t> совместного использования результатов оценки риска и представления плана обработки риска;</a:t>
            </a:r>
          </a:p>
          <a:p>
            <a:pPr algn="just" eaLnBrk="1" hangingPunct="1">
              <a:spcBef>
                <a:spcPts val="800"/>
              </a:spcBef>
              <a:buSzPct val="80000"/>
              <a:buFont typeface="Wingdings" pitchFamily="2" charset="2"/>
              <a:buChar char="q"/>
              <a:defRPr/>
            </a:pPr>
            <a:r>
              <a:rPr lang="ru-RU" sz="1600" dirty="0"/>
              <a:t> предотвращения или снижения возможности возникновения нарушений ИБ из-за отсутствия взаимопонимания между принимающими решения лицами и причастными сторонами;</a:t>
            </a:r>
          </a:p>
          <a:p>
            <a:pPr algn="just" eaLnBrk="1" hangingPunct="1">
              <a:spcBef>
                <a:spcPts val="800"/>
              </a:spcBef>
              <a:buSzPct val="80000"/>
              <a:buFont typeface="Wingdings" pitchFamily="2" charset="2"/>
              <a:buChar char="q"/>
              <a:defRPr/>
            </a:pPr>
            <a:r>
              <a:rPr lang="ru-RU" sz="1600" dirty="0"/>
              <a:t> поддержки принятия решений;</a:t>
            </a:r>
          </a:p>
          <a:p>
            <a:pPr algn="just" eaLnBrk="1" hangingPunct="1">
              <a:spcBef>
                <a:spcPts val="800"/>
              </a:spcBef>
              <a:buSzPct val="80000"/>
              <a:buFont typeface="Wingdings" pitchFamily="2" charset="2"/>
              <a:buChar char="q"/>
              <a:defRPr/>
            </a:pPr>
            <a:r>
              <a:rPr lang="ru-RU" sz="1600" dirty="0"/>
              <a:t> получения новых знаний об ИБ;</a:t>
            </a:r>
          </a:p>
          <a:p>
            <a:pPr algn="just" eaLnBrk="1" hangingPunct="1">
              <a:spcBef>
                <a:spcPts val="800"/>
              </a:spcBef>
              <a:buSzPct val="80000"/>
              <a:buFont typeface="Wingdings" pitchFamily="2" charset="2"/>
              <a:buChar char="q"/>
              <a:defRPr/>
            </a:pPr>
            <a:r>
              <a:rPr lang="ru-RU" sz="1600" dirty="0"/>
              <a:t> координации с другими сторонами и планирования реагирования с целью уменьшения последствий какого-либо инцидента;</a:t>
            </a:r>
          </a:p>
          <a:p>
            <a:pPr algn="just" eaLnBrk="1" hangingPunct="1">
              <a:spcBef>
                <a:spcPts val="800"/>
              </a:spcBef>
              <a:buSzPct val="80000"/>
              <a:buFont typeface="Wingdings" pitchFamily="2" charset="2"/>
              <a:buChar char="q"/>
              <a:defRPr/>
            </a:pPr>
            <a:r>
              <a:rPr lang="ru-RU" sz="1600" dirty="0"/>
              <a:t> выработки чувства ответственности по отношению к рискам у лиц, принимающих решения, и причастных сторон;</a:t>
            </a:r>
          </a:p>
          <a:p>
            <a:pPr algn="just" eaLnBrk="1" hangingPunct="1">
              <a:spcBef>
                <a:spcPts val="800"/>
              </a:spcBef>
              <a:buSzPct val="80000"/>
              <a:buFont typeface="Wingdings" pitchFamily="2" charset="2"/>
              <a:buChar char="q"/>
              <a:defRPr/>
            </a:pPr>
            <a:r>
              <a:rPr lang="ru-RU" sz="1600" dirty="0"/>
              <a:t> повышения осведомленности.</a:t>
            </a:r>
          </a:p>
        </p:txBody>
      </p:sp>
      <p:sp>
        <p:nvSpPr>
          <p:cNvPr id="47112" name="Прямоугольник 11"/>
          <p:cNvSpPr>
            <a:spLocks noChangeArrowheads="1"/>
          </p:cNvSpPr>
          <p:nvPr/>
        </p:nvSpPr>
        <p:spPr bwMode="auto">
          <a:xfrm>
            <a:off x="468313" y="5580063"/>
            <a:ext cx="8496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ru-RU" altLang="ru-RU" sz="1600" i="1" dirty="0">
                <a:latin typeface="+mn-lt"/>
              </a:rPr>
              <a:t>Организация должна разрабатывать планы коммуникации риска как для повседневной работы, так и для чрезвычайных ситуаций. </a:t>
            </a:r>
          </a:p>
        </p:txBody>
      </p:sp>
      <p:pic>
        <p:nvPicPr>
          <p:cNvPr id="12"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444644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Мониторинг и переоценка рисков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3.11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рисками ИБ</a:t>
            </a:r>
          </a:p>
        </p:txBody>
      </p:sp>
      <p:sp>
        <p:nvSpPr>
          <p:cNvPr id="10" name="Прямоугольник 9"/>
          <p:cNvSpPr/>
          <p:nvPr/>
        </p:nvSpPr>
        <p:spPr>
          <a:xfrm>
            <a:off x="452438" y="777875"/>
            <a:ext cx="8496300" cy="37544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Непрерывный мониторинг следующих факторов:</a:t>
            </a:r>
          </a:p>
          <a:p>
            <a:pPr algn="just" eaLnBrk="1" hangingPunct="1">
              <a:spcBef>
                <a:spcPts val="1200"/>
              </a:spcBef>
              <a:buSzPct val="80000"/>
              <a:buFont typeface="Wingdings" pitchFamily="2" charset="2"/>
              <a:buChar char="q"/>
              <a:defRPr/>
            </a:pPr>
            <a:r>
              <a:rPr lang="ru-RU" sz="1600" dirty="0"/>
              <a:t> новых активов, которые были включены в область действия менеджмента риска;</a:t>
            </a:r>
          </a:p>
          <a:p>
            <a:pPr algn="just" eaLnBrk="1" hangingPunct="1">
              <a:spcBef>
                <a:spcPts val="1200"/>
              </a:spcBef>
              <a:buSzPct val="80000"/>
              <a:buFont typeface="Wingdings" pitchFamily="2" charset="2"/>
              <a:buChar char="q"/>
              <a:defRPr/>
            </a:pPr>
            <a:r>
              <a:rPr lang="ru-RU" sz="1600" dirty="0"/>
              <a:t> необходимой модификации ценности активов, например, вследствие изменившихся </a:t>
            </a:r>
            <a:r>
              <a:rPr lang="ru-RU" sz="1600" dirty="0" err="1"/>
              <a:t>бизнес-требований</a:t>
            </a:r>
            <a:r>
              <a:rPr lang="ru-RU" sz="1600" dirty="0"/>
              <a:t>;</a:t>
            </a:r>
          </a:p>
          <a:p>
            <a:pPr algn="just" eaLnBrk="1" hangingPunct="1">
              <a:spcBef>
                <a:spcPts val="1200"/>
              </a:spcBef>
              <a:buSzPct val="80000"/>
              <a:buFont typeface="Wingdings" pitchFamily="2" charset="2"/>
              <a:buChar char="q"/>
              <a:defRPr/>
            </a:pPr>
            <a:r>
              <a:rPr lang="ru-RU" sz="1600" dirty="0"/>
              <a:t> новых угроз, которые могут действовать вне и внутри организации и которые еще не были оценены;</a:t>
            </a:r>
          </a:p>
          <a:p>
            <a:pPr algn="just" eaLnBrk="1" hangingPunct="1">
              <a:spcBef>
                <a:spcPts val="1200"/>
              </a:spcBef>
              <a:buSzPct val="80000"/>
              <a:buFont typeface="Wingdings" pitchFamily="2" charset="2"/>
              <a:buChar char="q"/>
              <a:defRPr/>
            </a:pPr>
            <a:r>
              <a:rPr lang="ru-RU" sz="1600" dirty="0"/>
              <a:t> вероятности того, что новые или возросшие уязвимости могут сделать возможным использование их новыми или повторно возникающим угрозами;</a:t>
            </a:r>
          </a:p>
          <a:p>
            <a:pPr algn="just" eaLnBrk="1" hangingPunct="1">
              <a:spcBef>
                <a:spcPts val="1200"/>
              </a:spcBef>
              <a:buSzPct val="80000"/>
              <a:buFont typeface="Wingdings" pitchFamily="2" charset="2"/>
              <a:buChar char="q"/>
              <a:defRPr/>
            </a:pPr>
            <a:r>
              <a:rPr lang="ru-RU" sz="1600" dirty="0"/>
              <a:t> возросшего влияния или последствий оцененных угроз, уязвимостей и рисков, объединенное действие которых имеет результатом неприемлемый уровень риска;</a:t>
            </a:r>
          </a:p>
          <a:p>
            <a:pPr algn="just" eaLnBrk="1" hangingPunct="1">
              <a:spcBef>
                <a:spcPts val="1200"/>
              </a:spcBef>
              <a:buSzPct val="80000"/>
              <a:buFont typeface="Wingdings" pitchFamily="2" charset="2"/>
              <a:buChar char="q"/>
              <a:defRPr/>
            </a:pPr>
            <a:r>
              <a:rPr lang="ru-RU" sz="1600" dirty="0"/>
              <a:t> инцидентов ИБ.</a:t>
            </a:r>
          </a:p>
        </p:txBody>
      </p:sp>
      <p:sp>
        <p:nvSpPr>
          <p:cNvPr id="48136" name="TextBox 11"/>
          <p:cNvSpPr txBox="1">
            <a:spLocks noChangeArrowheads="1"/>
          </p:cNvSpPr>
          <p:nvPr/>
        </p:nvSpPr>
        <p:spPr bwMode="auto">
          <a:xfrm>
            <a:off x="468313" y="4716463"/>
            <a:ext cx="8496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ru-RU" sz="1600" i="1" dirty="0">
                <a:latin typeface="+mn-lt"/>
              </a:rPr>
              <a:t>Изменение факторов может потребовать проведение переоценки связанных с ними рисков.</a:t>
            </a:r>
          </a:p>
        </p:txBody>
      </p:sp>
      <p:pic>
        <p:nvPicPr>
          <p:cNvPr id="12"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00392" y="0"/>
            <a:ext cx="779146" cy="5122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731095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cs typeface="Calibri" panose="020F0502020204030204" pitchFamily="34" charset="0"/>
              </a:rPr>
              <a:t>❸</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altLang="ru-RU" sz="2000" b="1" dirty="0">
                <a:solidFill>
                  <a:schemeClr val="accent5">
                    <a:lumMod val="75000"/>
                  </a:schemeClr>
                </a:solidFill>
                <a:latin typeface="Arial" panose="020B0604020202020204" pitchFamily="34" charset="0"/>
                <a:cs typeface="Arial" panose="020B0604020202020204" pitchFamily="34" charset="0"/>
              </a:rPr>
              <a:t>Расчет рисков информационной безопасности</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Дайте определение понятию «Риск»</a:t>
            </a:r>
          </a:p>
          <a:p>
            <a:pPr marL="285750" indent="-285750">
              <a:buFont typeface="Wingdings" panose="05000000000000000000" pitchFamily="2" charset="2"/>
              <a:buChar char="§"/>
              <a:defRPr/>
            </a:pPr>
            <a:r>
              <a:rPr lang="ru-RU" dirty="0">
                <a:solidFill>
                  <a:schemeClr val="tx1"/>
                </a:solidFill>
              </a:rPr>
              <a:t>Что такое остаточный риск</a:t>
            </a:r>
          </a:p>
          <a:p>
            <a:pPr marL="285750" indent="-285750">
              <a:buFont typeface="Wingdings" panose="05000000000000000000" pitchFamily="2" charset="2"/>
              <a:buChar char="§"/>
              <a:defRPr/>
            </a:pPr>
            <a:r>
              <a:rPr lang="ru-RU" dirty="0">
                <a:solidFill>
                  <a:schemeClr val="tx1"/>
                </a:solidFill>
              </a:rPr>
              <a:t>Виды рисков по степени управляемости</a:t>
            </a:r>
          </a:p>
          <a:p>
            <a:pPr marL="285750" indent="-285750">
              <a:buFont typeface="Wingdings" panose="05000000000000000000" pitchFamily="2" charset="2"/>
              <a:buChar char="§"/>
              <a:defRPr/>
            </a:pPr>
            <a:r>
              <a:rPr lang="ru-RU" dirty="0">
                <a:solidFill>
                  <a:schemeClr val="tx1"/>
                </a:solidFill>
              </a:rPr>
              <a:t>Что такое идентификация риска</a:t>
            </a:r>
          </a:p>
          <a:p>
            <a:pPr marL="285750" indent="-285750">
              <a:buFont typeface="Wingdings" panose="05000000000000000000" pitchFamily="2" charset="2"/>
              <a:buChar char="§"/>
              <a:defRPr/>
            </a:pPr>
            <a:r>
              <a:rPr lang="ru-RU" dirty="0">
                <a:solidFill>
                  <a:schemeClr val="tx1"/>
                </a:solidFill>
              </a:rPr>
              <a:t>Определение приемлемости уровня риска</a:t>
            </a:r>
          </a:p>
          <a:p>
            <a:pPr marL="285750" indent="-285750">
              <a:buFont typeface="Wingdings" panose="05000000000000000000" pitchFamily="2" charset="2"/>
              <a:buChar char="§"/>
              <a:defRPr/>
            </a:pPr>
            <a:r>
              <a:rPr lang="ru-RU" dirty="0">
                <a:solidFill>
                  <a:schemeClr val="tx1"/>
                </a:solidFill>
              </a:rPr>
              <a:t>Основные этапы управления рисками</a:t>
            </a:r>
          </a:p>
          <a:p>
            <a:pPr marL="285750" indent="-285750">
              <a:buFont typeface="Wingdings" panose="05000000000000000000" pitchFamily="2" charset="2"/>
              <a:buChar char="§"/>
              <a:defRPr/>
            </a:pPr>
            <a:r>
              <a:rPr lang="ru-RU" dirty="0">
                <a:solidFill>
                  <a:schemeClr val="tx1"/>
                </a:solidFill>
              </a:rPr>
              <a:t>Что такое «контекст риска ИБ»</a:t>
            </a:r>
          </a:p>
          <a:p>
            <a:pPr marL="285750" indent="-285750">
              <a:buFont typeface="Wingdings" panose="05000000000000000000" pitchFamily="2" charset="2"/>
              <a:buChar char="§"/>
              <a:defRPr/>
            </a:pPr>
            <a:r>
              <a:rPr lang="ru-RU" dirty="0">
                <a:solidFill>
                  <a:schemeClr val="tx1"/>
                </a:solidFill>
              </a:rPr>
              <a:t>Критерии оценки важности рисков</a:t>
            </a:r>
          </a:p>
          <a:p>
            <a:pPr marL="285750" indent="-285750">
              <a:buFont typeface="Wingdings" panose="05000000000000000000" pitchFamily="2" charset="2"/>
              <a:buChar char="§"/>
              <a:defRPr/>
            </a:pPr>
            <a:r>
              <a:rPr lang="ru-RU" dirty="0">
                <a:solidFill>
                  <a:schemeClr val="tx1"/>
                </a:solidFill>
              </a:rPr>
              <a:t>Критерии влияния ущерба</a:t>
            </a:r>
          </a:p>
          <a:p>
            <a:pPr marL="285750" indent="-285750">
              <a:buFont typeface="Wingdings" panose="05000000000000000000" pitchFamily="2" charset="2"/>
              <a:buChar char="§"/>
              <a:defRPr/>
            </a:pPr>
            <a:r>
              <a:rPr lang="ru-RU" dirty="0">
                <a:solidFill>
                  <a:schemeClr val="tx1"/>
                </a:solidFill>
              </a:rPr>
              <a:t>Критерии принятия риска</a:t>
            </a:r>
          </a:p>
          <a:p>
            <a:pPr marL="285750" indent="-285750">
              <a:buFont typeface="Wingdings" panose="05000000000000000000" pitchFamily="2" charset="2"/>
              <a:buChar char="§"/>
              <a:defRPr/>
            </a:pPr>
            <a:r>
              <a:rPr lang="ru-RU" dirty="0">
                <a:solidFill>
                  <a:schemeClr val="tx1"/>
                </a:solidFill>
              </a:rPr>
              <a:t>Что такое оценка риска</a:t>
            </a:r>
          </a:p>
          <a:p>
            <a:pPr marL="285750" indent="-285750">
              <a:buFont typeface="Wingdings" panose="05000000000000000000" pitchFamily="2" charset="2"/>
              <a:buChar char="§"/>
              <a:defRPr/>
            </a:pPr>
            <a:r>
              <a:rPr lang="ru-RU" dirty="0">
                <a:solidFill>
                  <a:schemeClr val="tx1"/>
                </a:solidFill>
              </a:rPr>
              <a:t>Что такое «Светофор рисков ИБ»</a:t>
            </a:r>
          </a:p>
          <a:p>
            <a:pPr marL="285750" indent="-285750">
              <a:buFont typeface="Wingdings" panose="05000000000000000000" pitchFamily="2" charset="2"/>
              <a:buChar char="§"/>
              <a:defRPr/>
            </a:pPr>
            <a:r>
              <a:rPr lang="ru-RU" dirty="0">
                <a:solidFill>
                  <a:schemeClr val="tx1"/>
                </a:solidFill>
              </a:rPr>
              <a:t>Виды обработки рисков </a:t>
            </a:r>
          </a:p>
          <a:p>
            <a:pPr marL="285750" indent="-285750">
              <a:buFont typeface="Wingdings" panose="05000000000000000000" pitchFamily="2" charset="2"/>
              <a:buChar char="§"/>
              <a:defRPr/>
            </a:pPr>
            <a:r>
              <a:rPr lang="ru-RU" dirty="0">
                <a:solidFill>
                  <a:schemeClr val="tx1"/>
                </a:solidFill>
              </a:rPr>
              <a:t>Цели коммуникаций в рисках ИБ</a:t>
            </a:r>
          </a:p>
          <a:p>
            <a:pPr marL="285750" indent="-285750">
              <a:buFont typeface="Wingdings" panose="05000000000000000000" pitchFamily="2" charset="2"/>
              <a:buChar char="§"/>
              <a:defRPr/>
            </a:pPr>
            <a:r>
              <a:rPr lang="ru-RU" dirty="0">
                <a:solidFill>
                  <a:schemeClr val="tx1"/>
                </a:solidFill>
              </a:rPr>
              <a:t>Мониторинг т переоценка рисков</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9" name="Picture 2" descr="http://scm-system.ru/uploads/QtqKjHWy7r/%204.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04248" y="756536"/>
            <a:ext cx="2016224" cy="132550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4149937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1200"/>
              </a:spcBef>
              <a:defRPr/>
            </a:pPr>
            <a:r>
              <a:rPr lang="ru-RU" sz="2400" b="1" dirty="0">
                <a:solidFill>
                  <a:schemeClr val="accent5">
                    <a:lumMod val="75000"/>
                  </a:schemeClr>
                </a:solidFill>
                <a:latin typeface="Calibri" panose="020F0502020204030204" pitchFamily="34" charset="0"/>
                <a:cs typeface="Calibri" panose="020F0502020204030204" pitchFamily="34" charset="0"/>
              </a:rPr>
              <a:t>❹</a:t>
            </a:r>
            <a:r>
              <a:rPr lang="ru-RU" sz="2400" b="1" dirty="0">
                <a:solidFill>
                  <a:schemeClr val="accent5">
                    <a:lumMod val="75000"/>
                  </a:schemeClr>
                </a:solidFill>
                <a:cs typeface="Arial" panose="020B0604020202020204" pitchFamily="34" charset="0"/>
              </a:rPr>
              <a:t> </a:t>
            </a:r>
            <a:r>
              <a:rPr lang="ru-RU" altLang="ru-RU" sz="2400" b="1" dirty="0">
                <a:solidFill>
                  <a:schemeClr val="accent5">
                    <a:lumMod val="75000"/>
                  </a:schemeClr>
                </a:solidFill>
                <a:cs typeface="Arial" panose="020B0604020202020204" pitchFamily="34" charset="0"/>
              </a:rPr>
              <a:t>Общая теория защиты</a:t>
            </a:r>
            <a:endParaRPr lang="en-US" altLang="ru-RU" sz="2400" b="1" dirty="0">
              <a:solidFill>
                <a:schemeClr val="accent5">
                  <a:lumMod val="75000"/>
                </a:schemeClr>
              </a:solidFill>
              <a:cs typeface="Arial" panose="020B0604020202020204" pitchFamily="34" charset="0"/>
            </a:endParaRPr>
          </a:p>
        </p:txBody>
      </p:sp>
      <p:pic>
        <p:nvPicPr>
          <p:cNvPr id="1028"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99756" y="836712"/>
            <a:ext cx="4336294" cy="243988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9C3403D2-CFA4-F668-B595-DEC7800DBCC3}"/>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C300FB15-7489-A12B-4816-85577358E8C4}"/>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93D832C2-1BBB-AAB1-20BB-B01F7DDFE4AA}"/>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9035593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Мудрость веков. Сунь </a:t>
            </a:r>
            <a:r>
              <a:rPr lang="ru-RU" b="1" dirty="0" err="1">
                <a:solidFill>
                  <a:schemeClr val="accent5">
                    <a:lumMod val="75000"/>
                  </a:schemeClr>
                </a:solidFill>
                <a:latin typeface="Arial" pitchFamily="34" charset="0"/>
                <a:cs typeface="Arial" pitchFamily="34" charset="0"/>
              </a:rPr>
              <a:t>Цзы</a:t>
            </a:r>
            <a:r>
              <a:rPr lang="ru-RU" b="1" dirty="0">
                <a:solidFill>
                  <a:schemeClr val="accent5">
                    <a:lumMod val="75000"/>
                  </a:schemeClr>
                </a:solidFill>
                <a:latin typeface="Arial" pitchFamily="34" charset="0"/>
                <a:cs typeface="Arial" pitchFamily="34" charset="0"/>
              </a:rPr>
              <a:t> «Искусство войны»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
        <p:nvSpPr>
          <p:cNvPr id="10" name="Прямоугольник 9"/>
          <p:cNvSpPr/>
          <p:nvPr/>
        </p:nvSpPr>
        <p:spPr>
          <a:xfrm>
            <a:off x="469061" y="780958"/>
            <a:ext cx="8496300" cy="538609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О значении информации:</a:t>
            </a:r>
          </a:p>
          <a:p>
            <a:pPr algn="just" eaLnBrk="1" hangingPunct="1">
              <a:spcBef>
                <a:spcPts val="600"/>
              </a:spcBef>
              <a:buSzPct val="80000"/>
              <a:buFont typeface="Wingdings" pitchFamily="2" charset="2"/>
              <a:buChar char="q"/>
              <a:defRPr/>
            </a:pPr>
            <a:r>
              <a:rPr lang="ru-RU" sz="1600" dirty="0"/>
              <a:t> Война - это путь обмана. Когда должен действовать, притворись бездеятельным. Когда цель близко, показывай, будто она далеко; когда же она действительно далеко, создавай впечатление, что она близко;</a:t>
            </a:r>
          </a:p>
          <a:p>
            <a:pPr algn="just" eaLnBrk="1" hangingPunct="1">
              <a:spcBef>
                <a:spcPts val="600"/>
              </a:spcBef>
              <a:buSzPct val="80000"/>
              <a:buFont typeface="Wingdings" pitchFamily="2" charset="2"/>
              <a:buChar char="q"/>
              <a:defRPr/>
            </a:pPr>
            <a:r>
              <a:rPr lang="ru-RU" sz="1600" dirty="0"/>
              <a:t> Тот, кто знает врага и знает себя, не окажется в опасности и в ста сражениях. Тот, кто не знает врага, но знает себя, будет то побеждать, то проигрывать. Тот, кто не знает ни врага, ни себя, неизбежно будет разбит в каждом сражении.</a:t>
            </a:r>
          </a:p>
          <a:p>
            <a:pPr algn="just" eaLnBrk="1" hangingPunct="1">
              <a:spcBef>
                <a:spcPts val="600"/>
              </a:spcBef>
              <a:buSzPct val="80000"/>
              <a:buFont typeface="Wingdings" pitchFamily="2" charset="2"/>
              <a:buChar char="q"/>
              <a:defRPr/>
            </a:pPr>
            <a:r>
              <a:rPr lang="ru-RU" sz="1600" dirty="0"/>
              <a:t> Тот, кто не знает замыслов правителей, не может наперед заключать союзы. Тот, кто не знаком с горами, лесами и впадинами не может вести войско. </a:t>
            </a:r>
          </a:p>
          <a:p>
            <a:pPr algn="just" eaLnBrk="1" hangingPunct="1">
              <a:spcBef>
                <a:spcPts val="600"/>
              </a:spcBef>
              <a:buSzPct val="80000"/>
              <a:defRPr/>
            </a:pPr>
            <a:r>
              <a:rPr lang="ru-RU" sz="1600" b="1" dirty="0"/>
              <a:t>Об организации обороны:</a:t>
            </a:r>
          </a:p>
          <a:p>
            <a:pPr algn="just" eaLnBrk="1" hangingPunct="1">
              <a:spcBef>
                <a:spcPts val="600"/>
              </a:spcBef>
              <a:buSzPct val="80000"/>
              <a:buFont typeface="Wingdings" pitchFamily="2" charset="2"/>
              <a:buChar char="q"/>
              <a:defRPr/>
            </a:pPr>
            <a:r>
              <a:rPr lang="ru-RU" sz="1600" dirty="0"/>
              <a:t> Не полагайся на то, что враг не придет, полагайся на средства, которыми располагаешь, чтобы встретить его. Не полагайся на то, что враг не нападет; полагайся на то, чтобы наши позиции были неуязвимы для нападения.</a:t>
            </a:r>
          </a:p>
          <a:p>
            <a:pPr algn="just" eaLnBrk="1" hangingPunct="1">
              <a:spcBef>
                <a:spcPts val="600"/>
              </a:spcBef>
              <a:buSzPct val="80000"/>
              <a:buFont typeface="Wingdings" pitchFamily="2" charset="2"/>
              <a:buChar char="q"/>
              <a:defRPr/>
            </a:pPr>
            <a:r>
              <a:rPr lang="ru-RU" sz="1600" dirty="0"/>
              <a:t> Чтобы быть уверенным в прочности обороны, укрепляй позиции.</a:t>
            </a:r>
          </a:p>
          <a:p>
            <a:pPr algn="just" eaLnBrk="1" hangingPunct="1">
              <a:spcBef>
                <a:spcPts val="600"/>
              </a:spcBef>
              <a:buSzPct val="80000"/>
              <a:defRPr/>
            </a:pPr>
            <a:r>
              <a:rPr lang="ru-RU" sz="1600" b="1" dirty="0"/>
              <a:t>Об инсайдерах (шпионах):</a:t>
            </a:r>
          </a:p>
          <a:p>
            <a:pPr algn="just" eaLnBrk="1" hangingPunct="1">
              <a:spcBef>
                <a:spcPts val="600"/>
              </a:spcBef>
              <a:buSzPct val="80000"/>
              <a:buFont typeface="Wingdings" pitchFamily="2" charset="2"/>
              <a:buChar char="q"/>
              <a:defRPr/>
            </a:pPr>
            <a:r>
              <a:rPr lang="ru-RU" sz="1600" dirty="0"/>
              <a:t> Знание нельзя получить от демонов и духов, нельзя получить из явлений или небесных знамений; оно должно быть получено от людей. Используй людей, проживающих в областях врага. Используй людей, которые занимают пост в государстве врага. Используй шпионов противника. </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540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Информатизация и современность</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4.2</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pic>
        <p:nvPicPr>
          <p:cNvPr id="2" name="Рисунок 1">
            <a:extLst>
              <a:ext uri="{FF2B5EF4-FFF2-40B4-BE49-F238E27FC236}">
                <a16:creationId xmlns:a16="http://schemas.microsoft.com/office/drawing/2014/main" id="{31A0CCD2-0EAF-F72D-AE77-DFA9B5C8F01D}"/>
              </a:ext>
            </a:extLst>
          </p:cNvPr>
          <p:cNvPicPr>
            <a:picLocks noChangeAspect="1"/>
          </p:cNvPicPr>
          <p:nvPr/>
        </p:nvPicPr>
        <p:blipFill>
          <a:blip r:embed="rId3"/>
          <a:stretch>
            <a:fillRect/>
          </a:stretch>
        </p:blipFill>
        <p:spPr>
          <a:xfrm>
            <a:off x="1261532" y="909603"/>
            <a:ext cx="6612467" cy="4278794"/>
          </a:xfrm>
          <a:prstGeom prst="rect">
            <a:avLst/>
          </a:prstGeom>
        </p:spPr>
      </p:pic>
      <p:sp>
        <p:nvSpPr>
          <p:cNvPr id="3" name="TextBox 2">
            <a:extLst>
              <a:ext uri="{FF2B5EF4-FFF2-40B4-BE49-F238E27FC236}">
                <a16:creationId xmlns:a16="http://schemas.microsoft.com/office/drawing/2014/main" id="{C8657982-6678-CF36-D03A-9215452919F5}"/>
              </a:ext>
            </a:extLst>
          </p:cNvPr>
          <p:cNvSpPr txBox="1"/>
          <p:nvPr/>
        </p:nvSpPr>
        <p:spPr>
          <a:xfrm>
            <a:off x="468313" y="5477525"/>
            <a:ext cx="8496300" cy="830997"/>
          </a:xfrm>
          <a:prstGeom prst="rect">
            <a:avLst/>
          </a:prstGeom>
          <a:solidFill>
            <a:schemeClr val="bg1"/>
          </a:solidFill>
          <a:ln>
            <a:noFill/>
          </a:ln>
          <a:effectLst>
            <a:outerShdw blurRad="190500" algn="tl" rotWithShape="0">
              <a:srgbClr val="000000">
                <a:alpha val="70000"/>
              </a:srgb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600" dirty="0">
                <a:solidFill>
                  <a:srgbClr val="333333"/>
                </a:solidFill>
                <a:latin typeface="Arial" panose="020B0604020202020204" pitchFamily="34" charset="0"/>
                <a:ea typeface="Open Sans" panose="020B0606030504020204" pitchFamily="34" charset="0"/>
                <a:cs typeface="Arial" panose="020B0604020202020204" pitchFamily="34" charset="0"/>
              </a:rPr>
              <a:t>«Каменный век закончился не потому, что закончились камни. А просто пришли новые технологии»</a:t>
            </a:r>
          </a:p>
          <a:p>
            <a:pPr algn="r"/>
            <a:r>
              <a:rPr lang="ru-RU" sz="1600" b="1" dirty="0">
                <a:solidFill>
                  <a:srgbClr val="333333"/>
                </a:solidFill>
                <a:latin typeface="Arial" panose="020B0604020202020204" pitchFamily="34" charset="0"/>
                <a:ea typeface="Open Sans" panose="020B0606030504020204" pitchFamily="34" charset="0"/>
                <a:cs typeface="Arial" panose="020B0604020202020204" pitchFamily="34" charset="0"/>
              </a:rPr>
              <a:t>В.В. Путин</a:t>
            </a:r>
          </a:p>
        </p:txBody>
      </p:sp>
    </p:spTree>
    <p:extLst>
      <p:ext uri="{BB962C8B-B14F-4D97-AF65-F5344CB8AC3E}">
        <p14:creationId xmlns:p14="http://schemas.microsoft.com/office/powerpoint/2010/main" val="2956523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4.3</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Индустрия 4.0 опирается на девять технологических столпов</a:t>
            </a:r>
          </a:p>
        </p:txBody>
      </p:sp>
      <p:pic>
        <p:nvPicPr>
          <p:cNvPr id="5122" name="Picture 2">
            <a:extLst>
              <a:ext uri="{FF2B5EF4-FFF2-40B4-BE49-F238E27FC236}">
                <a16:creationId xmlns:a16="http://schemas.microsoft.com/office/drawing/2014/main" id="{BE1DBC04-3A42-4019-AD32-D99819CA63F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38066" y="879110"/>
            <a:ext cx="8467868" cy="509977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ttps://book24.ua/upload/iblock/cae/caefaf331dbe9e4a166e8923140c4dd9.jpg">
            <a:extLst>
              <a:ext uri="{FF2B5EF4-FFF2-40B4-BE49-F238E27FC236}">
                <a16:creationId xmlns:a16="http://schemas.microsoft.com/office/drawing/2014/main" id="{A7B0B078-51ED-76B0-46C0-544895F51B1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A2F6965-2894-943B-111A-9E3B10FF028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18051" y="786940"/>
            <a:ext cx="1800000" cy="1008125"/>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4" name="Picture 2" descr="https://www.ebcconsulting.com/images/Cloud_computing_ebc_h1_software_risorse_umane.jpg">
            <a:extLst>
              <a:ext uri="{FF2B5EF4-FFF2-40B4-BE49-F238E27FC236}">
                <a16:creationId xmlns:a16="http://schemas.microsoft.com/office/drawing/2014/main" id="{DAD52845-E9C4-FE7E-3854-036A59EE3760}"/>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b="24217"/>
          <a:stretch/>
        </p:blipFill>
        <p:spPr bwMode="auto">
          <a:xfrm>
            <a:off x="1323446" y="5444787"/>
            <a:ext cx="1800000" cy="10912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55A9364-D3C0-F748-D87A-D2A314175BB1}"/>
              </a:ext>
            </a:extLst>
          </p:cNvPr>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pic>
        <p:nvPicPr>
          <p:cNvPr id="6" name="Picture 2">
            <a:extLst>
              <a:ext uri="{FF2B5EF4-FFF2-40B4-BE49-F238E27FC236}">
                <a16:creationId xmlns:a16="http://schemas.microsoft.com/office/drawing/2014/main" id="{94E26EA9-95D1-237B-E2DD-7BA9906E4B8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05888" y="4178893"/>
            <a:ext cx="1800000" cy="945000"/>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51F20916-3741-0A59-5342-A846D132D25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55469" y="696676"/>
            <a:ext cx="1800000" cy="1012500"/>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BFE5F323-A927-17BC-E607-30B60AB7753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3850" y="1804245"/>
            <a:ext cx="1621464" cy="1170776"/>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55DC52E2-EF20-1D44-BCA1-3C9F4039D696}"/>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338066" y="4485253"/>
            <a:ext cx="1681038" cy="945000"/>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C9C9E434-0704-2076-24C5-706CB05A5E9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20150" y="979465"/>
            <a:ext cx="1800000" cy="1000903"/>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graphicFrame>
        <p:nvGraphicFramePr>
          <p:cNvPr id="17" name="Объект 16">
            <a:extLst>
              <a:ext uri="{FF2B5EF4-FFF2-40B4-BE49-F238E27FC236}">
                <a16:creationId xmlns:a16="http://schemas.microsoft.com/office/drawing/2014/main" id="{81096635-1239-3FA7-D378-CD7CD963FFE3}"/>
              </a:ext>
            </a:extLst>
          </p:cNvPr>
          <p:cNvGraphicFramePr>
            <a:graphicFrameLocks noChangeAspect="1"/>
          </p:cNvGraphicFramePr>
          <p:nvPr>
            <p:extLst>
              <p:ext uri="{D42A27DB-BD31-4B8C-83A1-F6EECF244321}">
                <p14:modId xmlns:p14="http://schemas.microsoft.com/office/powerpoint/2010/main" val="2762332338"/>
              </p:ext>
            </p:extLst>
          </p:nvPr>
        </p:nvGraphicFramePr>
        <p:xfrm>
          <a:off x="7279842" y="2175869"/>
          <a:ext cx="1629876" cy="848930"/>
        </p:xfrm>
        <a:graphic>
          <a:graphicData uri="http://schemas.openxmlformats.org/presentationml/2006/ole">
            <mc:AlternateContent xmlns:mc="http://schemas.openxmlformats.org/markup-compatibility/2006">
              <mc:Choice xmlns:v="urn:schemas-microsoft-com:vml" Requires="v">
                <p:oleObj name="Точечный рисунок" r:id="rId12" imgW="8906040" imgH="4638600" progId="Paint.Picture">
                  <p:embed/>
                </p:oleObj>
              </mc:Choice>
              <mc:Fallback>
                <p:oleObj name="Точечный рисунок" r:id="rId12" imgW="8906040" imgH="4638600" progId="Paint.Picture">
                  <p:embed/>
                  <p:pic>
                    <p:nvPicPr>
                      <p:cNvPr id="2" name="Объект 1">
                        <a:extLst>
                          <a:ext uri="{FF2B5EF4-FFF2-40B4-BE49-F238E27FC236}">
                            <a16:creationId xmlns:a16="http://schemas.microsoft.com/office/drawing/2014/main" id="{7B0B9B41-FA92-4263-8CC5-E15836A51C55}"/>
                          </a:ext>
                        </a:extLst>
                      </p:cNvPr>
                      <p:cNvPicPr/>
                      <p:nvPr/>
                    </p:nvPicPr>
                    <p:blipFill>
                      <a:blip r:embed="rId13"/>
                      <a:stretch>
                        <a:fillRect/>
                      </a:stretch>
                    </p:blipFill>
                    <p:spPr>
                      <a:xfrm>
                        <a:off x="7279842" y="2175869"/>
                        <a:ext cx="1629876" cy="848930"/>
                      </a:xfrm>
                      <a:prstGeom prst="rect">
                        <a:avLst/>
                      </a:prstGeom>
                    </p:spPr>
                  </p:pic>
                </p:oleObj>
              </mc:Fallback>
            </mc:AlternateContent>
          </a:graphicData>
        </a:graphic>
      </p:graphicFrame>
      <p:pic>
        <p:nvPicPr>
          <p:cNvPr id="18" name="Picture 2">
            <a:extLst>
              <a:ext uri="{FF2B5EF4-FFF2-40B4-BE49-F238E27FC236}">
                <a16:creationId xmlns:a16="http://schemas.microsoft.com/office/drawing/2014/main" id="{0CBEFD43-1E00-BBB7-F2BF-94EEB57BB8E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93387" y="5472638"/>
            <a:ext cx="2025002" cy="1012501"/>
          </a:xfrm>
          <a:prstGeom prst="ellipse">
            <a:avLst/>
          </a:prstGeom>
          <a:ln>
            <a:solidFill>
              <a:srgbClr val="FF0000"/>
            </a:solidFill>
          </a:ln>
          <a:effectLst>
            <a:softEdge rad="63500"/>
          </a:effectLst>
          <a:extLst>
            <a:ext uri="{909E8E84-426E-40DD-AFC4-6F175D3DCCD1}">
              <a14:hiddenFill xmlns:a14="http://schemas.microsoft.com/office/drawing/2010/main">
                <a:solidFill>
                  <a:srgbClr val="FFFFFF"/>
                </a:solidFill>
              </a14:hiddenFill>
            </a:ext>
          </a:extLst>
        </p:spPr>
      </p:pic>
      <p:sp>
        <p:nvSpPr>
          <p:cNvPr id="19" name="Овал 18">
            <a:extLst>
              <a:ext uri="{FF2B5EF4-FFF2-40B4-BE49-F238E27FC236}">
                <a16:creationId xmlns:a16="http://schemas.microsoft.com/office/drawing/2014/main" id="{B3E2330C-59D6-A641-2AEB-7AF74738F7BA}"/>
              </a:ext>
            </a:extLst>
          </p:cNvPr>
          <p:cNvSpPr/>
          <p:nvPr/>
        </p:nvSpPr>
        <p:spPr>
          <a:xfrm>
            <a:off x="6129867" y="5412134"/>
            <a:ext cx="2187046" cy="11378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07517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b="1" dirty="0">
                <a:solidFill>
                  <a:schemeClr val="accent5">
                    <a:lumMod val="75000"/>
                  </a:schemeClr>
                </a:solidFill>
                <a:latin typeface="Arial" panose="020B0604020202020204" pitchFamily="34" charset="0"/>
                <a:cs typeface="Arial" panose="020B0604020202020204" pitchFamily="34" charset="0"/>
              </a:rPr>
              <a:t>Кибербезопасность на примере Умного города (</a:t>
            </a:r>
            <a:r>
              <a:rPr lang="en-US" b="1" dirty="0">
                <a:solidFill>
                  <a:schemeClr val="accent5">
                    <a:lumMod val="75000"/>
                  </a:schemeClr>
                </a:solidFill>
                <a:latin typeface="Arial" panose="020B0604020202020204" pitchFamily="34" charset="0"/>
                <a:cs typeface="Arial" panose="020B0604020202020204" pitchFamily="34" charset="0"/>
              </a:rPr>
              <a:t>Smart cities</a:t>
            </a:r>
            <a:r>
              <a:rPr lang="ru-RU" b="1" dirty="0">
                <a:solidFill>
                  <a:schemeClr val="accent5">
                    <a:lumMod val="75000"/>
                  </a:schemeClr>
                </a:solidFill>
                <a:latin typeface="Arial" panose="020B0604020202020204" pitchFamily="34" charset="0"/>
                <a:cs typeface="Arial" panose="020B0604020202020204" pitchFamily="34" charset="0"/>
              </a:rPr>
              <a:t>)</a:t>
            </a:r>
          </a:p>
        </p:txBody>
      </p:sp>
      <p:sp>
        <p:nvSpPr>
          <p:cNvPr id="17" name="Прямоугольник 16"/>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4.4</a:t>
            </a:r>
          </a:p>
        </p:txBody>
      </p:sp>
      <p:sp>
        <p:nvSpPr>
          <p:cNvPr id="10" name="Прямоугольник 9"/>
          <p:cNvSpPr/>
          <p:nvPr/>
        </p:nvSpPr>
        <p:spPr>
          <a:xfrm>
            <a:off x="455615" y="633931"/>
            <a:ext cx="8537573" cy="738664"/>
          </a:xfrm>
          <a:prstGeom prst="rect">
            <a:avLst/>
          </a:prstGeom>
        </p:spPr>
        <p:txBody>
          <a:bodyPr wrap="square">
            <a:spAutoFit/>
          </a:bodyPr>
          <a:lstStyle/>
          <a:p>
            <a:pPr algn="just">
              <a:spcBef>
                <a:spcPts val="600"/>
              </a:spcBef>
            </a:pPr>
            <a:r>
              <a:rPr lang="ru-RU" sz="1400" dirty="0">
                <a:latin typeface="Arial" panose="020B0604020202020204" pitchFamily="34" charset="0"/>
                <a:cs typeface="Arial" panose="020B0604020202020204" pitchFamily="34" charset="0"/>
              </a:rPr>
              <a:t>Технология "Умный город" - это эффективная интеграция физических, цифровых и человеческих систем в искусственно созданной среде с целью обеспечить устойчивое, благополучное и всестороннее будущее для граждан. </a:t>
            </a:r>
          </a:p>
        </p:txBody>
      </p:sp>
      <p:pic>
        <p:nvPicPr>
          <p:cNvPr id="7170" name="Picture 2" descr="https://www.tadviser.ru/images/8/81/%D0%A4%D1%83%D0%BD%D0%BA%D1%86%D0%B8%D0%BE%D0%BD%D0%B0%D0%BB%D1%8C%D0%BD%D1%8B%D0%B5_%D0%BE%D0%B1%D0%BB%D0%B0%D1%81%D1%82%D0%B8_%D0%BF%D1%80%D0%BE%D0%B5%D0%BA%D1%82%D0%BE%D0%B2_%D0%A3%D0%BC%D0%BD%D1%8B%D0%B9_%D0%B3%D0%BE%D1%80%D0%BE%D0%B4.png"/>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455615" y="1442017"/>
            <a:ext cx="8524875" cy="46709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115CC0F-F79D-44F2-A457-E8761005F8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7185" y="0"/>
            <a:ext cx="793259" cy="5645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86FD2CD-16F7-DC59-EFC5-3BB05BCB2323}"/>
              </a:ext>
            </a:extLst>
          </p:cNvPr>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1469252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b="1" dirty="0" err="1">
                <a:solidFill>
                  <a:schemeClr val="accent5">
                    <a:lumMod val="75000"/>
                  </a:schemeClr>
                </a:solidFill>
                <a:latin typeface="Arial" panose="020B0604020202020204" pitchFamily="34" charset="0"/>
                <a:cs typeface="Arial" panose="020B0604020202020204" pitchFamily="34" charset="0"/>
              </a:rPr>
              <a:t>Киберугрозы</a:t>
            </a:r>
            <a:r>
              <a:rPr lang="ru-RU" b="1" dirty="0">
                <a:solidFill>
                  <a:schemeClr val="accent5">
                    <a:lumMod val="75000"/>
                  </a:schemeClr>
                </a:solidFill>
                <a:latin typeface="Arial" panose="020B0604020202020204" pitchFamily="34" charset="0"/>
                <a:cs typeface="Arial" panose="020B0604020202020204" pitchFamily="34" charset="0"/>
              </a:rPr>
              <a:t> военного времени</a:t>
            </a:r>
          </a:p>
        </p:txBody>
      </p:sp>
      <p:sp>
        <p:nvSpPr>
          <p:cNvPr id="17" name="Прямоугольник 16"/>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4.5</a:t>
            </a:r>
          </a:p>
        </p:txBody>
      </p:sp>
      <p:pic>
        <p:nvPicPr>
          <p:cNvPr id="5122" name="Picture 2" descr="https://www.tadviser.ru/images/1/17/%D0%98%D0%BD%D1%82%D0%B5%D1%80%D0%BD%D0%B5%D1%82_%D0%B2%D0%B5%D1%89%D0%B5%D0%B9_%D0%B2_%D0%B0%D1%80%D0%BC%D0%B8%D0%B8_0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8312" y="672582"/>
            <a:ext cx="4984836" cy="3306608"/>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468312" y="4064823"/>
            <a:ext cx="8595763" cy="2108269"/>
          </a:xfrm>
          <a:prstGeom prst="rect">
            <a:avLst/>
          </a:prstGeom>
        </p:spPr>
        <p:txBody>
          <a:bodyPr wrap="square">
            <a:spAutoFit/>
          </a:bodyPr>
          <a:lstStyle/>
          <a:p>
            <a:pPr algn="just">
              <a:spcBef>
                <a:spcPts val="600"/>
              </a:spcBef>
            </a:pPr>
            <a:r>
              <a:rPr lang="ru-RU" sz="1400" dirty="0">
                <a:latin typeface="Arial" panose="020B0604020202020204" pitchFamily="34" charset="0"/>
                <a:cs typeface="Arial" panose="020B0604020202020204" pitchFamily="34" charset="0"/>
              </a:rPr>
              <a:t>Решаются целый ряд задач — обеспечение гибкой связью между вещами, которая бы адаптировалась к условиям быстро меняющихся ситуаций на поле боя, управление большим количеством динамичных активов, множество сложных компромиссов, управление сетью  без привлечения людей для ее поддержки и сопровождения.</a:t>
            </a:r>
          </a:p>
          <a:p>
            <a:pPr algn="just">
              <a:spcBef>
                <a:spcPts val="600"/>
              </a:spcBef>
            </a:pPr>
            <a:r>
              <a:rPr lang="ru-RU" sz="1400" dirty="0">
                <a:latin typeface="Arial" panose="020B0604020202020204" pitchFamily="34" charset="0"/>
                <a:cs typeface="Arial" panose="020B0604020202020204" pitchFamily="34" charset="0"/>
              </a:rPr>
              <a:t>В начале августа 2019 года стало известно, что научно-исследовательская лаборатория сухопутных войск США изучает, как можно использовать возможности и инфраструктуру "умного города" на поле боя. Лаборатория уже тестирует глобальную сеть дальнего радиуса действия (LoRaWAN) - протокол, часто используемый в "умных городах" для объединения устройств и датчиков интернета вещей (</a:t>
            </a:r>
            <a:r>
              <a:rPr lang="ru-RU" sz="1400" dirty="0" err="1">
                <a:latin typeface="Arial" panose="020B0604020202020204" pitchFamily="34" charset="0"/>
                <a:cs typeface="Arial" panose="020B0604020202020204" pitchFamily="34" charset="0"/>
              </a:rPr>
              <a:t>IoT</a:t>
            </a:r>
            <a:r>
              <a:rPr lang="ru-RU" sz="1400" dirty="0">
                <a:latin typeface="Arial" panose="020B0604020202020204" pitchFamily="34" charset="0"/>
                <a:cs typeface="Arial" panose="020B0604020202020204" pitchFamily="34" charset="0"/>
              </a:rPr>
              <a:t>) в плотных городских районах.</a:t>
            </a:r>
          </a:p>
        </p:txBody>
      </p:sp>
      <p:sp>
        <p:nvSpPr>
          <p:cNvPr id="2" name="Прямоугольник 1"/>
          <p:cNvSpPr/>
          <p:nvPr/>
        </p:nvSpPr>
        <p:spPr>
          <a:xfrm>
            <a:off x="5453148" y="586948"/>
            <a:ext cx="3552737" cy="3477875"/>
          </a:xfrm>
          <a:prstGeom prst="rect">
            <a:avLst/>
          </a:prstGeom>
        </p:spPr>
        <p:txBody>
          <a:bodyPr wrap="square">
            <a:spAutoFit/>
          </a:bodyPr>
          <a:lstStyle/>
          <a:p>
            <a:pPr algn="just">
              <a:spcBef>
                <a:spcPts val="600"/>
              </a:spcBef>
            </a:pPr>
            <a:r>
              <a:rPr lang="ru-RU" sz="1400" dirty="0">
                <a:latin typeface="Arial" panose="020B0604020202020204" pitchFamily="34" charset="0"/>
                <a:cs typeface="Arial" panose="020B0604020202020204" pitchFamily="34" charset="0"/>
              </a:rPr>
              <a:t>Развитие машинного интеллекта, интернету вещей (</a:t>
            </a:r>
            <a:r>
              <a:rPr lang="en-US" sz="1400" dirty="0">
                <a:latin typeface="Arial" panose="020B0604020202020204" pitchFamily="34" charset="0"/>
                <a:cs typeface="Arial" panose="020B0604020202020204" pitchFamily="34" charset="0"/>
              </a:rPr>
              <a:t>IoT</a:t>
            </a:r>
            <a:r>
              <a:rPr lang="ru-RU" sz="1400" dirty="0">
                <a:latin typeface="Arial" panose="020B0604020202020204" pitchFamily="34" charset="0"/>
                <a:cs typeface="Arial" panose="020B0604020202020204" pitchFamily="34" charset="0"/>
              </a:rPr>
              <a:t>) и сетевых коммуникаций на полях боевых сражений </a:t>
            </a:r>
            <a:r>
              <a:rPr lang="ru-RU" sz="1400" dirty="0" err="1">
                <a:latin typeface="Arial" panose="020B0604020202020204" pitchFamily="34" charset="0"/>
                <a:cs typeface="Arial" panose="020B0604020202020204" pitchFamily="34" charset="0"/>
              </a:rPr>
              <a:t>способствали</a:t>
            </a:r>
            <a:r>
              <a:rPr lang="ru-RU" sz="1400" dirty="0">
                <a:latin typeface="Arial" panose="020B0604020202020204" pitchFamily="34" charset="0"/>
                <a:cs typeface="Arial" panose="020B0604020202020204" pitchFamily="34" charset="0"/>
              </a:rPr>
              <a:t> созданию — </a:t>
            </a:r>
            <a:r>
              <a:rPr lang="ru-RU" sz="1400" b="1" dirty="0">
                <a:latin typeface="Arial" panose="020B0604020202020204" pitchFamily="34" charset="0"/>
                <a:cs typeface="Arial" panose="020B0604020202020204" pitchFamily="34" charset="0"/>
              </a:rPr>
              <a:t>Интернета боевых вещей </a:t>
            </a:r>
            <a:r>
              <a:rPr lang="ru-RU" sz="1400" dirty="0">
                <a:latin typeface="Arial" panose="020B0604020202020204" pitchFamily="34" charset="0"/>
                <a:cs typeface="Arial" panose="020B0604020202020204" pitchFamily="34" charset="0"/>
              </a:rPr>
              <a:t>(Internet </a:t>
            </a:r>
            <a:r>
              <a:rPr lang="ru-RU" sz="1400" dirty="0" err="1">
                <a:latin typeface="Arial" panose="020B0604020202020204" pitchFamily="34" charset="0"/>
                <a:cs typeface="Arial" panose="020B0604020202020204" pitchFamily="34" charset="0"/>
              </a:rPr>
              <a:t>of</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Battle</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Things</a:t>
            </a:r>
            <a:r>
              <a:rPr lang="ru-RU" sz="1400" dirty="0">
                <a:latin typeface="Arial" panose="020B0604020202020204" pitchFamily="34" charset="0"/>
                <a:cs typeface="Arial" panose="020B0604020202020204" pitchFamily="34" charset="0"/>
              </a:rPr>
              <a:t>, </a:t>
            </a:r>
            <a:r>
              <a:rPr lang="ru-RU" sz="1400" b="1" dirty="0" err="1">
                <a:latin typeface="Arial" panose="020B0604020202020204" pitchFamily="34" charset="0"/>
                <a:cs typeface="Arial" panose="020B0604020202020204" pitchFamily="34" charset="0"/>
              </a:rPr>
              <a:t>IoBT</a:t>
            </a:r>
            <a:r>
              <a:rPr lang="ru-RU" sz="1400" dirty="0">
                <a:latin typeface="Arial" panose="020B0604020202020204" pitchFamily="34" charset="0"/>
                <a:cs typeface="Arial" panose="020B0604020202020204" pitchFamily="34" charset="0"/>
              </a:rPr>
              <a:t>): Обмениваясь данными, такие «вещи» могут быть полезны солдатам в бою.</a:t>
            </a:r>
          </a:p>
          <a:p>
            <a:pPr algn="just">
              <a:spcBef>
                <a:spcPts val="600"/>
              </a:spcBef>
            </a:pPr>
            <a:r>
              <a:rPr lang="ru-RU" sz="1400" dirty="0" err="1">
                <a:latin typeface="Arial" panose="020B0604020202020204" pitchFamily="34" charset="0"/>
                <a:cs typeface="Arial" panose="020B0604020202020204" pitchFamily="34" charset="0"/>
              </a:rPr>
              <a:t>IoBT</a:t>
            </a:r>
            <a:r>
              <a:rPr lang="ru-RU" sz="1400" dirty="0">
                <a:latin typeface="Arial" panose="020B0604020202020204" pitchFamily="34" charset="0"/>
                <a:cs typeface="Arial" panose="020B0604020202020204" pitchFamily="34" charset="0"/>
              </a:rPr>
              <a:t> должен помогать людям извлекать пользу из океана данных, принимая во внимание меняющиеся задачи миссии.</a:t>
            </a:r>
          </a:p>
          <a:p>
            <a:pPr algn="just">
              <a:spcBef>
                <a:spcPts val="600"/>
              </a:spcBef>
            </a:pPr>
            <a:r>
              <a:rPr lang="ru-RU" sz="1400" dirty="0">
                <a:latin typeface="Arial" panose="020B0604020202020204" pitchFamily="34" charset="0"/>
                <a:cs typeface="Arial" panose="020B0604020202020204" pitchFamily="34" charset="0"/>
              </a:rPr>
              <a:t>Противник попытается проникнуть в сеть вещей, поэтому и сам </a:t>
            </a:r>
            <a:r>
              <a:rPr lang="ru-RU" sz="1400" dirty="0" err="1">
                <a:latin typeface="Arial" panose="020B0604020202020204" pitchFamily="34" charset="0"/>
                <a:cs typeface="Arial" panose="020B0604020202020204" pitchFamily="34" charset="0"/>
              </a:rPr>
              <a:t>IoBT</a:t>
            </a:r>
            <a:r>
              <a:rPr lang="ru-RU" sz="1400" dirty="0">
                <a:latin typeface="Arial" panose="020B0604020202020204" pitchFamily="34" charset="0"/>
                <a:cs typeface="Arial" panose="020B0604020202020204" pitchFamily="34" charset="0"/>
              </a:rPr>
              <a:t> стал «полем боя» обороняющихся и атакующих.</a:t>
            </a:r>
          </a:p>
        </p:txBody>
      </p:sp>
      <p:pic>
        <p:nvPicPr>
          <p:cNvPr id="11" name="Picture 2">
            <a:extLst>
              <a:ext uri="{FF2B5EF4-FFF2-40B4-BE49-F238E27FC236}">
                <a16:creationId xmlns:a16="http://schemas.microsoft.com/office/drawing/2014/main" id="{0065DF80-534D-4656-9684-F0FF27AEAC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7185" y="0"/>
            <a:ext cx="793259" cy="5645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5EDC54C-96EF-9D59-50CA-D2CD6E8CBC36}"/>
              </a:ext>
            </a:extLst>
          </p:cNvPr>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2917366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Этапы развития защиты информационного общества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4.6</a:t>
            </a:r>
          </a:p>
        </p:txBody>
      </p:sp>
      <p:sp>
        <p:nvSpPr>
          <p:cNvPr id="10" name="Прямоугольник 9"/>
          <p:cNvSpPr/>
          <p:nvPr/>
        </p:nvSpPr>
        <p:spPr>
          <a:xfrm>
            <a:off x="452438" y="777875"/>
            <a:ext cx="8496300" cy="553997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dirty="0"/>
              <a:t>Развитие информационного общества, помимо расширения созидательных возможностей, приводит и к росту угроз национальной и международной безопасности, связанных с нарушением установленных режимов использования информационных и коммуникационных систем.</a:t>
            </a:r>
          </a:p>
          <a:p>
            <a:pPr algn="just">
              <a:spcBef>
                <a:spcPts val="1200"/>
              </a:spcBef>
            </a:pPr>
            <a:r>
              <a:rPr lang="ru-RU" sz="1600" b="1" dirty="0"/>
              <a:t>На первом этапа </a:t>
            </a:r>
            <a:r>
              <a:rPr lang="ru-RU" sz="1600" dirty="0"/>
              <a:t>применялся экстенсивный подход к решению задач защиты, которая в основном рассматривается как предотвращение несанкционированного доступа к конфиденциальной информации.</a:t>
            </a:r>
          </a:p>
          <a:p>
            <a:pPr algn="just">
              <a:spcBef>
                <a:spcPts val="1200"/>
              </a:spcBef>
            </a:pPr>
            <a:r>
              <a:rPr lang="ru-RU" sz="1600" b="1" dirty="0"/>
              <a:t>На втором этапе </a:t>
            </a:r>
            <a:r>
              <a:rPr lang="ru-RU" sz="1600" dirty="0"/>
              <a:t>происходит в результате расширения арсенала используемых средств защиты, начинает получать распространение комплексное применение технических, программных и организационных средств.</a:t>
            </a:r>
          </a:p>
          <a:p>
            <a:pPr algn="just">
              <a:spcBef>
                <a:spcPts val="1200"/>
              </a:spcBef>
            </a:pPr>
            <a:r>
              <a:rPr lang="ru-RU" sz="1600" b="1" dirty="0"/>
              <a:t>Третий этап </a:t>
            </a:r>
            <a:r>
              <a:rPr lang="ru-RU" sz="1600" dirty="0"/>
              <a:t>может быть назван этапом комплексной защиты. Его особенность в обобщения всего имеющегося опыта теоретических исследований и практического решения задач защиты и формирования на этой основе научно-методологического базиса защиты информации. Основная задача третьего этапа – перевод защиты информации на интенсивные способы, базирующиеся на строгой научной основе.</a:t>
            </a:r>
          </a:p>
          <a:p>
            <a:pPr algn="just">
              <a:spcBef>
                <a:spcPts val="1200"/>
              </a:spcBef>
            </a:pPr>
            <a:r>
              <a:rPr lang="ru-RU" sz="1600" dirty="0"/>
              <a:t>На третьем этапе начинается унификация подходов и стандартизация процессов обеспечения информационной безопасности.</a:t>
            </a:r>
          </a:p>
          <a:p>
            <a:pPr algn="just">
              <a:spcBef>
                <a:spcPts val="1200"/>
              </a:spcBef>
            </a:pPr>
            <a:r>
              <a:rPr lang="ru-RU" sz="1600" dirty="0"/>
              <a:t>В целях регулирования правил защиты в ведущих странах начинают приниматься специальные законодательные акты.</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20822889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Исторический экскурс развития ИБ в России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4.7</a:t>
            </a:r>
          </a:p>
        </p:txBody>
      </p:sp>
      <p:sp>
        <p:nvSpPr>
          <p:cNvPr id="10" name="Прямоугольник 9"/>
          <p:cNvSpPr/>
          <p:nvPr/>
        </p:nvSpPr>
        <p:spPr>
          <a:xfrm>
            <a:off x="452438" y="777875"/>
            <a:ext cx="8496300" cy="532453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Первый этап (1991–2000 гг.) </a:t>
            </a:r>
            <a:r>
              <a:rPr lang="ru-RU" sz="1600" dirty="0"/>
              <a:t>хронологически совпадает с широкомасштабным развертыванием в стране работ по защите информации и принятием </a:t>
            </a:r>
            <a:r>
              <a:rPr lang="ru-RU" sz="1600" u="sng" dirty="0"/>
              <a:t>Доктрины информационной безопасности Российской Федерации</a:t>
            </a:r>
            <a:r>
              <a:rPr lang="ru-RU" sz="1600" dirty="0"/>
              <a:t>. Данный этап характеризуется эмпирическим подходом к решению практических задач обеспечения безопасности информации. Это был «период собирания материалов» и формирования теоретико-методологической основы исследования осуществлялись изучение и анализ проводившихся отечественных и зарубежных работ, посвященных различным аспектам концептуально-методологических основ защиты информации.</a:t>
            </a:r>
          </a:p>
          <a:p>
            <a:pPr algn="just">
              <a:spcBef>
                <a:spcPts val="1200"/>
              </a:spcBef>
            </a:pPr>
            <a:r>
              <a:rPr lang="ru-RU" sz="1600" b="1" dirty="0"/>
              <a:t>Второй этап (2001–2008 гг.) </a:t>
            </a:r>
            <a:r>
              <a:rPr lang="ru-RU" sz="1600" dirty="0"/>
              <a:t>был посвящен формированию на основе системного подхода концепции и содержания теории защиты информации в виде некоторого вербального описания процессов защиты. Таким образом, этот этап может быть назван «периодом искусственной системы». Этот этап естественным образом совпадает с разработкой и принятием </a:t>
            </a:r>
            <a:r>
              <a:rPr lang="ru-RU" sz="1600" u="sng" dirty="0"/>
              <a:t>Стратегии развития информационного общества в Российской Федерации.</a:t>
            </a:r>
          </a:p>
          <a:p>
            <a:pPr algn="just">
              <a:spcBef>
                <a:spcPts val="1200"/>
              </a:spcBef>
            </a:pPr>
            <a:r>
              <a:rPr lang="ru-RU" sz="1600" b="1" dirty="0"/>
              <a:t>Третий этап (2009–2013 гг.) </a:t>
            </a:r>
            <a:r>
              <a:rPr lang="ru-RU" sz="1600" dirty="0"/>
              <a:t>охватывает исследования, логически завершающие формирование комплексного междисциплинарного подхода к обеспечению информационной безопасности и защиты информации. Данный этап может быть назван теоретико-концептуальным, или ≪периодом естественной системы≫. Основные результаты исследований обобщены в монографии «</a:t>
            </a:r>
            <a:r>
              <a:rPr lang="ru-RU" sz="1600" u="sng" dirty="0"/>
              <a:t>Теория защиты информации</a:t>
            </a:r>
            <a:r>
              <a:rPr lang="ru-RU" sz="1600" dirty="0"/>
              <a:t>». </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1156367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Проблемы, решаемые теорией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4.8</a:t>
            </a:r>
          </a:p>
        </p:txBody>
      </p:sp>
      <p:sp>
        <p:nvSpPr>
          <p:cNvPr id="10" name="Прямоугольник 9"/>
          <p:cNvSpPr/>
          <p:nvPr/>
        </p:nvSpPr>
        <p:spPr>
          <a:xfrm>
            <a:off x="452438" y="777875"/>
            <a:ext cx="8496300" cy="390876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dirty="0"/>
              <a:t>Необходимость теории защиты, как </a:t>
            </a:r>
            <a:r>
              <a:rPr lang="ru-RU" sz="1600" b="1" dirty="0"/>
              <a:t>научно-методологического базиса,</a:t>
            </a:r>
            <a:r>
              <a:rPr lang="ru-RU" sz="1600" dirty="0"/>
              <a:t> служит краеугольным камнем для интенсификации процессов обеспечения информационной безопасности.</a:t>
            </a:r>
          </a:p>
          <a:p>
            <a:pPr algn="just">
              <a:spcBef>
                <a:spcPts val="1200"/>
              </a:spcBef>
            </a:pPr>
            <a:r>
              <a:rPr lang="ru-RU" sz="1600" dirty="0"/>
              <a:t>Можно выделить следующие наиболее острые проблемы, требующие своего решения в рамках общей теории:</a:t>
            </a:r>
          </a:p>
          <a:p>
            <a:pPr marL="285750" indent="-285750" algn="just">
              <a:spcBef>
                <a:spcPts val="1200"/>
              </a:spcBef>
              <a:buFont typeface="Wingdings" panose="05000000000000000000" pitchFamily="2" charset="2"/>
              <a:buChar char="q"/>
            </a:pPr>
            <a:r>
              <a:rPr lang="ru-RU" sz="1600" u="sng" dirty="0"/>
              <a:t>создание теоретических основ</a:t>
            </a:r>
            <a:r>
              <a:rPr lang="ru-RU" sz="1600" dirty="0"/>
              <a:t> и формирование научно-методологического базиса защиты информации, позволяющих адекватно описывать процессы защиты и прогнозировать показатели защищенности в условиях значительной неопределенности и непредсказуемости проявления дестабилизирующих факторов;</a:t>
            </a:r>
          </a:p>
          <a:p>
            <a:pPr marL="285750" indent="-285750" algn="just">
              <a:spcBef>
                <a:spcPts val="1200"/>
              </a:spcBef>
              <a:buFont typeface="Wingdings" panose="05000000000000000000" pitchFamily="2" charset="2"/>
              <a:buChar char="q"/>
            </a:pPr>
            <a:r>
              <a:rPr lang="ru-RU" sz="1600" u="sng" dirty="0"/>
              <a:t>разработка научно обоснованных нормативно-методических документов</a:t>
            </a:r>
            <a:r>
              <a:rPr lang="ru-RU" sz="1600" dirty="0"/>
              <a:t> по защите информации на базе исследования и классификации угроз информации и выработки стандартов требований к защите;</a:t>
            </a:r>
          </a:p>
          <a:p>
            <a:pPr marL="285750" indent="-285750" algn="just">
              <a:spcBef>
                <a:spcPts val="1200"/>
              </a:spcBef>
              <a:buFont typeface="Wingdings" panose="05000000000000000000" pitchFamily="2" charset="2"/>
              <a:buChar char="q"/>
            </a:pPr>
            <a:r>
              <a:rPr lang="ru-RU" sz="1600" u="sng" dirty="0"/>
              <a:t>стандартизация подходов</a:t>
            </a:r>
            <a:r>
              <a:rPr lang="ru-RU" sz="1600" dirty="0"/>
              <a:t> к созданию систем защиты информации и рационализация схем и структур управления защитой на объектовом, региональном и государственном уровнях.</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434008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Теоретические основы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4.9</a:t>
            </a:r>
          </a:p>
        </p:txBody>
      </p:sp>
      <p:sp>
        <p:nvSpPr>
          <p:cNvPr id="10" name="Прямоугольник 9"/>
          <p:cNvSpPr/>
          <p:nvPr/>
        </p:nvSpPr>
        <p:spPr>
          <a:xfrm>
            <a:off x="452438" y="777875"/>
            <a:ext cx="8496300" cy="481670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Теория защиты информации </a:t>
            </a:r>
            <a:r>
              <a:rPr lang="ru-RU" sz="1600" dirty="0"/>
              <a:t>– это </a:t>
            </a:r>
            <a:r>
              <a:rPr lang="ru-RU" sz="1600" u="sng" dirty="0"/>
              <a:t>система основных идей</a:t>
            </a:r>
            <a:r>
              <a:rPr lang="ru-RU" sz="1600" dirty="0"/>
              <a:t>, относящихся к защите информации в современных системах ее обработки, дающая целостное представление о сущности проблемы защиты, закономерностях  развития  и существенных связях с другими отраслями знания, формирующаяся и развивающаяся на основе опыта практического решения задач защиты и определяющая основные ориентиры в направлении совершенствования практики защиты информации.</a:t>
            </a:r>
          </a:p>
          <a:p>
            <a:pPr>
              <a:spcBef>
                <a:spcPts val="1200"/>
              </a:spcBef>
            </a:pPr>
            <a:r>
              <a:rPr lang="ru-RU" sz="1600" dirty="0"/>
              <a:t>Целевое назначение теории защиты информации:</a:t>
            </a:r>
          </a:p>
          <a:p>
            <a:pPr marL="342900" indent="-342900" algn="just">
              <a:spcBef>
                <a:spcPts val="600"/>
              </a:spcBef>
              <a:buFont typeface="+mj-lt"/>
              <a:buAutoNum type="arabicParenR"/>
            </a:pPr>
            <a:r>
              <a:rPr lang="ru-RU" sz="1600" dirty="0"/>
              <a:t>предоставлять полные и адекватные </a:t>
            </a:r>
            <a:r>
              <a:rPr lang="ru-RU" sz="1600" u="sng" dirty="0"/>
              <a:t>сведения о сущности проблем защиты,</a:t>
            </a:r>
            <a:r>
              <a:rPr lang="ru-RU" sz="1600" dirty="0"/>
              <a:t> их происхождении и развитии;</a:t>
            </a:r>
          </a:p>
          <a:p>
            <a:pPr marL="342900" indent="-342900" algn="just">
              <a:spcBef>
                <a:spcPts val="600"/>
              </a:spcBef>
              <a:buFont typeface="+mj-lt"/>
              <a:buAutoNum type="arabicParenR"/>
            </a:pPr>
            <a:r>
              <a:rPr lang="ru-RU" sz="1600" dirty="0"/>
              <a:t>полно и адекватно отображать структуру и содержание </a:t>
            </a:r>
            <a:r>
              <a:rPr lang="ru-RU" sz="1600" u="sng" dirty="0"/>
              <a:t>взаимосвязей со смежными областями знаний</a:t>
            </a:r>
            <a:r>
              <a:rPr lang="ru-RU" sz="1600" dirty="0"/>
              <a:t>;</a:t>
            </a:r>
          </a:p>
          <a:p>
            <a:pPr marL="342900" indent="-342900" algn="just">
              <a:spcBef>
                <a:spcPts val="600"/>
              </a:spcBef>
              <a:buFont typeface="+mj-lt"/>
              <a:buAutoNum type="arabicParenR"/>
            </a:pPr>
            <a:r>
              <a:rPr lang="ru-RU" sz="1600" dirty="0"/>
              <a:t>аккумулировать </a:t>
            </a:r>
            <a:r>
              <a:rPr lang="ru-RU" sz="1600" u="sng" dirty="0"/>
              <a:t>опыт практического решения задач защиты информации</a:t>
            </a:r>
            <a:r>
              <a:rPr lang="ru-RU" sz="1600" dirty="0"/>
              <a:t> на базе предшествующего развития исследований, разработок и;</a:t>
            </a:r>
          </a:p>
          <a:p>
            <a:pPr marL="342900" indent="-342900" algn="just">
              <a:spcBef>
                <a:spcPts val="600"/>
              </a:spcBef>
              <a:buFont typeface="+mj-lt"/>
              <a:buAutoNum type="arabicParenR"/>
            </a:pPr>
            <a:r>
              <a:rPr lang="ru-RU" sz="1600" dirty="0"/>
              <a:t>ориентировать в направлении </a:t>
            </a:r>
            <a:r>
              <a:rPr lang="ru-RU" sz="1600" u="sng" dirty="0"/>
              <a:t>наиболее эффективного решения основных задач</a:t>
            </a:r>
            <a:r>
              <a:rPr lang="ru-RU" sz="1600" dirty="0"/>
              <a:t> защиты и предоставлять для этого научно-методологические и инструментальные средства;</a:t>
            </a:r>
          </a:p>
          <a:p>
            <a:pPr marL="342900" indent="-342900" algn="just">
              <a:spcBef>
                <a:spcPts val="600"/>
              </a:spcBef>
              <a:buFont typeface="+mj-lt"/>
              <a:buAutoNum type="arabicParenR"/>
            </a:pPr>
            <a:r>
              <a:rPr lang="ru-RU" sz="1600" dirty="0"/>
              <a:t>формировать научно обоснованные </a:t>
            </a:r>
            <a:r>
              <a:rPr lang="ru-RU" sz="1600" u="sng" dirty="0"/>
              <a:t>перспективные направления развития</a:t>
            </a:r>
            <a:r>
              <a:rPr lang="ru-RU" sz="1600" dirty="0"/>
              <a:t> теории и практики защиты информации.</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22460307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положения теории защиты информации (1)</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4.10</a:t>
            </a:r>
          </a:p>
        </p:txBody>
      </p:sp>
      <p:sp>
        <p:nvSpPr>
          <p:cNvPr id="10" name="Прямоугольник 9"/>
          <p:cNvSpPr/>
          <p:nvPr/>
        </p:nvSpPr>
        <p:spPr>
          <a:xfrm>
            <a:off x="452438" y="777875"/>
            <a:ext cx="8496300" cy="452431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Общетеоретические принципы защиты информации:</a:t>
            </a:r>
            <a:endParaRPr lang="ru-RU" sz="1600" dirty="0"/>
          </a:p>
          <a:p>
            <a:pPr marL="285750" indent="-285750">
              <a:spcBef>
                <a:spcPts val="1200"/>
              </a:spcBef>
              <a:buFont typeface="Wingdings" panose="05000000000000000000" pitchFamily="2" charset="2"/>
              <a:buChar char="q"/>
            </a:pPr>
            <a:r>
              <a:rPr lang="ru-RU" sz="1600" dirty="0"/>
              <a:t>объективная необходимость и общественная потребность в защите информации;</a:t>
            </a:r>
          </a:p>
          <a:p>
            <a:pPr marL="285750" indent="-285750">
              <a:spcBef>
                <a:spcPts val="1200"/>
              </a:spcBef>
              <a:buFont typeface="Wingdings" panose="05000000000000000000" pitchFamily="2" charset="2"/>
              <a:buChar char="q"/>
            </a:pPr>
            <a:r>
              <a:rPr lang="ru-RU" sz="1600" dirty="0"/>
              <a:t>зависимость системы и состояния защиты информации от политико-правовых и социально-экономических реальностей;</a:t>
            </a:r>
          </a:p>
          <a:p>
            <a:pPr marL="285750" indent="-285750">
              <a:spcBef>
                <a:spcPts val="1200"/>
              </a:spcBef>
              <a:buFont typeface="Wingdings" panose="05000000000000000000" pitchFamily="2" charset="2"/>
              <a:buChar char="q"/>
            </a:pPr>
            <a:r>
              <a:rPr lang="ru-RU" sz="1600" dirty="0"/>
              <a:t>тесная взаимосвязь защиты информации с информатизацией общества;</a:t>
            </a:r>
          </a:p>
          <a:p>
            <a:pPr marL="285750" indent="-285750">
              <a:spcBef>
                <a:spcPts val="1200"/>
              </a:spcBef>
              <a:buFont typeface="Wingdings" panose="05000000000000000000" pitchFamily="2" charset="2"/>
              <a:buChar char="q"/>
            </a:pPr>
            <a:r>
              <a:rPr lang="ru-RU" sz="1600" dirty="0"/>
              <a:t>баланс  между потребностью в свободном обмене информацией и ограничениями на ее распространение;</a:t>
            </a:r>
          </a:p>
          <a:p>
            <a:pPr marL="285750" indent="-285750">
              <a:spcBef>
                <a:spcPts val="1200"/>
              </a:spcBef>
              <a:buFont typeface="Wingdings" panose="05000000000000000000" pitchFamily="2" charset="2"/>
              <a:buChar char="q"/>
            </a:pPr>
            <a:r>
              <a:rPr lang="ru-RU" sz="1600" dirty="0"/>
              <a:t>соблюдение баланса интересов государства, общества и личности (теория интересов);</a:t>
            </a:r>
          </a:p>
          <a:p>
            <a:pPr marL="285750" indent="-285750">
              <a:spcBef>
                <a:spcPts val="1200"/>
              </a:spcBef>
              <a:buFont typeface="Wingdings" panose="05000000000000000000" pitchFamily="2" charset="2"/>
              <a:buChar char="q"/>
            </a:pPr>
            <a:r>
              <a:rPr lang="ru-RU" sz="1600" dirty="0"/>
              <a:t>влияние защиты информации на права, свободы и безопасность граждан;</a:t>
            </a:r>
          </a:p>
          <a:p>
            <a:pPr marL="285750" indent="-285750">
              <a:spcBef>
                <a:spcPts val="1200"/>
              </a:spcBef>
              <a:buFont typeface="Wingdings" panose="05000000000000000000" pitchFamily="2" charset="2"/>
              <a:buChar char="q"/>
            </a:pPr>
            <a:r>
              <a:rPr lang="ru-RU" sz="1600" dirty="0"/>
              <a:t>сходство и различия в межгосударственных, государственных и ведомственном подходах к защите информации и информационной безопасности;</a:t>
            </a:r>
          </a:p>
          <a:p>
            <a:pPr marL="285750" indent="-285750">
              <a:spcBef>
                <a:spcPts val="1200"/>
              </a:spcBef>
              <a:buFont typeface="Wingdings" panose="05000000000000000000" pitchFamily="2" charset="2"/>
              <a:buChar char="q"/>
            </a:pPr>
            <a:r>
              <a:rPr lang="ru-RU" sz="1600" dirty="0"/>
              <a:t>социальные последствия защиты информации.</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41045261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положения теории защиты информации (2)</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4.11</a:t>
            </a:r>
          </a:p>
        </p:txBody>
      </p:sp>
      <p:sp>
        <p:nvSpPr>
          <p:cNvPr id="10" name="Прямоугольник 9"/>
          <p:cNvSpPr/>
          <p:nvPr/>
        </p:nvSpPr>
        <p:spPr>
          <a:xfrm>
            <a:off x="452438" y="777875"/>
            <a:ext cx="8496300" cy="3323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Методологические принципы защиты информации:</a:t>
            </a:r>
            <a:endParaRPr lang="ru-RU" sz="1600" dirty="0"/>
          </a:p>
          <a:p>
            <a:pPr marL="285750" indent="-285750">
              <a:spcBef>
                <a:spcPts val="1200"/>
              </a:spcBef>
              <a:buFont typeface="Wingdings" panose="05000000000000000000" pitchFamily="2" charset="2"/>
              <a:buChar char="q"/>
            </a:pPr>
            <a:r>
              <a:rPr lang="ru-RU" sz="1600" dirty="0"/>
              <a:t>обеспечение единства, взаимосвязи и сбалансированности в решении задач производственной деятельности и защиты информации;</a:t>
            </a:r>
          </a:p>
          <a:p>
            <a:pPr marL="285750" indent="-285750">
              <a:spcBef>
                <a:spcPts val="1200"/>
              </a:spcBef>
              <a:buFont typeface="Wingdings" panose="05000000000000000000" pitchFamily="2" charset="2"/>
              <a:buChar char="q"/>
            </a:pPr>
            <a:r>
              <a:rPr lang="ru-RU" sz="1600" dirty="0"/>
              <a:t>сочетание общих норм защиты с нормами, обусловленными спецификой деятельности предприятий различного профиля;</a:t>
            </a:r>
          </a:p>
          <a:p>
            <a:pPr marL="285750" indent="-285750">
              <a:spcBef>
                <a:spcPts val="1200"/>
              </a:spcBef>
              <a:buFont typeface="Wingdings" panose="05000000000000000000" pitchFamily="2" charset="2"/>
              <a:buChar char="q"/>
            </a:pPr>
            <a:r>
              <a:rPr lang="ru-RU" sz="1600" dirty="0"/>
              <a:t>обеспечение сбалансированного соотношения объективной необходимости с экономической целесообразностью защиты информации;</a:t>
            </a:r>
          </a:p>
          <a:p>
            <a:pPr marL="285750" indent="-285750">
              <a:spcBef>
                <a:spcPts val="1200"/>
              </a:spcBef>
              <a:buFont typeface="Wingdings" panose="05000000000000000000" pitchFamily="2" charset="2"/>
              <a:buChar char="q"/>
            </a:pPr>
            <a:r>
              <a:rPr lang="ru-RU" sz="1600" dirty="0"/>
              <a:t>сочетание максимального ограничения доступа к защищаемой информации с качественным выполнением  служебных обязанностей;</a:t>
            </a:r>
          </a:p>
          <a:p>
            <a:pPr marL="285750" indent="-285750">
              <a:spcBef>
                <a:spcPts val="1200"/>
              </a:spcBef>
              <a:buFont typeface="Wingdings" panose="05000000000000000000" pitchFamily="2" charset="2"/>
              <a:buChar char="q"/>
            </a:pPr>
            <a:r>
              <a:rPr lang="ru-RU" sz="1600" dirty="0"/>
              <a:t>обеспечение персональной  ответственности за защиту информации и др.</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68313" y="4293096"/>
            <a:ext cx="8496300" cy="204671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Содержание основ теории защиты информации сводится к следующему:</a:t>
            </a:r>
          </a:p>
          <a:p>
            <a:pPr marL="342900" indent="-342900">
              <a:spcBef>
                <a:spcPts val="600"/>
              </a:spcBef>
              <a:buFont typeface="+mj-lt"/>
              <a:buAutoNum type="arabicParenR"/>
            </a:pPr>
            <a:r>
              <a:rPr lang="ru-RU" sz="1600" dirty="0"/>
              <a:t>в целях четкого обозначения принципиальных подходов к защите введено понятие </a:t>
            </a:r>
            <a:r>
              <a:rPr lang="ru-RU" sz="1600" u="sng" dirty="0"/>
              <a:t>стратегии защиты </a:t>
            </a:r>
            <a:r>
              <a:rPr lang="ru-RU" sz="1600" dirty="0"/>
              <a:t>(оборонительной, наступательной, упреждающей);</a:t>
            </a:r>
          </a:p>
          <a:p>
            <a:pPr marL="342900" indent="-342900">
              <a:spcBef>
                <a:spcPts val="600"/>
              </a:spcBef>
              <a:buFont typeface="+mj-lt"/>
              <a:buAutoNum type="arabicParenR"/>
            </a:pPr>
            <a:r>
              <a:rPr lang="ru-RU" sz="1600" dirty="0"/>
              <a:t>в целях создания единого инструментально-методического базиса, разработана унифицированная </a:t>
            </a:r>
            <a:r>
              <a:rPr lang="ru-RU" sz="1600" u="sng" dirty="0"/>
              <a:t>концепция защиты информации</a:t>
            </a:r>
            <a:r>
              <a:rPr lang="ru-RU" sz="1600" dirty="0"/>
              <a:t>;</a:t>
            </a:r>
          </a:p>
          <a:p>
            <a:pPr marL="342900" indent="-342900">
              <a:spcBef>
                <a:spcPts val="600"/>
              </a:spcBef>
              <a:buFont typeface="+mj-lt"/>
              <a:buAutoNum type="arabicParenR"/>
            </a:pPr>
            <a:r>
              <a:rPr lang="ru-RU" sz="1600" dirty="0"/>
              <a:t>в целях создания целенаправленного развития концепции защиты исследованы перспективные </a:t>
            </a:r>
            <a:r>
              <a:rPr lang="ru-RU" sz="1600" u="sng" dirty="0"/>
              <a:t>способы, методы и средства</a:t>
            </a:r>
            <a:r>
              <a:rPr lang="ru-RU" sz="1600" dirty="0"/>
              <a:t> решения проблем защиты.</a:t>
            </a:r>
          </a:p>
        </p:txBody>
      </p:sp>
      <p:sp>
        <p:nvSpPr>
          <p:cNvPr id="14" name="TextBox 13"/>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11074224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Понятие и назначение концепции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4.12</a:t>
            </a:r>
          </a:p>
        </p:txBody>
      </p:sp>
      <p:sp>
        <p:nvSpPr>
          <p:cNvPr id="10" name="Прямоугольник 9"/>
          <p:cNvSpPr/>
          <p:nvPr/>
        </p:nvSpPr>
        <p:spPr>
          <a:xfrm>
            <a:off x="452438" y="777875"/>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Концепция (от лат. </a:t>
            </a:r>
            <a:r>
              <a:rPr lang="ru-RU" sz="1600" b="1" dirty="0" err="1"/>
              <a:t>conceptio</a:t>
            </a:r>
            <a:r>
              <a:rPr lang="ru-RU" sz="1600" b="1" dirty="0"/>
              <a:t>)</a:t>
            </a:r>
            <a:r>
              <a:rPr lang="ru-RU" sz="1600" dirty="0"/>
              <a:t> - генеральный замысел, определяющий стратегию действий. Концепция защиты информации - это система взглядов на сущность, цели, принципы и организацию защиты информации.</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52438" y="1837472"/>
            <a:ext cx="8496300" cy="398570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Концепция защиты информации предполагает:</a:t>
            </a:r>
          </a:p>
          <a:p>
            <a:pPr marL="342900" indent="-342900" algn="just">
              <a:spcBef>
                <a:spcPts val="600"/>
              </a:spcBef>
              <a:buFont typeface="+mj-lt"/>
              <a:buAutoNum type="arabicParenR"/>
            </a:pPr>
            <a:r>
              <a:rPr lang="ru-RU" sz="1600" dirty="0"/>
              <a:t>Определение понятия, сущности и целей защиты информации;</a:t>
            </a:r>
          </a:p>
          <a:p>
            <a:pPr marL="342900" indent="-342900" algn="just">
              <a:spcBef>
                <a:spcPts val="600"/>
              </a:spcBef>
              <a:buFont typeface="+mj-lt"/>
              <a:buAutoNum type="arabicParenR"/>
            </a:pPr>
            <a:r>
              <a:rPr lang="ru-RU" sz="1600" dirty="0"/>
              <a:t>Какую информацию необходимо защищать, каковы критерии отнесения ее к защищаемой;</a:t>
            </a:r>
          </a:p>
          <a:p>
            <a:pPr marL="342900" indent="-342900" algn="just">
              <a:spcBef>
                <a:spcPts val="600"/>
              </a:spcBef>
              <a:buFont typeface="+mj-lt"/>
              <a:buAutoNum type="arabicParenR"/>
            </a:pPr>
            <a:r>
              <a:rPr lang="ru-RU" sz="1600" dirty="0"/>
              <a:t>Дифференциацию защищаемой информации: </a:t>
            </a:r>
          </a:p>
          <a:p>
            <a:pPr lvl="1" algn="just">
              <a:spcBef>
                <a:spcPts val="600"/>
              </a:spcBef>
            </a:pPr>
            <a:r>
              <a:rPr lang="ru-RU" sz="1600" dirty="0"/>
              <a:t>а) по степеням конфиденциальности</a:t>
            </a:r>
          </a:p>
          <a:p>
            <a:pPr lvl="1" algn="just">
              <a:spcBef>
                <a:spcPts val="600"/>
              </a:spcBef>
            </a:pPr>
            <a:r>
              <a:rPr lang="ru-RU" sz="1600" dirty="0"/>
              <a:t>б) по собственникам и владельцам.</a:t>
            </a:r>
          </a:p>
          <a:p>
            <a:pPr marL="342900" indent="-342900" algn="just">
              <a:spcBef>
                <a:spcPts val="600"/>
              </a:spcBef>
              <a:buFont typeface="+mj-lt"/>
              <a:buAutoNum type="arabicParenR"/>
            </a:pPr>
            <a:r>
              <a:rPr lang="ru-RU" sz="1600" dirty="0"/>
              <a:t>Определение состава и классификации носителей защищаемой информации;</a:t>
            </a:r>
          </a:p>
          <a:p>
            <a:pPr marL="342900" indent="-342900" algn="just">
              <a:spcBef>
                <a:spcPts val="600"/>
              </a:spcBef>
              <a:buFont typeface="+mj-lt"/>
              <a:buAutoNum type="arabicParenR"/>
            </a:pPr>
            <a:r>
              <a:rPr lang="ru-RU" sz="1600" dirty="0"/>
              <a:t>Определение источников, видов и способов дестабилизирующего воздействия на информацию, причин, обстоятельств и условий воздействий, каналов, методов и средств несанкционированного доступа к информации;</a:t>
            </a:r>
          </a:p>
          <a:p>
            <a:pPr marL="342900" indent="-342900" algn="just">
              <a:spcBef>
                <a:spcPts val="600"/>
              </a:spcBef>
              <a:buFont typeface="+mj-lt"/>
              <a:buAutoNum type="arabicParenR"/>
            </a:pPr>
            <a:r>
              <a:rPr lang="ru-RU" sz="1600" dirty="0"/>
              <a:t>Определение методов и </a:t>
            </a:r>
            <a:r>
              <a:rPr lang="ru-RU" sz="1600" i="1" dirty="0"/>
              <a:t>средств защиты информации</a:t>
            </a:r>
            <a:r>
              <a:rPr lang="ru-RU" sz="1600" dirty="0"/>
              <a:t>;</a:t>
            </a:r>
          </a:p>
          <a:p>
            <a:pPr marL="342900" indent="-342900" algn="just">
              <a:spcBef>
                <a:spcPts val="600"/>
              </a:spcBef>
              <a:buFont typeface="+mj-lt"/>
              <a:buAutoNum type="arabicParenR"/>
            </a:pPr>
            <a:r>
              <a:rPr lang="ru-RU" sz="1600" dirty="0"/>
              <a:t>Кадровое обеспечение защиты информации.</a:t>
            </a:r>
          </a:p>
        </p:txBody>
      </p:sp>
      <p:sp>
        <p:nvSpPr>
          <p:cNvPr id="14" name="TextBox 13"/>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3785438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539749" y="11336"/>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Унифицированная концепция защиты информации</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860000"/>
              </a:solidFill>
              <a:latin typeface="Arial" pitchFamily="34" charset="0"/>
              <a:cs typeface="Arial" pitchFamily="34" charset="0"/>
            </a:endParaRP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4.13</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a:stretch>
            <a:fillRect/>
          </a:stretch>
        </p:blipFill>
        <p:spPr>
          <a:xfrm>
            <a:off x="69881" y="1124744"/>
            <a:ext cx="8966615" cy="4680520"/>
          </a:xfrm>
          <a:prstGeom prst="rect">
            <a:avLst/>
          </a:prstGeom>
        </p:spPr>
      </p:pic>
      <p:sp>
        <p:nvSpPr>
          <p:cNvPr id="12" name="TextBox 11"/>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10378929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Моделирование системы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4.14</a:t>
            </a:r>
          </a:p>
        </p:txBody>
      </p:sp>
      <p:sp>
        <p:nvSpPr>
          <p:cNvPr id="10" name="Прямоугольник 9"/>
          <p:cNvSpPr/>
          <p:nvPr/>
        </p:nvSpPr>
        <p:spPr>
          <a:xfrm>
            <a:off x="452438" y="777875"/>
            <a:ext cx="8496300"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dirty="0"/>
              <a:t>Прочность любой зашиты, зависит от способности преграды противостоять попыткам ее преодоления нарушителем. Свойство предмета защиты - способность привлекать нарушителя. Соотношение свойств предмета и системы защиты определяет эффективность защиты. </a:t>
            </a:r>
            <a:endParaRPr lang="ru-RU" sz="1400" dirty="0"/>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67544" y="2063750"/>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dirty="0"/>
              <a:t>Эффективность защиты может выражаться в отношении ожидаемых финансовых затрат нарушителя на преодоление преграды и стоимости предмета защиты. Если защита меньше затрат нарушителя, эффективность защиты считается достаточной. </a:t>
            </a:r>
          </a:p>
        </p:txBody>
      </p:sp>
      <p:sp>
        <p:nvSpPr>
          <p:cNvPr id="14" name="Прямоугольник 13"/>
          <p:cNvSpPr/>
          <p:nvPr/>
        </p:nvSpPr>
        <p:spPr>
          <a:xfrm>
            <a:off x="429103" y="4878739"/>
            <a:ext cx="8496300" cy="140038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dirty="0"/>
              <a:t>На практике защитный контур состоит из нескольких соединенных между </a:t>
            </a:r>
            <a:r>
              <a:rPr lang="ru-RU" sz="1600" dirty="0" err="1"/>
              <a:t>cобой</a:t>
            </a:r>
            <a:r>
              <a:rPr lang="ru-RU" sz="1600" dirty="0"/>
              <a:t> преград. Нарушитель использует наиболее слабую преграду, поэтому итоговая прочность системы защиты будет определяться прочностью наиболее слабого звена.</a:t>
            </a:r>
          </a:p>
          <a:p>
            <a:pPr algn="just">
              <a:spcBef>
                <a:spcPts val="600"/>
              </a:spcBef>
            </a:pPr>
            <a:r>
              <a:rPr lang="ru-RU" sz="1600" dirty="0"/>
              <a:t>Если прочность слабого звена защиты не удовлетворяет заданным требованиям,  оно меняется на более прочное или дублируется одной, двумя и более преградами.. </a:t>
            </a:r>
          </a:p>
        </p:txBody>
      </p:sp>
      <p:sp>
        <p:nvSpPr>
          <p:cNvPr id="15" name="Прямоугольник 14"/>
          <p:cNvSpPr/>
          <p:nvPr/>
        </p:nvSpPr>
        <p:spPr>
          <a:xfrm>
            <a:off x="467544" y="3102059"/>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dirty="0"/>
              <a:t>Информация со временем может терять свою ценность. Тогда условием достаточной прочности преграды при отсутствии путей ее обхода можно считать эффективностью превышение затрат времени нарушителя над временем жизни информации. </a:t>
            </a:r>
          </a:p>
        </p:txBody>
      </p:sp>
      <p:sp>
        <p:nvSpPr>
          <p:cNvPr id="16" name="Прямоугольник 15"/>
          <p:cNvSpPr/>
          <p:nvPr/>
        </p:nvSpPr>
        <p:spPr>
          <a:xfrm>
            <a:off x="467544" y="4110171"/>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dirty="0"/>
              <a:t>Преграда должна обладать свойствами контроля и обнаружения. В моделях необходимо учитывать периодичность контроля периметра объекта защиты.  </a:t>
            </a:r>
          </a:p>
        </p:txBody>
      </p:sp>
      <p:sp>
        <p:nvSpPr>
          <p:cNvPr id="2" name="TextBox 1">
            <a:extLst>
              <a:ext uri="{FF2B5EF4-FFF2-40B4-BE49-F238E27FC236}">
                <a16:creationId xmlns:a16="http://schemas.microsoft.com/office/drawing/2014/main" id="{23022B18-C802-AE4D-4252-FBFE62CBE039}"/>
              </a:ext>
            </a:extLst>
          </p:cNvPr>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24544762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Угрозы информационной безопасности на уровне государств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4.15</a:t>
            </a:r>
          </a:p>
        </p:txBody>
      </p:sp>
      <p:sp>
        <p:nvSpPr>
          <p:cNvPr id="10" name="Прямоугольник 9"/>
          <p:cNvSpPr/>
          <p:nvPr/>
        </p:nvSpPr>
        <p:spPr>
          <a:xfrm>
            <a:off x="452438" y="777875"/>
            <a:ext cx="8496300" cy="56477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dirty="0"/>
              <a:t>Высокая сложность и одновременно уязвимость всех систем, на которых базируются национальное, региональные и мировое информационные пространства, а также фундаментальная зависимость от их стабильного функционирования инфраструктур государств приводят к возникновению принципиально новых угроз.</a:t>
            </a:r>
          </a:p>
          <a:p>
            <a:pPr algn="just">
              <a:spcBef>
                <a:spcPts val="600"/>
              </a:spcBef>
            </a:pPr>
            <a:r>
              <a:rPr lang="ru-RU" sz="1600" dirty="0"/>
              <a:t>Особая озабоченность в связи с разработкой и распространением новейших видов так называемого гуманного оружия (</a:t>
            </a:r>
            <a:r>
              <a:rPr lang="ru-RU" sz="1600" dirty="0" err="1"/>
              <a:t>несмертельных</a:t>
            </a:r>
            <a:r>
              <a:rPr lang="ru-RU" sz="1600" dirty="0"/>
              <a:t> видов оружия и технологий войн), к которым относится информационное, </a:t>
            </a:r>
            <a:r>
              <a:rPr lang="ru-RU" sz="1600" dirty="0" err="1"/>
              <a:t>психотронное</a:t>
            </a:r>
            <a:r>
              <a:rPr lang="ru-RU" sz="1600" dirty="0"/>
              <a:t>, экономическое, </a:t>
            </a:r>
            <a:r>
              <a:rPr lang="ru-RU" sz="1600" dirty="0" err="1"/>
              <a:t>консциентальное</a:t>
            </a:r>
            <a:r>
              <a:rPr lang="ru-RU" sz="1600" dirty="0"/>
              <a:t> оружие и др.</a:t>
            </a:r>
          </a:p>
          <a:p>
            <a:pPr algn="just">
              <a:spcBef>
                <a:spcPts val="600"/>
              </a:spcBef>
            </a:pPr>
            <a:r>
              <a:rPr lang="ru-RU" sz="1600" dirty="0"/>
              <a:t>Значительное внимание уделяется информационному оружию и технологиям ведения информационные войны. Свидетельством тому является тот факт, что в США созданы информационные войска.</a:t>
            </a:r>
          </a:p>
          <a:p>
            <a:pPr algn="just">
              <a:spcBef>
                <a:spcPts val="600"/>
              </a:spcBef>
            </a:pPr>
            <a:r>
              <a:rPr lang="ru-RU" sz="1600" dirty="0"/>
              <a:t>Темпы совершенствования информационного оружия превышают темпы развития технологий защиты. Поэтому задача нейтрализации информационного оружия, отражения угрозы его применения должна рассматриваться как приоритетная в обеспечении национальной безопасности страны. </a:t>
            </a:r>
          </a:p>
          <a:p>
            <a:pPr algn="just">
              <a:spcBef>
                <a:spcPts val="600"/>
              </a:spcBef>
            </a:pPr>
            <a:r>
              <a:rPr lang="ru-RU" sz="1600" dirty="0"/>
              <a:t>Обеспечения международной информационной безопасности осложняется и тем, что она до сих пор не стала объектом регулирования международного права.</a:t>
            </a:r>
          </a:p>
          <a:p>
            <a:pPr algn="just">
              <a:spcBef>
                <a:spcPts val="600"/>
              </a:spcBef>
            </a:pPr>
            <a:r>
              <a:rPr lang="ru-RU" sz="1600" dirty="0"/>
              <a:t>В соответствии с Доктриной информационной безопасности РФ, основным направлением международного сотрудничества должно стать запрещение разработки, распространения и применения информационного оружия и совместная выработка международных концепций безопасности Глобального информационного общества.</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E871744-B2F4-5B9B-FE2F-AC8431F3133A}"/>
              </a:ext>
            </a:extLst>
          </p:cNvPr>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2045683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Три уровня защиты информации в государстве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4.16</a:t>
            </a:r>
          </a:p>
        </p:txBody>
      </p:sp>
      <p:sp>
        <p:nvSpPr>
          <p:cNvPr id="10" name="Прямоугольник 9"/>
          <p:cNvSpPr/>
          <p:nvPr/>
        </p:nvSpPr>
        <p:spPr>
          <a:xfrm>
            <a:off x="452438" y="777875"/>
            <a:ext cx="8496300" cy="140038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t>1. Социально-политический уровень защиты информации</a:t>
            </a:r>
            <a:r>
              <a:rPr lang="ru-RU" sz="1600" dirty="0"/>
              <a:t>, связанный с проведением единой государственной информационной политики и политики информационной безопасности, защитой различных видов охраняемых тайн, объектов интеллектуальной собственности. </a:t>
            </a:r>
          </a:p>
          <a:p>
            <a:pPr algn="just">
              <a:spcBef>
                <a:spcPts val="600"/>
              </a:spcBef>
            </a:pPr>
            <a:r>
              <a:rPr lang="ru-RU" sz="1600" dirty="0"/>
              <a:t>Информационные ресурсы РФ являются ее национальным достоянием, национальным богатством и включены в  общую инфраструктуру  страны.</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67544" y="2646491"/>
            <a:ext cx="8496300"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2.  Организационно-правовой (стратегический) уровень защиты информации. </a:t>
            </a:r>
            <a:r>
              <a:rPr lang="ru-RU" sz="1600" dirty="0"/>
              <a:t>На этом уровне разрабатывается система законодательных актов и других нормативно-правовых документов, директив, стандартов, которые составляют организационно-правовую базу и условия для построения систем защиты информации.</a:t>
            </a:r>
          </a:p>
          <a:p>
            <a:pPr algn="just">
              <a:spcBef>
                <a:spcPts val="600"/>
              </a:spcBef>
            </a:pPr>
            <a:r>
              <a:rPr lang="ru-RU" sz="1600" dirty="0"/>
              <a:t>Стратегический уровень не ставит перед собой цель создания системы защиты информации, лишь условия и база формирования таких систем. </a:t>
            </a:r>
          </a:p>
        </p:txBody>
      </p:sp>
      <p:sp>
        <p:nvSpPr>
          <p:cNvPr id="14" name="Прямоугольник 13"/>
          <p:cNvSpPr/>
          <p:nvPr/>
        </p:nvSpPr>
        <p:spPr>
          <a:xfrm>
            <a:off x="467544" y="4518699"/>
            <a:ext cx="8496300" cy="132343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3. Оперативный  (Тактический) уровень защиты информации,</a:t>
            </a:r>
            <a:r>
              <a:rPr lang="ru-RU" sz="1600" dirty="0"/>
              <a:t> связанный с реализацией концепции и стратегии защиты информации на конкретном предприятии или в фирме. </a:t>
            </a:r>
          </a:p>
          <a:p>
            <a:pPr algn="just"/>
            <a:r>
              <a:rPr lang="ru-RU" sz="1600" dirty="0"/>
              <a:t>На этом уровне создаются комплексные системы защиты информации по обеспечению безопасности информационных ресурсов РФ, защиты ее от </a:t>
            </a:r>
            <a:r>
              <a:rPr lang="ru-RU" sz="1600" dirty="0" err="1"/>
              <a:t>от</a:t>
            </a:r>
            <a:r>
              <a:rPr lang="ru-RU" sz="1600" dirty="0"/>
              <a:t> попыток получения несанкционированного доступа к носителям государственной тайны. </a:t>
            </a:r>
          </a:p>
        </p:txBody>
      </p:sp>
      <p:sp>
        <p:nvSpPr>
          <p:cNvPr id="2" name="TextBox 1">
            <a:extLst>
              <a:ext uri="{FF2B5EF4-FFF2-40B4-BE49-F238E27FC236}">
                <a16:creationId xmlns:a16="http://schemas.microsoft.com/office/drawing/2014/main" id="{2C8008CA-2B01-2899-CAFC-45F7508FA9A1}"/>
              </a:ext>
            </a:extLst>
          </p:cNvPr>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29689702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Государственные принципы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4.17</a:t>
            </a:r>
          </a:p>
        </p:txBody>
      </p:sp>
      <p:sp>
        <p:nvSpPr>
          <p:cNvPr id="10" name="Прямоугольник 9"/>
          <p:cNvSpPr/>
          <p:nvPr/>
        </p:nvSpPr>
        <p:spPr>
          <a:xfrm>
            <a:off x="452438" y="777875"/>
            <a:ext cx="8496300" cy="310854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t>Правовые принципы защиты информации</a:t>
            </a:r>
          </a:p>
          <a:p>
            <a:pPr marL="342900" indent="-342900" algn="just">
              <a:spcBef>
                <a:spcPts val="600"/>
              </a:spcBef>
              <a:buAutoNum type="arabicPeriod"/>
            </a:pPr>
            <a:r>
              <a:rPr lang="ru-RU" sz="1600" b="1" dirty="0"/>
              <a:t>Принцип законности</a:t>
            </a:r>
            <a:r>
              <a:rPr lang="ru-RU" sz="1600" dirty="0"/>
              <a:t>. В рамках правового государства деятельность предприятий и организаций всех форм собственности и граждан должна осуществляться в рамках действующих законов.</a:t>
            </a:r>
          </a:p>
          <a:p>
            <a:pPr marL="342900" indent="-342900" algn="just">
              <a:spcBef>
                <a:spcPts val="600"/>
              </a:spcBef>
              <a:buAutoNum type="arabicPeriod"/>
            </a:pPr>
            <a:r>
              <a:rPr lang="ru-RU" sz="1600" b="1" dirty="0"/>
              <a:t>Принцип соблюдения международного права. </a:t>
            </a:r>
            <a:r>
              <a:rPr lang="ru-RU" sz="1600" dirty="0"/>
              <a:t>Исполнение подписанных РФ международных конвенций. </a:t>
            </a:r>
          </a:p>
          <a:p>
            <a:pPr marL="342900" indent="-342900" algn="just">
              <a:spcBef>
                <a:spcPts val="600"/>
              </a:spcBef>
              <a:buAutoNum type="arabicPeriod"/>
            </a:pPr>
            <a:r>
              <a:rPr lang="ru-RU" sz="1600" b="1" dirty="0"/>
              <a:t>Принцип одинаковой секретности.</a:t>
            </a:r>
            <a:r>
              <a:rPr lang="ru-RU" sz="1600" dirty="0"/>
              <a:t> РФ будет способствовать укреплению мер доверия в международных отношениях, устранять асимметрии режимных ограничений, сложившихся в различных странах.</a:t>
            </a:r>
          </a:p>
          <a:p>
            <a:pPr marL="342900" indent="-342900" algn="just">
              <a:spcBef>
                <a:spcPts val="600"/>
              </a:spcBef>
              <a:buAutoNum type="arabicPeriod"/>
            </a:pPr>
            <a:r>
              <a:rPr lang="ru-RU" sz="1600" b="1" dirty="0"/>
              <a:t>Принцип собственности и экономической целесообразности.</a:t>
            </a:r>
            <a:r>
              <a:rPr lang="ru-RU" sz="1600" dirty="0"/>
              <a:t> Регулирование прав на интеллектуальную собственность, и защиту коммерческой информации.</a:t>
            </a:r>
          </a:p>
        </p:txBody>
      </p:sp>
      <p:pic>
        <p:nvPicPr>
          <p:cNvPr id="13"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8709" y="11336"/>
            <a:ext cx="935904" cy="526602"/>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52438" y="4077072"/>
            <a:ext cx="8496300" cy="223138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Организационные принципы защиты информации</a:t>
            </a:r>
          </a:p>
          <a:p>
            <a:pPr marL="342900" indent="-342900" algn="just">
              <a:spcBef>
                <a:spcPts val="600"/>
              </a:spcBef>
              <a:buFont typeface="+mj-lt"/>
              <a:buAutoNum type="arabicPeriod"/>
            </a:pPr>
            <a:r>
              <a:rPr lang="ru-RU" sz="1600" dirty="0"/>
              <a:t>Научный подход к организации защиты информации. </a:t>
            </a:r>
          </a:p>
          <a:p>
            <a:pPr marL="342900" indent="-342900" algn="just">
              <a:spcBef>
                <a:spcPts val="600"/>
              </a:spcBef>
              <a:buFont typeface="+mj-lt"/>
              <a:buAutoNum type="arabicPeriod"/>
            </a:pPr>
            <a:r>
              <a:rPr lang="ru-RU" sz="1600" dirty="0"/>
              <a:t>Максимальное ограничение числа лиц, допускаемых к защищаемой информации</a:t>
            </a:r>
          </a:p>
          <a:p>
            <a:pPr marL="342900" indent="-342900" algn="just">
              <a:spcBef>
                <a:spcPts val="600"/>
              </a:spcBef>
              <a:buFont typeface="+mj-lt"/>
              <a:buAutoNum type="arabicPeriod"/>
            </a:pPr>
            <a:r>
              <a:rPr lang="ru-RU" sz="1600" dirty="0"/>
              <a:t>Персональная ответственность за сохранность доверенных секретов</a:t>
            </a:r>
          </a:p>
          <a:p>
            <a:pPr marL="342900" indent="-342900" algn="just">
              <a:spcBef>
                <a:spcPts val="600"/>
              </a:spcBef>
              <a:buFont typeface="+mj-lt"/>
              <a:buAutoNum type="arabicPeriod"/>
            </a:pPr>
            <a:r>
              <a:rPr lang="ru-RU" sz="1600" dirty="0"/>
              <a:t>Единство в решении производственных, коммерческих, финансовых и режимных вопросов</a:t>
            </a:r>
          </a:p>
          <a:p>
            <a:pPr marL="342900" indent="-342900" algn="just">
              <a:spcBef>
                <a:spcPts val="600"/>
              </a:spcBef>
              <a:buFont typeface="+mj-lt"/>
              <a:buAutoNum type="arabicPeriod"/>
            </a:pPr>
            <a:r>
              <a:rPr lang="ru-RU" sz="1600" dirty="0"/>
              <a:t> Непрерывность защиты информации</a:t>
            </a:r>
          </a:p>
        </p:txBody>
      </p:sp>
      <p:sp>
        <p:nvSpPr>
          <p:cNvPr id="2" name="TextBox 1">
            <a:extLst>
              <a:ext uri="{FF2B5EF4-FFF2-40B4-BE49-F238E27FC236}">
                <a16:creationId xmlns:a16="http://schemas.microsoft.com/office/drawing/2014/main" id="{7FD34114-889A-041B-DEED-21B7A495AE3A}"/>
              </a:ext>
            </a:extLst>
          </p:cNvPr>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Общая теория защиты</a:t>
            </a:r>
          </a:p>
        </p:txBody>
      </p:sp>
    </p:spTree>
    <p:extLst>
      <p:ext uri="{BB962C8B-B14F-4D97-AF65-F5344CB8AC3E}">
        <p14:creationId xmlns:p14="http://schemas.microsoft.com/office/powerpoint/2010/main" val="22653142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latin typeface="Calibri" panose="020F0502020204030204" pitchFamily="34" charset="0"/>
                <a:cs typeface="Calibri" panose="020F0502020204030204" pitchFamily="34" charset="0"/>
              </a:rPr>
              <a:t>❹</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altLang="ru-RU" sz="2000" b="1" dirty="0">
                <a:solidFill>
                  <a:schemeClr val="accent5">
                    <a:lumMod val="75000"/>
                  </a:schemeClr>
                </a:solidFill>
                <a:latin typeface="Arial" panose="020B0604020202020204" pitchFamily="34" charset="0"/>
                <a:cs typeface="Arial" panose="020B0604020202020204" pitchFamily="34" charset="0"/>
              </a:rPr>
              <a:t>Общая теория защиты безопасности</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Кто первым описал необходимость защиты информации</a:t>
            </a:r>
          </a:p>
          <a:p>
            <a:pPr marL="285750" indent="-285750">
              <a:buFont typeface="Wingdings" panose="05000000000000000000" pitchFamily="2" charset="2"/>
              <a:buChar char="§"/>
              <a:defRPr/>
            </a:pPr>
            <a:r>
              <a:rPr lang="ru-RU" dirty="0">
                <a:solidFill>
                  <a:schemeClr val="tx1"/>
                </a:solidFill>
              </a:rPr>
              <a:t>Что такое Глобальное информационное общество</a:t>
            </a:r>
          </a:p>
          <a:p>
            <a:pPr marL="285750" indent="-285750">
              <a:buFont typeface="Wingdings" panose="05000000000000000000" pitchFamily="2" charset="2"/>
              <a:buChar char="§"/>
              <a:defRPr/>
            </a:pPr>
            <a:r>
              <a:rPr lang="ru-RU" dirty="0">
                <a:solidFill>
                  <a:schemeClr val="tx1"/>
                </a:solidFill>
              </a:rPr>
              <a:t>Основные этапы современного развития зашиты информации</a:t>
            </a:r>
          </a:p>
          <a:p>
            <a:pPr marL="285750" indent="-285750">
              <a:buFont typeface="Wingdings" panose="05000000000000000000" pitchFamily="2" charset="2"/>
              <a:buChar char="§"/>
              <a:defRPr/>
            </a:pPr>
            <a:r>
              <a:rPr lang="ru-RU" dirty="0">
                <a:solidFill>
                  <a:schemeClr val="tx1"/>
                </a:solidFill>
              </a:rPr>
              <a:t>Когда в России появилась общая теория защиты информации</a:t>
            </a:r>
          </a:p>
          <a:p>
            <a:pPr marL="285750" indent="-285750">
              <a:buFont typeface="Wingdings" panose="05000000000000000000" pitchFamily="2" charset="2"/>
              <a:buChar char="§"/>
              <a:defRPr/>
            </a:pPr>
            <a:r>
              <a:rPr lang="ru-RU" dirty="0">
                <a:solidFill>
                  <a:schemeClr val="tx1"/>
                </a:solidFill>
              </a:rPr>
              <a:t>Что такое Теория защиты информации</a:t>
            </a:r>
          </a:p>
          <a:p>
            <a:pPr marL="285750" indent="-285750">
              <a:buFont typeface="Wingdings" panose="05000000000000000000" pitchFamily="2" charset="2"/>
              <a:buChar char="§"/>
              <a:defRPr/>
            </a:pPr>
            <a:r>
              <a:rPr lang="ru-RU" dirty="0">
                <a:solidFill>
                  <a:schemeClr val="tx1"/>
                </a:solidFill>
              </a:rPr>
              <a:t>Цели Теории защиты информации</a:t>
            </a:r>
          </a:p>
          <a:p>
            <a:pPr marL="285750" indent="-285750">
              <a:buFont typeface="Wingdings" panose="05000000000000000000" pitchFamily="2" charset="2"/>
              <a:buChar char="§"/>
              <a:defRPr/>
            </a:pPr>
            <a:r>
              <a:rPr lang="ru-RU" dirty="0">
                <a:solidFill>
                  <a:schemeClr val="tx1"/>
                </a:solidFill>
              </a:rPr>
              <a:t>Общетеоретические принципы защиты информации</a:t>
            </a:r>
          </a:p>
          <a:p>
            <a:pPr marL="285750" indent="-285750">
              <a:buFont typeface="Wingdings" panose="05000000000000000000" pitchFamily="2" charset="2"/>
              <a:buChar char="§"/>
              <a:defRPr/>
            </a:pPr>
            <a:r>
              <a:rPr lang="ru-RU" dirty="0">
                <a:solidFill>
                  <a:schemeClr val="tx1"/>
                </a:solidFill>
              </a:rPr>
              <a:t>Методологические принципы защиты информации</a:t>
            </a:r>
          </a:p>
          <a:p>
            <a:pPr marL="285750" indent="-285750">
              <a:buFont typeface="Wingdings" panose="05000000000000000000" pitchFamily="2" charset="2"/>
              <a:buChar char="§"/>
              <a:defRPr/>
            </a:pPr>
            <a:r>
              <a:rPr lang="ru-RU" dirty="0">
                <a:solidFill>
                  <a:schemeClr val="tx1"/>
                </a:solidFill>
              </a:rPr>
              <a:t>Что такое Стратегия защиты информации</a:t>
            </a:r>
          </a:p>
          <a:p>
            <a:pPr marL="285750" indent="-285750">
              <a:buFont typeface="Wingdings" panose="05000000000000000000" pitchFamily="2" charset="2"/>
              <a:buChar char="§"/>
              <a:defRPr/>
            </a:pPr>
            <a:r>
              <a:rPr lang="ru-RU" dirty="0">
                <a:solidFill>
                  <a:schemeClr val="tx1"/>
                </a:solidFill>
              </a:rPr>
              <a:t>Что такое Концепция защиты информации</a:t>
            </a:r>
          </a:p>
          <a:p>
            <a:pPr marL="285750" indent="-285750">
              <a:buFont typeface="Wingdings" panose="05000000000000000000" pitchFamily="2" charset="2"/>
              <a:buChar char="§"/>
              <a:defRPr/>
            </a:pPr>
            <a:r>
              <a:rPr lang="ru-RU" dirty="0">
                <a:solidFill>
                  <a:schemeClr val="tx1"/>
                </a:solidFill>
              </a:rPr>
              <a:t>Состав Концепции защиты информации</a:t>
            </a:r>
          </a:p>
          <a:p>
            <a:pPr marL="285750" indent="-285750">
              <a:buFont typeface="Wingdings" panose="05000000000000000000" pitchFamily="2" charset="2"/>
              <a:buChar char="§"/>
              <a:defRPr/>
            </a:pPr>
            <a:r>
              <a:rPr lang="ru-RU" dirty="0">
                <a:solidFill>
                  <a:schemeClr val="tx1"/>
                </a:solidFill>
              </a:rPr>
              <a:t>Основные принципы моделирования системы защиты информации</a:t>
            </a:r>
          </a:p>
          <a:p>
            <a:pPr marL="285750" indent="-285750">
              <a:buFont typeface="Wingdings" panose="05000000000000000000" pitchFamily="2" charset="2"/>
              <a:buChar char="§"/>
              <a:defRPr/>
            </a:pPr>
            <a:r>
              <a:rPr lang="ru-RU" dirty="0">
                <a:solidFill>
                  <a:schemeClr val="tx1"/>
                </a:solidFill>
              </a:rPr>
              <a:t>Источник международных угроз на государственном уровне</a:t>
            </a:r>
          </a:p>
          <a:p>
            <a:pPr marL="285750" indent="-285750">
              <a:buFont typeface="Wingdings" panose="05000000000000000000" pitchFamily="2" charset="2"/>
              <a:buChar char="§"/>
              <a:defRPr/>
            </a:pPr>
            <a:r>
              <a:rPr lang="ru-RU" dirty="0">
                <a:solidFill>
                  <a:schemeClr val="tx1"/>
                </a:solidFill>
              </a:rPr>
              <a:t>Три уровня защиты информации в государстве</a:t>
            </a:r>
          </a:p>
          <a:p>
            <a:pPr marL="285750" indent="-285750">
              <a:buFont typeface="Wingdings" panose="05000000000000000000" pitchFamily="2" charset="2"/>
              <a:buChar char="§"/>
              <a:defRPr/>
            </a:pPr>
            <a:r>
              <a:rPr lang="ru-RU" dirty="0">
                <a:solidFill>
                  <a:schemeClr val="tx1"/>
                </a:solidFill>
              </a:rPr>
              <a:t>Основные принципы государственной защиты информации в РФ</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11" name="Picture 4" descr="https://book24.ua/upload/iblock/cae/caefaf331dbe9e4a166e8923140c4dd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04248" y="836712"/>
            <a:ext cx="2088032" cy="1174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0251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1200"/>
              </a:spcBef>
              <a:defRPr/>
            </a:pPr>
            <a:r>
              <a:rPr lang="ru-RU" sz="2400" b="1" dirty="0">
                <a:solidFill>
                  <a:schemeClr val="accent5">
                    <a:lumMod val="75000"/>
                  </a:schemeClr>
                </a:solidFill>
                <a:cs typeface="Calibri" panose="020F0502020204030204" pitchFamily="34" charset="0"/>
              </a:rPr>
              <a:t>❺</a:t>
            </a:r>
            <a:r>
              <a:rPr lang="en-US" sz="2400" b="1" dirty="0">
                <a:solidFill>
                  <a:schemeClr val="accent5">
                    <a:lumMod val="75000"/>
                  </a:schemeClr>
                </a:solidFill>
                <a:cs typeface="Calibri" panose="020F0502020204030204" pitchFamily="34" charset="0"/>
              </a:rPr>
              <a:t> </a:t>
            </a:r>
            <a:r>
              <a:rPr lang="en-US" sz="2400" b="1" dirty="0">
                <a:solidFill>
                  <a:schemeClr val="accent5">
                    <a:lumMod val="75000"/>
                  </a:schemeClr>
                </a:solidFill>
                <a:cs typeface="Arial" panose="020B0604020202020204" pitchFamily="34" charset="0"/>
              </a:rPr>
              <a:t>“</a:t>
            </a:r>
            <a:r>
              <a:rPr lang="ru-RU" sz="2400" b="1" dirty="0">
                <a:solidFill>
                  <a:schemeClr val="accent5">
                    <a:lumMod val="75000"/>
                  </a:schemeClr>
                </a:solidFill>
                <a:cs typeface="Arial" panose="020B0604020202020204" pitchFamily="34" charset="0"/>
              </a:rPr>
              <a:t>Три кита</a:t>
            </a:r>
            <a:r>
              <a:rPr lang="en-US" sz="2400" b="1" dirty="0">
                <a:solidFill>
                  <a:schemeClr val="accent5">
                    <a:lumMod val="75000"/>
                  </a:schemeClr>
                </a:solidFill>
                <a:cs typeface="Arial" panose="020B0604020202020204" pitchFamily="34" charset="0"/>
              </a:rPr>
              <a:t>” </a:t>
            </a:r>
            <a:r>
              <a:rPr lang="ru-RU" altLang="ru-RU" sz="2400" b="1" dirty="0">
                <a:solidFill>
                  <a:schemeClr val="accent5">
                    <a:lumMod val="75000"/>
                  </a:schemeClr>
                </a:solidFill>
                <a:cs typeface="Arial" panose="020B0604020202020204" pitchFamily="34" charset="0"/>
              </a:rPr>
              <a:t>защиты информации</a:t>
            </a:r>
            <a:endParaRPr lang="en-US" altLang="ru-RU" sz="2400" b="1" dirty="0">
              <a:solidFill>
                <a:schemeClr val="accent5">
                  <a:lumMod val="75000"/>
                </a:schemeClr>
              </a:solidFill>
              <a:cs typeface="Arial" panose="020B0604020202020204" pitchFamily="34" charset="0"/>
            </a:endParaRPr>
          </a:p>
        </p:txBody>
      </p:sp>
      <p:pic>
        <p:nvPicPr>
          <p:cNvPr id="9"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4235" y="596900"/>
            <a:ext cx="4390254" cy="249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3C001FDD-3DFA-24C9-EDBA-55D281EF2F92}"/>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2C12D1C6-DF85-D08A-DF3E-1391117F12D5}"/>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BC62D12C-EEF9-E675-CA89-792B895EA1D5}"/>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8787512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Универсальные критерии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Три кита защиты информации</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Прямоугольник 14"/>
          <p:cNvSpPr/>
          <p:nvPr/>
        </p:nvSpPr>
        <p:spPr>
          <a:xfrm>
            <a:off x="468313" y="762372"/>
            <a:ext cx="8496300" cy="33855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Любые активы: </a:t>
            </a:r>
            <a:r>
              <a:rPr lang="ru-RU" sz="1600" dirty="0"/>
              <a:t>Данные, программы, инфраструктура, каналы связи, помещения…</a:t>
            </a:r>
            <a:endParaRPr lang="ru-RU" sz="1600" b="1" dirty="0"/>
          </a:p>
        </p:txBody>
      </p:sp>
      <p:sp>
        <p:nvSpPr>
          <p:cNvPr id="16" name="Прямоугольник 15"/>
          <p:cNvSpPr/>
          <p:nvPr/>
        </p:nvSpPr>
        <p:spPr>
          <a:xfrm>
            <a:off x="471249" y="1415941"/>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Информационная безопасность: </a:t>
            </a:r>
            <a:r>
              <a:rPr lang="ru-RU" sz="1600" dirty="0"/>
              <a:t>Состояние, когда величина ущерба от реализации угроз, приемлема для владельца актива.</a:t>
            </a:r>
            <a:endParaRPr lang="ru-RU" sz="1600" b="1" dirty="0"/>
          </a:p>
        </p:txBody>
      </p:sp>
      <p:sp>
        <p:nvSpPr>
          <p:cNvPr id="17" name="Прямоугольник 16"/>
          <p:cNvSpPr/>
          <p:nvPr/>
        </p:nvSpPr>
        <p:spPr>
          <a:xfrm>
            <a:off x="482977" y="2324484"/>
            <a:ext cx="2488823"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Конфиденциальность: </a:t>
            </a:r>
            <a:r>
              <a:rPr lang="ru-RU" sz="1600" dirty="0"/>
              <a:t>Состояние, когда доступ предоставлен только тем, кому доверяет владелец</a:t>
            </a:r>
            <a:endParaRPr lang="ru-RU" sz="1600" b="1" dirty="0"/>
          </a:p>
        </p:txBody>
      </p:sp>
      <p:sp>
        <p:nvSpPr>
          <p:cNvPr id="18" name="Прямоугольник 17"/>
          <p:cNvSpPr/>
          <p:nvPr/>
        </p:nvSpPr>
        <p:spPr>
          <a:xfrm>
            <a:off x="3411416" y="2328773"/>
            <a:ext cx="2584938"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Целостность: </a:t>
            </a:r>
          </a:p>
          <a:p>
            <a:pPr algn="just"/>
            <a:r>
              <a:rPr lang="ru-RU" sz="1600" dirty="0"/>
              <a:t>Состояние, когда данные не искажены, полноценны и актуальны</a:t>
            </a:r>
            <a:endParaRPr lang="ru-RU" sz="1600" b="1" dirty="0"/>
          </a:p>
        </p:txBody>
      </p:sp>
      <p:sp>
        <p:nvSpPr>
          <p:cNvPr id="19" name="Прямоугольник 18"/>
          <p:cNvSpPr/>
          <p:nvPr/>
        </p:nvSpPr>
        <p:spPr>
          <a:xfrm>
            <a:off x="6435970" y="2328773"/>
            <a:ext cx="2528643"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Доступность:</a:t>
            </a:r>
          </a:p>
          <a:p>
            <a:pPr algn="just"/>
            <a:r>
              <a:rPr lang="ru-RU" sz="1600" dirty="0"/>
              <a:t>Состояние, когда данные предоставлены когда это необходимо пользователю</a:t>
            </a:r>
            <a:endParaRPr lang="ru-RU" sz="1600" b="1" dirty="0"/>
          </a:p>
        </p:txBody>
      </p:sp>
      <p:sp>
        <p:nvSpPr>
          <p:cNvPr id="20" name="Прямоугольник 19"/>
          <p:cNvSpPr/>
          <p:nvPr/>
        </p:nvSpPr>
        <p:spPr>
          <a:xfrm>
            <a:off x="782515" y="3593302"/>
            <a:ext cx="2189285"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Подтверждение лица</a:t>
            </a:r>
          </a:p>
          <a:p>
            <a:r>
              <a:rPr lang="ru-RU" sz="1600" dirty="0"/>
              <a:t>кому доверяем и кто пользуется</a:t>
            </a:r>
          </a:p>
        </p:txBody>
      </p:sp>
      <p:sp>
        <p:nvSpPr>
          <p:cNvPr id="21" name="Прямоугольник 20"/>
          <p:cNvSpPr/>
          <p:nvPr/>
        </p:nvSpPr>
        <p:spPr>
          <a:xfrm>
            <a:off x="782515" y="4580973"/>
            <a:ext cx="2201013"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Соответствие прав</a:t>
            </a:r>
          </a:p>
          <a:p>
            <a:pPr algn="just"/>
            <a:r>
              <a:rPr lang="ru-RU" sz="1600" dirty="0"/>
              <a:t>функциональным потребностям</a:t>
            </a:r>
          </a:p>
        </p:txBody>
      </p:sp>
      <p:sp>
        <p:nvSpPr>
          <p:cNvPr id="22" name="Прямоугольник 21"/>
          <p:cNvSpPr/>
          <p:nvPr/>
        </p:nvSpPr>
        <p:spPr>
          <a:xfrm>
            <a:off x="782515" y="5586222"/>
            <a:ext cx="2203943"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Соответствие закону</a:t>
            </a:r>
          </a:p>
          <a:p>
            <a:r>
              <a:rPr lang="ru-RU" sz="1600" dirty="0"/>
              <a:t>защита прав личности, бизнеса и государства</a:t>
            </a:r>
          </a:p>
        </p:txBody>
      </p:sp>
      <p:sp>
        <p:nvSpPr>
          <p:cNvPr id="23" name="Прямоугольник 22"/>
          <p:cNvSpPr/>
          <p:nvPr/>
        </p:nvSpPr>
        <p:spPr>
          <a:xfrm>
            <a:off x="6731364" y="3589862"/>
            <a:ext cx="2233249"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Устранение сбоев</a:t>
            </a:r>
          </a:p>
          <a:p>
            <a:pPr algn="just"/>
            <a:r>
              <a:rPr lang="ru-RU" sz="1600" dirty="0"/>
              <a:t>Минимизация времени простоев</a:t>
            </a:r>
          </a:p>
        </p:txBody>
      </p:sp>
      <p:sp>
        <p:nvSpPr>
          <p:cNvPr id="24" name="Прямоугольник 23"/>
          <p:cNvSpPr/>
          <p:nvPr/>
        </p:nvSpPr>
        <p:spPr>
          <a:xfrm>
            <a:off x="6734908" y="4577533"/>
            <a:ext cx="2241433"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Регламентные работы</a:t>
            </a:r>
          </a:p>
          <a:p>
            <a:pPr algn="just"/>
            <a:r>
              <a:rPr lang="ru-RU" sz="1600" dirty="0"/>
              <a:t>техническое обслуживание</a:t>
            </a:r>
          </a:p>
        </p:txBody>
      </p:sp>
      <p:sp>
        <p:nvSpPr>
          <p:cNvPr id="25" name="Прямоугольник 24"/>
          <p:cNvSpPr/>
          <p:nvPr/>
        </p:nvSpPr>
        <p:spPr>
          <a:xfrm>
            <a:off x="6731364" y="5582782"/>
            <a:ext cx="2247907"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Внесение изменений</a:t>
            </a:r>
          </a:p>
          <a:p>
            <a:r>
              <a:rPr lang="ru-RU" sz="1600" dirty="0"/>
              <a:t>оптимизация времени обновлений</a:t>
            </a:r>
          </a:p>
        </p:txBody>
      </p:sp>
      <p:sp>
        <p:nvSpPr>
          <p:cNvPr id="26" name="Прямоугольник 25"/>
          <p:cNvSpPr/>
          <p:nvPr/>
        </p:nvSpPr>
        <p:spPr>
          <a:xfrm>
            <a:off x="3744912" y="3589862"/>
            <a:ext cx="2251443"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Инвентаризация </a:t>
            </a:r>
          </a:p>
          <a:p>
            <a:r>
              <a:rPr lang="ru-RU" sz="1600" dirty="0"/>
              <a:t>Учет и маркировка защищаемых активов</a:t>
            </a:r>
          </a:p>
        </p:txBody>
      </p:sp>
      <p:sp>
        <p:nvSpPr>
          <p:cNvPr id="27" name="Прямоугольник 26"/>
          <p:cNvSpPr/>
          <p:nvPr/>
        </p:nvSpPr>
        <p:spPr>
          <a:xfrm>
            <a:off x="3744913" y="4577533"/>
            <a:ext cx="226317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Конфигурация</a:t>
            </a:r>
          </a:p>
          <a:p>
            <a:r>
              <a:rPr lang="ru-RU" sz="1600" dirty="0"/>
              <a:t>фиксация состава каждого экземпляра</a:t>
            </a:r>
          </a:p>
        </p:txBody>
      </p:sp>
      <p:sp>
        <p:nvSpPr>
          <p:cNvPr id="28" name="Прямоугольник 27"/>
          <p:cNvSpPr/>
          <p:nvPr/>
        </p:nvSpPr>
        <p:spPr>
          <a:xfrm>
            <a:off x="3744912" y="5582782"/>
            <a:ext cx="2266101"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t>История изменений</a:t>
            </a:r>
          </a:p>
          <a:p>
            <a:r>
              <a:rPr lang="ru-RU" sz="1600" dirty="0"/>
              <a:t>адекватность данных во времени</a:t>
            </a:r>
          </a:p>
        </p:txBody>
      </p:sp>
      <p:cxnSp>
        <p:nvCxnSpPr>
          <p:cNvPr id="29" name="Прямая со стрелкой 28"/>
          <p:cNvCxnSpPr>
            <a:endCxn id="21" idx="1"/>
          </p:cNvCxnSpPr>
          <p:nvPr/>
        </p:nvCxnSpPr>
        <p:spPr>
          <a:xfrm>
            <a:off x="606669" y="4994031"/>
            <a:ext cx="175846" cy="2441"/>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3" name="Группа 32"/>
          <p:cNvGrpSpPr/>
          <p:nvPr/>
        </p:nvGrpSpPr>
        <p:grpSpPr>
          <a:xfrm>
            <a:off x="606670" y="3419285"/>
            <a:ext cx="178777" cy="2600019"/>
            <a:chOff x="606670" y="3401701"/>
            <a:chExt cx="178777" cy="2600019"/>
          </a:xfrm>
        </p:grpSpPr>
        <p:cxnSp>
          <p:nvCxnSpPr>
            <p:cNvPr id="3" name="Соединительная линия уступом 2"/>
            <p:cNvCxnSpPr>
              <a:endCxn id="22" idx="1"/>
            </p:cNvCxnSpPr>
            <p:nvPr/>
          </p:nvCxnSpPr>
          <p:spPr>
            <a:xfrm rot="16200000" flipH="1">
              <a:off x="-605417" y="4613788"/>
              <a:ext cx="2600019" cy="175846"/>
            </a:xfrm>
            <a:prstGeom prst="bentConnector2">
              <a:avLst/>
            </a:prstGeom>
            <a:ln w="19050">
              <a:solidFill>
                <a:schemeClr val="bg2">
                  <a:lumMod val="50000"/>
                </a:schemeClr>
              </a:solidFill>
              <a:headEnd type="oval" w="med" len="med"/>
              <a:tailEnd type="triangle" w="med" len="med"/>
            </a:ln>
          </p:spPr>
          <p:style>
            <a:lnRef idx="1">
              <a:schemeClr val="dk1"/>
            </a:lnRef>
            <a:fillRef idx="0">
              <a:schemeClr val="dk1"/>
            </a:fillRef>
            <a:effectRef idx="0">
              <a:schemeClr val="dk1"/>
            </a:effectRef>
            <a:fontRef idx="minor">
              <a:schemeClr val="tx1"/>
            </a:fontRef>
          </p:style>
        </p:cxnSp>
        <p:cxnSp>
          <p:nvCxnSpPr>
            <p:cNvPr id="32" name="Прямая со стрелкой 31"/>
            <p:cNvCxnSpPr/>
            <p:nvPr/>
          </p:nvCxnSpPr>
          <p:spPr>
            <a:xfrm>
              <a:off x="609601" y="4012220"/>
              <a:ext cx="175846" cy="2441"/>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Группа 33"/>
          <p:cNvGrpSpPr/>
          <p:nvPr/>
        </p:nvGrpSpPr>
        <p:grpSpPr>
          <a:xfrm>
            <a:off x="3569066" y="3419285"/>
            <a:ext cx="178777" cy="2600019"/>
            <a:chOff x="606670" y="3401701"/>
            <a:chExt cx="178777" cy="2600019"/>
          </a:xfrm>
        </p:grpSpPr>
        <p:cxnSp>
          <p:nvCxnSpPr>
            <p:cNvPr id="35" name="Соединительная линия уступом 34"/>
            <p:cNvCxnSpPr/>
            <p:nvPr/>
          </p:nvCxnSpPr>
          <p:spPr>
            <a:xfrm rot="16200000" flipH="1">
              <a:off x="-605417" y="4613788"/>
              <a:ext cx="2600019" cy="175846"/>
            </a:xfrm>
            <a:prstGeom prst="bentConnector2">
              <a:avLst/>
            </a:prstGeom>
            <a:ln w="19050">
              <a:solidFill>
                <a:schemeClr val="bg2">
                  <a:lumMod val="50000"/>
                </a:schemeClr>
              </a:solidFill>
              <a:headEnd type="oval" w="med" len="med"/>
              <a:tailEnd type="triangle" w="med" len="med"/>
            </a:ln>
          </p:spPr>
          <p:style>
            <a:lnRef idx="1">
              <a:schemeClr val="dk1"/>
            </a:lnRef>
            <a:fillRef idx="0">
              <a:schemeClr val="dk1"/>
            </a:fillRef>
            <a:effectRef idx="0">
              <a:schemeClr val="dk1"/>
            </a:effectRef>
            <a:fontRef idx="minor">
              <a:schemeClr val="tx1"/>
            </a:fontRef>
          </p:style>
        </p:cxnSp>
        <p:cxnSp>
          <p:nvCxnSpPr>
            <p:cNvPr id="36" name="Прямая со стрелкой 35"/>
            <p:cNvCxnSpPr/>
            <p:nvPr/>
          </p:nvCxnSpPr>
          <p:spPr>
            <a:xfrm>
              <a:off x="609601" y="4012220"/>
              <a:ext cx="175846" cy="2441"/>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7" name="Группа 36"/>
          <p:cNvGrpSpPr/>
          <p:nvPr/>
        </p:nvGrpSpPr>
        <p:grpSpPr>
          <a:xfrm>
            <a:off x="6555518" y="3419285"/>
            <a:ext cx="178777" cy="2600019"/>
            <a:chOff x="606670" y="3401701"/>
            <a:chExt cx="178777" cy="2600019"/>
          </a:xfrm>
        </p:grpSpPr>
        <p:cxnSp>
          <p:nvCxnSpPr>
            <p:cNvPr id="38" name="Соединительная линия уступом 37"/>
            <p:cNvCxnSpPr/>
            <p:nvPr/>
          </p:nvCxnSpPr>
          <p:spPr>
            <a:xfrm rot="16200000" flipH="1">
              <a:off x="-605417" y="4613788"/>
              <a:ext cx="2600019" cy="175846"/>
            </a:xfrm>
            <a:prstGeom prst="bentConnector2">
              <a:avLst/>
            </a:prstGeom>
            <a:ln w="19050">
              <a:solidFill>
                <a:schemeClr val="bg2">
                  <a:lumMod val="50000"/>
                </a:schemeClr>
              </a:solidFill>
              <a:headEnd type="oval" w="med" len="med"/>
              <a:tailEnd type="triangle" w="med" len="med"/>
            </a:ln>
          </p:spPr>
          <p:style>
            <a:lnRef idx="1">
              <a:schemeClr val="dk1"/>
            </a:lnRef>
            <a:fillRef idx="0">
              <a:schemeClr val="dk1"/>
            </a:fillRef>
            <a:effectRef idx="0">
              <a:schemeClr val="dk1"/>
            </a:effectRef>
            <a:fontRef idx="minor">
              <a:schemeClr val="tx1"/>
            </a:fontRef>
          </p:style>
        </p:cxnSp>
        <p:cxnSp>
          <p:nvCxnSpPr>
            <p:cNvPr id="39" name="Прямая со стрелкой 38"/>
            <p:cNvCxnSpPr/>
            <p:nvPr/>
          </p:nvCxnSpPr>
          <p:spPr>
            <a:xfrm>
              <a:off x="609601" y="4012220"/>
              <a:ext cx="175846" cy="2441"/>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0" name="Прямая со стрелкой 39"/>
          <p:cNvCxnSpPr/>
          <p:nvPr/>
        </p:nvCxnSpPr>
        <p:spPr>
          <a:xfrm>
            <a:off x="3571998" y="5005749"/>
            <a:ext cx="175846" cy="2441"/>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a:off x="6563701" y="5012292"/>
            <a:ext cx="175846" cy="2441"/>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Прямая со стрелкой 42"/>
          <p:cNvCxnSpPr>
            <a:stCxn id="15" idx="2"/>
            <a:endCxn id="16" idx="0"/>
          </p:cNvCxnSpPr>
          <p:nvPr/>
        </p:nvCxnSpPr>
        <p:spPr>
          <a:xfrm>
            <a:off x="4716463" y="1100926"/>
            <a:ext cx="2936" cy="315015"/>
          </a:xfrm>
          <a:prstGeom prst="straightConnector1">
            <a:avLst/>
          </a:prstGeom>
          <a:ln w="28575">
            <a:solidFill>
              <a:schemeClr val="bg2">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a:off x="1727388" y="2017460"/>
            <a:ext cx="2936" cy="315015"/>
          </a:xfrm>
          <a:prstGeom prst="straightConnector1">
            <a:avLst/>
          </a:prstGeom>
          <a:ln w="28575">
            <a:solidFill>
              <a:schemeClr val="bg2">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a:off x="4716463" y="2009469"/>
            <a:ext cx="2936" cy="315015"/>
          </a:xfrm>
          <a:prstGeom prst="straightConnector1">
            <a:avLst/>
          </a:prstGeom>
          <a:ln w="28575">
            <a:solidFill>
              <a:schemeClr val="bg2">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p:nvPr/>
        </p:nvCxnSpPr>
        <p:spPr>
          <a:xfrm>
            <a:off x="7855317" y="2009468"/>
            <a:ext cx="2936" cy="315015"/>
          </a:xfrm>
          <a:prstGeom prst="straightConnector1">
            <a:avLst/>
          </a:prstGeom>
          <a:ln w="28575">
            <a:solidFill>
              <a:schemeClr val="bg2">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6437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Цели конфиденциальности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5.2</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0" name="Прямоугольник 9"/>
          <p:cNvSpPr/>
          <p:nvPr/>
        </p:nvSpPr>
        <p:spPr>
          <a:xfrm>
            <a:off x="468313" y="816281"/>
            <a:ext cx="8496300" cy="3323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b="1" dirty="0"/>
              <a:t>Направления конфиденциальности</a:t>
            </a:r>
          </a:p>
          <a:p>
            <a:pPr marL="342900" indent="-342900" algn="just">
              <a:spcBef>
                <a:spcPts val="1200"/>
              </a:spcBef>
              <a:buAutoNum type="arabicPeriod"/>
            </a:pPr>
            <a:r>
              <a:rPr lang="ru-RU" b="1" dirty="0"/>
              <a:t>Конфиденциальность данных</a:t>
            </a:r>
            <a:r>
              <a:rPr lang="ru-RU" dirty="0"/>
              <a:t> - обеспечить доступ субъектов только к той информации, на которую у него есть права;</a:t>
            </a:r>
          </a:p>
          <a:p>
            <a:pPr marL="342900" indent="-342900" algn="just">
              <a:spcBef>
                <a:spcPts val="1200"/>
              </a:spcBef>
              <a:buFontTx/>
              <a:buAutoNum type="arabicPeriod"/>
            </a:pPr>
            <a:r>
              <a:rPr lang="ru-RU" b="1" dirty="0"/>
              <a:t>Конфиденциальность действий </a:t>
            </a:r>
            <a:r>
              <a:rPr lang="ru-RU" dirty="0"/>
              <a:t>- разрешить субъектам выполнять при доступе только  действия, на которые имеются полномочия (читать, писать, модифицировать и т.д.);</a:t>
            </a:r>
          </a:p>
          <a:p>
            <a:pPr marL="342900" indent="-342900" algn="just">
              <a:spcBef>
                <a:spcPts val="1200"/>
              </a:spcBef>
              <a:buFontTx/>
              <a:buAutoNum type="arabicPeriod"/>
            </a:pPr>
            <a:r>
              <a:rPr lang="ru-RU" b="1" dirty="0"/>
              <a:t>Конфиденциальность информационных ресурсов </a:t>
            </a:r>
            <a:r>
              <a:rPr lang="ru-RU" dirty="0"/>
              <a:t>- контролировать доступ субъектов к другим ресурсам автоматизированных систем (программам, устройствам, режимам и т.д.), если этот доступ влечет за собой последующие возможности несанкционированного доступа к информации.</a:t>
            </a:r>
          </a:p>
        </p:txBody>
      </p:sp>
      <p:sp>
        <p:nvSpPr>
          <p:cNvPr id="12" name="Прямоугольник 11"/>
          <p:cNvSpPr/>
          <p:nvPr/>
        </p:nvSpPr>
        <p:spPr>
          <a:xfrm>
            <a:off x="468313" y="4407274"/>
            <a:ext cx="8496300" cy="175432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dirty="0"/>
              <a:t>Под </a:t>
            </a:r>
            <a:r>
              <a:rPr lang="ru-RU" b="1" dirty="0"/>
              <a:t>Целями конфиденциальности </a:t>
            </a:r>
            <a:r>
              <a:rPr lang="ru-RU" dirty="0"/>
              <a:t> понимаются обеспечение возможности или невозможности (разрешение или запрет) доступа </a:t>
            </a:r>
            <a:r>
              <a:rPr lang="ru-RU" u="sng" dirty="0"/>
              <a:t>субъекта</a:t>
            </a:r>
            <a:r>
              <a:rPr lang="ru-RU" dirty="0"/>
              <a:t> к  участвующим в процессе обработки информации данным, а также к используемым в этих процессах средствам автоматизации. </a:t>
            </a:r>
          </a:p>
          <a:p>
            <a:pPr algn="just"/>
            <a:r>
              <a:rPr lang="ru-RU" dirty="0"/>
              <a:t>Кроме того, в цели конфиденциальности включают и возможность выполнения последующих действий после разрешения доступа.</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1570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Идентификация, аутентификация и авторизация</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5.3</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47732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Идентификация</a:t>
            </a:r>
          </a:p>
          <a:p>
            <a:pPr algn="just"/>
            <a:r>
              <a:rPr lang="ru-RU" dirty="0"/>
              <a:t>– сервис, с помощью которого регистрируют пользователей и определяют уникальные атрибуты, позволяющие отличать их друг от друга. Идентификация также задаёт способы, с помощью которых пользователи указывают свою идентификацию информационной системе.</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2585663"/>
            <a:ext cx="8496300" cy="147732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Аутентификация</a:t>
            </a:r>
          </a:p>
          <a:p>
            <a:pPr algn="just"/>
            <a:r>
              <a:rPr lang="ru-RU" dirty="0"/>
              <a:t>– сервис, с помощью которого доказывается, что участник процесса являются именно тем, кто зарегистрирован (</a:t>
            </a:r>
            <a:r>
              <a:rPr lang="ru-RU" i="1" dirty="0"/>
              <a:t>доказательство</a:t>
            </a:r>
            <a:r>
              <a:rPr lang="ru-RU" dirty="0"/>
              <a:t> идентификации). Аутентификация также должна гарантировать, что посторонние не маскируются под легального участника процесса.</a:t>
            </a:r>
          </a:p>
        </p:txBody>
      </p:sp>
      <p:sp>
        <p:nvSpPr>
          <p:cNvPr id="15" name="Прямоугольник 14"/>
          <p:cNvSpPr/>
          <p:nvPr/>
        </p:nvSpPr>
        <p:spPr>
          <a:xfrm>
            <a:off x="480035" y="4355845"/>
            <a:ext cx="8496300" cy="147732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Авторизация</a:t>
            </a:r>
          </a:p>
          <a:p>
            <a:pPr algn="just"/>
            <a:r>
              <a:rPr lang="ru-RU" dirty="0"/>
              <a:t>– сервис, с помощью которого системы обеспечивают возможность использования  ресурсов, реализуя права пользователя на те или иные действия. Авторизация также обеспечивает подотчетность (</a:t>
            </a:r>
            <a:r>
              <a:rPr lang="ru-RU" dirty="0" err="1"/>
              <a:t>логирование</a:t>
            </a:r>
            <a:r>
              <a:rPr lang="ru-RU" dirty="0"/>
              <a:t>) и невозможность индивидуума отказаться от своих действий.</a:t>
            </a:r>
          </a:p>
        </p:txBody>
      </p:sp>
    </p:spTree>
    <p:extLst>
      <p:ext uri="{BB962C8B-B14F-4D97-AF65-F5344CB8AC3E}">
        <p14:creationId xmlns:p14="http://schemas.microsoft.com/office/powerpoint/2010/main" val="34356866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Права и правила доступа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5.4</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47732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Правила доступа</a:t>
            </a:r>
          </a:p>
          <a:p>
            <a:pPr algn="just"/>
            <a:r>
              <a:rPr lang="ru-RU" dirty="0"/>
              <a:t>– свод положений, регламентирующих порядок и условия доступа субъекта к объектам информационной системы (информации, её носителям, процессам и другим ресурсам) установленный правовыми документами или собственником, владельцем информации.</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2585663"/>
            <a:ext cx="8496300" cy="120032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Права доступа</a:t>
            </a:r>
          </a:p>
          <a:p>
            <a:pPr algn="just"/>
            <a:r>
              <a:rPr lang="ru-RU" dirty="0"/>
              <a:t>– совокупность правил доступа, которые определяют набор действий (например, чтение, запись, выполнение), разрешённых для выполнения конкретным субъектам (например, пользователям системы) над объектами данных. </a:t>
            </a:r>
          </a:p>
        </p:txBody>
      </p:sp>
      <p:sp>
        <p:nvSpPr>
          <p:cNvPr id="15" name="Прямоугольник 14"/>
          <p:cNvSpPr/>
          <p:nvPr/>
        </p:nvSpPr>
        <p:spPr>
          <a:xfrm>
            <a:off x="468313" y="4065522"/>
            <a:ext cx="8496300" cy="9233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Разграничение доступа на основе ролей (</a:t>
            </a:r>
            <a:r>
              <a:rPr lang="en-US" b="1" dirty="0"/>
              <a:t>R</a:t>
            </a:r>
            <a:r>
              <a:rPr lang="en-US" dirty="0"/>
              <a:t>ole </a:t>
            </a:r>
            <a:r>
              <a:rPr lang="en-US" b="1" dirty="0"/>
              <a:t>B</a:t>
            </a:r>
            <a:r>
              <a:rPr lang="en-US" dirty="0"/>
              <a:t>ased </a:t>
            </a:r>
            <a:r>
              <a:rPr lang="en-US" b="1" dirty="0"/>
              <a:t>A</a:t>
            </a:r>
            <a:r>
              <a:rPr lang="en-US" dirty="0"/>
              <a:t>ccess </a:t>
            </a:r>
            <a:r>
              <a:rPr lang="en-US" b="1" dirty="0"/>
              <a:t>C</a:t>
            </a:r>
            <a:r>
              <a:rPr lang="en-US" dirty="0"/>
              <a:t>ontrol</a:t>
            </a:r>
            <a:r>
              <a:rPr lang="ru-RU" b="1" dirty="0"/>
              <a:t>)</a:t>
            </a:r>
          </a:p>
          <a:p>
            <a:pPr algn="just"/>
            <a:r>
              <a:rPr lang="ru-RU" dirty="0"/>
              <a:t>– права доступа группируются с учётом специфики функций субъектов, образуя роли (чёткие и понятные для пользователей правила разграничения доступа).</a:t>
            </a:r>
          </a:p>
        </p:txBody>
      </p:sp>
      <p:sp>
        <p:nvSpPr>
          <p:cNvPr id="10" name="Прямоугольник 9"/>
          <p:cNvSpPr/>
          <p:nvPr/>
        </p:nvSpPr>
        <p:spPr>
          <a:xfrm>
            <a:off x="471242" y="5290590"/>
            <a:ext cx="8496300" cy="9233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Разграничение доступа на основе атрибутов</a:t>
            </a:r>
            <a:r>
              <a:rPr lang="ru-RU" dirty="0"/>
              <a:t> (</a:t>
            </a:r>
            <a:r>
              <a:rPr lang="en-US" b="1" dirty="0"/>
              <a:t>A</a:t>
            </a:r>
            <a:r>
              <a:rPr lang="ru-RU" dirty="0" err="1"/>
              <a:t>ttribute</a:t>
            </a:r>
            <a:r>
              <a:rPr lang="ru-RU" dirty="0"/>
              <a:t> </a:t>
            </a:r>
            <a:r>
              <a:rPr lang="ru-RU" b="1" dirty="0" err="1"/>
              <a:t>B</a:t>
            </a:r>
            <a:r>
              <a:rPr lang="ru-RU" dirty="0" err="1"/>
              <a:t>ased</a:t>
            </a:r>
            <a:r>
              <a:rPr lang="ru-RU" dirty="0"/>
              <a:t> </a:t>
            </a:r>
            <a:r>
              <a:rPr lang="ru-RU" b="1" dirty="0" err="1"/>
              <a:t>A</a:t>
            </a:r>
            <a:r>
              <a:rPr lang="ru-RU" dirty="0" err="1"/>
              <a:t>ccess</a:t>
            </a:r>
            <a:r>
              <a:rPr lang="ru-RU" dirty="0"/>
              <a:t> </a:t>
            </a:r>
            <a:r>
              <a:rPr lang="ru-RU" b="1" dirty="0" err="1"/>
              <a:t>C</a:t>
            </a:r>
            <a:r>
              <a:rPr lang="ru-RU" dirty="0" err="1"/>
              <a:t>ontrol</a:t>
            </a:r>
            <a:r>
              <a:rPr lang="ru-RU" dirty="0"/>
              <a:t>)</a:t>
            </a:r>
            <a:endParaRPr lang="en-US" dirty="0"/>
          </a:p>
          <a:p>
            <a:pPr algn="just"/>
            <a:r>
              <a:rPr lang="ru-RU" dirty="0"/>
              <a:t>– основано на анализе атрибутов объектов и/или субъектов, по легитимности возможных операций с ними и окружения, соответствующего запросу.</a:t>
            </a:r>
          </a:p>
        </p:txBody>
      </p:sp>
    </p:spTree>
    <p:extLst>
      <p:ext uri="{BB962C8B-B14F-4D97-AF65-F5344CB8AC3E}">
        <p14:creationId xmlns:p14="http://schemas.microsoft.com/office/powerpoint/2010/main" val="35381584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Интересы государства, общества и гражданина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5.5</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35421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Интересы государства</a:t>
            </a:r>
          </a:p>
          <a:p>
            <a:pPr algn="just">
              <a:spcBef>
                <a:spcPts val="600"/>
              </a:spcBef>
            </a:pPr>
            <a:r>
              <a:rPr lang="ru-RU" dirty="0"/>
              <a:t>Информация, связанная с государственной безопасностью, является государственной тайной и регламентирована соответствующим законом.</a:t>
            </a:r>
          </a:p>
          <a:p>
            <a:pPr algn="just">
              <a:spcBef>
                <a:spcPts val="600"/>
              </a:spcBef>
            </a:pPr>
            <a:r>
              <a:rPr lang="ru-RU" dirty="0"/>
              <a:t>Все остальные государственные информационные ресурсы являются открытыми.</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2456724"/>
            <a:ext cx="8496300" cy="135421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Интересы общества</a:t>
            </a:r>
          </a:p>
          <a:p>
            <a:pPr algn="just">
              <a:spcBef>
                <a:spcPts val="600"/>
              </a:spcBef>
            </a:pPr>
            <a:r>
              <a:rPr lang="ru-RU" dirty="0"/>
              <a:t>Информация, имеющая коммерческое значение для владельца, может быть заявлена как коммерческая тайна и защищается законом.</a:t>
            </a:r>
          </a:p>
          <a:p>
            <a:pPr algn="just">
              <a:spcBef>
                <a:spcPts val="600"/>
              </a:spcBef>
            </a:pPr>
            <a:r>
              <a:rPr lang="ru-RU" dirty="0"/>
              <a:t>Определен список информации, которая не может быть конфиденциальной.</a:t>
            </a:r>
          </a:p>
        </p:txBody>
      </p:sp>
      <p:sp>
        <p:nvSpPr>
          <p:cNvPr id="15" name="Прямоугольник 14"/>
          <p:cNvSpPr/>
          <p:nvPr/>
        </p:nvSpPr>
        <p:spPr>
          <a:xfrm>
            <a:off x="468313" y="4084643"/>
            <a:ext cx="8496300" cy="163121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Интересы граждан</a:t>
            </a:r>
          </a:p>
          <a:p>
            <a:pPr algn="just">
              <a:spcBef>
                <a:spcPts val="600"/>
              </a:spcBef>
            </a:pPr>
            <a:r>
              <a:rPr lang="ru-RU" dirty="0"/>
              <a:t>Информация, относящаяся к конкретному человеку, является его персональными данными и защищается государством.</a:t>
            </a:r>
          </a:p>
          <a:p>
            <a:pPr algn="just">
              <a:spcBef>
                <a:spcPts val="600"/>
              </a:spcBef>
            </a:pPr>
            <a:r>
              <a:rPr lang="ru-RU" dirty="0"/>
              <a:t>Персональные данные, легально опубликованные в публичных источниках, автоматически становятся открытыми.</a:t>
            </a:r>
          </a:p>
        </p:txBody>
      </p:sp>
    </p:spTree>
    <p:extLst>
      <p:ext uri="{BB962C8B-B14F-4D97-AF65-F5344CB8AC3E}">
        <p14:creationId xmlns:p14="http://schemas.microsoft.com/office/powerpoint/2010/main" val="33290957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Цели и задачи целостности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5.6</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70816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Неизменность при хранении, передаче и использовании</a:t>
            </a:r>
          </a:p>
          <a:p>
            <a:pPr marL="285750" indent="-285750" algn="just">
              <a:spcBef>
                <a:spcPts val="600"/>
              </a:spcBef>
              <a:buFont typeface="Wingdings" panose="05000000000000000000" pitchFamily="2" charset="2"/>
              <a:buChar char="q"/>
            </a:pPr>
            <a:r>
              <a:rPr lang="ru-RU" dirty="0"/>
              <a:t>Подтверждение, что объект (информации, средство обработки или инфраструктура) действительно является тем, что должно использоваться</a:t>
            </a:r>
          </a:p>
          <a:p>
            <a:pPr marL="285750" indent="-285750" algn="just">
              <a:spcBef>
                <a:spcPts val="600"/>
              </a:spcBef>
              <a:buFont typeface="Wingdings" panose="05000000000000000000" pitchFamily="2" charset="2"/>
              <a:buChar char="q"/>
            </a:pPr>
            <a:r>
              <a:rPr lang="ru-RU" dirty="0"/>
              <a:t>Сравнение объекта с эталоном или контрольным описанием</a:t>
            </a:r>
          </a:p>
          <a:p>
            <a:pPr marL="285750" indent="-285750" algn="just">
              <a:spcBef>
                <a:spcPts val="600"/>
              </a:spcBef>
              <a:buFont typeface="Wingdings" panose="05000000000000000000" pitchFamily="2" charset="2"/>
              <a:buChar char="q"/>
            </a:pPr>
            <a:r>
              <a:rPr lang="ru-RU" dirty="0"/>
              <a:t>Подтверждение актуальности объекта</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2810257"/>
            <a:ext cx="8496300" cy="143116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Отсутствие внесения ошибок при создании или изменениях</a:t>
            </a:r>
          </a:p>
          <a:p>
            <a:pPr marL="285750" indent="-285750" algn="just">
              <a:spcBef>
                <a:spcPts val="600"/>
              </a:spcBef>
              <a:buFont typeface="Wingdings" panose="05000000000000000000" pitchFamily="2" charset="2"/>
              <a:buChar char="q"/>
            </a:pPr>
            <a:r>
              <a:rPr lang="ru-RU" dirty="0"/>
              <a:t>Контроль соответствия изменений формальным требованиям и правилам</a:t>
            </a:r>
          </a:p>
          <a:p>
            <a:pPr marL="285750" indent="-285750" algn="just">
              <a:spcBef>
                <a:spcPts val="600"/>
              </a:spcBef>
              <a:buFont typeface="Wingdings" panose="05000000000000000000" pitchFamily="2" charset="2"/>
              <a:buChar char="q"/>
            </a:pPr>
            <a:r>
              <a:rPr lang="ru-RU" dirty="0"/>
              <a:t>Контроль легальности (правомочности) действий по изменениям</a:t>
            </a:r>
          </a:p>
          <a:p>
            <a:pPr marL="285750" indent="-285750" algn="just">
              <a:spcBef>
                <a:spcPts val="600"/>
              </a:spcBef>
              <a:buFont typeface="Wingdings" panose="05000000000000000000" pitchFamily="2" charset="2"/>
              <a:buChar char="q"/>
            </a:pPr>
            <a:r>
              <a:rPr lang="ru-RU" dirty="0"/>
              <a:t>Наличие формальных признаков наличия внесенных изменений</a:t>
            </a:r>
          </a:p>
        </p:txBody>
      </p:sp>
      <p:sp>
        <p:nvSpPr>
          <p:cNvPr id="15" name="Прямоугольник 14"/>
          <p:cNvSpPr/>
          <p:nvPr/>
        </p:nvSpPr>
        <p:spPr>
          <a:xfrm>
            <a:off x="468313" y="4514710"/>
            <a:ext cx="8496300" cy="170816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Ведении истории жизненного цикла объекта</a:t>
            </a:r>
          </a:p>
          <a:p>
            <a:pPr marL="285750" indent="-285750" algn="just">
              <a:spcBef>
                <a:spcPts val="600"/>
              </a:spcBef>
              <a:buFont typeface="Wingdings" panose="05000000000000000000" pitchFamily="2" charset="2"/>
              <a:buChar char="q"/>
            </a:pPr>
            <a:r>
              <a:rPr lang="ru-RU" dirty="0"/>
              <a:t>Регистрация любых действий по изменениям (когда, кто и что менял)</a:t>
            </a:r>
          </a:p>
          <a:p>
            <a:pPr marL="285750" indent="-285750" algn="just">
              <a:spcBef>
                <a:spcPts val="600"/>
              </a:spcBef>
              <a:buFont typeface="Wingdings" panose="05000000000000000000" pitchFamily="2" charset="2"/>
              <a:buChar char="q"/>
            </a:pPr>
            <a:r>
              <a:rPr lang="ru-RU" dirty="0"/>
              <a:t>Ведение системы версионности (контроль и идентификация версий)</a:t>
            </a:r>
          </a:p>
          <a:p>
            <a:pPr marL="285750" indent="-285750" algn="just">
              <a:spcBef>
                <a:spcPts val="600"/>
              </a:spcBef>
              <a:buFont typeface="Wingdings" panose="05000000000000000000" pitchFamily="2" charset="2"/>
              <a:buChar char="q"/>
            </a:pPr>
            <a:r>
              <a:rPr lang="ru-RU" dirty="0"/>
              <a:t>Сохранение эталонных копий (или адекватных описаний) на каждом этапе жизненного цикла</a:t>
            </a:r>
          </a:p>
        </p:txBody>
      </p:sp>
    </p:spTree>
    <p:extLst>
      <p:ext uri="{BB962C8B-B14F-4D97-AF65-F5344CB8AC3E}">
        <p14:creationId xmlns:p14="http://schemas.microsoft.com/office/powerpoint/2010/main" val="14690873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Учет и маркировка информационных объектов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5.7</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43116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Каждый объект должен иметь уникальный идентификатор</a:t>
            </a:r>
          </a:p>
          <a:p>
            <a:pPr marL="285750" indent="-285750" algn="just">
              <a:spcBef>
                <a:spcPts val="600"/>
              </a:spcBef>
              <a:buFont typeface="Wingdings" panose="05000000000000000000" pitchFamily="2" charset="2"/>
              <a:buChar char="q"/>
            </a:pPr>
            <a:r>
              <a:rPr lang="ru-RU" dirty="0"/>
              <a:t>Документы идентифицируются </a:t>
            </a:r>
            <a:r>
              <a:rPr lang="ru-RU" dirty="0" err="1"/>
              <a:t>исх</a:t>
            </a:r>
            <a:r>
              <a:rPr lang="ru-RU" dirty="0"/>
              <a:t>/</a:t>
            </a:r>
            <a:r>
              <a:rPr lang="ru-RU" dirty="0" err="1"/>
              <a:t>вх</a:t>
            </a:r>
            <a:r>
              <a:rPr lang="ru-RU" dirty="0"/>
              <a:t> номером и датой</a:t>
            </a:r>
          </a:p>
          <a:p>
            <a:pPr marL="285750" indent="-285750" algn="just">
              <a:spcBef>
                <a:spcPts val="600"/>
              </a:spcBef>
              <a:buFont typeface="Wingdings" panose="05000000000000000000" pitchFamily="2" charset="2"/>
              <a:buChar char="q"/>
            </a:pPr>
            <a:r>
              <a:rPr lang="ru-RU" dirty="0"/>
              <a:t>Программное обеспечение номером версии (сборки)</a:t>
            </a:r>
          </a:p>
          <a:p>
            <a:pPr marL="285750" indent="-285750" algn="just">
              <a:spcBef>
                <a:spcPts val="600"/>
              </a:spcBef>
              <a:buFont typeface="Wingdings" panose="05000000000000000000" pitchFamily="2" charset="2"/>
              <a:buChar char="q"/>
            </a:pPr>
            <a:r>
              <a:rPr lang="ru-RU" dirty="0"/>
              <a:t>Оборудование идентифицируется серийными (или инвентарными) номерами</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2539496"/>
            <a:ext cx="8496300" cy="226215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Понятие «конфигурационная единица»</a:t>
            </a:r>
          </a:p>
          <a:p>
            <a:pPr marL="285750" indent="-285750" algn="just">
              <a:spcBef>
                <a:spcPts val="600"/>
              </a:spcBef>
              <a:buFont typeface="Wingdings" panose="05000000000000000000" pitchFamily="2" charset="2"/>
              <a:buChar char="q"/>
            </a:pPr>
            <a:r>
              <a:rPr lang="ru-RU" dirty="0"/>
              <a:t>Если объект может существовать в нескольких экземплярах, которые могут физически отличаться друг от друга, то необходимо учитывать каждый экземпляр и его уникальную конфигурацию </a:t>
            </a:r>
          </a:p>
          <a:p>
            <a:pPr marL="285750" indent="-285750" algn="just">
              <a:spcBef>
                <a:spcPts val="600"/>
              </a:spcBef>
              <a:buFont typeface="Wingdings" panose="05000000000000000000" pitchFamily="2" charset="2"/>
              <a:buChar char="q"/>
            </a:pPr>
            <a:r>
              <a:rPr lang="ru-RU" dirty="0"/>
              <a:t>Физический экземпляр объекта, обладающего своим уникальным составом, называется «Конфигурационная единица»</a:t>
            </a:r>
          </a:p>
          <a:p>
            <a:pPr marL="285750" indent="-285750" algn="just">
              <a:spcBef>
                <a:spcPts val="600"/>
              </a:spcBef>
              <a:buFont typeface="Wingdings" panose="05000000000000000000" pitchFamily="2" charset="2"/>
              <a:buChar char="q"/>
            </a:pPr>
            <a:r>
              <a:rPr lang="ru-RU" dirty="0"/>
              <a:t>Каждая конфигурационная единица должна иметь уникальный идентификатор</a:t>
            </a:r>
          </a:p>
        </p:txBody>
      </p:sp>
      <p:sp>
        <p:nvSpPr>
          <p:cNvPr id="15" name="Прямоугольник 14"/>
          <p:cNvSpPr/>
          <p:nvPr/>
        </p:nvSpPr>
        <p:spPr>
          <a:xfrm>
            <a:off x="468313" y="5081184"/>
            <a:ext cx="8496300" cy="135421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Инвентаризация информационных объектов</a:t>
            </a:r>
          </a:p>
          <a:p>
            <a:pPr marL="285750" indent="-285750" algn="just">
              <a:spcBef>
                <a:spcPts val="600"/>
              </a:spcBef>
              <a:buFont typeface="Wingdings" panose="05000000000000000000" pitchFamily="2" charset="2"/>
              <a:buChar char="q"/>
            </a:pPr>
            <a:r>
              <a:rPr lang="ru-RU" dirty="0"/>
              <a:t>Бухгалтерский учет апеллирует материальными ценностями часто их группируя</a:t>
            </a:r>
          </a:p>
          <a:p>
            <a:pPr marL="285750" indent="-285750" algn="just">
              <a:spcBef>
                <a:spcPts val="600"/>
              </a:spcBef>
              <a:buFont typeface="Wingdings" panose="05000000000000000000" pitchFamily="2" charset="2"/>
              <a:buChar char="q"/>
            </a:pPr>
            <a:r>
              <a:rPr lang="ru-RU" dirty="0"/>
              <a:t>Инвентаризация информационных объектов должна учитывать все конфигурационные единицы, проверяя их целостность.</a:t>
            </a:r>
          </a:p>
        </p:txBody>
      </p:sp>
    </p:spTree>
    <p:extLst>
      <p:ext uri="{BB962C8B-B14F-4D97-AF65-F5344CB8AC3E}">
        <p14:creationId xmlns:p14="http://schemas.microsoft.com/office/powerpoint/2010/main" val="32597851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Целостность электронных документов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5.8</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210826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Электронный документ </a:t>
            </a:r>
            <a:r>
              <a:rPr lang="ru-RU" dirty="0"/>
              <a:t>— материальный носитель с зафиксированной на нём в любой форме информацией, который имеет реквизиты, позволяющие его идентифицировать.</a:t>
            </a:r>
          </a:p>
          <a:p>
            <a:pPr algn="just">
              <a:spcBef>
                <a:spcPts val="600"/>
              </a:spcBef>
            </a:pPr>
            <a:r>
              <a:rPr lang="ru-RU" dirty="0"/>
              <a:t>Бумажные и электронные документы юридически равнозначны, если иное не установлено законом или договором. Исключения касаются только отдельных видов документов, к которым предъявляются повышенные требования к безопасности данных и условиям хранения.</a:t>
            </a:r>
            <a:endParaRPr lang="ru-RU" b="1" dirty="0"/>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3216604"/>
            <a:ext cx="8496300" cy="155427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Aft>
                <a:spcPts val="600"/>
              </a:spcAft>
            </a:pPr>
            <a:r>
              <a:rPr lang="ru-RU" b="1" dirty="0"/>
              <a:t>Электронная подпись </a:t>
            </a:r>
            <a:r>
              <a:rPr lang="ru-RU" dirty="0">
                <a:latin typeface="Cambria Math" pitchFamily="18" charset="0"/>
                <a:ea typeface="Cambria Math" pitchFamily="18" charset="0"/>
                <a:cs typeface="Cambria Math" pitchFamily="18" charset="0"/>
              </a:rPr>
              <a:t>- </a:t>
            </a:r>
            <a:r>
              <a:rPr lang="ru-RU" dirty="0"/>
              <a:t>реквизит электронного документа, предназначенный для защиты от подделки, позволяющий идентифицировать владельца сертификата ключа подписи и установить отсутствие искажения.</a:t>
            </a:r>
          </a:p>
          <a:p>
            <a:pPr algn="just">
              <a:spcAft>
                <a:spcPts val="600"/>
              </a:spcAft>
            </a:pPr>
            <a:r>
              <a:rPr lang="ru-RU" dirty="0">
                <a:ea typeface="Cambria Math" pitchFamily="18" charset="0"/>
                <a:cs typeface="Cambria Math" pitchFamily="18" charset="0"/>
              </a:rPr>
              <a:t>Порядок использования электронной подписи в корпоративной информационной системе устанавливается решением владельца системы.</a:t>
            </a:r>
            <a:endParaRPr lang="ru-RU" dirty="0"/>
          </a:p>
        </p:txBody>
      </p:sp>
      <p:sp>
        <p:nvSpPr>
          <p:cNvPr id="10" name="Прямоугольник 9"/>
          <p:cNvSpPr/>
          <p:nvPr/>
        </p:nvSpPr>
        <p:spPr>
          <a:xfrm>
            <a:off x="468313" y="5050406"/>
            <a:ext cx="8496300" cy="9233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b="1" dirty="0"/>
              <a:t>Юридическая сила электронной подписи </a:t>
            </a:r>
            <a:r>
              <a:rPr lang="ru-RU" dirty="0"/>
              <a:t>признается при  наличии в системе средств идентификации подписи, и соблюдении установленного режима их использования.</a:t>
            </a:r>
          </a:p>
        </p:txBody>
      </p:sp>
    </p:spTree>
    <p:extLst>
      <p:ext uri="{BB962C8B-B14F-4D97-AF65-F5344CB8AC3E}">
        <p14:creationId xmlns:p14="http://schemas.microsoft.com/office/powerpoint/2010/main" val="2346637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Конфигурационный учет информационных объектов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5.9</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20032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Конфигурационная база данных </a:t>
            </a:r>
            <a:r>
              <a:rPr lang="en-US" b="1" dirty="0"/>
              <a:t>(CMDB </a:t>
            </a:r>
            <a:r>
              <a:rPr lang="ru-RU" b="1" dirty="0"/>
              <a:t>- </a:t>
            </a:r>
            <a:r>
              <a:rPr lang="en-US" dirty="0"/>
              <a:t>Configuration management database</a:t>
            </a:r>
            <a:r>
              <a:rPr lang="en-US" b="1" dirty="0"/>
              <a:t>)</a:t>
            </a:r>
            <a:r>
              <a:rPr lang="ru-RU" b="1" dirty="0"/>
              <a:t> </a:t>
            </a:r>
            <a:r>
              <a:rPr lang="ru-RU" dirty="0"/>
              <a:t>—</a:t>
            </a:r>
            <a:r>
              <a:rPr lang="ru-RU" dirty="0" err="1"/>
              <a:t>репозиторий</a:t>
            </a:r>
            <a:r>
              <a:rPr lang="ru-RU" dirty="0"/>
              <a:t> (место хранения) всего, что касается компонентов информационной системы. Без </a:t>
            </a:r>
            <a:r>
              <a:rPr lang="en-US" dirty="0"/>
              <a:t>CMDB </a:t>
            </a:r>
            <a:r>
              <a:rPr lang="ru-RU" dirty="0"/>
              <a:t>невозможно вести учет, аналогично системе электронного документооборота.</a:t>
            </a:r>
            <a:endParaRPr lang="ru-RU" b="1" dirty="0"/>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2308664"/>
            <a:ext cx="8496300" cy="360098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Ключевые функции конфигурационной базы данных</a:t>
            </a:r>
          </a:p>
          <a:p>
            <a:pPr marL="285750" indent="-285750" algn="just">
              <a:spcBef>
                <a:spcPts val="600"/>
              </a:spcBef>
              <a:buFont typeface="Wingdings" panose="05000000000000000000" pitchFamily="2" charset="2"/>
              <a:buChar char="q"/>
            </a:pPr>
            <a:r>
              <a:rPr lang="ru-RU" dirty="0"/>
              <a:t>Систематизация и классификация ИТ-активов компании</a:t>
            </a:r>
          </a:p>
          <a:p>
            <a:pPr marL="285750" indent="-285750" algn="just">
              <a:spcBef>
                <a:spcPts val="600"/>
              </a:spcBef>
              <a:buFont typeface="Wingdings" panose="05000000000000000000" pitchFamily="2" charset="2"/>
              <a:buChar char="q"/>
            </a:pPr>
            <a:r>
              <a:rPr lang="ru-RU" dirty="0"/>
              <a:t>Предоставление актуальной информации об конфигурациях объектов </a:t>
            </a:r>
          </a:p>
          <a:p>
            <a:pPr marL="285750" indent="-285750" algn="just">
              <a:spcBef>
                <a:spcPts val="600"/>
              </a:spcBef>
              <a:buFont typeface="Wingdings" panose="05000000000000000000" pitchFamily="2" charset="2"/>
              <a:buChar char="q"/>
            </a:pPr>
            <a:r>
              <a:rPr lang="ru-RU" dirty="0"/>
              <a:t>Обеспечение сквозной видимости ИТ-инфраструктуры с точки зрения бизнес-процессов</a:t>
            </a:r>
          </a:p>
          <a:p>
            <a:pPr marL="285750" indent="-285750" algn="just">
              <a:spcBef>
                <a:spcPts val="600"/>
              </a:spcBef>
              <a:buFont typeface="Wingdings" panose="05000000000000000000" pitchFamily="2" charset="2"/>
              <a:buChar char="q"/>
            </a:pPr>
            <a:r>
              <a:rPr lang="ru-RU" dirty="0"/>
              <a:t>Точный учёт использование конкретных лицензий на программное обеспечение</a:t>
            </a:r>
          </a:p>
          <a:p>
            <a:pPr marL="285750" indent="-285750" algn="just">
              <a:spcBef>
                <a:spcPts val="600"/>
              </a:spcBef>
              <a:buFont typeface="Wingdings" panose="05000000000000000000" pitchFamily="2" charset="2"/>
              <a:buChar char="q"/>
            </a:pPr>
            <a:r>
              <a:rPr lang="ru-RU" dirty="0"/>
              <a:t>Фиксация и анализ доступности и необходимости информационных объектов для конкретных сотрудников компании</a:t>
            </a:r>
          </a:p>
          <a:p>
            <a:pPr marL="285750" indent="-285750" algn="just">
              <a:spcBef>
                <a:spcPts val="600"/>
              </a:spcBef>
              <a:buFont typeface="Wingdings" panose="05000000000000000000" pitchFamily="2" charset="2"/>
              <a:buChar char="q"/>
            </a:pPr>
            <a:r>
              <a:rPr lang="ru-RU" dirty="0"/>
              <a:t>Предоставление исходных данных для управления изменениями и мощностями, а также привязка инцидентов и проблем к конкретным информационным объектам </a:t>
            </a:r>
          </a:p>
        </p:txBody>
      </p:sp>
    </p:spTree>
    <p:extLst>
      <p:ext uri="{BB962C8B-B14F-4D97-AF65-F5344CB8AC3E}">
        <p14:creationId xmlns:p14="http://schemas.microsoft.com/office/powerpoint/2010/main" val="12769982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Цели Доступности информационных объектов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5.10</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00027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dirty="0"/>
              <a:t>Если </a:t>
            </a:r>
            <a:r>
              <a:rPr lang="ru-RU" i="1" dirty="0"/>
              <a:t>Конфиденциальность</a:t>
            </a:r>
            <a:r>
              <a:rPr lang="ru-RU" b="1" dirty="0"/>
              <a:t> </a:t>
            </a:r>
            <a:r>
              <a:rPr lang="ru-RU" dirty="0"/>
              <a:t>отвечает на вопрос: «Кто имеет право», </a:t>
            </a:r>
          </a:p>
          <a:p>
            <a:pPr algn="just"/>
            <a:r>
              <a:rPr lang="ru-RU" dirty="0"/>
              <a:t>то </a:t>
            </a:r>
            <a:r>
              <a:rPr lang="ru-RU" i="1" dirty="0"/>
              <a:t>Доступность</a:t>
            </a:r>
            <a:r>
              <a:rPr lang="ru-RU" dirty="0"/>
              <a:t> отвечает на вопрос: «Когда можно использовать»</a:t>
            </a:r>
          </a:p>
          <a:p>
            <a:pPr algn="just">
              <a:spcBef>
                <a:spcPts val="600"/>
              </a:spcBef>
            </a:pPr>
            <a:r>
              <a:rPr lang="ru-RU" altLang="ru-RU" sz="1600" b="1" dirty="0">
                <a:latin typeface="Arial" panose="020B0604020202020204" pitchFamily="34" charset="0"/>
              </a:rPr>
              <a:t>Доступность</a:t>
            </a:r>
            <a:r>
              <a:rPr lang="ru-RU" altLang="ru-RU" sz="1600" dirty="0">
                <a:latin typeface="Arial" panose="020B0604020202020204" pitchFamily="34" charset="0"/>
              </a:rPr>
              <a:t> – способность выполнять функции тогда, когда это нужно.</a:t>
            </a:r>
            <a:endParaRPr lang="ru-RU" sz="1600" b="1" dirty="0"/>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68313" y="2108609"/>
            <a:ext cx="8496300" cy="120032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altLang="ru-RU" b="1" dirty="0"/>
              <a:t>Доступность</a:t>
            </a:r>
            <a:r>
              <a:rPr lang="ru-RU" altLang="ru-RU" dirty="0"/>
              <a:t> измеряется в % по формуле </a:t>
            </a:r>
            <a:r>
              <a:rPr lang="en-US" altLang="ru-RU" b="1" dirty="0" err="1"/>
              <a:t>UpTime</a:t>
            </a:r>
            <a:r>
              <a:rPr lang="en-US" altLang="ru-RU" b="1" dirty="0"/>
              <a:t>/</a:t>
            </a:r>
            <a:r>
              <a:rPr lang="en-US" altLang="ru-RU" b="1" dirty="0" err="1"/>
              <a:t>FullTime</a:t>
            </a:r>
            <a:r>
              <a:rPr lang="en-US" altLang="ru-RU" dirty="0"/>
              <a:t> (</a:t>
            </a:r>
            <a:r>
              <a:rPr lang="ru-RU" altLang="ru-RU" dirty="0"/>
              <a:t>например 99,9%)</a:t>
            </a:r>
          </a:p>
          <a:p>
            <a:pPr lvl="2" algn="just"/>
            <a:r>
              <a:rPr lang="ru-RU" dirty="0"/>
              <a:t>где:	</a:t>
            </a:r>
            <a:r>
              <a:rPr lang="en-US" dirty="0" err="1"/>
              <a:t>FullTime</a:t>
            </a:r>
            <a:r>
              <a:rPr lang="en-US" dirty="0"/>
              <a:t> – </a:t>
            </a:r>
            <a:r>
              <a:rPr lang="ru-RU" dirty="0"/>
              <a:t>полное время, отведенное на бизнес-процесс</a:t>
            </a:r>
          </a:p>
          <a:p>
            <a:pPr algn="just"/>
            <a:r>
              <a:rPr lang="ru-RU" dirty="0"/>
              <a:t>		</a:t>
            </a:r>
            <a:r>
              <a:rPr lang="en-US" dirty="0" err="1"/>
              <a:t>UpTime</a:t>
            </a:r>
            <a:r>
              <a:rPr lang="en-US" dirty="0"/>
              <a:t> – </a:t>
            </a:r>
            <a:r>
              <a:rPr lang="ru-RU" dirty="0"/>
              <a:t>реальное время, когда информация и системы 				доступны для использования</a:t>
            </a:r>
          </a:p>
        </p:txBody>
      </p:sp>
      <p:sp>
        <p:nvSpPr>
          <p:cNvPr id="10" name="Прямоугольник 9"/>
          <p:cNvSpPr/>
          <p:nvPr/>
        </p:nvSpPr>
        <p:spPr>
          <a:xfrm>
            <a:off x="468313" y="3585770"/>
            <a:ext cx="8496300" cy="210826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spcBef>
                <a:spcPct val="0"/>
              </a:spcBef>
            </a:pPr>
            <a:r>
              <a:rPr lang="ru-RU" altLang="ru-RU" b="1" dirty="0">
                <a:latin typeface="Arial" panose="020B0604020202020204" pitchFamily="34" charset="0"/>
              </a:rPr>
              <a:t>Доступность</a:t>
            </a:r>
            <a:r>
              <a:rPr lang="ru-RU" altLang="ru-RU" dirty="0">
                <a:latin typeface="Arial" panose="020B0604020202020204" pitchFamily="34" charset="0"/>
              </a:rPr>
              <a:t> определяется через надежность, </a:t>
            </a:r>
            <a:r>
              <a:rPr lang="ru-RU" altLang="ru-RU" dirty="0" err="1">
                <a:latin typeface="Arial" panose="020B0604020202020204" pitchFamily="34" charset="0"/>
              </a:rPr>
              <a:t>сопровождаемость</a:t>
            </a:r>
            <a:r>
              <a:rPr lang="ru-RU" altLang="ru-RU" dirty="0">
                <a:latin typeface="Arial" panose="020B0604020202020204" pitchFamily="34" charset="0"/>
              </a:rPr>
              <a:t>, непрерывность и обслуживаемость:	</a:t>
            </a:r>
          </a:p>
          <a:p>
            <a:pPr>
              <a:spcBef>
                <a:spcPct val="0"/>
              </a:spcBef>
            </a:pPr>
            <a:r>
              <a:rPr lang="ru-RU" altLang="ru-RU" sz="1600" dirty="0">
                <a:latin typeface="Arial" panose="020B0604020202020204" pitchFamily="34" charset="0"/>
              </a:rPr>
              <a:t>	где:</a:t>
            </a:r>
          </a:p>
          <a:p>
            <a:pPr lvl="4">
              <a:spcBef>
                <a:spcPct val="0"/>
              </a:spcBef>
              <a:spcAft>
                <a:spcPts val="600"/>
              </a:spcAft>
            </a:pPr>
            <a:r>
              <a:rPr lang="ru-RU" altLang="ru-RU" sz="1600" dirty="0">
                <a:latin typeface="Arial" panose="020B0604020202020204" pitchFamily="34" charset="0"/>
              </a:rPr>
              <a:t>Надежность - среднее время между инцидентами</a:t>
            </a:r>
          </a:p>
          <a:p>
            <a:pPr lvl="4">
              <a:spcBef>
                <a:spcPct val="0"/>
              </a:spcBef>
              <a:spcAft>
                <a:spcPts val="600"/>
              </a:spcAft>
            </a:pPr>
            <a:r>
              <a:rPr lang="ru-RU" altLang="ru-RU" sz="1600" dirty="0" err="1">
                <a:latin typeface="Arial" panose="020B0604020202020204" pitchFamily="34" charset="0"/>
              </a:rPr>
              <a:t>Сопровождаемость</a:t>
            </a:r>
            <a:r>
              <a:rPr lang="ru-RU" altLang="ru-RU" sz="1600" dirty="0">
                <a:latin typeface="Arial" panose="020B0604020202020204" pitchFamily="34" charset="0"/>
              </a:rPr>
              <a:t> - среднее время устранения инцидента</a:t>
            </a:r>
          </a:p>
          <a:p>
            <a:pPr lvl="4">
              <a:spcBef>
                <a:spcPct val="0"/>
              </a:spcBef>
              <a:spcAft>
                <a:spcPts val="600"/>
              </a:spcAft>
            </a:pPr>
            <a:r>
              <a:rPr lang="ru-RU" altLang="ru-RU" sz="1600" dirty="0">
                <a:latin typeface="Arial" panose="020B0604020202020204" pitchFamily="34" charset="0"/>
              </a:rPr>
              <a:t>Непрерывность – максимальное время простоя при авариях и ЧС</a:t>
            </a:r>
          </a:p>
          <a:p>
            <a:pPr lvl="4">
              <a:spcBef>
                <a:spcPct val="0"/>
              </a:spcBef>
              <a:spcAft>
                <a:spcPts val="600"/>
              </a:spcAft>
            </a:pPr>
            <a:r>
              <a:rPr lang="ru-RU" altLang="ru-RU" sz="1600" dirty="0">
                <a:latin typeface="Arial" panose="020B0604020202020204" pitchFamily="34" charset="0"/>
              </a:rPr>
              <a:t>Обслуживаемость - % простоя на время технических работ</a:t>
            </a:r>
          </a:p>
        </p:txBody>
      </p:sp>
    </p:spTree>
    <p:extLst>
      <p:ext uri="{BB962C8B-B14F-4D97-AF65-F5344CB8AC3E}">
        <p14:creationId xmlns:p14="http://schemas.microsoft.com/office/powerpoint/2010/main" val="41269962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Устранение простоев из-за ошибок и сбоев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5.11</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75432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Реактивная стратегия</a:t>
            </a:r>
          </a:p>
          <a:p>
            <a:pPr marL="285750" indent="-285750" algn="just">
              <a:spcBef>
                <a:spcPts val="600"/>
              </a:spcBef>
              <a:buFont typeface="Wingdings" panose="05000000000000000000" pitchFamily="2" charset="2"/>
              <a:buChar char="q"/>
            </a:pPr>
            <a:r>
              <a:rPr lang="ru-RU" sz="1600" dirty="0"/>
              <a:t>С точки зрения </a:t>
            </a:r>
            <a:r>
              <a:rPr lang="ru-RU" sz="1600" i="1" dirty="0"/>
              <a:t>Доступности</a:t>
            </a:r>
            <a:r>
              <a:rPr lang="ru-RU" sz="1600" dirty="0"/>
              <a:t> </a:t>
            </a:r>
            <a:r>
              <a:rPr lang="ru-RU" sz="1600" u="sng" dirty="0"/>
              <a:t>любой</a:t>
            </a:r>
            <a:r>
              <a:rPr lang="ru-RU" sz="1600" dirty="0"/>
              <a:t> инцидент, который привел к остановке работы средств информатизации, относится к инцидентам информационной безопасности (а не только нарушения конфиденциальности)</a:t>
            </a:r>
          </a:p>
          <a:p>
            <a:pPr marL="285750" indent="-285750" algn="just">
              <a:spcBef>
                <a:spcPts val="600"/>
              </a:spcBef>
              <a:buFont typeface="Wingdings" panose="05000000000000000000" pitchFamily="2" charset="2"/>
              <a:buChar char="q"/>
            </a:pPr>
            <a:r>
              <a:rPr lang="ru-RU" sz="1600" dirty="0"/>
              <a:t>Время решения инцидента должно включать в себя все этапы с момента поступления сообщения о событии до информирования пользователей о возобновлении работы</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Прямоугольник 14"/>
          <p:cNvSpPr/>
          <p:nvPr/>
        </p:nvSpPr>
        <p:spPr>
          <a:xfrm>
            <a:off x="468313" y="2862661"/>
            <a:ext cx="8496300" cy="175432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err="1"/>
              <a:t>Проактивная</a:t>
            </a:r>
            <a:r>
              <a:rPr lang="ru-RU" b="1" dirty="0"/>
              <a:t> стратегия</a:t>
            </a:r>
          </a:p>
          <a:p>
            <a:pPr marL="285750" indent="-285750" algn="just">
              <a:spcBef>
                <a:spcPts val="600"/>
              </a:spcBef>
              <a:buFont typeface="Wingdings" panose="05000000000000000000" pitchFamily="2" charset="2"/>
              <a:buChar char="q"/>
            </a:pPr>
            <a:r>
              <a:rPr lang="ru-RU" sz="1600" u="sng" dirty="0"/>
              <a:t>Все</a:t>
            </a:r>
            <a:r>
              <a:rPr lang="ru-RU" sz="1600" dirty="0"/>
              <a:t> инциденты, приведшие к остановке работы, должны быть проанализированы на выявление проблемы (корневой причине их возникновения) для предотвращения повторения подобных ситуаций</a:t>
            </a:r>
          </a:p>
          <a:p>
            <a:pPr marL="285750" indent="-285750" algn="just">
              <a:spcBef>
                <a:spcPts val="600"/>
              </a:spcBef>
              <a:buFont typeface="Wingdings" panose="05000000000000000000" pitchFamily="2" charset="2"/>
              <a:buChar char="q"/>
            </a:pPr>
            <a:r>
              <a:rPr lang="en-US" sz="1600" dirty="0"/>
              <a:t>SLA </a:t>
            </a:r>
            <a:r>
              <a:rPr lang="ru-RU" sz="1600" dirty="0"/>
              <a:t>(соглашения между ИТ и бизнесом) в части решения инцидентов, являются критерием по оценке приемлемой безопасности с точки зрения </a:t>
            </a:r>
            <a:r>
              <a:rPr lang="ru-RU" sz="1600" i="1" dirty="0"/>
              <a:t>Доступности</a:t>
            </a:r>
          </a:p>
        </p:txBody>
      </p:sp>
      <p:sp>
        <p:nvSpPr>
          <p:cNvPr id="16" name="Прямоугольник 15"/>
          <p:cNvSpPr/>
          <p:nvPr/>
        </p:nvSpPr>
        <p:spPr>
          <a:xfrm>
            <a:off x="468313" y="4897833"/>
            <a:ext cx="8496300" cy="15081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Стратегия в условиях </a:t>
            </a:r>
            <a:r>
              <a:rPr lang="ru-RU" b="1" dirty="0" err="1"/>
              <a:t>нештаной</a:t>
            </a:r>
            <a:r>
              <a:rPr lang="ru-RU" b="1" dirty="0"/>
              <a:t>/чрезвычайной ситуации</a:t>
            </a:r>
          </a:p>
          <a:p>
            <a:pPr marL="285750" indent="-285750" algn="just">
              <a:spcBef>
                <a:spcPts val="600"/>
              </a:spcBef>
              <a:buFont typeface="Wingdings" panose="05000000000000000000" pitchFamily="2" charset="2"/>
              <a:buChar char="q"/>
            </a:pPr>
            <a:r>
              <a:rPr lang="ru-RU" sz="1600" dirty="0"/>
              <a:t>Несмотря на то, что в </a:t>
            </a:r>
            <a:r>
              <a:rPr lang="en-US" sz="1600" dirty="0"/>
              <a:t>ITIL </a:t>
            </a:r>
            <a:r>
              <a:rPr lang="ru-RU" sz="1600" dirty="0"/>
              <a:t>и ГОСТ 27000 процессы доступности и непрерывности разнесены, с точки зрения информационной безопасности оба относятся к обеспечению </a:t>
            </a:r>
            <a:r>
              <a:rPr lang="ru-RU" sz="1600" i="1" dirty="0"/>
              <a:t>Доступности</a:t>
            </a:r>
            <a:r>
              <a:rPr lang="ru-RU" sz="1600" dirty="0"/>
              <a:t> информационных объектов.</a:t>
            </a:r>
          </a:p>
          <a:p>
            <a:pPr marL="285750" indent="-285750" algn="just">
              <a:spcBef>
                <a:spcPts val="600"/>
              </a:spcBef>
              <a:buFont typeface="Wingdings" panose="05000000000000000000" pitchFamily="2" charset="2"/>
              <a:buChar char="q"/>
            </a:pPr>
            <a:r>
              <a:rPr lang="ru-RU" sz="1600" dirty="0"/>
              <a:t>Для минимизации потерь при остановке системы необходимо иметь резервные ЦОД</a:t>
            </a:r>
          </a:p>
        </p:txBody>
      </p:sp>
    </p:spTree>
    <p:extLst>
      <p:ext uri="{BB962C8B-B14F-4D97-AF65-F5344CB8AC3E}">
        <p14:creationId xmlns:p14="http://schemas.microsoft.com/office/powerpoint/2010/main" val="16113394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Оптимизация простоев технического обслуживания</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a:solidFill>
                  <a:schemeClr val="bg1"/>
                </a:solidFill>
                <a:latin typeface="Arial" pitchFamily="34" charset="0"/>
                <a:ea typeface="Tahoma" pitchFamily="34" charset="0"/>
                <a:cs typeface="Arial" pitchFamily="34" charset="0"/>
              </a:rPr>
              <a:t>5.12</a:t>
            </a:r>
            <a:endParaRPr lang="ru-RU" sz="1200" b="1" dirty="0">
              <a:solidFill>
                <a:schemeClr val="bg1"/>
              </a:solidFill>
              <a:latin typeface="Arial" pitchFamily="34" charset="0"/>
              <a:ea typeface="Tahoma" pitchFamily="34" charset="0"/>
              <a:cs typeface="Arial" pitchFamily="34" charset="0"/>
            </a:endParaRP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Три кита защиты информации</a:t>
            </a:r>
          </a:p>
        </p:txBody>
      </p:sp>
      <p:sp>
        <p:nvSpPr>
          <p:cNvPr id="12" name="Прямоугольник 11"/>
          <p:cNvSpPr/>
          <p:nvPr/>
        </p:nvSpPr>
        <p:spPr>
          <a:xfrm>
            <a:off x="468313" y="828805"/>
            <a:ext cx="8496300" cy="175432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en-US" b="1" dirty="0"/>
              <a:t>Upgrade </a:t>
            </a:r>
            <a:r>
              <a:rPr lang="ru-RU" b="1" dirty="0"/>
              <a:t>и </a:t>
            </a:r>
            <a:r>
              <a:rPr lang="en-US" b="1" dirty="0"/>
              <a:t>Update</a:t>
            </a:r>
            <a:endParaRPr lang="ru-RU" b="1" dirty="0"/>
          </a:p>
          <a:p>
            <a:pPr marL="285750" indent="-285750" algn="just">
              <a:spcBef>
                <a:spcPts val="600"/>
              </a:spcBef>
              <a:buFont typeface="Wingdings" panose="05000000000000000000" pitchFamily="2" charset="2"/>
              <a:buChar char="q"/>
            </a:pPr>
            <a:r>
              <a:rPr lang="ru-RU" sz="1600" dirty="0"/>
              <a:t>Объединение изменений в релизы, которые внедряются в согласованные с владельцем сроки, существенно сокращают простои на обновление средств автоматизации </a:t>
            </a:r>
          </a:p>
          <a:p>
            <a:pPr marL="285750" indent="-285750" algn="just">
              <a:spcBef>
                <a:spcPts val="600"/>
              </a:spcBef>
              <a:buFont typeface="Wingdings" panose="05000000000000000000" pitchFamily="2" charset="2"/>
              <a:buChar char="q"/>
            </a:pPr>
            <a:r>
              <a:rPr lang="ru-RU" sz="1600" dirty="0"/>
              <a:t>Использование тестовых сред, приближенных к продуктивной системе, но с обезличенными данными, позволяют отладить максимально быструю установку и при этом избежать инсталляционных и </a:t>
            </a:r>
            <a:r>
              <a:rPr lang="ru-RU" sz="1600" dirty="0" err="1"/>
              <a:t>пострелизных</a:t>
            </a:r>
            <a:r>
              <a:rPr lang="ru-RU" sz="1600" dirty="0"/>
              <a:t> сбоев </a:t>
            </a:r>
          </a:p>
        </p:txBody>
      </p:sp>
      <p:pic>
        <p:nvPicPr>
          <p:cNvPr id="14"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7839" y="0"/>
            <a:ext cx="926311" cy="52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Прямоугольник 14"/>
          <p:cNvSpPr/>
          <p:nvPr/>
        </p:nvSpPr>
        <p:spPr>
          <a:xfrm>
            <a:off x="468313" y="2862661"/>
            <a:ext cx="8496300" cy="175432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Регламентные технические работы</a:t>
            </a:r>
          </a:p>
          <a:p>
            <a:pPr marL="285750" indent="-285750" algn="just">
              <a:spcBef>
                <a:spcPts val="600"/>
              </a:spcBef>
              <a:buFont typeface="Wingdings" panose="05000000000000000000" pitchFamily="2" charset="2"/>
              <a:buChar char="q"/>
            </a:pPr>
            <a:r>
              <a:rPr lang="ru-RU" sz="1600" u="sng" dirty="0"/>
              <a:t>Все</a:t>
            </a:r>
            <a:r>
              <a:rPr lang="ru-RU" sz="1600" dirty="0"/>
              <a:t> регламентные работы, приводящие к остановке продуктовой системы, должны согласовываться с подразделением информационной безопасности</a:t>
            </a:r>
          </a:p>
          <a:p>
            <a:pPr marL="285750" indent="-285750" algn="just">
              <a:spcBef>
                <a:spcPts val="600"/>
              </a:spcBef>
              <a:buFont typeface="Wingdings" panose="05000000000000000000" pitchFamily="2" charset="2"/>
              <a:buChar char="q"/>
            </a:pPr>
            <a:r>
              <a:rPr lang="en-US" sz="1600" dirty="0"/>
              <a:t>SLA </a:t>
            </a:r>
            <a:r>
              <a:rPr lang="ru-RU" sz="1600" dirty="0"/>
              <a:t>(соглашения между ИТ и бизнесом) в части регламентных работ, являются критерием по оценке приемлемой безопасности с точки зрения </a:t>
            </a:r>
            <a:r>
              <a:rPr lang="ru-RU" sz="1600" i="1" dirty="0"/>
              <a:t>Доступности. </a:t>
            </a:r>
            <a:r>
              <a:rPr lang="ru-RU" sz="1600" dirty="0"/>
              <a:t>Нарушение </a:t>
            </a:r>
            <a:r>
              <a:rPr lang="en-US" sz="1600" dirty="0"/>
              <a:t>SLA</a:t>
            </a:r>
            <a:r>
              <a:rPr lang="ru-RU" sz="1600" dirty="0"/>
              <a:t> фактически являются инцидентами нарушения информационной безопасности</a:t>
            </a:r>
          </a:p>
        </p:txBody>
      </p:sp>
      <p:sp>
        <p:nvSpPr>
          <p:cNvPr id="16" name="Прямоугольник 15"/>
          <p:cNvSpPr/>
          <p:nvPr/>
        </p:nvSpPr>
        <p:spPr>
          <a:xfrm>
            <a:off x="468313" y="4897833"/>
            <a:ext cx="8496300" cy="118494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Запросы пользователей на обслуживание</a:t>
            </a:r>
          </a:p>
          <a:p>
            <a:pPr marL="285750" indent="-285750" algn="just">
              <a:spcBef>
                <a:spcPts val="600"/>
              </a:spcBef>
              <a:buFont typeface="Wingdings" panose="05000000000000000000" pitchFamily="2" charset="2"/>
              <a:buChar char="q"/>
            </a:pPr>
            <a:r>
              <a:rPr lang="ru-RU" sz="1600" dirty="0"/>
              <a:t>Запросы пользователей на установку и/или предоставление доступа к информационным ресурсам, которые не уложились в согласованные сроки, также являются инцидентами информационной безопасности в части нарушения </a:t>
            </a:r>
            <a:r>
              <a:rPr lang="ru-RU" sz="1600" i="1" dirty="0"/>
              <a:t>Доступности</a:t>
            </a:r>
          </a:p>
        </p:txBody>
      </p:sp>
    </p:spTree>
    <p:extLst>
      <p:ext uri="{BB962C8B-B14F-4D97-AF65-F5344CB8AC3E}">
        <p14:creationId xmlns:p14="http://schemas.microsoft.com/office/powerpoint/2010/main" val="16987014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400" b="1" dirty="0">
                <a:solidFill>
                  <a:schemeClr val="bg1"/>
                </a:solidFill>
                <a:cs typeface="Calibri" panose="020F0502020204030204" pitchFamily="34" charset="0"/>
              </a:rPr>
              <a:t>❺</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altLang="ru-RU" sz="2000" b="1" dirty="0">
                <a:solidFill>
                  <a:schemeClr val="accent5">
                    <a:lumMod val="75000"/>
                  </a:schemeClr>
                </a:solidFill>
                <a:latin typeface="Arial" panose="020B0604020202020204" pitchFamily="34" charset="0"/>
                <a:cs typeface="Arial" panose="020B0604020202020204" pitchFamily="34" charset="0"/>
              </a:rPr>
              <a:t>Три кита информационной безопасности</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«Состояние информационной безопасности»?</a:t>
            </a:r>
          </a:p>
          <a:p>
            <a:pPr marL="285750" indent="-285750">
              <a:buFont typeface="Wingdings" panose="05000000000000000000" pitchFamily="2" charset="2"/>
              <a:buChar char="§"/>
              <a:defRPr/>
            </a:pPr>
            <a:r>
              <a:rPr lang="ru-RU" dirty="0">
                <a:solidFill>
                  <a:schemeClr val="tx1"/>
                </a:solidFill>
              </a:rPr>
              <a:t>На чём базируется информационная безопасность?</a:t>
            </a:r>
          </a:p>
          <a:p>
            <a:pPr marL="285750" indent="-285750">
              <a:buFont typeface="Wingdings" panose="05000000000000000000" pitchFamily="2" charset="2"/>
              <a:buChar char="§"/>
              <a:defRPr/>
            </a:pPr>
            <a:r>
              <a:rPr lang="ru-RU" dirty="0">
                <a:solidFill>
                  <a:schemeClr val="tx1"/>
                </a:solidFill>
              </a:rPr>
              <a:t>Что такое «Конфиденциальность информации»?</a:t>
            </a:r>
          </a:p>
          <a:p>
            <a:pPr marL="285750" indent="-285750">
              <a:buFont typeface="Wingdings" panose="05000000000000000000" pitchFamily="2" charset="2"/>
              <a:buChar char="§"/>
              <a:defRPr/>
            </a:pPr>
            <a:r>
              <a:rPr lang="ru-RU" dirty="0">
                <a:solidFill>
                  <a:schemeClr val="tx1"/>
                </a:solidFill>
              </a:rPr>
              <a:t>Что такое «Целостность информации»?</a:t>
            </a:r>
          </a:p>
          <a:p>
            <a:pPr marL="285750" indent="-285750">
              <a:buFont typeface="Wingdings" panose="05000000000000000000" pitchFamily="2" charset="2"/>
              <a:buChar char="§"/>
              <a:defRPr/>
            </a:pPr>
            <a:r>
              <a:rPr lang="ru-RU" dirty="0">
                <a:solidFill>
                  <a:schemeClr val="tx1"/>
                </a:solidFill>
              </a:rPr>
              <a:t>Что такое «Доступность информации»?</a:t>
            </a:r>
          </a:p>
          <a:p>
            <a:pPr marL="285750" indent="-285750">
              <a:buFont typeface="Wingdings" panose="05000000000000000000" pitchFamily="2" charset="2"/>
              <a:buChar char="§"/>
              <a:defRPr/>
            </a:pPr>
            <a:r>
              <a:rPr lang="ru-RU" dirty="0">
                <a:solidFill>
                  <a:schemeClr val="tx1"/>
                </a:solidFill>
              </a:rPr>
              <a:t>В чем отличие между управлением доступом и управлением доступностью?</a:t>
            </a:r>
          </a:p>
          <a:p>
            <a:pPr marL="285750" indent="-285750">
              <a:buFont typeface="Wingdings" panose="05000000000000000000" pitchFamily="2" charset="2"/>
              <a:buChar char="§"/>
              <a:defRPr/>
            </a:pPr>
            <a:r>
              <a:rPr lang="ru-RU" dirty="0">
                <a:solidFill>
                  <a:schemeClr val="tx1"/>
                </a:solidFill>
              </a:rPr>
              <a:t>Основные направления конфиденциальности?</a:t>
            </a:r>
          </a:p>
          <a:p>
            <a:pPr marL="285750" indent="-285750">
              <a:buFont typeface="Wingdings" panose="05000000000000000000" pitchFamily="2" charset="2"/>
              <a:buChar char="§"/>
              <a:defRPr/>
            </a:pPr>
            <a:r>
              <a:rPr lang="ru-RU" dirty="0">
                <a:solidFill>
                  <a:schemeClr val="tx1"/>
                </a:solidFill>
              </a:rPr>
              <a:t>Что такое «Идентификация»?</a:t>
            </a:r>
          </a:p>
          <a:p>
            <a:pPr marL="285750" indent="-285750">
              <a:buFont typeface="Wingdings" panose="05000000000000000000" pitchFamily="2" charset="2"/>
              <a:buChar char="§"/>
              <a:defRPr/>
            </a:pPr>
            <a:r>
              <a:rPr lang="ru-RU" dirty="0">
                <a:solidFill>
                  <a:schemeClr val="tx1"/>
                </a:solidFill>
              </a:rPr>
              <a:t>Что такое «Аутентификация»?</a:t>
            </a:r>
          </a:p>
          <a:p>
            <a:pPr marL="285750" indent="-285750">
              <a:buFont typeface="Wingdings" panose="05000000000000000000" pitchFamily="2" charset="2"/>
              <a:buChar char="§"/>
              <a:defRPr/>
            </a:pPr>
            <a:r>
              <a:rPr lang="ru-RU" dirty="0">
                <a:solidFill>
                  <a:schemeClr val="tx1"/>
                </a:solidFill>
              </a:rPr>
              <a:t>Цели и задачи обеспечения Целостности?</a:t>
            </a:r>
          </a:p>
          <a:p>
            <a:pPr marL="285750" indent="-285750">
              <a:buFont typeface="Wingdings" panose="05000000000000000000" pitchFamily="2" charset="2"/>
              <a:buChar char="§"/>
              <a:defRPr/>
            </a:pPr>
            <a:r>
              <a:rPr lang="ru-RU" dirty="0">
                <a:solidFill>
                  <a:schemeClr val="tx1"/>
                </a:solidFill>
              </a:rPr>
              <a:t>Что обеспечивает целостность электронного документа</a:t>
            </a:r>
          </a:p>
          <a:p>
            <a:pPr marL="285750" indent="-285750">
              <a:buFont typeface="Wingdings" panose="05000000000000000000" pitchFamily="2" charset="2"/>
              <a:buChar char="§"/>
              <a:defRPr/>
            </a:pPr>
            <a:r>
              <a:rPr lang="ru-RU" dirty="0">
                <a:solidFill>
                  <a:schemeClr val="tx1"/>
                </a:solidFill>
              </a:rPr>
              <a:t>Что такое конфигурация информационного объекта</a:t>
            </a:r>
          </a:p>
          <a:p>
            <a:pPr marL="285750" indent="-285750">
              <a:buFont typeface="Wingdings" panose="05000000000000000000" pitchFamily="2" charset="2"/>
              <a:buChar char="§"/>
              <a:defRPr/>
            </a:pPr>
            <a:r>
              <a:rPr lang="ru-RU" dirty="0">
                <a:solidFill>
                  <a:schemeClr val="tx1"/>
                </a:solidFill>
              </a:rPr>
              <a:t>Как измеряется доступность?</a:t>
            </a:r>
          </a:p>
          <a:p>
            <a:pPr marL="285750" indent="-285750">
              <a:buFont typeface="Wingdings" panose="05000000000000000000" pitchFamily="2" charset="2"/>
              <a:buChar char="§"/>
              <a:defRPr/>
            </a:pPr>
            <a:r>
              <a:rPr lang="ru-RU" dirty="0">
                <a:solidFill>
                  <a:schemeClr val="tx1"/>
                </a:solidFill>
              </a:rPr>
              <a:t>Какие существуют стратегии обеспечения доступности?</a:t>
            </a:r>
          </a:p>
          <a:p>
            <a:pPr marL="285750" indent="-285750">
              <a:buFont typeface="Wingdings" panose="05000000000000000000" pitchFamily="2" charset="2"/>
              <a:buChar char="§"/>
              <a:defRPr/>
            </a:pPr>
            <a:r>
              <a:rPr lang="ru-RU" dirty="0">
                <a:solidFill>
                  <a:schemeClr val="tx1"/>
                </a:solidFill>
              </a:rPr>
              <a:t>Направления доступности в части технического обслуживания</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9" name="Рисунок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09119" y="836712"/>
            <a:ext cx="2155369"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286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1200"/>
              </a:spcBef>
              <a:defRPr/>
            </a:pPr>
            <a:r>
              <a:rPr lang="ru-RU" sz="2400" b="1" dirty="0">
                <a:solidFill>
                  <a:schemeClr val="accent5">
                    <a:lumMod val="75000"/>
                  </a:schemeClr>
                </a:solidFill>
                <a:cs typeface="Calibri" panose="020F0502020204030204" pitchFamily="34" charset="0"/>
              </a:rPr>
              <a:t>❻</a:t>
            </a:r>
            <a:r>
              <a:rPr lang="ru-RU" sz="2400" b="1" dirty="0">
                <a:solidFill>
                  <a:schemeClr val="accent5">
                    <a:lumMod val="75000"/>
                  </a:schemeClr>
                </a:solidFill>
                <a:cs typeface="Arial" panose="020B0604020202020204" pitchFamily="34" charset="0"/>
              </a:rPr>
              <a:t> </a:t>
            </a:r>
            <a:r>
              <a:rPr lang="ru-RU" altLang="ru-RU" sz="2400" b="1" dirty="0">
                <a:solidFill>
                  <a:schemeClr val="accent5">
                    <a:lumMod val="75000"/>
                  </a:schemeClr>
                </a:solidFill>
                <a:cs typeface="Arial" panose="020B0604020202020204" pitchFamily="34" charset="0"/>
              </a:rPr>
              <a:t>Комплексная система защиты информации (КСЗИ)</a:t>
            </a:r>
            <a:endParaRPr lang="en-US" altLang="ru-RU" sz="2400" b="1" dirty="0">
              <a:solidFill>
                <a:schemeClr val="accent5">
                  <a:lumMod val="75000"/>
                </a:schemeClr>
              </a:solidFill>
              <a:cs typeface="Arial" panose="020B0604020202020204" pitchFamily="34" charset="0"/>
            </a:endParaRP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3268" y="600075"/>
            <a:ext cx="3571346" cy="306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641FD1FC-3489-A285-C6D8-FB819F384AE1}"/>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35B5DBDA-1C47-A39D-8AFB-793A12290FC8}"/>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1D6813DB-517D-9E07-5313-4A1CFEA0BCCE}"/>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2164770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Необходимость комплексного подход в защите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6.1</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45355" y="828552"/>
            <a:ext cx="8496300" cy="415498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1200"/>
              </a:spcBef>
            </a:pPr>
            <a:r>
              <a:rPr lang="ru-RU" dirty="0"/>
              <a:t>① Система защиты информации может быть обеспечена лишь при комплексном использовании </a:t>
            </a:r>
            <a:r>
              <a:rPr lang="ru-RU" u="sng" dirty="0"/>
              <a:t>всего арсенала имеющихся средств</a:t>
            </a:r>
            <a:r>
              <a:rPr lang="ru-RU" dirty="0"/>
              <a:t> защиты, сочетающая в себе такие направления защиты, как правовая, организационная, инженерно-техническая и физическая; </a:t>
            </a:r>
          </a:p>
          <a:p>
            <a:pPr algn="just">
              <a:spcBef>
                <a:spcPts val="1200"/>
              </a:spcBef>
            </a:pPr>
            <a:r>
              <a:rPr lang="ru-RU" dirty="0"/>
              <a:t>② Никакая система защита информации сама по себе не обеспечит безопасности информации без </a:t>
            </a:r>
            <a:r>
              <a:rPr lang="ru-RU" u="sng" dirty="0"/>
              <a:t>надлежащей подготовки пользователей</a:t>
            </a:r>
            <a:r>
              <a:rPr lang="ru-RU" dirty="0"/>
              <a:t> и соблюдения ими всех правил защиты; </a:t>
            </a:r>
          </a:p>
          <a:p>
            <a:pPr algn="just">
              <a:spcBef>
                <a:spcPts val="1200"/>
              </a:spcBef>
            </a:pPr>
            <a:r>
              <a:rPr lang="ru-RU" dirty="0"/>
              <a:t>③ Никакую систему защиты </a:t>
            </a:r>
            <a:r>
              <a:rPr lang="ru-RU" u="sng" dirty="0"/>
              <a:t>нельзя считать абсолютно надежной</a:t>
            </a:r>
            <a:r>
              <a:rPr lang="ru-RU" dirty="0"/>
              <a:t>, т.к. всегда может найтись злоумышленник, который найдет лазейку для доступа к информации (действия злоумышленника всегда носят комплексный характер, т.к. он любыми средствами стремится добыть важную информацию); </a:t>
            </a:r>
          </a:p>
          <a:p>
            <a:pPr algn="just">
              <a:spcBef>
                <a:spcPts val="1200"/>
              </a:spcBef>
            </a:pPr>
            <a:r>
              <a:rPr lang="ru-RU" dirty="0"/>
              <a:t>④ Система защиты должна быть адаптируемой (приспосабливающейся) к </a:t>
            </a:r>
            <a:r>
              <a:rPr lang="ru-RU" u="sng" dirty="0"/>
              <a:t>изменяющимся условиям</a:t>
            </a:r>
            <a:r>
              <a:rPr lang="ru-RU" dirty="0"/>
              <a:t>. </a:t>
            </a:r>
            <a:endParaRPr lang="ru-RU" b="1" dirty="0"/>
          </a:p>
        </p:txBody>
      </p:sp>
    </p:spTree>
    <p:extLst>
      <p:ext uri="{BB962C8B-B14F-4D97-AF65-F5344CB8AC3E}">
        <p14:creationId xmlns:p14="http://schemas.microsoft.com/office/powerpoint/2010/main" val="23540975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Требования к комплексной системе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6.2</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498598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Защита информации должна быть</a:t>
            </a:r>
            <a:r>
              <a:rPr lang="ru-RU" dirty="0"/>
              <a:t>: </a:t>
            </a:r>
          </a:p>
          <a:p>
            <a:pPr marL="285750" indent="-285750" algn="just">
              <a:spcBef>
                <a:spcPts val="600"/>
              </a:spcBef>
              <a:buFont typeface="Wingdings" panose="05000000000000000000" pitchFamily="2" charset="2"/>
              <a:buChar char="q"/>
            </a:pPr>
            <a:r>
              <a:rPr lang="ru-RU" sz="1600" b="1" dirty="0"/>
              <a:t>Эффективной</a:t>
            </a:r>
            <a:r>
              <a:rPr lang="ru-RU" sz="1600" i="1" dirty="0"/>
              <a:t> </a:t>
            </a:r>
            <a:r>
              <a:rPr lang="ru-RU" sz="1600" dirty="0"/>
              <a:t>– обеспечивать выполнение основных функций компании без существенного ухудшения характеристик бизнес-процессов; </a:t>
            </a:r>
          </a:p>
          <a:p>
            <a:pPr marL="285750" indent="-285750" algn="just">
              <a:spcBef>
                <a:spcPts val="600"/>
              </a:spcBef>
              <a:buFont typeface="Wingdings" panose="05000000000000000000" pitchFamily="2" charset="2"/>
              <a:buChar char="q"/>
            </a:pPr>
            <a:r>
              <a:rPr lang="ru-RU" sz="1600" b="1" dirty="0"/>
              <a:t>Плановой</a:t>
            </a:r>
            <a:r>
              <a:rPr lang="ru-RU" sz="1600" i="1" dirty="0"/>
              <a:t> </a:t>
            </a:r>
            <a:r>
              <a:rPr lang="ru-RU" sz="1600" dirty="0"/>
              <a:t>– планирование осуществляется для организации взаимодействия всех подразделений объекта в интересах реализации принятой политики безопасности; </a:t>
            </a:r>
          </a:p>
          <a:p>
            <a:pPr marL="285750" indent="-285750" algn="just">
              <a:spcBef>
                <a:spcPts val="600"/>
              </a:spcBef>
              <a:buFont typeface="Wingdings" panose="05000000000000000000" pitchFamily="2" charset="2"/>
              <a:buChar char="q"/>
            </a:pPr>
            <a:r>
              <a:rPr lang="ru-RU" sz="1600" b="1" dirty="0"/>
              <a:t>Конкретной и целенаправленной </a:t>
            </a:r>
            <a:r>
              <a:rPr lang="ru-RU" sz="1600" dirty="0"/>
              <a:t>– защите подлежат абсолютно конкретные информационной ресурсы, могущие представлять интерес для конкурентов; </a:t>
            </a:r>
          </a:p>
          <a:p>
            <a:pPr marL="285750" indent="-285750" algn="just">
              <a:spcBef>
                <a:spcPts val="600"/>
              </a:spcBef>
              <a:buFont typeface="Wingdings" panose="05000000000000000000" pitchFamily="2" charset="2"/>
              <a:buChar char="q"/>
            </a:pPr>
            <a:r>
              <a:rPr lang="ru-RU" sz="1600" b="1" dirty="0"/>
              <a:t>Активной</a:t>
            </a:r>
            <a:r>
              <a:rPr lang="ru-RU" sz="1600" i="1" dirty="0"/>
              <a:t> </a:t>
            </a:r>
            <a:r>
              <a:rPr lang="ru-RU" sz="1600" dirty="0"/>
              <a:t>– защищать информацию необходимо с достаточной степенью настойчивости и целеустремленности; </a:t>
            </a:r>
          </a:p>
          <a:p>
            <a:pPr marL="285750" indent="-285750" algn="just">
              <a:spcBef>
                <a:spcPts val="600"/>
              </a:spcBef>
              <a:buFont typeface="Wingdings" panose="05000000000000000000" pitchFamily="2" charset="2"/>
              <a:buChar char="q"/>
            </a:pPr>
            <a:r>
              <a:rPr lang="ru-RU" sz="1600" b="1" dirty="0"/>
              <a:t>Надежной и универсальной </a:t>
            </a:r>
            <a:r>
              <a:rPr lang="ru-RU" sz="1600" dirty="0"/>
              <a:t>– охватывать весь технологический комплекс информационной деятельности объекта; </a:t>
            </a:r>
          </a:p>
          <a:p>
            <a:pPr marL="285750" indent="-285750" algn="just">
              <a:spcBef>
                <a:spcPts val="600"/>
              </a:spcBef>
              <a:buFont typeface="Wingdings" panose="05000000000000000000" pitchFamily="2" charset="2"/>
              <a:buChar char="q"/>
            </a:pPr>
            <a:r>
              <a:rPr lang="ru-RU" sz="1600" b="1" dirty="0"/>
              <a:t>Нестандартной</a:t>
            </a:r>
            <a:r>
              <a:rPr lang="ru-RU" sz="1600" i="1" dirty="0"/>
              <a:t> </a:t>
            </a:r>
            <a:r>
              <a:rPr lang="ru-RU" sz="1600" dirty="0"/>
              <a:t>(по сравнению с другими организациями), разнообразной по используемым средствам; </a:t>
            </a:r>
          </a:p>
          <a:p>
            <a:pPr marL="285750" indent="-285750" algn="just">
              <a:spcBef>
                <a:spcPts val="600"/>
              </a:spcBef>
              <a:buFont typeface="Wingdings" panose="05000000000000000000" pitchFamily="2" charset="2"/>
              <a:buChar char="q"/>
            </a:pPr>
            <a:r>
              <a:rPr lang="ru-RU" sz="1600" b="1" dirty="0"/>
              <a:t>Открытой для изменения</a:t>
            </a:r>
            <a:r>
              <a:rPr lang="ru-RU" sz="1600" dirty="0"/>
              <a:t>, дополнения и совершенствования мер обеспечения безопасности в условиями эксплуатации и конфигурации защищаемого объекта;</a:t>
            </a:r>
          </a:p>
          <a:p>
            <a:pPr marL="285750" indent="-285750" algn="just">
              <a:spcBef>
                <a:spcPts val="600"/>
              </a:spcBef>
              <a:buFont typeface="Wingdings" panose="05000000000000000000" pitchFamily="2" charset="2"/>
              <a:buChar char="q"/>
            </a:pPr>
            <a:r>
              <a:rPr lang="ru-RU" sz="1600" b="1" dirty="0"/>
              <a:t>Экономически целесообразной </a:t>
            </a:r>
            <a:r>
              <a:rPr lang="ru-RU" sz="1600" dirty="0"/>
              <a:t>– затраты на систему защиты не должны превышать размеры возможного ущерба.  </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2379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Принципы комплексной системы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6.3</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552458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spcAft>
                <a:spcPts val="600"/>
              </a:spcAft>
              <a:buFont typeface="Wingdings" panose="05000000000000000000" pitchFamily="2" charset="2"/>
              <a:buChar char="q"/>
            </a:pPr>
            <a:r>
              <a:rPr lang="ru-RU" sz="1600" b="1" dirty="0"/>
              <a:t>Системность</a:t>
            </a:r>
            <a:r>
              <a:rPr lang="ru-RU" sz="1600" dirty="0"/>
              <a:t>: рассмотрение в целом, а не по частям для оптимизации всей системы</a:t>
            </a:r>
          </a:p>
          <a:p>
            <a:pPr marL="285750" indent="-285750">
              <a:spcAft>
                <a:spcPts val="600"/>
              </a:spcAft>
              <a:buFont typeface="Wingdings" panose="05000000000000000000" pitchFamily="2" charset="2"/>
              <a:buChar char="q"/>
            </a:pPr>
            <a:r>
              <a:rPr lang="ru-RU" sz="1600" b="1" dirty="0" err="1"/>
              <a:t>Централизованность</a:t>
            </a:r>
            <a:r>
              <a:rPr lang="ru-RU" sz="1600" b="1" dirty="0"/>
              <a:t> управления</a:t>
            </a:r>
            <a:r>
              <a:rPr lang="ru-RU" sz="1600" dirty="0"/>
              <a:t>: проведения единой политики в области безопасности; </a:t>
            </a:r>
          </a:p>
          <a:p>
            <a:pPr marL="285750" indent="-285750">
              <a:spcAft>
                <a:spcPts val="600"/>
              </a:spcAft>
              <a:buFont typeface="Wingdings" panose="05000000000000000000" pitchFamily="2" charset="2"/>
              <a:buChar char="q"/>
            </a:pPr>
            <a:r>
              <a:rPr lang="ru-RU" sz="1600" b="1" dirty="0" err="1"/>
              <a:t>Унифицированность</a:t>
            </a:r>
            <a:r>
              <a:rPr lang="ru-RU" sz="1600" dirty="0"/>
              <a:t>: использование стандартных компонент при создании КСЗИ; </a:t>
            </a:r>
          </a:p>
          <a:p>
            <a:pPr marL="285750" indent="-285750">
              <a:spcAft>
                <a:spcPts val="600"/>
              </a:spcAft>
              <a:buFont typeface="Wingdings" panose="05000000000000000000" pitchFamily="2" charset="2"/>
              <a:buChar char="q"/>
            </a:pPr>
            <a:r>
              <a:rPr lang="ru-RU" sz="1600" b="1" dirty="0"/>
              <a:t>Непрерывность защиты</a:t>
            </a:r>
            <a:r>
              <a:rPr lang="ru-RU" sz="1600" dirty="0"/>
              <a:t>: принятие защитных мер на всех этапах жизненного цикла АС; </a:t>
            </a:r>
          </a:p>
          <a:p>
            <a:pPr marL="285750" indent="-285750">
              <a:spcAft>
                <a:spcPts val="600"/>
              </a:spcAft>
              <a:buFont typeface="Wingdings" panose="05000000000000000000" pitchFamily="2" charset="2"/>
              <a:buChar char="q"/>
            </a:pPr>
            <a:r>
              <a:rPr lang="ru-RU" sz="1600" b="1" dirty="0"/>
              <a:t>Своевременность</a:t>
            </a:r>
            <a:r>
              <a:rPr lang="ru-RU" sz="1600" dirty="0"/>
              <a:t>: упреждающий характер мер для обеспечения безопасности; </a:t>
            </a:r>
          </a:p>
          <a:p>
            <a:pPr marL="285750" indent="-285750">
              <a:spcAft>
                <a:spcPts val="600"/>
              </a:spcAft>
              <a:buFont typeface="Wingdings" panose="05000000000000000000" pitchFamily="2" charset="2"/>
              <a:buChar char="q"/>
            </a:pPr>
            <a:r>
              <a:rPr lang="ru-RU" sz="1600" b="1" dirty="0"/>
              <a:t>Преемственность и совершенствование</a:t>
            </a:r>
            <a:r>
              <a:rPr lang="ru-RU" sz="1600" dirty="0"/>
              <a:t>: постоянное совершенствование мер и средств защиты информации по мере развития информационных технологий; </a:t>
            </a:r>
          </a:p>
          <a:p>
            <a:pPr marL="285750" indent="-285750">
              <a:spcAft>
                <a:spcPts val="600"/>
              </a:spcAft>
              <a:buFont typeface="Wingdings" panose="05000000000000000000" pitchFamily="2" charset="2"/>
              <a:buChar char="q"/>
            </a:pPr>
            <a:r>
              <a:rPr lang="ru-RU" sz="1600" b="1" dirty="0"/>
              <a:t>Разумная достаточность</a:t>
            </a:r>
            <a:r>
              <a:rPr lang="ru-RU" sz="1600" dirty="0"/>
              <a:t>: соответствие уровня затрат на безопасность ценности; </a:t>
            </a:r>
          </a:p>
          <a:p>
            <a:pPr marL="285750" indent="-285750">
              <a:spcAft>
                <a:spcPts val="600"/>
              </a:spcAft>
              <a:buFont typeface="Wingdings" panose="05000000000000000000" pitchFamily="2" charset="2"/>
              <a:buChar char="q"/>
            </a:pPr>
            <a:r>
              <a:rPr lang="ru-RU" sz="1600" b="1" dirty="0"/>
              <a:t>Персональная ответственность</a:t>
            </a:r>
            <a:r>
              <a:rPr lang="ru-RU" sz="1600" dirty="0"/>
              <a:t>: ответственность за обеспечение безопасности информации для каждого сотрудника в пределах его полномочий; </a:t>
            </a:r>
          </a:p>
          <a:p>
            <a:pPr marL="285750" indent="-285750">
              <a:spcAft>
                <a:spcPts val="600"/>
              </a:spcAft>
              <a:buFont typeface="Wingdings" panose="05000000000000000000" pitchFamily="2" charset="2"/>
              <a:buChar char="q"/>
            </a:pPr>
            <a:r>
              <a:rPr lang="ru-RU" sz="1600" b="1" dirty="0"/>
              <a:t>Минимизации полномочий</a:t>
            </a:r>
            <a:r>
              <a:rPr lang="ru-RU" sz="1600" dirty="0"/>
              <a:t>: означает предоставление пользователям минимальных прав доступа в соответствии с производственной необходимостью; </a:t>
            </a:r>
          </a:p>
          <a:p>
            <a:pPr marL="285750" indent="-285750">
              <a:spcAft>
                <a:spcPts val="600"/>
              </a:spcAft>
              <a:buFont typeface="Wingdings" panose="05000000000000000000" pitchFamily="2" charset="2"/>
              <a:buChar char="q"/>
            </a:pPr>
            <a:r>
              <a:rPr lang="ru-RU" sz="1600" b="1" dirty="0"/>
              <a:t>Гибкость системы защиты</a:t>
            </a:r>
            <a:r>
              <a:rPr lang="ru-RU" sz="1600" dirty="0"/>
              <a:t>: варьирование защищенности при изменении внешних условий;</a:t>
            </a:r>
          </a:p>
          <a:p>
            <a:pPr marL="285750" indent="-285750">
              <a:spcAft>
                <a:spcPts val="600"/>
              </a:spcAft>
              <a:buFont typeface="Wingdings" panose="05000000000000000000" pitchFamily="2" charset="2"/>
              <a:buChar char="q"/>
            </a:pPr>
            <a:r>
              <a:rPr lang="ru-RU" sz="1600" b="1" dirty="0"/>
              <a:t>Обязательность контроля</a:t>
            </a:r>
            <a:r>
              <a:rPr lang="ru-RU" sz="1600" dirty="0"/>
              <a:t>: своевременность выявления и пресечения попыток нарушения;</a:t>
            </a:r>
          </a:p>
          <a:p>
            <a:pPr marL="285750" indent="-285750">
              <a:spcAft>
                <a:spcPts val="600"/>
              </a:spcAft>
              <a:buFont typeface="Wingdings" panose="05000000000000000000" pitchFamily="2" charset="2"/>
              <a:buChar char="q"/>
            </a:pPr>
            <a:r>
              <a:rPr lang="ru-RU" sz="1600" b="1" dirty="0"/>
              <a:t>Простота применения средств защиты</a:t>
            </a:r>
            <a:r>
              <a:rPr lang="ru-RU" sz="1600" dirty="0"/>
              <a:t>: механизмы должны быть интуитивно понятны и просты в использовании;</a:t>
            </a:r>
          </a:p>
          <a:p>
            <a:pPr marL="285750" indent="-285750">
              <a:spcAft>
                <a:spcPts val="600"/>
              </a:spcAft>
              <a:buFont typeface="Wingdings" panose="05000000000000000000" pitchFamily="2" charset="2"/>
              <a:buChar char="q"/>
            </a:pPr>
            <a:r>
              <a:rPr lang="ru-RU" sz="1600" b="1" dirty="0"/>
              <a:t>Дружественность интерфейса</a:t>
            </a:r>
            <a:r>
              <a:rPr lang="ru-RU" sz="1600" dirty="0"/>
              <a:t>: для обеспечения удобства использования;</a:t>
            </a:r>
          </a:p>
          <a:p>
            <a:pPr marL="285750" indent="-285750">
              <a:spcAft>
                <a:spcPts val="600"/>
              </a:spcAft>
              <a:buFont typeface="Wingdings" panose="05000000000000000000" pitchFamily="2" charset="2"/>
              <a:buChar char="q"/>
            </a:pPr>
            <a:r>
              <a:rPr lang="ru-RU" sz="1600" b="1" dirty="0"/>
              <a:t>Взаимодействие и сотрудничество</a:t>
            </a:r>
            <a:r>
              <a:rPr lang="ru-RU" sz="1600" dirty="0"/>
              <a:t>: создание благоприятной атмосферы в коллективах.</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6474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Методы защиты информации</a:t>
            </a:r>
          </a:p>
        </p:txBody>
      </p:sp>
      <p:pic>
        <p:nvPicPr>
          <p:cNvPr id="2560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3175"/>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6.4</a:t>
            </a:r>
          </a:p>
        </p:txBody>
      </p:sp>
      <p:sp>
        <p:nvSpPr>
          <p:cNvPr id="13" name="Прямоугольник 12"/>
          <p:cNvSpPr/>
          <p:nvPr/>
        </p:nvSpPr>
        <p:spPr>
          <a:xfrm>
            <a:off x="468313" y="765175"/>
            <a:ext cx="8496300" cy="15700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программно-математического характера</a:t>
            </a:r>
            <a:r>
              <a:rPr lang="ru-RU" sz="1600" dirty="0"/>
              <a:t>:</a:t>
            </a:r>
          </a:p>
          <a:p>
            <a:pPr eaLnBrk="1" hangingPunct="1">
              <a:buSzPct val="80000"/>
              <a:buFont typeface="Wingdings" pitchFamily="2" charset="2"/>
              <a:buChar char="q"/>
              <a:defRPr/>
            </a:pPr>
            <a:r>
              <a:rPr lang="ru-RU" sz="1600" dirty="0"/>
              <a:t> ограничение доступа в компьютерные сети и отдельным компьютерам;</a:t>
            </a:r>
          </a:p>
          <a:p>
            <a:pPr eaLnBrk="1" hangingPunct="1">
              <a:buSzPct val="80000"/>
              <a:buFont typeface="Wingdings" pitchFamily="2" charset="2"/>
              <a:buChar char="q"/>
              <a:defRPr/>
            </a:pPr>
            <a:r>
              <a:rPr lang="ru-RU" sz="1600" dirty="0"/>
              <a:t> защита информации от повреждения занесенными вирусами;</a:t>
            </a:r>
          </a:p>
          <a:p>
            <a:pPr eaLnBrk="1" hangingPunct="1">
              <a:buSzPct val="80000"/>
              <a:buFont typeface="Wingdings" pitchFamily="2" charset="2"/>
              <a:buChar char="q"/>
              <a:defRPr/>
            </a:pPr>
            <a:r>
              <a:rPr lang="ru-RU" sz="1600" dirty="0"/>
              <a:t> автоматическое кодирование (шифрование) информации;</a:t>
            </a:r>
          </a:p>
          <a:p>
            <a:pPr eaLnBrk="1" hangingPunct="1">
              <a:buSzPct val="80000"/>
              <a:buFont typeface="Wingdings" pitchFamily="2" charset="2"/>
              <a:buChar char="q"/>
              <a:defRPr/>
            </a:pPr>
            <a:r>
              <a:rPr lang="ru-RU" sz="1600" dirty="0"/>
              <a:t> препятствие перезаписи информации на внешние носители или в сеть;</a:t>
            </a:r>
          </a:p>
          <a:p>
            <a:pPr eaLnBrk="1" hangingPunct="1">
              <a:buSzPct val="80000"/>
              <a:buFont typeface="Wingdings" pitchFamily="2" charset="2"/>
              <a:buChar char="q"/>
              <a:defRPr/>
            </a:pPr>
            <a:r>
              <a:rPr lang="ru-RU" sz="1600" dirty="0"/>
              <a:t> автоматическое стирание данных с ограниченным временем доступа.</a:t>
            </a:r>
          </a:p>
        </p:txBody>
      </p:sp>
      <p:sp>
        <p:nvSpPr>
          <p:cNvPr id="14" name="Прямоугольник 13"/>
          <p:cNvSpPr/>
          <p:nvPr/>
        </p:nvSpPr>
        <p:spPr>
          <a:xfrm>
            <a:off x="468313" y="2611438"/>
            <a:ext cx="8496300" cy="13541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технического характера</a:t>
            </a:r>
            <a:r>
              <a:rPr lang="ru-RU" sz="1600" dirty="0"/>
              <a:t>:</a:t>
            </a:r>
          </a:p>
          <a:p>
            <a:pPr eaLnBrk="1" hangingPunct="1">
              <a:buSzPct val="80000"/>
              <a:buFont typeface="Wingdings" pitchFamily="2" charset="2"/>
              <a:buChar char="q"/>
              <a:defRPr/>
            </a:pPr>
            <a:r>
              <a:rPr lang="ru-RU" sz="1600" dirty="0"/>
              <a:t> использование экранированных помещений для конфиденциальных  переговоров</a:t>
            </a:r>
          </a:p>
          <a:p>
            <a:pPr eaLnBrk="1" hangingPunct="1">
              <a:buSzPct val="80000"/>
              <a:buFont typeface="Wingdings" pitchFamily="2" charset="2"/>
              <a:buChar char="q"/>
              <a:defRPr/>
            </a:pPr>
            <a:r>
              <a:rPr lang="ru-RU" sz="1600" dirty="0"/>
              <a:t> использование специальных хранилищ и сейфов для хранения информации;</a:t>
            </a:r>
          </a:p>
          <a:p>
            <a:pPr eaLnBrk="1" hangingPunct="1">
              <a:buSzPct val="80000"/>
              <a:buFont typeface="Wingdings" pitchFamily="2" charset="2"/>
              <a:buChar char="q"/>
              <a:defRPr/>
            </a:pPr>
            <a:r>
              <a:rPr lang="ru-RU" sz="1600" dirty="0"/>
              <a:t> использование детекторов для выявления устройств перехвата информации;</a:t>
            </a:r>
          </a:p>
          <a:p>
            <a:pPr eaLnBrk="1" hangingPunct="1">
              <a:buSzPct val="80000"/>
              <a:buFont typeface="Wingdings" pitchFamily="2" charset="2"/>
              <a:buChar char="q"/>
              <a:defRPr/>
            </a:pPr>
            <a:r>
              <a:rPr lang="ru-RU" sz="1600" dirty="0"/>
              <a:t> использование защищенных каналов телефонной связи;</a:t>
            </a:r>
          </a:p>
        </p:txBody>
      </p:sp>
      <p:sp>
        <p:nvSpPr>
          <p:cNvPr id="15" name="Прямоугольник 14"/>
          <p:cNvSpPr/>
          <p:nvPr/>
        </p:nvSpPr>
        <p:spPr>
          <a:xfrm>
            <a:off x="468313" y="4221163"/>
            <a:ext cx="8496300" cy="1816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организационного характера</a:t>
            </a:r>
            <a:r>
              <a:rPr lang="ru-RU" sz="1600" dirty="0"/>
              <a:t>:</a:t>
            </a:r>
          </a:p>
          <a:p>
            <a:pPr eaLnBrk="1" hangingPunct="1">
              <a:buSzPct val="80000"/>
              <a:buFont typeface="Wingdings" pitchFamily="2" charset="2"/>
              <a:buChar char="q"/>
              <a:defRPr/>
            </a:pPr>
            <a:r>
              <a:rPr lang="ru-RU" sz="1600" dirty="0"/>
              <a:t> мероприятия по ограничению доступа к конфиденциальной информации;</a:t>
            </a:r>
          </a:p>
          <a:p>
            <a:pPr eaLnBrk="1" hangingPunct="1">
              <a:buSzPct val="80000"/>
              <a:buFont typeface="Wingdings" pitchFamily="2" charset="2"/>
              <a:buChar char="q"/>
              <a:defRPr/>
            </a:pPr>
            <a:r>
              <a:rPr lang="ru-RU" sz="1600" dirty="0"/>
              <a:t> мероприятия по снижению разглашения или утечки информации;</a:t>
            </a:r>
          </a:p>
          <a:p>
            <a:pPr eaLnBrk="1" hangingPunct="1">
              <a:buSzPct val="80000"/>
              <a:buFont typeface="Wingdings" pitchFamily="2" charset="2"/>
              <a:buChar char="q"/>
              <a:defRPr/>
            </a:pPr>
            <a:r>
              <a:rPr lang="ru-RU" sz="1600" dirty="0"/>
              <a:t> мероприятия по дроблению конфиденциальной информации;</a:t>
            </a:r>
          </a:p>
          <a:p>
            <a:pPr eaLnBrk="1" hangingPunct="1">
              <a:buSzPct val="80000"/>
              <a:buFont typeface="Wingdings" pitchFamily="2" charset="2"/>
              <a:buChar char="q"/>
              <a:defRPr/>
            </a:pPr>
            <a:r>
              <a:rPr lang="ru-RU" sz="1600" dirty="0"/>
              <a:t> мероприятия по контролю над соблюдением установленных правил ИБ;</a:t>
            </a:r>
          </a:p>
          <a:p>
            <a:pPr eaLnBrk="1" hangingPunct="1">
              <a:buSzPct val="80000"/>
              <a:buFont typeface="Wingdings" pitchFamily="2" charset="2"/>
              <a:buChar char="q"/>
              <a:defRPr/>
            </a:pPr>
            <a:r>
              <a:rPr lang="ru-RU" sz="1600" dirty="0"/>
              <a:t> мероприятия обеспечения соответствия государственным стандартам в сфере защиты информации.</a:t>
            </a:r>
          </a:p>
        </p:txBody>
      </p:sp>
      <p:sp>
        <p:nvSpPr>
          <p:cNvPr id="10" name="TextBox 9"/>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Tree>
    <p:extLst>
      <p:ext uri="{BB962C8B-B14F-4D97-AF65-F5344CB8AC3E}">
        <p14:creationId xmlns:p14="http://schemas.microsoft.com/office/powerpoint/2010/main" val="8251461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Типовой состав комплексной системы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6.5</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Схема 1"/>
          <p:cNvGraphicFramePr/>
          <p:nvPr>
            <p:extLst>
              <p:ext uri="{D42A27DB-BD31-4B8C-83A1-F6EECF244321}">
                <p14:modId xmlns:p14="http://schemas.microsoft.com/office/powerpoint/2010/main" val="2997875418"/>
              </p:ext>
            </p:extLst>
          </p:nvPr>
        </p:nvGraphicFramePr>
        <p:xfrm>
          <a:off x="539751" y="738554"/>
          <a:ext cx="8424862" cy="5653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35610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Подсистема управления доступом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6.6</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403187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Требования к функциям подсистемы управления доступом</a:t>
            </a:r>
            <a:r>
              <a:rPr lang="ru-RU" dirty="0"/>
              <a:t>: </a:t>
            </a:r>
          </a:p>
          <a:p>
            <a:pPr marL="285750" indent="-285750" algn="just">
              <a:spcBef>
                <a:spcPts val="1200"/>
              </a:spcBef>
              <a:buFont typeface="Wingdings" panose="05000000000000000000" pitchFamily="2" charset="2"/>
              <a:buChar char="q"/>
            </a:pPr>
            <a:r>
              <a:rPr lang="ru-RU" dirty="0"/>
              <a:t>Должны осуществляться идентификация и проверка подлинности субъектов доступа </a:t>
            </a:r>
            <a:r>
              <a:rPr lang="ru-RU" u="sng" dirty="0"/>
              <a:t>при входе в систему</a:t>
            </a:r>
            <a:r>
              <a:rPr lang="ru-RU" dirty="0"/>
              <a:t> по идентификатору (коду) и паролю условно-постоянного действия длиной не менее 6 буквенно-цифровых символов; </a:t>
            </a:r>
          </a:p>
          <a:p>
            <a:pPr marL="285750" indent="-285750" algn="just">
              <a:spcBef>
                <a:spcPts val="1200"/>
              </a:spcBef>
              <a:buFont typeface="Wingdings" panose="05000000000000000000" pitchFamily="2" charset="2"/>
              <a:buChar char="q"/>
            </a:pPr>
            <a:r>
              <a:rPr lang="ru-RU" dirty="0"/>
              <a:t>Должна осуществляться </a:t>
            </a:r>
            <a:r>
              <a:rPr lang="ru-RU" u="sng" dirty="0"/>
              <a:t>идентификация терминалов, ЭВМ</a:t>
            </a:r>
            <a:r>
              <a:rPr lang="ru-RU" dirty="0"/>
              <a:t>, узлов сети ЭВМ, каналов связи, внешних устройств ЭВМ по их логическим адресам (номерам); </a:t>
            </a:r>
          </a:p>
          <a:p>
            <a:pPr marL="285750" indent="-285750" algn="just">
              <a:spcBef>
                <a:spcPts val="1200"/>
              </a:spcBef>
              <a:buFont typeface="Wingdings" panose="05000000000000000000" pitchFamily="2" charset="2"/>
              <a:buChar char="q"/>
            </a:pPr>
            <a:r>
              <a:rPr lang="ru-RU" dirty="0"/>
              <a:t>Должна осуществляться </a:t>
            </a:r>
            <a:r>
              <a:rPr lang="ru-RU" u="sng" dirty="0"/>
              <a:t>идентификация программ, томов, каталогов, файлов</a:t>
            </a:r>
            <a:r>
              <a:rPr lang="ru-RU" dirty="0"/>
              <a:t>, записей, полей записей по именам; </a:t>
            </a:r>
          </a:p>
          <a:p>
            <a:pPr marL="285750" indent="-285750" algn="just">
              <a:spcBef>
                <a:spcPts val="1200"/>
              </a:spcBef>
              <a:buFont typeface="Wingdings" panose="05000000000000000000" pitchFamily="2" charset="2"/>
              <a:buChar char="q"/>
            </a:pPr>
            <a:r>
              <a:rPr lang="ru-RU" dirty="0"/>
              <a:t>Должно осуществляться управление потоками информации с помощью </a:t>
            </a:r>
            <a:r>
              <a:rPr lang="ru-RU" u="sng" dirty="0"/>
              <a:t>меток конфиденциальности</a:t>
            </a:r>
            <a:r>
              <a:rPr lang="ru-RU" dirty="0"/>
              <a:t>. При этом уровень конфиденциальности накопителей должен быть не ниже уровня конфиденциальности записываемой на них информации. </a:t>
            </a:r>
            <a:endParaRPr lang="ru-RU" sz="1600"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2677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Подсистема регистрации и учета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6.7</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533992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Основные требования к подсистеме</a:t>
            </a:r>
            <a:r>
              <a:rPr lang="ru-RU" dirty="0"/>
              <a:t>: </a:t>
            </a:r>
          </a:p>
          <a:p>
            <a:pPr marL="285750" indent="-285750" algn="just">
              <a:spcBef>
                <a:spcPts val="600"/>
              </a:spcBef>
              <a:buFont typeface="Wingdings" panose="05000000000000000000" pitchFamily="2" charset="2"/>
              <a:buChar char="q"/>
            </a:pPr>
            <a:r>
              <a:rPr lang="ru-RU" dirty="0"/>
              <a:t>Должна осуществляться </a:t>
            </a:r>
            <a:r>
              <a:rPr lang="ru-RU" u="sng" dirty="0"/>
              <a:t>регистрация входа</a:t>
            </a:r>
            <a:r>
              <a:rPr lang="ru-RU" dirty="0"/>
              <a:t> (выхода) субъектов доступа в систему (из системы), либо регистрация загрузки и инициализации операционной системы; </a:t>
            </a:r>
          </a:p>
          <a:p>
            <a:pPr marL="285750" indent="-285750" algn="just">
              <a:spcBef>
                <a:spcPts val="600"/>
              </a:spcBef>
              <a:buFont typeface="Wingdings" panose="05000000000000000000" pitchFamily="2" charset="2"/>
              <a:buChar char="q"/>
            </a:pPr>
            <a:r>
              <a:rPr lang="ru-RU" dirty="0"/>
              <a:t>Должна осуществляться </a:t>
            </a:r>
            <a:r>
              <a:rPr lang="ru-RU" u="sng" dirty="0"/>
              <a:t>регистрация выдачи</a:t>
            </a:r>
            <a:r>
              <a:rPr lang="ru-RU" dirty="0"/>
              <a:t> печатных (графических) </a:t>
            </a:r>
            <a:r>
              <a:rPr lang="ru-RU" u="sng" dirty="0"/>
              <a:t>документов</a:t>
            </a:r>
            <a:r>
              <a:rPr lang="ru-RU" dirty="0"/>
              <a:t> на "твердую" копию; </a:t>
            </a:r>
          </a:p>
          <a:p>
            <a:pPr marL="285750" indent="-285750" algn="just">
              <a:spcBef>
                <a:spcPts val="600"/>
              </a:spcBef>
              <a:buFont typeface="Wingdings" panose="05000000000000000000" pitchFamily="2" charset="2"/>
              <a:buChar char="q"/>
            </a:pPr>
            <a:r>
              <a:rPr lang="ru-RU" dirty="0"/>
              <a:t>Должна осуществляться </a:t>
            </a:r>
            <a:r>
              <a:rPr lang="ru-RU" u="sng" dirty="0"/>
              <a:t>регистрация запуска</a:t>
            </a:r>
            <a:r>
              <a:rPr lang="ru-RU" dirty="0"/>
              <a:t> (завершения) </a:t>
            </a:r>
            <a:r>
              <a:rPr lang="ru-RU" u="sng" dirty="0"/>
              <a:t>программ</a:t>
            </a:r>
            <a:r>
              <a:rPr lang="ru-RU" dirty="0"/>
              <a:t> и процессов (заданий, задач), предназначенных для обработки защищаемых файлов; </a:t>
            </a:r>
          </a:p>
          <a:p>
            <a:pPr marL="285750" indent="-285750" algn="just">
              <a:spcBef>
                <a:spcPts val="600"/>
              </a:spcBef>
              <a:buFont typeface="Wingdings" panose="05000000000000000000" pitchFamily="2" charset="2"/>
              <a:buChar char="q"/>
            </a:pPr>
            <a:r>
              <a:rPr lang="ru-RU" dirty="0"/>
              <a:t>Должна осуществляться регистрация </a:t>
            </a:r>
            <a:r>
              <a:rPr lang="ru-RU" u="sng" dirty="0"/>
              <a:t>попыток доступа</a:t>
            </a:r>
            <a:r>
              <a:rPr lang="ru-RU" dirty="0"/>
              <a:t> программных средств (программ, процессов, задач, заданий) к защищаемым файлам и объектам;</a:t>
            </a:r>
          </a:p>
          <a:p>
            <a:pPr marL="285750" indent="-285750" algn="just">
              <a:spcBef>
                <a:spcPts val="600"/>
              </a:spcBef>
              <a:buFont typeface="Wingdings" panose="05000000000000000000" pitchFamily="2" charset="2"/>
              <a:buChar char="q"/>
            </a:pPr>
            <a:r>
              <a:rPr lang="ru-RU" dirty="0"/>
              <a:t>Должен осуществляться автоматический учет создаваемых защищаемых файлов с помощью их </a:t>
            </a:r>
            <a:r>
              <a:rPr lang="ru-RU" u="sng" dirty="0"/>
              <a:t>дополнительной маркировки уровня конфиденциальности</a:t>
            </a:r>
            <a:r>
              <a:rPr lang="ru-RU" dirty="0"/>
              <a:t>;</a:t>
            </a:r>
          </a:p>
          <a:p>
            <a:pPr marL="285750" indent="-285750" algn="just">
              <a:spcBef>
                <a:spcPts val="600"/>
              </a:spcBef>
              <a:buFont typeface="Wingdings" panose="05000000000000000000" pitchFamily="2" charset="2"/>
              <a:buChar char="q"/>
            </a:pPr>
            <a:r>
              <a:rPr lang="ru-RU" dirty="0"/>
              <a:t>Должен проводиться </a:t>
            </a:r>
            <a:r>
              <a:rPr lang="ru-RU" u="sng" dirty="0"/>
              <a:t>учет всех защищаемых носителей</a:t>
            </a:r>
            <a:r>
              <a:rPr lang="ru-RU" dirty="0"/>
              <a:t> информации с помощью их маркировки и с занесением учетных данных в журнал;</a:t>
            </a:r>
          </a:p>
          <a:p>
            <a:pPr marL="285750" indent="-285750" algn="just">
              <a:spcBef>
                <a:spcPts val="600"/>
              </a:spcBef>
              <a:buFont typeface="Wingdings" panose="05000000000000000000" pitchFamily="2" charset="2"/>
              <a:buChar char="q"/>
            </a:pPr>
            <a:r>
              <a:rPr lang="ru-RU" dirty="0"/>
              <a:t>Должна осуществляться </a:t>
            </a:r>
            <a:r>
              <a:rPr lang="ru-RU" u="sng" dirty="0"/>
              <a:t>очистка</a:t>
            </a:r>
            <a:r>
              <a:rPr lang="ru-RU" dirty="0"/>
              <a:t> (обнуление, обезличивание) </a:t>
            </a:r>
            <a:r>
              <a:rPr lang="ru-RU" u="sng" dirty="0"/>
              <a:t>освобождаемых областей</a:t>
            </a:r>
            <a:r>
              <a:rPr lang="ru-RU" dirty="0"/>
              <a:t> оперативной памяти ЭВМ и внешних накопителей.   </a:t>
            </a:r>
            <a:endParaRPr lang="ru-RU" sz="1600"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303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Подсистема обеспечения целостности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6.8</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526297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Основные требования к подсистеме</a:t>
            </a:r>
            <a:r>
              <a:rPr lang="ru-RU" dirty="0"/>
              <a:t>: </a:t>
            </a:r>
          </a:p>
          <a:p>
            <a:pPr marL="285750" indent="-285750" algn="just">
              <a:spcBef>
                <a:spcPts val="600"/>
              </a:spcBef>
              <a:buFont typeface="Wingdings" panose="05000000000000000000" pitchFamily="2" charset="2"/>
              <a:buChar char="q"/>
            </a:pPr>
            <a:r>
              <a:rPr lang="ru-RU" dirty="0"/>
              <a:t>Должна быть обеспечена целостность </a:t>
            </a:r>
            <a:r>
              <a:rPr lang="ru-RU" u="sng" dirty="0"/>
              <a:t>программных средств КСЗИ</a:t>
            </a:r>
            <a:r>
              <a:rPr lang="ru-RU" dirty="0"/>
              <a:t>, самой информации, а также неизменность программной среды;</a:t>
            </a:r>
          </a:p>
          <a:p>
            <a:pPr marL="285750" indent="-285750" algn="just">
              <a:spcBef>
                <a:spcPts val="600"/>
              </a:spcBef>
              <a:buFont typeface="Wingdings" panose="05000000000000000000" pitchFamily="2" charset="2"/>
              <a:buChar char="q"/>
            </a:pPr>
            <a:r>
              <a:rPr lang="ru-RU" dirty="0"/>
              <a:t>Должны осуществляться </a:t>
            </a:r>
            <a:r>
              <a:rPr lang="ru-RU" u="sng" dirty="0"/>
              <a:t>физическая охрана</a:t>
            </a:r>
            <a:r>
              <a:rPr lang="ru-RU" dirty="0"/>
              <a:t> устройств и носителей информации, предусматривающая постоянное наличие охраны территории и здания, где размещается АС, с помощью видеонаблюдения, использование строгого пропускного режима, специальное оборудование помещений АС;</a:t>
            </a:r>
          </a:p>
          <a:p>
            <a:pPr marL="285750" indent="-285750" algn="just">
              <a:spcBef>
                <a:spcPts val="600"/>
              </a:spcBef>
              <a:buFont typeface="Wingdings" panose="05000000000000000000" pitchFamily="2" charset="2"/>
              <a:buChar char="q"/>
            </a:pPr>
            <a:r>
              <a:rPr lang="ru-RU" dirty="0"/>
              <a:t>Должен быть </a:t>
            </a:r>
            <a:r>
              <a:rPr lang="ru-RU" u="sng" dirty="0"/>
              <a:t>предусмотрен администратор</a:t>
            </a:r>
            <a:r>
              <a:rPr lang="ru-RU" dirty="0"/>
              <a:t> (служба) защиты информации, ответственный за ведение, нормальное функционирование и контроль КСЗИ;</a:t>
            </a:r>
          </a:p>
          <a:p>
            <a:pPr marL="285750" indent="-285750" algn="just">
              <a:spcBef>
                <a:spcPts val="600"/>
              </a:spcBef>
              <a:buFont typeface="Wingdings" panose="05000000000000000000" pitchFamily="2" charset="2"/>
              <a:buChar char="q"/>
            </a:pPr>
            <a:r>
              <a:rPr lang="ru-RU" dirty="0"/>
              <a:t>Должно проводиться </a:t>
            </a:r>
            <a:r>
              <a:rPr lang="ru-RU" u="sng" dirty="0"/>
              <a:t>периодическое тестирование функций КСЗИ</a:t>
            </a:r>
            <a:r>
              <a:rPr lang="ru-RU" dirty="0"/>
              <a:t> при изменении программной среды с помощью тест-программ, имитирующих попытки НСД;</a:t>
            </a:r>
          </a:p>
          <a:p>
            <a:pPr marL="285750" indent="-285750" algn="just">
              <a:spcBef>
                <a:spcPts val="600"/>
              </a:spcBef>
              <a:buFont typeface="Wingdings" panose="05000000000000000000" pitchFamily="2" charset="2"/>
              <a:buChar char="q"/>
            </a:pPr>
            <a:r>
              <a:rPr lang="ru-RU" dirty="0"/>
              <a:t>Должны быть в </a:t>
            </a:r>
            <a:r>
              <a:rPr lang="ru-RU" u="sng" dirty="0"/>
              <a:t>наличии средства восстановления КСЗИ</a:t>
            </a:r>
            <a:r>
              <a:rPr lang="ru-RU" dirty="0"/>
              <a:t>, предусматривающие ведение копий программных средств, их периодическое обновление и контроль работоспособности;</a:t>
            </a:r>
          </a:p>
          <a:p>
            <a:pPr marL="285750" indent="-285750" algn="just">
              <a:spcBef>
                <a:spcPts val="600"/>
              </a:spcBef>
              <a:buFont typeface="Wingdings" panose="05000000000000000000" pitchFamily="2" charset="2"/>
              <a:buChar char="q"/>
            </a:pPr>
            <a:r>
              <a:rPr lang="ru-RU" dirty="0"/>
              <a:t>Должны использоваться </a:t>
            </a:r>
            <a:r>
              <a:rPr lang="ru-RU" u="sng" dirty="0"/>
              <a:t>сертифицированные средства защиты</a:t>
            </a:r>
            <a:r>
              <a:rPr lang="ru-RU" dirty="0"/>
              <a:t>. Их сертификацию проводят специальные сертификационные центры или специализированные предприятия, имеющие лицензию на проведение сертификации средств защиты.        </a:t>
            </a:r>
            <a:endParaRPr lang="ru-RU" sz="1600"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4732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Криптографическая подсистема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6.9</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566308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Основные требования к подсистеме</a:t>
            </a:r>
            <a:r>
              <a:rPr lang="ru-RU" dirty="0"/>
              <a:t>: </a:t>
            </a:r>
          </a:p>
          <a:p>
            <a:pPr marL="285750" indent="-285750" algn="just">
              <a:spcBef>
                <a:spcPts val="600"/>
              </a:spcBef>
              <a:buFont typeface="Wingdings" panose="05000000000000000000" pitchFamily="2" charset="2"/>
              <a:buChar char="q"/>
            </a:pPr>
            <a:r>
              <a:rPr lang="ru-RU" dirty="0"/>
              <a:t>Должно осуществляться шифрование всей конфиденциальной информации, записываемой на совместно используемые различными субъектами доступа (разделяемые) носители данных, в каналах связи, а также на съемные носители долговременной внешней памяти для хранения за пределами сеансов работы субъектов доступа. При этом должны выполняться автоматическое освобождение и очистка областей внешней памяти, содержавших ранее незашифрованную информацию;</a:t>
            </a:r>
          </a:p>
          <a:p>
            <a:pPr marL="285750" indent="-285750" algn="just">
              <a:spcBef>
                <a:spcPts val="600"/>
              </a:spcBef>
              <a:buFont typeface="Wingdings" panose="05000000000000000000" pitchFamily="2" charset="2"/>
              <a:buChar char="q"/>
            </a:pPr>
            <a:r>
              <a:rPr lang="ru-RU" dirty="0"/>
              <a:t>Доступ субъектов к операциям шифрования и криптографическим ключам должен дополнительно контролироваться подсистемой управления доступом;</a:t>
            </a:r>
          </a:p>
          <a:p>
            <a:pPr marL="285750" indent="-285750" algn="just">
              <a:spcBef>
                <a:spcPts val="600"/>
              </a:spcBef>
              <a:buFont typeface="Wingdings" panose="05000000000000000000" pitchFamily="2" charset="2"/>
              <a:buChar char="q"/>
            </a:pPr>
            <a:r>
              <a:rPr lang="ru-RU" dirty="0"/>
              <a:t>Должны использоваться сертифицированные средства криптографической защиты. Их сертификацию проводят специальные сертификационные центры или специализированные предприятия, имеющие лицензию на проведение сертификации криптографических средств защиты;</a:t>
            </a:r>
          </a:p>
          <a:p>
            <a:pPr marL="285750" indent="-285750" algn="just">
              <a:spcBef>
                <a:spcPts val="600"/>
              </a:spcBef>
              <a:buFont typeface="Wingdings" panose="05000000000000000000" pitchFamily="2" charset="2"/>
              <a:buChar char="q"/>
            </a:pPr>
            <a:r>
              <a:rPr lang="ru-RU" dirty="0"/>
              <a:t>Электронная подпись цифровых документов должна обеспечивать:</a:t>
            </a:r>
          </a:p>
          <a:p>
            <a:pPr marL="742950" lvl="1" indent="-285750">
              <a:buFont typeface="Wingdings" panose="05000000000000000000" pitchFamily="2" charset="2"/>
              <a:buChar char="§"/>
            </a:pPr>
            <a:r>
              <a:rPr lang="ru-RU" dirty="0"/>
              <a:t>доказательное подтверждение авторства документа; </a:t>
            </a:r>
          </a:p>
          <a:p>
            <a:pPr marL="742950" lvl="1" indent="-285750">
              <a:buFont typeface="Wingdings" panose="05000000000000000000" pitchFamily="2" charset="2"/>
              <a:buChar char="§"/>
            </a:pPr>
            <a:r>
              <a:rPr lang="ru-RU" dirty="0"/>
              <a:t>контроль целостности передаваемого документа; </a:t>
            </a:r>
          </a:p>
          <a:p>
            <a:pPr marL="742950" lvl="1" indent="-285750">
              <a:buFont typeface="Wingdings" panose="05000000000000000000" pitchFamily="2" charset="2"/>
              <a:buChar char="§"/>
            </a:pPr>
            <a:r>
              <a:rPr lang="ru-RU" dirty="0"/>
              <a:t>защиту от изменений (подделки) документа; </a:t>
            </a:r>
          </a:p>
          <a:p>
            <a:pPr marL="742950" lvl="1" indent="-285750">
              <a:buFont typeface="Wingdings" panose="05000000000000000000" pitchFamily="2" charset="2"/>
              <a:buChar char="§"/>
            </a:pPr>
            <a:r>
              <a:rPr lang="ru-RU" dirty="0"/>
              <a:t>невозможность отказа от авторства.         </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8036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Подсистема антивирусной защиты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6.10</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393954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Основные требования к подсистеме</a:t>
            </a:r>
            <a:r>
              <a:rPr lang="ru-RU" dirty="0"/>
              <a:t>: </a:t>
            </a:r>
          </a:p>
          <a:p>
            <a:pPr marL="285750" indent="-285750" algn="just">
              <a:spcBef>
                <a:spcPts val="1200"/>
              </a:spcBef>
              <a:buFont typeface="Wingdings" panose="05000000000000000000" pitchFamily="2" charset="2"/>
              <a:buChar char="q"/>
            </a:pPr>
            <a:r>
              <a:rPr lang="ru-RU" dirty="0"/>
              <a:t>Должна проверять на наличие вирусов все поступающие извне данные;</a:t>
            </a:r>
          </a:p>
          <a:p>
            <a:pPr marL="285750" indent="-285750" algn="just">
              <a:spcBef>
                <a:spcPts val="1200"/>
              </a:spcBef>
              <a:buFont typeface="Wingdings" panose="05000000000000000000" pitchFamily="2" charset="2"/>
              <a:buChar char="q"/>
            </a:pPr>
            <a:r>
              <a:rPr lang="ru-RU" dirty="0"/>
              <a:t>Должна периодически проверять все жесткие диски ПК на наличие вирусов;</a:t>
            </a:r>
          </a:p>
          <a:p>
            <a:pPr marL="285750" indent="-285750" algn="just">
              <a:spcBef>
                <a:spcPts val="1200"/>
              </a:spcBef>
              <a:buFont typeface="Wingdings" panose="05000000000000000000" pitchFamily="2" charset="2"/>
              <a:buChar char="q"/>
            </a:pPr>
            <a:r>
              <a:rPr lang="ru-RU" dirty="0"/>
              <a:t>Должна использовать лицензионные программные продукты;</a:t>
            </a:r>
          </a:p>
          <a:p>
            <a:pPr marL="285750" indent="-285750" algn="just">
              <a:spcBef>
                <a:spcPts val="1200"/>
              </a:spcBef>
              <a:buFont typeface="Wingdings" panose="05000000000000000000" pitchFamily="2" charset="2"/>
              <a:buChar char="q"/>
            </a:pPr>
            <a:r>
              <a:rPr lang="ru-RU" dirty="0"/>
              <a:t>Должна ограничить доступ к ПК других пользователей;</a:t>
            </a:r>
          </a:p>
          <a:p>
            <a:pPr marL="285750" indent="-285750" algn="just">
              <a:spcBef>
                <a:spcPts val="1200"/>
              </a:spcBef>
              <a:buFont typeface="Wingdings" panose="05000000000000000000" pitchFamily="2" charset="2"/>
              <a:buChar char="q"/>
            </a:pPr>
            <a:r>
              <a:rPr lang="ru-RU" dirty="0"/>
              <a:t>Должна защищать свои внешние носители от записи при работе на других ПК;</a:t>
            </a:r>
          </a:p>
          <a:p>
            <a:pPr marL="285750" indent="-285750" algn="just">
              <a:spcBef>
                <a:spcPts val="1200"/>
              </a:spcBef>
              <a:buFont typeface="Wingdings" panose="05000000000000000000" pitchFamily="2" charset="2"/>
              <a:buChar char="q"/>
            </a:pPr>
            <a:r>
              <a:rPr lang="ru-RU" dirty="0"/>
              <a:t>Должна проверять на наличие </a:t>
            </a:r>
            <a:r>
              <a:rPr lang="en-US" dirty="0"/>
              <a:t>USB</a:t>
            </a:r>
            <a:r>
              <a:rPr lang="ru-RU" dirty="0"/>
              <a:t>-носителей или внешних дисков при включении или перезагрузке персонального компьютера, чтобы исключить заражение загрузочными вирусами;</a:t>
            </a:r>
          </a:p>
          <a:p>
            <a:pPr marL="285750" indent="-285750" algn="just">
              <a:spcBef>
                <a:spcPts val="1200"/>
              </a:spcBef>
              <a:buFont typeface="Wingdings" panose="05000000000000000000" pitchFamily="2" charset="2"/>
              <a:buChar char="q"/>
            </a:pPr>
            <a:r>
              <a:rPr lang="ru-RU" dirty="0"/>
              <a:t>Регулярно обновлять антивирусные программы.       </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2113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Подсистема межсетевого экранирования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6.11</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533992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Основные требования к подсистеме</a:t>
            </a:r>
            <a:r>
              <a:rPr lang="ru-RU" dirty="0"/>
              <a:t>: </a:t>
            </a:r>
          </a:p>
          <a:p>
            <a:pPr marL="285750" indent="-285750" algn="just">
              <a:spcBef>
                <a:spcPts val="600"/>
              </a:spcBef>
              <a:buFont typeface="Wingdings" panose="05000000000000000000" pitchFamily="2" charset="2"/>
              <a:buChar char="q"/>
            </a:pPr>
            <a:r>
              <a:rPr lang="ru-RU" dirty="0"/>
              <a:t>Должна осуществлять фильтрацию на сетевом уровне для каждого сетевого пакета независимо от сетевых адресов отправителя и получателя; </a:t>
            </a:r>
          </a:p>
          <a:p>
            <a:pPr marL="285750" indent="-285750" algn="just">
              <a:spcBef>
                <a:spcPts val="600"/>
              </a:spcBef>
              <a:buFont typeface="Wingdings" panose="05000000000000000000" pitchFamily="2" charset="2"/>
              <a:buChar char="q"/>
            </a:pPr>
            <a:r>
              <a:rPr lang="ru-RU" dirty="0"/>
              <a:t>Должна проводить идентификацию и аутентификацию администратора межсетевого экрана при его локальных запросах на доступ по идентификатору (коду) и паролю условно-постоянного действия;</a:t>
            </a:r>
          </a:p>
          <a:p>
            <a:pPr marL="285750" indent="-285750" algn="just">
              <a:spcBef>
                <a:spcPts val="600"/>
              </a:spcBef>
              <a:buFont typeface="Wingdings" panose="05000000000000000000" pitchFamily="2" charset="2"/>
              <a:buChar char="q"/>
            </a:pPr>
            <a:r>
              <a:rPr lang="ru-RU" dirty="0"/>
              <a:t>Должна осуществлять регистрацию входа (выхода) администратора </a:t>
            </a:r>
            <a:br>
              <a:rPr lang="ru-RU" dirty="0"/>
            </a:br>
            <a:r>
              <a:rPr lang="ru-RU" dirty="0"/>
              <a:t>межсетевого экрана в систему (из системы) либо загрузки и инициализации системы и ее программного останова (регистрация выхода из системы не проводится в моменты аппаратурного отключения экрана);</a:t>
            </a:r>
          </a:p>
          <a:p>
            <a:pPr marL="285750" indent="-285750" algn="just">
              <a:spcBef>
                <a:spcPts val="600"/>
              </a:spcBef>
              <a:buFont typeface="Wingdings" panose="05000000000000000000" pitchFamily="2" charset="2"/>
              <a:buChar char="q"/>
            </a:pPr>
            <a:r>
              <a:rPr lang="ru-RU" dirty="0"/>
              <a:t>Осуществлять контроль целостности своей программной и информационной части;</a:t>
            </a:r>
          </a:p>
          <a:p>
            <a:pPr marL="285750" indent="-285750" algn="just">
              <a:spcBef>
                <a:spcPts val="600"/>
              </a:spcBef>
              <a:buFont typeface="Wingdings" panose="05000000000000000000" pitchFamily="2" charset="2"/>
              <a:buChar char="q"/>
            </a:pPr>
            <a:r>
              <a:rPr lang="ru-RU" dirty="0"/>
              <a:t>Проводить фильтрацию пакетов служебных протоколов, служащих для диагностики и управления работой сетевых устройств;</a:t>
            </a:r>
          </a:p>
          <a:p>
            <a:pPr marL="285750" indent="-285750" algn="just">
              <a:spcBef>
                <a:spcPts val="600"/>
              </a:spcBef>
              <a:buFont typeface="Wingdings" panose="05000000000000000000" pitchFamily="2" charset="2"/>
              <a:buChar char="q"/>
            </a:pPr>
            <a:r>
              <a:rPr lang="ru-RU" dirty="0"/>
              <a:t>Восстановление свойств экрана после сбоев и отказов оборудования;</a:t>
            </a:r>
          </a:p>
          <a:p>
            <a:pPr marL="285750" indent="-285750" algn="just">
              <a:spcBef>
                <a:spcPts val="600"/>
              </a:spcBef>
              <a:buFont typeface="Wingdings" panose="05000000000000000000" pitchFamily="2" charset="2"/>
              <a:buChar char="q"/>
            </a:pPr>
            <a:r>
              <a:rPr lang="ru-RU" dirty="0"/>
              <a:t>Проводить регламентное тестирование реализации правил фильтрации и других функций межсетевого экрана, описанных выше.</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4402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Подсистема резервного копирования и архивирования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6.12</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513986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Основные требования к подсистеме</a:t>
            </a:r>
            <a:r>
              <a:rPr lang="ru-RU" dirty="0"/>
              <a:t>: </a:t>
            </a:r>
          </a:p>
          <a:p>
            <a:pPr marL="285750" indent="-285750" algn="just">
              <a:spcBef>
                <a:spcPts val="600"/>
              </a:spcBef>
              <a:buFont typeface="Wingdings" panose="05000000000000000000" pitchFamily="2" charset="2"/>
              <a:buChar char="q"/>
            </a:pPr>
            <a:r>
              <a:rPr lang="ru-RU" dirty="0"/>
              <a:t>Должна обеспечивать проведение регулярного автоматического копирования, как системных данных, так и данных, создаваемых пользователями, на специально предназначенные для этого накопители;</a:t>
            </a:r>
          </a:p>
          <a:p>
            <a:pPr marL="285750" indent="-285750" algn="just">
              <a:spcBef>
                <a:spcPts val="600"/>
              </a:spcBef>
              <a:buFont typeface="Wingdings" panose="05000000000000000000" pitchFamily="2" charset="2"/>
              <a:buChar char="q"/>
            </a:pPr>
            <a:r>
              <a:rPr lang="ru-RU" dirty="0"/>
              <a:t>Должна оперативно восстанавливать данные (в случае утери или по каким-то другим причинам);</a:t>
            </a:r>
          </a:p>
          <a:p>
            <a:pPr marL="285750" indent="-285750" algn="just">
              <a:spcBef>
                <a:spcPts val="600"/>
              </a:spcBef>
              <a:buFont typeface="Wingdings" panose="05000000000000000000" pitchFamily="2" charset="2"/>
              <a:buChar char="q"/>
            </a:pPr>
            <a:r>
              <a:rPr lang="ru-RU" dirty="0"/>
              <a:t>Осуществлять поддержку всех основных сетевых и клиентских ОС;</a:t>
            </a:r>
          </a:p>
          <a:p>
            <a:pPr marL="285750" indent="-285750" algn="just">
              <a:spcBef>
                <a:spcPts val="600"/>
              </a:spcBef>
              <a:buFont typeface="Wingdings" panose="05000000000000000000" pitchFamily="2" charset="2"/>
              <a:buChar char="q"/>
            </a:pPr>
            <a:r>
              <a:rPr lang="ru-RU" dirty="0"/>
              <a:t>Иметь в наличии документы и инструкции, регламентирующие процесс резервного копирования и архивирования в соответствии с производственной необходимостью;</a:t>
            </a:r>
          </a:p>
          <a:p>
            <a:pPr marL="285750" indent="-285750" algn="just">
              <a:spcBef>
                <a:spcPts val="600"/>
              </a:spcBef>
              <a:buFont typeface="Wingdings" panose="05000000000000000000" pitchFamily="2" charset="2"/>
              <a:buChar char="q"/>
            </a:pPr>
            <a:r>
              <a:rPr lang="ru-RU" dirty="0"/>
              <a:t>Обеспечивать ведение подробных журналов выполняемых операций и сообщений;</a:t>
            </a:r>
          </a:p>
          <a:p>
            <a:pPr marL="285750" indent="-285750" algn="just">
              <a:spcBef>
                <a:spcPts val="600"/>
              </a:spcBef>
              <a:buFont typeface="Wingdings" panose="05000000000000000000" pitchFamily="2" charset="2"/>
              <a:buChar char="q"/>
            </a:pPr>
            <a:r>
              <a:rPr lang="ru-RU" dirty="0"/>
              <a:t>Отслеживать необходимость резервного копирования для всех серверов, указанных в регламентах резервного копирования;</a:t>
            </a:r>
          </a:p>
          <a:p>
            <a:pPr marL="285750" indent="-285750" algn="just">
              <a:spcBef>
                <a:spcPts val="600"/>
              </a:spcBef>
              <a:buFont typeface="Wingdings" panose="05000000000000000000" pitchFamily="2" charset="2"/>
              <a:buChar char="q"/>
            </a:pPr>
            <a:r>
              <a:rPr lang="ru-RU" dirty="0"/>
              <a:t>Поддерживать механизмы регулярного тестирования резервных копий;</a:t>
            </a:r>
          </a:p>
          <a:p>
            <a:pPr marL="285750" indent="-285750" algn="just">
              <a:spcBef>
                <a:spcPts val="600"/>
              </a:spcBef>
              <a:buFont typeface="Wingdings" panose="05000000000000000000" pitchFamily="2" charset="2"/>
              <a:buChar char="q"/>
            </a:pPr>
            <a:r>
              <a:rPr lang="ru-RU" dirty="0"/>
              <a:t>Быть простотой в использовании.</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0788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Подсистема обнаружения атак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6.13</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sp>
        <p:nvSpPr>
          <p:cNvPr id="12" name="Прямоугольник 11"/>
          <p:cNvSpPr/>
          <p:nvPr/>
        </p:nvSpPr>
        <p:spPr>
          <a:xfrm>
            <a:off x="468313" y="804590"/>
            <a:ext cx="8496300" cy="43550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b="1" dirty="0"/>
              <a:t>В функции подсистемы входит</a:t>
            </a:r>
            <a:r>
              <a:rPr lang="ru-RU" dirty="0"/>
              <a:t>: </a:t>
            </a:r>
          </a:p>
          <a:p>
            <a:pPr marL="285750" indent="-285750" algn="just">
              <a:spcBef>
                <a:spcPts val="600"/>
              </a:spcBef>
              <a:buFont typeface="Wingdings" panose="05000000000000000000" pitchFamily="2" charset="2"/>
              <a:buChar char="q"/>
            </a:pPr>
            <a:r>
              <a:rPr lang="ru-RU" dirty="0"/>
              <a:t>Обнаружение враждебной деятельности и распознавание атак на узлы сети;</a:t>
            </a:r>
          </a:p>
          <a:p>
            <a:pPr marL="285750" indent="-285750" algn="just">
              <a:spcBef>
                <a:spcPts val="600"/>
              </a:spcBef>
              <a:buFont typeface="Wingdings" panose="05000000000000000000" pitchFamily="2" charset="2"/>
              <a:buChar char="q"/>
            </a:pPr>
            <a:r>
              <a:rPr lang="ru-RU" dirty="0"/>
              <a:t>Захват сетевого трафика;</a:t>
            </a:r>
          </a:p>
          <a:p>
            <a:pPr marL="285750" indent="-285750" algn="just">
              <a:spcBef>
                <a:spcPts val="600"/>
              </a:spcBef>
              <a:buFont typeface="Wingdings" panose="05000000000000000000" pitchFamily="2" charset="2"/>
              <a:buChar char="q"/>
            </a:pPr>
            <a:r>
              <a:rPr lang="ru-RU" dirty="0"/>
              <a:t>Обработка сетевого трафика на основе заданной политики и имеющейся базы данных сигнатур атак. Наряду с </a:t>
            </a:r>
            <a:r>
              <a:rPr lang="ru-RU" i="1" dirty="0"/>
              <a:t>сигнатурными </a:t>
            </a:r>
            <a:r>
              <a:rPr lang="ru-RU" dirty="0"/>
              <a:t>методами необходимо использовать и </a:t>
            </a:r>
            <a:r>
              <a:rPr lang="ru-RU" i="1" dirty="0"/>
              <a:t>поведенческие </a:t>
            </a:r>
            <a:r>
              <a:rPr lang="ru-RU" dirty="0"/>
              <a:t>методы анализа информации. Поведенческие методы используется для выявления атак на основе обнаружения отклонений от штатного поведения ИС. Наиболее часто поведенческий метод реализуется на основе статистических моделей;</a:t>
            </a:r>
          </a:p>
          <a:p>
            <a:pPr marL="285750" indent="-285750" algn="just">
              <a:spcBef>
                <a:spcPts val="600"/>
              </a:spcBef>
              <a:buFont typeface="Wingdings" panose="05000000000000000000" pitchFamily="2" charset="2"/>
              <a:buChar char="q"/>
            </a:pPr>
            <a:r>
              <a:rPr lang="ru-RU" dirty="0"/>
              <a:t>Блокирование сетевых атак посредством фильтрации потенциально опасных пакетов данных;</a:t>
            </a:r>
          </a:p>
          <a:p>
            <a:pPr marL="285750" indent="-285750" algn="just">
              <a:spcBef>
                <a:spcPts val="600"/>
              </a:spcBef>
              <a:buFont typeface="Wingdings" panose="05000000000000000000" pitchFamily="2" charset="2"/>
              <a:buChar char="q"/>
            </a:pPr>
            <a:r>
              <a:rPr lang="ru-RU" dirty="0"/>
              <a:t>Использование методов активного и пассивного реагирования. Пассивное реагирование предполагает оповещение администратора о выявленной атаке, активное – блокирование попытки реализации атаки.</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9984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Рубежи защиты КСЗИ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6.14</a:t>
            </a:r>
          </a:p>
        </p:txBody>
      </p:sp>
      <p:sp>
        <p:nvSpPr>
          <p:cNvPr id="9" name="TextBox 8"/>
          <p:cNvSpPr txBox="1"/>
          <p:nvPr/>
        </p:nvSpPr>
        <p:spPr>
          <a:xfrm>
            <a:off x="0" y="6550025"/>
            <a:ext cx="4787900" cy="307975"/>
          </a:xfrm>
          <a:prstGeom prst="rect">
            <a:avLst/>
          </a:prstGeom>
          <a:noFill/>
        </p:spPr>
        <p:txBody>
          <a:bodyPr>
            <a:spAutoFit/>
          </a:bodyPr>
          <a:lstStyle/>
          <a:p>
            <a:pPr>
              <a:defRPr/>
            </a:pPr>
            <a:r>
              <a:rPr lang="ru-RU" sz="1400" b="1" dirty="0">
                <a:solidFill>
                  <a:schemeClr val="accent5">
                    <a:lumMod val="75000"/>
                  </a:schemeClr>
                </a:solidFill>
              </a:rPr>
              <a:t>Комплексная система защиты информации</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16913" y="1588"/>
            <a:ext cx="6477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2"/>
          <p:cNvPicPr>
            <a:picLocks noChangeAspect="1"/>
          </p:cNvPicPr>
          <p:nvPr/>
        </p:nvPicPr>
        <p:blipFill>
          <a:blip r:embed="rId3"/>
          <a:stretch>
            <a:fillRect/>
          </a:stretch>
        </p:blipFill>
        <p:spPr>
          <a:xfrm>
            <a:off x="465987" y="844062"/>
            <a:ext cx="8498626" cy="5350304"/>
          </a:xfrm>
          <a:prstGeom prst="rect">
            <a:avLst/>
          </a:prstGeom>
        </p:spPr>
      </p:pic>
    </p:spTree>
    <p:extLst>
      <p:ext uri="{BB962C8B-B14F-4D97-AF65-F5344CB8AC3E}">
        <p14:creationId xmlns:p14="http://schemas.microsoft.com/office/powerpoint/2010/main" val="13762552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cs typeface="Calibri" panose="020F0502020204030204" pitchFamily="34" charset="0"/>
              </a:rPr>
              <a:t>❻</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altLang="ru-RU" sz="2000" b="1" dirty="0">
                <a:solidFill>
                  <a:schemeClr val="accent5">
                    <a:lumMod val="75000"/>
                  </a:schemeClr>
                </a:solidFill>
                <a:latin typeface="Arial" panose="020B0604020202020204" pitchFamily="34" charset="0"/>
                <a:cs typeface="Arial" panose="020B0604020202020204" pitchFamily="34" charset="0"/>
              </a:rPr>
              <a:t>Комплексная система защиты информации (КСЗИ)</a:t>
            </a:r>
            <a:endParaRPr lang="ru-RU" sz="2000" b="1" dirty="0">
              <a:solidFill>
                <a:schemeClr val="accent5">
                  <a:lumMod val="75000"/>
                </a:schemeClr>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означает «Комплексность» в защите информации?</a:t>
            </a:r>
          </a:p>
          <a:p>
            <a:pPr marL="285750" indent="-285750">
              <a:buFont typeface="Wingdings" panose="05000000000000000000" pitchFamily="2" charset="2"/>
              <a:buChar char="§"/>
              <a:defRPr/>
            </a:pPr>
            <a:r>
              <a:rPr lang="ru-RU" dirty="0">
                <a:solidFill>
                  <a:schemeClr val="tx1"/>
                </a:solidFill>
              </a:rPr>
              <a:t>Что означает «Системность» в подходах к защите информации?</a:t>
            </a:r>
          </a:p>
          <a:p>
            <a:pPr marL="285750" indent="-285750">
              <a:buFont typeface="Wingdings" panose="05000000000000000000" pitchFamily="2" charset="2"/>
              <a:buChar char="§"/>
              <a:defRPr/>
            </a:pPr>
            <a:r>
              <a:rPr lang="ru-RU" dirty="0">
                <a:solidFill>
                  <a:schemeClr val="tx1"/>
                </a:solidFill>
              </a:rPr>
              <a:t>Зачем необходима «</a:t>
            </a:r>
            <a:r>
              <a:rPr lang="ru-RU" dirty="0" err="1">
                <a:solidFill>
                  <a:schemeClr val="tx1"/>
                </a:solidFill>
              </a:rPr>
              <a:t>Централизованность</a:t>
            </a:r>
            <a:r>
              <a:rPr lang="ru-RU" dirty="0">
                <a:solidFill>
                  <a:schemeClr val="tx1"/>
                </a:solidFill>
              </a:rPr>
              <a:t> управления»?</a:t>
            </a:r>
          </a:p>
          <a:p>
            <a:pPr marL="285750" indent="-285750">
              <a:buFont typeface="Wingdings" panose="05000000000000000000" pitchFamily="2" charset="2"/>
              <a:buChar char="§"/>
              <a:defRPr/>
            </a:pPr>
            <a:r>
              <a:rPr lang="ru-RU" dirty="0">
                <a:solidFill>
                  <a:schemeClr val="tx1"/>
                </a:solidFill>
              </a:rPr>
              <a:t>Что означает «Эффективность» системы защиты информации?</a:t>
            </a:r>
          </a:p>
          <a:p>
            <a:pPr marL="285750" indent="-285750">
              <a:buFont typeface="Wingdings" panose="05000000000000000000" pitchFamily="2" charset="2"/>
              <a:buChar char="§"/>
              <a:defRPr/>
            </a:pPr>
            <a:r>
              <a:rPr lang="ru-RU" dirty="0">
                <a:solidFill>
                  <a:schemeClr val="tx1"/>
                </a:solidFill>
              </a:rPr>
              <a:t>Что означает «Экономическая целесообразность» защиты информации?</a:t>
            </a:r>
          </a:p>
          <a:p>
            <a:pPr marL="285750" indent="-285750">
              <a:buFont typeface="Wingdings" panose="05000000000000000000" pitchFamily="2" charset="2"/>
              <a:buChar char="§"/>
              <a:defRPr/>
            </a:pPr>
            <a:r>
              <a:rPr lang="ru-RU" dirty="0">
                <a:solidFill>
                  <a:schemeClr val="tx1"/>
                </a:solidFill>
              </a:rPr>
              <a:t>Что означает «Непрерывность» защиты информации?</a:t>
            </a:r>
          </a:p>
          <a:p>
            <a:pPr marL="285750" indent="-285750">
              <a:buFont typeface="Wingdings" panose="05000000000000000000" pitchFamily="2" charset="2"/>
              <a:buChar char="§"/>
              <a:defRPr/>
            </a:pPr>
            <a:r>
              <a:rPr lang="ru-RU" dirty="0">
                <a:solidFill>
                  <a:schemeClr val="tx1"/>
                </a:solidFill>
              </a:rPr>
              <a:t>Что означает «Персональная ответственность» в защите информации?</a:t>
            </a:r>
          </a:p>
          <a:p>
            <a:pPr marL="285750" indent="-285750">
              <a:buFont typeface="Wingdings" panose="05000000000000000000" pitchFamily="2" charset="2"/>
              <a:buChar char="§"/>
              <a:defRPr/>
            </a:pPr>
            <a:r>
              <a:rPr lang="ru-RU" dirty="0">
                <a:solidFill>
                  <a:schemeClr val="tx1"/>
                </a:solidFill>
              </a:rPr>
              <a:t>Что означает «Минимизация полномочий»?</a:t>
            </a:r>
          </a:p>
          <a:p>
            <a:pPr marL="285750" indent="-285750">
              <a:buFont typeface="Wingdings" panose="05000000000000000000" pitchFamily="2" charset="2"/>
              <a:buChar char="§"/>
              <a:defRPr/>
            </a:pPr>
            <a:r>
              <a:rPr lang="ru-RU" dirty="0">
                <a:solidFill>
                  <a:schemeClr val="tx1"/>
                </a:solidFill>
              </a:rPr>
              <a:t>За что отвечает «Подсистема регистрации и учёта»?</a:t>
            </a:r>
          </a:p>
          <a:p>
            <a:pPr marL="285750" indent="-285750">
              <a:buFont typeface="Wingdings" panose="05000000000000000000" pitchFamily="2" charset="2"/>
              <a:buChar char="§"/>
              <a:defRPr/>
            </a:pPr>
            <a:r>
              <a:rPr lang="ru-RU" dirty="0">
                <a:solidFill>
                  <a:schemeClr val="tx1"/>
                </a:solidFill>
              </a:rPr>
              <a:t>Какая информация подлежит шифрованию?</a:t>
            </a:r>
          </a:p>
          <a:p>
            <a:pPr marL="285750" indent="-285750">
              <a:buFont typeface="Wingdings" panose="05000000000000000000" pitchFamily="2" charset="2"/>
              <a:buChar char="§"/>
              <a:defRPr/>
            </a:pPr>
            <a:r>
              <a:rPr lang="ru-RU" dirty="0">
                <a:solidFill>
                  <a:schemeClr val="tx1"/>
                </a:solidFill>
              </a:rPr>
              <a:t>Основные функции Электронной подписи цифрового документа?</a:t>
            </a:r>
          </a:p>
          <a:p>
            <a:pPr marL="285750" indent="-285750">
              <a:buFont typeface="Wingdings" panose="05000000000000000000" pitchFamily="2" charset="2"/>
              <a:buChar char="§"/>
              <a:defRPr/>
            </a:pPr>
            <a:r>
              <a:rPr lang="ru-RU" dirty="0">
                <a:solidFill>
                  <a:schemeClr val="tx1"/>
                </a:solidFill>
              </a:rPr>
              <a:t>Основные требования к антивирусной подсистеме?</a:t>
            </a:r>
          </a:p>
          <a:p>
            <a:pPr marL="285750" indent="-285750">
              <a:buFont typeface="Wingdings" panose="05000000000000000000" pitchFamily="2" charset="2"/>
              <a:buChar char="§"/>
              <a:defRPr/>
            </a:pPr>
            <a:r>
              <a:rPr lang="ru-RU" dirty="0">
                <a:solidFill>
                  <a:schemeClr val="tx1"/>
                </a:solidFill>
              </a:rPr>
              <a:t>За что отвечает подсистема «Межсетевого экранирования»?</a:t>
            </a:r>
          </a:p>
          <a:p>
            <a:pPr marL="285750" indent="-285750">
              <a:buFont typeface="Wingdings" panose="05000000000000000000" pitchFamily="2" charset="2"/>
              <a:buChar char="§"/>
              <a:defRPr/>
            </a:pPr>
            <a:r>
              <a:rPr lang="ru-RU" dirty="0">
                <a:solidFill>
                  <a:schemeClr val="tx1"/>
                </a:solidFill>
              </a:rPr>
              <a:t>Требования к подсистеме резервного копирования?</a:t>
            </a:r>
          </a:p>
          <a:p>
            <a:pPr marL="285750" indent="-285750">
              <a:buFont typeface="Wingdings" panose="05000000000000000000" pitchFamily="2" charset="2"/>
              <a:buChar char="§"/>
              <a:defRPr/>
            </a:pPr>
            <a:r>
              <a:rPr lang="ru-RU" dirty="0">
                <a:solidFill>
                  <a:schemeClr val="tx1"/>
                </a:solidFill>
              </a:rPr>
              <a:t>Рубежи защиты КСЗИ?</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25054" y="692150"/>
            <a:ext cx="1939559" cy="166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2872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cs typeface="Calibri" panose="020F0502020204030204" pitchFamily="34" charset="0"/>
              </a:rPr>
              <a:t>❼</a:t>
            </a:r>
            <a:r>
              <a:rPr lang="ru-RU" sz="2400" b="1" dirty="0">
                <a:solidFill>
                  <a:schemeClr val="accent5">
                    <a:lumMod val="75000"/>
                  </a:schemeClr>
                </a:solidFill>
                <a:cs typeface="Arial" panose="020B0604020202020204" pitchFamily="34" charset="0"/>
              </a:rPr>
              <a:t> </a:t>
            </a:r>
            <a:r>
              <a:rPr lang="ru-RU" altLang="ru-RU" sz="2400" b="1" dirty="0">
                <a:solidFill>
                  <a:schemeClr val="accent5">
                    <a:lumMod val="75000"/>
                  </a:schemeClr>
                </a:solidFill>
                <a:cs typeface="Arial" panose="020B0604020202020204" pitchFamily="34" charset="0"/>
              </a:rPr>
              <a:t>Инструментальные средства защиты информации</a:t>
            </a:r>
          </a:p>
        </p:txBody>
      </p:sp>
      <p:pic>
        <p:nvPicPr>
          <p:cNvPr id="3" name="Рисунок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19600" y="647700"/>
            <a:ext cx="4545013" cy="2998520"/>
          </a:xfrm>
          <a:prstGeom prst="rect">
            <a:avLst/>
          </a:prstGeom>
        </p:spPr>
      </p:pic>
      <p:sp>
        <p:nvSpPr>
          <p:cNvPr id="4" name="Прямоугольник 3">
            <a:extLst>
              <a:ext uri="{FF2B5EF4-FFF2-40B4-BE49-F238E27FC236}">
                <a16:creationId xmlns:a16="http://schemas.microsoft.com/office/drawing/2014/main" id="{172F299D-01E9-E57D-EBA8-1105A38ABF2C}"/>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5" name="Прямоугольник 4">
            <a:extLst>
              <a:ext uri="{FF2B5EF4-FFF2-40B4-BE49-F238E27FC236}">
                <a16:creationId xmlns:a16="http://schemas.microsoft.com/office/drawing/2014/main" id="{176E140D-5E6F-D3D8-EED6-9E2C082CB4F8}"/>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6" name="Прямоугольник 5">
            <a:extLst>
              <a:ext uri="{FF2B5EF4-FFF2-40B4-BE49-F238E27FC236}">
                <a16:creationId xmlns:a16="http://schemas.microsoft.com/office/drawing/2014/main" id="{E2643FEE-578C-16FA-92E4-D11D4E5315FE}"/>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6503839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Классификация средств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7.1</a:t>
            </a:r>
            <a:endParaRPr lang="ru-RU" sz="1200" b="1" dirty="0">
              <a:solidFill>
                <a:schemeClr val="bg1"/>
              </a:solidFill>
              <a:latin typeface="Arial" pitchFamily="34" charset="0"/>
              <a:ea typeface="Tahoma" pitchFamily="34" charset="0"/>
              <a:cs typeface="Arial" pitchFamily="34" charset="0"/>
            </a:endParaRP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pic>
        <p:nvPicPr>
          <p:cNvPr id="1028" name="Picture 4" descr="https://habrastorage.org/webt/b7/rv/dz/b7rvdzhpjudk4miv_bu7kszthlu.jpeg"/>
          <p:cNvPicPr>
            <a:picLocks noChangeAspect="1" noChangeArrowheads="1"/>
          </p:cNvPicPr>
          <p:nvPr/>
        </p:nvPicPr>
        <p:blipFill rotWithShape="1">
          <a:blip r:embed="rId3" cstate="hqprint">
            <a:grayscl/>
            <a:extLst>
              <a:ext uri="{28A0092B-C50C-407E-A947-70E740481C1C}">
                <a14:useLocalDpi xmlns:a14="http://schemas.microsoft.com/office/drawing/2010/main"/>
              </a:ext>
            </a:extLst>
          </a:blip>
          <a:srcRect/>
          <a:stretch/>
        </p:blipFill>
        <p:spPr bwMode="auto">
          <a:xfrm>
            <a:off x="1570831" y="1122217"/>
            <a:ext cx="6362700" cy="521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4064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направления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grpSp>
        <p:nvGrpSpPr>
          <p:cNvPr id="20" name="Группа 19"/>
          <p:cNvGrpSpPr/>
          <p:nvPr/>
        </p:nvGrpSpPr>
        <p:grpSpPr>
          <a:xfrm>
            <a:off x="648393" y="889460"/>
            <a:ext cx="8079971" cy="5465763"/>
            <a:chOff x="648393" y="947651"/>
            <a:chExt cx="8079971" cy="5465763"/>
          </a:xfrm>
        </p:grpSpPr>
        <p:sp>
          <p:nvSpPr>
            <p:cNvPr id="2" name="Прямоугольник 1"/>
            <p:cNvSpPr/>
            <p:nvPr/>
          </p:nvSpPr>
          <p:spPr>
            <a:xfrm>
              <a:off x="648393" y="947651"/>
              <a:ext cx="8079971" cy="507076"/>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panose="020B0604020202020204" pitchFamily="34" charset="0"/>
                  <a:cs typeface="Arial" panose="020B0604020202020204" pitchFamily="34" charset="0"/>
                </a:rPr>
                <a:t>Формальные средства и методы защиты информации</a:t>
              </a:r>
            </a:p>
          </p:txBody>
        </p:sp>
        <p:sp>
          <p:nvSpPr>
            <p:cNvPr id="12" name="Прямоугольник 11"/>
            <p:cNvSpPr/>
            <p:nvPr/>
          </p:nvSpPr>
          <p:spPr>
            <a:xfrm>
              <a:off x="1066795" y="1765070"/>
              <a:ext cx="7661569" cy="39623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Защита информации от несанкционированного доступа</a:t>
              </a:r>
            </a:p>
          </p:txBody>
        </p:sp>
        <p:sp>
          <p:nvSpPr>
            <p:cNvPr id="13" name="Прямоугольник 12"/>
            <p:cNvSpPr/>
            <p:nvPr/>
          </p:nvSpPr>
          <p:spPr>
            <a:xfrm>
              <a:off x="1066793" y="2471652"/>
              <a:ext cx="7661569" cy="40178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Защита целостности информации</a:t>
              </a:r>
            </a:p>
          </p:txBody>
        </p:sp>
        <p:sp>
          <p:nvSpPr>
            <p:cNvPr id="14" name="Прямоугольник 13"/>
            <p:cNvSpPr/>
            <p:nvPr/>
          </p:nvSpPr>
          <p:spPr>
            <a:xfrm>
              <a:off x="1066793" y="3189375"/>
              <a:ext cx="7661569" cy="4100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Защита юридической значимости электронных документов</a:t>
              </a:r>
            </a:p>
          </p:txBody>
        </p:sp>
        <p:sp>
          <p:nvSpPr>
            <p:cNvPr id="15" name="Прямоугольник 14"/>
            <p:cNvSpPr/>
            <p:nvPr/>
          </p:nvSpPr>
          <p:spPr>
            <a:xfrm>
              <a:off x="1066793" y="3915354"/>
              <a:ext cx="7661569" cy="35813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Криптографическая защита информации</a:t>
              </a:r>
            </a:p>
          </p:txBody>
        </p:sp>
        <p:sp>
          <p:nvSpPr>
            <p:cNvPr id="16" name="Прямоугольник 15"/>
            <p:cNvSpPr/>
            <p:nvPr/>
          </p:nvSpPr>
          <p:spPr>
            <a:xfrm>
              <a:off x="1066793" y="4586669"/>
              <a:ext cx="7661569" cy="39894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Защита от компьютерных вирусов и др. вредоносных программ</a:t>
              </a:r>
            </a:p>
          </p:txBody>
        </p:sp>
        <p:sp>
          <p:nvSpPr>
            <p:cNvPr id="17" name="Прямоугольник 16"/>
            <p:cNvSpPr/>
            <p:nvPr/>
          </p:nvSpPr>
          <p:spPr>
            <a:xfrm>
              <a:off x="1066793" y="5298792"/>
              <a:ext cx="7661569" cy="39894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Защита от утечек информации (сетевая, физическая и др. каналы)</a:t>
              </a:r>
            </a:p>
          </p:txBody>
        </p:sp>
        <p:sp>
          <p:nvSpPr>
            <p:cNvPr id="18" name="Прямоугольник 17"/>
            <p:cNvSpPr/>
            <p:nvPr/>
          </p:nvSpPr>
          <p:spPr>
            <a:xfrm>
              <a:off x="1066793" y="6014467"/>
              <a:ext cx="7661569" cy="39894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Мониторинг и анализ событий информационной безопасности</a:t>
              </a:r>
            </a:p>
          </p:txBody>
        </p:sp>
        <p:cxnSp>
          <p:nvCxnSpPr>
            <p:cNvPr id="4" name="Соединительная линия уступом 3"/>
            <p:cNvCxnSpPr>
              <a:endCxn id="18" idx="1"/>
            </p:cNvCxnSpPr>
            <p:nvPr/>
          </p:nvCxnSpPr>
          <p:spPr>
            <a:xfrm rot="16200000" flipH="1">
              <a:off x="-1437531" y="3709617"/>
              <a:ext cx="4764814" cy="243833"/>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a:endCxn id="12" idx="1"/>
            </p:cNvCxnSpPr>
            <p:nvPr/>
          </p:nvCxnSpPr>
          <p:spPr>
            <a:xfrm>
              <a:off x="822957" y="1963189"/>
              <a:ext cx="243838" cy="1"/>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822955" y="2669771"/>
              <a:ext cx="243838" cy="1"/>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822953" y="3399387"/>
              <a:ext cx="243838" cy="1"/>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809089" y="4110962"/>
              <a:ext cx="243838" cy="1"/>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809089" y="4817543"/>
              <a:ext cx="243838" cy="1"/>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836825" y="5552153"/>
              <a:ext cx="243838" cy="1"/>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15240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Рисунок 20" descr="Биометрия.jpg"/>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794226" y="3043698"/>
            <a:ext cx="7338657" cy="350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Идентификация и аутентификация пользователей</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52233" name="Прямоугольник 17"/>
          <p:cNvSpPr>
            <a:spLocks noChangeArrowheads="1"/>
          </p:cNvSpPr>
          <p:nvPr/>
        </p:nvSpPr>
        <p:spPr bwMode="auto">
          <a:xfrm>
            <a:off x="397974" y="2571750"/>
            <a:ext cx="8496300"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ru-RU" altLang="ru-RU" sz="1600" b="1">
                <a:latin typeface="Arial" panose="020B0604020202020204" pitchFamily="34" charset="0"/>
              </a:rPr>
              <a:t>Идентификация/аутентификация с помощью биометрических данных</a:t>
            </a:r>
          </a:p>
        </p:txBody>
      </p:sp>
      <p:sp>
        <p:nvSpPr>
          <p:cNvPr id="20" name="Прямоугольник 19"/>
          <p:cNvSpPr/>
          <p:nvPr/>
        </p:nvSpPr>
        <p:spPr>
          <a:xfrm>
            <a:off x="468313" y="837406"/>
            <a:ext cx="8496300" cy="14462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Парольная аутентификация </a:t>
            </a:r>
            <a:r>
              <a:rPr lang="ru-RU" sz="1600" dirty="0"/>
              <a:t>- главное достоинство простота и привычность. Следующие меры позволяют значительно повысить надежность парольной защиты:</a:t>
            </a:r>
          </a:p>
          <a:p>
            <a:pPr eaLnBrk="1" hangingPunct="1">
              <a:buSzPct val="80000"/>
              <a:buFont typeface="Wingdings" pitchFamily="2" charset="2"/>
              <a:buChar char="q"/>
              <a:defRPr/>
            </a:pPr>
            <a:r>
              <a:rPr lang="ru-RU" sz="1400" dirty="0"/>
              <a:t> наложение технических ограничений на формат самого пароля (длина, набор букв…);</a:t>
            </a:r>
          </a:p>
          <a:p>
            <a:pPr eaLnBrk="1" hangingPunct="1">
              <a:buSzPct val="80000"/>
              <a:buFont typeface="Wingdings" pitchFamily="2" charset="2"/>
              <a:buChar char="q"/>
              <a:defRPr/>
            </a:pPr>
            <a:r>
              <a:rPr lang="ru-RU" sz="1400" dirty="0"/>
              <a:t> управление сроком действия паролей, их периодическая смена;</a:t>
            </a:r>
          </a:p>
          <a:p>
            <a:pPr eaLnBrk="1" hangingPunct="1">
              <a:buSzPct val="80000"/>
              <a:buFont typeface="Wingdings" pitchFamily="2" charset="2"/>
              <a:buChar char="q"/>
              <a:defRPr/>
            </a:pPr>
            <a:r>
              <a:rPr lang="ru-RU" sz="1400" dirty="0"/>
              <a:t> ограничение числа неудачных попыток входа в систему;</a:t>
            </a:r>
          </a:p>
          <a:p>
            <a:pPr eaLnBrk="1" hangingPunct="1">
              <a:buSzPct val="80000"/>
              <a:buFont typeface="Wingdings" pitchFamily="2" charset="2"/>
              <a:buChar char="q"/>
              <a:defRPr/>
            </a:pPr>
            <a:r>
              <a:rPr lang="ru-RU" sz="1400" dirty="0"/>
              <a:t> использование программных генераторов паролей.</a:t>
            </a:r>
          </a:p>
        </p:txBody>
      </p:sp>
      <p:pic>
        <p:nvPicPr>
          <p:cNvPr id="10" name="Рисунок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35208869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Средства управления доступом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20" name="Прямоугольник 19"/>
          <p:cNvSpPr/>
          <p:nvPr/>
        </p:nvSpPr>
        <p:spPr>
          <a:xfrm>
            <a:off x="465016" y="761022"/>
            <a:ext cx="8496300"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err="1"/>
              <a:t>Active</a:t>
            </a:r>
            <a:r>
              <a:rPr lang="ru-RU" sz="1600" b="1" dirty="0"/>
              <a:t> </a:t>
            </a:r>
            <a:r>
              <a:rPr lang="ru-RU" sz="1600" b="1" dirty="0" err="1"/>
              <a:t>Directory</a:t>
            </a:r>
            <a:r>
              <a:rPr lang="ru-RU" sz="1600" b="1" dirty="0"/>
              <a:t> </a:t>
            </a:r>
            <a:r>
              <a:rPr lang="ru-RU" sz="1600" dirty="0"/>
              <a:t>(AD) - решение от компании </a:t>
            </a:r>
            <a:r>
              <a:rPr lang="ru-RU" sz="1600" dirty="0" err="1"/>
              <a:t>Microsoft</a:t>
            </a:r>
            <a:r>
              <a:rPr lang="ru-RU" sz="1600" dirty="0"/>
              <a:t> позволяющее объединить различные объекты сети (пользователи, компьютеры, сервера, принтера, различные сервисы) в единый каталог (базу данных). С помощью </a:t>
            </a:r>
            <a:r>
              <a:rPr lang="en-US" sz="1600" dirty="0"/>
              <a:t>AD</a:t>
            </a:r>
            <a:r>
              <a:rPr lang="ru-RU" sz="1600" dirty="0"/>
              <a:t> можно разрешать или запрещать доступ к объектам или группам объектов (доменам, деревьям и даже лесам).</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
        <p:nvSpPr>
          <p:cNvPr id="12" name="Прямоугольник 11"/>
          <p:cNvSpPr/>
          <p:nvPr/>
        </p:nvSpPr>
        <p:spPr>
          <a:xfrm>
            <a:off x="465016" y="2049987"/>
            <a:ext cx="8496300" cy="418576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err="1"/>
              <a:t>IdM</a:t>
            </a:r>
            <a:r>
              <a:rPr lang="ru-RU" sz="1600" b="1" dirty="0"/>
              <a:t> (</a:t>
            </a:r>
            <a:r>
              <a:rPr lang="ru-RU" sz="1600" b="1" dirty="0" err="1"/>
              <a:t>Identity</a:t>
            </a:r>
            <a:r>
              <a:rPr lang="ru-RU" sz="1600" b="1" dirty="0"/>
              <a:t> </a:t>
            </a:r>
            <a:r>
              <a:rPr lang="ru-RU" sz="1600" b="1" dirty="0" err="1"/>
              <a:t>Management</a:t>
            </a:r>
            <a:r>
              <a:rPr lang="ru-RU" sz="1600" b="1" dirty="0"/>
              <a:t>) </a:t>
            </a:r>
            <a:r>
              <a:rPr lang="ru-RU" sz="1600" dirty="0"/>
              <a:t>- система управления учетными (идентификационными) данными: учетными записями, правами на доступ к информационным ресурсам, паролями и другими атрибутами в различных системах. </a:t>
            </a:r>
            <a:r>
              <a:rPr lang="en-US" sz="1600" dirty="0" err="1"/>
              <a:t>IdM</a:t>
            </a:r>
            <a:r>
              <a:rPr lang="ru-RU" sz="1600" dirty="0"/>
              <a:t> позволяет автоматизировать процессы управления правами доступа</a:t>
            </a:r>
            <a:r>
              <a:rPr lang="en-US" sz="1600" dirty="0"/>
              <a:t> </a:t>
            </a:r>
            <a:r>
              <a:rPr lang="ru-RU" sz="1600" dirty="0"/>
              <a:t>и обеспечить высокий уровень информационной безопасности. Состав </a:t>
            </a:r>
            <a:r>
              <a:rPr lang="en-US" sz="1600" dirty="0" err="1"/>
              <a:t>IdM</a:t>
            </a:r>
            <a:r>
              <a:rPr lang="ru-RU" sz="1600" dirty="0"/>
              <a:t>:</a:t>
            </a:r>
          </a:p>
          <a:p>
            <a:pPr marL="285750" indent="-285750" algn="just">
              <a:buFont typeface="Wingdings" panose="05000000000000000000" pitchFamily="2" charset="2"/>
              <a:buChar char="q"/>
              <a:defRPr/>
            </a:pPr>
            <a:r>
              <a:rPr lang="ru-RU" sz="1600" dirty="0"/>
              <a:t>Сервер </a:t>
            </a:r>
            <a:r>
              <a:rPr lang="en-US" sz="1600" dirty="0" err="1"/>
              <a:t>IdM</a:t>
            </a:r>
            <a:r>
              <a:rPr lang="en-US" sz="1600" dirty="0"/>
              <a:t> </a:t>
            </a:r>
            <a:r>
              <a:rPr lang="ru-RU" sz="1600" dirty="0"/>
              <a:t>и база данных учетных записей</a:t>
            </a:r>
          </a:p>
          <a:p>
            <a:pPr marL="285750" indent="-285750" algn="just">
              <a:buFont typeface="Wingdings" panose="05000000000000000000" pitchFamily="2" charset="2"/>
              <a:buChar char="q"/>
              <a:defRPr/>
            </a:pPr>
            <a:r>
              <a:rPr lang="ru-RU" sz="1600" dirty="0"/>
              <a:t>Коннекторы к различным внешним информационным системам</a:t>
            </a:r>
          </a:p>
          <a:p>
            <a:pPr marL="285750" indent="-285750" algn="just">
              <a:buFont typeface="Wingdings" panose="05000000000000000000" pitchFamily="2" charset="2"/>
              <a:buChar char="q"/>
              <a:defRPr/>
            </a:pPr>
            <a:r>
              <a:rPr lang="ru-RU" sz="1600" dirty="0"/>
              <a:t>Консоль администратора и консоли для групп пользователей</a:t>
            </a:r>
          </a:p>
          <a:p>
            <a:pPr algn="just">
              <a:spcBef>
                <a:spcPts val="600"/>
              </a:spcBef>
              <a:defRPr/>
            </a:pPr>
            <a:r>
              <a:rPr lang="ru-RU" sz="1600" b="1" dirty="0"/>
              <a:t>Лучшие мировые </a:t>
            </a:r>
            <a:r>
              <a:rPr lang="en-US" sz="1600" b="1" dirty="0" err="1"/>
              <a:t>IdM</a:t>
            </a:r>
            <a:r>
              <a:rPr lang="ru-RU" sz="1600" b="1" dirty="0"/>
              <a:t>-системы:</a:t>
            </a:r>
          </a:p>
          <a:p>
            <a:pPr marL="285750" indent="-285750" algn="just">
              <a:buFont typeface="Wingdings" panose="05000000000000000000" pitchFamily="2" charset="2"/>
              <a:buChar char="q"/>
              <a:defRPr/>
            </a:pPr>
            <a:r>
              <a:rPr lang="ru-RU" sz="1600" b="1" dirty="0"/>
              <a:t>IBM </a:t>
            </a:r>
            <a:r>
              <a:rPr lang="ru-RU" sz="1600" b="1" dirty="0" err="1"/>
              <a:t>Security</a:t>
            </a:r>
            <a:r>
              <a:rPr lang="ru-RU" sz="1600" b="1" dirty="0"/>
              <a:t> </a:t>
            </a:r>
            <a:r>
              <a:rPr lang="ru-RU" sz="1600" b="1" dirty="0" err="1"/>
              <a:t>Identity</a:t>
            </a:r>
            <a:r>
              <a:rPr lang="ru-RU" sz="1600" b="1" dirty="0"/>
              <a:t> </a:t>
            </a:r>
            <a:r>
              <a:rPr lang="ru-RU" sz="1600" b="1" dirty="0" err="1"/>
              <a:t>Manager</a:t>
            </a:r>
            <a:r>
              <a:rPr lang="ru-RU" sz="1600" b="1" dirty="0"/>
              <a:t> </a:t>
            </a:r>
            <a:r>
              <a:rPr lang="en-US" sz="1600" dirty="0"/>
              <a:t>- </a:t>
            </a:r>
            <a:r>
              <a:rPr lang="ru-RU" sz="1600" dirty="0"/>
              <a:t>автоматизирует процессы создания, выдачи и аннулирования полномочий пользователей на протяжении всего жизненного цикла. </a:t>
            </a:r>
            <a:endParaRPr lang="en-US" sz="1600" dirty="0"/>
          </a:p>
          <a:p>
            <a:pPr marL="285750" indent="-285750" algn="just">
              <a:buFont typeface="Wingdings" panose="05000000000000000000" pitchFamily="2" charset="2"/>
              <a:buChar char="q"/>
              <a:defRPr/>
            </a:pPr>
            <a:r>
              <a:rPr lang="ru-RU" sz="1600" b="1" dirty="0" err="1"/>
              <a:t>Oracle</a:t>
            </a:r>
            <a:r>
              <a:rPr lang="ru-RU" sz="1600" b="1" dirty="0"/>
              <a:t> </a:t>
            </a:r>
            <a:r>
              <a:rPr lang="ru-RU" sz="1600" b="1" dirty="0" err="1"/>
              <a:t>Identity</a:t>
            </a:r>
            <a:r>
              <a:rPr lang="ru-RU" sz="1600" b="1" dirty="0"/>
              <a:t> </a:t>
            </a:r>
            <a:r>
              <a:rPr lang="ru-RU" sz="1600" b="1" dirty="0" err="1"/>
              <a:t>Manager</a:t>
            </a:r>
            <a:r>
              <a:rPr lang="ru-RU" sz="1600" b="1" dirty="0"/>
              <a:t> </a:t>
            </a:r>
            <a:r>
              <a:rPr lang="ru-RU" sz="1600" dirty="0"/>
              <a:t>представляет собой интегрированную платформу для управления идентификационными данными и корпоративными ролями, включая различные СУБД</a:t>
            </a:r>
          </a:p>
          <a:p>
            <a:pPr marL="285750" indent="-285750" algn="just">
              <a:buFont typeface="Wingdings" panose="05000000000000000000" pitchFamily="2" charset="2"/>
              <a:buChar char="q"/>
              <a:defRPr/>
            </a:pPr>
            <a:r>
              <a:rPr lang="ru-RU" sz="1600" b="1" dirty="0" err="1"/>
              <a:t>SailPoint</a:t>
            </a:r>
            <a:r>
              <a:rPr lang="ru-RU" sz="1600" b="1" dirty="0"/>
              <a:t> </a:t>
            </a:r>
            <a:r>
              <a:rPr lang="ru-RU" sz="1600" b="1" dirty="0" err="1"/>
              <a:t>IdentityIQ</a:t>
            </a:r>
            <a:r>
              <a:rPr lang="ru-RU" sz="1600" b="1" dirty="0"/>
              <a:t> </a:t>
            </a:r>
            <a:r>
              <a:rPr lang="ru-RU" sz="1600" dirty="0"/>
              <a:t>— единое решение по управлению и контролю прав доступа с аттестацией на основе корпоративных ролевых моделей, политик и правил. </a:t>
            </a:r>
          </a:p>
          <a:p>
            <a:pPr algn="just">
              <a:spcBef>
                <a:spcPts val="600"/>
              </a:spcBef>
              <a:defRPr/>
            </a:pPr>
            <a:r>
              <a:rPr lang="ru-RU" sz="1600" b="1" dirty="0"/>
              <a:t>Российские </a:t>
            </a:r>
            <a:r>
              <a:rPr lang="en-US" sz="1600" b="1" dirty="0" err="1"/>
              <a:t>IdM</a:t>
            </a:r>
            <a:r>
              <a:rPr lang="en-US" sz="1600" b="1" dirty="0"/>
              <a:t>-</a:t>
            </a:r>
            <a:r>
              <a:rPr lang="ru-RU" sz="1600" b="1" dirty="0"/>
              <a:t>системы</a:t>
            </a:r>
            <a:r>
              <a:rPr lang="ru-RU" sz="1600" dirty="0"/>
              <a:t>:</a:t>
            </a:r>
          </a:p>
          <a:p>
            <a:pPr algn="just">
              <a:defRPr/>
            </a:pPr>
            <a:r>
              <a:rPr lang="en-US" sz="1600" dirty="0" err="1"/>
              <a:t>Avanpost</a:t>
            </a:r>
            <a:r>
              <a:rPr lang="en-US" sz="1600" dirty="0"/>
              <a:t> IDM – </a:t>
            </a:r>
            <a:r>
              <a:rPr lang="ru-RU" sz="1600" dirty="0"/>
              <a:t>«Аванпост»; </a:t>
            </a:r>
            <a:r>
              <a:rPr lang="ru-RU" sz="1600" dirty="0" err="1"/>
              <a:t>Solar</a:t>
            </a:r>
            <a:r>
              <a:rPr lang="ru-RU" sz="1600" dirty="0"/>
              <a:t> </a:t>
            </a:r>
            <a:r>
              <a:rPr lang="ru-RU" sz="1600" dirty="0" err="1"/>
              <a:t>Security</a:t>
            </a:r>
            <a:r>
              <a:rPr lang="ru-RU" sz="1600" dirty="0"/>
              <a:t> - «</a:t>
            </a:r>
            <a:r>
              <a:rPr lang="ru-RU" sz="1600" dirty="0" err="1"/>
              <a:t>Инфосистемы</a:t>
            </a:r>
            <a:r>
              <a:rPr lang="ru-RU" sz="1600" dirty="0"/>
              <a:t> </a:t>
            </a:r>
            <a:r>
              <a:rPr lang="ru-RU" sz="1600" dirty="0" err="1"/>
              <a:t>Джет</a:t>
            </a:r>
            <a:r>
              <a:rPr lang="ru-RU" sz="1600" dirty="0"/>
              <a:t>»; КУБ – «</a:t>
            </a:r>
            <a:r>
              <a:rPr lang="ru-RU" sz="1600" dirty="0" err="1"/>
              <a:t>ТрансВерс</a:t>
            </a:r>
            <a:r>
              <a:rPr lang="ru-RU" sz="1600" dirty="0"/>
              <a:t>».</a:t>
            </a:r>
          </a:p>
        </p:txBody>
      </p:sp>
    </p:spTree>
    <p:extLst>
      <p:ext uri="{BB962C8B-B14F-4D97-AF65-F5344CB8AC3E}">
        <p14:creationId xmlns:p14="http://schemas.microsoft.com/office/powerpoint/2010/main" val="26456371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Защита информации при работе с базами данных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5</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468313" y="692150"/>
            <a:ext cx="5824422" cy="335476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eaLnBrk="1" hangingPunct="1">
              <a:defRPr/>
            </a:pPr>
            <a:r>
              <a:rPr lang="ru-RU" sz="1600" b="1" dirty="0"/>
              <a:t>Реляционная модель данных </a:t>
            </a:r>
            <a:r>
              <a:rPr lang="ru-RU" sz="1600" dirty="0"/>
              <a:t>(др. Эдгар Кодд)</a:t>
            </a:r>
          </a:p>
          <a:p>
            <a:pPr algn="just" eaLnBrk="1" hangingPunct="1">
              <a:spcBef>
                <a:spcPts val="600"/>
              </a:spcBef>
              <a:buSzPct val="80000"/>
              <a:buFont typeface="Wingdings" pitchFamily="2" charset="2"/>
              <a:buChar char="q"/>
              <a:defRPr/>
            </a:pPr>
            <a:r>
              <a:rPr lang="ru-RU" sz="1600" dirty="0"/>
              <a:t> </a:t>
            </a:r>
            <a:r>
              <a:rPr lang="ru-RU" sz="1600" b="1" dirty="0"/>
              <a:t>Структурный аспект </a:t>
            </a:r>
            <a:r>
              <a:rPr lang="ru-RU" sz="1600" dirty="0"/>
              <a:t>– данные должны быть нормализованы и связаны, т.е. одна единица информация должна храниться в одном месте и на неё должны ссылаться;</a:t>
            </a:r>
          </a:p>
          <a:p>
            <a:pPr algn="just">
              <a:spcBef>
                <a:spcPts val="600"/>
              </a:spcBef>
              <a:buSzPct val="80000"/>
              <a:buFont typeface="Wingdings" pitchFamily="2" charset="2"/>
              <a:buChar char="q"/>
              <a:defRPr/>
            </a:pPr>
            <a:r>
              <a:rPr lang="ru-RU" sz="1600" dirty="0"/>
              <a:t> </a:t>
            </a:r>
            <a:r>
              <a:rPr lang="ru-RU" sz="1600" b="1" dirty="0"/>
              <a:t>Аспект целостности </a:t>
            </a:r>
            <a:r>
              <a:rPr lang="ru-RU" sz="1600" dirty="0"/>
              <a:t>- отношения должны отвечать определённым декларативным ограничениям целостности;</a:t>
            </a:r>
          </a:p>
          <a:p>
            <a:pPr algn="just">
              <a:spcBef>
                <a:spcPts val="600"/>
              </a:spcBef>
              <a:buSzPct val="80000"/>
              <a:buFont typeface="Wingdings" pitchFamily="2" charset="2"/>
              <a:buChar char="q"/>
              <a:defRPr/>
            </a:pPr>
            <a:r>
              <a:rPr lang="ru-RU" sz="1600" dirty="0"/>
              <a:t> </a:t>
            </a:r>
            <a:r>
              <a:rPr lang="ru-RU" sz="1600" b="1" dirty="0"/>
              <a:t>Аспект обработки </a:t>
            </a:r>
            <a:r>
              <a:rPr lang="ru-RU" sz="1600" dirty="0"/>
              <a:t>– необходимо поддерживать универсальное манипулирование данными (язык </a:t>
            </a:r>
            <a:r>
              <a:rPr lang="en-US" sz="1600" dirty="0"/>
              <a:t>SQL – structured query language</a:t>
            </a:r>
            <a:r>
              <a:rPr lang="ru-RU" sz="1600" dirty="0"/>
              <a:t>);</a:t>
            </a:r>
          </a:p>
          <a:p>
            <a:pPr eaLnBrk="1" hangingPunct="1">
              <a:spcBef>
                <a:spcPts val="600"/>
              </a:spcBef>
              <a:buSzPct val="80000"/>
              <a:buFont typeface="Wingdings" pitchFamily="2" charset="2"/>
              <a:buChar char="q"/>
              <a:defRPr/>
            </a:pPr>
            <a:r>
              <a:rPr lang="ru-RU" sz="1600" dirty="0"/>
              <a:t> </a:t>
            </a:r>
            <a:r>
              <a:rPr lang="ru-RU" sz="1600" b="1" dirty="0"/>
              <a:t>Аспект безопасности </a:t>
            </a:r>
            <a:r>
              <a:rPr lang="ru-RU" sz="1600" dirty="0"/>
              <a:t>– система должна быть закрыта от произвольного доступа к внесению, изменению, удалению данных (нерегламентированного использования информации).</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
        <p:nvSpPr>
          <p:cNvPr id="12" name="Прямоугольник 11"/>
          <p:cNvSpPr/>
          <p:nvPr/>
        </p:nvSpPr>
        <p:spPr>
          <a:xfrm>
            <a:off x="465016" y="4282399"/>
            <a:ext cx="8496300" cy="220060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Необходимо учитывать следующие особенности защиты СУБД</a:t>
            </a:r>
          </a:p>
          <a:p>
            <a:pPr algn="just" eaLnBrk="1" hangingPunct="1">
              <a:spcBef>
                <a:spcPts val="600"/>
              </a:spcBef>
              <a:buSzPct val="80000"/>
              <a:buFont typeface="Wingdings" pitchFamily="2" charset="2"/>
              <a:buChar char="q"/>
              <a:defRPr/>
            </a:pPr>
            <a:r>
              <a:rPr lang="ru-RU" sz="1600" dirty="0"/>
              <a:t> БД может накапливаться большой объем интегрированной информации по различным тематическим направлениям, предназначенной для различных пользователей;</a:t>
            </a:r>
          </a:p>
          <a:p>
            <a:pPr eaLnBrk="1" hangingPunct="1">
              <a:spcBef>
                <a:spcPts val="600"/>
              </a:spcBef>
              <a:buSzPct val="80000"/>
              <a:buFont typeface="Wingdings" pitchFamily="2" charset="2"/>
              <a:buChar char="q"/>
              <a:defRPr/>
            </a:pPr>
            <a:r>
              <a:rPr lang="ru-RU" sz="1600" dirty="0"/>
              <a:t> БД могут быть физически распределены по различным устройствам и узлам сети;</a:t>
            </a:r>
          </a:p>
          <a:p>
            <a:pPr eaLnBrk="1" hangingPunct="1">
              <a:spcBef>
                <a:spcPts val="600"/>
              </a:spcBef>
              <a:buSzPct val="80000"/>
              <a:buFont typeface="Wingdings" pitchFamily="2" charset="2"/>
              <a:buChar char="q"/>
              <a:defRPr/>
            </a:pPr>
            <a:r>
              <a:rPr lang="ru-RU" sz="1600" dirty="0"/>
              <a:t> БД могут включать информацию различного уровня конфиденциальности;</a:t>
            </a:r>
          </a:p>
          <a:p>
            <a:pPr eaLnBrk="1" hangingPunct="1">
              <a:spcBef>
                <a:spcPts val="600"/>
              </a:spcBef>
              <a:buSzPct val="80000"/>
              <a:buFont typeface="Wingdings" pitchFamily="2" charset="2"/>
              <a:buChar char="q"/>
              <a:defRPr/>
            </a:pPr>
            <a:r>
              <a:rPr lang="ru-RU" sz="1600" dirty="0"/>
              <a:t> разграничение доступа пользователей к БД осуществляться только на уровне СУБД;</a:t>
            </a:r>
          </a:p>
          <a:p>
            <a:pPr eaLnBrk="1" hangingPunct="1">
              <a:spcBef>
                <a:spcPts val="600"/>
              </a:spcBef>
              <a:buSzPct val="80000"/>
              <a:buFont typeface="Wingdings" pitchFamily="2" charset="2"/>
              <a:buChar char="q"/>
              <a:defRPr/>
            </a:pPr>
            <a:r>
              <a:rPr lang="ru-RU" sz="1600" dirty="0"/>
              <a:t> регистрация действий пользователей также только средствами СУБД.</a:t>
            </a:r>
          </a:p>
        </p:txBody>
      </p:sp>
      <p:pic>
        <p:nvPicPr>
          <p:cNvPr id="2050" name="Picture 2" descr="https://labs-org.ru/wp-content/uploads/2017/06/1_11-28.png"/>
          <p:cNvPicPr>
            <a:picLocks noChangeAspect="1" noChangeArrowheads="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6410448" y="2495551"/>
            <a:ext cx="2550868" cy="13398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binarymove.com/wp-content/uploads/2017/03/ed_codd3.jpg"/>
          <p:cNvPicPr>
            <a:picLocks noChangeAspect="1" noChangeArrowheads="1"/>
          </p:cNvPicPr>
          <p:nvPr/>
        </p:nvPicPr>
        <p:blipFill>
          <a:blip r:embed="rId4" cstate="screen">
            <a:extLst>
              <a:ext uri="{BEBA8EAE-BF5A-486C-A8C5-ECC9F3942E4B}">
                <a14:imgProps xmlns:a14="http://schemas.microsoft.com/office/drawing/2010/main">
                  <a14:imgLayer r:embed="rId5">
                    <a14:imgEffect>
                      <a14:artisticPaintStrokes/>
                    </a14:imgEffect>
                  </a14:imgLayer>
                </a14:imgProps>
              </a:ext>
              <a:ext uri="{28A0092B-C50C-407E-A947-70E740481C1C}">
                <a14:useLocalDpi xmlns:a14="http://schemas.microsoft.com/office/drawing/2010/main"/>
              </a:ext>
            </a:extLst>
          </a:blip>
          <a:srcRect/>
          <a:stretch>
            <a:fillRect/>
          </a:stretch>
        </p:blipFill>
        <p:spPr bwMode="auto">
          <a:xfrm>
            <a:off x="7018999" y="692150"/>
            <a:ext cx="1333765" cy="168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2455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Прямоугольник 93"/>
          <p:cNvSpPr/>
          <p:nvPr/>
        </p:nvSpPr>
        <p:spPr>
          <a:xfrm>
            <a:off x="498716" y="3378076"/>
            <a:ext cx="6084964" cy="3046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defRPr/>
            </a:pPr>
            <a:r>
              <a:rPr lang="ru-RU" sz="1600" b="1" dirty="0"/>
              <a:t>ЦОД</a:t>
            </a:r>
            <a:r>
              <a:rPr lang="en-US" sz="1600" b="1" dirty="0"/>
              <a:t> </a:t>
            </a:r>
            <a:r>
              <a:rPr lang="en-US" sz="1600" dirty="0"/>
              <a:t>—</a:t>
            </a:r>
            <a:r>
              <a:rPr lang="ru-RU" sz="1600" dirty="0"/>
              <a:t>Центр обработки данных</a:t>
            </a:r>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Безопасность хранения и обработки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6</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468313" y="692150"/>
            <a:ext cx="8496300" cy="33855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defRPr/>
            </a:pPr>
            <a:r>
              <a:rPr lang="en-US" sz="1600" b="1" dirty="0"/>
              <a:t>RAID (redundant array of independent disks</a:t>
            </a:r>
            <a:r>
              <a:rPr lang="ru-RU" sz="1600" b="1" dirty="0"/>
              <a:t>)</a:t>
            </a:r>
            <a:r>
              <a:rPr lang="en-US" sz="1600" b="1" dirty="0"/>
              <a:t> </a:t>
            </a:r>
            <a:r>
              <a:rPr lang="en-US" sz="1600" dirty="0"/>
              <a:t>— </a:t>
            </a:r>
            <a:r>
              <a:rPr lang="ru-RU" sz="1600" dirty="0"/>
              <a:t>избыточный массив независимых дисков</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grpSp>
        <p:nvGrpSpPr>
          <p:cNvPr id="24" name="Группа 23"/>
          <p:cNvGrpSpPr/>
          <p:nvPr/>
        </p:nvGrpSpPr>
        <p:grpSpPr>
          <a:xfrm>
            <a:off x="468313" y="1167486"/>
            <a:ext cx="1371600" cy="1404664"/>
            <a:chOff x="299259" y="1094881"/>
            <a:chExt cx="1371600" cy="1404664"/>
          </a:xfrm>
        </p:grpSpPr>
        <p:grpSp>
          <p:nvGrpSpPr>
            <p:cNvPr id="3" name="Группа 2"/>
            <p:cNvGrpSpPr/>
            <p:nvPr/>
          </p:nvGrpSpPr>
          <p:grpSpPr>
            <a:xfrm>
              <a:off x="468313" y="1597421"/>
              <a:ext cx="399011" cy="645772"/>
              <a:chOff x="3682539" y="3107255"/>
              <a:chExt cx="399011" cy="645772"/>
            </a:xfrm>
          </p:grpSpPr>
          <p:sp>
            <p:nvSpPr>
              <p:cNvPr id="2" name="Блок-схема: магнитный диск 1"/>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5</a:t>
                </a:r>
              </a:p>
            </p:txBody>
          </p:sp>
          <p:sp>
            <p:nvSpPr>
              <p:cNvPr id="15" name="Блок-схема: магнитный диск 14"/>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3</a:t>
                </a:r>
              </a:p>
            </p:txBody>
          </p:sp>
          <p:sp>
            <p:nvSpPr>
              <p:cNvPr id="16" name="Блок-схема: магнитный диск 15"/>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B1</a:t>
                </a:r>
                <a:endParaRPr lang="ru-RU" sz="1100" b="1" dirty="0">
                  <a:solidFill>
                    <a:schemeClr val="tx1"/>
                  </a:solidFill>
                </a:endParaRPr>
              </a:p>
            </p:txBody>
          </p:sp>
        </p:grpSp>
        <p:grpSp>
          <p:nvGrpSpPr>
            <p:cNvPr id="17" name="Группа 16"/>
            <p:cNvGrpSpPr/>
            <p:nvPr/>
          </p:nvGrpSpPr>
          <p:grpSpPr>
            <a:xfrm>
              <a:off x="1044662" y="1594241"/>
              <a:ext cx="399011" cy="645772"/>
              <a:chOff x="3682539" y="3107255"/>
              <a:chExt cx="399011" cy="645772"/>
            </a:xfrm>
          </p:grpSpPr>
          <p:sp>
            <p:nvSpPr>
              <p:cNvPr id="18" name="Блок-схема: магнитный диск 17"/>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6</a:t>
                </a:r>
              </a:p>
            </p:txBody>
          </p:sp>
          <p:sp>
            <p:nvSpPr>
              <p:cNvPr id="19" name="Блок-схема: магнитный диск 18"/>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4</a:t>
                </a:r>
              </a:p>
            </p:txBody>
          </p:sp>
          <p:sp>
            <p:nvSpPr>
              <p:cNvPr id="20" name="Блок-схема: магнитный диск 19"/>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2</a:t>
                </a:r>
              </a:p>
            </p:txBody>
          </p:sp>
        </p:grpSp>
        <p:cxnSp>
          <p:nvCxnSpPr>
            <p:cNvPr id="5" name="Соединительная линия уступом 4"/>
            <p:cNvCxnSpPr>
              <a:stCxn id="16" idx="1"/>
              <a:endCxn id="20" idx="1"/>
            </p:cNvCxnSpPr>
            <p:nvPr/>
          </p:nvCxnSpPr>
          <p:spPr>
            <a:xfrm rot="5400000" flipH="1" flipV="1">
              <a:off x="954403" y="1307657"/>
              <a:ext cx="3180" cy="576349"/>
            </a:xfrm>
            <a:prstGeom prst="bentConnector3">
              <a:avLst>
                <a:gd name="adj1" fmla="val 3106069"/>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79643" y="2253324"/>
              <a:ext cx="576349" cy="246221"/>
            </a:xfrm>
            <a:prstGeom prst="rect">
              <a:avLst/>
            </a:prstGeom>
            <a:noFill/>
          </p:spPr>
          <p:txBody>
            <a:bodyPr wrap="square" rtlCol="0">
              <a:spAutoFit/>
            </a:bodyPr>
            <a:lstStyle/>
            <a:p>
              <a:r>
                <a:rPr lang="ru-RU" sz="1000" b="1" dirty="0"/>
                <a:t>Диск 1</a:t>
              </a:r>
            </a:p>
          </p:txBody>
        </p:sp>
        <p:sp>
          <p:nvSpPr>
            <p:cNvPr id="22" name="TextBox 21"/>
            <p:cNvSpPr txBox="1"/>
            <p:nvPr/>
          </p:nvSpPr>
          <p:spPr>
            <a:xfrm>
              <a:off x="955992" y="2248232"/>
              <a:ext cx="576349" cy="246221"/>
            </a:xfrm>
            <a:prstGeom prst="rect">
              <a:avLst/>
            </a:prstGeom>
            <a:noFill/>
          </p:spPr>
          <p:txBody>
            <a:bodyPr wrap="square" rtlCol="0">
              <a:spAutoFit/>
            </a:bodyPr>
            <a:lstStyle/>
            <a:p>
              <a:r>
                <a:rPr lang="ru-RU" sz="1000" b="1" dirty="0"/>
                <a:t>Диск 2</a:t>
              </a:r>
            </a:p>
          </p:txBody>
        </p:sp>
        <p:sp>
          <p:nvSpPr>
            <p:cNvPr id="23" name="TextBox 22"/>
            <p:cNvSpPr txBox="1"/>
            <p:nvPr/>
          </p:nvSpPr>
          <p:spPr>
            <a:xfrm>
              <a:off x="299259" y="1094881"/>
              <a:ext cx="1371600" cy="415498"/>
            </a:xfrm>
            <a:prstGeom prst="rect">
              <a:avLst/>
            </a:prstGeom>
            <a:noFill/>
          </p:spPr>
          <p:txBody>
            <a:bodyPr wrap="square" rtlCol="0">
              <a:spAutoFit/>
            </a:bodyPr>
            <a:lstStyle/>
            <a:p>
              <a:pPr algn="ctr"/>
              <a:r>
                <a:rPr lang="en-US" sz="1100" b="1" dirty="0"/>
                <a:t>RAID </a:t>
              </a:r>
              <a:r>
                <a:rPr lang="ru-RU" sz="1100" b="1" dirty="0"/>
                <a:t>0</a:t>
              </a:r>
              <a:endParaRPr lang="en-US" sz="1100" b="1" dirty="0"/>
            </a:p>
            <a:p>
              <a:pPr algn="ctr"/>
              <a:r>
                <a:rPr lang="en-US" sz="1000" b="1" dirty="0"/>
                <a:t>«Striping» – </a:t>
              </a:r>
              <a:r>
                <a:rPr lang="ru-RU" sz="1000" b="1" dirty="0"/>
                <a:t>Череда</a:t>
              </a:r>
            </a:p>
          </p:txBody>
        </p:sp>
      </p:grpSp>
      <p:grpSp>
        <p:nvGrpSpPr>
          <p:cNvPr id="53" name="Группа 52"/>
          <p:cNvGrpSpPr/>
          <p:nvPr/>
        </p:nvGrpSpPr>
        <p:grpSpPr>
          <a:xfrm>
            <a:off x="1897506" y="1162394"/>
            <a:ext cx="1371600" cy="1404664"/>
            <a:chOff x="299259" y="1094881"/>
            <a:chExt cx="1371600" cy="1404664"/>
          </a:xfrm>
        </p:grpSpPr>
        <p:grpSp>
          <p:nvGrpSpPr>
            <p:cNvPr id="54" name="Группа 53"/>
            <p:cNvGrpSpPr/>
            <p:nvPr/>
          </p:nvGrpSpPr>
          <p:grpSpPr>
            <a:xfrm>
              <a:off x="468313" y="1597421"/>
              <a:ext cx="399011" cy="645772"/>
              <a:chOff x="3682539" y="3107255"/>
              <a:chExt cx="399011" cy="645772"/>
            </a:xfrm>
          </p:grpSpPr>
          <p:sp>
            <p:nvSpPr>
              <p:cNvPr id="63" name="Блок-схема: магнитный диск 62"/>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B3</a:t>
                </a:r>
                <a:endParaRPr lang="ru-RU" sz="1100" b="1" dirty="0">
                  <a:solidFill>
                    <a:schemeClr val="tx1"/>
                  </a:solidFill>
                </a:endParaRPr>
              </a:p>
            </p:txBody>
          </p:sp>
          <p:sp>
            <p:nvSpPr>
              <p:cNvPr id="64" name="Блок-схема: магнитный диск 63"/>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B2</a:t>
                </a:r>
                <a:endParaRPr lang="ru-RU" sz="1100" b="1" dirty="0">
                  <a:solidFill>
                    <a:schemeClr val="tx1"/>
                  </a:solidFill>
                </a:endParaRPr>
              </a:p>
            </p:txBody>
          </p:sp>
          <p:sp>
            <p:nvSpPr>
              <p:cNvPr id="65" name="Блок-схема: магнитный диск 64"/>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B1</a:t>
                </a:r>
                <a:endParaRPr lang="ru-RU" sz="1100" b="1" dirty="0">
                  <a:solidFill>
                    <a:schemeClr val="tx1"/>
                  </a:solidFill>
                </a:endParaRPr>
              </a:p>
            </p:txBody>
          </p:sp>
        </p:grpSp>
        <p:grpSp>
          <p:nvGrpSpPr>
            <p:cNvPr id="55" name="Группа 54"/>
            <p:cNvGrpSpPr/>
            <p:nvPr/>
          </p:nvGrpSpPr>
          <p:grpSpPr>
            <a:xfrm>
              <a:off x="1044662" y="1594241"/>
              <a:ext cx="399011" cy="645772"/>
              <a:chOff x="3682539" y="3107255"/>
              <a:chExt cx="399011" cy="645772"/>
            </a:xfrm>
          </p:grpSpPr>
          <p:sp>
            <p:nvSpPr>
              <p:cNvPr id="60" name="Блок-схема: магнитный диск 59"/>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B3</a:t>
                </a:r>
                <a:endParaRPr lang="ru-RU" sz="1100" b="1" dirty="0">
                  <a:solidFill>
                    <a:schemeClr val="tx1"/>
                  </a:solidFill>
                </a:endParaRPr>
              </a:p>
            </p:txBody>
          </p:sp>
          <p:sp>
            <p:nvSpPr>
              <p:cNvPr id="61" name="Блок-схема: магнитный диск 60"/>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B2</a:t>
                </a:r>
                <a:endParaRPr lang="ru-RU" sz="1100" b="1" dirty="0">
                  <a:solidFill>
                    <a:schemeClr val="tx1"/>
                  </a:solidFill>
                </a:endParaRPr>
              </a:p>
            </p:txBody>
          </p:sp>
          <p:sp>
            <p:nvSpPr>
              <p:cNvPr id="62" name="Блок-схема: магнитный диск 61"/>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B1</a:t>
                </a:r>
                <a:endParaRPr lang="ru-RU" sz="1100" b="1" dirty="0">
                  <a:solidFill>
                    <a:schemeClr val="tx1"/>
                  </a:solidFill>
                </a:endParaRPr>
              </a:p>
            </p:txBody>
          </p:sp>
        </p:grpSp>
        <p:cxnSp>
          <p:nvCxnSpPr>
            <p:cNvPr id="56" name="Соединительная линия уступом 55"/>
            <p:cNvCxnSpPr>
              <a:stCxn id="65" idx="1"/>
              <a:endCxn id="62" idx="1"/>
            </p:cNvCxnSpPr>
            <p:nvPr/>
          </p:nvCxnSpPr>
          <p:spPr>
            <a:xfrm rot="5400000" flipH="1" flipV="1">
              <a:off x="954403" y="1307657"/>
              <a:ext cx="3180" cy="576349"/>
            </a:xfrm>
            <a:prstGeom prst="bentConnector3">
              <a:avLst>
                <a:gd name="adj1" fmla="val 2844654"/>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79643" y="2253324"/>
              <a:ext cx="576349" cy="246221"/>
            </a:xfrm>
            <a:prstGeom prst="rect">
              <a:avLst/>
            </a:prstGeom>
            <a:noFill/>
          </p:spPr>
          <p:txBody>
            <a:bodyPr wrap="square" rtlCol="0">
              <a:spAutoFit/>
            </a:bodyPr>
            <a:lstStyle/>
            <a:p>
              <a:r>
                <a:rPr lang="ru-RU" sz="1000" b="1" dirty="0"/>
                <a:t>Диск 1</a:t>
              </a:r>
            </a:p>
          </p:txBody>
        </p:sp>
        <p:sp>
          <p:nvSpPr>
            <p:cNvPr id="58" name="TextBox 57"/>
            <p:cNvSpPr txBox="1"/>
            <p:nvPr/>
          </p:nvSpPr>
          <p:spPr>
            <a:xfrm>
              <a:off x="955992" y="2248232"/>
              <a:ext cx="576349" cy="246221"/>
            </a:xfrm>
            <a:prstGeom prst="rect">
              <a:avLst/>
            </a:prstGeom>
            <a:noFill/>
          </p:spPr>
          <p:txBody>
            <a:bodyPr wrap="square" rtlCol="0">
              <a:spAutoFit/>
            </a:bodyPr>
            <a:lstStyle/>
            <a:p>
              <a:r>
                <a:rPr lang="ru-RU" sz="1000" b="1" dirty="0"/>
                <a:t>Диск 2</a:t>
              </a:r>
            </a:p>
          </p:txBody>
        </p:sp>
        <p:sp>
          <p:nvSpPr>
            <p:cNvPr id="59" name="TextBox 58"/>
            <p:cNvSpPr txBox="1"/>
            <p:nvPr/>
          </p:nvSpPr>
          <p:spPr>
            <a:xfrm>
              <a:off x="299259" y="1094881"/>
              <a:ext cx="1371600" cy="415498"/>
            </a:xfrm>
            <a:prstGeom prst="rect">
              <a:avLst/>
            </a:prstGeom>
            <a:noFill/>
          </p:spPr>
          <p:txBody>
            <a:bodyPr wrap="square" rtlCol="0">
              <a:spAutoFit/>
            </a:bodyPr>
            <a:lstStyle/>
            <a:p>
              <a:pPr algn="ctr"/>
              <a:r>
                <a:rPr lang="en-US" sz="1100" b="1" dirty="0"/>
                <a:t>RAID 1</a:t>
              </a:r>
            </a:p>
            <a:p>
              <a:pPr algn="ctr"/>
              <a:r>
                <a:rPr lang="en-US" sz="1000" b="1" dirty="0"/>
                <a:t>«Mirror» – </a:t>
              </a:r>
              <a:r>
                <a:rPr lang="ru-RU" sz="1000" b="1" dirty="0"/>
                <a:t>Зеркало</a:t>
              </a:r>
            </a:p>
          </p:txBody>
        </p:sp>
      </p:grpSp>
      <p:grpSp>
        <p:nvGrpSpPr>
          <p:cNvPr id="92" name="Группа 91"/>
          <p:cNvGrpSpPr/>
          <p:nvPr/>
        </p:nvGrpSpPr>
        <p:grpSpPr>
          <a:xfrm>
            <a:off x="3523378" y="1167775"/>
            <a:ext cx="2427317" cy="1404664"/>
            <a:chOff x="3067480" y="1250905"/>
            <a:chExt cx="2427317" cy="1404664"/>
          </a:xfrm>
        </p:grpSpPr>
        <p:grpSp>
          <p:nvGrpSpPr>
            <p:cNvPr id="25" name="Группа 24"/>
            <p:cNvGrpSpPr/>
            <p:nvPr/>
          </p:nvGrpSpPr>
          <p:grpSpPr>
            <a:xfrm>
              <a:off x="3117301" y="1250905"/>
              <a:ext cx="2377496" cy="1404664"/>
              <a:chOff x="-706637" y="1094881"/>
              <a:chExt cx="2377496" cy="1404664"/>
            </a:xfrm>
          </p:grpSpPr>
          <p:grpSp>
            <p:nvGrpSpPr>
              <p:cNvPr id="26" name="Группа 25"/>
              <p:cNvGrpSpPr/>
              <p:nvPr/>
            </p:nvGrpSpPr>
            <p:grpSpPr>
              <a:xfrm>
                <a:off x="468313" y="1597421"/>
                <a:ext cx="399011" cy="645772"/>
                <a:chOff x="3682539" y="3107255"/>
                <a:chExt cx="399011" cy="645772"/>
              </a:xfrm>
            </p:grpSpPr>
            <p:sp>
              <p:nvSpPr>
                <p:cNvPr id="35" name="Блок-схема: магнитный диск 34"/>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9</a:t>
                  </a:r>
                </a:p>
              </p:txBody>
            </p:sp>
            <p:sp>
              <p:nvSpPr>
                <p:cNvPr id="36" name="Блок-схема: магнитный диск 35"/>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6</a:t>
                  </a:r>
                </a:p>
              </p:txBody>
            </p:sp>
            <p:sp>
              <p:nvSpPr>
                <p:cNvPr id="37" name="Блок-схема: магнитный диск 36"/>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3</a:t>
                  </a:r>
                </a:p>
              </p:txBody>
            </p:sp>
          </p:grpSp>
          <p:grpSp>
            <p:nvGrpSpPr>
              <p:cNvPr id="27" name="Группа 26"/>
              <p:cNvGrpSpPr/>
              <p:nvPr/>
            </p:nvGrpSpPr>
            <p:grpSpPr>
              <a:xfrm>
                <a:off x="1044662" y="1594241"/>
                <a:ext cx="399011" cy="645772"/>
                <a:chOff x="3682539" y="3107255"/>
                <a:chExt cx="399011" cy="645772"/>
              </a:xfrm>
            </p:grpSpPr>
            <p:sp>
              <p:nvSpPr>
                <p:cNvPr id="32" name="Блок-схема: магнитный диск 31"/>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rPr>
                    <a:t>Х</a:t>
                  </a:r>
                  <a:r>
                    <a:rPr lang="en-US" sz="1100" b="1" dirty="0">
                      <a:solidFill>
                        <a:schemeClr val="tx1"/>
                      </a:solidFill>
                    </a:rPr>
                    <a:t>3</a:t>
                  </a:r>
                  <a:endParaRPr lang="ru-RU" sz="1100" b="1" dirty="0">
                    <a:solidFill>
                      <a:schemeClr val="tx1"/>
                    </a:solidFill>
                  </a:endParaRPr>
                </a:p>
              </p:txBody>
            </p:sp>
            <p:sp>
              <p:nvSpPr>
                <p:cNvPr id="33" name="Блок-схема: магнитный диск 32"/>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rPr>
                    <a:t>Х</a:t>
                  </a:r>
                  <a:r>
                    <a:rPr lang="en-US" sz="1100" b="1" dirty="0">
                      <a:solidFill>
                        <a:schemeClr val="tx1"/>
                      </a:solidFill>
                    </a:rPr>
                    <a:t>2</a:t>
                  </a:r>
                  <a:endParaRPr lang="ru-RU" sz="1100" b="1" dirty="0">
                    <a:solidFill>
                      <a:schemeClr val="tx1"/>
                    </a:solidFill>
                  </a:endParaRPr>
                </a:p>
              </p:txBody>
            </p:sp>
            <p:sp>
              <p:nvSpPr>
                <p:cNvPr id="34" name="Блок-схема: магнитный диск 33"/>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rPr>
                    <a:t>Х1</a:t>
                  </a:r>
                </a:p>
              </p:txBody>
            </p:sp>
          </p:grpSp>
          <p:cxnSp>
            <p:nvCxnSpPr>
              <p:cNvPr id="28" name="Соединительная линия уступом 27"/>
              <p:cNvCxnSpPr>
                <a:stCxn id="37" idx="1"/>
                <a:endCxn id="34" idx="1"/>
              </p:cNvCxnSpPr>
              <p:nvPr/>
            </p:nvCxnSpPr>
            <p:spPr>
              <a:xfrm rot="5400000" flipH="1" flipV="1">
                <a:off x="954403" y="1307657"/>
                <a:ext cx="3180" cy="576349"/>
              </a:xfrm>
              <a:prstGeom prst="bentConnector3">
                <a:avLst>
                  <a:gd name="adj1" fmla="val 2844654"/>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79643" y="2253324"/>
                <a:ext cx="576349" cy="246221"/>
              </a:xfrm>
              <a:prstGeom prst="rect">
                <a:avLst/>
              </a:prstGeom>
              <a:noFill/>
            </p:spPr>
            <p:txBody>
              <a:bodyPr wrap="square" rtlCol="0">
                <a:spAutoFit/>
              </a:bodyPr>
              <a:lstStyle/>
              <a:p>
                <a:r>
                  <a:rPr lang="ru-RU" sz="1000" b="1" dirty="0"/>
                  <a:t>Диск 3</a:t>
                </a:r>
              </a:p>
            </p:txBody>
          </p:sp>
          <p:sp>
            <p:nvSpPr>
              <p:cNvPr id="30" name="TextBox 29"/>
              <p:cNvSpPr txBox="1"/>
              <p:nvPr/>
            </p:nvSpPr>
            <p:spPr>
              <a:xfrm>
                <a:off x="955992" y="2248232"/>
                <a:ext cx="576349" cy="246221"/>
              </a:xfrm>
              <a:prstGeom prst="rect">
                <a:avLst/>
              </a:prstGeom>
              <a:noFill/>
            </p:spPr>
            <p:txBody>
              <a:bodyPr wrap="square" rtlCol="0">
                <a:spAutoFit/>
              </a:bodyPr>
              <a:lstStyle/>
              <a:p>
                <a:r>
                  <a:rPr lang="ru-RU" sz="1000" b="1" dirty="0"/>
                  <a:t>Диск 4</a:t>
                </a:r>
              </a:p>
            </p:txBody>
          </p:sp>
          <p:sp>
            <p:nvSpPr>
              <p:cNvPr id="31" name="TextBox 30"/>
              <p:cNvSpPr txBox="1"/>
              <p:nvPr/>
            </p:nvSpPr>
            <p:spPr>
              <a:xfrm>
                <a:off x="-706637" y="1094881"/>
                <a:ext cx="2377496" cy="415498"/>
              </a:xfrm>
              <a:prstGeom prst="rect">
                <a:avLst/>
              </a:prstGeom>
              <a:noFill/>
            </p:spPr>
            <p:txBody>
              <a:bodyPr wrap="square" rtlCol="0">
                <a:spAutoFit/>
              </a:bodyPr>
              <a:lstStyle/>
              <a:p>
                <a:pPr algn="ctr"/>
                <a:r>
                  <a:rPr lang="en-US" sz="1100" b="1" dirty="0"/>
                  <a:t>RAID </a:t>
                </a:r>
                <a:r>
                  <a:rPr lang="ru-RU" sz="1100" b="1" dirty="0"/>
                  <a:t>5</a:t>
                </a:r>
                <a:endParaRPr lang="en-US" sz="1100" b="1" dirty="0"/>
              </a:p>
              <a:p>
                <a:pPr algn="ctr"/>
                <a:r>
                  <a:rPr lang="en-US" sz="1000" b="1" dirty="0"/>
                  <a:t>«Hash» – </a:t>
                </a:r>
                <a:r>
                  <a:rPr lang="ru-RU" sz="1000" b="1" dirty="0"/>
                  <a:t>Хеширование</a:t>
                </a:r>
              </a:p>
            </p:txBody>
          </p:sp>
        </p:grpSp>
        <p:grpSp>
          <p:nvGrpSpPr>
            <p:cNvPr id="40" name="Группа 39"/>
            <p:cNvGrpSpPr/>
            <p:nvPr/>
          </p:nvGrpSpPr>
          <p:grpSpPr>
            <a:xfrm>
              <a:off x="3067480" y="1750265"/>
              <a:ext cx="1152698" cy="905304"/>
              <a:chOff x="379643" y="1594241"/>
              <a:chExt cx="1152698" cy="905304"/>
            </a:xfrm>
          </p:grpSpPr>
          <p:grpSp>
            <p:nvGrpSpPr>
              <p:cNvPr id="41" name="Группа 40"/>
              <p:cNvGrpSpPr/>
              <p:nvPr/>
            </p:nvGrpSpPr>
            <p:grpSpPr>
              <a:xfrm>
                <a:off x="468313" y="1597421"/>
                <a:ext cx="399011" cy="645772"/>
                <a:chOff x="3682539" y="3107255"/>
                <a:chExt cx="399011" cy="645772"/>
              </a:xfrm>
            </p:grpSpPr>
            <p:sp>
              <p:nvSpPr>
                <p:cNvPr id="50" name="Блок-схема: магнитный диск 49"/>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7</a:t>
                  </a:r>
                </a:p>
              </p:txBody>
            </p:sp>
            <p:sp>
              <p:nvSpPr>
                <p:cNvPr id="51" name="Блок-схема: магнитный диск 50"/>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4</a:t>
                  </a:r>
                </a:p>
              </p:txBody>
            </p:sp>
            <p:sp>
              <p:nvSpPr>
                <p:cNvPr id="52" name="Блок-схема: магнитный диск 51"/>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B1</a:t>
                  </a:r>
                  <a:endParaRPr lang="ru-RU" sz="1100" b="1" dirty="0">
                    <a:solidFill>
                      <a:schemeClr val="tx1"/>
                    </a:solidFill>
                  </a:endParaRPr>
                </a:p>
              </p:txBody>
            </p:sp>
          </p:grpSp>
          <p:grpSp>
            <p:nvGrpSpPr>
              <p:cNvPr id="42" name="Группа 41"/>
              <p:cNvGrpSpPr/>
              <p:nvPr/>
            </p:nvGrpSpPr>
            <p:grpSpPr>
              <a:xfrm>
                <a:off x="1044662" y="1594241"/>
                <a:ext cx="399011" cy="645772"/>
                <a:chOff x="3682539" y="3107255"/>
                <a:chExt cx="399011" cy="645772"/>
              </a:xfrm>
            </p:grpSpPr>
            <p:sp>
              <p:nvSpPr>
                <p:cNvPr id="47" name="Блок-схема: магнитный диск 46"/>
                <p:cNvSpPr/>
                <p:nvPr/>
              </p:nvSpPr>
              <p:spPr>
                <a:xfrm>
                  <a:off x="3682539" y="350364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8</a:t>
                  </a:r>
                </a:p>
              </p:txBody>
            </p:sp>
            <p:sp>
              <p:nvSpPr>
                <p:cNvPr id="48" name="Блок-схема: магнитный диск 47"/>
                <p:cNvSpPr/>
                <p:nvPr/>
              </p:nvSpPr>
              <p:spPr>
                <a:xfrm>
                  <a:off x="3682539" y="3310516"/>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5</a:t>
                  </a:r>
                </a:p>
              </p:txBody>
            </p:sp>
            <p:sp>
              <p:nvSpPr>
                <p:cNvPr id="49" name="Блок-схема: магнитный диск 48"/>
                <p:cNvSpPr/>
                <p:nvPr/>
              </p:nvSpPr>
              <p:spPr>
                <a:xfrm>
                  <a:off x="3682539" y="3107255"/>
                  <a:ext cx="399011" cy="249382"/>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B</a:t>
                  </a:r>
                  <a:r>
                    <a:rPr lang="ru-RU" sz="1100" b="1" dirty="0">
                      <a:solidFill>
                        <a:schemeClr val="tx1"/>
                      </a:solidFill>
                    </a:rPr>
                    <a:t>2</a:t>
                  </a:r>
                </a:p>
              </p:txBody>
            </p:sp>
          </p:grpSp>
          <p:cxnSp>
            <p:nvCxnSpPr>
              <p:cNvPr id="43" name="Соединительная линия уступом 42"/>
              <p:cNvCxnSpPr>
                <a:stCxn id="52" idx="1"/>
                <a:endCxn id="49" idx="1"/>
              </p:cNvCxnSpPr>
              <p:nvPr/>
            </p:nvCxnSpPr>
            <p:spPr>
              <a:xfrm rot="5400000" flipH="1" flipV="1">
                <a:off x="954403" y="1307657"/>
                <a:ext cx="3180" cy="576349"/>
              </a:xfrm>
              <a:prstGeom prst="bentConnector3">
                <a:avLst>
                  <a:gd name="adj1" fmla="val 2844654"/>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79643" y="2253324"/>
                <a:ext cx="576349" cy="246221"/>
              </a:xfrm>
              <a:prstGeom prst="rect">
                <a:avLst/>
              </a:prstGeom>
              <a:noFill/>
            </p:spPr>
            <p:txBody>
              <a:bodyPr wrap="square" rtlCol="0">
                <a:spAutoFit/>
              </a:bodyPr>
              <a:lstStyle/>
              <a:p>
                <a:r>
                  <a:rPr lang="ru-RU" sz="1000" b="1" dirty="0"/>
                  <a:t>Диск 1</a:t>
                </a:r>
              </a:p>
            </p:txBody>
          </p:sp>
          <p:sp>
            <p:nvSpPr>
              <p:cNvPr id="45" name="TextBox 44"/>
              <p:cNvSpPr txBox="1"/>
              <p:nvPr/>
            </p:nvSpPr>
            <p:spPr>
              <a:xfrm>
                <a:off x="955992" y="2248232"/>
                <a:ext cx="576349" cy="246221"/>
              </a:xfrm>
              <a:prstGeom prst="rect">
                <a:avLst/>
              </a:prstGeom>
              <a:noFill/>
            </p:spPr>
            <p:txBody>
              <a:bodyPr wrap="square" rtlCol="0">
                <a:spAutoFit/>
              </a:bodyPr>
              <a:lstStyle/>
              <a:p>
                <a:r>
                  <a:rPr lang="ru-RU" sz="1000" b="1" dirty="0"/>
                  <a:t>Диск 2</a:t>
                </a:r>
              </a:p>
            </p:txBody>
          </p:sp>
        </p:grpSp>
        <p:cxnSp>
          <p:nvCxnSpPr>
            <p:cNvPr id="67" name="Прямая соединительная линия 66"/>
            <p:cNvCxnSpPr/>
            <p:nvPr/>
          </p:nvCxnSpPr>
          <p:spPr>
            <a:xfrm>
              <a:off x="3923692" y="1666114"/>
              <a:ext cx="5680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8" name="Группа 67"/>
          <p:cNvGrpSpPr/>
          <p:nvPr/>
        </p:nvGrpSpPr>
        <p:grpSpPr>
          <a:xfrm>
            <a:off x="6091753" y="1173579"/>
            <a:ext cx="1371600" cy="1404664"/>
            <a:chOff x="299259" y="1094881"/>
            <a:chExt cx="1371600" cy="1404664"/>
          </a:xfrm>
        </p:grpSpPr>
        <p:sp>
          <p:nvSpPr>
            <p:cNvPr id="80" name="Блок-схема: магнитный диск 79"/>
            <p:cNvSpPr/>
            <p:nvPr/>
          </p:nvSpPr>
          <p:spPr>
            <a:xfrm>
              <a:off x="468313" y="1597421"/>
              <a:ext cx="399011" cy="633580"/>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R1</a:t>
              </a:r>
              <a:endParaRPr lang="ru-RU" sz="1100" b="1" dirty="0">
                <a:solidFill>
                  <a:schemeClr val="tx1"/>
                </a:solidFill>
              </a:endParaRPr>
            </a:p>
          </p:txBody>
        </p:sp>
        <p:sp>
          <p:nvSpPr>
            <p:cNvPr id="77" name="Блок-схема: магнитный диск 76"/>
            <p:cNvSpPr/>
            <p:nvPr/>
          </p:nvSpPr>
          <p:spPr>
            <a:xfrm>
              <a:off x="1044662" y="1594241"/>
              <a:ext cx="399011" cy="636760"/>
            </a:xfrm>
            <a:prstGeom prst="flowChartMagneticDisk">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R1</a:t>
              </a:r>
              <a:endParaRPr lang="ru-RU" sz="1100" b="1" dirty="0">
                <a:solidFill>
                  <a:schemeClr val="tx1"/>
                </a:solidFill>
              </a:endParaRPr>
            </a:p>
          </p:txBody>
        </p:sp>
        <p:cxnSp>
          <p:nvCxnSpPr>
            <p:cNvPr id="71" name="Соединительная линия уступом 70"/>
            <p:cNvCxnSpPr>
              <a:stCxn id="80" idx="1"/>
              <a:endCxn id="77" idx="1"/>
            </p:cNvCxnSpPr>
            <p:nvPr/>
          </p:nvCxnSpPr>
          <p:spPr>
            <a:xfrm rot="5400000" flipH="1" flipV="1">
              <a:off x="954403" y="1307657"/>
              <a:ext cx="3180" cy="576349"/>
            </a:xfrm>
            <a:prstGeom prst="bentConnector3">
              <a:avLst>
                <a:gd name="adj1" fmla="val 3367516"/>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79643" y="2253324"/>
              <a:ext cx="1165168" cy="246221"/>
            </a:xfrm>
            <a:prstGeom prst="rect">
              <a:avLst/>
            </a:prstGeom>
            <a:noFill/>
          </p:spPr>
          <p:txBody>
            <a:bodyPr wrap="square" rtlCol="0">
              <a:spAutoFit/>
            </a:bodyPr>
            <a:lstStyle/>
            <a:p>
              <a:pPr algn="ctr"/>
              <a:r>
                <a:rPr lang="en-US" sz="1000" b="1" dirty="0"/>
                <a:t>RAID</a:t>
              </a:r>
              <a:r>
                <a:rPr lang="ru-RU" sz="1000" b="1" dirty="0"/>
                <a:t> </a:t>
              </a:r>
              <a:r>
                <a:rPr lang="en-US" sz="1000" b="1" dirty="0"/>
                <a:t>0</a:t>
              </a:r>
              <a:endParaRPr lang="ru-RU" sz="1000" b="1" dirty="0"/>
            </a:p>
          </p:txBody>
        </p:sp>
        <p:sp>
          <p:nvSpPr>
            <p:cNvPr id="74" name="TextBox 73"/>
            <p:cNvSpPr txBox="1"/>
            <p:nvPr/>
          </p:nvSpPr>
          <p:spPr>
            <a:xfrm>
              <a:off x="299259" y="1094881"/>
              <a:ext cx="1371600" cy="415498"/>
            </a:xfrm>
            <a:prstGeom prst="rect">
              <a:avLst/>
            </a:prstGeom>
            <a:noFill/>
          </p:spPr>
          <p:txBody>
            <a:bodyPr wrap="square" rtlCol="0">
              <a:spAutoFit/>
            </a:bodyPr>
            <a:lstStyle/>
            <a:p>
              <a:pPr algn="ctr"/>
              <a:r>
                <a:rPr lang="en-US" sz="1100" b="1" dirty="0"/>
                <a:t>RAID 1</a:t>
              </a:r>
              <a:r>
                <a:rPr lang="ru-RU" sz="1100" b="1" dirty="0"/>
                <a:t>0</a:t>
              </a:r>
              <a:endParaRPr lang="en-US" sz="1100" b="1" dirty="0"/>
            </a:p>
            <a:p>
              <a:pPr algn="ctr"/>
              <a:r>
                <a:rPr lang="ru-RU" sz="1000" b="1" dirty="0"/>
                <a:t>Череда зеркал</a:t>
              </a:r>
            </a:p>
          </p:txBody>
        </p:sp>
      </p:grpSp>
      <p:grpSp>
        <p:nvGrpSpPr>
          <p:cNvPr id="86" name="Группа 85"/>
          <p:cNvGrpSpPr/>
          <p:nvPr/>
        </p:nvGrpSpPr>
        <p:grpSpPr>
          <a:xfrm>
            <a:off x="7437678" y="1162394"/>
            <a:ext cx="1371600" cy="1404664"/>
            <a:chOff x="299259" y="1094881"/>
            <a:chExt cx="1371600" cy="1404664"/>
          </a:xfrm>
          <a:solidFill>
            <a:schemeClr val="bg1"/>
          </a:solidFill>
        </p:grpSpPr>
        <p:sp>
          <p:nvSpPr>
            <p:cNvPr id="87" name="Блок-схема: магнитный диск 86"/>
            <p:cNvSpPr/>
            <p:nvPr/>
          </p:nvSpPr>
          <p:spPr>
            <a:xfrm>
              <a:off x="468313" y="1597421"/>
              <a:ext cx="399011" cy="633580"/>
            </a:xfrm>
            <a:prstGeom prst="flowChartMagneticDisk">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R5</a:t>
              </a:r>
              <a:endParaRPr lang="ru-RU" sz="1100" b="1" dirty="0">
                <a:solidFill>
                  <a:schemeClr val="tx1"/>
                </a:solidFill>
              </a:endParaRPr>
            </a:p>
          </p:txBody>
        </p:sp>
        <p:sp>
          <p:nvSpPr>
            <p:cNvPr id="88" name="Блок-схема: магнитный диск 87"/>
            <p:cNvSpPr/>
            <p:nvPr/>
          </p:nvSpPr>
          <p:spPr>
            <a:xfrm>
              <a:off x="1044662" y="1594241"/>
              <a:ext cx="399011" cy="636760"/>
            </a:xfrm>
            <a:prstGeom prst="flowChartMagneticDisk">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R5</a:t>
              </a:r>
              <a:endParaRPr lang="ru-RU" sz="1100" b="1" dirty="0">
                <a:solidFill>
                  <a:schemeClr val="tx1"/>
                </a:solidFill>
              </a:endParaRPr>
            </a:p>
          </p:txBody>
        </p:sp>
        <p:cxnSp>
          <p:nvCxnSpPr>
            <p:cNvPr id="89" name="Соединительная линия уступом 88"/>
            <p:cNvCxnSpPr>
              <a:stCxn id="87" idx="1"/>
              <a:endCxn id="88" idx="1"/>
            </p:cNvCxnSpPr>
            <p:nvPr/>
          </p:nvCxnSpPr>
          <p:spPr>
            <a:xfrm rot="5400000" flipH="1" flipV="1">
              <a:off x="954403" y="1307657"/>
              <a:ext cx="3180" cy="576349"/>
            </a:xfrm>
            <a:prstGeom prst="bentConnector3">
              <a:avLst>
                <a:gd name="adj1" fmla="val 3367516"/>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79643" y="2253324"/>
              <a:ext cx="1165168" cy="246221"/>
            </a:xfrm>
            <a:prstGeom prst="rect">
              <a:avLst/>
            </a:prstGeom>
            <a:grpFill/>
          </p:spPr>
          <p:txBody>
            <a:bodyPr wrap="square" rtlCol="0">
              <a:spAutoFit/>
            </a:bodyPr>
            <a:lstStyle/>
            <a:p>
              <a:pPr algn="ctr"/>
              <a:r>
                <a:rPr lang="en-US" sz="1000" b="1" dirty="0"/>
                <a:t>RAID</a:t>
              </a:r>
              <a:r>
                <a:rPr lang="ru-RU" sz="1000" b="1" dirty="0"/>
                <a:t> 1</a:t>
              </a:r>
            </a:p>
          </p:txBody>
        </p:sp>
        <p:sp>
          <p:nvSpPr>
            <p:cNvPr id="91" name="TextBox 90"/>
            <p:cNvSpPr txBox="1"/>
            <p:nvPr/>
          </p:nvSpPr>
          <p:spPr>
            <a:xfrm>
              <a:off x="299259" y="1094881"/>
              <a:ext cx="1371600" cy="415498"/>
            </a:xfrm>
            <a:prstGeom prst="rect">
              <a:avLst/>
            </a:prstGeom>
            <a:grpFill/>
          </p:spPr>
          <p:txBody>
            <a:bodyPr wrap="square" rtlCol="0">
              <a:spAutoFit/>
            </a:bodyPr>
            <a:lstStyle/>
            <a:p>
              <a:pPr algn="ctr"/>
              <a:r>
                <a:rPr lang="en-US" sz="1100" b="1" dirty="0"/>
                <a:t>RAID 5</a:t>
              </a:r>
              <a:r>
                <a:rPr lang="ru-RU" sz="1100" b="1" dirty="0"/>
                <a:t>0</a:t>
              </a:r>
              <a:endParaRPr lang="en-US" sz="1100" b="1" dirty="0"/>
            </a:p>
            <a:p>
              <a:pPr algn="ctr"/>
              <a:r>
                <a:rPr lang="ru-RU" sz="1000" b="1" dirty="0"/>
                <a:t>Зеркало </a:t>
              </a:r>
              <a:r>
                <a:rPr lang="ru-RU" sz="1000" b="1" dirty="0" err="1"/>
                <a:t>хеш</a:t>
              </a:r>
              <a:endParaRPr lang="ru-RU" sz="1000" b="1" dirty="0"/>
            </a:p>
          </p:txBody>
        </p:sp>
      </p:grpSp>
      <p:sp>
        <p:nvSpPr>
          <p:cNvPr id="93" name="Прямоугольник 92"/>
          <p:cNvSpPr/>
          <p:nvPr/>
        </p:nvSpPr>
        <p:spPr>
          <a:xfrm>
            <a:off x="465016" y="2809394"/>
            <a:ext cx="8496300" cy="33855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defRPr/>
            </a:pPr>
            <a:r>
              <a:rPr lang="ru-RU" sz="1600" b="1" dirty="0"/>
              <a:t>Резервирование Центров обработки данных</a:t>
            </a:r>
          </a:p>
        </p:txBody>
      </p:sp>
      <p:sp>
        <p:nvSpPr>
          <p:cNvPr id="95" name="TextBox 94"/>
          <p:cNvSpPr txBox="1"/>
          <p:nvPr/>
        </p:nvSpPr>
        <p:spPr>
          <a:xfrm>
            <a:off x="640195" y="3711036"/>
            <a:ext cx="2005542" cy="430887"/>
          </a:xfrm>
          <a:prstGeom prst="rect">
            <a:avLst/>
          </a:prstGeom>
          <a:noFill/>
        </p:spPr>
        <p:txBody>
          <a:bodyPr wrap="square" rtlCol="0">
            <a:spAutoFit/>
          </a:bodyPr>
          <a:lstStyle/>
          <a:p>
            <a:pPr algn="ctr"/>
            <a:r>
              <a:rPr lang="ru-RU" sz="1100" b="1" dirty="0"/>
              <a:t>Кластер вычислительных серверов</a:t>
            </a:r>
          </a:p>
        </p:txBody>
      </p:sp>
      <p:pic>
        <p:nvPicPr>
          <p:cNvPr id="96" name="Рисунок 9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9093" y="4153506"/>
            <a:ext cx="547268" cy="627910"/>
          </a:xfrm>
          <a:prstGeom prst="rect">
            <a:avLst/>
          </a:prstGeom>
        </p:spPr>
      </p:pic>
      <p:pic>
        <p:nvPicPr>
          <p:cNvPr id="97" name="Рисунок 9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744" y="4985061"/>
            <a:ext cx="547268" cy="627910"/>
          </a:xfrm>
          <a:prstGeom prst="rect">
            <a:avLst/>
          </a:prstGeom>
        </p:spPr>
      </p:pic>
      <p:pic>
        <p:nvPicPr>
          <p:cNvPr id="98" name="Рисунок 9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9093" y="4985061"/>
            <a:ext cx="547268" cy="627910"/>
          </a:xfrm>
          <a:prstGeom prst="rect">
            <a:avLst/>
          </a:prstGeom>
        </p:spPr>
      </p:pic>
      <p:pic>
        <p:nvPicPr>
          <p:cNvPr id="99" name="Рисунок 9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8724" y="4956468"/>
            <a:ext cx="547268" cy="627910"/>
          </a:xfrm>
          <a:prstGeom prst="rect">
            <a:avLst/>
          </a:prstGeom>
        </p:spPr>
      </p:pic>
      <p:sp>
        <p:nvSpPr>
          <p:cNvPr id="100" name="TextBox 99"/>
          <p:cNvSpPr txBox="1"/>
          <p:nvPr/>
        </p:nvSpPr>
        <p:spPr>
          <a:xfrm>
            <a:off x="637367" y="4711194"/>
            <a:ext cx="2005542" cy="261610"/>
          </a:xfrm>
          <a:prstGeom prst="rect">
            <a:avLst/>
          </a:prstGeom>
          <a:noFill/>
        </p:spPr>
        <p:txBody>
          <a:bodyPr wrap="square" rtlCol="0">
            <a:spAutoFit/>
          </a:bodyPr>
          <a:lstStyle/>
          <a:p>
            <a:pPr algn="ctr"/>
            <a:r>
              <a:rPr lang="ru-RU" sz="1100" dirty="0" err="1"/>
              <a:t>Балансировщик</a:t>
            </a:r>
            <a:r>
              <a:rPr lang="ru-RU" sz="1100" dirty="0"/>
              <a:t> нагрузки</a:t>
            </a:r>
          </a:p>
        </p:txBody>
      </p:sp>
      <p:sp>
        <p:nvSpPr>
          <p:cNvPr id="101" name="TextBox 100"/>
          <p:cNvSpPr txBox="1"/>
          <p:nvPr/>
        </p:nvSpPr>
        <p:spPr>
          <a:xfrm>
            <a:off x="577764" y="5594761"/>
            <a:ext cx="2005542" cy="261610"/>
          </a:xfrm>
          <a:prstGeom prst="rect">
            <a:avLst/>
          </a:prstGeom>
          <a:noFill/>
        </p:spPr>
        <p:txBody>
          <a:bodyPr wrap="square" rtlCol="0">
            <a:spAutoFit/>
          </a:bodyPr>
          <a:lstStyle/>
          <a:p>
            <a:pPr algn="ctr"/>
            <a:r>
              <a:rPr lang="ru-RU" sz="1100" dirty="0" err="1"/>
              <a:t>Нода</a:t>
            </a:r>
            <a:r>
              <a:rPr lang="ru-RU" sz="1100" dirty="0"/>
              <a:t> 1     </a:t>
            </a:r>
            <a:r>
              <a:rPr lang="ru-RU" sz="1100" dirty="0" err="1"/>
              <a:t>Нода</a:t>
            </a:r>
            <a:r>
              <a:rPr lang="ru-RU" sz="1100" dirty="0"/>
              <a:t> 2     </a:t>
            </a:r>
            <a:r>
              <a:rPr lang="ru-RU" sz="1100" dirty="0" err="1"/>
              <a:t>Нода</a:t>
            </a:r>
            <a:r>
              <a:rPr lang="ru-RU" sz="1100" dirty="0"/>
              <a:t> 3</a:t>
            </a:r>
          </a:p>
        </p:txBody>
      </p:sp>
      <p:pic>
        <p:nvPicPr>
          <p:cNvPr id="1026" name="Picture 2" descr="https://www.insotel.ru/upload/iblock/724/380_1543390222_TS_2483XU_RP_tray.png_v_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80032" y="5068897"/>
            <a:ext cx="931027" cy="581892"/>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descr="https://www.insotel.ru/upload/iblock/724/380_1543390222_TS_2483XU_RP_tray.png_v_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57864" y="4347976"/>
            <a:ext cx="931027" cy="581892"/>
          </a:xfrm>
          <a:prstGeom prst="rect">
            <a:avLst/>
          </a:prstGeom>
          <a:noFill/>
          <a:extLst>
            <a:ext uri="{909E8E84-426E-40DD-AFC4-6F175D3DCCD1}">
              <a14:hiddenFill xmlns:a14="http://schemas.microsoft.com/office/drawing/2010/main">
                <a:solidFill>
                  <a:srgbClr val="FFFFFF"/>
                </a:solidFill>
              </a14:hiddenFill>
            </a:ext>
          </a:extLst>
        </p:spPr>
      </p:pic>
      <p:sp>
        <p:nvSpPr>
          <p:cNvPr id="104" name="TextBox 103"/>
          <p:cNvSpPr txBox="1"/>
          <p:nvPr/>
        </p:nvSpPr>
        <p:spPr>
          <a:xfrm>
            <a:off x="2520606" y="5615108"/>
            <a:ext cx="2005542" cy="261610"/>
          </a:xfrm>
          <a:prstGeom prst="rect">
            <a:avLst/>
          </a:prstGeom>
          <a:noFill/>
        </p:spPr>
        <p:txBody>
          <a:bodyPr wrap="square" rtlCol="0">
            <a:spAutoFit/>
          </a:bodyPr>
          <a:lstStyle/>
          <a:p>
            <a:pPr algn="ctr"/>
            <a:r>
              <a:rPr lang="en-US" sz="1100" dirty="0"/>
              <a:t>RAID</a:t>
            </a:r>
            <a:r>
              <a:rPr lang="ru-RU" sz="1100" dirty="0"/>
              <a:t>ы</a:t>
            </a:r>
          </a:p>
        </p:txBody>
      </p:sp>
      <p:sp>
        <p:nvSpPr>
          <p:cNvPr id="105" name="TextBox 104"/>
          <p:cNvSpPr txBox="1"/>
          <p:nvPr/>
        </p:nvSpPr>
        <p:spPr>
          <a:xfrm>
            <a:off x="2554239" y="3716827"/>
            <a:ext cx="2005542" cy="430887"/>
          </a:xfrm>
          <a:prstGeom prst="rect">
            <a:avLst/>
          </a:prstGeom>
          <a:noFill/>
        </p:spPr>
        <p:txBody>
          <a:bodyPr wrap="square" rtlCol="0">
            <a:spAutoFit/>
          </a:bodyPr>
          <a:lstStyle/>
          <a:p>
            <a:pPr algn="ctr"/>
            <a:r>
              <a:rPr lang="ru-RU" sz="1100" b="1" dirty="0"/>
              <a:t>СХД – сеть хранения данных</a:t>
            </a:r>
          </a:p>
          <a:p>
            <a:pPr algn="ctr"/>
            <a:r>
              <a:rPr lang="ru-RU" sz="1100" dirty="0"/>
              <a:t>(</a:t>
            </a:r>
            <a:r>
              <a:rPr lang="en-US" sz="1100" dirty="0"/>
              <a:t>SAN – Storage Area Network</a:t>
            </a:r>
            <a:r>
              <a:rPr lang="ru-RU" sz="1100" dirty="0"/>
              <a:t>)</a:t>
            </a:r>
          </a:p>
        </p:txBody>
      </p:sp>
      <p:sp>
        <p:nvSpPr>
          <p:cNvPr id="106" name="TextBox 105"/>
          <p:cNvSpPr txBox="1"/>
          <p:nvPr/>
        </p:nvSpPr>
        <p:spPr>
          <a:xfrm>
            <a:off x="4468283" y="3706031"/>
            <a:ext cx="2005542" cy="261610"/>
          </a:xfrm>
          <a:prstGeom prst="rect">
            <a:avLst/>
          </a:prstGeom>
          <a:noFill/>
        </p:spPr>
        <p:txBody>
          <a:bodyPr wrap="square" rtlCol="0">
            <a:spAutoFit/>
          </a:bodyPr>
          <a:lstStyle/>
          <a:p>
            <a:pPr algn="ctr"/>
            <a:r>
              <a:rPr lang="ru-RU" sz="1100" b="1" dirty="0"/>
              <a:t>Системы резервного питания</a:t>
            </a:r>
          </a:p>
        </p:txBody>
      </p:sp>
      <p:pic>
        <p:nvPicPr>
          <p:cNvPr id="1028" name="Picture 4" descr="https://www.icover.ru/upload/iblock/1f3/1f398129bb14f47945f59a0583c90498.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63610" y="5068897"/>
            <a:ext cx="721775" cy="569705"/>
          </a:xfrm>
          <a:prstGeom prst="rect">
            <a:avLst/>
          </a:prstGeom>
          <a:noFill/>
          <a:extLst>
            <a:ext uri="{909E8E84-426E-40DD-AFC4-6F175D3DCCD1}">
              <a14:hiddenFill xmlns:a14="http://schemas.microsoft.com/office/drawing/2010/main">
                <a:solidFill>
                  <a:srgbClr val="FFFFFF"/>
                </a:solidFill>
              </a14:hiddenFill>
            </a:ext>
          </a:extLst>
        </p:spPr>
      </p:pic>
      <p:sp>
        <p:nvSpPr>
          <p:cNvPr id="108" name="TextBox 107"/>
          <p:cNvSpPr txBox="1"/>
          <p:nvPr/>
        </p:nvSpPr>
        <p:spPr>
          <a:xfrm>
            <a:off x="4290098" y="5596359"/>
            <a:ext cx="2005542" cy="430887"/>
          </a:xfrm>
          <a:prstGeom prst="rect">
            <a:avLst/>
          </a:prstGeom>
          <a:noFill/>
        </p:spPr>
        <p:txBody>
          <a:bodyPr wrap="square" rtlCol="0">
            <a:spAutoFit/>
          </a:bodyPr>
          <a:lstStyle/>
          <a:p>
            <a:pPr algn="ctr"/>
            <a:r>
              <a:rPr lang="ru-RU" sz="1100" dirty="0"/>
              <a:t>Источник бесперебойного питания (</a:t>
            </a:r>
            <a:r>
              <a:rPr lang="en-US" sz="1100" dirty="0"/>
              <a:t>UPS</a:t>
            </a:r>
            <a:r>
              <a:rPr lang="ru-RU" sz="1100" dirty="0"/>
              <a:t>)</a:t>
            </a:r>
          </a:p>
        </p:txBody>
      </p:sp>
      <p:pic>
        <p:nvPicPr>
          <p:cNvPr id="1030" name="Picture 6" descr="https://www.krialenergo.ru/upload/iblock/145/145e6efe32a75435718088eb9db63d5b.jpg"/>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a:off x="4874940" y="4084458"/>
            <a:ext cx="943384" cy="692208"/>
          </a:xfrm>
          <a:prstGeom prst="rect">
            <a:avLst/>
          </a:prstGeom>
          <a:noFill/>
          <a:extLst>
            <a:ext uri="{909E8E84-426E-40DD-AFC4-6F175D3DCCD1}">
              <a14:hiddenFill xmlns:a14="http://schemas.microsoft.com/office/drawing/2010/main">
                <a:solidFill>
                  <a:srgbClr val="FFFFFF"/>
                </a:solidFill>
              </a14:hiddenFill>
            </a:ext>
          </a:extLst>
        </p:spPr>
      </p:pic>
      <p:sp>
        <p:nvSpPr>
          <p:cNvPr id="110" name="TextBox 109"/>
          <p:cNvSpPr txBox="1"/>
          <p:nvPr/>
        </p:nvSpPr>
        <p:spPr>
          <a:xfrm>
            <a:off x="4321726" y="4747761"/>
            <a:ext cx="2005542" cy="261610"/>
          </a:xfrm>
          <a:prstGeom prst="rect">
            <a:avLst/>
          </a:prstGeom>
          <a:noFill/>
        </p:spPr>
        <p:txBody>
          <a:bodyPr wrap="square" rtlCol="0">
            <a:spAutoFit/>
          </a:bodyPr>
          <a:lstStyle/>
          <a:p>
            <a:pPr algn="ctr"/>
            <a:r>
              <a:rPr lang="ru-RU" sz="1100" dirty="0"/>
              <a:t>Дизель-генератор</a:t>
            </a:r>
          </a:p>
        </p:txBody>
      </p:sp>
      <p:sp>
        <p:nvSpPr>
          <p:cNvPr id="111" name="Прямоугольник 110"/>
          <p:cNvSpPr/>
          <p:nvPr/>
        </p:nvSpPr>
        <p:spPr>
          <a:xfrm>
            <a:off x="6788984" y="3378076"/>
            <a:ext cx="2172332" cy="3046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defRPr/>
            </a:pPr>
            <a:r>
              <a:rPr lang="ru-RU" sz="1600" b="1" dirty="0"/>
              <a:t>РЦОД</a:t>
            </a:r>
            <a:r>
              <a:rPr lang="en-US" sz="1600" b="1" dirty="0"/>
              <a:t> </a:t>
            </a:r>
            <a:r>
              <a:rPr lang="en-US" sz="1600" dirty="0"/>
              <a:t>—</a:t>
            </a:r>
            <a:r>
              <a:rPr lang="ru-RU" sz="1600" dirty="0"/>
              <a:t>Резервный Центр обработки данных</a:t>
            </a:r>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a:p>
            <a:pPr>
              <a:defRPr/>
            </a:pPr>
            <a:endParaRPr lang="ru-RU" sz="1600" dirty="0"/>
          </a:p>
        </p:txBody>
      </p:sp>
      <p:pic>
        <p:nvPicPr>
          <p:cNvPr id="1032" name="Picture 8" descr="https://kauri-iot.com/wp-content/uploads/2019/12/bp4rh6e593953quh3q1ao7q4r.png"/>
          <p:cNvPicPr>
            <a:picLocks noChangeAspect="1" noChangeArrowheads="1"/>
          </p:cNvPicPr>
          <p:nvPr/>
        </p:nvPicPr>
        <p:blipFill>
          <a:blip r:embed="rId7"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6583680" y="4480406"/>
            <a:ext cx="1904485" cy="550963"/>
          </a:xfrm>
          <a:prstGeom prst="rect">
            <a:avLst/>
          </a:prstGeom>
          <a:noFill/>
          <a:extLst>
            <a:ext uri="{909E8E84-426E-40DD-AFC4-6F175D3DCCD1}">
              <a14:hiddenFill xmlns:a14="http://schemas.microsoft.com/office/drawing/2010/main">
                <a:solidFill>
                  <a:srgbClr val="FFFFFF"/>
                </a:solidFill>
              </a14:hiddenFill>
            </a:ext>
          </a:extLst>
        </p:spPr>
      </p:pic>
      <p:sp>
        <p:nvSpPr>
          <p:cNvPr id="113" name="TextBox 112"/>
          <p:cNvSpPr txBox="1"/>
          <p:nvPr/>
        </p:nvSpPr>
        <p:spPr>
          <a:xfrm>
            <a:off x="6803814" y="5073150"/>
            <a:ext cx="2157502" cy="600164"/>
          </a:xfrm>
          <a:prstGeom prst="rect">
            <a:avLst/>
          </a:prstGeom>
          <a:noFill/>
        </p:spPr>
        <p:txBody>
          <a:bodyPr wrap="square" rtlCol="0">
            <a:spAutoFit/>
          </a:bodyPr>
          <a:lstStyle/>
          <a:p>
            <a:pPr algn="ctr"/>
            <a:r>
              <a:rPr lang="ru-RU" sz="1100" b="1" dirty="0"/>
              <a:t>Выделенный канал высокоскоростной защищенной связи</a:t>
            </a:r>
          </a:p>
        </p:txBody>
      </p:sp>
    </p:spTree>
    <p:extLst>
      <p:ext uri="{BB962C8B-B14F-4D97-AF65-F5344CB8AC3E}">
        <p14:creationId xmlns:p14="http://schemas.microsoft.com/office/powerpoint/2010/main" val="40341687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accent5">
                  <a:lumMod val="75000"/>
                </a:schemeClr>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Алгоритм использования электронной подписи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7.7</a:t>
            </a:r>
          </a:p>
        </p:txBody>
      </p:sp>
      <p:sp>
        <p:nvSpPr>
          <p:cNvPr id="13" name="TextBox 12"/>
          <p:cNvSpPr txBox="1"/>
          <p:nvPr/>
        </p:nvSpPr>
        <p:spPr>
          <a:xfrm>
            <a:off x="0" y="6550025"/>
            <a:ext cx="6732588" cy="307975"/>
          </a:xfrm>
          <a:prstGeom prst="rect">
            <a:avLst/>
          </a:prstGeom>
          <a:noFill/>
        </p:spPr>
        <p:txBody>
          <a:bodyPr>
            <a:spAutoFit/>
          </a:bodyPr>
          <a:lstStyle/>
          <a:p>
            <a:pPr>
              <a:defRPr/>
            </a:pPr>
            <a:r>
              <a:rPr lang="ru-RU" sz="1400" b="1" dirty="0">
                <a:solidFill>
                  <a:schemeClr val="accent5">
                    <a:lumMod val="75000"/>
                  </a:schemeClr>
                </a:solidFill>
              </a:rPr>
              <a:t>Средства защиты информации</a:t>
            </a:r>
          </a:p>
        </p:txBody>
      </p:sp>
      <p:pic>
        <p:nvPicPr>
          <p:cNvPr id="10" name="Рисунок 9" descr="image12.png"/>
          <p:cNvPicPr>
            <a:picLocks noChangeAspect="1"/>
          </p:cNvPicPr>
          <p:nvPr/>
        </p:nvPicPr>
        <p:blipFill>
          <a:blip r:embed="rId2"/>
          <a:stretch>
            <a:fillRect/>
          </a:stretch>
        </p:blipFill>
        <p:spPr>
          <a:xfrm>
            <a:off x="827088" y="981075"/>
            <a:ext cx="7199312" cy="4895850"/>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9" name="Рисунок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40631141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Криптографические методы защиты и шифрование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8</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468313" y="777875"/>
            <a:ext cx="8496300" cy="212365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Криптографией</a:t>
            </a:r>
            <a:r>
              <a:rPr lang="ru-RU" sz="1600" dirty="0"/>
              <a:t> называют защиту информации с помощью шифрования  (</a:t>
            </a:r>
            <a:r>
              <a:rPr lang="ru-RU" sz="1600" i="1" dirty="0"/>
              <a:t>в переводе криптография означает загадочное письмо или тайнопись</a:t>
            </a:r>
            <a:r>
              <a:rPr lang="ru-RU" sz="1600" dirty="0"/>
              <a:t>). </a:t>
            </a:r>
          </a:p>
          <a:p>
            <a:pPr algn="just" eaLnBrk="1" hangingPunct="1">
              <a:spcBef>
                <a:spcPts val="600"/>
              </a:spcBef>
              <a:defRPr/>
            </a:pPr>
            <a:r>
              <a:rPr lang="ru-RU" sz="1600" b="1" dirty="0"/>
              <a:t>Шифрование </a:t>
            </a:r>
            <a:r>
              <a:rPr lang="ru-RU" sz="1600" dirty="0"/>
              <a:t>является основным средством обеспечения конфиденциальности: </a:t>
            </a:r>
          </a:p>
          <a:p>
            <a:pPr eaLnBrk="1" hangingPunct="1">
              <a:spcBef>
                <a:spcPts val="600"/>
              </a:spcBef>
              <a:buSzPct val="80000"/>
              <a:buFont typeface="Wingdings" pitchFamily="2" charset="2"/>
              <a:buChar char="q"/>
              <a:defRPr/>
            </a:pPr>
            <a:r>
              <a:rPr lang="ru-RU" sz="1600" dirty="0"/>
              <a:t> для конфиденциальности данных на компьютере применяют шифрование этих данных</a:t>
            </a:r>
          </a:p>
          <a:p>
            <a:pPr eaLnBrk="1" hangingPunct="1">
              <a:spcBef>
                <a:spcPts val="600"/>
              </a:spcBef>
              <a:buSzPct val="80000"/>
              <a:buFont typeface="Wingdings" pitchFamily="2" charset="2"/>
              <a:buChar char="q"/>
              <a:defRPr/>
            </a:pPr>
            <a:r>
              <a:rPr lang="ru-RU" sz="1600" dirty="0"/>
              <a:t> для сетевого взаимодействия используют шифрованные каналы передачи данных</a:t>
            </a:r>
          </a:p>
          <a:p>
            <a:pPr eaLnBrk="1" hangingPunct="1">
              <a:spcBef>
                <a:spcPts val="600"/>
              </a:spcBef>
              <a:buSzPct val="80000"/>
              <a:buFont typeface="Wingdings" pitchFamily="2" charset="2"/>
              <a:buChar char="q"/>
              <a:defRPr/>
            </a:pPr>
            <a:r>
              <a:rPr lang="ru-RU" sz="1600" dirty="0"/>
              <a:t> шифрование бывает: симметричное (с одинаковыми ключами) и </a:t>
            </a:r>
            <a:r>
              <a:rPr lang="ru-RU" sz="1600" dirty="0" err="1"/>
              <a:t>ассиметрочное</a:t>
            </a:r>
            <a:r>
              <a:rPr lang="ru-RU" sz="1600" dirty="0"/>
              <a:t> (с закрытым и открытым </a:t>
            </a:r>
            <a:r>
              <a:rPr lang="ru-RU" sz="1600" dirty="0" err="1"/>
              <a:t>ключем</a:t>
            </a:r>
            <a:r>
              <a:rPr lang="ru-RU" sz="1600" dirty="0"/>
              <a:t>).</a:t>
            </a:r>
          </a:p>
        </p:txBody>
      </p:sp>
      <p:sp>
        <p:nvSpPr>
          <p:cNvPr id="20" name="Прямоугольник 19"/>
          <p:cNvSpPr/>
          <p:nvPr/>
        </p:nvSpPr>
        <p:spPr>
          <a:xfrm>
            <a:off x="465016" y="4318853"/>
            <a:ext cx="8496300" cy="33855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dirty="0"/>
              <a:t>.</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
        <p:nvSpPr>
          <p:cNvPr id="12" name="Прямоугольник 11"/>
          <p:cNvSpPr/>
          <p:nvPr/>
        </p:nvSpPr>
        <p:spPr>
          <a:xfrm>
            <a:off x="465016" y="3130133"/>
            <a:ext cx="8496300" cy="301621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defRPr/>
            </a:pPr>
            <a:r>
              <a:rPr lang="ru-RU" sz="1600" b="1" dirty="0"/>
              <a:t>Криптография применяется</a:t>
            </a:r>
            <a:r>
              <a:rPr lang="ru-RU" sz="1600" dirty="0"/>
              <a:t>:</a:t>
            </a:r>
          </a:p>
          <a:p>
            <a:pPr>
              <a:spcBef>
                <a:spcPts val="600"/>
              </a:spcBef>
              <a:buSzPct val="80000"/>
              <a:buFont typeface="Wingdings" pitchFamily="2" charset="2"/>
              <a:buChar char="q"/>
              <a:defRPr/>
            </a:pPr>
            <a:r>
              <a:rPr lang="ru-RU" sz="1600" dirty="0"/>
              <a:t> для защиты конфиденциальности информации, передаваемой по открытым каналам связи;</a:t>
            </a:r>
          </a:p>
          <a:p>
            <a:pPr>
              <a:spcBef>
                <a:spcPts val="600"/>
              </a:spcBef>
              <a:buSzPct val="80000"/>
              <a:buFont typeface="Wingdings" pitchFamily="2" charset="2"/>
              <a:buChar char="q"/>
              <a:defRPr/>
            </a:pPr>
            <a:r>
              <a:rPr lang="ru-RU" sz="1600" dirty="0"/>
              <a:t> для аутентификации (подтверждении подлинности) передаваемой информации;</a:t>
            </a:r>
          </a:p>
          <a:p>
            <a:pPr>
              <a:spcBef>
                <a:spcPts val="600"/>
              </a:spcBef>
              <a:buSzPct val="80000"/>
              <a:buFont typeface="Wingdings" pitchFamily="2" charset="2"/>
              <a:buChar char="q"/>
              <a:defRPr/>
            </a:pPr>
            <a:r>
              <a:rPr lang="ru-RU" sz="1600" dirty="0"/>
              <a:t> для защиты конфиденциальной информации при ее хранении на открытых носителях;</a:t>
            </a:r>
          </a:p>
          <a:p>
            <a:pPr>
              <a:spcBef>
                <a:spcPts val="600"/>
              </a:spcBef>
              <a:buSzPct val="80000"/>
              <a:buFont typeface="Wingdings" pitchFamily="2" charset="2"/>
              <a:buChar char="q"/>
              <a:defRPr/>
            </a:pPr>
            <a:r>
              <a:rPr lang="ru-RU" sz="1600" dirty="0"/>
              <a:t> для обеспечения целостности информации при ее передаче по открытым каналам связи или хранении на открытых носителях;</a:t>
            </a:r>
          </a:p>
          <a:p>
            <a:pPr>
              <a:spcBef>
                <a:spcPts val="600"/>
              </a:spcBef>
              <a:buSzPct val="80000"/>
              <a:buFont typeface="Wingdings" pitchFamily="2" charset="2"/>
              <a:buChar char="q"/>
              <a:defRPr/>
            </a:pPr>
            <a:r>
              <a:rPr lang="ru-RU" sz="1600" dirty="0"/>
              <a:t> для обеспечения неоспоримости передаваемой по сети информации (предотвращения возможного отрицания факта отправки сообщения);</a:t>
            </a:r>
          </a:p>
          <a:p>
            <a:pPr>
              <a:spcBef>
                <a:spcPts val="600"/>
              </a:spcBef>
              <a:buSzPct val="80000"/>
              <a:buFont typeface="Wingdings" pitchFamily="2" charset="2"/>
              <a:buChar char="q"/>
              <a:defRPr/>
            </a:pPr>
            <a:r>
              <a:rPr lang="ru-RU" sz="1600" dirty="0"/>
              <a:t> для защиты программного обеспечения и других информационных ресурсов от несанкционированного использования и копирования.</a:t>
            </a:r>
          </a:p>
        </p:txBody>
      </p:sp>
    </p:spTree>
    <p:extLst>
      <p:ext uri="{BB962C8B-B14F-4D97-AF65-F5344CB8AC3E}">
        <p14:creationId xmlns:p14="http://schemas.microsoft.com/office/powerpoint/2010/main" val="10168720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Понятия и виды вредоносного кода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9</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468313" y="692150"/>
            <a:ext cx="8496300" cy="54784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Компьютерным вирусом</a:t>
            </a:r>
            <a:r>
              <a:rPr lang="ru-RU" sz="1600" dirty="0"/>
              <a:t> называют специально написанную программу, способную самопроизвольно присоединяться к другим программам (т. е. заражать их), создавать свои копии и внедрять их в файлы или системные области.</a:t>
            </a:r>
          </a:p>
          <a:p>
            <a:pPr algn="just" eaLnBrk="1" hangingPunct="1">
              <a:spcBef>
                <a:spcPts val="600"/>
              </a:spcBef>
              <a:defRPr/>
            </a:pPr>
            <a:r>
              <a:rPr lang="ru-RU" sz="1600" b="1" dirty="0"/>
              <a:t>Червь </a:t>
            </a:r>
            <a:r>
              <a:rPr lang="ru-RU" sz="1600" dirty="0"/>
              <a:t>- программа, распространяющаяся через сеть и не оставляющая своей копии на магнитном носителе.</a:t>
            </a:r>
          </a:p>
          <a:p>
            <a:pPr algn="just" eaLnBrk="1" hangingPunct="1">
              <a:spcBef>
                <a:spcPts val="600"/>
              </a:spcBef>
              <a:defRPr/>
            </a:pPr>
            <a:r>
              <a:rPr lang="ru-RU" sz="1600" b="1" dirty="0"/>
              <a:t>Троянский конь</a:t>
            </a:r>
            <a:r>
              <a:rPr lang="ru-RU" sz="1600" dirty="0"/>
              <a:t> - представляет собой дополнительный блок команд, тем или иным образом вставленный в исходную безвредную программу, не вызывающую подозрение у пользователя. Этот код срабатывает при наступлении условия (даты, времени, по команде извне и т. д.). </a:t>
            </a:r>
          </a:p>
          <a:p>
            <a:pPr algn="just" eaLnBrk="1" hangingPunct="1">
              <a:spcBef>
                <a:spcPts val="600"/>
              </a:spcBef>
              <a:defRPr/>
            </a:pPr>
            <a:r>
              <a:rPr lang="ru-RU" sz="1600" b="1" dirty="0"/>
              <a:t>Захватчик паролей</a:t>
            </a:r>
            <a:r>
              <a:rPr lang="ru-RU" sz="1600" dirty="0"/>
              <a:t> - это программы, специально предназначенные для воровства паролей. На экран выводится ложный запрос ввода имени и пароля, которые после ввода пересылаются владельцу программы-захватчика.</a:t>
            </a:r>
          </a:p>
          <a:p>
            <a:pPr algn="just" eaLnBrk="1" hangingPunct="1">
              <a:spcBef>
                <a:spcPts val="600"/>
              </a:spcBef>
              <a:defRPr/>
            </a:pPr>
            <a:r>
              <a:rPr lang="ru-RU" sz="1600" b="1" dirty="0"/>
              <a:t>Люк </a:t>
            </a:r>
            <a:r>
              <a:rPr lang="ru-RU" sz="1600" dirty="0"/>
              <a:t>вставляется в программу обычно на этапе отладки для облегчения работы: данный модуль можно вызывать для обхода защит. Эта брешь, если она не была убрана может стать известной хакерам и использоваться для проникновений.</a:t>
            </a:r>
          </a:p>
          <a:p>
            <a:pPr algn="just" eaLnBrk="1" hangingPunct="1">
              <a:spcBef>
                <a:spcPts val="600"/>
              </a:spcBef>
              <a:defRPr/>
            </a:pPr>
            <a:r>
              <a:rPr lang="ru-RU" sz="1600" b="1" dirty="0"/>
              <a:t>Логические бомбы</a:t>
            </a:r>
            <a:r>
              <a:rPr lang="ru-RU" sz="1600" dirty="0"/>
              <a:t> используются для искажения или уничтожения информации, реже для совершения краж или мошенничества.   </a:t>
            </a:r>
          </a:p>
          <a:p>
            <a:pPr algn="just" eaLnBrk="1" hangingPunct="1">
              <a:spcBef>
                <a:spcPts val="600"/>
              </a:spcBef>
              <a:defRPr/>
            </a:pPr>
            <a:r>
              <a:rPr lang="ru-RU" sz="1600" b="1" dirty="0"/>
              <a:t>Бактерии</a:t>
            </a:r>
            <a:r>
              <a:rPr lang="ru-RU" sz="1600" dirty="0"/>
              <a:t> (</a:t>
            </a:r>
            <a:r>
              <a:rPr lang="ru-RU" sz="1600" dirty="0" err="1"/>
              <a:t>bacteria</a:t>
            </a:r>
            <a:r>
              <a:rPr lang="ru-RU" sz="1600" dirty="0"/>
              <a:t>). Этот термин вошел в употребление недавно и обозначает программу, которая делает копии самой себя и становится паразитом, перегружая память и микропроцессор персонального компьютера или рабочей станции сети.</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26642055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Защита информации от вредоносного кода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10</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468313" y="692150"/>
            <a:ext cx="8496300" cy="56165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Вирус-фильтр (сторож) </a:t>
            </a:r>
            <a:r>
              <a:rPr lang="ru-RU" sz="1600" dirty="0"/>
              <a:t>- это резидентная программа, обнаруживающая свойственные для вирусов действия и требующая от пользователя подтверждения на их выполнение. Пользователь в ответ должен либо разрешить выполнение действия, либо запретить его. </a:t>
            </a:r>
          </a:p>
          <a:p>
            <a:pPr algn="just" eaLnBrk="1" hangingPunct="1">
              <a:spcBef>
                <a:spcPts val="600"/>
              </a:spcBef>
              <a:defRPr/>
            </a:pPr>
            <a:r>
              <a:rPr lang="ru-RU" sz="1600" b="1" dirty="0"/>
              <a:t>Детектор (сканер) -</a:t>
            </a:r>
            <a:r>
              <a:rPr lang="ru-RU" sz="1600" dirty="0"/>
              <a:t> это специальные программы, предназначенные для просмотра всех возможных мест нахождения вирусов и сигнализирующие об их наличии.</a:t>
            </a:r>
          </a:p>
          <a:p>
            <a:pPr algn="just" eaLnBrk="1" hangingPunct="1">
              <a:spcBef>
                <a:spcPts val="600"/>
              </a:spcBef>
              <a:defRPr/>
            </a:pPr>
            <a:r>
              <a:rPr lang="ru-RU" sz="1600" b="1" dirty="0"/>
              <a:t>Дезинфектор (доктор) -</a:t>
            </a:r>
            <a:r>
              <a:rPr lang="ru-RU" sz="1600" dirty="0"/>
              <a:t> это программа, осуществляющая удаление вируса из программного файла или памяти ПК, если это возможно. </a:t>
            </a:r>
          </a:p>
          <a:p>
            <a:pPr algn="just" eaLnBrk="1" hangingPunct="1">
              <a:spcBef>
                <a:spcPts val="600"/>
              </a:spcBef>
              <a:defRPr/>
            </a:pPr>
            <a:r>
              <a:rPr lang="ru-RU" sz="1600" b="1" dirty="0"/>
              <a:t>Программы-вакцины </a:t>
            </a:r>
            <a:r>
              <a:rPr lang="ru-RU" sz="1600" dirty="0"/>
              <a:t>модифицируют программы и диски таким образом, что это не отражается на работе программ, но вирус, от которого производится вакцинация, считает их уже зараженными и не внедряется в них.</a:t>
            </a:r>
          </a:p>
          <a:p>
            <a:pPr algn="just" eaLnBrk="1" hangingPunct="1">
              <a:spcBef>
                <a:spcPts val="600"/>
              </a:spcBef>
              <a:defRPr/>
            </a:pPr>
            <a:r>
              <a:rPr lang="ru-RU" sz="1600" b="1" dirty="0"/>
              <a:t>Необходимо соблюдать следующие организационные правила:</a:t>
            </a:r>
          </a:p>
          <a:p>
            <a:pPr marL="180000" indent="-216000" algn="just" eaLnBrk="1" hangingPunct="1">
              <a:spcBef>
                <a:spcPts val="600"/>
              </a:spcBef>
              <a:buFont typeface="+mj-lt"/>
              <a:buAutoNum type="arabicPeriod"/>
              <a:defRPr/>
            </a:pPr>
            <a:r>
              <a:rPr lang="ru-RU" sz="1600" dirty="0"/>
              <a:t>Осторожно относиться к программам и файлам, полученным из глобальных сетей</a:t>
            </a:r>
          </a:p>
          <a:p>
            <a:pPr marL="180000" indent="-216000" algn="just" eaLnBrk="1" hangingPunct="1">
              <a:spcBef>
                <a:spcPts val="600"/>
              </a:spcBef>
              <a:buFont typeface="+mj-lt"/>
              <a:buAutoNum type="arabicPeriod"/>
              <a:defRPr/>
            </a:pPr>
            <a:r>
              <a:rPr lang="ru-RU" sz="1600" dirty="0"/>
              <a:t>Активно использовать стандартные возможности защиты сетей</a:t>
            </a:r>
          </a:p>
          <a:p>
            <a:pPr marL="180000" indent="-216000" algn="just" eaLnBrk="1" hangingPunct="1">
              <a:spcBef>
                <a:spcPts val="600"/>
              </a:spcBef>
              <a:buFont typeface="+mj-lt"/>
              <a:buAutoNum type="arabicPeriod"/>
              <a:defRPr/>
            </a:pPr>
            <a:r>
              <a:rPr lang="ru-RU" sz="1600" dirty="0"/>
              <a:t>Приобретать дистрибутивы программных продуктов у официальных поставщиков</a:t>
            </a:r>
          </a:p>
          <a:p>
            <a:pPr marL="180000" indent="-216000" algn="just" eaLnBrk="1" hangingPunct="1">
              <a:spcBef>
                <a:spcPts val="600"/>
              </a:spcBef>
              <a:buFont typeface="+mj-lt"/>
              <a:buAutoNum type="arabicPeriod"/>
              <a:defRPr/>
            </a:pPr>
            <a:r>
              <a:rPr lang="ru-RU" sz="1600" dirty="0"/>
              <a:t>Хранить дистрибутивы на защищенных от записи машинных носителях</a:t>
            </a:r>
          </a:p>
          <a:p>
            <a:pPr marL="180000" indent="-216000" algn="just" eaLnBrk="1" hangingPunct="1">
              <a:spcBef>
                <a:spcPts val="600"/>
              </a:spcBef>
              <a:buFont typeface="+mj-lt"/>
              <a:buAutoNum type="arabicPeriod"/>
              <a:defRPr/>
            </a:pPr>
            <a:r>
              <a:rPr lang="ru-RU" sz="1600" dirty="0"/>
              <a:t>Перед запуском новых программ проверять их антивирусными средствами</a:t>
            </a:r>
          </a:p>
          <a:p>
            <a:pPr marL="180000" indent="-216000" algn="just" eaLnBrk="1" hangingPunct="1">
              <a:spcBef>
                <a:spcPts val="600"/>
              </a:spcBef>
              <a:buFont typeface="+mj-lt"/>
              <a:buAutoNum type="arabicPeriod"/>
              <a:defRPr/>
            </a:pPr>
            <a:r>
              <a:rPr lang="ru-RU" sz="1600" dirty="0"/>
              <a:t>Необходимо пользоваться утилитами проверки целостности информации</a:t>
            </a:r>
          </a:p>
          <a:p>
            <a:pPr marL="180000" indent="-216000" algn="just" eaLnBrk="1" hangingPunct="1">
              <a:spcBef>
                <a:spcPts val="600"/>
              </a:spcBef>
              <a:buFont typeface="+mj-lt"/>
              <a:buAutoNum type="arabicPeriod"/>
              <a:defRPr/>
            </a:pPr>
            <a:r>
              <a:rPr lang="ru-RU" sz="1600" dirty="0"/>
              <a:t>Периодически сохранять на внешнем носителе файлы, с которыми ведется работа</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39868057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Построение антивирусной защиты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a:t>
            </a:r>
            <a:r>
              <a:rPr lang="ru-RU" sz="1200" b="1" dirty="0">
                <a:solidFill>
                  <a:schemeClr val="bg1"/>
                </a:solidFill>
                <a:latin typeface="Arial" pitchFamily="34" charset="0"/>
                <a:ea typeface="Tahoma" pitchFamily="34" charset="0"/>
                <a:cs typeface="Arial" pitchFamily="34" charset="0"/>
              </a:rPr>
              <a:t>11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pic>
        <p:nvPicPr>
          <p:cNvPr id="57351" name="Рисунок 9" descr="АВ.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941513" y="1052513"/>
            <a:ext cx="5078412"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Box 11"/>
          <p:cNvSpPr txBox="1">
            <a:spLocks noChangeArrowheads="1"/>
          </p:cNvSpPr>
          <p:nvPr/>
        </p:nvSpPr>
        <p:spPr bwMode="auto">
          <a:xfrm>
            <a:off x="395288" y="5516563"/>
            <a:ext cx="8497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ru-RU" altLang="ru-RU" sz="1600">
                <a:latin typeface="Arial" panose="020B0604020202020204" pitchFamily="34" charset="0"/>
              </a:rPr>
              <a:t>Желательно, чтобы на каждом уровне стояла своя антивирусная защита от разных производителей и была настроена автоматическая загрузка обновлённых баз сигнатур</a:t>
            </a:r>
          </a:p>
        </p:txBody>
      </p:sp>
      <p:pic>
        <p:nvPicPr>
          <p:cNvPr id="10" name="Рисунок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26082605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Защита информация в каналах связи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7.1</a:t>
            </a:r>
            <a:r>
              <a:rPr lang="ru-RU" sz="1200" b="1" dirty="0">
                <a:solidFill>
                  <a:schemeClr val="bg1"/>
                </a:solidFill>
                <a:latin typeface="Arial" pitchFamily="34" charset="0"/>
                <a:ea typeface="Tahoma" pitchFamily="34" charset="0"/>
                <a:cs typeface="Arial" pitchFamily="34" charset="0"/>
              </a:rPr>
              <a:t>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59399" name="AutoShape 2" descr="https://www.intuit.ru/EDI/08_01_19_2/1546899581-11707/tutorial/1312/objects/6/files/6-16.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latin typeface="Arial" panose="020B0604020202020204" pitchFamily="34" charset="0"/>
            </a:endParaRPr>
          </a:p>
        </p:txBody>
      </p:sp>
      <p:sp>
        <p:nvSpPr>
          <p:cNvPr id="12" name="Прямоугольник 11"/>
          <p:cNvSpPr/>
          <p:nvPr/>
        </p:nvSpPr>
        <p:spPr>
          <a:xfrm>
            <a:off x="468313" y="765175"/>
            <a:ext cx="8496300" cy="20621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rIns="4212000">
            <a:spAutoFit/>
          </a:bodyPr>
          <a:lstStyle/>
          <a:p>
            <a:pPr algn="just" eaLnBrk="1" hangingPunct="1">
              <a:defRPr/>
            </a:pPr>
            <a:r>
              <a:rPr lang="ru-RU" sz="1600" b="1" dirty="0"/>
              <a:t>Межсетевой экран </a:t>
            </a:r>
            <a:r>
              <a:rPr lang="ru-RU" sz="1600" dirty="0"/>
              <a:t> (брандмауэр, </a:t>
            </a:r>
            <a:r>
              <a:rPr lang="ru-RU" sz="1600" dirty="0" err="1"/>
              <a:t>Firewall</a:t>
            </a:r>
            <a:r>
              <a:rPr lang="ru-RU" sz="1600" dirty="0"/>
              <a:t>) программно-аппаратная система межсетевой защиты, отделяющая одну часть сети от другой. Реализует набор правил прохождения данных текущего трафика. Границей является раздел между локальной сетью и внешними сетями или различными частями локальной сети.</a:t>
            </a:r>
          </a:p>
        </p:txBody>
      </p:sp>
      <p:pic>
        <p:nvPicPr>
          <p:cNvPr id="59401" name="Рисунок 9" descr="межсетевой экрон.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87900" y="836613"/>
            <a:ext cx="40290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Прямоугольник 13"/>
          <p:cNvSpPr/>
          <p:nvPr/>
        </p:nvSpPr>
        <p:spPr>
          <a:xfrm>
            <a:off x="468313" y="2924175"/>
            <a:ext cx="8496300" cy="1816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rIns="4212000">
            <a:spAutoFit/>
          </a:bodyPr>
          <a:lstStyle/>
          <a:p>
            <a:pPr eaLnBrk="1" hangingPunct="1">
              <a:defRPr/>
            </a:pPr>
            <a:r>
              <a:rPr lang="en-US" sz="1600" b="1" dirty="0"/>
              <a:t>VPN</a:t>
            </a:r>
            <a:r>
              <a:rPr lang="ru-RU" sz="1600" dirty="0"/>
              <a:t>  (</a:t>
            </a:r>
            <a:r>
              <a:rPr lang="en-US" sz="1600" dirty="0"/>
              <a:t>Virtual Private Network</a:t>
            </a:r>
            <a:r>
              <a:rPr lang="ru-RU" sz="1600" dirty="0"/>
              <a:t>) </a:t>
            </a:r>
          </a:p>
          <a:p>
            <a:pPr algn="just" eaLnBrk="1" hangingPunct="1">
              <a:defRPr/>
            </a:pPr>
            <a:r>
              <a:rPr lang="ru-RU" sz="1600" dirty="0"/>
              <a:t>формирование защищенного "виртуального туннеля" между узлами открытой сети, доступ в который извне невозможен. Преимущества – не требуются дорогие выделенные физические сети, можно использовать открытый дешевый </a:t>
            </a:r>
            <a:r>
              <a:rPr lang="ru-RU" sz="1600" dirty="0" err="1"/>
              <a:t>Internet</a:t>
            </a:r>
            <a:r>
              <a:rPr lang="ru-RU" sz="1600" dirty="0"/>
              <a:t>.</a:t>
            </a:r>
          </a:p>
        </p:txBody>
      </p:sp>
      <p:pic>
        <p:nvPicPr>
          <p:cNvPr id="59403" name="Рисунок 14" descr="VPN.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87900" y="2997200"/>
            <a:ext cx="4105275"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Прямоугольник 16"/>
          <p:cNvSpPr/>
          <p:nvPr/>
        </p:nvSpPr>
        <p:spPr>
          <a:xfrm>
            <a:off x="468313" y="4868863"/>
            <a:ext cx="8496300" cy="15700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rIns="4212000">
            <a:spAutoFit/>
          </a:bodyPr>
          <a:lstStyle/>
          <a:p>
            <a:pPr eaLnBrk="1" hangingPunct="1">
              <a:defRPr/>
            </a:pPr>
            <a:r>
              <a:rPr lang="en-US" sz="1600" b="1" dirty="0"/>
              <a:t>DMZ</a:t>
            </a:r>
            <a:r>
              <a:rPr lang="ru-RU" sz="1600" dirty="0"/>
              <a:t>  (демилитаризованная зона) </a:t>
            </a:r>
          </a:p>
          <a:p>
            <a:pPr algn="just" eaLnBrk="1" hangingPunct="1">
              <a:defRPr/>
            </a:pPr>
            <a:r>
              <a:rPr lang="ru-RU" sz="1600" dirty="0"/>
              <a:t>Использование межсетевых экранов для  создания участков локальной сети, имеющих разную защищенность и разрешения доступа извне (например для удалённой работы </a:t>
            </a:r>
            <a:r>
              <a:rPr lang="ru-RU" sz="1600" dirty="0" err="1"/>
              <a:t>аутсорсеров</a:t>
            </a:r>
            <a:r>
              <a:rPr lang="ru-RU" sz="1600" dirty="0"/>
              <a:t>) </a:t>
            </a:r>
          </a:p>
        </p:txBody>
      </p:sp>
      <p:pic>
        <p:nvPicPr>
          <p:cNvPr id="59405" name="Рисунок 18" descr="ДМЗ.gi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64163" y="4941888"/>
            <a:ext cx="324008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4487494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2183307" y="2826596"/>
            <a:ext cx="5024468" cy="3812619"/>
          </a:xfrm>
          <a:prstGeom prst="rect">
            <a:avLst/>
          </a:prstGeom>
        </p:spPr>
      </p:pic>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chemeClr val="accent5">
                    <a:lumMod val="75000"/>
                  </a:schemeClr>
                </a:solidFill>
                <a:latin typeface="Arial" pitchFamily="34" charset="0"/>
                <a:cs typeface="Arial" pitchFamily="34" charset="0"/>
              </a:rPr>
              <a:t>DLP</a:t>
            </a:r>
            <a:r>
              <a:rPr lang="ru-RU" b="1" dirty="0">
                <a:solidFill>
                  <a:schemeClr val="accent5">
                    <a:lumMod val="75000"/>
                  </a:schemeClr>
                </a:solidFill>
                <a:latin typeface="Arial" pitchFamily="34" charset="0"/>
                <a:cs typeface="Arial" pitchFamily="34" charset="0"/>
              </a:rPr>
              <a:t> (</a:t>
            </a:r>
            <a:r>
              <a:rPr lang="en-US" b="1" dirty="0">
                <a:solidFill>
                  <a:schemeClr val="accent5">
                    <a:lumMod val="75000"/>
                  </a:schemeClr>
                </a:solidFill>
                <a:latin typeface="Arial" pitchFamily="34" charset="0"/>
                <a:cs typeface="Arial" pitchFamily="34" charset="0"/>
              </a:rPr>
              <a:t>Data Leak Prevention</a:t>
            </a:r>
            <a:r>
              <a:rPr lang="ru-RU" b="1" dirty="0">
                <a:solidFill>
                  <a:schemeClr val="accent5">
                    <a:lumMod val="75000"/>
                  </a:schemeClr>
                </a:solidFill>
                <a:latin typeface="Arial" pitchFamily="34" charset="0"/>
                <a:cs typeface="Arial" pitchFamily="34" charset="0"/>
              </a:rPr>
              <a:t>) – предотвращение утечки данных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7.1</a:t>
            </a:r>
            <a:r>
              <a:rPr lang="ru-RU" sz="1200" b="1" dirty="0">
                <a:solidFill>
                  <a:schemeClr val="bg1"/>
                </a:solidFill>
                <a:latin typeface="Arial" pitchFamily="34" charset="0"/>
                <a:ea typeface="Tahoma" pitchFamily="34" charset="0"/>
                <a:cs typeface="Arial" pitchFamily="34" charset="0"/>
              </a:rPr>
              <a:t>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539750" y="692150"/>
            <a:ext cx="8424863" cy="209288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buFont typeface="Wingdings" panose="05000000000000000000" pitchFamily="2" charset="2"/>
              <a:buChar char="q"/>
              <a:defRPr/>
            </a:pPr>
            <a:r>
              <a:rPr lang="ru-RU" sz="1600" dirty="0"/>
              <a:t>Комплексный контроль большинства потенциальных каналов утечки информации</a:t>
            </a:r>
          </a:p>
          <a:p>
            <a:pPr marL="285750" indent="-285750">
              <a:buFont typeface="Wingdings" panose="05000000000000000000" pitchFamily="2" charset="2"/>
              <a:buChar char="q"/>
              <a:defRPr/>
            </a:pPr>
            <a:r>
              <a:rPr lang="ru-RU" sz="1600" dirty="0"/>
              <a:t>Контентный анализ и фильтрация данных в реальном времени</a:t>
            </a:r>
          </a:p>
          <a:p>
            <a:pPr marL="285750" indent="-285750">
              <a:buFont typeface="Wingdings" panose="05000000000000000000" pitchFamily="2" charset="2"/>
              <a:buChar char="q"/>
              <a:defRPr/>
            </a:pPr>
            <a:r>
              <a:rPr lang="ru-RU" sz="1600" dirty="0"/>
              <a:t>обеспечение оперативной реакции на попытки несанкционированной передачи данных</a:t>
            </a:r>
          </a:p>
          <a:p>
            <a:pPr marL="285750" indent="-285750">
              <a:buFont typeface="Wingdings" panose="05000000000000000000" pitchFamily="2" charset="2"/>
              <a:buChar char="q"/>
              <a:defRPr/>
            </a:pPr>
            <a:r>
              <a:rPr lang="ru-RU" sz="1600" dirty="0"/>
              <a:t>селективный контроль каналов сетевых коммуникаций</a:t>
            </a:r>
          </a:p>
          <a:p>
            <a:pPr marL="285750" indent="-285750">
              <a:buFont typeface="Wingdings" panose="05000000000000000000" pitchFamily="2" charset="2"/>
              <a:buChar char="q"/>
              <a:defRPr/>
            </a:pPr>
            <a:r>
              <a:rPr lang="ru-RU" sz="1600" dirty="0"/>
              <a:t>создания централизованного или распределенного архива событий и теневых копий</a:t>
            </a:r>
          </a:p>
          <a:p>
            <a:pPr marL="285750" indent="-285750">
              <a:buFont typeface="Wingdings" panose="05000000000000000000" pitchFamily="2" charset="2"/>
              <a:buChar char="q"/>
              <a:defRPr/>
            </a:pPr>
            <a:r>
              <a:rPr lang="ru-RU" sz="1600" dirty="0"/>
              <a:t>защита данных в средах виртуализации</a:t>
            </a:r>
          </a:p>
          <a:p>
            <a:pPr marL="285750" indent="-285750">
              <a:buFont typeface="Wingdings" panose="05000000000000000000" pitchFamily="2" charset="2"/>
              <a:buChar char="q"/>
              <a:defRPr/>
            </a:pPr>
            <a:r>
              <a:rPr lang="ru-RU" sz="1600" dirty="0"/>
              <a:t>вариативность управления (через </a:t>
            </a:r>
            <a:r>
              <a:rPr lang="ru-RU" sz="1600" dirty="0" err="1"/>
              <a:t>Active</a:t>
            </a:r>
            <a:r>
              <a:rPr lang="ru-RU" sz="1600" dirty="0"/>
              <a:t> </a:t>
            </a:r>
            <a:r>
              <a:rPr lang="ru-RU" sz="1600" dirty="0" err="1"/>
              <a:t>Directory</a:t>
            </a:r>
            <a:r>
              <a:rPr lang="ru-RU" sz="1600" dirty="0"/>
              <a:t> или собственный сервер управления)</a:t>
            </a:r>
          </a:p>
          <a:p>
            <a:pPr marL="285750" indent="-285750">
              <a:buFont typeface="Wingdings" panose="05000000000000000000" pitchFamily="2" charset="2"/>
              <a:buChar char="q"/>
              <a:defRPr/>
            </a:pPr>
            <a:r>
              <a:rPr lang="ru-RU" sz="1600" dirty="0"/>
              <a:t>высочайший уровень самозащиты агентов и компонентов </a:t>
            </a:r>
            <a:r>
              <a:rPr lang="en-US" sz="1600" dirty="0"/>
              <a:t>DLP</a:t>
            </a:r>
            <a:endParaRPr lang="ru-RU" sz="1600" dirty="0"/>
          </a:p>
        </p:txBody>
      </p:sp>
      <p:pic>
        <p:nvPicPr>
          <p:cNvPr id="10" name="Рисунок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26042990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Защита от утечки по каналам побочных излучений</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7.1</a:t>
            </a:r>
            <a:r>
              <a:rPr lang="ru-RU" sz="1200" b="1" dirty="0">
                <a:solidFill>
                  <a:schemeClr val="bg1"/>
                </a:solidFill>
                <a:latin typeface="Arial" pitchFamily="34" charset="0"/>
                <a:ea typeface="Tahoma" pitchFamily="34" charset="0"/>
                <a:cs typeface="Arial" pitchFamily="34" charset="0"/>
              </a:rPr>
              <a:t>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539750" y="692150"/>
            <a:ext cx="8424863" cy="44323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Защита от утечки по каналам побочных электромагнитных излучений и наводок</a:t>
            </a:r>
            <a:r>
              <a:rPr lang="ru-RU" sz="1600" dirty="0"/>
              <a:t> </a:t>
            </a:r>
          </a:p>
          <a:p>
            <a:pPr algn="just" eaLnBrk="1" hangingPunct="1">
              <a:defRPr/>
            </a:pPr>
            <a:r>
              <a:rPr lang="ru-RU" sz="1600" dirty="0"/>
              <a:t>Данный вид защиты направлен на предотвращение возможности утечки информативных электромагнитных сигналов за пределы охраняемой территории экономического объекта. При этом предполагается, что внутри охраняемой территории применяются эффективные режимные меры, исключающие возможность бесконтрольного использования специальной аппаратуры перехвата, регистрации и отображения электромагнитных сигналов. </a:t>
            </a:r>
          </a:p>
          <a:p>
            <a:pPr algn="just" eaLnBrk="1" hangingPunct="1">
              <a:spcBef>
                <a:spcPts val="600"/>
              </a:spcBef>
              <a:defRPr/>
            </a:pPr>
            <a:r>
              <a:rPr lang="ru-RU" sz="1600" dirty="0"/>
              <a:t>Для защиты от побочных электромагнитных излучений и наводок широко применяется экранирование помещений, предназначенных для размещения средств вычислительной техники, а также технические меры, позволяющие снизить интенсивность информативных излучений самого оборудования персональных компьютеров и каналов связи.</a:t>
            </a:r>
          </a:p>
          <a:p>
            <a:pPr algn="just" eaLnBrk="1" hangingPunct="1">
              <a:spcBef>
                <a:spcPts val="600"/>
              </a:spcBef>
              <a:defRPr/>
            </a:pPr>
            <a:r>
              <a:rPr lang="ru-RU" sz="1600" dirty="0"/>
              <a:t>В некоторых ответственных случаях может быть необходима дополнительная проверка вычислительной техники на предмет возможного выявления специальных закладных устройств промышленного шпионажа, которые могут быть внедрены туда с целью регистрации или записи информативных излучений персонального компьютера, а также речевых и других несущих уязвимую информацию сигналов.</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3923735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Методы и средства инженерно-технической защиты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7.1</a:t>
            </a:r>
            <a:r>
              <a:rPr lang="ru-RU" sz="1200" b="1" dirty="0">
                <a:solidFill>
                  <a:schemeClr val="bg1"/>
                </a:solidFill>
                <a:latin typeface="Arial" pitchFamily="34" charset="0"/>
                <a:ea typeface="Tahoma" pitchFamily="34" charset="0"/>
                <a:cs typeface="Arial" pitchFamily="34" charset="0"/>
              </a:rPr>
              <a:t>5</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539750" y="692150"/>
            <a:ext cx="8424863" cy="533992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dirty="0"/>
              <a:t>Под </a:t>
            </a:r>
            <a:r>
              <a:rPr lang="ru-RU" sz="1600" b="1" dirty="0"/>
              <a:t>инженерно-техническими средствами защиты информации </a:t>
            </a:r>
            <a:r>
              <a:rPr lang="ru-RU" sz="1600" dirty="0"/>
              <a:t>понимают физические объекты, механические, электрические и электронные устройства, элементы конструкции зданий, средства пожаротушения и другие средства, обеспечивающие:</a:t>
            </a:r>
          </a:p>
          <a:p>
            <a:pPr marL="285750" indent="-285750">
              <a:buFont typeface="Wingdings" panose="05000000000000000000" pitchFamily="2" charset="2"/>
              <a:buChar char="q"/>
            </a:pPr>
            <a:r>
              <a:rPr lang="ru-RU" sz="1600" dirty="0"/>
              <a:t>защиту территории и помещений КС от проникновения нарушителей;</a:t>
            </a:r>
          </a:p>
          <a:p>
            <a:pPr marL="285750" indent="-285750">
              <a:buFont typeface="Wingdings" panose="05000000000000000000" pitchFamily="2" charset="2"/>
              <a:buChar char="q"/>
            </a:pPr>
            <a:r>
              <a:rPr lang="ru-RU" sz="1600" dirty="0"/>
              <a:t>защиту аппаратных средств КС и носителей информации от хищения;</a:t>
            </a:r>
          </a:p>
          <a:p>
            <a:pPr marL="285750" indent="-285750">
              <a:buFont typeface="Wingdings" panose="05000000000000000000" pitchFamily="2" charset="2"/>
              <a:buChar char="q"/>
            </a:pPr>
            <a:r>
              <a:rPr lang="ru-RU" sz="1600" dirty="0"/>
              <a:t>предотвращение возможности удаленного (из-за пределов охраняемой территории) видеонаблюдения (подслушивания) за работой персонала и функционированием технических средств КС;</a:t>
            </a:r>
          </a:p>
          <a:p>
            <a:pPr marL="285750" indent="-285750">
              <a:buFont typeface="Wingdings" panose="05000000000000000000" pitchFamily="2" charset="2"/>
              <a:buChar char="q"/>
            </a:pPr>
            <a:r>
              <a:rPr lang="ru-RU" sz="1600" dirty="0"/>
              <a:t>предотвращение возможности перехвата ПЭМИН (побочных электромагнитных излучений и наводок), вызванных работающими техническими средствами КС и линиями передачи данных;</a:t>
            </a:r>
          </a:p>
          <a:p>
            <a:pPr marL="285750" indent="-285750">
              <a:buFont typeface="Wingdings" panose="05000000000000000000" pitchFamily="2" charset="2"/>
              <a:buChar char="q"/>
            </a:pPr>
            <a:r>
              <a:rPr lang="ru-RU" sz="1600" dirty="0"/>
              <a:t>организацию доступа в помещения КС сотрудников;</a:t>
            </a:r>
          </a:p>
          <a:p>
            <a:pPr marL="285750" indent="-285750">
              <a:buFont typeface="Wingdings" panose="05000000000000000000" pitchFamily="2" charset="2"/>
              <a:buChar char="q"/>
            </a:pPr>
            <a:r>
              <a:rPr lang="ru-RU" sz="1600" dirty="0"/>
              <a:t>контроль над режимом работы персонала КС;</a:t>
            </a:r>
          </a:p>
          <a:p>
            <a:pPr marL="285750" indent="-285750">
              <a:buFont typeface="Wingdings" panose="05000000000000000000" pitchFamily="2" charset="2"/>
              <a:buChar char="q"/>
            </a:pPr>
            <a:r>
              <a:rPr lang="ru-RU" sz="1600" dirty="0"/>
              <a:t>контроль над перемещением сотрудников КС в различных производственных зонах;</a:t>
            </a:r>
          </a:p>
          <a:p>
            <a:pPr marL="285750" indent="-285750">
              <a:buFont typeface="Wingdings" panose="05000000000000000000" pitchFamily="2" charset="2"/>
              <a:buChar char="q"/>
            </a:pPr>
            <a:r>
              <a:rPr lang="ru-RU" sz="1600" dirty="0"/>
              <a:t>противопожарную защиту помещений КС;</a:t>
            </a:r>
          </a:p>
          <a:p>
            <a:pPr marL="285750" indent="-285750">
              <a:buFont typeface="Wingdings" panose="05000000000000000000" pitchFamily="2" charset="2"/>
              <a:buChar char="q"/>
            </a:pPr>
            <a:r>
              <a:rPr lang="ru-RU" sz="1600" dirty="0"/>
              <a:t>минимизацию материального ущерба от потерь информации, возникших в результате стихийных бедствий и техногенных аварий.</a:t>
            </a:r>
          </a:p>
          <a:p>
            <a:pPr>
              <a:spcBef>
                <a:spcPts val="600"/>
              </a:spcBef>
            </a:pPr>
            <a:r>
              <a:rPr lang="ru-RU" sz="1600" dirty="0"/>
              <a:t>Важнейшей составной частью инженерно-технических средств защиты информации являются технические средства охраны, которые образуют первый рубеж защиты КС и являются необходимым, но недостаточным условием сохранения конфиденциальности и целостности информации в КС.</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2759256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chemeClr val="accent5">
                    <a:lumMod val="75000"/>
                  </a:schemeClr>
                </a:solidFill>
                <a:latin typeface="Arial" pitchFamily="34" charset="0"/>
                <a:cs typeface="Arial" pitchFamily="34" charset="0"/>
              </a:rPr>
              <a:t>SIEM</a:t>
            </a:r>
            <a:r>
              <a:rPr lang="ru-RU" b="1" dirty="0">
                <a:solidFill>
                  <a:schemeClr val="accent5">
                    <a:lumMod val="75000"/>
                  </a:schemeClr>
                </a:solidFill>
                <a:latin typeface="Arial" pitchFamily="34" charset="0"/>
                <a:cs typeface="Arial" pitchFamily="34" charset="0"/>
              </a:rPr>
              <a:t> - </a:t>
            </a:r>
            <a:r>
              <a:rPr lang="en-US" b="1" dirty="0">
                <a:solidFill>
                  <a:schemeClr val="accent5">
                    <a:lumMod val="75000"/>
                  </a:schemeClr>
                </a:solidFill>
                <a:latin typeface="Arial" pitchFamily="34" charset="0"/>
                <a:cs typeface="Arial" pitchFamily="34" charset="0"/>
              </a:rPr>
              <a:t>Security Information and Event Management</a:t>
            </a:r>
            <a:endParaRPr lang="ru-RU" b="1" dirty="0">
              <a:solidFill>
                <a:schemeClr val="accent5">
                  <a:lumMod val="75000"/>
                </a:schemeClr>
              </a:solidFill>
              <a:latin typeface="Arial" pitchFamily="34" charset="0"/>
              <a:cs typeface="Arial" pitchFamily="34" charset="0"/>
            </a:endParaRP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7.1</a:t>
            </a:r>
            <a:r>
              <a:rPr lang="ru-RU" sz="1200" b="1" dirty="0">
                <a:solidFill>
                  <a:schemeClr val="bg1"/>
                </a:solidFill>
                <a:latin typeface="Arial" pitchFamily="34" charset="0"/>
                <a:ea typeface="Tahoma" pitchFamily="34" charset="0"/>
                <a:cs typeface="Arial" pitchFamily="34" charset="0"/>
              </a:rPr>
              <a:t>6</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Средства защиты информации</a:t>
            </a:r>
          </a:p>
        </p:txBody>
      </p:sp>
      <p:sp>
        <p:nvSpPr>
          <p:cNvPr id="13" name="Прямоугольник 12"/>
          <p:cNvSpPr/>
          <p:nvPr/>
        </p:nvSpPr>
        <p:spPr>
          <a:xfrm>
            <a:off x="539750" y="692150"/>
            <a:ext cx="8424863" cy="566308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Системы управления событиями информационной безопасности:</a:t>
            </a:r>
          </a:p>
          <a:p>
            <a:pPr marL="285750" indent="-285750" eaLnBrk="1" hangingPunct="1">
              <a:buFont typeface="Wingdings" panose="05000000000000000000" pitchFamily="2" charset="2"/>
              <a:buChar char="q"/>
              <a:defRPr/>
            </a:pPr>
            <a:r>
              <a:rPr lang="ru-RU" sz="1600" dirty="0"/>
              <a:t> Консолидация и хранение журналов событий от различных источников</a:t>
            </a:r>
          </a:p>
          <a:p>
            <a:pPr marL="285750" indent="-285750" eaLnBrk="1" hangingPunct="1">
              <a:buFont typeface="Wingdings" panose="05000000000000000000" pitchFamily="2" charset="2"/>
              <a:buChar char="q"/>
              <a:defRPr/>
            </a:pPr>
            <a:r>
              <a:rPr lang="ru-RU" sz="1600" dirty="0"/>
              <a:t>Предоставление инструментов для анализа событий и разбора инцидентов </a:t>
            </a:r>
          </a:p>
          <a:p>
            <a:pPr marL="285750" indent="-285750" eaLnBrk="1" hangingPunct="1">
              <a:buFont typeface="Wingdings" panose="05000000000000000000" pitchFamily="2" charset="2"/>
              <a:buChar char="q"/>
              <a:defRPr/>
            </a:pPr>
            <a:r>
              <a:rPr lang="ru-RU" sz="1600" dirty="0"/>
              <a:t>Корреляция и обработка событий по правилам</a:t>
            </a:r>
          </a:p>
          <a:p>
            <a:pPr marL="285750" indent="-285750" eaLnBrk="1" hangingPunct="1">
              <a:buFont typeface="Wingdings" panose="05000000000000000000" pitchFamily="2" charset="2"/>
              <a:buChar char="q"/>
              <a:defRPr/>
            </a:pPr>
            <a:r>
              <a:rPr lang="ru-RU" sz="1600" dirty="0"/>
              <a:t>Автоматическое оповещение и инцидент-менеджмент</a:t>
            </a:r>
          </a:p>
          <a:p>
            <a:pPr algn="just">
              <a:spcBef>
                <a:spcPts val="600"/>
              </a:spcBef>
              <a:defRPr/>
            </a:pPr>
            <a:r>
              <a:rPr lang="ru-RU" sz="1600" dirty="0"/>
              <a:t>Входной информацией для SIEM-систем может служить практически любая информация. Сбор данных осуществляться с помощью специальных агентов. Для «вычитки» источника данных используется коллекторы - библиотеки для понимания конкретного журнала событий или системы. В основе анализа лежит практически «чистая» математика и статистика. SIEM-системы способны выявлять: </a:t>
            </a:r>
          </a:p>
          <a:p>
            <a:pPr marL="285750" indent="-285750" algn="just">
              <a:buFont typeface="Wingdings" panose="05000000000000000000" pitchFamily="2" charset="2"/>
              <a:buChar char="q"/>
              <a:defRPr/>
            </a:pPr>
            <a:r>
              <a:rPr lang="ru-RU" sz="1600" dirty="0"/>
              <a:t>сетевые атаки во внутреннем и внешнем периметрах; </a:t>
            </a:r>
          </a:p>
          <a:p>
            <a:pPr marL="285750" indent="-285750" algn="just">
              <a:buFont typeface="Wingdings" panose="05000000000000000000" pitchFamily="2" charset="2"/>
              <a:buChar char="q"/>
              <a:defRPr/>
            </a:pPr>
            <a:r>
              <a:rPr lang="ru-RU" sz="1600" dirty="0"/>
              <a:t>вирусные эпидемии или отдельные вирусные заражения; </a:t>
            </a:r>
          </a:p>
          <a:p>
            <a:pPr marL="285750" indent="-285750" algn="just">
              <a:buFont typeface="Wingdings" panose="05000000000000000000" pitchFamily="2" charset="2"/>
              <a:buChar char="q"/>
              <a:defRPr/>
            </a:pPr>
            <a:r>
              <a:rPr lang="ru-RU" sz="1600" dirty="0"/>
              <a:t>попытки несанкционированного доступа к конфиденциальной информации;</a:t>
            </a:r>
          </a:p>
          <a:p>
            <a:pPr marL="285750" indent="-285750" algn="just">
              <a:buFont typeface="Wingdings" panose="05000000000000000000" pitchFamily="2" charset="2"/>
              <a:buChar char="q"/>
              <a:defRPr/>
            </a:pPr>
            <a:r>
              <a:rPr lang="ru-RU" sz="1600" dirty="0"/>
              <a:t>мошенничество; </a:t>
            </a:r>
          </a:p>
          <a:p>
            <a:pPr marL="285750" indent="-285750" algn="just">
              <a:buFont typeface="Wingdings" panose="05000000000000000000" pitchFamily="2" charset="2"/>
              <a:buChar char="q"/>
              <a:defRPr/>
            </a:pPr>
            <a:r>
              <a:rPr lang="ru-RU" sz="1600" dirty="0"/>
              <a:t>ошибки и сбои в работе информационных систем; уязвимости; </a:t>
            </a:r>
          </a:p>
          <a:p>
            <a:pPr marL="285750" indent="-285750" algn="just">
              <a:buFont typeface="Wingdings" panose="05000000000000000000" pitchFamily="2" charset="2"/>
              <a:buChar char="q"/>
              <a:defRPr/>
            </a:pPr>
            <a:r>
              <a:rPr lang="ru-RU" sz="1600" dirty="0"/>
              <a:t>ошибки конфигураций в средствах защиты и информационных системах; </a:t>
            </a:r>
          </a:p>
          <a:p>
            <a:pPr marL="285750" indent="-285750" algn="just">
              <a:buFont typeface="Wingdings" panose="05000000000000000000" pitchFamily="2" charset="2"/>
              <a:buChar char="q"/>
              <a:defRPr/>
            </a:pPr>
            <a:r>
              <a:rPr lang="ru-RU" sz="1600" dirty="0"/>
              <a:t>целевые атаки (APT).</a:t>
            </a:r>
          </a:p>
          <a:p>
            <a:pPr algn="just">
              <a:spcBef>
                <a:spcPts val="600"/>
              </a:spcBef>
              <a:defRPr/>
            </a:pPr>
            <a:r>
              <a:rPr lang="ru-RU" sz="1600" b="1" dirty="0"/>
              <a:t>Лидеры мирового рынка:</a:t>
            </a:r>
          </a:p>
          <a:p>
            <a:pPr marL="285750" indent="-285750" algn="just">
              <a:buFont typeface="Wingdings" panose="05000000000000000000" pitchFamily="2" charset="2"/>
              <a:buChar char="q"/>
              <a:defRPr/>
            </a:pPr>
            <a:r>
              <a:rPr lang="en-US" sz="1600" dirty="0"/>
              <a:t>IBM </a:t>
            </a:r>
            <a:r>
              <a:rPr lang="en-US" sz="1600" dirty="0" err="1"/>
              <a:t>QRadar</a:t>
            </a:r>
            <a:r>
              <a:rPr lang="en-US" sz="1600" dirty="0"/>
              <a:t> SIEM </a:t>
            </a:r>
            <a:endParaRPr lang="ru-RU" sz="1600" dirty="0"/>
          </a:p>
          <a:p>
            <a:pPr marL="285750" indent="-285750" algn="just">
              <a:buFont typeface="Wingdings" panose="05000000000000000000" pitchFamily="2" charset="2"/>
              <a:buChar char="q"/>
              <a:defRPr/>
            </a:pPr>
            <a:r>
              <a:rPr lang="en-US" sz="1600" dirty="0"/>
              <a:t>HP </a:t>
            </a:r>
            <a:r>
              <a:rPr lang="en-US" sz="1600" dirty="0" err="1"/>
              <a:t>ArcSight</a:t>
            </a:r>
            <a:endParaRPr lang="ru-RU" sz="1600" dirty="0"/>
          </a:p>
          <a:p>
            <a:pPr marL="285750" indent="-285750" algn="just">
              <a:buFont typeface="Wingdings" panose="05000000000000000000" pitchFamily="2" charset="2"/>
              <a:buChar char="q"/>
              <a:defRPr/>
            </a:pPr>
            <a:r>
              <a:rPr lang="en-US" sz="1600" dirty="0"/>
              <a:t>McAfee </a:t>
            </a:r>
            <a:r>
              <a:rPr lang="en-US" sz="1600" dirty="0" err="1"/>
              <a:t>NitroSecurity</a:t>
            </a:r>
            <a:endParaRPr lang="ru-RU" sz="1600" dirty="0"/>
          </a:p>
          <a:p>
            <a:pPr marL="285750" indent="-285750" algn="just">
              <a:buFont typeface="Wingdings" panose="05000000000000000000" pitchFamily="2" charset="2"/>
              <a:buChar char="q"/>
              <a:defRPr/>
            </a:pPr>
            <a:r>
              <a:rPr lang="en-US" sz="1600" dirty="0"/>
              <a:t> </a:t>
            </a:r>
            <a:r>
              <a:rPr lang="en-US" sz="1600" dirty="0" err="1"/>
              <a:t>Symante</a:t>
            </a:r>
            <a:r>
              <a:rPr lang="ru-RU" sz="1600" dirty="0"/>
              <a:t>с </a:t>
            </a:r>
            <a:r>
              <a:rPr lang="en-US" sz="1600" dirty="0"/>
              <a:t>SSIM</a:t>
            </a:r>
            <a:endParaRPr lang="ru-RU" sz="1600" dirty="0"/>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17867404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Вспомогательные механизмы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7.1</a:t>
            </a:r>
            <a:r>
              <a:rPr lang="ru-RU" sz="1200" b="1" dirty="0">
                <a:solidFill>
                  <a:schemeClr val="bg1"/>
                </a:solidFill>
                <a:latin typeface="Arial" pitchFamily="34" charset="0"/>
                <a:ea typeface="Tahoma" pitchFamily="34" charset="0"/>
                <a:cs typeface="Arial" pitchFamily="34" charset="0"/>
              </a:rPr>
              <a:t>7</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a:solidFill>
                  <a:schemeClr val="bg1"/>
                </a:solidFill>
                <a:effectLst>
                  <a:outerShdw blurRad="38100" dist="38100" dir="2700000" algn="tl">
                    <a:srgbClr val="C0C0C0"/>
                  </a:outerShdw>
                </a:effectLst>
              </a:rPr>
              <a:t>Средства защиты информации</a:t>
            </a:r>
          </a:p>
        </p:txBody>
      </p:sp>
      <p:sp>
        <p:nvSpPr>
          <p:cNvPr id="13" name="Прямоугольник 12"/>
          <p:cNvSpPr/>
          <p:nvPr/>
        </p:nvSpPr>
        <p:spPr>
          <a:xfrm>
            <a:off x="468313" y="692150"/>
            <a:ext cx="8496300" cy="52625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defRPr/>
            </a:pPr>
            <a:r>
              <a:rPr lang="ru-RU" sz="1400" b="1" dirty="0"/>
              <a:t>Система регистрации и учета информации -</a:t>
            </a:r>
            <a:r>
              <a:rPr lang="ru-RU" sz="1400" dirty="0"/>
              <a:t> ведение регистрационных журналов позволяет проследить что происходило в прошлом. Фиксируются все легальные и нелегальные попытки доступа и список всех контролируемых запросов специалистов ИТ.</a:t>
            </a:r>
          </a:p>
          <a:p>
            <a:pPr algn="just" eaLnBrk="1" hangingPunct="1">
              <a:spcBef>
                <a:spcPts val="1200"/>
              </a:spcBef>
              <a:defRPr/>
            </a:pPr>
            <a:r>
              <a:rPr lang="ru-RU" sz="1400" b="1" dirty="0"/>
              <a:t>Механизмы контроля доступа</a:t>
            </a:r>
            <a:r>
              <a:rPr lang="ru-RU" sz="1400" dirty="0"/>
              <a:t> - проверка полномочий программ и пользователей на доступ к ресурсам. Запуск осуществляется при загрузке ОС. Вход возможен только через эту систему.</a:t>
            </a:r>
          </a:p>
          <a:p>
            <a:pPr algn="just" eaLnBrk="1" hangingPunct="1">
              <a:spcBef>
                <a:spcPts val="1200"/>
              </a:spcBef>
              <a:defRPr/>
            </a:pPr>
            <a:r>
              <a:rPr lang="ru-RU" sz="1400" b="1" dirty="0"/>
              <a:t>Механизмы обеспечения целостности информации.</a:t>
            </a:r>
            <a:r>
              <a:rPr lang="ru-RU" sz="1400" dirty="0"/>
              <a:t> Отправитель дополняет передаваемый блок криптографической суммой, а получатель сравнивает ее с криптографическим значением.</a:t>
            </a:r>
          </a:p>
          <a:p>
            <a:pPr algn="just" eaLnBrk="1" hangingPunct="1">
              <a:spcBef>
                <a:spcPts val="1200"/>
              </a:spcBef>
              <a:defRPr/>
            </a:pPr>
            <a:r>
              <a:rPr lang="ru-RU" sz="1400" b="1" dirty="0"/>
              <a:t>Механизм цифровой (электронной) подписи</a:t>
            </a:r>
            <a:r>
              <a:rPr lang="ru-RU" sz="1400" dirty="0"/>
              <a:t> на алгоритмах ассиметричного шифрования и включает две процедуры: формирование подписи отправителем и ее опознание (верификацию) получателем..</a:t>
            </a:r>
          </a:p>
          <a:p>
            <a:pPr algn="just" eaLnBrk="1" hangingPunct="1">
              <a:spcBef>
                <a:spcPts val="1200"/>
              </a:spcBef>
              <a:defRPr/>
            </a:pPr>
            <a:r>
              <a:rPr lang="ru-RU" sz="1400" b="1" dirty="0"/>
              <a:t>Механизмы аутентификации</a:t>
            </a:r>
            <a:r>
              <a:rPr lang="ru-RU" sz="1400" dirty="0"/>
              <a:t> подразделяются на одностороннюю и взаимную проверку подлинности участников.</a:t>
            </a:r>
          </a:p>
          <a:p>
            <a:pPr algn="just" eaLnBrk="1" hangingPunct="1">
              <a:spcBef>
                <a:spcPts val="1200"/>
              </a:spcBef>
              <a:defRPr/>
            </a:pPr>
            <a:r>
              <a:rPr lang="ru-RU" sz="1400" b="1" dirty="0"/>
              <a:t>Механизмы подстановки трафика или подстановки текста</a:t>
            </a:r>
            <a:r>
              <a:rPr lang="ru-RU" sz="1400" dirty="0"/>
              <a:t> используются для засекречивания потока данных. Основаны на фиктивных блоках, передаваемых по каналам связи. </a:t>
            </a:r>
          </a:p>
          <a:p>
            <a:pPr algn="just" eaLnBrk="1" hangingPunct="1">
              <a:spcBef>
                <a:spcPts val="1200"/>
              </a:spcBef>
              <a:defRPr/>
            </a:pPr>
            <a:r>
              <a:rPr lang="ru-RU" sz="1400" b="1" dirty="0"/>
              <a:t>Механизмы управления маршрутизацией</a:t>
            </a:r>
            <a:r>
              <a:rPr lang="ru-RU" sz="1400" dirty="0"/>
              <a:t> обеспечивают выбор маршрутов движения информации по сети чтобы исключить передачу по скомпрометированным каналам.</a:t>
            </a:r>
          </a:p>
          <a:p>
            <a:pPr algn="just" eaLnBrk="1" hangingPunct="1">
              <a:spcBef>
                <a:spcPts val="1200"/>
              </a:spcBef>
              <a:defRPr/>
            </a:pPr>
            <a:r>
              <a:rPr lang="ru-RU" sz="1400" b="1" dirty="0"/>
              <a:t>Механизмы арбитража</a:t>
            </a:r>
            <a:r>
              <a:rPr lang="ru-RU" sz="1400" dirty="0"/>
              <a:t> подтверждение характеристик передаваемых данных третьей стороной (арбитром). Вся информация, отправляемая или получаемая объектами, проходит и через арбитра, что позволяет ему впоследствии подтверждать упомянутые характеристики.</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43632" y="9817"/>
            <a:ext cx="817684" cy="539458"/>
          </a:xfrm>
          <a:prstGeom prst="rect">
            <a:avLst/>
          </a:prstGeom>
        </p:spPr>
      </p:pic>
    </p:spTree>
    <p:extLst>
      <p:ext uri="{BB962C8B-B14F-4D97-AF65-F5344CB8AC3E}">
        <p14:creationId xmlns:p14="http://schemas.microsoft.com/office/powerpoint/2010/main" val="11828366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cs typeface="Calibri" panose="020F0502020204030204" pitchFamily="34" charset="0"/>
              </a:rPr>
              <a:t>❼</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относится к формальным средствам защиты информации?</a:t>
            </a:r>
          </a:p>
          <a:p>
            <a:pPr marL="285750" indent="-285750">
              <a:buFont typeface="Wingdings" panose="05000000000000000000" pitchFamily="2" charset="2"/>
              <a:buChar char="§"/>
              <a:defRPr/>
            </a:pPr>
            <a:r>
              <a:rPr lang="ru-RU" dirty="0">
                <a:solidFill>
                  <a:schemeClr val="tx1"/>
                </a:solidFill>
              </a:rPr>
              <a:t>Назовите меры по улучшению парольной защиты</a:t>
            </a:r>
          </a:p>
          <a:p>
            <a:pPr marL="285750" indent="-285750">
              <a:buFont typeface="Wingdings" panose="05000000000000000000" pitchFamily="2" charset="2"/>
              <a:buChar char="§"/>
              <a:defRPr/>
            </a:pPr>
            <a:r>
              <a:rPr lang="ru-RU" dirty="0">
                <a:solidFill>
                  <a:schemeClr val="tx1"/>
                </a:solidFill>
              </a:rPr>
              <a:t>Какие биометрические данные могут использоваться при аутентификации?</a:t>
            </a:r>
          </a:p>
          <a:p>
            <a:pPr marL="285750" indent="-285750">
              <a:buFont typeface="Wingdings" panose="05000000000000000000" pitchFamily="2" charset="2"/>
              <a:buChar char="§"/>
              <a:defRPr/>
            </a:pPr>
            <a:r>
              <a:rPr lang="ru-RU" dirty="0">
                <a:solidFill>
                  <a:schemeClr val="tx1"/>
                </a:solidFill>
              </a:rPr>
              <a:t>Где применяется </a:t>
            </a:r>
            <a:r>
              <a:rPr lang="en-US" dirty="0">
                <a:solidFill>
                  <a:schemeClr val="tx1"/>
                </a:solidFill>
              </a:rPr>
              <a:t>Active Directory</a:t>
            </a:r>
            <a:r>
              <a:rPr lang="ru-RU" dirty="0">
                <a:solidFill>
                  <a:schemeClr val="tx1"/>
                </a:solidFill>
              </a:rPr>
              <a:t>?</a:t>
            </a:r>
            <a:endParaRPr lang="en-US" dirty="0">
              <a:solidFill>
                <a:schemeClr val="tx1"/>
              </a:solidFill>
            </a:endParaRPr>
          </a:p>
          <a:p>
            <a:pPr marL="285750" indent="-285750">
              <a:buFont typeface="Wingdings" panose="05000000000000000000" pitchFamily="2" charset="2"/>
              <a:buChar char="§"/>
              <a:defRPr/>
            </a:pPr>
            <a:r>
              <a:rPr lang="ru-RU" dirty="0">
                <a:solidFill>
                  <a:schemeClr val="tx1"/>
                </a:solidFill>
              </a:rPr>
              <a:t>Что такое </a:t>
            </a:r>
            <a:r>
              <a:rPr lang="ru-RU" dirty="0" err="1">
                <a:solidFill>
                  <a:schemeClr val="tx1"/>
                </a:solidFill>
              </a:rPr>
              <a:t>Identity</a:t>
            </a:r>
            <a:r>
              <a:rPr lang="ru-RU" dirty="0">
                <a:solidFill>
                  <a:schemeClr val="tx1"/>
                </a:solidFill>
              </a:rPr>
              <a:t> </a:t>
            </a:r>
            <a:r>
              <a:rPr lang="ru-RU" dirty="0" err="1">
                <a:solidFill>
                  <a:schemeClr val="tx1"/>
                </a:solidFill>
              </a:rPr>
              <a:t>Management</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В чём преимущества реляционных Систем управления базами данных?</a:t>
            </a:r>
          </a:p>
          <a:p>
            <a:pPr marL="285750" indent="-285750">
              <a:buFont typeface="Wingdings" panose="05000000000000000000" pitchFamily="2" charset="2"/>
              <a:buChar char="§"/>
              <a:defRPr/>
            </a:pPr>
            <a:r>
              <a:rPr lang="ru-RU" dirty="0">
                <a:solidFill>
                  <a:schemeClr val="tx1"/>
                </a:solidFill>
              </a:rPr>
              <a:t>В чем специфика защиты данных в СУБД?</a:t>
            </a:r>
          </a:p>
          <a:p>
            <a:pPr marL="285750" indent="-285750">
              <a:buFont typeface="Wingdings" panose="05000000000000000000" pitchFamily="2" charset="2"/>
              <a:buChar char="§"/>
              <a:defRPr/>
            </a:pPr>
            <a:r>
              <a:rPr lang="ru-RU" dirty="0">
                <a:solidFill>
                  <a:schemeClr val="tx1"/>
                </a:solidFill>
              </a:rPr>
              <a:t>Зачем и как применяют технологии </a:t>
            </a:r>
            <a:r>
              <a:rPr lang="en-US" dirty="0">
                <a:solidFill>
                  <a:schemeClr val="tx1"/>
                </a:solidFill>
              </a:rPr>
              <a:t>RAID</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Как резервируются Центры обработки данных?</a:t>
            </a:r>
          </a:p>
          <a:p>
            <a:pPr marL="285750" indent="-285750">
              <a:buFont typeface="Wingdings" panose="05000000000000000000" pitchFamily="2" charset="2"/>
              <a:buChar char="§"/>
              <a:defRPr/>
            </a:pPr>
            <a:r>
              <a:rPr lang="ru-RU" dirty="0">
                <a:solidFill>
                  <a:schemeClr val="tx1"/>
                </a:solidFill>
              </a:rPr>
              <a:t>Опишите алгоритм использования электронной подписи?</a:t>
            </a:r>
          </a:p>
          <a:p>
            <a:pPr marL="285750" indent="-285750">
              <a:buFont typeface="Wingdings" panose="05000000000000000000" pitchFamily="2" charset="2"/>
              <a:buChar char="§"/>
              <a:defRPr/>
            </a:pPr>
            <a:r>
              <a:rPr lang="ru-RU" dirty="0">
                <a:solidFill>
                  <a:schemeClr val="tx1"/>
                </a:solidFill>
              </a:rPr>
              <a:t>Какие существуют средства защиты от вредоносного кода?</a:t>
            </a:r>
          </a:p>
          <a:p>
            <a:pPr marL="285750" indent="-285750">
              <a:buFont typeface="Wingdings" panose="05000000000000000000" pitchFamily="2" charset="2"/>
              <a:buChar char="§"/>
              <a:defRPr/>
            </a:pPr>
            <a:r>
              <a:rPr lang="ru-RU" dirty="0">
                <a:solidFill>
                  <a:schemeClr val="tx1"/>
                </a:solidFill>
              </a:rPr>
              <a:t>Основные виды защиты в каналах связи?</a:t>
            </a:r>
          </a:p>
          <a:p>
            <a:pPr marL="285750" indent="-285750">
              <a:buFont typeface="Wingdings" panose="05000000000000000000" pitchFamily="2" charset="2"/>
              <a:buChar char="§"/>
              <a:defRPr/>
            </a:pPr>
            <a:r>
              <a:rPr lang="ru-RU" dirty="0">
                <a:solidFill>
                  <a:schemeClr val="tx1"/>
                </a:solidFill>
              </a:rPr>
              <a:t>Что такое </a:t>
            </a:r>
            <a:r>
              <a:rPr lang="en-US" dirty="0">
                <a:solidFill>
                  <a:schemeClr val="tx1"/>
                </a:solidFill>
              </a:rPr>
              <a:t>DLP – </a:t>
            </a:r>
            <a:r>
              <a:rPr lang="ru-RU" dirty="0">
                <a:solidFill>
                  <a:schemeClr val="tx1"/>
                </a:solidFill>
              </a:rPr>
              <a:t>системы?</a:t>
            </a:r>
          </a:p>
          <a:p>
            <a:pPr marL="285750" indent="-285750">
              <a:buFont typeface="Wingdings" panose="05000000000000000000" pitchFamily="2" charset="2"/>
              <a:buChar char="§"/>
              <a:defRPr/>
            </a:pPr>
            <a:r>
              <a:rPr lang="ru-RU" dirty="0">
                <a:solidFill>
                  <a:schemeClr val="tx1"/>
                </a:solidFill>
              </a:rPr>
              <a:t>Что такое </a:t>
            </a:r>
            <a:r>
              <a:rPr lang="en-US" dirty="0">
                <a:solidFill>
                  <a:schemeClr val="tx1"/>
                </a:solidFill>
              </a:rPr>
              <a:t>SIEM – </a:t>
            </a:r>
            <a:r>
              <a:rPr lang="ru-RU" dirty="0">
                <a:solidFill>
                  <a:schemeClr val="tx1"/>
                </a:solidFill>
              </a:rPr>
              <a:t>системы?</a:t>
            </a:r>
          </a:p>
          <a:p>
            <a:pPr marL="285750" indent="-285750">
              <a:buFont typeface="Wingdings" panose="05000000000000000000" pitchFamily="2" charset="2"/>
              <a:buChar char="§"/>
              <a:defRPr/>
            </a:pPr>
            <a:r>
              <a:rPr lang="ru-RU" dirty="0">
                <a:solidFill>
                  <a:schemeClr val="tx1"/>
                </a:solidFill>
              </a:rPr>
              <a:t>Что относится к инженерно-технической защите информации?</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altLang="ru-RU" sz="2000" b="1" dirty="0">
                <a:solidFill>
                  <a:schemeClr val="accent5">
                    <a:lumMod val="75000"/>
                  </a:schemeClr>
                </a:solidFill>
                <a:latin typeface="Arial" panose="020B0604020202020204" pitchFamily="34" charset="0"/>
                <a:cs typeface="Arial" panose="020B0604020202020204" pitchFamily="34" charset="0"/>
              </a:rPr>
              <a:t>Инструментальные средства защиты информации</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9" name="Рисунок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07113" y="839788"/>
            <a:ext cx="2685195" cy="1771527"/>
          </a:xfrm>
          <a:prstGeom prst="rect">
            <a:avLst/>
          </a:prstGeom>
        </p:spPr>
      </p:pic>
    </p:spTree>
    <p:extLst>
      <p:ext uri="{BB962C8B-B14F-4D97-AF65-F5344CB8AC3E}">
        <p14:creationId xmlns:p14="http://schemas.microsoft.com/office/powerpoint/2010/main" val="21514959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❽</a:t>
            </a:r>
            <a:r>
              <a:rPr lang="ru-RU" sz="2400" b="1" dirty="0">
                <a:solidFill>
                  <a:schemeClr val="accent5">
                    <a:lumMod val="75000"/>
                  </a:schemeClr>
                </a:solidFill>
                <a:cs typeface="Arial" panose="020B0604020202020204" pitchFamily="34" charset="0"/>
              </a:rPr>
              <a:t> Правовое обеспечение защиты информации</a:t>
            </a:r>
            <a:endParaRPr lang="ru-RU" sz="2400" b="1" dirty="0">
              <a:solidFill>
                <a:schemeClr val="accent5">
                  <a:lumMod val="75000"/>
                </a:schemeClr>
              </a:solidFill>
            </a:endParaRPr>
          </a:p>
        </p:txBody>
      </p:sp>
      <p:pic>
        <p:nvPicPr>
          <p:cNvPr id="9" name="Рисунок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16464" y="596900"/>
            <a:ext cx="4248149" cy="2832100"/>
          </a:xfrm>
          <a:prstGeom prst="rect">
            <a:avLst/>
          </a:prstGeom>
        </p:spPr>
      </p:pic>
      <p:sp>
        <p:nvSpPr>
          <p:cNvPr id="3" name="Прямоугольник 2">
            <a:extLst>
              <a:ext uri="{FF2B5EF4-FFF2-40B4-BE49-F238E27FC236}">
                <a16:creationId xmlns:a16="http://schemas.microsoft.com/office/drawing/2014/main" id="{34D5B430-14B4-779B-9542-DC08C1528EBF}"/>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39BDF8B8-B87F-B215-7FFA-5D617EFCD6A2}"/>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A3769066-C16A-2039-C4C3-5F48ED677264}"/>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222983520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Конституция РФ и конституционные законы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36941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Статья 2.</a:t>
            </a:r>
          </a:p>
          <a:p>
            <a:pPr algn="just" eaLnBrk="1" hangingPunct="1">
              <a:defRPr/>
            </a:pPr>
            <a:r>
              <a:rPr lang="ru-RU" sz="1600" dirty="0"/>
              <a:t>Человек, его права и свободы являются высшей ценностью. Признание, соблюдение и защита прав и свобод человека и гражданина - обязанность государства</a:t>
            </a:r>
          </a:p>
          <a:p>
            <a:pPr algn="just" eaLnBrk="1" hangingPunct="1">
              <a:spcBef>
                <a:spcPts val="600"/>
              </a:spcBef>
              <a:defRPr/>
            </a:pPr>
            <a:r>
              <a:rPr lang="ru-RU" sz="1600" b="1" dirty="0"/>
              <a:t>Статья 24</a:t>
            </a:r>
          </a:p>
          <a:p>
            <a:pPr algn="just" eaLnBrk="1" hangingPunct="1">
              <a:defRPr/>
            </a:pPr>
            <a:r>
              <a:rPr lang="ru-RU" sz="1600" dirty="0"/>
              <a:t>Пункт 1. Сбор, хранение, использование и распространение информации о частной жизни лица без его согласия не допускаются.</a:t>
            </a:r>
          </a:p>
          <a:p>
            <a:pPr algn="just" eaLnBrk="1" hangingPunct="1">
              <a:defRPr/>
            </a:pPr>
            <a:r>
              <a:rPr lang="ru-RU" sz="1600" dirty="0"/>
              <a:t>Пункт 2. Органы государственной власти и органы местного самоуправления, их должностные лица обязаны обеспечить каждому возможность ознакомления с документами и материалами, непосредственно затрагивающими его права и свободы, если иное не предусмотрено законом.</a:t>
            </a:r>
          </a:p>
          <a:p>
            <a:pPr algn="just" eaLnBrk="1" hangingPunct="1">
              <a:spcBef>
                <a:spcPts val="600"/>
              </a:spcBef>
              <a:defRPr/>
            </a:pPr>
            <a:r>
              <a:rPr lang="ru-RU" sz="1600" b="1" dirty="0"/>
              <a:t>Ст.29 п.4</a:t>
            </a:r>
          </a:p>
          <a:p>
            <a:pPr algn="just" eaLnBrk="1" hangingPunct="1">
              <a:defRPr/>
            </a:pPr>
            <a:r>
              <a:rPr lang="ru-RU" sz="1600" dirty="0"/>
              <a:t>Пункт 4. Каждый имеет право свободно искать, получать, передавать, производить и распространять информацию любым законным способом. Перечень сведений, составляющих государственную тайну, определяется федеральным законом.</a:t>
            </a:r>
          </a:p>
        </p:txBody>
      </p:sp>
      <p:sp>
        <p:nvSpPr>
          <p:cNvPr id="14" name="Прямоугольник 13"/>
          <p:cNvSpPr/>
          <p:nvPr/>
        </p:nvSpPr>
        <p:spPr>
          <a:xfrm>
            <a:off x="468313" y="4508500"/>
            <a:ext cx="8496300" cy="1816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Федеральные конституционные законы</a:t>
            </a:r>
          </a:p>
          <a:p>
            <a:pPr algn="just" eaLnBrk="1" hangingPunct="1">
              <a:buSzPct val="80000"/>
              <a:buFont typeface="Wingdings" pitchFamily="2" charset="2"/>
              <a:buChar char="q"/>
              <a:defRPr/>
            </a:pPr>
            <a:r>
              <a:rPr lang="ru-RU" sz="1600" dirty="0"/>
              <a:t> Европейская конвенция от 28 января 1981 г. об охране личности при автоматизированной обработке персональных данных;</a:t>
            </a:r>
          </a:p>
          <a:p>
            <a:pPr algn="just" eaLnBrk="1" hangingPunct="1">
              <a:buSzPct val="80000"/>
              <a:buFont typeface="Wingdings" pitchFamily="2" charset="2"/>
              <a:buChar char="q"/>
              <a:defRPr/>
            </a:pPr>
            <a:r>
              <a:rPr lang="ru-RU" sz="1600" dirty="0"/>
              <a:t> Директивы ЕП ЕС 95.46.ЕС и 97.66.ЕС, касающиеся обработки персональных данных, заключенные Российской Федерацией.</a:t>
            </a:r>
          </a:p>
          <a:p>
            <a:pPr algn="just" eaLnBrk="1" hangingPunct="1">
              <a:buSzPct val="80000"/>
              <a:buFont typeface="Wingdings" pitchFamily="2" charset="2"/>
              <a:buChar char="q"/>
              <a:defRPr/>
            </a:pPr>
            <a:r>
              <a:rPr lang="ru-RU" sz="1600" dirty="0"/>
              <a:t> Концепция сотрудничества государств-участников Содружества Независимых Государств в сфере обеспечения информационной безопасности (2008 г.).</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16516360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Законы РФ и Указы Президента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24479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Федеральные законы РФ</a:t>
            </a:r>
          </a:p>
          <a:p>
            <a:pPr eaLnBrk="1" hangingPunct="1">
              <a:spcBef>
                <a:spcPts val="600"/>
              </a:spcBef>
              <a:buSzPct val="80000"/>
              <a:buFont typeface="Wingdings" pitchFamily="2" charset="2"/>
              <a:buChar char="q"/>
              <a:defRPr/>
            </a:pPr>
            <a:r>
              <a:rPr lang="ru-RU" sz="1600" dirty="0"/>
              <a:t> Федеральный закон от 27 июля 2006 г. N 149-ФЗ "</a:t>
            </a:r>
            <a:r>
              <a:rPr lang="ru-RU" sz="1600" b="1" dirty="0"/>
              <a:t>Об информации, информационных технологиях и о защите информации</a:t>
            </a:r>
            <a:r>
              <a:rPr lang="ru-RU" sz="1600" dirty="0"/>
              <a:t>"</a:t>
            </a:r>
          </a:p>
          <a:p>
            <a:pPr eaLnBrk="1" hangingPunct="1">
              <a:spcBef>
                <a:spcPts val="600"/>
              </a:spcBef>
              <a:buSzPct val="80000"/>
              <a:buFont typeface="Wingdings" pitchFamily="2" charset="2"/>
              <a:buChar char="q"/>
              <a:defRPr/>
            </a:pPr>
            <a:r>
              <a:rPr lang="ru-RU" sz="1600" dirty="0"/>
              <a:t> Закон РФ от 21 июля 1993 г. N 5485-1 "</a:t>
            </a:r>
            <a:r>
              <a:rPr lang="ru-RU" sz="1600" b="1" dirty="0"/>
              <a:t>О государственной тайне</a:t>
            </a:r>
            <a:r>
              <a:rPr lang="ru-RU" sz="1600" dirty="0"/>
              <a:t> "</a:t>
            </a:r>
          </a:p>
          <a:p>
            <a:pPr eaLnBrk="1" hangingPunct="1">
              <a:spcBef>
                <a:spcPts val="600"/>
              </a:spcBef>
              <a:buSzPct val="80000"/>
              <a:buFont typeface="Wingdings" pitchFamily="2" charset="2"/>
              <a:buChar char="q"/>
              <a:defRPr/>
            </a:pPr>
            <a:r>
              <a:rPr lang="ru-RU" sz="1600" dirty="0"/>
              <a:t> Федеральный закон от 29.07.2004 г. N 98-ФЗ " </a:t>
            </a:r>
            <a:r>
              <a:rPr lang="ru-RU" sz="1600" b="1" dirty="0"/>
              <a:t>О коммерческой тайне </a:t>
            </a:r>
            <a:r>
              <a:rPr lang="ru-RU" sz="1600" dirty="0"/>
              <a:t>"</a:t>
            </a:r>
          </a:p>
          <a:p>
            <a:pPr eaLnBrk="1" hangingPunct="1">
              <a:spcBef>
                <a:spcPts val="600"/>
              </a:spcBef>
              <a:buSzPct val="80000"/>
              <a:buFont typeface="Wingdings" pitchFamily="2" charset="2"/>
              <a:buChar char="q"/>
              <a:defRPr/>
            </a:pPr>
            <a:r>
              <a:rPr lang="ru-RU" sz="1600" dirty="0"/>
              <a:t> Федеральный закон от 27 июля 2006 г. N 152-ФЗ "</a:t>
            </a:r>
            <a:r>
              <a:rPr lang="ru-RU" sz="1600" b="1" dirty="0"/>
              <a:t>О персональных данных</a:t>
            </a:r>
            <a:r>
              <a:rPr lang="ru-RU" sz="1600" dirty="0"/>
              <a:t>"</a:t>
            </a:r>
          </a:p>
          <a:p>
            <a:pPr eaLnBrk="1" hangingPunct="1">
              <a:spcBef>
                <a:spcPts val="600"/>
              </a:spcBef>
              <a:buSzPct val="80000"/>
              <a:buFont typeface="Wingdings" pitchFamily="2" charset="2"/>
              <a:buChar char="q"/>
              <a:defRPr/>
            </a:pPr>
            <a:r>
              <a:rPr lang="ru-RU" sz="1600" dirty="0"/>
              <a:t> Федеральный закон от 26.07.2017 г. N 187-ФЗ "</a:t>
            </a:r>
            <a:r>
              <a:rPr lang="ru-RU" sz="1600" b="1" dirty="0"/>
              <a:t>О безопасности критической информационной инфраструктуры</a:t>
            </a:r>
            <a:r>
              <a:rPr lang="ru-RU" sz="1600" dirty="0"/>
              <a:t> "</a:t>
            </a:r>
          </a:p>
        </p:txBody>
      </p:sp>
      <p:sp>
        <p:nvSpPr>
          <p:cNvPr id="14" name="Прямоугольник 13"/>
          <p:cNvSpPr/>
          <p:nvPr/>
        </p:nvSpPr>
        <p:spPr>
          <a:xfrm>
            <a:off x="468313" y="3284538"/>
            <a:ext cx="8496300" cy="31083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Указы и распоряжения Президента РФ</a:t>
            </a:r>
          </a:p>
          <a:p>
            <a:pPr eaLnBrk="1" hangingPunct="1">
              <a:spcBef>
                <a:spcPts val="600"/>
              </a:spcBef>
              <a:buSzPct val="80000"/>
              <a:buFont typeface="Wingdings" pitchFamily="2" charset="2"/>
              <a:buChar char="q"/>
              <a:defRPr/>
            </a:pPr>
            <a:r>
              <a:rPr lang="ru-RU" sz="1600" dirty="0"/>
              <a:t> Указ Президента РФ от 5 декабря 2016 г. N 646 "</a:t>
            </a:r>
            <a:r>
              <a:rPr lang="ru-RU" sz="1600" b="1" dirty="0"/>
              <a:t>Об утверждении Доктрины информационной безопасности Российской Федерации</a:t>
            </a:r>
            <a:r>
              <a:rPr lang="ru-RU" sz="1600" dirty="0"/>
              <a:t>"</a:t>
            </a:r>
          </a:p>
          <a:p>
            <a:pPr eaLnBrk="1" hangingPunct="1">
              <a:spcBef>
                <a:spcPts val="600"/>
              </a:spcBef>
              <a:buSzPct val="80000"/>
              <a:buFont typeface="Wingdings" pitchFamily="2" charset="2"/>
              <a:buChar char="q"/>
              <a:defRPr/>
            </a:pPr>
            <a:r>
              <a:rPr lang="ru-RU" sz="1600" dirty="0"/>
              <a:t> Указ Президента РФ от 17 марта 2008 г. N 351 "</a:t>
            </a:r>
            <a:r>
              <a:rPr lang="ru-RU" sz="1600" b="1" dirty="0"/>
              <a:t>О мерах по обеспечению информационной безопасности Российской Федерации при использовании информационно-телекоммуникационных сетей международного информационного обмена</a:t>
            </a:r>
            <a:r>
              <a:rPr lang="ru-RU" sz="1600" dirty="0"/>
              <a:t>"</a:t>
            </a:r>
          </a:p>
          <a:p>
            <a:pPr eaLnBrk="1" hangingPunct="1">
              <a:spcBef>
                <a:spcPts val="600"/>
              </a:spcBef>
              <a:buSzPct val="80000"/>
              <a:buFont typeface="Wingdings" pitchFamily="2" charset="2"/>
              <a:buChar char="q"/>
              <a:defRPr/>
            </a:pPr>
            <a:r>
              <a:rPr lang="ru-RU" sz="1600" dirty="0"/>
              <a:t> Указ Президента РФ от 6 марта 1997 г. N 188 "</a:t>
            </a:r>
            <a:r>
              <a:rPr lang="ru-RU" sz="1600" b="1" dirty="0"/>
              <a:t>Об утверждении Перечня сведений конфиденциального характера"</a:t>
            </a:r>
          </a:p>
          <a:p>
            <a:pPr eaLnBrk="1" hangingPunct="1">
              <a:spcBef>
                <a:spcPts val="600"/>
              </a:spcBef>
              <a:buSzPct val="80000"/>
              <a:buFont typeface="Wingdings" pitchFamily="2" charset="2"/>
              <a:buChar char="q"/>
              <a:defRPr/>
            </a:pPr>
            <a:r>
              <a:rPr lang="ru-RU" sz="1600" dirty="0"/>
              <a:t> Указ Президента РФ от 30 ноября 1995 г. N 1203 "</a:t>
            </a:r>
            <a:r>
              <a:rPr lang="ru-RU" sz="1600" b="1" dirty="0"/>
              <a:t>Об утверждении Перечня сведений, отнесенных к государственной тайне</a:t>
            </a:r>
            <a:r>
              <a:rPr lang="ru-RU" sz="1600" dirty="0"/>
              <a:t>"</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36355934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Доктрина информационной безопасности РФ</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223138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Цели государства в </a:t>
            </a:r>
            <a:r>
              <a:rPr lang="ru-RU" sz="1600" b="1" dirty="0" err="1"/>
              <a:t>инфосфере</a:t>
            </a:r>
            <a:endParaRPr lang="ru-RU" sz="1600" b="1" dirty="0"/>
          </a:p>
          <a:p>
            <a:pPr marL="285750" indent="-285750">
              <a:spcBef>
                <a:spcPts val="600"/>
              </a:spcBef>
              <a:buSzPct val="80000"/>
              <a:buFont typeface="Wingdings" panose="05000000000000000000" pitchFamily="2" charset="2"/>
              <a:buChar char="q"/>
              <a:defRPr/>
            </a:pPr>
            <a:r>
              <a:rPr lang="ru-RU" sz="1600" dirty="0"/>
              <a:t>Защита прав и свобод граждан РФ при получении и применении информации, гарантия частной жизни, сбережение существующих духовных, этических, нравственных ценностей;</a:t>
            </a:r>
          </a:p>
          <a:p>
            <a:pPr marL="285750" indent="-285750">
              <a:spcBef>
                <a:spcPts val="600"/>
              </a:spcBef>
              <a:buSzPct val="80000"/>
              <a:buFont typeface="Wingdings" panose="05000000000000000000" pitchFamily="2" charset="2"/>
              <a:buChar char="q"/>
              <a:defRPr/>
            </a:pPr>
            <a:r>
              <a:rPr lang="ru-RU" sz="1600" dirty="0"/>
              <a:t>Обеспечение непрерывности деятельности критической информационной инфраструктуры;</a:t>
            </a:r>
          </a:p>
          <a:p>
            <a:pPr marL="285750" indent="-285750">
              <a:spcBef>
                <a:spcPts val="600"/>
              </a:spcBef>
              <a:buSzPct val="80000"/>
              <a:buFont typeface="Wingdings" panose="05000000000000000000" pitchFamily="2" charset="2"/>
              <a:buChar char="q"/>
              <a:defRPr/>
            </a:pPr>
            <a:r>
              <a:rPr lang="ru-RU" sz="1600" dirty="0"/>
              <a:t>Развитие IT-сферы и электронной промышленности на российской территории;</a:t>
            </a:r>
          </a:p>
          <a:p>
            <a:pPr marL="285750" indent="-285750">
              <a:spcBef>
                <a:spcPts val="600"/>
              </a:spcBef>
              <a:buSzPct val="80000"/>
              <a:buFont typeface="Wingdings" panose="05000000000000000000" pitchFamily="2" charset="2"/>
              <a:buChar char="q"/>
              <a:defRPr/>
            </a:pPr>
            <a:r>
              <a:rPr lang="ru-RU" sz="1600" dirty="0"/>
              <a:t>Доведение достоверной информацию по политике РФ до общественности;</a:t>
            </a:r>
          </a:p>
          <a:p>
            <a:pPr marL="285750" indent="-285750">
              <a:spcBef>
                <a:spcPts val="600"/>
              </a:spcBef>
              <a:buSzPct val="80000"/>
              <a:buFont typeface="Wingdings" panose="05000000000000000000" pitchFamily="2" charset="2"/>
              <a:buChar char="q"/>
              <a:defRPr/>
            </a:pPr>
            <a:r>
              <a:rPr lang="ru-RU" sz="1600" dirty="0"/>
              <a:t>Поддержка развития международной </a:t>
            </a:r>
            <a:r>
              <a:rPr lang="ru-RU" sz="1600" dirty="0" err="1"/>
              <a:t>кибербезопасности</a:t>
            </a:r>
            <a:r>
              <a:rPr lang="ru-RU" sz="1600" dirty="0"/>
              <a:t>.</a:t>
            </a:r>
          </a:p>
        </p:txBody>
      </p:sp>
      <p:sp>
        <p:nvSpPr>
          <p:cNvPr id="14" name="Прямоугольник 13"/>
          <p:cNvSpPr/>
          <p:nvPr/>
        </p:nvSpPr>
        <p:spPr>
          <a:xfrm>
            <a:off x="468312" y="3064711"/>
            <a:ext cx="8496300" cy="344709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defRPr/>
            </a:pPr>
            <a:r>
              <a:rPr lang="ru-RU" sz="1600" b="1" dirty="0"/>
              <a:t>Перечень главных угроз </a:t>
            </a:r>
            <a:r>
              <a:rPr lang="ru-RU" sz="1600" b="1" dirty="0" err="1"/>
              <a:t>кибербезопасности</a:t>
            </a:r>
            <a:r>
              <a:rPr lang="ru-RU" sz="1600" dirty="0"/>
              <a:t>:</a:t>
            </a:r>
          </a:p>
          <a:p>
            <a:pPr marL="285750" indent="-285750" algn="just">
              <a:spcBef>
                <a:spcPts val="600"/>
              </a:spcBef>
              <a:buFont typeface="Wingdings" panose="05000000000000000000" pitchFamily="2" charset="2"/>
              <a:buChar char="q"/>
              <a:defRPr/>
            </a:pPr>
            <a:r>
              <a:rPr lang="ru-RU" sz="1600" dirty="0"/>
              <a:t>Отрицательное влияние на российскую IT-инфраструктуру в военных целях;</a:t>
            </a:r>
          </a:p>
          <a:p>
            <a:pPr marL="285750" indent="-285750" algn="just">
              <a:spcBef>
                <a:spcPts val="600"/>
              </a:spcBef>
              <a:buFont typeface="Wingdings" panose="05000000000000000000" pitchFamily="2" charset="2"/>
              <a:buChar char="q"/>
              <a:defRPr/>
            </a:pPr>
            <a:r>
              <a:rPr lang="ru-RU" sz="1600" dirty="0"/>
              <a:t>Информационная и технологическая разведка в отношении </a:t>
            </a:r>
            <a:r>
              <a:rPr lang="ru-RU" sz="1600" dirty="0" err="1"/>
              <a:t>госкорпораций</a:t>
            </a:r>
            <a:r>
              <a:rPr lang="ru-RU" sz="1600" dirty="0"/>
              <a:t>, юридических и физических лиц из РФ;</a:t>
            </a:r>
          </a:p>
          <a:p>
            <a:pPr marL="285750" indent="-285750" algn="just">
              <a:spcBef>
                <a:spcPts val="600"/>
              </a:spcBef>
              <a:buFont typeface="Wingdings" panose="05000000000000000000" pitchFamily="2" charset="2"/>
              <a:buChar char="q"/>
              <a:defRPr/>
            </a:pPr>
            <a:r>
              <a:rPr lang="ru-RU" sz="1600" dirty="0"/>
              <a:t>Оказание информационно-психологического воздействия на людей, проживающих в РФ;</a:t>
            </a:r>
          </a:p>
          <a:p>
            <a:pPr marL="285750" indent="-285750" algn="just">
              <a:spcBef>
                <a:spcPts val="600"/>
              </a:spcBef>
              <a:buFont typeface="Wingdings" panose="05000000000000000000" pitchFamily="2" charset="2"/>
              <a:buChar char="q"/>
              <a:defRPr/>
            </a:pPr>
            <a:r>
              <a:rPr lang="ru-RU" sz="1600" dirty="0"/>
              <a:t>Субъективное и пристрастное преподнесение информации со стороны иностранных СМИ;</a:t>
            </a:r>
          </a:p>
          <a:p>
            <a:pPr marL="285750" indent="-285750" algn="just">
              <a:spcBef>
                <a:spcPts val="600"/>
              </a:spcBef>
              <a:buFont typeface="Wingdings" panose="05000000000000000000" pitchFamily="2" charset="2"/>
              <a:buChar char="q"/>
              <a:defRPr/>
            </a:pPr>
            <a:r>
              <a:rPr lang="ru-RU" sz="1600" dirty="0"/>
              <a:t>Дискриминационная политика в отношении СМИ России в других странах мира;</a:t>
            </a:r>
          </a:p>
          <a:p>
            <a:pPr marL="285750" indent="-285750" algn="just">
              <a:spcBef>
                <a:spcPts val="600"/>
              </a:spcBef>
              <a:buFont typeface="Wingdings" panose="05000000000000000000" pitchFamily="2" charset="2"/>
              <a:buChar char="q"/>
              <a:defRPr/>
            </a:pPr>
            <a:r>
              <a:rPr lang="ru-RU" sz="1600" dirty="0"/>
              <a:t>Применение </a:t>
            </a:r>
            <a:r>
              <a:rPr lang="ru-RU" sz="1600" dirty="0" err="1"/>
              <a:t>запрезенными</a:t>
            </a:r>
            <a:r>
              <a:rPr lang="ru-RU" sz="1600" dirty="0"/>
              <a:t> </a:t>
            </a:r>
            <a:r>
              <a:rPr lang="ru-RU" sz="1600" dirty="0" err="1"/>
              <a:t>киберпреступными</a:t>
            </a:r>
            <a:r>
              <a:rPr lang="ru-RU" sz="1600" dirty="0"/>
              <a:t> и террористическими группами механизмов информационного влияния на сознание граждан РФ;</a:t>
            </a:r>
          </a:p>
          <a:p>
            <a:pPr marL="285750" indent="-285750" algn="just">
              <a:spcBef>
                <a:spcPts val="600"/>
              </a:spcBef>
              <a:buFont typeface="Wingdings" panose="05000000000000000000" pitchFamily="2" charset="2"/>
              <a:buChar char="q"/>
              <a:defRPr/>
            </a:pPr>
            <a:r>
              <a:rPr lang="ru-RU" sz="1600" dirty="0"/>
              <a:t>Сохранение большой зависимости российских предприятий от иностранных IT-компаний;</a:t>
            </a:r>
          </a:p>
          <a:p>
            <a:pPr marL="285750" indent="-285750" algn="just">
              <a:spcBef>
                <a:spcPts val="600"/>
              </a:spcBef>
              <a:buFont typeface="Wingdings" panose="05000000000000000000" pitchFamily="2" charset="2"/>
              <a:buChar char="q"/>
              <a:defRPr/>
            </a:pPr>
            <a:r>
              <a:rPr lang="ru-RU" sz="1600" dirty="0"/>
              <a:t>Увеличение масштабности </a:t>
            </a:r>
            <a:r>
              <a:rPr lang="ru-RU" sz="1600" dirty="0" err="1"/>
              <a:t>киберпреступности</a:t>
            </a:r>
            <a:r>
              <a:rPr lang="ru-RU" sz="1600" dirty="0"/>
              <a:t>, в особенности в банковской отрасли;</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8556849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Информационные ресурсы по категориям доступа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435811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lnSpc>
                <a:spcPct val="120000"/>
              </a:lnSpc>
              <a:spcBef>
                <a:spcPts val="1200"/>
              </a:spcBef>
              <a:spcAft>
                <a:spcPts val="0"/>
              </a:spcAft>
              <a:buSzPct val="80000"/>
              <a:defRPr/>
            </a:pPr>
            <a:r>
              <a:rPr lang="ru-RU" sz="1600" b="1" dirty="0"/>
              <a:t>"Об информации, информационных технологиях и о защите информации "</a:t>
            </a:r>
          </a:p>
          <a:p>
            <a:pPr algn="just" eaLnBrk="1" hangingPunct="1">
              <a:spcBef>
                <a:spcPts val="1200"/>
              </a:spcBef>
              <a:spcAft>
                <a:spcPts val="0"/>
              </a:spcAft>
              <a:buSzPct val="80000"/>
              <a:buFont typeface="Wingdings" pitchFamily="2" charset="2"/>
              <a:buChar char="q"/>
              <a:defRPr/>
            </a:pPr>
            <a:r>
              <a:rPr lang="ru-RU" sz="1600" dirty="0"/>
              <a:t> Информационные ресурсы являются </a:t>
            </a:r>
            <a:r>
              <a:rPr lang="ru-RU" sz="1600" b="1" dirty="0"/>
              <a:t>общедоступными и открытыми</a:t>
            </a:r>
            <a:r>
              <a:rPr lang="ru-RU" sz="1600" dirty="0"/>
              <a:t>. Исключение составляет документированная  информация, отнесенная к категории ограниченного доступа</a:t>
            </a:r>
          </a:p>
          <a:p>
            <a:pPr algn="just" eaLnBrk="1" hangingPunct="1">
              <a:spcBef>
                <a:spcPts val="1200"/>
              </a:spcBef>
              <a:spcAft>
                <a:spcPts val="0"/>
              </a:spcAft>
              <a:buSzPct val="80000"/>
              <a:buFont typeface="Wingdings" pitchFamily="2" charset="2"/>
              <a:buChar char="q"/>
              <a:defRPr/>
            </a:pPr>
            <a:r>
              <a:rPr lang="ru-RU" sz="1600" dirty="0"/>
              <a:t> </a:t>
            </a:r>
            <a:r>
              <a:rPr lang="ru-RU" sz="1600" b="1" dirty="0"/>
              <a:t>Государственная тайна</a:t>
            </a:r>
            <a:r>
              <a:rPr lang="ru-RU" sz="1600" dirty="0"/>
              <a:t>. Отнесение информации к государственной   тайне в соответствии с Законом РФ «0 государственной тайне»</a:t>
            </a:r>
          </a:p>
          <a:p>
            <a:pPr algn="just" eaLnBrk="1" hangingPunct="1">
              <a:spcBef>
                <a:spcPts val="1200"/>
              </a:spcBef>
              <a:spcAft>
                <a:spcPts val="0"/>
              </a:spcAft>
              <a:buSzPct val="80000"/>
              <a:buFont typeface="Wingdings" pitchFamily="2" charset="2"/>
              <a:buChar char="q"/>
              <a:defRPr/>
            </a:pPr>
            <a:r>
              <a:rPr lang="ru-RU" sz="1600" dirty="0"/>
              <a:t> </a:t>
            </a:r>
            <a:r>
              <a:rPr lang="ru-RU" sz="1600" b="1" dirty="0"/>
              <a:t>Конфиденциальная информация</a:t>
            </a:r>
            <a:r>
              <a:rPr lang="ru-RU" sz="1600" dirty="0"/>
              <a:t> – документированная информация, доступ к которой ограничивается опираясь на законы</a:t>
            </a:r>
          </a:p>
          <a:p>
            <a:pPr algn="just" eaLnBrk="1" hangingPunct="1">
              <a:spcBef>
                <a:spcPts val="1200"/>
              </a:spcBef>
              <a:spcAft>
                <a:spcPts val="0"/>
              </a:spcAft>
              <a:buSzPct val="80000"/>
              <a:buFont typeface="Wingdings" pitchFamily="2" charset="2"/>
              <a:buChar char="q"/>
              <a:defRPr/>
            </a:pPr>
            <a:r>
              <a:rPr lang="ru-RU" sz="1600" dirty="0"/>
              <a:t> </a:t>
            </a:r>
            <a:r>
              <a:rPr lang="ru-RU" sz="1600" b="1" dirty="0"/>
              <a:t>Информация о гражданах </a:t>
            </a:r>
            <a:r>
              <a:rPr lang="ru-RU" sz="1600" dirty="0"/>
              <a:t>(персональные данные) – сведения о  фактах и обстоятельствах  жизни гражданина, позволяющие идентифицировать его личность. Персональные данные относятся к категории конфиденциальной информации. Перечни  персональных данных закрепляются на уровне закона.</a:t>
            </a:r>
          </a:p>
          <a:p>
            <a:pPr algn="just" eaLnBrk="1" hangingPunct="1">
              <a:spcBef>
                <a:spcPts val="1200"/>
              </a:spcBef>
              <a:spcAft>
                <a:spcPts val="0"/>
              </a:spcAft>
              <a:buSzPct val="80000"/>
              <a:buFont typeface="Wingdings" pitchFamily="2" charset="2"/>
              <a:buChar char="q"/>
              <a:defRPr/>
            </a:pPr>
            <a:r>
              <a:rPr lang="ru-RU" sz="1600" dirty="0"/>
              <a:t> </a:t>
            </a:r>
            <a:r>
              <a:rPr lang="ru-RU" sz="1600" b="1" dirty="0"/>
              <a:t>Коммерческая тайна </a:t>
            </a:r>
            <a:r>
              <a:rPr lang="ru-RU" sz="1600" dirty="0"/>
              <a:t>- конфиденциальная информация, позволяющая ее обладателю увеличить доходы, избежать неоправданных расходов или получить иную коммерческую выгоду</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29873090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Право пользования информационными ресурсами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a:t>
            </a:r>
            <a:r>
              <a:rPr lang="en-US" sz="1200" b="1" dirty="0">
                <a:solidFill>
                  <a:schemeClr val="bg1"/>
                </a:solidFill>
                <a:latin typeface="Arial" pitchFamily="34" charset="0"/>
                <a:ea typeface="Tahoma" pitchFamily="34" charset="0"/>
                <a:cs typeface="Arial" pitchFamily="34" charset="0"/>
              </a:rPr>
              <a:t>5</a:t>
            </a:r>
            <a:endParaRPr lang="ru-RU" sz="1200" b="1" dirty="0">
              <a:solidFill>
                <a:schemeClr val="bg1"/>
              </a:solidFill>
              <a:latin typeface="Arial" pitchFamily="34" charset="0"/>
              <a:ea typeface="Tahoma" pitchFamily="34" charset="0"/>
              <a:cs typeface="Arial" pitchFamily="34" charset="0"/>
            </a:endParaRP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25384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buSzPct val="80000"/>
              <a:buFont typeface="Wingdings" pitchFamily="2" charset="2"/>
              <a:buChar char="q"/>
              <a:defRPr/>
            </a:pPr>
            <a:r>
              <a:rPr lang="ru-RU" sz="1600" dirty="0"/>
              <a:t> Пользователи обладают правами на доступ к   государственным информационным ресурсам и не обязаны  обосновывать необходимость получения информации</a:t>
            </a:r>
          </a:p>
          <a:p>
            <a:pPr algn="just" eaLnBrk="1" hangingPunct="1">
              <a:spcBef>
                <a:spcPts val="600"/>
              </a:spcBef>
              <a:buSzPct val="80000"/>
              <a:buFont typeface="Wingdings" pitchFamily="2" charset="2"/>
              <a:buChar char="q"/>
              <a:defRPr/>
            </a:pPr>
            <a:r>
              <a:rPr lang="ru-RU" sz="1600" dirty="0"/>
              <a:t> Владельцы   информационных  ресурсов   обеспечивают  доступ пользователей по договорам на услуги по информационному обеспечению. </a:t>
            </a:r>
          </a:p>
          <a:p>
            <a:pPr algn="just" eaLnBrk="1" hangingPunct="1">
              <a:spcBef>
                <a:spcPts val="600"/>
              </a:spcBef>
              <a:buSzPct val="80000"/>
              <a:buFont typeface="Wingdings" pitchFamily="2" charset="2"/>
              <a:buChar char="q"/>
              <a:defRPr/>
            </a:pPr>
            <a:r>
              <a:rPr lang="ru-RU" sz="1600" dirty="0"/>
              <a:t> Официально полученная информация может  быть использована для создания производной информации в коммерческих целях  с   обязательной ссылкой на источник. </a:t>
            </a:r>
          </a:p>
          <a:p>
            <a:pPr algn="just" eaLnBrk="1" hangingPunct="1">
              <a:spcBef>
                <a:spcPts val="600"/>
              </a:spcBef>
              <a:buSzPct val="80000"/>
              <a:buFont typeface="Wingdings" pitchFamily="2" charset="2"/>
              <a:buChar char="q"/>
              <a:defRPr/>
            </a:pPr>
            <a:r>
              <a:rPr lang="ru-RU" sz="1600" dirty="0"/>
              <a:t> Граждане и организации имеют право на доступ к информации о них. Владелец  обязан предоставить  информацию бесплатно. Отказ  может быть обжалован в суде.</a:t>
            </a:r>
          </a:p>
        </p:txBody>
      </p:sp>
      <p:sp>
        <p:nvSpPr>
          <p:cNvPr id="10" name="Прямоугольник 9"/>
          <p:cNvSpPr/>
          <p:nvPr/>
        </p:nvSpPr>
        <p:spPr>
          <a:xfrm>
            <a:off x="468313" y="3357563"/>
            <a:ext cx="8496300" cy="30305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a:spcBef>
                <a:spcPts val="600"/>
              </a:spcBef>
              <a:buSzPct val="80000"/>
              <a:defRPr/>
            </a:pPr>
            <a:r>
              <a:rPr lang="ru-RU" sz="1600" b="1" dirty="0"/>
              <a:t>Запрещено относить к конфиденциальным сведениям</a:t>
            </a:r>
          </a:p>
          <a:p>
            <a:pPr algn="just" eaLnBrk="1" hangingPunct="1">
              <a:spcAft>
                <a:spcPts val="600"/>
              </a:spcAft>
              <a:buSzPct val="80000"/>
              <a:buFont typeface="Wingdings" pitchFamily="2" charset="2"/>
              <a:buChar char="q"/>
              <a:defRPr/>
            </a:pPr>
            <a:r>
              <a:rPr lang="ru-RU" sz="1600" dirty="0"/>
              <a:t> Законодательные и другие нормативные акты;</a:t>
            </a:r>
          </a:p>
          <a:p>
            <a:pPr algn="just" eaLnBrk="1" hangingPunct="1">
              <a:spcAft>
                <a:spcPts val="600"/>
              </a:spcAft>
              <a:buSzPct val="80000"/>
              <a:buFont typeface="Wingdings" pitchFamily="2" charset="2"/>
              <a:buChar char="q"/>
              <a:defRPr/>
            </a:pPr>
            <a:r>
              <a:rPr lang="ru-RU" sz="1600" dirty="0"/>
              <a:t> Информацию о чрезвычайных ситуациях, необходимую    для   обеспечения   безопасного функционирования   населенных    пунктов,   производственных объектов, безопасности граждан и населения в целом;</a:t>
            </a:r>
          </a:p>
          <a:p>
            <a:pPr algn="just" eaLnBrk="1" hangingPunct="1">
              <a:spcAft>
                <a:spcPts val="600"/>
              </a:spcAft>
              <a:buSzPct val="80000"/>
              <a:buFont typeface="Wingdings" pitchFamily="2" charset="2"/>
              <a:buChar char="q"/>
              <a:defRPr/>
            </a:pPr>
            <a:r>
              <a:rPr lang="ru-RU" sz="1600" dirty="0"/>
              <a:t> Информацию о деятельности органов государственной власти и местного самоуправления, об использовании бюджетных  средств и других ресурсов, о  состоянии  экономики  и  потребностях населения,   за    исключением </a:t>
            </a:r>
            <a:r>
              <a:rPr lang="ru-RU" sz="1600" dirty="0" err="1"/>
              <a:t>гос.тайны</a:t>
            </a:r>
            <a:r>
              <a:rPr lang="ru-RU" sz="1600" dirty="0"/>
              <a:t>;</a:t>
            </a:r>
          </a:p>
          <a:p>
            <a:pPr algn="just" eaLnBrk="1" hangingPunct="1">
              <a:spcAft>
                <a:spcPts val="600"/>
              </a:spcAft>
              <a:buSzPct val="80000"/>
              <a:buFont typeface="Wingdings" pitchFamily="2" charset="2"/>
              <a:buChar char="q"/>
              <a:defRPr/>
            </a:pPr>
            <a:r>
              <a:rPr lang="ru-RU" sz="1600" dirty="0"/>
              <a:t> Документы, накапливаемые  в открытых фондах библиотек и архивов, представляющие общественный интерес  или  необходимые  для  реализации  прав,  свобод  и обязанностей граждан.</a:t>
            </a:r>
          </a:p>
        </p:txBody>
      </p:sp>
      <p:pic>
        <p:nvPicPr>
          <p:cNvPr id="13" name="Рисунок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7648235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 государственной тайне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a:t>
            </a:r>
            <a:r>
              <a:rPr lang="en-US" sz="1200" b="1" dirty="0">
                <a:solidFill>
                  <a:schemeClr val="bg1"/>
                </a:solidFill>
                <a:latin typeface="Arial" pitchFamily="34" charset="0"/>
                <a:ea typeface="Tahoma" pitchFamily="34" charset="0"/>
                <a:cs typeface="Arial" pitchFamily="34" charset="0"/>
              </a:rPr>
              <a:t>6</a:t>
            </a:r>
            <a:endParaRPr lang="ru-RU" sz="1200" b="1" dirty="0">
              <a:solidFill>
                <a:schemeClr val="bg1"/>
              </a:solidFill>
              <a:latin typeface="Arial" pitchFamily="34" charset="0"/>
              <a:ea typeface="Tahoma" pitchFamily="34" charset="0"/>
              <a:cs typeface="Arial" pitchFamily="34" charset="0"/>
            </a:endParaRP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21240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spcBef>
                <a:spcPts val="1200"/>
              </a:spcBef>
              <a:buSzPct val="80000"/>
              <a:buFont typeface="Wingdings" pitchFamily="2" charset="2"/>
              <a:buChar char="q"/>
              <a:defRPr/>
            </a:pPr>
            <a:r>
              <a:rPr lang="ru-RU" sz="1400" dirty="0"/>
              <a:t> Государственная тайна - защищаемые государством сведения в области его военной, внешнеполитической, экономической, разведывательной, контрразведывательной и оперативно-розыскной деятельности, распространение которых может нанести ущерб РФ</a:t>
            </a:r>
          </a:p>
          <a:p>
            <a:pPr eaLnBrk="1" hangingPunct="1">
              <a:spcBef>
                <a:spcPts val="1200"/>
              </a:spcBef>
              <a:buSzPct val="80000"/>
              <a:buFont typeface="Wingdings" pitchFamily="2" charset="2"/>
              <a:buChar char="q"/>
              <a:defRPr/>
            </a:pPr>
            <a:r>
              <a:rPr lang="ru-RU" sz="1400" dirty="0"/>
              <a:t> Средства защиты информации должны иметь сертификат, удостоверяющий их соответствие требованиям по защите сведений соответствующей степени секретности. </a:t>
            </a:r>
          </a:p>
          <a:p>
            <a:pPr eaLnBrk="1" hangingPunct="1">
              <a:spcBef>
                <a:spcPts val="1200"/>
              </a:spcBef>
              <a:buSzPct val="80000"/>
              <a:buFont typeface="Wingdings" pitchFamily="2" charset="2"/>
              <a:buChar char="q"/>
              <a:defRPr/>
            </a:pPr>
            <a:r>
              <a:rPr lang="ru-RU" sz="1400" dirty="0"/>
              <a:t> Перечень сведений, составляющих государственную тайну, законность отнесения сведений к государственной тайне и их засекречивание заключается в соответствии сведений положениям «Совокупность категорий, в соответствии с которыми сведения относятся к </a:t>
            </a:r>
            <a:r>
              <a:rPr lang="ru-RU" sz="1400" dirty="0" err="1"/>
              <a:t>гос</a:t>
            </a:r>
            <a:r>
              <a:rPr lang="ru-RU" sz="1400" dirty="0"/>
              <a:t>. тайне»</a:t>
            </a:r>
          </a:p>
        </p:txBody>
      </p:sp>
      <p:sp>
        <p:nvSpPr>
          <p:cNvPr id="10" name="Прямоугольник 9"/>
          <p:cNvSpPr/>
          <p:nvPr/>
        </p:nvSpPr>
        <p:spPr>
          <a:xfrm>
            <a:off x="468313" y="2924175"/>
            <a:ext cx="8496300" cy="35401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a:spcBef>
                <a:spcPts val="1200"/>
              </a:spcBef>
              <a:buSzPct val="80000"/>
              <a:defRPr/>
            </a:pPr>
            <a:r>
              <a:rPr lang="ru-RU" sz="1400" b="1" dirty="0"/>
              <a:t>Сведения не являющееся государственной тайной</a:t>
            </a:r>
          </a:p>
          <a:p>
            <a:pPr eaLnBrk="1">
              <a:spcBef>
                <a:spcPts val="1200"/>
              </a:spcBef>
              <a:buSzPct val="80000"/>
              <a:buFont typeface="Wingdings" pitchFamily="2" charset="2"/>
              <a:buChar char="q"/>
              <a:defRPr/>
            </a:pPr>
            <a:r>
              <a:rPr lang="ru-RU" sz="1400" dirty="0"/>
              <a:t> О чрезвычайных происшествиях и катастрофах и их последствиях, а также о стихийных бедствиях, их официальных прогнозах;</a:t>
            </a:r>
          </a:p>
          <a:p>
            <a:pPr eaLnBrk="1">
              <a:spcBef>
                <a:spcPts val="1200"/>
              </a:spcBef>
              <a:buSzPct val="80000"/>
              <a:buFont typeface="Wingdings" pitchFamily="2" charset="2"/>
              <a:buChar char="q"/>
              <a:defRPr/>
            </a:pPr>
            <a:r>
              <a:rPr lang="ru-RU" sz="1400" dirty="0"/>
              <a:t> О состоянии экологии, здравоохранения, санитарии, демографии, образования, культуры, сельского хозяйства, а также о состоянии преступности;</a:t>
            </a:r>
          </a:p>
          <a:p>
            <a:pPr eaLnBrk="1">
              <a:spcBef>
                <a:spcPts val="1200"/>
              </a:spcBef>
              <a:buSzPct val="80000"/>
              <a:buFont typeface="Wingdings" pitchFamily="2" charset="2"/>
              <a:buChar char="q"/>
              <a:defRPr/>
            </a:pPr>
            <a:r>
              <a:rPr lang="ru-RU" sz="1400" dirty="0"/>
              <a:t> О привилегиях, компенсациях и социальных гарантиях, предоставляемых государством гражданам, должностным лицам, предприятиям, учреждениям и организациям;</a:t>
            </a:r>
          </a:p>
          <a:p>
            <a:pPr eaLnBrk="1">
              <a:spcBef>
                <a:spcPts val="1200"/>
              </a:spcBef>
              <a:buSzPct val="80000"/>
              <a:buFont typeface="Wingdings" pitchFamily="2" charset="2"/>
              <a:buChar char="q"/>
              <a:defRPr/>
            </a:pPr>
            <a:r>
              <a:rPr lang="ru-RU" sz="1400" dirty="0"/>
              <a:t> О фактах нарушения прав и свобод человека и гражданина;</a:t>
            </a:r>
          </a:p>
          <a:p>
            <a:pPr eaLnBrk="1">
              <a:spcBef>
                <a:spcPts val="1200"/>
              </a:spcBef>
              <a:buSzPct val="80000"/>
              <a:buFont typeface="Wingdings" pitchFamily="2" charset="2"/>
              <a:buChar char="q"/>
              <a:defRPr/>
            </a:pPr>
            <a:r>
              <a:rPr lang="ru-RU" sz="1400" dirty="0"/>
              <a:t> О размерах золотого запаса и государственных валютных резервах РФ;</a:t>
            </a:r>
          </a:p>
          <a:p>
            <a:pPr eaLnBrk="1">
              <a:spcBef>
                <a:spcPts val="1200"/>
              </a:spcBef>
              <a:buSzPct val="80000"/>
              <a:buFont typeface="Wingdings" pitchFamily="2" charset="2"/>
              <a:buChar char="q"/>
              <a:defRPr/>
            </a:pPr>
            <a:r>
              <a:rPr lang="ru-RU" sz="1400" dirty="0"/>
              <a:t> О состоянии здоровья высших должностных лиц Российской Федерации;</a:t>
            </a:r>
          </a:p>
          <a:p>
            <a:pPr eaLnBrk="1">
              <a:spcBef>
                <a:spcPts val="1200"/>
              </a:spcBef>
              <a:buSzPct val="80000"/>
              <a:buFont typeface="Wingdings" pitchFamily="2" charset="2"/>
              <a:buChar char="q"/>
              <a:defRPr/>
            </a:pPr>
            <a:r>
              <a:rPr lang="ru-RU" sz="1400" dirty="0"/>
              <a:t> О фактах нарушения законности органами государственной власти.</a:t>
            </a:r>
          </a:p>
        </p:txBody>
      </p:sp>
      <p:pic>
        <p:nvPicPr>
          <p:cNvPr id="13" name="Рисунок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5295874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84150" y="0"/>
            <a:ext cx="284163"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rgbClr val="002060"/>
              </a:solidFill>
              <a:latin typeface="Arial" pitchFamily="34" charset="0"/>
              <a:ea typeface="Tahoma" pitchFamily="34" charset="0"/>
              <a:cs typeface="Arial" pitchFamily="34" charset="0"/>
            </a:endParaRPr>
          </a:p>
        </p:txBody>
      </p:sp>
      <p:sp>
        <p:nvSpPr>
          <p:cNvPr id="8" name="Прямоугольник 7"/>
          <p:cNvSpPr/>
          <p:nvPr/>
        </p:nvSpPr>
        <p:spPr>
          <a:xfrm>
            <a:off x="679450" y="0"/>
            <a:ext cx="82851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Как объявить информацию коммерческой тайной</a:t>
            </a:r>
          </a:p>
        </p:txBody>
      </p:sp>
      <p:sp>
        <p:nvSpPr>
          <p:cNvPr id="11" name="Прямоугольник 10"/>
          <p:cNvSpPr/>
          <p:nvPr/>
        </p:nvSpPr>
        <p:spPr>
          <a:xfrm>
            <a:off x="8328025" y="6597650"/>
            <a:ext cx="677863"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8.7</a:t>
            </a:r>
          </a:p>
        </p:txBody>
      </p:sp>
      <p:sp>
        <p:nvSpPr>
          <p:cNvPr id="9" name="TextBox 8"/>
          <p:cNvSpPr txBox="1"/>
          <p:nvPr/>
        </p:nvSpPr>
        <p:spPr>
          <a:xfrm>
            <a:off x="79375" y="6550025"/>
            <a:ext cx="4708525"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2616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fontAlgn="ctr" hangingPunct="1">
              <a:spcAft>
                <a:spcPts val="600"/>
              </a:spcAft>
              <a:buSzPct val="80000"/>
              <a:buFont typeface="Wingdings" pitchFamily="2" charset="2"/>
              <a:buChar char="q"/>
              <a:defRPr/>
            </a:pPr>
            <a:r>
              <a:rPr lang="ru-RU" sz="1600" dirty="0"/>
              <a:t> Определение перечня информации, составляющей коммерческую тайну;</a:t>
            </a:r>
          </a:p>
          <a:p>
            <a:pPr algn="just" eaLnBrk="1" fontAlgn="ctr" hangingPunct="1">
              <a:spcAft>
                <a:spcPts val="600"/>
              </a:spcAft>
              <a:buSzPct val="80000"/>
              <a:buFont typeface="Wingdings" pitchFamily="2" charset="2"/>
              <a:buChar char="q"/>
              <a:defRPr/>
            </a:pPr>
            <a:r>
              <a:rPr lang="ru-RU" sz="1600" dirty="0"/>
              <a:t> Установление порядка обращения с этой информацией и контроля за его соблюдением;</a:t>
            </a:r>
          </a:p>
          <a:p>
            <a:pPr algn="just" eaLnBrk="1" fontAlgn="ctr" hangingPunct="1">
              <a:spcAft>
                <a:spcPts val="600"/>
              </a:spcAft>
              <a:buSzPct val="80000"/>
              <a:buFont typeface="Wingdings" pitchFamily="2" charset="2"/>
              <a:buChar char="q"/>
              <a:defRPr/>
            </a:pPr>
            <a:r>
              <a:rPr lang="ru-RU" sz="1600" dirty="0"/>
              <a:t> Учет лиц, получивших доступ к коммерческой тайне, и лиц, которым такая информация была предоставлена или передана;</a:t>
            </a:r>
          </a:p>
          <a:p>
            <a:pPr algn="just" eaLnBrk="1" fontAlgn="ctr" hangingPunct="1">
              <a:spcAft>
                <a:spcPts val="600"/>
              </a:spcAft>
              <a:buSzPct val="80000"/>
              <a:buFont typeface="Wingdings" pitchFamily="2" charset="2"/>
              <a:buChar char="q"/>
              <a:defRPr/>
            </a:pPr>
            <a:r>
              <a:rPr lang="ru-RU" sz="1600" dirty="0"/>
              <a:t> Нанесение на материальные носители, содержащие информацию грифа "Коммерческая тайна" с указанием обладателя такой информации;</a:t>
            </a:r>
          </a:p>
          <a:p>
            <a:pPr algn="just" eaLnBrk="1" fontAlgn="ctr" hangingPunct="1">
              <a:spcAft>
                <a:spcPts val="600"/>
              </a:spcAft>
              <a:buSzPct val="80000"/>
              <a:buFont typeface="Wingdings" pitchFamily="2" charset="2"/>
              <a:buChar char="q"/>
              <a:defRPr/>
            </a:pPr>
            <a:r>
              <a:rPr lang="ru-RU" sz="1600" dirty="0"/>
              <a:t> Информация, составляющая коммерческую тайну, полученная от ее обладателя на основании договора, считается полученной законным способом</a:t>
            </a:r>
          </a:p>
        </p:txBody>
      </p:sp>
      <p:sp>
        <p:nvSpPr>
          <p:cNvPr id="10" name="Прямоугольник 9"/>
          <p:cNvSpPr/>
          <p:nvPr/>
        </p:nvSpPr>
        <p:spPr>
          <a:xfrm>
            <a:off x="468313" y="3429000"/>
            <a:ext cx="8496300" cy="30321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a:spcBef>
                <a:spcPts val="600"/>
              </a:spcBef>
              <a:buSzPct val="80000"/>
              <a:defRPr/>
            </a:pPr>
            <a:r>
              <a:rPr lang="ru-RU" sz="1600" b="1" dirty="0"/>
              <a:t>Сведения не являющееся коммерческой тайной</a:t>
            </a:r>
          </a:p>
          <a:p>
            <a:pPr eaLnBrk="1" fontAlgn="ctr" hangingPunct="1">
              <a:spcBef>
                <a:spcPts val="600"/>
              </a:spcBef>
              <a:spcAft>
                <a:spcPts val="0"/>
              </a:spcAft>
              <a:buSzPct val="80000"/>
              <a:buFont typeface="Wingdings" pitchFamily="2" charset="2"/>
              <a:buChar char="q"/>
              <a:defRPr/>
            </a:pPr>
            <a:r>
              <a:rPr lang="ru-RU" sz="1400" dirty="0"/>
              <a:t> Содержание учредительных документов юридического лица;</a:t>
            </a:r>
          </a:p>
          <a:p>
            <a:pPr eaLnBrk="1" fontAlgn="ctr" hangingPunct="1">
              <a:spcBef>
                <a:spcPts val="600"/>
              </a:spcBef>
              <a:spcAft>
                <a:spcPts val="0"/>
              </a:spcAft>
              <a:buSzPct val="80000"/>
              <a:buFont typeface="Wingdings" pitchFamily="2" charset="2"/>
              <a:buChar char="q"/>
              <a:defRPr/>
            </a:pPr>
            <a:r>
              <a:rPr lang="ru-RU" sz="1400" dirty="0"/>
              <a:t> О перечне лиц, имеющих право действовать без доверенности от имени юридического лица;</a:t>
            </a:r>
          </a:p>
          <a:p>
            <a:pPr eaLnBrk="1" fontAlgn="ctr" hangingPunct="1">
              <a:spcBef>
                <a:spcPts val="600"/>
              </a:spcBef>
              <a:spcAft>
                <a:spcPts val="0"/>
              </a:spcAft>
              <a:buSzPct val="80000"/>
              <a:buFont typeface="Wingdings" pitchFamily="2" charset="2"/>
              <a:buChar char="q"/>
              <a:defRPr/>
            </a:pPr>
            <a:r>
              <a:rPr lang="ru-RU" sz="1400" dirty="0"/>
              <a:t> О составе имущества государственного или муниципального унитарного предприятия и об использовании ими средств соответствующих бюджетов;</a:t>
            </a:r>
          </a:p>
          <a:p>
            <a:pPr eaLnBrk="1" fontAlgn="ctr" hangingPunct="1">
              <a:spcBef>
                <a:spcPts val="600"/>
              </a:spcBef>
              <a:spcAft>
                <a:spcPts val="0"/>
              </a:spcAft>
              <a:buSzPct val="80000"/>
              <a:buFont typeface="Wingdings" pitchFamily="2" charset="2"/>
              <a:buChar char="q"/>
              <a:defRPr/>
            </a:pPr>
            <a:r>
              <a:rPr lang="ru-RU" sz="1400" dirty="0"/>
              <a:t> О загрязнении окружающей среды, противопожарной безопасности и  других факторах, оказывающих негативное воздействие на безопасность населения;</a:t>
            </a:r>
          </a:p>
          <a:p>
            <a:pPr eaLnBrk="1" fontAlgn="ctr" hangingPunct="1">
              <a:spcBef>
                <a:spcPts val="600"/>
              </a:spcBef>
              <a:spcAft>
                <a:spcPts val="0"/>
              </a:spcAft>
              <a:buSzPct val="80000"/>
              <a:buFont typeface="Wingdings" pitchFamily="2" charset="2"/>
              <a:buChar char="q"/>
              <a:defRPr/>
            </a:pPr>
            <a:r>
              <a:rPr lang="ru-RU" sz="1400" dirty="0"/>
              <a:t> О численности, о составе работников, о системе оплаты труда, об условиях труда и о наличии свободных рабочих мест;</a:t>
            </a:r>
          </a:p>
          <a:p>
            <a:pPr eaLnBrk="1" fontAlgn="ctr" hangingPunct="1">
              <a:spcBef>
                <a:spcPts val="600"/>
              </a:spcBef>
              <a:spcAft>
                <a:spcPts val="0"/>
              </a:spcAft>
              <a:buSzPct val="80000"/>
              <a:buFont typeface="Wingdings" pitchFamily="2" charset="2"/>
              <a:buChar char="q"/>
              <a:defRPr/>
            </a:pPr>
            <a:r>
              <a:rPr lang="ru-RU" sz="1400" dirty="0"/>
              <a:t> О задолженности работодателей по выплате заработной платы;</a:t>
            </a:r>
          </a:p>
          <a:p>
            <a:pPr eaLnBrk="1" fontAlgn="ctr" hangingPunct="1">
              <a:spcBef>
                <a:spcPts val="600"/>
              </a:spcBef>
              <a:spcAft>
                <a:spcPts val="0"/>
              </a:spcAft>
              <a:buSzPct val="80000"/>
              <a:buFont typeface="Wingdings" pitchFamily="2" charset="2"/>
              <a:buChar char="q"/>
              <a:defRPr/>
            </a:pPr>
            <a:r>
              <a:rPr lang="ru-RU" sz="1400" dirty="0"/>
              <a:t> О нарушениях законодательства и фактах привлечения к ответственности за эти нарушения; </a:t>
            </a:r>
          </a:p>
        </p:txBody>
      </p:sp>
      <p:pic>
        <p:nvPicPr>
          <p:cNvPr id="13" name="Рисунок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32201658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 безопасности критической инфраструктуры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8.8</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55403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fontAlgn="ctr" hangingPunct="1">
              <a:spcBef>
                <a:spcPts val="1200"/>
              </a:spcBef>
              <a:buSzPct val="80000"/>
              <a:buFont typeface="Wingdings" pitchFamily="2" charset="2"/>
              <a:buChar char="q"/>
              <a:defRPr/>
            </a:pPr>
            <a:r>
              <a:rPr lang="ru-RU" sz="1600" dirty="0"/>
              <a:t> Устанавливаются три категории значимости объектов критической инфраструктуры – в социальной, политической, экономической, экологической и оборонной области.</a:t>
            </a:r>
          </a:p>
          <a:p>
            <a:pPr algn="just" eaLnBrk="1" fontAlgn="ctr" hangingPunct="1">
              <a:spcBef>
                <a:spcPts val="1200"/>
              </a:spcBef>
              <a:buSzPct val="80000"/>
              <a:buFont typeface="Wingdings" pitchFamily="2" charset="2"/>
              <a:buChar char="q"/>
              <a:defRPr/>
            </a:pPr>
            <a:r>
              <a:rPr lang="ru-RU" sz="1600" dirty="0"/>
              <a:t> Ведет реестр значимых объектов критической информационной инфраструктуры в установленном им порядке (причинение ущерба здоровью или жизни людей, прекращение функционирования объектов жизнеобеспечение и т.п.) </a:t>
            </a:r>
          </a:p>
          <a:p>
            <a:pPr algn="just" eaLnBrk="1" fontAlgn="ctr" hangingPunct="1">
              <a:spcBef>
                <a:spcPts val="1200"/>
              </a:spcBef>
              <a:buSzPct val="80000"/>
              <a:buFont typeface="Wingdings" pitchFamily="2" charset="2"/>
              <a:buChar char="q"/>
              <a:defRPr/>
            </a:pPr>
            <a:r>
              <a:rPr lang="ru-RU" sz="1600" dirty="0"/>
              <a:t> Субъекты критической информационной инфраструктуры имеют право: получать информацию о методах предупреждения и обнаружения атак и за свой счет приобретать средства защиты.</a:t>
            </a:r>
          </a:p>
          <a:p>
            <a:pPr algn="just" eaLnBrk="1" fontAlgn="ctr" hangingPunct="1">
              <a:spcBef>
                <a:spcPts val="1200"/>
              </a:spcBef>
              <a:buSzPct val="80000"/>
              <a:buFont typeface="Wingdings" pitchFamily="2" charset="2"/>
              <a:buChar char="q"/>
              <a:defRPr/>
            </a:pPr>
            <a:r>
              <a:rPr lang="ru-RU" sz="1600" dirty="0"/>
              <a:t> Субъекты критической информационной инфраструктуры обязаны: соблюдать требования по обеспечению безопасности значимых объектов критической информационной инфраструктуры, незамедлительно информировать о компьютерных инцидентах федеральный орган исполнительной власти, обеспечивать беспрепятственный доступ должностным лицам.</a:t>
            </a:r>
          </a:p>
          <a:p>
            <a:pPr algn="just" eaLnBrk="1" fontAlgn="ctr" hangingPunct="1">
              <a:spcBef>
                <a:spcPts val="1200"/>
              </a:spcBef>
              <a:buSzPct val="80000"/>
              <a:buFont typeface="Wingdings" pitchFamily="2" charset="2"/>
              <a:buChar char="q"/>
              <a:defRPr/>
            </a:pPr>
            <a:r>
              <a:rPr lang="ru-RU" sz="1600" dirty="0"/>
              <a:t> Оценка безопасности критической информационной инфраструктуры осуществляется федеральным органом исполнительной власти</a:t>
            </a:r>
          </a:p>
          <a:p>
            <a:pPr algn="just" eaLnBrk="1" fontAlgn="ctr" hangingPunct="1">
              <a:spcBef>
                <a:spcPts val="1200"/>
              </a:spcBef>
              <a:buSzPct val="80000"/>
              <a:buFont typeface="Wingdings" pitchFamily="2" charset="2"/>
              <a:buChar char="q"/>
              <a:defRPr/>
            </a:pPr>
            <a:r>
              <a:rPr lang="en-US" sz="1600" dirty="0"/>
              <a:t> </a:t>
            </a:r>
            <a:r>
              <a:rPr lang="ru-RU" sz="1600" dirty="0"/>
              <a:t>Государственный контроль проводится путем осуществления федеральным органом исполнительной власти, уполномоченным в области обеспечения безопасности критической информационной инфраструктуры РФ, путём плановых или внеплановых проверок.</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41764889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Объекты авторского права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8.9</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45132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lnSpc>
                <a:spcPct val="120000"/>
              </a:lnSpc>
              <a:spcBef>
                <a:spcPts val="1200"/>
              </a:spcBef>
              <a:spcAft>
                <a:spcPts val="0"/>
              </a:spcAft>
              <a:buSzPct val="80000"/>
              <a:defRPr/>
            </a:pPr>
            <a:r>
              <a:rPr lang="ru-RU" sz="1600" b="1" dirty="0"/>
              <a:t>Гражданский кодекс РФ Глава 70</a:t>
            </a:r>
          </a:p>
          <a:p>
            <a:pPr eaLnBrk="1" hangingPunct="1">
              <a:spcBef>
                <a:spcPts val="1200"/>
              </a:spcBef>
              <a:spcAft>
                <a:spcPts val="0"/>
              </a:spcAft>
              <a:buSzPct val="80000"/>
              <a:buFont typeface="Wingdings" pitchFamily="2" charset="2"/>
              <a:buChar char="q"/>
              <a:defRPr/>
            </a:pPr>
            <a:r>
              <a:rPr lang="ru-RU" sz="1600" dirty="0"/>
              <a:t> К объектам авторских прав относятся программы для ЭВМ, которые охраняются как литературные произведения;</a:t>
            </a:r>
          </a:p>
          <a:p>
            <a:pPr eaLnBrk="1" hangingPunct="1">
              <a:spcBef>
                <a:spcPts val="1200"/>
              </a:spcBef>
              <a:spcAft>
                <a:spcPts val="0"/>
              </a:spcAft>
              <a:buSzPct val="80000"/>
              <a:buFont typeface="Wingdings" pitchFamily="2" charset="2"/>
              <a:buChar char="q"/>
              <a:defRPr/>
            </a:pPr>
            <a:r>
              <a:rPr lang="ru-RU" sz="1600" dirty="0"/>
              <a:t> В отношении программ для ЭВМ и баз данных возможна регистрация, осуществляемая по желанию правообладателя;</a:t>
            </a:r>
          </a:p>
          <a:p>
            <a:pPr eaLnBrk="1" hangingPunct="1">
              <a:spcBef>
                <a:spcPts val="1200"/>
              </a:spcBef>
              <a:spcAft>
                <a:spcPts val="0"/>
              </a:spcAft>
              <a:buSzPct val="80000"/>
              <a:buFont typeface="Wingdings" pitchFamily="2" charset="2"/>
              <a:buChar char="q"/>
              <a:defRPr/>
            </a:pPr>
            <a:r>
              <a:rPr lang="ru-RU" sz="1600" dirty="0"/>
              <a:t> Авторские права не распространяются на идеи, концепции, процессы, решения технических, организационных или иных задач;</a:t>
            </a:r>
          </a:p>
          <a:p>
            <a:pPr eaLnBrk="1" hangingPunct="1">
              <a:spcBef>
                <a:spcPts val="1200"/>
              </a:spcBef>
              <a:spcAft>
                <a:spcPts val="0"/>
              </a:spcAft>
              <a:buSzPct val="80000"/>
              <a:buFont typeface="Wingdings" pitchFamily="2" charset="2"/>
              <a:buChar char="q"/>
              <a:defRPr/>
            </a:pPr>
            <a:r>
              <a:rPr lang="ru-RU" sz="1600" dirty="0"/>
              <a:t> Автору произведения или иному правообладателю принадлежит исключительное право использовать произведение, а именно: воспроизведение, распространение, демонстрация, переработка или перевод и т.п..</a:t>
            </a:r>
          </a:p>
          <a:p>
            <a:pPr eaLnBrk="1" hangingPunct="1">
              <a:spcBef>
                <a:spcPts val="1200"/>
              </a:spcBef>
              <a:spcAft>
                <a:spcPts val="0"/>
              </a:spcAft>
              <a:buSzPct val="80000"/>
              <a:buFont typeface="Wingdings" pitchFamily="2" charset="2"/>
              <a:buChar char="q"/>
              <a:defRPr/>
            </a:pPr>
            <a:r>
              <a:rPr lang="ru-RU" sz="1600" dirty="0"/>
              <a:t> Практическое применение положений, представляющих собой техническое, или иное решение, не является использованием произведения.</a:t>
            </a:r>
          </a:p>
          <a:p>
            <a:pPr eaLnBrk="1" hangingPunct="1">
              <a:spcBef>
                <a:spcPts val="1200"/>
              </a:spcBef>
              <a:spcAft>
                <a:spcPts val="0"/>
              </a:spcAft>
              <a:buSzPct val="80000"/>
              <a:buFont typeface="Wingdings" pitchFamily="2" charset="2"/>
              <a:buChar char="q"/>
              <a:defRPr/>
            </a:pPr>
            <a:r>
              <a:rPr lang="ru-RU" sz="1600" dirty="0"/>
              <a:t> Искажение или иное изменение, порочащие честь, достоинство или деловую репутацию автора, дают право на защиту.</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40643756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Авторские права. ГК Глава 70</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8.10</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28194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lnSpc>
                <a:spcPct val="120000"/>
              </a:lnSpc>
              <a:spcBef>
                <a:spcPts val="600"/>
              </a:spcBef>
              <a:spcAft>
                <a:spcPts val="0"/>
              </a:spcAft>
              <a:buSzPct val="80000"/>
              <a:defRPr/>
            </a:pPr>
            <a:r>
              <a:rPr lang="ru-RU" sz="1600" b="1" dirty="0"/>
              <a:t>Разработка программ по заказу </a:t>
            </a:r>
          </a:p>
          <a:p>
            <a:pPr algn="just" eaLnBrk="1" hangingPunct="1">
              <a:spcBef>
                <a:spcPts val="1200"/>
              </a:spcBef>
              <a:spcAft>
                <a:spcPts val="0"/>
              </a:spcAft>
              <a:buSzPct val="80000"/>
              <a:buFont typeface="Wingdings" pitchFamily="2" charset="2"/>
              <a:buChar char="q"/>
              <a:defRPr/>
            </a:pPr>
            <a:r>
              <a:rPr lang="ru-RU" sz="1600" dirty="0"/>
              <a:t> </a:t>
            </a:r>
            <a:r>
              <a:rPr lang="ru-RU" sz="1400" dirty="0"/>
              <a:t>Исключительное право на программу для ЭВМ, базу данных или иное произведение, созданные по договору, предметом которого было создание произведения принадлежит заказчику, если договором между исполнителем и заказчиком не предусмотрено иное;</a:t>
            </a:r>
          </a:p>
          <a:p>
            <a:pPr algn="just" eaLnBrk="1" hangingPunct="1">
              <a:spcBef>
                <a:spcPts val="1200"/>
              </a:spcBef>
              <a:spcAft>
                <a:spcPts val="0"/>
              </a:spcAft>
              <a:buSzPct val="80000"/>
              <a:buFont typeface="Wingdings" pitchFamily="2" charset="2"/>
              <a:buChar char="q"/>
              <a:defRPr/>
            </a:pPr>
            <a:r>
              <a:rPr lang="ru-RU" sz="1400" dirty="0"/>
              <a:t> При отчуждении оригинала произведения его собственником, обладающим исключительным правом на произведение, но не являющимся автором произведения, исключительное право на произведение переходит к приобретателю оригинала произведения.</a:t>
            </a:r>
          </a:p>
          <a:p>
            <a:pPr algn="just" eaLnBrk="1" hangingPunct="1">
              <a:spcBef>
                <a:spcPts val="1200"/>
              </a:spcBef>
              <a:spcAft>
                <a:spcPts val="0"/>
              </a:spcAft>
              <a:buSzPct val="80000"/>
              <a:buFont typeface="Wingdings" pitchFamily="2" charset="2"/>
              <a:buChar char="q"/>
              <a:defRPr/>
            </a:pPr>
            <a:r>
              <a:rPr lang="ru-RU" sz="1400" dirty="0"/>
              <a:t> В случае, когда в соответствии с договором исключительное право на произведение принадлежит подрядчику (исполнителю), заказчик вправе использовать такое произведение в целях, для достижения которых был заключен соответствующий договор.</a:t>
            </a:r>
          </a:p>
        </p:txBody>
      </p:sp>
      <p:sp>
        <p:nvSpPr>
          <p:cNvPr id="10" name="Прямоугольник 9"/>
          <p:cNvSpPr/>
          <p:nvPr/>
        </p:nvSpPr>
        <p:spPr>
          <a:xfrm>
            <a:off x="468313" y="3652838"/>
            <a:ext cx="8496300" cy="22336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lnSpc>
                <a:spcPct val="120000"/>
              </a:lnSpc>
              <a:spcBef>
                <a:spcPts val="0"/>
              </a:spcBef>
              <a:spcAft>
                <a:spcPts val="0"/>
              </a:spcAft>
              <a:buSzPct val="80000"/>
              <a:defRPr/>
            </a:pPr>
            <a:r>
              <a:rPr lang="ru-RU" sz="1600" b="1" dirty="0"/>
              <a:t>Права пользователя программ </a:t>
            </a:r>
          </a:p>
          <a:p>
            <a:pPr algn="just" eaLnBrk="1" hangingPunct="1">
              <a:spcBef>
                <a:spcPts val="0"/>
              </a:spcBef>
              <a:spcAft>
                <a:spcPts val="1200"/>
              </a:spcAft>
              <a:buSzPct val="80000"/>
              <a:buFont typeface="Wingdings" pitchFamily="2" charset="2"/>
              <a:buChar char="q"/>
              <a:defRPr/>
            </a:pPr>
            <a:r>
              <a:rPr lang="ru-RU" sz="1600" dirty="0"/>
              <a:t> </a:t>
            </a:r>
            <a:r>
              <a:rPr lang="ru-RU" sz="1400" dirty="0"/>
              <a:t>Лицо, правомерно владеющее экземпляром программы, вправе без разрешения автора осуществлять действия, необходимые для функционирования, в том числе изготовить копию. </a:t>
            </a:r>
          </a:p>
          <a:p>
            <a:pPr algn="just" eaLnBrk="1" hangingPunct="1">
              <a:spcBef>
                <a:spcPts val="0"/>
              </a:spcBef>
              <a:spcAft>
                <a:spcPts val="1200"/>
              </a:spcAft>
              <a:buSzPct val="80000"/>
              <a:buFont typeface="Wingdings" pitchFamily="2" charset="2"/>
              <a:buChar char="q"/>
              <a:defRPr/>
            </a:pPr>
            <a:r>
              <a:rPr lang="ru-RU" sz="1400" dirty="0"/>
              <a:t> Лицо, правомерно владеющее экземпляром программы, вправе без согласия правообладателя исследовать или испытывать функционирование такой программы.</a:t>
            </a:r>
          </a:p>
          <a:p>
            <a:pPr algn="just" eaLnBrk="1" hangingPunct="1">
              <a:spcBef>
                <a:spcPts val="0"/>
              </a:spcBef>
              <a:spcAft>
                <a:spcPts val="1200"/>
              </a:spcAft>
              <a:buSzPct val="80000"/>
              <a:buFont typeface="Wingdings" pitchFamily="2" charset="2"/>
              <a:buChar char="q"/>
              <a:defRPr/>
            </a:pPr>
            <a:r>
              <a:rPr lang="ru-RU" sz="1400" dirty="0"/>
              <a:t> Лицо, правомерно владеющее экземпляром программы, вправе без согласия правообладателя и без выплаты дополнительного вознаграждения воспроизвести </a:t>
            </a:r>
            <a:r>
              <a:rPr lang="ru-RU" sz="1400" dirty="0" err="1"/>
              <a:t>декомпилировать</a:t>
            </a:r>
            <a:r>
              <a:rPr lang="ru-RU" sz="1400" dirty="0"/>
              <a:t> программу или поручить иным лицам осуществить эти действия. </a:t>
            </a:r>
          </a:p>
        </p:txBody>
      </p:sp>
      <p:pic>
        <p:nvPicPr>
          <p:cNvPr id="13" name="Рисунок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40954356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Специальные нормативные документы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2" name="Прямоугольник 11"/>
          <p:cNvSpPr/>
          <p:nvPr/>
        </p:nvSpPr>
        <p:spPr>
          <a:xfrm>
            <a:off x="468313" y="692150"/>
            <a:ext cx="8496300" cy="56324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buSzPct val="80000"/>
              <a:buFont typeface="Wingdings" pitchFamily="2" charset="2"/>
              <a:buChar char="q"/>
              <a:defRPr/>
            </a:pPr>
            <a:r>
              <a:rPr lang="ru-RU" sz="1600" dirty="0"/>
              <a:t> "Меры защиты информации в государственных информационных системах". ФСТЭК 2014</a:t>
            </a:r>
          </a:p>
          <a:p>
            <a:pPr algn="just" eaLnBrk="1" hangingPunct="1">
              <a:spcBef>
                <a:spcPts val="600"/>
              </a:spcBef>
              <a:buSzPct val="80000"/>
              <a:buFont typeface="Wingdings" pitchFamily="2" charset="2"/>
              <a:buChar char="q"/>
              <a:defRPr/>
            </a:pPr>
            <a:r>
              <a:rPr lang="ru-RU" sz="1600" dirty="0"/>
              <a:t> "Базовая модель угроз безопасности персональных данных при их обработке в информационных системах персональных данных ". ФСТЭК 2008</a:t>
            </a:r>
          </a:p>
          <a:p>
            <a:pPr algn="just" eaLnBrk="1" hangingPunct="1">
              <a:spcBef>
                <a:spcPts val="600"/>
              </a:spcBef>
              <a:buSzPct val="80000"/>
              <a:buFont typeface="Wingdings" pitchFamily="2" charset="2"/>
              <a:buChar char="q"/>
              <a:defRPr/>
            </a:pPr>
            <a:r>
              <a:rPr lang="ru-RU" sz="1600" dirty="0"/>
              <a:t> "Методика определения актуальных угроз безопасности персональных данных при их обработке в информационных системах персональных данных ". ФСТЭК 2008 год</a:t>
            </a:r>
          </a:p>
          <a:p>
            <a:pPr algn="just" eaLnBrk="1" hangingPunct="1">
              <a:spcBef>
                <a:spcPts val="600"/>
              </a:spcBef>
              <a:buSzPct val="80000"/>
              <a:buFont typeface="Wingdings" pitchFamily="2" charset="2"/>
              <a:buChar char="q"/>
              <a:defRPr/>
            </a:pPr>
            <a:r>
              <a:rPr lang="ru-RU" sz="1600" dirty="0"/>
              <a:t> "Безопасность информационных технологий. Критерии оценки безопасности информационных технологий". Приказ </a:t>
            </a:r>
            <a:r>
              <a:rPr lang="ru-RU" sz="1600" dirty="0" err="1"/>
              <a:t>Гостехкомиссии</a:t>
            </a:r>
            <a:r>
              <a:rPr lang="ru-RU" sz="1600" dirty="0"/>
              <a:t> N 187 от 19.06.2002 г. </a:t>
            </a:r>
          </a:p>
          <a:p>
            <a:pPr algn="just" eaLnBrk="1" hangingPunct="1">
              <a:spcBef>
                <a:spcPts val="600"/>
              </a:spcBef>
              <a:buSzPct val="80000"/>
              <a:buFont typeface="Wingdings" pitchFamily="2" charset="2"/>
              <a:buChar char="q"/>
              <a:defRPr/>
            </a:pPr>
            <a:r>
              <a:rPr lang="ru-RU" sz="1600" dirty="0"/>
              <a:t> "Защита от несанкционированного доступа к информации. Классификация по уровню контроля отсутствия </a:t>
            </a:r>
            <a:r>
              <a:rPr lang="ru-RU" sz="1600" dirty="0" err="1"/>
              <a:t>недекларированных</a:t>
            </a:r>
            <a:r>
              <a:rPr lang="ru-RU" sz="1600" dirty="0"/>
              <a:t> возможностей" . Приказ N 114 от 4.06.1999 г. </a:t>
            </a:r>
          </a:p>
          <a:p>
            <a:pPr algn="just" eaLnBrk="1" hangingPunct="1">
              <a:spcBef>
                <a:spcPts val="600"/>
              </a:spcBef>
              <a:buSzPct val="80000"/>
              <a:buFont typeface="Wingdings" pitchFamily="2" charset="2"/>
              <a:buChar char="q"/>
              <a:defRPr/>
            </a:pPr>
            <a:r>
              <a:rPr lang="ru-RU" sz="1600" dirty="0"/>
              <a:t> "Межсетевые экраны. Показатели защищенности от несанкционированного доступа к информации ". Решение </a:t>
            </a:r>
            <a:r>
              <a:rPr lang="ru-RU" sz="1600" dirty="0" err="1"/>
              <a:t>Гостехкомиссии</a:t>
            </a:r>
            <a:r>
              <a:rPr lang="ru-RU" sz="1600" dirty="0"/>
              <a:t> от 25.07.1997 г. </a:t>
            </a:r>
          </a:p>
          <a:p>
            <a:pPr algn="just" eaLnBrk="1" hangingPunct="1">
              <a:spcBef>
                <a:spcPts val="600"/>
              </a:spcBef>
              <a:buSzPct val="80000"/>
              <a:buFont typeface="Wingdings" pitchFamily="2" charset="2"/>
              <a:buChar char="q"/>
              <a:defRPr/>
            </a:pPr>
            <a:r>
              <a:rPr lang="ru-RU" sz="1600" dirty="0"/>
              <a:t> "Классификация автоматизированных систем и требования по защите информации". Решение </a:t>
            </a:r>
            <a:r>
              <a:rPr lang="ru-RU" sz="1600" dirty="0" err="1"/>
              <a:t>Гостехкомиссии</a:t>
            </a:r>
            <a:r>
              <a:rPr lang="ru-RU" sz="1600" dirty="0"/>
              <a:t> от 30.03.1992 г. </a:t>
            </a:r>
          </a:p>
          <a:p>
            <a:pPr algn="just" eaLnBrk="1" hangingPunct="1">
              <a:spcBef>
                <a:spcPts val="600"/>
              </a:spcBef>
              <a:buSzPct val="80000"/>
              <a:buFont typeface="Wingdings" pitchFamily="2" charset="2"/>
              <a:buChar char="q"/>
              <a:defRPr/>
            </a:pPr>
            <a:r>
              <a:rPr lang="ru-RU" sz="1600" dirty="0"/>
              <a:t> "Защита от несанкционированного доступа к информации. Термины и определения" . Решение </a:t>
            </a:r>
            <a:r>
              <a:rPr lang="ru-RU" sz="1600" dirty="0" err="1"/>
              <a:t>Гостехкомиссии</a:t>
            </a:r>
            <a:r>
              <a:rPr lang="ru-RU" sz="1600" dirty="0"/>
              <a:t> от 30.03.1992 г. </a:t>
            </a:r>
          </a:p>
          <a:p>
            <a:pPr algn="just" eaLnBrk="1" hangingPunct="1">
              <a:spcBef>
                <a:spcPts val="600"/>
              </a:spcBef>
              <a:buSzPct val="80000"/>
              <a:buFont typeface="Wingdings" pitchFamily="2" charset="2"/>
              <a:buChar char="q"/>
              <a:defRPr/>
            </a:pPr>
            <a:r>
              <a:rPr lang="ru-RU" sz="1600" dirty="0"/>
              <a:t> "Концепция защиты средств вычислительной техники и автоматизированных систем от несанкционированного доступа к информации". Решение </a:t>
            </a:r>
            <a:r>
              <a:rPr lang="ru-RU" sz="1600" dirty="0" err="1"/>
              <a:t>Гостехкомиссии</a:t>
            </a:r>
            <a:r>
              <a:rPr lang="ru-RU" sz="1600" dirty="0"/>
              <a:t> от 30.03.1992 г. </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9172622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Система стандартов по защите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pic>
        <p:nvPicPr>
          <p:cNvPr id="73735" name="Рисунок 9" descr="Система стандартов.jpg"/>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395288" y="1052513"/>
            <a:ext cx="8585200"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39162490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стандарты по защите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graphicFrame>
        <p:nvGraphicFramePr>
          <p:cNvPr id="10" name="Таблица 9"/>
          <p:cNvGraphicFramePr>
            <a:graphicFrameLocks noGrp="1"/>
          </p:cNvGraphicFramePr>
          <p:nvPr/>
        </p:nvGraphicFramePr>
        <p:xfrm>
          <a:off x="323850" y="836613"/>
          <a:ext cx="8569325" cy="4913319"/>
        </p:xfrm>
        <a:graphic>
          <a:graphicData uri="http://schemas.openxmlformats.org/drawingml/2006/table">
            <a:tbl>
              <a:tblPr/>
              <a:tblGrid>
                <a:gridCol w="1944688">
                  <a:extLst>
                    <a:ext uri="{9D8B030D-6E8A-4147-A177-3AD203B41FA5}">
                      <a16:colId xmlns:a16="http://schemas.microsoft.com/office/drawing/2014/main" val="20000"/>
                    </a:ext>
                  </a:extLst>
                </a:gridCol>
                <a:gridCol w="6624637">
                  <a:extLst>
                    <a:ext uri="{9D8B030D-6E8A-4147-A177-3AD203B41FA5}">
                      <a16:colId xmlns:a16="http://schemas.microsoft.com/office/drawing/2014/main" val="20001"/>
                    </a:ext>
                  </a:extLst>
                </a:gridCol>
              </a:tblGrid>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50922-2006</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Защита информации. Основные термины и определения</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50739-95</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Защита от несанкционированного доступа к информации. </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51188-98</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Испытания программных средств на наличие компьютерных вирусов. </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51275-2006</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Факторы, воздействующие на информацию. Общие положения</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51583-2014</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Порядок создания АС в защищенном исполнении. </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52447-2005</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Техника защиты информации. Номенклатура показателей качества</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52448-2005</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Обеспечение безопасности сетей электросвязи. Общие положения</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52633.0-2006</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Требования к высоконадежной биометрической аутентификации</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52633.5-2011</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Автоматическое обучение нейросетевых преобразователей биометрия</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53110-2008</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Система информационной безопасности сети общего пользования. </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56115-2014</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Средства защиты от силовых электромагнитных воздействий. </a:t>
                      </a:r>
                    </a:p>
                  </a:txBody>
                  <a:tcPr marL="61501" marR="6150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54581-2011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Методы и средства обеспечения безопасности.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15408-1-2012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Критерии оценки безопасности информационных технологий.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2"/>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18044-2007</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Менеджмент инцидентов информационной безопасности</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3"/>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18045-2013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Методология оценки безопасности информационных технологий</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4"/>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19791-2008</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Оценка безопасности автоматизированных систем</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5"/>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27005-2010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Менеджмент риска информационной безопасности</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6"/>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27034-1-2014</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Безопасность приложений. Обзор и общие понятия</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7"/>
                  </a:ext>
                </a:extLst>
              </a:tr>
              <a:tr h="2453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ГОСТ Р 29100-2013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rgbClr val="000000"/>
                          </a:solidFill>
                          <a:effectLst/>
                          <a:latin typeface="Arial" charset="0"/>
                          <a:cs typeface="Times New Roman" pitchFamily="18" charset="0"/>
                        </a:rPr>
                        <a:t>Основы обеспечения приватности</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8"/>
                  </a:ext>
                </a:extLst>
              </a:tr>
              <a:tr h="2514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a:ln>
                            <a:noFill/>
                          </a:ln>
                          <a:solidFill>
                            <a:schemeClr val="tx1"/>
                          </a:solidFill>
                          <a:effectLst/>
                          <a:latin typeface="Arial" charset="0"/>
                          <a:cs typeface="Arial" charset="0"/>
                        </a:rPr>
                        <a:t>Р 50.1.050-2004</a:t>
                      </a:r>
                    </a:p>
                  </a:txBody>
                  <a:tcPr marL="19050" marR="19050" marT="19050" marB="190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400" b="0" i="0" u="none" strike="noStrike" cap="none" normalizeH="0" baseline="0">
                          <a:ln>
                            <a:noFill/>
                          </a:ln>
                          <a:solidFill>
                            <a:schemeClr val="tx1"/>
                          </a:solidFill>
                          <a:effectLst/>
                          <a:latin typeface="Arial" charset="0"/>
                          <a:cs typeface="Arial" charset="0"/>
                        </a:rPr>
                        <a:t>Система обеспечения качества техники защиты информации</a:t>
                      </a:r>
                      <a:endParaRPr kumimoji="0" lang="ru-RU" sz="1200" b="0" i="0" u="none" strike="noStrike" cap="none" normalizeH="0" baseline="0">
                        <a:ln>
                          <a:noFill/>
                        </a:ln>
                        <a:solidFill>
                          <a:srgbClr val="000000"/>
                        </a:solidFill>
                        <a:effectLst/>
                        <a:latin typeface="Arial"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9"/>
                  </a:ext>
                </a:extLst>
              </a:tr>
            </a:tbl>
          </a:graphicData>
        </a:graphic>
      </p:graphicFrame>
      <p:pic>
        <p:nvPicPr>
          <p:cNvPr id="12" name="Рисунок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20599031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Ответственность за правонарушения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3" name="Прямоугольник 12"/>
          <p:cNvSpPr/>
          <p:nvPr/>
        </p:nvSpPr>
        <p:spPr>
          <a:xfrm>
            <a:off x="468313" y="777875"/>
            <a:ext cx="8496300" cy="52943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defRPr/>
            </a:pPr>
            <a:r>
              <a:rPr lang="ru-RU" sz="1600" dirty="0"/>
              <a:t>Нарушение требований ФЗ N-149 "Об информации, информационных технологиях и о защите информации" влечет за собой ответственность в соответствии с законодательством Российской Федерации.</a:t>
            </a:r>
          </a:p>
          <a:p>
            <a:pPr algn="just" eaLnBrk="1" hangingPunct="1">
              <a:spcBef>
                <a:spcPts val="1200"/>
              </a:spcBef>
              <a:defRPr/>
            </a:pPr>
            <a:r>
              <a:rPr lang="ru-RU" sz="1600" b="1" dirty="0"/>
              <a:t>Дисциплинарная ответственность</a:t>
            </a:r>
            <a:r>
              <a:rPr lang="ru-RU" sz="1600" dirty="0"/>
              <a:t> - заключается в наложении на виновное лицо дисциплинарного взыскания за неисполнение или ненадлежащее </a:t>
            </a:r>
            <a:r>
              <a:rPr lang="ru-RU" sz="1600" i="1" dirty="0"/>
              <a:t>исполнение</a:t>
            </a:r>
            <a:r>
              <a:rPr lang="ru-RU" sz="1600" dirty="0"/>
              <a:t> лицом своих трудовых или служебных обязанностей властью руководителя.</a:t>
            </a:r>
          </a:p>
          <a:p>
            <a:pPr algn="just" eaLnBrk="1" hangingPunct="1">
              <a:spcBef>
                <a:spcPts val="1200"/>
              </a:spcBef>
              <a:defRPr/>
            </a:pPr>
            <a:r>
              <a:rPr lang="ru-RU" sz="1600" b="1" dirty="0"/>
              <a:t>Юридическая ответственность</a:t>
            </a:r>
            <a:r>
              <a:rPr lang="ru-RU" sz="1600" dirty="0"/>
              <a:t> - это применение мер государственного принуждения к виновному лицу за совершение противоправного деяния.</a:t>
            </a:r>
          </a:p>
          <a:p>
            <a:pPr algn="just" eaLnBrk="1" hangingPunct="1">
              <a:spcBef>
                <a:spcPts val="1200"/>
              </a:spcBef>
              <a:defRPr/>
            </a:pPr>
            <a:r>
              <a:rPr lang="ru-RU" sz="1600" b="1" dirty="0"/>
              <a:t>Административная ответственность</a:t>
            </a:r>
            <a:r>
              <a:rPr lang="ru-RU" sz="1600" dirty="0"/>
              <a:t> - применяется государственными органами исполнительной власти, а также органами местного самоуправления в качестве мер воздействия к виновным лицам. Основной нормативно акт - </a:t>
            </a:r>
            <a:r>
              <a:rPr lang="ru-RU" sz="1600" i="1" u="sng" dirty="0"/>
              <a:t>Кодекс об административных правонарушениях </a:t>
            </a:r>
            <a:r>
              <a:rPr lang="ru-RU" sz="1600" dirty="0"/>
              <a:t>Российской Федерации .</a:t>
            </a:r>
          </a:p>
          <a:p>
            <a:pPr algn="just" eaLnBrk="1" hangingPunct="1">
              <a:spcBef>
                <a:spcPts val="1200"/>
              </a:spcBef>
              <a:defRPr/>
            </a:pPr>
            <a:r>
              <a:rPr lang="ru-RU" sz="1600" b="1" dirty="0"/>
              <a:t>Гражданско-правовая ответственность</a:t>
            </a:r>
            <a:r>
              <a:rPr lang="ru-RU" sz="1600" dirty="0"/>
              <a:t> - вытекает из нарушения имущественных и личных неимущественных прав граждан и организаций. Основной нормативный акт - </a:t>
            </a:r>
            <a:r>
              <a:rPr lang="ru-RU" sz="1600" i="1" u="sng" dirty="0"/>
              <a:t>Гражданский кодекс </a:t>
            </a:r>
            <a:r>
              <a:rPr lang="ru-RU" sz="1600" dirty="0"/>
              <a:t>Российской Федерации.</a:t>
            </a:r>
          </a:p>
          <a:p>
            <a:pPr algn="just" eaLnBrk="1" hangingPunct="1">
              <a:spcBef>
                <a:spcPts val="1200"/>
              </a:spcBef>
              <a:defRPr/>
            </a:pPr>
            <a:r>
              <a:rPr lang="ru-RU" sz="1600" b="1" dirty="0"/>
              <a:t>Уголовная ответственность</a:t>
            </a:r>
            <a:r>
              <a:rPr lang="ru-RU" sz="1600" dirty="0"/>
              <a:t> - применяется в судебном порядке к лицу, виновному в совершении преступления. Единственный нормативный акт, устанавливающий уголовную ответственность, - </a:t>
            </a:r>
            <a:r>
              <a:rPr lang="ru-RU" sz="1600" i="1" u="sng" dirty="0"/>
              <a:t>Уголовный кодекс</a:t>
            </a:r>
            <a:r>
              <a:rPr lang="ru-RU" sz="1600" dirty="0"/>
              <a:t> Российской Федерации.</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40448409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Уголовный Кодекс РФ</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a:t>
            </a:r>
            <a:r>
              <a:rPr lang="en-US" sz="1200" b="1" dirty="0">
                <a:solidFill>
                  <a:schemeClr val="bg1"/>
                </a:solidFill>
                <a:latin typeface="Arial" pitchFamily="34" charset="0"/>
                <a:ea typeface="Tahoma" pitchFamily="34" charset="0"/>
                <a:cs typeface="Arial" pitchFamily="34" charset="0"/>
              </a:rPr>
              <a:t>5</a:t>
            </a:r>
            <a:endParaRPr lang="ru-RU" sz="1200" b="1" dirty="0">
              <a:solidFill>
                <a:schemeClr val="bg1"/>
              </a:solidFill>
              <a:latin typeface="Arial" pitchFamily="34" charset="0"/>
              <a:ea typeface="Tahoma" pitchFamily="34" charset="0"/>
              <a:cs typeface="Arial" pitchFamily="34" charset="0"/>
            </a:endParaRP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3" name="Прямоугольник 12"/>
          <p:cNvSpPr/>
          <p:nvPr/>
        </p:nvSpPr>
        <p:spPr>
          <a:xfrm>
            <a:off x="468313" y="777875"/>
            <a:ext cx="8496300" cy="53244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Статья 159.6. Мошенничество в сфере компьютерной информации</a:t>
            </a:r>
          </a:p>
          <a:p>
            <a:pPr algn="just" eaLnBrk="1" hangingPunct="1">
              <a:defRPr/>
            </a:pPr>
            <a:r>
              <a:rPr lang="ru-RU" sz="1600" dirty="0"/>
              <a:t>Хищение чужого имущества или приобретение права на чужое имущество путем ввода, удаления, блокирования, модификации компьютерной информации либо иного вмешательства в функционирование средств хранения, обработки или передачи компьютерной информации или информационно-телекоммуникационных сетей наказывается: </a:t>
            </a:r>
            <a:r>
              <a:rPr lang="ru-RU" sz="1600" b="1" dirty="0">
                <a:solidFill>
                  <a:srgbClr val="FF0000"/>
                </a:solidFill>
              </a:rPr>
              <a:t>до 2 лет</a:t>
            </a:r>
          </a:p>
          <a:p>
            <a:pPr eaLnBrk="1" hangingPunct="1">
              <a:spcBef>
                <a:spcPts val="600"/>
              </a:spcBef>
              <a:defRPr/>
            </a:pPr>
            <a:r>
              <a:rPr lang="ru-RU" sz="1600" b="1" dirty="0"/>
              <a:t>Статья 183. Незаконные получение и разглашение сведений, составляющих коммерческую, налоговую или банковскую тайну</a:t>
            </a:r>
          </a:p>
          <a:p>
            <a:pPr eaLnBrk="1" hangingPunct="1">
              <a:defRPr/>
            </a:pPr>
            <a:r>
              <a:rPr lang="ru-RU" sz="1600" dirty="0"/>
              <a:t>Собирание вышеуказанных сведений путем похищения документов, подкупа или угроз, а равно иным незаконным способом наказывается: </a:t>
            </a:r>
            <a:r>
              <a:rPr lang="ru-RU" sz="1600" b="1" dirty="0">
                <a:solidFill>
                  <a:srgbClr val="FF0000"/>
                </a:solidFill>
              </a:rPr>
              <a:t>до 3 лет</a:t>
            </a:r>
          </a:p>
          <a:p>
            <a:pPr eaLnBrk="1" hangingPunct="1">
              <a:spcBef>
                <a:spcPts val="600"/>
              </a:spcBef>
              <a:defRPr/>
            </a:pPr>
            <a:r>
              <a:rPr lang="ru-RU" sz="1600" b="1" dirty="0"/>
              <a:t>Статья 272. Неправомерный доступ к компьютерной информации</a:t>
            </a:r>
          </a:p>
          <a:p>
            <a:pPr eaLnBrk="1" hangingPunct="1">
              <a:defRPr/>
            </a:pPr>
            <a:r>
              <a:rPr lang="ru-RU" sz="1600" dirty="0"/>
              <a:t>Неправомерный доступ, если это деяние повлекло уничтожение, блокирование, модификацию либо копирование компьютерной информации наказывается: </a:t>
            </a:r>
            <a:r>
              <a:rPr lang="ru-RU" sz="1600" b="1" dirty="0">
                <a:solidFill>
                  <a:srgbClr val="FF0000"/>
                </a:solidFill>
              </a:rPr>
              <a:t>до 2 лет</a:t>
            </a:r>
            <a:endParaRPr lang="ru-RU" sz="1600" dirty="0">
              <a:solidFill>
                <a:srgbClr val="FF0000"/>
              </a:solidFill>
            </a:endParaRPr>
          </a:p>
          <a:p>
            <a:pPr eaLnBrk="1" hangingPunct="1">
              <a:spcBef>
                <a:spcPts val="600"/>
              </a:spcBef>
              <a:defRPr/>
            </a:pPr>
            <a:r>
              <a:rPr lang="ru-RU" sz="1600" b="1" dirty="0"/>
              <a:t>Статья 273. Создание и распространение вредоносных программ</a:t>
            </a:r>
          </a:p>
          <a:p>
            <a:pPr algn="just" eaLnBrk="1" hangingPunct="1">
              <a:defRPr/>
            </a:pPr>
            <a:r>
              <a:rPr lang="ru-RU" sz="1600" dirty="0"/>
              <a:t>Создание, распространение или использование компьютерных программ, заведомо предназначенных для несанкционированного доступа, уничтожения, блокирования, модификации, копирования компьютерной информации или нейтрализации средств защиты компьютерной информации, наказываются: </a:t>
            </a:r>
            <a:r>
              <a:rPr lang="ru-RU" sz="1600" b="1" dirty="0">
                <a:solidFill>
                  <a:srgbClr val="FF0000"/>
                </a:solidFill>
              </a:rPr>
              <a:t>до 4 лет</a:t>
            </a:r>
          </a:p>
          <a:p>
            <a:pPr eaLnBrk="1" hangingPunct="1">
              <a:spcBef>
                <a:spcPts val="600"/>
              </a:spcBef>
              <a:defRPr/>
            </a:pPr>
            <a:r>
              <a:rPr lang="ru-RU" sz="1600" b="1" dirty="0"/>
              <a:t>Статья 274. Нарушение правил эксплуатации средств хранения, обработки или передачи компьютерной информации и телекоммуникационных сетей</a:t>
            </a:r>
            <a:r>
              <a:rPr lang="ru-RU" sz="1600" dirty="0"/>
              <a:t> </a:t>
            </a:r>
            <a:r>
              <a:rPr lang="ru-RU" sz="1600" dirty="0">
                <a:solidFill>
                  <a:srgbClr val="FF0000"/>
                </a:solidFill>
              </a:rPr>
              <a:t>до 5 лет</a:t>
            </a:r>
            <a:endParaRPr lang="ru-RU" sz="1600" b="1" dirty="0">
              <a:solidFill>
                <a:srgbClr val="FF0000"/>
              </a:solidFill>
            </a:endParaRP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31423865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Кодекс РФ об административных правонарушениях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a:t>
            </a:r>
            <a:r>
              <a:rPr lang="en-US" sz="1200" b="1" dirty="0">
                <a:solidFill>
                  <a:schemeClr val="bg1"/>
                </a:solidFill>
                <a:latin typeface="Arial" pitchFamily="34" charset="0"/>
                <a:ea typeface="Tahoma" pitchFamily="34" charset="0"/>
                <a:cs typeface="Arial" pitchFamily="34" charset="0"/>
              </a:rPr>
              <a:t>6</a:t>
            </a:r>
            <a:endParaRPr lang="ru-RU" sz="1200" b="1" dirty="0">
              <a:solidFill>
                <a:schemeClr val="bg1"/>
              </a:solidFill>
              <a:latin typeface="Arial" pitchFamily="34" charset="0"/>
              <a:ea typeface="Tahoma" pitchFamily="34" charset="0"/>
              <a:cs typeface="Arial" pitchFamily="34" charset="0"/>
            </a:endParaRP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3" name="Прямоугольник 12"/>
          <p:cNvSpPr/>
          <p:nvPr/>
        </p:nvSpPr>
        <p:spPr>
          <a:xfrm>
            <a:off x="468313" y="777875"/>
            <a:ext cx="8496300" cy="42783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Статья 13.11. </a:t>
            </a:r>
            <a:r>
              <a:rPr lang="ru-RU" sz="1600" b="1" i="1" dirty="0"/>
              <a:t>Нарушение в области персональных данных</a:t>
            </a:r>
          </a:p>
          <a:p>
            <a:pPr marL="800100" lvl="1" indent="-342900" eaLnBrk="1" hangingPunct="1">
              <a:defRPr/>
            </a:pPr>
            <a:r>
              <a:rPr lang="ru-RU" sz="1400" dirty="0"/>
              <a:t>штраф: </a:t>
            </a:r>
            <a:r>
              <a:rPr lang="ru-RU" sz="1400" dirty="0" err="1"/>
              <a:t>граж</a:t>
            </a:r>
            <a:r>
              <a:rPr lang="ru-RU" sz="1400" dirty="0"/>
              <a:t>. </a:t>
            </a:r>
            <a:r>
              <a:rPr lang="ru-RU" sz="1400" b="1" dirty="0"/>
              <a:t>3000</a:t>
            </a:r>
            <a:r>
              <a:rPr lang="ru-RU" sz="1400" dirty="0"/>
              <a:t>-</a:t>
            </a:r>
            <a:r>
              <a:rPr lang="ru-RU" sz="1400" b="1" dirty="0"/>
              <a:t>5000</a:t>
            </a:r>
            <a:r>
              <a:rPr lang="ru-RU" sz="1400" dirty="0"/>
              <a:t>; </a:t>
            </a:r>
            <a:r>
              <a:rPr lang="ru-RU" sz="1400" dirty="0" err="1"/>
              <a:t>дол.л</a:t>
            </a:r>
            <a:r>
              <a:rPr lang="ru-RU" sz="1400" dirty="0"/>
              <a:t>. </a:t>
            </a:r>
            <a:r>
              <a:rPr lang="ru-RU" sz="1400" b="1" dirty="0"/>
              <a:t>10 000-20 000</a:t>
            </a:r>
            <a:r>
              <a:rPr lang="ru-RU" sz="1400" dirty="0"/>
              <a:t>; юр.л. </a:t>
            </a:r>
            <a:r>
              <a:rPr lang="ru-RU" sz="1400" b="1" dirty="0"/>
              <a:t>15 000-70 000</a:t>
            </a:r>
            <a:r>
              <a:rPr lang="ru-RU" sz="1400" dirty="0"/>
              <a:t> </a:t>
            </a:r>
          </a:p>
          <a:p>
            <a:pPr eaLnBrk="1" hangingPunct="1">
              <a:spcBef>
                <a:spcPts val="1200"/>
              </a:spcBef>
              <a:defRPr/>
            </a:pPr>
            <a:r>
              <a:rPr lang="ru-RU" sz="1600" b="1" dirty="0"/>
              <a:t>Статья 13.12. </a:t>
            </a:r>
            <a:r>
              <a:rPr lang="ru-RU" sz="1600" b="1" i="1" dirty="0"/>
              <a:t>Нарушение правил защиты информации</a:t>
            </a:r>
          </a:p>
          <a:p>
            <a:pPr eaLnBrk="1" hangingPunct="1">
              <a:defRPr/>
            </a:pPr>
            <a:r>
              <a:rPr lang="ru-RU" sz="1600" dirty="0"/>
              <a:t>Нарушение лицензии на осуществление деятельности в области защиты информации </a:t>
            </a:r>
          </a:p>
          <a:p>
            <a:pPr lvl="1" eaLnBrk="1" hangingPunct="1">
              <a:defRPr/>
            </a:pPr>
            <a:r>
              <a:rPr lang="ru-RU" sz="1400" dirty="0"/>
              <a:t>штраф: </a:t>
            </a:r>
            <a:r>
              <a:rPr lang="ru-RU" sz="1400" dirty="0" err="1"/>
              <a:t>граж</a:t>
            </a:r>
            <a:r>
              <a:rPr lang="ru-RU" sz="1400" dirty="0"/>
              <a:t>. </a:t>
            </a:r>
            <a:r>
              <a:rPr lang="ru-RU" sz="1400" b="1" dirty="0"/>
              <a:t>1000</a:t>
            </a:r>
            <a:r>
              <a:rPr lang="ru-RU" sz="1400" dirty="0"/>
              <a:t> до </a:t>
            </a:r>
            <a:r>
              <a:rPr lang="ru-RU" sz="1400" b="1" dirty="0"/>
              <a:t>1500</a:t>
            </a:r>
            <a:r>
              <a:rPr lang="ru-RU" sz="1400" dirty="0"/>
              <a:t>; </a:t>
            </a:r>
            <a:r>
              <a:rPr lang="ru-RU" sz="1400" dirty="0" err="1"/>
              <a:t>дол.л</a:t>
            </a:r>
            <a:r>
              <a:rPr lang="ru-RU" sz="1400" dirty="0"/>
              <a:t>. </a:t>
            </a:r>
            <a:r>
              <a:rPr lang="ru-RU" sz="1400" b="1" dirty="0"/>
              <a:t>1500</a:t>
            </a:r>
            <a:r>
              <a:rPr lang="ru-RU" sz="1400" dirty="0"/>
              <a:t> до </a:t>
            </a:r>
            <a:r>
              <a:rPr lang="ru-RU" sz="1400" b="1" dirty="0"/>
              <a:t>2500</a:t>
            </a:r>
            <a:r>
              <a:rPr lang="ru-RU" sz="1400" dirty="0"/>
              <a:t>; юр.л. </a:t>
            </a:r>
            <a:r>
              <a:rPr lang="ru-RU" sz="1400" b="1" dirty="0"/>
              <a:t>15 000</a:t>
            </a:r>
            <a:r>
              <a:rPr lang="ru-RU" sz="1400" dirty="0"/>
              <a:t> до </a:t>
            </a:r>
            <a:r>
              <a:rPr lang="ru-RU" sz="1400" b="1" dirty="0"/>
              <a:t>20 000</a:t>
            </a:r>
            <a:endParaRPr lang="ru-RU" sz="1400" dirty="0"/>
          </a:p>
          <a:p>
            <a:pPr eaLnBrk="1" hangingPunct="1">
              <a:spcBef>
                <a:spcPts val="600"/>
              </a:spcBef>
              <a:defRPr/>
            </a:pPr>
            <a:r>
              <a:rPr lang="ru-RU" sz="1600" dirty="0"/>
              <a:t>Использование </a:t>
            </a:r>
            <a:r>
              <a:rPr lang="ru-RU" sz="1600" dirty="0" err="1"/>
              <a:t>несертифицированных</a:t>
            </a:r>
            <a:r>
              <a:rPr lang="ru-RU" sz="1600" dirty="0"/>
              <a:t> систем или средств, если они ей подлежат </a:t>
            </a:r>
          </a:p>
          <a:p>
            <a:pPr marL="457200" lvl="2" eaLnBrk="1" hangingPunct="1">
              <a:defRPr/>
            </a:pPr>
            <a:r>
              <a:rPr lang="ru-RU" sz="1400" dirty="0"/>
              <a:t>штраф: </a:t>
            </a:r>
            <a:r>
              <a:rPr lang="ru-RU" sz="1400" dirty="0" err="1"/>
              <a:t>граж</a:t>
            </a:r>
            <a:r>
              <a:rPr lang="ru-RU" sz="1400" dirty="0"/>
              <a:t>. </a:t>
            </a:r>
            <a:r>
              <a:rPr lang="ru-RU" sz="1400" b="1" dirty="0"/>
              <a:t>1500</a:t>
            </a:r>
            <a:r>
              <a:rPr lang="ru-RU" sz="1400" dirty="0"/>
              <a:t> до </a:t>
            </a:r>
            <a:r>
              <a:rPr lang="ru-RU" sz="1400" b="1" dirty="0"/>
              <a:t>2500 </a:t>
            </a:r>
            <a:r>
              <a:rPr lang="ru-RU" sz="1400" dirty="0" err="1"/>
              <a:t>дол.л</a:t>
            </a:r>
            <a:r>
              <a:rPr lang="ru-RU" sz="1400" dirty="0"/>
              <a:t>. </a:t>
            </a:r>
            <a:r>
              <a:rPr lang="ru-RU" sz="1400" b="1" dirty="0"/>
              <a:t>2500</a:t>
            </a:r>
            <a:r>
              <a:rPr lang="ru-RU" sz="1400" dirty="0"/>
              <a:t> до </a:t>
            </a:r>
            <a:r>
              <a:rPr lang="ru-RU" sz="1400" b="1" dirty="0"/>
              <a:t>3000</a:t>
            </a:r>
            <a:r>
              <a:rPr lang="ru-RU" sz="1400" dirty="0"/>
              <a:t>; юр.л. </a:t>
            </a:r>
            <a:r>
              <a:rPr lang="ru-RU" sz="1400" b="1" dirty="0"/>
              <a:t>20 000</a:t>
            </a:r>
            <a:r>
              <a:rPr lang="ru-RU" sz="1400" dirty="0"/>
              <a:t> до </a:t>
            </a:r>
            <a:r>
              <a:rPr lang="ru-RU" sz="1400" b="1" dirty="0"/>
              <a:t>25 000</a:t>
            </a:r>
            <a:endParaRPr lang="ru-RU" sz="1400" dirty="0"/>
          </a:p>
          <a:p>
            <a:pPr eaLnBrk="1" hangingPunct="1">
              <a:spcBef>
                <a:spcPts val="600"/>
              </a:spcBef>
              <a:defRPr/>
            </a:pPr>
            <a:r>
              <a:rPr lang="ru-RU" sz="1600" dirty="0"/>
              <a:t>За аналогичное нарушение при обработке государственной тайны </a:t>
            </a:r>
          </a:p>
          <a:p>
            <a:pPr marL="457200" lvl="2" eaLnBrk="1" hangingPunct="1">
              <a:defRPr/>
            </a:pPr>
            <a:r>
              <a:rPr lang="ru-RU" sz="1400" dirty="0"/>
              <a:t>штраф: </a:t>
            </a:r>
            <a:r>
              <a:rPr lang="ru-RU" sz="1400" dirty="0" err="1"/>
              <a:t>граж</a:t>
            </a:r>
            <a:r>
              <a:rPr lang="ru-RU" sz="1400" dirty="0"/>
              <a:t>. </a:t>
            </a:r>
            <a:r>
              <a:rPr lang="ru-RU" sz="1400" b="1" dirty="0"/>
              <a:t>1500</a:t>
            </a:r>
            <a:r>
              <a:rPr lang="ru-RU" sz="1400" dirty="0"/>
              <a:t> до </a:t>
            </a:r>
            <a:r>
              <a:rPr lang="ru-RU" sz="1400" b="1" dirty="0"/>
              <a:t>2500 </a:t>
            </a:r>
            <a:r>
              <a:rPr lang="ru-RU" sz="1400" dirty="0" err="1"/>
              <a:t>дол.л</a:t>
            </a:r>
            <a:r>
              <a:rPr lang="ru-RU" sz="1400" dirty="0"/>
              <a:t>. </a:t>
            </a:r>
            <a:r>
              <a:rPr lang="ru-RU" sz="1400" b="1" dirty="0"/>
              <a:t>3000</a:t>
            </a:r>
            <a:r>
              <a:rPr lang="ru-RU" sz="1400" dirty="0"/>
              <a:t> до </a:t>
            </a:r>
            <a:r>
              <a:rPr lang="ru-RU" sz="1400" b="1" dirty="0"/>
              <a:t>4000</a:t>
            </a:r>
            <a:r>
              <a:rPr lang="ru-RU" sz="1400" dirty="0"/>
              <a:t>; юр.л. </a:t>
            </a:r>
            <a:r>
              <a:rPr lang="ru-RU" sz="1400" b="1" dirty="0"/>
              <a:t>20 000</a:t>
            </a:r>
            <a:r>
              <a:rPr lang="ru-RU" sz="1400" dirty="0"/>
              <a:t> до </a:t>
            </a:r>
            <a:r>
              <a:rPr lang="ru-RU" sz="1400" b="1" dirty="0"/>
              <a:t>30 000</a:t>
            </a:r>
          </a:p>
          <a:p>
            <a:pPr eaLnBrk="1" hangingPunct="1">
              <a:spcBef>
                <a:spcPts val="600"/>
              </a:spcBef>
              <a:defRPr/>
            </a:pPr>
            <a:r>
              <a:rPr lang="ru-RU" sz="1600" dirty="0"/>
              <a:t>Грубое нарушение условий, предусмотренных лицензией </a:t>
            </a:r>
          </a:p>
          <a:p>
            <a:pPr marL="457200" lvl="2" eaLnBrk="1" hangingPunct="1">
              <a:defRPr/>
            </a:pPr>
            <a:r>
              <a:rPr lang="ru-RU" sz="1400" dirty="0"/>
              <a:t>штраф: </a:t>
            </a:r>
            <a:r>
              <a:rPr lang="ru-RU" sz="1400" dirty="0" err="1"/>
              <a:t>граж</a:t>
            </a:r>
            <a:r>
              <a:rPr lang="ru-RU" sz="1400" dirty="0"/>
              <a:t>. </a:t>
            </a:r>
            <a:r>
              <a:rPr lang="ru-RU" sz="1400" b="1" dirty="0"/>
              <a:t>2000</a:t>
            </a:r>
            <a:r>
              <a:rPr lang="ru-RU" sz="1400" dirty="0"/>
              <a:t> до </a:t>
            </a:r>
            <a:r>
              <a:rPr lang="ru-RU" sz="1400" b="1" dirty="0"/>
              <a:t>3000 </a:t>
            </a:r>
            <a:r>
              <a:rPr lang="ru-RU" sz="1400" dirty="0" err="1"/>
              <a:t>дол.л</a:t>
            </a:r>
            <a:r>
              <a:rPr lang="ru-RU" sz="1400" dirty="0"/>
              <a:t>. </a:t>
            </a:r>
            <a:r>
              <a:rPr lang="ru-RU" sz="1400" b="1" dirty="0"/>
              <a:t>2000</a:t>
            </a:r>
            <a:r>
              <a:rPr lang="ru-RU" sz="1400" dirty="0"/>
              <a:t> до </a:t>
            </a:r>
            <a:r>
              <a:rPr lang="ru-RU" sz="1400" b="1" dirty="0"/>
              <a:t>3000</a:t>
            </a:r>
            <a:r>
              <a:rPr lang="ru-RU" sz="1400" dirty="0"/>
              <a:t>; юр.л. </a:t>
            </a:r>
            <a:r>
              <a:rPr lang="ru-RU" sz="1400" b="1" dirty="0"/>
              <a:t>20 000</a:t>
            </a:r>
            <a:r>
              <a:rPr lang="ru-RU" sz="1400" dirty="0"/>
              <a:t> до </a:t>
            </a:r>
            <a:r>
              <a:rPr lang="ru-RU" sz="1400" b="1" dirty="0"/>
              <a:t>25 000</a:t>
            </a:r>
            <a:endParaRPr lang="ru-RU" sz="1400" dirty="0"/>
          </a:p>
          <a:p>
            <a:pPr eaLnBrk="1" hangingPunct="1">
              <a:spcBef>
                <a:spcPts val="1200"/>
              </a:spcBef>
              <a:defRPr/>
            </a:pPr>
            <a:r>
              <a:rPr lang="ru-RU" sz="1600" b="1" dirty="0"/>
              <a:t>Статья 13.13. </a:t>
            </a:r>
            <a:r>
              <a:rPr lang="ru-RU" sz="1600" b="1" i="1" dirty="0"/>
              <a:t>Незаконная деятельность в области защиты информации</a:t>
            </a:r>
          </a:p>
          <a:p>
            <a:pPr lvl="1" eaLnBrk="1" hangingPunct="1">
              <a:defRPr/>
            </a:pPr>
            <a:r>
              <a:rPr lang="ru-RU" sz="1400" dirty="0"/>
              <a:t>штраф: </a:t>
            </a:r>
            <a:r>
              <a:rPr lang="ru-RU" sz="1400" dirty="0" err="1"/>
              <a:t>граж</a:t>
            </a:r>
            <a:r>
              <a:rPr lang="ru-RU" sz="1400" dirty="0"/>
              <a:t>. </a:t>
            </a:r>
            <a:r>
              <a:rPr lang="ru-RU" sz="1400" b="1" dirty="0"/>
              <a:t>500</a:t>
            </a:r>
            <a:r>
              <a:rPr lang="ru-RU" sz="1400" dirty="0"/>
              <a:t> до </a:t>
            </a:r>
            <a:r>
              <a:rPr lang="ru-RU" sz="1400" b="1" dirty="0"/>
              <a:t>1 000</a:t>
            </a:r>
            <a:r>
              <a:rPr lang="ru-RU" sz="1400" dirty="0"/>
              <a:t>; </a:t>
            </a:r>
            <a:r>
              <a:rPr lang="ru-RU" sz="1400" dirty="0" err="1"/>
              <a:t>дол.л</a:t>
            </a:r>
            <a:r>
              <a:rPr lang="ru-RU" sz="1400" dirty="0"/>
              <a:t>. </a:t>
            </a:r>
            <a:r>
              <a:rPr lang="ru-RU" sz="1400" b="1" dirty="0"/>
              <a:t>2 000</a:t>
            </a:r>
            <a:r>
              <a:rPr lang="ru-RU" sz="1400" dirty="0"/>
              <a:t> до </a:t>
            </a:r>
            <a:r>
              <a:rPr lang="ru-RU" sz="1400" b="1" dirty="0"/>
              <a:t>3 000</a:t>
            </a:r>
            <a:r>
              <a:rPr lang="ru-RU" sz="1400" dirty="0"/>
              <a:t>; юр.л. </a:t>
            </a:r>
            <a:r>
              <a:rPr lang="ru-RU" sz="1400" b="1" dirty="0"/>
              <a:t>10 000</a:t>
            </a:r>
            <a:r>
              <a:rPr lang="ru-RU" sz="1400" dirty="0"/>
              <a:t> до </a:t>
            </a:r>
            <a:r>
              <a:rPr lang="ru-RU" sz="1400" b="1" dirty="0"/>
              <a:t>20 000 </a:t>
            </a:r>
            <a:r>
              <a:rPr lang="ru-RU" sz="1400" dirty="0"/>
              <a:t> </a:t>
            </a:r>
          </a:p>
          <a:p>
            <a:pPr eaLnBrk="1" hangingPunct="1">
              <a:spcBef>
                <a:spcPts val="600"/>
              </a:spcBef>
              <a:defRPr/>
            </a:pPr>
            <a:r>
              <a:rPr lang="ru-RU" sz="1600" b="1" dirty="0"/>
              <a:t>Статья 13.14. </a:t>
            </a:r>
            <a:r>
              <a:rPr lang="ru-RU" sz="1600" b="1" i="1" dirty="0"/>
              <a:t>Разглашение информации с ограниченным доступом</a:t>
            </a:r>
          </a:p>
          <a:p>
            <a:pPr marL="457200" lvl="2" eaLnBrk="1" hangingPunct="1">
              <a:defRPr/>
            </a:pPr>
            <a:r>
              <a:rPr lang="ru-RU" sz="1400" dirty="0"/>
              <a:t>штраф: </a:t>
            </a:r>
            <a:r>
              <a:rPr lang="ru-RU" sz="1400" dirty="0" err="1"/>
              <a:t>граж</a:t>
            </a:r>
            <a:r>
              <a:rPr lang="ru-RU" sz="1400" dirty="0"/>
              <a:t>. </a:t>
            </a:r>
            <a:r>
              <a:rPr lang="ru-RU" sz="1400" b="1" dirty="0"/>
              <a:t>500</a:t>
            </a:r>
            <a:r>
              <a:rPr lang="ru-RU" sz="1400" dirty="0"/>
              <a:t> до </a:t>
            </a:r>
            <a:r>
              <a:rPr lang="ru-RU" sz="1400" b="1" dirty="0"/>
              <a:t>1 000</a:t>
            </a:r>
            <a:r>
              <a:rPr lang="ru-RU" sz="1400" dirty="0"/>
              <a:t>; </a:t>
            </a:r>
            <a:r>
              <a:rPr lang="ru-RU" sz="1400" dirty="0" err="1"/>
              <a:t>дол.л</a:t>
            </a:r>
            <a:r>
              <a:rPr lang="ru-RU" sz="1400" dirty="0"/>
              <a:t>. </a:t>
            </a:r>
            <a:r>
              <a:rPr lang="ru-RU" sz="1400" b="1" dirty="0"/>
              <a:t>4000</a:t>
            </a:r>
            <a:r>
              <a:rPr lang="ru-RU" sz="1400" dirty="0"/>
              <a:t> до </a:t>
            </a:r>
            <a:r>
              <a:rPr lang="ru-RU" sz="1400" b="1" dirty="0"/>
              <a:t>5000</a:t>
            </a:r>
            <a:r>
              <a:rPr lang="ru-RU" sz="1400" dirty="0"/>
              <a:t> </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25085904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Трудовой и гражданский кодексы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8.17</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Правовое обеспечение защиты информации</a:t>
            </a:r>
          </a:p>
        </p:txBody>
      </p:sp>
      <p:sp>
        <p:nvSpPr>
          <p:cNvPr id="13" name="Прямоугольник 12"/>
          <p:cNvSpPr/>
          <p:nvPr/>
        </p:nvSpPr>
        <p:spPr>
          <a:xfrm>
            <a:off x="468313" y="777875"/>
            <a:ext cx="8496300" cy="13239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Трудовой договор </a:t>
            </a:r>
            <a:r>
              <a:rPr lang="ru-RU" sz="1600" dirty="0"/>
              <a:t>может быть расторгнут работодателем в случае однократного грубого нарушения работником трудовых обязанностей, в том числе:</a:t>
            </a:r>
          </a:p>
          <a:p>
            <a:pPr algn="just" eaLnBrk="1" hangingPunct="1">
              <a:buSzPct val="80000"/>
              <a:buFont typeface="Wingdings" pitchFamily="2" charset="2"/>
              <a:buChar char="q"/>
              <a:defRPr/>
            </a:pPr>
            <a:r>
              <a:rPr lang="ru-RU" sz="1600" b="1" dirty="0"/>
              <a:t> разглашение охраняемой законом тайны</a:t>
            </a:r>
            <a:r>
              <a:rPr lang="ru-RU" sz="1600" dirty="0"/>
              <a:t> (государственной, коммерческой, служебной и иной), ставшей известной работнику в связи с исполнением им трудовых обязанностей, в том числе разглашения персональных данных.</a:t>
            </a:r>
            <a:endParaRPr lang="ru-RU" sz="1600" b="1" dirty="0"/>
          </a:p>
        </p:txBody>
      </p:sp>
      <p:sp>
        <p:nvSpPr>
          <p:cNvPr id="10" name="Прямоугольник 9"/>
          <p:cNvSpPr/>
          <p:nvPr/>
        </p:nvSpPr>
        <p:spPr>
          <a:xfrm>
            <a:off x="468313" y="2420938"/>
            <a:ext cx="8496300" cy="34163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defRPr/>
            </a:pPr>
            <a:r>
              <a:rPr lang="ru-RU" sz="1600" b="1" dirty="0"/>
              <a:t>Статья 152. Защита чести, достоинства и деловой репутации</a:t>
            </a:r>
          </a:p>
          <a:p>
            <a:pPr algn="just" eaLnBrk="1" hangingPunct="1">
              <a:spcBef>
                <a:spcPts val="600"/>
              </a:spcBef>
              <a:defRPr/>
            </a:pPr>
            <a:r>
              <a:rPr lang="ru-RU" sz="1600" dirty="0"/>
              <a:t>Гражданин вправе требовать по суду опровержения порочащих его честь, достоинство или деловую репутацию сведений, если распространивший такие сведения не докажет, что они соответствуют действительности. </a:t>
            </a:r>
          </a:p>
          <a:p>
            <a:pPr algn="just" eaLnBrk="1" hangingPunct="1">
              <a:spcBef>
                <a:spcPts val="1200"/>
              </a:spcBef>
              <a:defRPr/>
            </a:pPr>
            <a:r>
              <a:rPr lang="ru-RU" sz="1600" b="1" dirty="0"/>
              <a:t>Статья 152.1. Охрана изображения гражданина</a:t>
            </a:r>
          </a:p>
          <a:p>
            <a:pPr algn="just" eaLnBrk="1" hangingPunct="1">
              <a:spcBef>
                <a:spcPts val="600"/>
              </a:spcBef>
              <a:defRPr/>
            </a:pPr>
            <a:r>
              <a:rPr lang="ru-RU" sz="1600" dirty="0"/>
              <a:t>Обнародование изображения допускаются только с согласия этого </a:t>
            </a:r>
            <a:r>
              <a:rPr lang="ru-RU" sz="1600" dirty="0" err="1"/>
              <a:t>гражданина.Такое</a:t>
            </a:r>
            <a:r>
              <a:rPr lang="ru-RU" sz="1600" dirty="0"/>
              <a:t> согласие не требуется при съемке в местах, открытых для свободного посещения, или на публичных мероприятиях. Или гражданин позировал за плату.</a:t>
            </a:r>
          </a:p>
          <a:p>
            <a:pPr algn="just" eaLnBrk="1" hangingPunct="1">
              <a:spcBef>
                <a:spcPts val="1200"/>
              </a:spcBef>
              <a:defRPr/>
            </a:pPr>
            <a:r>
              <a:rPr lang="ru-RU" sz="1600" b="1" dirty="0"/>
              <a:t>Статья 152.2. Охрана частной жизни гражданина</a:t>
            </a:r>
          </a:p>
          <a:p>
            <a:pPr algn="just" eaLnBrk="1" hangingPunct="1">
              <a:spcBef>
                <a:spcPts val="600"/>
              </a:spcBef>
              <a:defRPr/>
            </a:pPr>
            <a:r>
              <a:rPr lang="ru-RU" sz="1600" dirty="0"/>
              <a:t>Сбор, хранение, распространение и использование любой информации о частной жизни гражданина без его согласия не допускаются.</a:t>
            </a:r>
          </a:p>
        </p:txBody>
      </p:sp>
      <p:pic>
        <p:nvPicPr>
          <p:cNvPr id="12" name="Рисунок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159" y="0"/>
            <a:ext cx="826453" cy="550969"/>
          </a:xfrm>
          <a:prstGeom prst="rect">
            <a:avLst/>
          </a:prstGeom>
        </p:spPr>
      </p:pic>
    </p:spTree>
    <p:extLst>
      <p:ext uri="{BB962C8B-B14F-4D97-AF65-F5344CB8AC3E}">
        <p14:creationId xmlns:p14="http://schemas.microsoft.com/office/powerpoint/2010/main" val="13224695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latin typeface="Calibri" panose="020F0502020204030204" pitchFamily="34" charset="0"/>
                <a:cs typeface="Calibri" panose="020F0502020204030204" pitchFamily="34" charset="0"/>
              </a:rPr>
              <a:t>❽</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является высшим уровнем правовой защиты информации?</a:t>
            </a:r>
          </a:p>
          <a:p>
            <a:pPr marL="285750" indent="-285750">
              <a:buFont typeface="Wingdings" panose="05000000000000000000" pitchFamily="2" charset="2"/>
              <a:buChar char="§"/>
              <a:defRPr/>
            </a:pPr>
            <a:r>
              <a:rPr lang="ru-RU" dirty="0">
                <a:solidFill>
                  <a:schemeClr val="tx1"/>
                </a:solidFill>
              </a:rPr>
              <a:t>Какие вопросы затрагиваются в международных конвенциях по безопасности?</a:t>
            </a:r>
          </a:p>
          <a:p>
            <a:pPr marL="285750" indent="-285750">
              <a:buFont typeface="Wingdings" panose="05000000000000000000" pitchFamily="2" charset="2"/>
              <a:buChar char="§"/>
              <a:defRPr/>
            </a:pPr>
            <a:r>
              <a:rPr lang="ru-RU" dirty="0">
                <a:solidFill>
                  <a:schemeClr val="tx1"/>
                </a:solidFill>
              </a:rPr>
              <a:t>Перечислите Федеральные законы о защите информации?</a:t>
            </a:r>
          </a:p>
          <a:p>
            <a:pPr marL="285750" indent="-285750">
              <a:buFont typeface="Wingdings" panose="05000000000000000000" pitchFamily="2" charset="2"/>
              <a:buChar char="§"/>
              <a:defRPr/>
            </a:pPr>
            <a:r>
              <a:rPr lang="ru-RU" dirty="0">
                <a:solidFill>
                  <a:schemeClr val="tx1"/>
                </a:solidFill>
              </a:rPr>
              <a:t>Цели Доктрины информационной безопасности РФ?</a:t>
            </a:r>
          </a:p>
          <a:p>
            <a:pPr marL="285750" indent="-285750">
              <a:buFont typeface="Wingdings" panose="05000000000000000000" pitchFamily="2" charset="2"/>
              <a:buChar char="§"/>
              <a:defRPr/>
            </a:pPr>
            <a:r>
              <a:rPr lang="ru-RU" dirty="0">
                <a:solidFill>
                  <a:schemeClr val="tx1"/>
                </a:solidFill>
              </a:rPr>
              <a:t>Главные угрозы </a:t>
            </a:r>
            <a:r>
              <a:rPr lang="ru-RU" dirty="0" err="1">
                <a:solidFill>
                  <a:schemeClr val="tx1"/>
                </a:solidFill>
              </a:rPr>
              <a:t>кибербезопасности</a:t>
            </a:r>
            <a:r>
              <a:rPr lang="ru-RU" dirty="0">
                <a:solidFill>
                  <a:schemeClr val="tx1"/>
                </a:solidFill>
              </a:rPr>
              <a:t> РФ?</a:t>
            </a:r>
          </a:p>
          <a:p>
            <a:pPr marL="285750" indent="-285750">
              <a:buFont typeface="Wingdings" panose="05000000000000000000" pitchFamily="2" charset="2"/>
              <a:buChar char="§"/>
              <a:defRPr/>
            </a:pPr>
            <a:r>
              <a:rPr lang="ru-RU" dirty="0">
                <a:solidFill>
                  <a:schemeClr val="tx1"/>
                </a:solidFill>
              </a:rPr>
              <a:t>Категории доступа к информационным ресурсам?</a:t>
            </a:r>
          </a:p>
          <a:p>
            <a:pPr marL="285750" indent="-285750">
              <a:buFont typeface="Wingdings" panose="05000000000000000000" pitchFamily="2" charset="2"/>
              <a:buChar char="§"/>
              <a:defRPr/>
            </a:pPr>
            <a:r>
              <a:rPr lang="ru-RU" dirty="0">
                <a:solidFill>
                  <a:schemeClr val="tx1"/>
                </a:solidFill>
              </a:rPr>
              <a:t>Сведения, которые не могут быть государственной тайной</a:t>
            </a:r>
          </a:p>
          <a:p>
            <a:pPr marL="285750" indent="-285750">
              <a:buFont typeface="Wingdings" panose="05000000000000000000" pitchFamily="2" charset="2"/>
              <a:buChar char="§"/>
              <a:defRPr/>
            </a:pPr>
            <a:r>
              <a:rPr lang="ru-RU" dirty="0">
                <a:solidFill>
                  <a:schemeClr val="tx1"/>
                </a:solidFill>
              </a:rPr>
              <a:t>Права граждан на информационные ресурсы</a:t>
            </a:r>
          </a:p>
          <a:p>
            <a:pPr marL="285750" indent="-285750">
              <a:buFont typeface="Wingdings" panose="05000000000000000000" pitchFamily="2" charset="2"/>
              <a:buChar char="§"/>
              <a:defRPr/>
            </a:pPr>
            <a:r>
              <a:rPr lang="ru-RU" dirty="0">
                <a:solidFill>
                  <a:schemeClr val="tx1"/>
                </a:solidFill>
              </a:rPr>
              <a:t>Какая информация не может быть конфиденциальной?</a:t>
            </a:r>
          </a:p>
          <a:p>
            <a:pPr marL="285750" indent="-285750">
              <a:buFont typeface="Wingdings" panose="05000000000000000000" pitchFamily="2" charset="2"/>
              <a:buChar char="§"/>
              <a:defRPr/>
            </a:pPr>
            <a:r>
              <a:rPr lang="ru-RU" dirty="0">
                <a:solidFill>
                  <a:schemeClr val="tx1"/>
                </a:solidFill>
              </a:rPr>
              <a:t>Как объявить информацию коммерческой тайной?</a:t>
            </a:r>
          </a:p>
          <a:p>
            <a:pPr marL="285750" indent="-285750">
              <a:buFont typeface="Wingdings" panose="05000000000000000000" pitchFamily="2" charset="2"/>
              <a:buChar char="§"/>
              <a:defRPr/>
            </a:pPr>
            <a:r>
              <a:rPr lang="ru-RU" dirty="0">
                <a:solidFill>
                  <a:schemeClr val="tx1"/>
                </a:solidFill>
              </a:rPr>
              <a:t>Что такое «Критическая инфраструктура»</a:t>
            </a:r>
          </a:p>
          <a:p>
            <a:pPr marL="285750" indent="-285750">
              <a:buFont typeface="Wingdings" panose="05000000000000000000" pitchFamily="2" charset="2"/>
              <a:buChar char="§"/>
              <a:defRPr/>
            </a:pPr>
            <a:r>
              <a:rPr lang="ru-RU" dirty="0">
                <a:solidFill>
                  <a:schemeClr val="tx1"/>
                </a:solidFill>
              </a:rPr>
              <a:t>Какие ИТ-объекты защищаются авторским правом?</a:t>
            </a:r>
          </a:p>
          <a:p>
            <a:pPr marL="285750" indent="-285750">
              <a:buFont typeface="Wingdings" panose="05000000000000000000" pitchFamily="2" charset="2"/>
              <a:buChar char="§"/>
              <a:defRPr/>
            </a:pPr>
            <a:r>
              <a:rPr lang="ru-RU" dirty="0">
                <a:solidFill>
                  <a:schemeClr val="tx1"/>
                </a:solidFill>
              </a:rPr>
              <a:t>Зачем нужны стандарты по защите </a:t>
            </a:r>
            <a:r>
              <a:rPr lang="ru-RU" dirty="0" err="1">
                <a:solidFill>
                  <a:schemeClr val="tx1"/>
                </a:solidFill>
              </a:rPr>
              <a:t>инфолрмации</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Какие виды ответственности предусмотрены на нарушение безопасности</a:t>
            </a:r>
          </a:p>
          <a:p>
            <a:pPr marL="285750" indent="-285750">
              <a:buFont typeface="Wingdings" panose="05000000000000000000" pitchFamily="2" charset="2"/>
              <a:buChar char="§"/>
              <a:defRPr/>
            </a:pPr>
            <a:r>
              <a:rPr lang="ru-RU" dirty="0">
                <a:solidFill>
                  <a:schemeClr val="tx1"/>
                </a:solidFill>
              </a:rPr>
              <a:t>Какое наказание может применить работодатель к нарушителю ИБ?</a:t>
            </a:r>
          </a:p>
        </p:txBody>
      </p:sp>
      <p:sp>
        <p:nvSpPr>
          <p:cNvPr id="5" name="Прямоугольник 4"/>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Правовое обеспечение защиты информации</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11" name="Рисунок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62860" y="614423"/>
            <a:ext cx="2657290" cy="1771527"/>
          </a:xfrm>
          <a:prstGeom prst="rect">
            <a:avLst/>
          </a:prstGeom>
        </p:spPr>
      </p:pic>
    </p:spTree>
    <p:extLst>
      <p:ext uri="{BB962C8B-B14F-4D97-AF65-F5344CB8AC3E}">
        <p14:creationId xmlns:p14="http://schemas.microsoft.com/office/powerpoint/2010/main" val="25222923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❾</a:t>
            </a:r>
            <a:r>
              <a:rPr lang="ru-RU" sz="2400" b="1" dirty="0">
                <a:solidFill>
                  <a:schemeClr val="accent5">
                    <a:lumMod val="75000"/>
                  </a:schemeClr>
                </a:solidFill>
                <a:cs typeface="Arial" panose="020B0604020202020204" pitchFamily="34" charset="0"/>
              </a:rPr>
              <a:t> Защита персональных данных</a:t>
            </a:r>
            <a:endParaRPr lang="ru-RU" altLang="ru-RU" sz="2400" b="1" dirty="0">
              <a:solidFill>
                <a:schemeClr val="accent5">
                  <a:lumMod val="75000"/>
                </a:schemeClr>
              </a:solidFill>
              <a:cs typeface="Arial" panose="020B0604020202020204" pitchFamily="34" charset="0"/>
            </a:endParaRPr>
          </a:p>
        </p:txBody>
      </p:sp>
      <p:pic>
        <p:nvPicPr>
          <p:cNvPr id="3" name="Рисунок 2"/>
          <p:cNvPicPr>
            <a:picLocks noChangeAspect="1"/>
          </p:cNvPicPr>
          <p:nvPr/>
        </p:nvPicPr>
        <p:blipFill rotWithShape="1">
          <a:blip r:embed="rId2" cstate="screen">
            <a:extLst>
              <a:ext uri="{28A0092B-C50C-407E-A947-70E740481C1C}">
                <a14:useLocalDpi xmlns:a14="http://schemas.microsoft.com/office/drawing/2010/main"/>
              </a:ext>
            </a:extLst>
          </a:blip>
          <a:srcRect b="1080"/>
          <a:stretch/>
        </p:blipFill>
        <p:spPr>
          <a:xfrm>
            <a:off x="6155267" y="899592"/>
            <a:ext cx="2809346" cy="2507498"/>
          </a:xfrm>
          <a:prstGeom prst="rect">
            <a:avLst/>
          </a:prstGeom>
        </p:spPr>
      </p:pic>
      <p:sp>
        <p:nvSpPr>
          <p:cNvPr id="4" name="Прямоугольник 3">
            <a:extLst>
              <a:ext uri="{FF2B5EF4-FFF2-40B4-BE49-F238E27FC236}">
                <a16:creationId xmlns:a16="http://schemas.microsoft.com/office/drawing/2014/main" id="{DB3C1BDB-07EB-6354-8EBA-49F582D78ED7}"/>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5" name="Прямоугольник 4">
            <a:extLst>
              <a:ext uri="{FF2B5EF4-FFF2-40B4-BE49-F238E27FC236}">
                <a16:creationId xmlns:a16="http://schemas.microsoft.com/office/drawing/2014/main" id="{4EF8BB82-29B2-521B-6F76-D40113146CD0}"/>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6" name="Прямоугольник 5">
            <a:extLst>
              <a:ext uri="{FF2B5EF4-FFF2-40B4-BE49-F238E27FC236}">
                <a16:creationId xmlns:a16="http://schemas.microsoft.com/office/drawing/2014/main" id="{C892B2E7-6EBA-642D-CCAF-565A54B06169}"/>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15444274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Что такое персональные данные?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0" name="Прямоугольник 9"/>
          <p:cNvSpPr/>
          <p:nvPr/>
        </p:nvSpPr>
        <p:spPr>
          <a:xfrm>
            <a:off x="468313" y="692150"/>
            <a:ext cx="8496300" cy="557075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1200"/>
              </a:spcBef>
              <a:defRPr/>
            </a:pPr>
            <a:r>
              <a:rPr lang="ru-RU" b="1" dirty="0">
                <a:solidFill>
                  <a:schemeClr val="accent5">
                    <a:lumMod val="75000"/>
                  </a:schemeClr>
                </a:solidFill>
                <a:latin typeface="Calibri" panose="020F0502020204030204" pitchFamily="34" charset="0"/>
                <a:cs typeface="Calibri" panose="020F0502020204030204" pitchFamily="34" charset="0"/>
              </a:rPr>
              <a:t>①</a:t>
            </a:r>
            <a:r>
              <a:rPr lang="ru-RU" b="1" dirty="0">
                <a:solidFill>
                  <a:srgbClr val="FF0000"/>
                </a:solidFill>
              </a:rPr>
              <a:t> </a:t>
            </a:r>
            <a:r>
              <a:rPr lang="ru-RU" dirty="0"/>
              <a:t>Любая информация об определенном или поддающемся определению физическом лице (п «а» </a:t>
            </a:r>
            <a:r>
              <a:rPr lang="ru-RU" dirty="0" err="1"/>
              <a:t>ст</a:t>
            </a:r>
            <a:r>
              <a:rPr lang="ru-RU" dirty="0"/>
              <a:t> 2 Конвенции Совета Европы о защите физических лиц при автоматизированной обработке персональных данных от 28 01 1981 № 108</a:t>
            </a:r>
          </a:p>
          <a:p>
            <a:pPr algn="just">
              <a:spcBef>
                <a:spcPts val="1200"/>
              </a:spcBef>
              <a:defRPr/>
            </a:pPr>
            <a:r>
              <a:rPr lang="ru-RU" b="1" dirty="0">
                <a:solidFill>
                  <a:schemeClr val="accent5">
                    <a:lumMod val="75000"/>
                  </a:schemeClr>
                </a:solidFill>
              </a:rPr>
              <a:t>②</a:t>
            </a:r>
            <a:r>
              <a:rPr lang="ru-RU" b="1" dirty="0">
                <a:solidFill>
                  <a:srgbClr val="FF0000"/>
                </a:solidFill>
              </a:rPr>
              <a:t> </a:t>
            </a:r>
            <a:r>
              <a:rPr lang="ru-RU" dirty="0"/>
              <a:t>Любая информация, относящаяся к прямо или косвенно определенному или определяемому физическому лицу (субъекту персональных данных) (п 1 </a:t>
            </a:r>
            <a:r>
              <a:rPr lang="ru-RU" dirty="0" err="1"/>
              <a:t>ст</a:t>
            </a:r>
            <a:r>
              <a:rPr lang="ru-RU" dirty="0"/>
              <a:t> 3 Федерального закона № 152 ФЗ)</a:t>
            </a:r>
          </a:p>
          <a:p>
            <a:pPr algn="just">
              <a:spcBef>
                <a:spcPts val="1200"/>
              </a:spcBef>
              <a:defRPr/>
            </a:pPr>
            <a:r>
              <a:rPr lang="ru-RU" b="1" dirty="0">
                <a:solidFill>
                  <a:schemeClr val="accent5">
                    <a:lumMod val="75000"/>
                  </a:schemeClr>
                </a:solidFill>
              </a:rPr>
              <a:t>③</a:t>
            </a:r>
            <a:r>
              <a:rPr lang="ru-RU" b="1" dirty="0">
                <a:solidFill>
                  <a:srgbClr val="FF0000"/>
                </a:solidFill>
              </a:rPr>
              <a:t> </a:t>
            </a:r>
            <a:r>
              <a:rPr lang="ru-RU" dirty="0"/>
              <a:t>Сведения о фактах, событиях и обстоятельствах частной жизни гражданина, позволяющие идентифицировать его личность (п 1 Перечня сведений конфиденциального характера, утв. Указом Президента РФ от 06 03 1997 № 188).</a:t>
            </a:r>
          </a:p>
          <a:p>
            <a:pPr algn="just" eaLnBrk="1" hangingPunct="1">
              <a:spcBef>
                <a:spcPts val="1200"/>
              </a:spcBef>
              <a:defRPr/>
            </a:pPr>
            <a:r>
              <a:rPr lang="ru-RU" b="1" dirty="0">
                <a:solidFill>
                  <a:schemeClr val="accent5">
                    <a:lumMod val="75000"/>
                  </a:schemeClr>
                </a:solidFill>
              </a:rPr>
              <a:t>Вывод</a:t>
            </a:r>
            <a:r>
              <a:rPr lang="ru-RU" b="1" dirty="0">
                <a:solidFill>
                  <a:srgbClr val="860000"/>
                </a:solidFill>
              </a:rPr>
              <a:t>: </a:t>
            </a:r>
            <a:r>
              <a:rPr lang="ru-RU" dirty="0"/>
              <a:t>Персональными данными может быть всё, что угодно, если эта информация связана с </a:t>
            </a:r>
            <a:r>
              <a:rPr lang="ru-RU" b="1" dirty="0"/>
              <a:t>идентификационными данными конкретного человека</a:t>
            </a:r>
            <a:r>
              <a:rPr lang="ru-RU" dirty="0"/>
              <a:t>. Однако, та же самая информация в отрыве от идентифицированного человека ПД не является.</a:t>
            </a:r>
          </a:p>
          <a:p>
            <a:pPr algn="just" eaLnBrk="1" hangingPunct="1">
              <a:spcBef>
                <a:spcPts val="1200"/>
              </a:spcBef>
              <a:defRPr/>
            </a:pPr>
            <a:r>
              <a:rPr lang="ru-RU" b="1" dirty="0"/>
              <a:t>Пример</a:t>
            </a:r>
            <a:r>
              <a:rPr lang="ru-RU" dirty="0"/>
              <a:t>: Адрес прописки в паспорте это персональные данные, т.к. сам паспорт идентифицирует гражданина, а адрес той же самой квартиры, выставленной на продажу – это уже идентификатор объекта БТИ, и ПД не является.</a:t>
            </a:r>
          </a:p>
          <a:p>
            <a:pPr algn="just" eaLnBrk="1" hangingPunct="1">
              <a:spcBef>
                <a:spcPts val="1200"/>
              </a:spcBef>
              <a:defRPr/>
            </a:pPr>
            <a:r>
              <a:rPr lang="ru-RU" dirty="0"/>
              <a:t>Номер телефона, который клиент указал при открытии банковского счёта, является персональными данными. А номер </a:t>
            </a:r>
            <a:r>
              <a:rPr lang="en-US" dirty="0" err="1"/>
              <a:t>eSIM</a:t>
            </a:r>
            <a:r>
              <a:rPr lang="ru-RU" dirty="0"/>
              <a:t> не является, т.к. это свойство сим-карты.</a:t>
            </a:r>
          </a:p>
        </p:txBody>
      </p:sp>
      <p:pic>
        <p:nvPicPr>
          <p:cNvPr id="12" name="Рисунок 1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825304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Цифровая идентификация физического лица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0" name="Прямоугольник 9"/>
          <p:cNvSpPr/>
          <p:nvPr/>
        </p:nvSpPr>
        <p:spPr>
          <a:xfrm>
            <a:off x="468313" y="692150"/>
            <a:ext cx="8496300" cy="9233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1200"/>
              </a:spcBef>
              <a:defRPr/>
            </a:pPr>
            <a:r>
              <a:rPr lang="ru-RU" b="1" dirty="0">
                <a:latin typeface="Calibri" panose="020F0502020204030204" pitchFamily="34" charset="0"/>
                <a:cs typeface="Calibri" panose="020F0502020204030204" pitchFamily="34" charset="0"/>
              </a:rPr>
              <a:t>ФИО не является идентификатором, </a:t>
            </a:r>
            <a:r>
              <a:rPr lang="ru-RU" dirty="0">
                <a:latin typeface="Calibri" panose="020F0502020204030204" pitchFamily="34" charset="0"/>
                <a:cs typeface="Calibri" panose="020F0502020204030204" pitchFamily="34" charset="0"/>
              </a:rPr>
              <a:t>т.к. много полных тёсок, а имя можно изменить официально, неофициально или случайно. Имя является всего лишь одним из персональных данных субъекта.</a:t>
            </a:r>
            <a:endParaRPr lang="ru-RU" dirty="0"/>
          </a:p>
        </p:txBody>
      </p:sp>
      <p:sp>
        <p:nvSpPr>
          <p:cNvPr id="12" name="Прямоугольник 11"/>
          <p:cNvSpPr/>
          <p:nvPr/>
        </p:nvSpPr>
        <p:spPr>
          <a:xfrm>
            <a:off x="468313" y="1758355"/>
            <a:ext cx="8496300" cy="446276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defRPr/>
            </a:pPr>
            <a:r>
              <a:rPr lang="ru-RU" b="1" dirty="0">
                <a:solidFill>
                  <a:schemeClr val="accent5">
                    <a:lumMod val="75000"/>
                  </a:schemeClr>
                </a:solidFill>
                <a:latin typeface="Calibri" panose="020F0502020204030204" pitchFamily="34" charset="0"/>
                <a:cs typeface="Calibri" panose="020F0502020204030204" pitchFamily="34" charset="0"/>
              </a:rPr>
              <a:t>Официальные цифровые идентификаторы</a:t>
            </a:r>
          </a:p>
          <a:p>
            <a:pPr algn="just">
              <a:spcBef>
                <a:spcPts val="600"/>
              </a:spcBef>
              <a:defRPr/>
            </a:pPr>
            <a:r>
              <a:rPr lang="ru-RU" b="1" dirty="0">
                <a:latin typeface="Calibri" panose="020F0502020204030204" pitchFamily="34" charset="0"/>
                <a:cs typeface="Calibri" panose="020F0502020204030204" pitchFamily="34" charset="0"/>
              </a:rPr>
              <a:t>Свидетельство о рождении</a:t>
            </a:r>
            <a:r>
              <a:rPr lang="ru-RU" dirty="0">
                <a:latin typeface="Calibri" panose="020F0502020204030204" pitchFamily="34" charset="0"/>
                <a:cs typeface="Calibri" panose="020F0502020204030204" pitchFamily="34" charset="0"/>
              </a:rPr>
              <a:t> – Серия и номер с уточнением даты и кто выдал</a:t>
            </a:r>
          </a:p>
          <a:p>
            <a:pPr algn="just">
              <a:spcBef>
                <a:spcPts val="600"/>
              </a:spcBef>
              <a:defRPr/>
            </a:pPr>
            <a:r>
              <a:rPr lang="ru-RU" b="1" dirty="0">
                <a:latin typeface="Calibri" panose="020F0502020204030204" pitchFamily="34" charset="0"/>
                <a:cs typeface="Calibri" panose="020F0502020204030204" pitchFamily="34" charset="0"/>
              </a:rPr>
              <a:t>Паспорт (общегражданский и заграничный)</a:t>
            </a:r>
            <a:r>
              <a:rPr lang="ru-RU" dirty="0">
                <a:latin typeface="Calibri" panose="020F0502020204030204" pitchFamily="34" charset="0"/>
                <a:cs typeface="Calibri" panose="020F0502020204030204" pitchFamily="34" charset="0"/>
              </a:rPr>
              <a:t> - Серия и номер с уточнением даты и места выдачи и код подразделения, при смене, данные предыдущего паспорта.</a:t>
            </a:r>
          </a:p>
          <a:p>
            <a:pPr algn="just">
              <a:spcBef>
                <a:spcPts val="600"/>
              </a:spcBef>
              <a:defRPr/>
            </a:pPr>
            <a:r>
              <a:rPr lang="ru-RU" b="1" dirty="0">
                <a:latin typeface="Calibri" panose="020F0502020204030204" pitchFamily="34" charset="0"/>
                <a:cs typeface="Calibri" panose="020F0502020204030204" pitchFamily="34" charset="0"/>
              </a:rPr>
              <a:t>Военный билет </a:t>
            </a:r>
            <a:r>
              <a:rPr lang="ru-RU" dirty="0">
                <a:latin typeface="Calibri" panose="020F0502020204030204" pitchFamily="34" charset="0"/>
                <a:cs typeface="Calibri" panose="020F0502020204030204" pitchFamily="34" charset="0"/>
              </a:rPr>
              <a:t>– Серия, номер, дата выдачи, военкомат приписки</a:t>
            </a:r>
          </a:p>
          <a:p>
            <a:pPr algn="just">
              <a:spcBef>
                <a:spcPts val="600"/>
              </a:spcBef>
              <a:defRPr/>
            </a:pPr>
            <a:r>
              <a:rPr lang="ru-RU" b="1" dirty="0">
                <a:latin typeface="Calibri" panose="020F0502020204030204" pitchFamily="34" charset="0"/>
                <a:cs typeface="Calibri" panose="020F0502020204030204" pitchFamily="34" charset="0"/>
              </a:rPr>
              <a:t>ИНН</a:t>
            </a:r>
            <a:r>
              <a:rPr lang="ru-RU" dirty="0">
                <a:latin typeface="Calibri" panose="020F0502020204030204" pitchFamily="34" charset="0"/>
                <a:cs typeface="Calibri" panose="020F0502020204030204" pitchFamily="34" charset="0"/>
              </a:rPr>
              <a:t> – индивидуальный налоговый номер</a:t>
            </a:r>
          </a:p>
          <a:p>
            <a:pPr algn="just">
              <a:spcBef>
                <a:spcPts val="600"/>
              </a:spcBef>
              <a:defRPr/>
            </a:pPr>
            <a:r>
              <a:rPr lang="ru-RU" b="1" dirty="0">
                <a:latin typeface="Calibri" panose="020F0502020204030204" pitchFamily="34" charset="0"/>
                <a:cs typeface="Calibri" panose="020F0502020204030204" pitchFamily="34" charset="0"/>
              </a:rPr>
              <a:t>СНИЛС</a:t>
            </a:r>
            <a:r>
              <a:rPr lang="ru-RU" dirty="0">
                <a:latin typeface="Calibri" panose="020F0502020204030204" pitchFamily="34" charset="0"/>
                <a:cs typeface="Calibri" panose="020F0502020204030204" pitchFamily="34" charset="0"/>
              </a:rPr>
              <a:t> - Страховой номер индивидуального лицевого счёта (пенсионного)</a:t>
            </a:r>
          </a:p>
          <a:p>
            <a:pPr algn="just">
              <a:spcBef>
                <a:spcPts val="600"/>
              </a:spcBef>
              <a:defRPr/>
            </a:pPr>
            <a:r>
              <a:rPr lang="ru-RU" b="1" dirty="0">
                <a:solidFill>
                  <a:schemeClr val="accent5">
                    <a:lumMod val="75000"/>
                  </a:schemeClr>
                </a:solidFill>
                <a:latin typeface="Calibri" panose="020F0502020204030204" pitchFamily="34" charset="0"/>
                <a:cs typeface="Calibri" panose="020F0502020204030204" pitchFamily="34" charset="0"/>
              </a:rPr>
              <a:t>Дополнительные цифровые идентификаторы</a:t>
            </a:r>
          </a:p>
          <a:p>
            <a:pPr algn="just">
              <a:spcBef>
                <a:spcPts val="600"/>
              </a:spcBef>
              <a:defRPr/>
            </a:pPr>
            <a:r>
              <a:rPr lang="ru-RU" b="1" dirty="0"/>
              <a:t>Водительское удостоверение</a:t>
            </a:r>
            <a:r>
              <a:rPr lang="ru-RU" dirty="0"/>
              <a:t> (российского и международного образца) </a:t>
            </a:r>
          </a:p>
          <a:p>
            <a:pPr algn="just">
              <a:spcBef>
                <a:spcPts val="600"/>
              </a:spcBef>
              <a:defRPr/>
            </a:pPr>
            <a:r>
              <a:rPr lang="ru-RU" b="1" dirty="0"/>
              <a:t>Полис ОМС </a:t>
            </a:r>
            <a:r>
              <a:rPr lang="ru-RU" dirty="0"/>
              <a:t>Федерального фонда медицинского страхования</a:t>
            </a:r>
          </a:p>
          <a:p>
            <a:pPr algn="just">
              <a:spcBef>
                <a:spcPts val="600"/>
              </a:spcBef>
              <a:defRPr/>
            </a:pPr>
            <a:r>
              <a:rPr lang="ru-RU" b="1" i="1" dirty="0">
                <a:solidFill>
                  <a:schemeClr val="accent5">
                    <a:lumMod val="75000"/>
                  </a:schemeClr>
                </a:solidFill>
                <a:latin typeface="Calibri" panose="020F0502020204030204" pitchFamily="34" charset="0"/>
                <a:cs typeface="Calibri" panose="020F0502020204030204" pitchFamily="34" charset="0"/>
              </a:rPr>
              <a:t>Будущие цифровые идентификаторы</a:t>
            </a:r>
          </a:p>
          <a:p>
            <a:pPr algn="just">
              <a:spcBef>
                <a:spcPts val="600"/>
              </a:spcBef>
              <a:defRPr/>
            </a:pPr>
            <a:r>
              <a:rPr lang="ru-RU" b="1" dirty="0"/>
              <a:t>Общероссийский единый идентификатор гражданина </a:t>
            </a:r>
            <a:r>
              <a:rPr lang="ru-RU" dirty="0"/>
              <a:t>при переходе на цифровые паспорта РФ</a:t>
            </a:r>
          </a:p>
        </p:txBody>
      </p:sp>
      <p:pic>
        <p:nvPicPr>
          <p:cNvPr id="13" name="Рисунок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35627192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accent5">
                  <a:lumMod val="75000"/>
                </a:schemeClr>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Биометрическая идентификация физического лица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0" name="Прямоугольник 9"/>
          <p:cNvSpPr/>
          <p:nvPr/>
        </p:nvSpPr>
        <p:spPr>
          <a:xfrm>
            <a:off x="468313" y="692150"/>
            <a:ext cx="8496300" cy="9233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Сведения, характеризующие физиологические и биологические особенности </a:t>
            </a:r>
            <a:r>
              <a:rPr lang="ru-RU" dirty="0"/>
              <a:t>человека, на основании которых можно установить его личность и которые используются оператором для установления личности субъекта ПД.</a:t>
            </a:r>
          </a:p>
        </p:txBody>
      </p:sp>
      <p:sp>
        <p:nvSpPr>
          <p:cNvPr id="12" name="Прямоугольник 11"/>
          <p:cNvSpPr/>
          <p:nvPr/>
        </p:nvSpPr>
        <p:spPr>
          <a:xfrm>
            <a:off x="468313" y="1758355"/>
            <a:ext cx="8496300" cy="473975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defRPr/>
            </a:pPr>
            <a:r>
              <a:rPr lang="ru-RU" b="1" dirty="0">
                <a:solidFill>
                  <a:schemeClr val="accent5">
                    <a:lumMod val="75000"/>
                  </a:schemeClr>
                </a:solidFill>
                <a:latin typeface="Calibri" panose="020F0502020204030204" pitchFamily="34" charset="0"/>
                <a:cs typeface="Calibri" panose="020F0502020204030204" pitchFamily="34" charset="0"/>
              </a:rPr>
              <a:t>Национальные ГОСТ - Биометрия и идентификация биометрическая</a:t>
            </a:r>
          </a:p>
          <a:p>
            <a:pPr algn="just">
              <a:spcBef>
                <a:spcPts val="600"/>
              </a:spcBef>
              <a:defRPr/>
            </a:pPr>
            <a:r>
              <a:rPr lang="ru-RU" dirty="0"/>
              <a:t>ГОСТ Р ИСО/МЭК 19794-4-2014</a:t>
            </a:r>
            <a:r>
              <a:rPr lang="ru-RU" b="1" dirty="0"/>
              <a:t> </a:t>
            </a:r>
            <a:r>
              <a:rPr lang="ru-RU" dirty="0"/>
              <a:t>Данные изображения отпечатка пальца</a:t>
            </a:r>
          </a:p>
          <a:p>
            <a:pPr algn="just">
              <a:spcBef>
                <a:spcPts val="600"/>
              </a:spcBef>
              <a:defRPr/>
            </a:pPr>
            <a:r>
              <a:rPr lang="ru-RU" dirty="0"/>
              <a:t>ГОСТ Р ИСО/МЭК 19794-5-2013</a:t>
            </a:r>
            <a:r>
              <a:rPr lang="ru-RU" b="1" dirty="0"/>
              <a:t> </a:t>
            </a:r>
            <a:r>
              <a:rPr lang="ru-RU" dirty="0"/>
              <a:t>Данные изображения лица</a:t>
            </a:r>
          </a:p>
          <a:p>
            <a:pPr algn="just">
              <a:spcBef>
                <a:spcPts val="600"/>
              </a:spcBef>
              <a:defRPr/>
            </a:pPr>
            <a:r>
              <a:rPr lang="ru-RU" dirty="0"/>
              <a:t>ГОСТ Р ИСО/МЭК 19794-6-2014 Данные изображения радужной оболочки глаза</a:t>
            </a:r>
          </a:p>
          <a:p>
            <a:pPr algn="just">
              <a:spcBef>
                <a:spcPts val="600"/>
              </a:spcBef>
              <a:defRPr/>
            </a:pPr>
            <a:r>
              <a:rPr lang="ru-RU" dirty="0"/>
              <a:t>ГОСТ Р ИСО/МЭК 19794-7-2009 Данные дина­мики подписи</a:t>
            </a:r>
          </a:p>
          <a:p>
            <a:pPr algn="just">
              <a:spcBef>
                <a:spcPts val="600"/>
              </a:spcBef>
              <a:defRPr/>
            </a:pPr>
            <a:r>
              <a:rPr lang="ru-RU" dirty="0"/>
              <a:t>ГОСТ Р ИСО/МЭК 19794-9-2015 Данные изображения сосудистого русла</a:t>
            </a:r>
          </a:p>
          <a:p>
            <a:pPr algn="just">
              <a:spcBef>
                <a:spcPts val="600"/>
              </a:spcBef>
              <a:defRPr/>
            </a:pPr>
            <a:r>
              <a:rPr lang="ru-RU" dirty="0"/>
              <a:t>ГОСТ Р ИСО/МЭК 19794-10-2010 Данные гео­метрии контура кисти руки</a:t>
            </a:r>
          </a:p>
          <a:p>
            <a:pPr algn="just">
              <a:spcBef>
                <a:spcPts val="600"/>
              </a:spcBef>
              <a:defRPr/>
            </a:pPr>
            <a:r>
              <a:rPr lang="ru-RU" dirty="0"/>
              <a:t>ГОСТ Р ИСО/МЭК 19794-14-2017 Данные ДНК</a:t>
            </a:r>
          </a:p>
          <a:p>
            <a:pPr algn="just">
              <a:spcBef>
                <a:spcPts val="600"/>
              </a:spcBef>
              <a:defRPr/>
            </a:pPr>
            <a:r>
              <a:rPr lang="ru-RU" dirty="0"/>
              <a:t>ГОСТ </a:t>
            </a:r>
            <a:r>
              <a:rPr lang="en-US" dirty="0"/>
              <a:t>ISO/IEC 24713-1-2013</a:t>
            </a:r>
            <a:r>
              <a:rPr lang="ru-RU" dirty="0"/>
              <a:t> Общая архитектура биометриче­ской системы и биометрические профили</a:t>
            </a:r>
          </a:p>
          <a:p>
            <a:pPr algn="just">
              <a:spcBef>
                <a:spcPts val="600"/>
              </a:spcBef>
              <a:defRPr/>
            </a:pPr>
            <a:r>
              <a:rPr lang="ru-RU" dirty="0"/>
              <a:t>ГОСТ Р ИСО/МЭК 24713-2-2011 Физический контроль доступа сотрудников аэропорта</a:t>
            </a:r>
          </a:p>
          <a:p>
            <a:pPr algn="just">
              <a:spcBef>
                <a:spcPts val="600"/>
              </a:spcBef>
              <a:defRPr/>
            </a:pPr>
            <a:r>
              <a:rPr lang="ru-RU" dirty="0"/>
              <a:t>ГОСТ Р ИСО/МЭК 24713-3-2016 Биометрическая вери­фикация и идентификация моряков</a:t>
            </a:r>
            <a:endParaRPr lang="ru-RU" dirty="0">
              <a:latin typeface="Calibri" panose="020F0502020204030204" pitchFamily="34" charset="0"/>
              <a:cs typeface="Calibri" panose="020F0502020204030204" pitchFamily="34" charset="0"/>
            </a:endParaRPr>
          </a:p>
        </p:txBody>
      </p:sp>
      <p:pic>
        <p:nvPicPr>
          <p:cNvPr id="13" name="Рисунок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4522143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Частная (косвенная) идентификация физического лица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0" name="Прямоугольник 9"/>
          <p:cNvSpPr/>
          <p:nvPr/>
        </p:nvSpPr>
        <p:spPr>
          <a:xfrm>
            <a:off x="468312" y="738094"/>
            <a:ext cx="8496300" cy="64633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Любой юридический договор </a:t>
            </a:r>
            <a:r>
              <a:rPr lang="ru-RU" dirty="0"/>
              <a:t>с физическим лицом (номер, дата или другой идентификатор договора) является косвенным идентификатором участника</a:t>
            </a:r>
          </a:p>
        </p:txBody>
      </p:sp>
      <p:pic>
        <p:nvPicPr>
          <p:cNvPr id="13" name="Рисунок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
        <p:nvSpPr>
          <p:cNvPr id="14" name="Прямоугольник 13"/>
          <p:cNvSpPr/>
          <p:nvPr/>
        </p:nvSpPr>
        <p:spPr>
          <a:xfrm>
            <a:off x="468312" y="1572813"/>
            <a:ext cx="8496300" cy="9233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Любой лицевой счет </a:t>
            </a:r>
            <a:r>
              <a:rPr lang="ru-RU" dirty="0"/>
              <a:t>физического лица (в банке, в платёжных системах, у оператора мобильной связи, у провайдера интернет-услуг, онлайн-кинотеатра и т.п.) является частным идентификатором физического лица.</a:t>
            </a:r>
          </a:p>
        </p:txBody>
      </p:sp>
      <p:sp>
        <p:nvSpPr>
          <p:cNvPr id="15" name="Прямоугольник 14"/>
          <p:cNvSpPr/>
          <p:nvPr/>
        </p:nvSpPr>
        <p:spPr>
          <a:xfrm>
            <a:off x="468312" y="2684531"/>
            <a:ext cx="8496300" cy="147732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Любая регистрация на государственных информационных ресурсах </a:t>
            </a:r>
            <a:r>
              <a:rPr lang="ru-RU" dirty="0"/>
              <a:t>(в сайте </a:t>
            </a:r>
            <a:r>
              <a:rPr lang="ru-RU" dirty="0" err="1"/>
              <a:t>Госуслуг</a:t>
            </a:r>
            <a:r>
              <a:rPr lang="ru-RU" dirty="0"/>
              <a:t>, Налоговой службы, Пенсионного фонда, Национального бюро кредитных историй, Службы судебных приставов и т.п.) приводит к появлению официального косвенного идентификатора гражданина, которые синхронизируются или будут синхронизированы между собой.</a:t>
            </a:r>
          </a:p>
        </p:txBody>
      </p:sp>
      <p:sp>
        <p:nvSpPr>
          <p:cNvPr id="16" name="Прямоугольник 15"/>
          <p:cNvSpPr/>
          <p:nvPr/>
        </p:nvSpPr>
        <p:spPr>
          <a:xfrm>
            <a:off x="410123" y="4346742"/>
            <a:ext cx="8496300" cy="9233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b="1" dirty="0"/>
              <a:t>Любая регистрация на сайтах частных компаний или социальных сетей</a:t>
            </a:r>
            <a:r>
              <a:rPr lang="ru-RU" dirty="0"/>
              <a:t> (даже если вы представили вымышленные данные) приводит к появлению частного идентификатора, позволяющего оператору отличить вас от других клиентов.</a:t>
            </a:r>
          </a:p>
        </p:txBody>
      </p:sp>
      <p:sp>
        <p:nvSpPr>
          <p:cNvPr id="2" name="Прямоугольник 1"/>
          <p:cNvSpPr/>
          <p:nvPr/>
        </p:nvSpPr>
        <p:spPr>
          <a:xfrm>
            <a:off x="410123" y="5498634"/>
            <a:ext cx="8496300" cy="923330"/>
          </a:xfrm>
          <a:prstGeom prst="rect">
            <a:avLst/>
          </a:prstGeom>
        </p:spPr>
        <p:txBody>
          <a:bodyPr wrap="square">
            <a:spAutoFit/>
          </a:bodyPr>
          <a:lstStyle/>
          <a:p>
            <a:pPr algn="just"/>
            <a:r>
              <a:rPr lang="ru-RU" b="1" dirty="0">
                <a:solidFill>
                  <a:schemeClr val="accent5">
                    <a:lumMod val="75000"/>
                  </a:schemeClr>
                </a:solidFill>
              </a:rPr>
              <a:t>Любая идентификация физического лица</a:t>
            </a:r>
            <a:r>
              <a:rPr lang="ru-RU" dirty="0">
                <a:solidFill>
                  <a:schemeClr val="accent5">
                    <a:lumMod val="75000"/>
                  </a:schemeClr>
                </a:solidFill>
              </a:rPr>
              <a:t> </a:t>
            </a:r>
            <a:r>
              <a:rPr lang="ru-RU" dirty="0"/>
              <a:t>(официальная, косвенная, частная, биометрическая) однозначно свидетельствует о факте сбора и обработки его персональных данных.</a:t>
            </a:r>
          </a:p>
        </p:txBody>
      </p:sp>
    </p:spTree>
    <p:extLst>
      <p:ext uri="{BB962C8B-B14F-4D97-AF65-F5344CB8AC3E}">
        <p14:creationId xmlns:p14="http://schemas.microsoft.com/office/powerpoint/2010/main" val="14538266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ОК 267-2002 Классификаторы информации о населении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.5</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pic>
        <p:nvPicPr>
          <p:cNvPr id="13" name="Рисунок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graphicFrame>
        <p:nvGraphicFramePr>
          <p:cNvPr id="12" name="Таблица 11"/>
          <p:cNvGraphicFramePr>
            <a:graphicFrameLocks noGrp="1"/>
          </p:cNvGraphicFramePr>
          <p:nvPr/>
        </p:nvGraphicFramePr>
        <p:xfrm>
          <a:off x="468313" y="753411"/>
          <a:ext cx="8496300" cy="5608900"/>
        </p:xfrm>
        <a:graphic>
          <a:graphicData uri="http://schemas.openxmlformats.org/drawingml/2006/table">
            <a:tbl>
              <a:tblPr>
                <a:effectLst>
                  <a:outerShdw blurRad="50800" dist="38100" dir="2700000" algn="tl" rotWithShape="0">
                    <a:prstClr val="black">
                      <a:alpha val="40000"/>
                    </a:prstClr>
                  </a:outerShdw>
                </a:effectLst>
              </a:tblPr>
              <a:tblGrid>
                <a:gridCol w="4248150">
                  <a:extLst>
                    <a:ext uri="{9D8B030D-6E8A-4147-A177-3AD203B41FA5}">
                      <a16:colId xmlns:a16="http://schemas.microsoft.com/office/drawing/2014/main" val="20000"/>
                    </a:ext>
                  </a:extLst>
                </a:gridCol>
                <a:gridCol w="4248150">
                  <a:extLst>
                    <a:ext uri="{9D8B030D-6E8A-4147-A177-3AD203B41FA5}">
                      <a16:colId xmlns:a16="http://schemas.microsoft.com/office/drawing/2014/main" val="20001"/>
                    </a:ext>
                  </a:extLst>
                </a:gridCol>
              </a:tblGrid>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Пол </a:t>
                      </a: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Образовательные учреждения </a:t>
                      </a: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000"/>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Гражданство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Отношение к учебе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1"/>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Национальности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Формы обучения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2"/>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Языки народов РФ и иностранные языки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Повышение квалификации кадров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3"/>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Степень знания иностранных языков</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Ученые степени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4"/>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Состояние в браке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Ученые звания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5"/>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Родство, свойство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Типы частных домохозяйств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6"/>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Участие в войне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Статьи дохода домохозяйства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7"/>
                  </a:ext>
                </a:extLst>
              </a:tr>
              <a:tr h="390087">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Отношение к военной службе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Использования совокупного дохода</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8"/>
                  </a:ext>
                </a:extLst>
              </a:tr>
              <a:tr h="306989">
                <a:tc>
                  <a:txBody>
                    <a:bodyPr/>
                    <a:lstStyle/>
                    <a:p>
                      <a:pPr marL="108000">
                        <a:spcAft>
                          <a:spcPts val="0"/>
                        </a:spcAft>
                      </a:pPr>
                      <a:r>
                        <a:rPr lang="ru-RU" sz="1600">
                          <a:latin typeface="Calibri" panose="020F0502020204030204" pitchFamily="34" charset="0"/>
                          <a:ea typeface="Cambria Math" pitchFamily="18" charset="0"/>
                          <a:cs typeface="Calibri" panose="020F0502020204030204" pitchFamily="34" charset="0"/>
                        </a:rPr>
                        <a:t>Воинские звания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Источники средств существования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09"/>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Виды занятости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Жилищные условия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10"/>
                  </a:ext>
                </a:extLst>
              </a:tr>
              <a:tr h="613978">
                <a:tc>
                  <a:txBody>
                    <a:bodyPr/>
                    <a:lstStyle/>
                    <a:p>
                      <a:pPr marL="108000">
                        <a:spcAft>
                          <a:spcPts val="0"/>
                        </a:spcAft>
                      </a:pPr>
                      <a:r>
                        <a:rPr lang="ru-RU" sz="1600">
                          <a:latin typeface="Calibri" panose="020F0502020204030204" pitchFamily="34" charset="0"/>
                          <a:ea typeface="Cambria Math" pitchFamily="18" charset="0"/>
                          <a:cs typeface="Calibri" panose="020F0502020204030204" pitchFamily="34" charset="0"/>
                        </a:rPr>
                        <a:t>Стаж работы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Группы граждан, нуждающихся в жилой площади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11"/>
                  </a:ext>
                </a:extLst>
              </a:tr>
              <a:tr h="306989">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Смены работы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Причины миграции населения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12"/>
                  </a:ext>
                </a:extLst>
              </a:tr>
              <a:tr h="306989">
                <a:tc>
                  <a:txBody>
                    <a:bodyPr/>
                    <a:lstStyle/>
                    <a:p>
                      <a:pPr marL="108000">
                        <a:spcAft>
                          <a:spcPts val="0"/>
                        </a:spcAft>
                      </a:pPr>
                      <a:r>
                        <a:rPr lang="ru-RU" sz="1600">
                          <a:latin typeface="Calibri" panose="020F0502020204030204" pitchFamily="34" charset="0"/>
                          <a:ea typeface="Cambria Math" pitchFamily="18" charset="0"/>
                          <a:cs typeface="Calibri" panose="020F0502020204030204" pitchFamily="34" charset="0"/>
                        </a:rPr>
                        <a:t>Режимы работы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Государственные награды РФ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13"/>
                  </a:ext>
                </a:extLst>
              </a:tr>
              <a:tr h="306989">
                <a:tc>
                  <a:txBody>
                    <a:bodyPr/>
                    <a:lstStyle/>
                    <a:p>
                      <a:pPr marL="108000">
                        <a:spcAft>
                          <a:spcPts val="0"/>
                        </a:spcAft>
                      </a:pPr>
                      <a:r>
                        <a:rPr lang="ru-RU" sz="1600">
                          <a:latin typeface="Calibri" panose="020F0502020204030204" pitchFamily="34" charset="0"/>
                          <a:ea typeface="Cambria Math" pitchFamily="18" charset="0"/>
                          <a:cs typeface="Calibri" panose="020F0502020204030204" pitchFamily="34" charset="0"/>
                        </a:rPr>
                        <a:t>Виды отпусков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Награды СССР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14"/>
                  </a:ext>
                </a:extLst>
              </a:tr>
              <a:tr h="306989">
                <a:tc>
                  <a:txBody>
                    <a:bodyPr/>
                    <a:lstStyle/>
                    <a:p>
                      <a:pPr marL="108000">
                        <a:spcAft>
                          <a:spcPts val="0"/>
                        </a:spcAft>
                      </a:pPr>
                      <a:r>
                        <a:rPr lang="ru-RU" sz="1600">
                          <a:latin typeface="Calibri" panose="020F0502020204030204" pitchFamily="34" charset="0"/>
                          <a:ea typeface="Cambria Math" pitchFamily="18" charset="0"/>
                          <a:cs typeface="Calibri" panose="020F0502020204030204" pitchFamily="34" charset="0"/>
                        </a:rPr>
                        <a:t>Основания прекращения трудового договора </a:t>
                      </a:r>
                    </a:p>
                  </a:txBody>
                  <a:tcPr marL="0" marR="0"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Почетные звания СССР </a:t>
                      </a:r>
                    </a:p>
                  </a:txBody>
                  <a:tcPr marL="0" marR="0"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15"/>
                  </a:ext>
                </a:extLst>
              </a:tr>
              <a:tr h="306989">
                <a:tc>
                  <a:txBody>
                    <a:bodyPr/>
                    <a:lstStyle/>
                    <a:p>
                      <a:pPr marL="108000">
                        <a:spcAft>
                          <a:spcPts val="0"/>
                        </a:spcAft>
                      </a:pPr>
                      <a:r>
                        <a:rPr lang="ru-RU" sz="1600">
                          <a:latin typeface="Calibri" panose="020F0502020204030204" pitchFamily="34" charset="0"/>
                          <a:ea typeface="Cambria Math" pitchFamily="18" charset="0"/>
                          <a:cs typeface="Calibri" panose="020F0502020204030204" pitchFamily="34" charset="0"/>
                        </a:rPr>
                        <a:t>Образование </a:t>
                      </a:r>
                    </a:p>
                  </a:txBody>
                  <a:tcPr marL="0" marR="0"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marL="108000">
                        <a:spcAft>
                          <a:spcPts val="0"/>
                        </a:spcAft>
                      </a:pPr>
                      <a:r>
                        <a:rPr lang="ru-RU" sz="1600" dirty="0">
                          <a:latin typeface="Calibri" panose="020F0502020204030204" pitchFamily="34" charset="0"/>
                          <a:ea typeface="Cambria Math" pitchFamily="18" charset="0"/>
                          <a:cs typeface="Calibri" panose="020F0502020204030204" pitchFamily="34" charset="0"/>
                        </a:rPr>
                        <a:t>Образовательные учреждения </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008368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Закон №152-ФЗ "О персональных данных" от 27.07.2006 (ред.202</a:t>
            </a:r>
            <a:r>
              <a:rPr lang="en-US" b="1" dirty="0">
                <a:solidFill>
                  <a:schemeClr val="accent5">
                    <a:lumMod val="75000"/>
                  </a:schemeClr>
                </a:solidFill>
                <a:latin typeface="Arial" pitchFamily="34" charset="0"/>
                <a:cs typeface="Arial" pitchFamily="34" charset="0"/>
              </a:rPr>
              <a:t>2</a:t>
            </a:r>
            <a:r>
              <a:rPr lang="ru-RU" b="1" dirty="0">
                <a:solidFill>
                  <a:schemeClr val="accent5">
                    <a:lumMod val="75000"/>
                  </a:schemeClr>
                </a:solidFill>
                <a:latin typeface="Arial" pitchFamily="34" charset="0"/>
                <a:cs typeface="Arial" pitchFamily="34" charset="0"/>
              </a:rPr>
              <a:t>)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.6</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692150"/>
            <a:ext cx="8496300" cy="558614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spcBef>
                <a:spcPts val="600"/>
              </a:spcBef>
              <a:defRPr/>
            </a:pPr>
            <a:r>
              <a:rPr lang="ru-RU" b="1" dirty="0">
                <a:solidFill>
                  <a:schemeClr val="accent5">
                    <a:lumMod val="75000"/>
                  </a:schemeClr>
                </a:solidFill>
              </a:rPr>
              <a:t>Глава 1.</a:t>
            </a:r>
            <a:r>
              <a:rPr lang="ru-RU" b="1" dirty="0">
                <a:solidFill>
                  <a:srgbClr val="860000"/>
                </a:solidFill>
              </a:rPr>
              <a:t> </a:t>
            </a:r>
            <a:r>
              <a:rPr lang="ru-RU" dirty="0"/>
              <a:t>Общие положения</a:t>
            </a:r>
          </a:p>
          <a:p>
            <a:pPr>
              <a:defRPr/>
            </a:pPr>
            <a:r>
              <a:rPr lang="ru-RU" sz="1600" dirty="0"/>
              <a:t>Статья 1. Сфера действия настоящего Федерального закона</a:t>
            </a:r>
          </a:p>
          <a:p>
            <a:pPr>
              <a:defRPr/>
            </a:pPr>
            <a:r>
              <a:rPr lang="ru-RU" sz="1600" dirty="0"/>
              <a:t>Статья 2. Цель настоящего Федерального закона</a:t>
            </a:r>
          </a:p>
          <a:p>
            <a:pPr>
              <a:defRPr/>
            </a:pPr>
            <a:r>
              <a:rPr lang="ru-RU" sz="1600" dirty="0"/>
              <a:t>Статья 3. Основные понятия, используемые в настоящем Федеральном законе</a:t>
            </a:r>
          </a:p>
          <a:p>
            <a:pPr>
              <a:defRPr/>
            </a:pPr>
            <a:r>
              <a:rPr lang="ru-RU" sz="1600" dirty="0"/>
              <a:t>Статья 4. Законодательство Российской Федерации в области персональных данных</a:t>
            </a:r>
          </a:p>
          <a:p>
            <a:pPr eaLnBrk="1" hangingPunct="1">
              <a:spcBef>
                <a:spcPts val="600"/>
              </a:spcBef>
              <a:defRPr/>
            </a:pPr>
            <a:r>
              <a:rPr lang="ru-RU" b="1" dirty="0">
                <a:solidFill>
                  <a:schemeClr val="accent5">
                    <a:lumMod val="75000"/>
                  </a:schemeClr>
                </a:solidFill>
              </a:rPr>
              <a:t>Глава 2. </a:t>
            </a:r>
            <a:r>
              <a:rPr lang="ru-RU" dirty="0"/>
              <a:t>Принципы и условия обработки персональных данных</a:t>
            </a:r>
          </a:p>
          <a:p>
            <a:pPr>
              <a:defRPr/>
            </a:pPr>
            <a:r>
              <a:rPr lang="ru-RU" sz="1600" dirty="0"/>
              <a:t>Статья 5. Принципы обработки персональных данных</a:t>
            </a:r>
          </a:p>
          <a:p>
            <a:pPr>
              <a:defRPr/>
            </a:pPr>
            <a:r>
              <a:rPr lang="ru-RU" sz="1600" dirty="0"/>
              <a:t>Статья 6. Условия обработки персональных данных</a:t>
            </a:r>
          </a:p>
          <a:p>
            <a:pPr>
              <a:defRPr/>
            </a:pPr>
            <a:r>
              <a:rPr lang="ru-RU" sz="1600" dirty="0"/>
              <a:t>Статья 7. Конфиденциальность персональных данных</a:t>
            </a:r>
          </a:p>
          <a:p>
            <a:pPr>
              <a:defRPr/>
            </a:pPr>
            <a:r>
              <a:rPr lang="ru-RU" sz="1600" dirty="0"/>
              <a:t>Статья 8. Общедоступные источники персональных данных</a:t>
            </a:r>
          </a:p>
          <a:p>
            <a:pPr>
              <a:defRPr/>
            </a:pPr>
            <a:r>
              <a:rPr lang="ru-RU" sz="1600" dirty="0"/>
              <a:t>Статья 9. Согласие субъекта персональных данных на обработку его персональных данных</a:t>
            </a:r>
          </a:p>
          <a:p>
            <a:pPr>
              <a:defRPr/>
            </a:pPr>
            <a:r>
              <a:rPr lang="ru-RU" sz="1600" dirty="0"/>
              <a:t>Статья 10. Специальные категории персональных данных</a:t>
            </a:r>
          </a:p>
          <a:p>
            <a:pPr>
              <a:defRPr/>
            </a:pPr>
            <a:r>
              <a:rPr lang="ru-RU" sz="1600" dirty="0"/>
              <a:t>Статья 11. Биометрические персональные данные</a:t>
            </a:r>
          </a:p>
          <a:p>
            <a:pPr>
              <a:defRPr/>
            </a:pPr>
            <a:r>
              <a:rPr lang="ru-RU" sz="1600" dirty="0"/>
              <a:t>Статья 12. Трансграничная передача персональных данных</a:t>
            </a:r>
          </a:p>
          <a:p>
            <a:pPr>
              <a:defRPr/>
            </a:pPr>
            <a:r>
              <a:rPr lang="ru-RU" sz="1600" dirty="0"/>
              <a:t>Статья 13. Особенности обработки персональных данных в государственных или муниципальных информационных системах персональных данных</a:t>
            </a:r>
          </a:p>
          <a:p>
            <a:pPr eaLnBrk="1" hangingPunct="1">
              <a:spcBef>
                <a:spcPts val="600"/>
              </a:spcBef>
              <a:defRPr/>
            </a:pPr>
            <a:r>
              <a:rPr lang="ru-RU" b="1" dirty="0">
                <a:solidFill>
                  <a:schemeClr val="accent5">
                    <a:lumMod val="75000"/>
                  </a:schemeClr>
                </a:solidFill>
              </a:rPr>
              <a:t>Глава 3.</a:t>
            </a:r>
            <a:r>
              <a:rPr lang="ru-RU" b="1" dirty="0">
                <a:solidFill>
                  <a:srgbClr val="860000"/>
                </a:solidFill>
              </a:rPr>
              <a:t> </a:t>
            </a:r>
            <a:r>
              <a:rPr lang="ru-RU" dirty="0"/>
              <a:t>Права субъекта персональных данных</a:t>
            </a:r>
          </a:p>
          <a:p>
            <a:pPr eaLnBrk="1" hangingPunct="1">
              <a:spcBef>
                <a:spcPts val="600"/>
              </a:spcBef>
              <a:defRPr/>
            </a:pPr>
            <a:r>
              <a:rPr lang="ru-RU" b="1" dirty="0">
                <a:solidFill>
                  <a:schemeClr val="accent5">
                    <a:lumMod val="75000"/>
                  </a:schemeClr>
                </a:solidFill>
              </a:rPr>
              <a:t>Глава 4. </a:t>
            </a:r>
            <a:r>
              <a:rPr lang="ru-RU" dirty="0"/>
              <a:t>Обязанности оператора</a:t>
            </a:r>
          </a:p>
          <a:p>
            <a:pPr eaLnBrk="1" hangingPunct="1">
              <a:spcBef>
                <a:spcPts val="600"/>
              </a:spcBef>
              <a:defRPr/>
            </a:pPr>
            <a:r>
              <a:rPr lang="ru-RU" b="1" dirty="0">
                <a:solidFill>
                  <a:schemeClr val="accent5">
                    <a:lumMod val="75000"/>
                  </a:schemeClr>
                </a:solidFill>
              </a:rPr>
              <a:t>Глава 5. </a:t>
            </a:r>
            <a:r>
              <a:rPr lang="ru-RU" dirty="0"/>
              <a:t>Государственный контроль и надзор за обработкой персональных данных. </a:t>
            </a:r>
          </a:p>
          <a:p>
            <a:pPr eaLnBrk="1" hangingPunct="1">
              <a:spcBef>
                <a:spcPts val="600"/>
              </a:spcBef>
              <a:defRPr/>
            </a:pPr>
            <a:r>
              <a:rPr lang="ru-RU" b="1" dirty="0">
                <a:solidFill>
                  <a:schemeClr val="accent5">
                    <a:lumMod val="75000"/>
                  </a:schemeClr>
                </a:solidFill>
              </a:rPr>
              <a:t>Глава 6.</a:t>
            </a:r>
            <a:r>
              <a:rPr lang="ru-RU" b="1" dirty="0">
                <a:solidFill>
                  <a:srgbClr val="860000"/>
                </a:solidFill>
              </a:rPr>
              <a:t> </a:t>
            </a:r>
            <a:r>
              <a:rPr lang="ru-RU" dirty="0"/>
              <a:t>Заключительные положения</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315984872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понятия персональных данных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.7</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692150"/>
            <a:ext cx="8496300" cy="569386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fontAlgn="ctr">
              <a:spcAft>
                <a:spcPts val="1200"/>
              </a:spcAft>
              <a:buSzPct val="80000"/>
              <a:buFont typeface="Wingdings" pitchFamily="2" charset="2"/>
              <a:buChar char="q"/>
              <a:defRPr/>
            </a:pPr>
            <a:r>
              <a:rPr lang="ru-RU" sz="1600" dirty="0">
                <a:ea typeface="Cambria Math" pitchFamily="18" charset="0"/>
              </a:rPr>
              <a:t> </a:t>
            </a:r>
            <a:r>
              <a:rPr lang="ru-RU" sz="1600" b="1" dirty="0">
                <a:ea typeface="Cambria Math" pitchFamily="18" charset="0"/>
              </a:rPr>
              <a:t>Персональные данные </a:t>
            </a:r>
            <a:r>
              <a:rPr lang="ru-RU" sz="1600" dirty="0">
                <a:ea typeface="Cambria Math" pitchFamily="18" charset="0"/>
              </a:rPr>
              <a:t>– любая информация, относящаяся к прямо или косвенно определенному или определяемому физическому лицу (субъекту персональных данных);</a:t>
            </a:r>
          </a:p>
          <a:p>
            <a:pPr algn="just" fontAlgn="ctr">
              <a:spcAft>
                <a:spcPts val="1200"/>
              </a:spcAft>
              <a:buSzPct val="80000"/>
              <a:buFont typeface="Wingdings" pitchFamily="2" charset="2"/>
              <a:buChar char="q"/>
              <a:defRPr/>
            </a:pPr>
            <a:r>
              <a:rPr lang="ru-RU" sz="1600" dirty="0">
                <a:ea typeface="Cambria Math" pitchFamily="18" charset="0"/>
              </a:rPr>
              <a:t> </a:t>
            </a:r>
            <a:r>
              <a:rPr lang="ru-RU" sz="1600" b="1" dirty="0">
                <a:ea typeface="Cambria Math" pitchFamily="18" charset="0"/>
              </a:rPr>
              <a:t>Оператор</a:t>
            </a:r>
            <a:r>
              <a:rPr lang="ru-RU" sz="1600" dirty="0">
                <a:ea typeface="Cambria Math" pitchFamily="18" charset="0"/>
              </a:rPr>
              <a:t> – государственный или муниципальный орган, юридическое или физическое лицо, самостоятельно или совместно с другими лицами организующие и/или осуществляющие обработку персональных данных, а также определяющие цели обработки персональных данных и действия (операции), совершаемые с персональными данными;</a:t>
            </a:r>
          </a:p>
          <a:p>
            <a:pPr algn="just" fontAlgn="ctr">
              <a:spcAft>
                <a:spcPts val="1200"/>
              </a:spcAft>
              <a:buSzPct val="80000"/>
              <a:buFont typeface="Wingdings" pitchFamily="2" charset="2"/>
              <a:buChar char="q"/>
              <a:defRPr/>
            </a:pPr>
            <a:r>
              <a:rPr lang="ru-RU" sz="1600" dirty="0">
                <a:ea typeface="Cambria Math" pitchFamily="18" charset="0"/>
              </a:rPr>
              <a:t> </a:t>
            </a:r>
            <a:r>
              <a:rPr lang="ru-RU" sz="1600" b="1" dirty="0">
                <a:ea typeface="Cambria Math" pitchFamily="18" charset="0"/>
              </a:rPr>
              <a:t>Обработка персональных данных </a:t>
            </a:r>
            <a:r>
              <a:rPr lang="ru-RU" sz="1600" dirty="0">
                <a:ea typeface="Cambria Math" pitchFamily="18" charset="0"/>
              </a:rPr>
              <a:t>– любое действие или совокупность действий, совершаемых с использованием средств автоматизации или без использования таких средств с персональными данными (сбор, систематизация, хранение, уточнение, извлечение, использование, передачу, обезличивание, блокирование, удаление, уничтожение…);</a:t>
            </a:r>
          </a:p>
          <a:p>
            <a:pPr algn="just" fontAlgn="ctr">
              <a:spcAft>
                <a:spcPts val="1200"/>
              </a:spcAft>
              <a:buSzPct val="80000"/>
              <a:buFont typeface="Wingdings" pitchFamily="2" charset="2"/>
              <a:buChar char="q"/>
              <a:defRPr/>
            </a:pPr>
            <a:r>
              <a:rPr lang="ru-RU" sz="1600" dirty="0">
                <a:ea typeface="Cambria Math" pitchFamily="18" charset="0"/>
              </a:rPr>
              <a:t> </a:t>
            </a:r>
            <a:r>
              <a:rPr lang="ru-RU" sz="1600" b="1" dirty="0">
                <a:ea typeface="Cambria Math" pitchFamily="18" charset="0"/>
              </a:rPr>
              <a:t>Распространение персональных данных </a:t>
            </a:r>
            <a:r>
              <a:rPr lang="ru-RU" sz="1600" dirty="0">
                <a:ea typeface="Cambria Math" pitchFamily="18" charset="0"/>
              </a:rPr>
              <a:t>– действия, направленные на раскрытие персональных данных неопределенному кругу лиц;</a:t>
            </a:r>
          </a:p>
          <a:p>
            <a:pPr algn="just" fontAlgn="ctr">
              <a:spcAft>
                <a:spcPts val="1200"/>
              </a:spcAft>
              <a:buSzPct val="80000"/>
              <a:buFont typeface="Wingdings" pitchFamily="2" charset="2"/>
              <a:buChar char="q"/>
              <a:defRPr/>
            </a:pPr>
            <a:r>
              <a:rPr lang="ru-RU" sz="1600" dirty="0">
                <a:ea typeface="Cambria Math" pitchFamily="18" charset="0"/>
              </a:rPr>
              <a:t> </a:t>
            </a:r>
            <a:r>
              <a:rPr lang="ru-RU" sz="1600" b="1" dirty="0">
                <a:ea typeface="Cambria Math" pitchFamily="18" charset="0"/>
              </a:rPr>
              <a:t>Предоставление персональных данных </a:t>
            </a:r>
            <a:r>
              <a:rPr lang="ru-RU" sz="1600" dirty="0">
                <a:ea typeface="Cambria Math" pitchFamily="18" charset="0"/>
              </a:rPr>
              <a:t>– действия, направленные на раскрытие персональных данных определенному лицу или определенному кругу лиц;</a:t>
            </a:r>
          </a:p>
          <a:p>
            <a:pPr algn="just" fontAlgn="ctr">
              <a:spcAft>
                <a:spcPts val="1200"/>
              </a:spcAft>
              <a:buSzPct val="80000"/>
              <a:buFont typeface="Wingdings" pitchFamily="2" charset="2"/>
              <a:buChar char="q"/>
              <a:defRPr/>
            </a:pPr>
            <a:r>
              <a:rPr lang="ru-RU" sz="1600" dirty="0">
                <a:ea typeface="Cambria Math" pitchFamily="18" charset="0"/>
              </a:rPr>
              <a:t> </a:t>
            </a:r>
            <a:r>
              <a:rPr lang="ru-RU" sz="1600" b="1" dirty="0">
                <a:ea typeface="Cambria Math" pitchFamily="18" charset="0"/>
              </a:rPr>
              <a:t>Блокирование персональных данных </a:t>
            </a:r>
            <a:r>
              <a:rPr lang="ru-RU" sz="1600" dirty="0">
                <a:ea typeface="Cambria Math" pitchFamily="18" charset="0"/>
              </a:rPr>
              <a:t>– временное прекращение обработки персональных данных (за исключением случаев обработки для уточнения персональных данных);</a:t>
            </a:r>
          </a:p>
          <a:p>
            <a:pPr algn="just" fontAlgn="ctr">
              <a:spcAft>
                <a:spcPts val="1200"/>
              </a:spcAft>
              <a:buSzPct val="80000"/>
              <a:buFont typeface="Wingdings" pitchFamily="2" charset="2"/>
              <a:buChar char="q"/>
              <a:defRPr/>
            </a:pPr>
            <a:r>
              <a:rPr lang="ru-RU" sz="1600" dirty="0">
                <a:ea typeface="Cambria Math" pitchFamily="18" charset="0"/>
              </a:rPr>
              <a:t> </a:t>
            </a:r>
            <a:r>
              <a:rPr lang="ru-RU" sz="1600" b="1" dirty="0">
                <a:ea typeface="Cambria Math" pitchFamily="18" charset="0"/>
              </a:rPr>
              <a:t>Обезличивание персональных данных </a:t>
            </a:r>
            <a:r>
              <a:rPr lang="ru-RU" sz="1600" dirty="0">
                <a:ea typeface="Cambria Math" pitchFamily="18" charset="0"/>
              </a:rPr>
              <a:t>- действия, в результате которых становится невозможным без использования дополнительной информации определить принадлежность персональных данных конкретному субъекту персональных данных;</a:t>
            </a:r>
          </a:p>
        </p:txBody>
      </p:sp>
      <p:pic>
        <p:nvPicPr>
          <p:cNvPr id="163847" name="Рисунок 9" descr="Конфиденциальность.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43888" y="0"/>
            <a:ext cx="7207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12955963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положения закона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.8</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692150"/>
            <a:ext cx="8496300"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Конфиденциальность персональных данных - </a:t>
            </a:r>
            <a:r>
              <a:rPr lang="ru-RU" sz="1600" dirty="0"/>
              <a:t>Операторы и иные лица, получившие доступ к персональным данным, обязаны не раскрывать третьим лицам и не распространять персональные данные без согласия субъекта персональных данных, если иное не предусмотрено федеральным законом.</a:t>
            </a:r>
          </a:p>
        </p:txBody>
      </p:sp>
      <p:sp>
        <p:nvSpPr>
          <p:cNvPr id="13" name="Прямоугольник 12"/>
          <p:cNvSpPr/>
          <p:nvPr/>
        </p:nvSpPr>
        <p:spPr>
          <a:xfrm>
            <a:off x="468313" y="1987550"/>
            <a:ext cx="8496300"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Общедоступные источники персональных данных - </a:t>
            </a:r>
            <a:r>
              <a:rPr lang="ru-RU" sz="1600" dirty="0"/>
              <a:t>В целях информационного обеспечения могут создаваться общедоступные источники персональных данных (справочники, адресные книги и т.д.). </a:t>
            </a:r>
            <a:r>
              <a:rPr lang="ru-RU" sz="1600" u="sng" dirty="0"/>
              <a:t>С письменного согласия субъекта </a:t>
            </a:r>
            <a:r>
              <a:rPr lang="ru-RU" sz="1600" dirty="0"/>
              <a:t>могут включаться его ФИО, дата рождения и т.д., сообщаемые субъектом персональных данных.</a:t>
            </a:r>
          </a:p>
        </p:txBody>
      </p:sp>
      <p:sp>
        <p:nvSpPr>
          <p:cNvPr id="14" name="Прямоугольник 13"/>
          <p:cNvSpPr/>
          <p:nvPr/>
        </p:nvSpPr>
        <p:spPr>
          <a:xfrm>
            <a:off x="468313" y="3282950"/>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Согласие субъекта персональных данных на обработку его персональных данных - </a:t>
            </a:r>
            <a:r>
              <a:rPr lang="ru-RU" sz="1600" u="sng" dirty="0"/>
              <a:t>Субъект принимает решение </a:t>
            </a:r>
            <a:r>
              <a:rPr lang="ru-RU" sz="1600" dirty="0"/>
              <a:t>о предоставлении его персональных данных и дает согласие на их обработку свободно, своей волей и в своем интересе. </a:t>
            </a:r>
          </a:p>
        </p:txBody>
      </p:sp>
      <p:sp>
        <p:nvSpPr>
          <p:cNvPr id="15" name="Прямоугольник 14"/>
          <p:cNvSpPr/>
          <p:nvPr/>
        </p:nvSpPr>
        <p:spPr>
          <a:xfrm>
            <a:off x="468313" y="5329371"/>
            <a:ext cx="8496300"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Специальные категории персональных данных - </a:t>
            </a:r>
            <a:r>
              <a:rPr lang="ru-RU" sz="1600" dirty="0"/>
              <a:t>Обработка специальных категорий персональных данных, касающихся расовой, национальной принадлежности, политических взглядов, религиозных или философских убеждений, состояния здоровья, интимной жизни, </a:t>
            </a:r>
            <a:r>
              <a:rPr lang="ru-RU" sz="1600" u="sng" dirty="0"/>
              <a:t>не допускается</a:t>
            </a:r>
          </a:p>
        </p:txBody>
      </p:sp>
      <p:sp>
        <p:nvSpPr>
          <p:cNvPr id="16" name="Прямоугольник 15"/>
          <p:cNvSpPr/>
          <p:nvPr/>
        </p:nvSpPr>
        <p:spPr>
          <a:xfrm>
            <a:off x="468313" y="4307314"/>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fontAlgn="ctr">
              <a:spcAft>
                <a:spcPts val="600"/>
              </a:spcAft>
            </a:pPr>
            <a:r>
              <a:rPr lang="ru-RU" sz="1600" b="1" dirty="0">
                <a:latin typeface="Calibri" panose="020F0502020204030204" pitchFamily="34" charset="0"/>
                <a:ea typeface="Cambria Math" pitchFamily="18" charset="0"/>
                <a:cs typeface="Calibri" panose="020F0502020204030204" pitchFamily="34" charset="0"/>
              </a:rPr>
              <a:t>Сведения о физиологических и биологических особенностях человека</a:t>
            </a:r>
            <a:r>
              <a:rPr lang="ru-RU" sz="1600" dirty="0">
                <a:latin typeface="Calibri" panose="020F0502020204030204" pitchFamily="34" charset="0"/>
                <a:ea typeface="Cambria Math" pitchFamily="18" charset="0"/>
                <a:cs typeface="Calibri" panose="020F0502020204030204" pitchFamily="34" charset="0"/>
              </a:rPr>
              <a:t>, </a:t>
            </a:r>
            <a:r>
              <a:rPr lang="ru-RU" sz="1600" dirty="0"/>
              <a:t>на основании которых можно установить его личность (биометрические персональные данные) могут обрабатываться только </a:t>
            </a:r>
            <a:r>
              <a:rPr lang="ru-RU" sz="1600" u="sng" dirty="0"/>
              <a:t>при наличии согласия в письменной форме</a:t>
            </a:r>
            <a:r>
              <a:rPr lang="ru-RU" sz="1600" dirty="0"/>
              <a:t>;</a:t>
            </a:r>
          </a:p>
        </p:txBody>
      </p:sp>
      <p:pic>
        <p:nvPicPr>
          <p:cNvPr id="17" name="Рисунок 1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253359828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Принципы обработку персональных данных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.9</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695751"/>
            <a:ext cx="8496300" cy="575542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lgn="just">
              <a:spcBef>
                <a:spcPts val="1200"/>
              </a:spcBef>
              <a:buFont typeface="Wingdings" panose="05000000000000000000" pitchFamily="2" charset="2"/>
              <a:buChar char="q"/>
              <a:defRPr/>
            </a:pPr>
            <a:r>
              <a:rPr lang="ru-RU" sz="1600" dirty="0"/>
              <a:t>В установленных законом случаях должно быть получено согласие субъекта ПД на обработку его ПД в форме, установленной ч 4 </a:t>
            </a:r>
            <a:r>
              <a:rPr lang="ru-RU" sz="1600" dirty="0" err="1"/>
              <a:t>ст</a:t>
            </a:r>
            <a:r>
              <a:rPr lang="ru-RU" sz="1600" dirty="0"/>
              <a:t> 9 Федерального закона № 152 ФЗ;</a:t>
            </a:r>
          </a:p>
          <a:p>
            <a:pPr marL="285750" indent="-285750" algn="just">
              <a:spcBef>
                <a:spcPts val="1200"/>
              </a:spcBef>
              <a:buFont typeface="Wingdings" panose="05000000000000000000" pitchFamily="2" charset="2"/>
              <a:buChar char="q"/>
              <a:defRPr/>
            </a:pPr>
            <a:r>
              <a:rPr lang="ru-RU" sz="1600" dirty="0"/>
              <a:t>Обработка ПД должна ограничиваться достижением конкретных, заранее определенных и законных целей;</a:t>
            </a:r>
          </a:p>
          <a:p>
            <a:pPr marL="285750" indent="-285750" algn="just">
              <a:spcBef>
                <a:spcPts val="1200"/>
              </a:spcBef>
              <a:buFont typeface="Wingdings" panose="05000000000000000000" pitchFamily="2" charset="2"/>
              <a:buChar char="q"/>
              <a:defRPr/>
            </a:pPr>
            <a:r>
              <a:rPr lang="ru-RU" sz="1600" dirty="0"/>
              <a:t>Содержание и объем обрабатываемых ПД должны соответствовать заявленным целям обработки;</a:t>
            </a:r>
          </a:p>
          <a:p>
            <a:pPr marL="285750" indent="-285750" algn="just">
              <a:spcBef>
                <a:spcPts val="1200"/>
              </a:spcBef>
              <a:buFont typeface="Wingdings" panose="05000000000000000000" pitchFamily="2" charset="2"/>
              <a:buChar char="q"/>
              <a:defRPr/>
            </a:pPr>
            <a:r>
              <a:rPr lang="ru-RU" sz="1600" dirty="0"/>
              <a:t>Обрабатываемые ПД не должны быть избыточными по отношению к заявленным целям их обработки;</a:t>
            </a:r>
          </a:p>
          <a:p>
            <a:pPr marL="285750" indent="-285750" algn="just">
              <a:spcBef>
                <a:spcPts val="1200"/>
              </a:spcBef>
              <a:buFont typeface="Wingdings" panose="05000000000000000000" pitchFamily="2" charset="2"/>
              <a:buChar char="q"/>
              <a:defRPr/>
            </a:pPr>
            <a:r>
              <a:rPr lang="ru-RU" sz="1600" dirty="0"/>
              <a:t>При обработке ПД должны быть обеспечены точность ПД, их достаточность, а в необходимых случаях и актуальность по отношению;</a:t>
            </a:r>
          </a:p>
          <a:p>
            <a:pPr marL="285750" indent="-285750" algn="just">
              <a:spcBef>
                <a:spcPts val="1200"/>
              </a:spcBef>
              <a:buFont typeface="Wingdings" panose="05000000000000000000" pitchFamily="2" charset="2"/>
              <a:buChar char="q"/>
              <a:defRPr/>
            </a:pPr>
            <a:r>
              <a:rPr lang="ru-RU" sz="1600" dirty="0"/>
              <a:t>К целям обработки персональных данных оператор должен принимать необходимые меры по удалению или уточнению неполных или неточных данных;</a:t>
            </a:r>
          </a:p>
          <a:p>
            <a:pPr marL="285750" indent="-285750" algn="just">
              <a:spcBef>
                <a:spcPts val="1200"/>
              </a:spcBef>
              <a:buFont typeface="Wingdings" panose="05000000000000000000" pitchFamily="2" charset="2"/>
              <a:buChar char="q"/>
              <a:defRPr/>
            </a:pPr>
            <a:r>
              <a:rPr lang="ru-RU" sz="1600" dirty="0"/>
              <a:t>Хранение ПД должно осуществляться в форме, позволяющей определить субъекта ПД, не дольше, чем этого требуют цели обработки ПД;</a:t>
            </a:r>
          </a:p>
          <a:p>
            <a:pPr marL="285750" indent="-285750" algn="just">
              <a:spcBef>
                <a:spcPts val="1200"/>
              </a:spcBef>
              <a:buFont typeface="Wingdings" panose="05000000000000000000" pitchFamily="2" charset="2"/>
              <a:buChar char="q"/>
              <a:defRPr/>
            </a:pPr>
            <a:r>
              <a:rPr lang="ru-RU" sz="1600" dirty="0"/>
              <a:t>Обрабатываемые ПД подлежат уничтожению либо обезличиванию по достижении целей обработки или в случае утраты необходимости в достижении этих целей.</a:t>
            </a:r>
          </a:p>
          <a:p>
            <a:pPr marL="285750" indent="-285750" algn="just">
              <a:spcBef>
                <a:spcPts val="1200"/>
              </a:spcBef>
              <a:buFont typeface="Wingdings" panose="05000000000000000000" pitchFamily="2" charset="2"/>
              <a:buChar char="q"/>
              <a:defRPr/>
            </a:pPr>
            <a:r>
              <a:rPr lang="ru-RU" altLang="ru-RU" sz="1600" dirty="0"/>
              <a:t>Трансграничная передача персональных данных сторонам Конвенции Совета Европы запрещена в целях защиты основ конституционного строя РФ</a:t>
            </a:r>
            <a:endParaRPr lang="en-US" sz="1600" dirty="0"/>
          </a:p>
        </p:txBody>
      </p:sp>
      <p:pic>
        <p:nvPicPr>
          <p:cNvPr id="17" name="Рисунок 1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127283423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Содержание согласия на обработку персональных данных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.10</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758652"/>
            <a:ext cx="8496300" cy="372409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lgn="just">
              <a:spcBef>
                <a:spcPts val="1200"/>
              </a:spcBef>
              <a:buFont typeface="Wingdings" panose="05000000000000000000" pitchFamily="2" charset="2"/>
              <a:buChar char="q"/>
              <a:defRPr/>
            </a:pPr>
            <a:r>
              <a:rPr lang="ru-RU" sz="1600" dirty="0"/>
              <a:t>ФИО, адрес, паспортные данные субъекта;</a:t>
            </a:r>
          </a:p>
          <a:p>
            <a:pPr marL="285750" indent="-285750" algn="just">
              <a:spcBef>
                <a:spcPts val="1200"/>
              </a:spcBef>
              <a:buFont typeface="Wingdings" panose="05000000000000000000" pitchFamily="2" charset="2"/>
              <a:buChar char="q"/>
              <a:defRPr/>
            </a:pPr>
            <a:r>
              <a:rPr lang="ru-RU" sz="1600" dirty="0"/>
              <a:t>Наименование или ФИО и адрес оператора;</a:t>
            </a:r>
          </a:p>
          <a:p>
            <a:pPr marL="285750" indent="-285750" algn="just">
              <a:spcBef>
                <a:spcPts val="1200"/>
              </a:spcBef>
              <a:buFont typeface="Wingdings" panose="05000000000000000000" pitchFamily="2" charset="2"/>
              <a:buChar char="q"/>
              <a:defRPr/>
            </a:pPr>
            <a:r>
              <a:rPr lang="ru-RU" sz="1600" dirty="0"/>
              <a:t>Цель обработки ПД;</a:t>
            </a:r>
          </a:p>
          <a:p>
            <a:pPr marL="285750" indent="-285750" algn="just">
              <a:spcBef>
                <a:spcPts val="1200"/>
              </a:spcBef>
              <a:buFont typeface="Wingdings" panose="05000000000000000000" pitchFamily="2" charset="2"/>
              <a:buChar char="q"/>
              <a:defRPr/>
            </a:pPr>
            <a:r>
              <a:rPr lang="ru-RU" sz="1600" dirty="0"/>
              <a:t>Перечень ПД, на обработку которых дается согласие наименование или ФИО и адрес лица, осуществляющего обработку ПД по поручению оператора, если обработка будет поручена такому лицу;</a:t>
            </a:r>
          </a:p>
          <a:p>
            <a:pPr marL="285750" indent="-285750" algn="just">
              <a:spcBef>
                <a:spcPts val="1200"/>
              </a:spcBef>
              <a:buFont typeface="Wingdings" panose="05000000000000000000" pitchFamily="2" charset="2"/>
              <a:buChar char="q"/>
              <a:defRPr/>
            </a:pPr>
            <a:r>
              <a:rPr lang="ru-RU" sz="1600" dirty="0"/>
              <a:t>Перечень действий с ПД, на совершение которых дается согласие, общее описание используемых оператором способов обработки ПД;</a:t>
            </a:r>
          </a:p>
          <a:p>
            <a:pPr marL="285750" indent="-285750" algn="just">
              <a:spcBef>
                <a:spcPts val="1200"/>
              </a:spcBef>
              <a:buFont typeface="Wingdings" panose="05000000000000000000" pitchFamily="2" charset="2"/>
              <a:buChar char="q"/>
              <a:defRPr/>
            </a:pPr>
            <a:r>
              <a:rPr lang="ru-RU" sz="1600" dirty="0"/>
              <a:t>Срок в течение которого действует согласие, а также способ его отзыва, если иное не установлено федеральным законом</a:t>
            </a:r>
          </a:p>
          <a:p>
            <a:pPr marL="285750" indent="-285750" algn="just">
              <a:spcBef>
                <a:spcPts val="1200"/>
              </a:spcBef>
              <a:buFont typeface="Wingdings" panose="05000000000000000000" pitchFamily="2" charset="2"/>
              <a:buChar char="q"/>
              <a:defRPr/>
            </a:pPr>
            <a:r>
              <a:rPr lang="ru-RU" sz="1600" dirty="0"/>
              <a:t>Личная подпись субъекта ПД</a:t>
            </a:r>
          </a:p>
        </p:txBody>
      </p:sp>
      <p:pic>
        <p:nvPicPr>
          <p:cNvPr id="17" name="Рисунок 1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108889271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Что субъект вправе запросить у оператора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692150"/>
            <a:ext cx="8496300" cy="570925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342900" indent="-342900">
              <a:spcBef>
                <a:spcPts val="600"/>
              </a:spcBef>
              <a:buFont typeface="+mj-lt"/>
              <a:buAutoNum type="arabicParenR"/>
              <a:defRPr/>
            </a:pPr>
            <a:r>
              <a:rPr lang="ru-RU" sz="1600" dirty="0"/>
              <a:t>Подтверждение факта обработки персональных данных оператором;</a:t>
            </a:r>
          </a:p>
          <a:p>
            <a:pPr marL="342900" indent="-342900">
              <a:spcBef>
                <a:spcPts val="600"/>
              </a:spcBef>
              <a:buFont typeface="+mj-lt"/>
              <a:buAutoNum type="arabicParenR"/>
              <a:defRPr/>
            </a:pPr>
            <a:r>
              <a:rPr lang="ru-RU" sz="1600" dirty="0"/>
              <a:t>Правовые основания и цели обработки персональных данных;</a:t>
            </a:r>
          </a:p>
          <a:p>
            <a:pPr marL="342900" indent="-342900">
              <a:spcBef>
                <a:spcPts val="600"/>
              </a:spcBef>
              <a:buFont typeface="+mj-lt"/>
              <a:buAutoNum type="arabicParenR"/>
              <a:defRPr/>
            </a:pPr>
            <a:r>
              <a:rPr lang="ru-RU" sz="1600" dirty="0"/>
              <a:t>Цели и применяемые оператором способы обработки персональных данных;</a:t>
            </a:r>
          </a:p>
          <a:p>
            <a:pPr marL="342900" indent="-342900">
              <a:spcBef>
                <a:spcPts val="600"/>
              </a:spcBef>
              <a:buFont typeface="+mj-lt"/>
              <a:buAutoNum type="arabicParenR"/>
              <a:defRPr/>
            </a:pPr>
            <a:r>
              <a:rPr lang="ru-RU" sz="1600" dirty="0"/>
              <a:t>Наименование и место нахождения оператора, сведения о лицах (за исключением работников оператора), которые имеют доступ к персональным данным или которым могут быть раскрыты персональные данные на основании договора с оператором или на основании федерального закона;</a:t>
            </a:r>
          </a:p>
          <a:p>
            <a:pPr marL="342900" indent="-342900">
              <a:spcBef>
                <a:spcPts val="600"/>
              </a:spcBef>
              <a:buFont typeface="+mj-lt"/>
              <a:buAutoNum type="arabicParenR"/>
              <a:defRPr/>
            </a:pPr>
            <a:r>
              <a:rPr lang="ru-RU" sz="1600" dirty="0"/>
              <a:t>Обрабатываемые персональные данные, относящиеся к соответствующему субъекту персональных данных, источник их получения, если иной порядок предоставления таких данных не предусмотрен федеральным законом;</a:t>
            </a:r>
          </a:p>
          <a:p>
            <a:pPr marL="342900" indent="-342900">
              <a:spcBef>
                <a:spcPts val="600"/>
              </a:spcBef>
              <a:buFont typeface="+mj-lt"/>
              <a:buAutoNum type="arabicParenR"/>
              <a:defRPr/>
            </a:pPr>
            <a:r>
              <a:rPr lang="ru-RU" sz="1600" dirty="0"/>
              <a:t>Сроки обработки персональных данных, в том числе сроки их хранения;</a:t>
            </a:r>
          </a:p>
          <a:p>
            <a:pPr marL="342900" indent="-342900">
              <a:spcBef>
                <a:spcPts val="600"/>
              </a:spcBef>
              <a:buFont typeface="+mj-lt"/>
              <a:buAutoNum type="arabicParenR"/>
              <a:defRPr/>
            </a:pPr>
            <a:r>
              <a:rPr lang="ru-RU" sz="1600" dirty="0"/>
              <a:t>Порядок осуществления субъектом персональных данных прав, предусмотренных настоящим федеральным законом;</a:t>
            </a:r>
          </a:p>
          <a:p>
            <a:pPr marL="342900" indent="-342900">
              <a:spcBef>
                <a:spcPts val="600"/>
              </a:spcBef>
              <a:buFont typeface="+mj-lt"/>
              <a:buAutoNum type="arabicParenR"/>
              <a:defRPr/>
            </a:pPr>
            <a:r>
              <a:rPr lang="ru-RU" sz="1600" dirty="0"/>
              <a:t>Информацию об осуществленной или о предполагаемой трансграничной передаче данных;</a:t>
            </a:r>
          </a:p>
          <a:p>
            <a:pPr marL="342900" indent="-342900">
              <a:spcBef>
                <a:spcPts val="600"/>
              </a:spcBef>
              <a:buFont typeface="+mj-lt"/>
              <a:buAutoNum type="arabicParenR"/>
              <a:defRPr/>
            </a:pPr>
            <a:r>
              <a:rPr lang="ru-RU" sz="1600" dirty="0"/>
              <a:t>Наименование или фамилию, имя, отчество и адрес лица, осуществляющего обработку персональных данных по поручению оператора, если обработка поручена или будет поручена такому лицу;</a:t>
            </a:r>
          </a:p>
          <a:p>
            <a:pPr marL="342900" indent="-342900">
              <a:spcBef>
                <a:spcPts val="600"/>
              </a:spcBef>
              <a:buFont typeface="+mj-lt"/>
              <a:buAutoNum type="arabicParenR"/>
              <a:defRPr/>
            </a:pPr>
            <a:r>
              <a:rPr lang="ru-RU" sz="1600" dirty="0"/>
              <a:t>Иные сведения, предусмотренные настоящим федеральным законом или другими федеральными законами.</a:t>
            </a:r>
            <a:endParaRPr lang="ru-RU" sz="1400" dirty="0"/>
          </a:p>
        </p:txBody>
      </p:sp>
      <p:pic>
        <p:nvPicPr>
          <p:cNvPr id="17" name="Рисунок 1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139759981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Обязанности оператора персональных данных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692150"/>
            <a:ext cx="8496300" cy="226215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dirty="0"/>
              <a:t>При сборе персональных данных оператор обязан предоставить субъекту персональных данных по его официальной (письменной) просьбе информацию.</a:t>
            </a:r>
            <a:endParaRPr lang="en-US" sz="1600" dirty="0"/>
          </a:p>
          <a:p>
            <a:pPr algn="just">
              <a:spcBef>
                <a:spcPts val="600"/>
              </a:spcBef>
              <a:defRPr/>
            </a:pPr>
            <a:r>
              <a:rPr lang="ru-RU" sz="1600" dirty="0"/>
              <a:t>Оператор освобождается от обязанности предоставить субъекту сведения, если:</a:t>
            </a:r>
          </a:p>
          <a:p>
            <a:pPr algn="just">
              <a:spcBef>
                <a:spcPts val="600"/>
              </a:spcBef>
              <a:buSzPct val="80000"/>
              <a:buFont typeface="Wingdings" pitchFamily="2" charset="2"/>
              <a:buChar char="q"/>
              <a:defRPr/>
            </a:pPr>
            <a:r>
              <a:rPr lang="ru-RU" dirty="0"/>
              <a:t> </a:t>
            </a:r>
            <a:r>
              <a:rPr lang="ru-RU" sz="1600" dirty="0"/>
              <a:t>субъект персональных данных уведомлен об осуществлении обработки</a:t>
            </a:r>
          </a:p>
          <a:p>
            <a:pPr algn="just">
              <a:spcBef>
                <a:spcPts val="600"/>
              </a:spcBef>
              <a:buSzPct val="80000"/>
              <a:buFont typeface="Wingdings" pitchFamily="2" charset="2"/>
              <a:buChar char="q"/>
              <a:defRPr/>
            </a:pPr>
            <a:r>
              <a:rPr lang="ru-RU" sz="1600" dirty="0"/>
              <a:t> персональные данные получены из общедоступного источника</a:t>
            </a:r>
          </a:p>
          <a:p>
            <a:pPr algn="just">
              <a:spcBef>
                <a:spcPts val="600"/>
              </a:spcBef>
              <a:buSzPct val="80000"/>
              <a:buFont typeface="Wingdings" pitchFamily="2" charset="2"/>
              <a:buChar char="q"/>
              <a:defRPr/>
            </a:pPr>
            <a:r>
              <a:rPr lang="ru-RU" sz="1600" dirty="0"/>
              <a:t> оператор осуществляет обработку для статистических или исследовательских целей</a:t>
            </a:r>
          </a:p>
          <a:p>
            <a:pPr algn="just">
              <a:spcBef>
                <a:spcPts val="600"/>
              </a:spcBef>
              <a:buSzPct val="80000"/>
              <a:buFont typeface="Wingdings" pitchFamily="2" charset="2"/>
              <a:buChar char="q"/>
              <a:defRPr/>
            </a:pPr>
            <a:r>
              <a:rPr lang="ru-RU" sz="1600" dirty="0"/>
              <a:t> предоставление субъекту сведений нарушает права и законные интересы третьих лиц</a:t>
            </a:r>
          </a:p>
        </p:txBody>
      </p:sp>
      <p:sp>
        <p:nvSpPr>
          <p:cNvPr id="14" name="Прямоугольник 13"/>
          <p:cNvSpPr/>
          <p:nvPr/>
        </p:nvSpPr>
        <p:spPr>
          <a:xfrm>
            <a:off x="468313" y="3108325"/>
            <a:ext cx="8496300" cy="310854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Оператор самостоятельно определяет состав и перечень мер, необходимых и достаточных для обеспечения выполнения своих обязанностей. При этом:</a:t>
            </a:r>
          </a:p>
          <a:p>
            <a:pPr algn="just" eaLnBrk="1" hangingPunct="1">
              <a:spcBef>
                <a:spcPts val="1200"/>
              </a:spcBef>
              <a:buSzPct val="80000"/>
              <a:buFont typeface="Wingdings" pitchFamily="2" charset="2"/>
              <a:buChar char="q"/>
              <a:defRPr/>
            </a:pPr>
            <a:r>
              <a:rPr lang="ru-RU" sz="1600" dirty="0"/>
              <a:t> Оператор обязан принимать необходимые правовые, организационные и технические меры для защиты персональных данных от неправомерного или случайного доступа к ним, уничтожения, изменения, блокирования, копирования, предоставления, распространения персональных данных, а также от иных неправомерных действий в отношении персональных данных;</a:t>
            </a:r>
          </a:p>
          <a:p>
            <a:pPr algn="just" eaLnBrk="1" hangingPunct="1">
              <a:spcBef>
                <a:spcPts val="1200"/>
              </a:spcBef>
              <a:buSzPct val="80000"/>
              <a:buFont typeface="Wingdings" pitchFamily="2" charset="2"/>
              <a:buChar char="q"/>
              <a:defRPr/>
            </a:pPr>
            <a:r>
              <a:rPr lang="ru-RU" sz="1600" dirty="0"/>
              <a:t> Использование и хранение биометрических персональных данных </a:t>
            </a:r>
            <a:r>
              <a:rPr lang="ru-RU" sz="1600" u="sng" dirty="0"/>
              <a:t>вне информационных систем</a:t>
            </a:r>
            <a:r>
              <a:rPr lang="ru-RU" sz="1600" dirty="0"/>
              <a:t> может осуществляться только с применением такой технологии ее хранения, которые обеспечивают защиту этих данных от неправомерного или случайного доступа к ним, их уничтожения, изменения, блокирования, копирования, предоставления, распространения</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23382957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Регулирующие органы и их деятельность</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pic>
        <p:nvPicPr>
          <p:cNvPr id="3" name="Рисунок 2"/>
          <p:cNvPicPr>
            <a:picLocks noChangeAspect="1"/>
          </p:cNvPicPr>
          <p:nvPr/>
        </p:nvPicPr>
        <p:blipFill>
          <a:blip r:embed="rId2"/>
          <a:stretch>
            <a:fillRect/>
          </a:stretch>
        </p:blipFill>
        <p:spPr>
          <a:xfrm>
            <a:off x="468313" y="714895"/>
            <a:ext cx="8496300" cy="5710843"/>
          </a:xfrm>
          <a:prstGeom prst="rect">
            <a:avLst/>
          </a:prstGeom>
        </p:spPr>
      </p:pic>
      <p:pic>
        <p:nvPicPr>
          <p:cNvPr id="13" name="Рисунок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24615059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Уведомление об обработке персональных данных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2" name="Прямоугольник 11"/>
          <p:cNvSpPr/>
          <p:nvPr/>
        </p:nvSpPr>
        <p:spPr>
          <a:xfrm>
            <a:off x="468313" y="692150"/>
            <a:ext cx="8496300" cy="284693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Оператор до начала обработки персональных данных обязан уведомить уполномоченный регулирующий орган по защите прав субъектов ПД о своем намерении </a:t>
            </a:r>
            <a:r>
              <a:rPr lang="ru-RU" sz="1600" u="sng" dirty="0"/>
              <a:t>за исключением</a:t>
            </a:r>
            <a:r>
              <a:rPr lang="ru-RU" sz="1600" dirty="0"/>
              <a:t>:</a:t>
            </a:r>
          </a:p>
          <a:p>
            <a:pPr eaLnBrk="1" hangingPunct="1">
              <a:spcBef>
                <a:spcPts val="600"/>
              </a:spcBef>
              <a:buSzPct val="80000"/>
              <a:buFont typeface="Wingdings" pitchFamily="2" charset="2"/>
              <a:buChar char="q"/>
              <a:defRPr/>
            </a:pPr>
            <a:r>
              <a:rPr lang="ru-RU" sz="1600" dirty="0"/>
              <a:t> обрабатываемых в соответствии с трудовым законодательством</a:t>
            </a:r>
          </a:p>
          <a:p>
            <a:pPr eaLnBrk="1" hangingPunct="1">
              <a:spcBef>
                <a:spcPts val="600"/>
              </a:spcBef>
              <a:buSzPct val="80000"/>
              <a:buFont typeface="Wingdings" pitchFamily="2" charset="2"/>
              <a:buChar char="q"/>
              <a:defRPr/>
            </a:pPr>
            <a:r>
              <a:rPr lang="ru-RU" sz="1600" dirty="0"/>
              <a:t> полученных оператором в связи с заключением договора, где  субъект является стороной</a:t>
            </a:r>
          </a:p>
          <a:p>
            <a:pPr eaLnBrk="1" hangingPunct="1">
              <a:spcBef>
                <a:spcPts val="600"/>
              </a:spcBef>
              <a:buSzPct val="80000"/>
              <a:buFont typeface="Wingdings" pitchFamily="2" charset="2"/>
              <a:buChar char="q"/>
              <a:defRPr/>
            </a:pPr>
            <a:r>
              <a:rPr lang="ru-RU" sz="1600" dirty="0"/>
              <a:t> относящихся к членам общественного объединения или религиозной организации</a:t>
            </a:r>
          </a:p>
          <a:p>
            <a:pPr eaLnBrk="1" hangingPunct="1">
              <a:spcBef>
                <a:spcPts val="600"/>
              </a:spcBef>
              <a:buSzPct val="80000"/>
              <a:buFont typeface="Wingdings" pitchFamily="2" charset="2"/>
              <a:buChar char="q"/>
              <a:defRPr/>
            </a:pPr>
            <a:r>
              <a:rPr lang="ru-RU" sz="1600" dirty="0"/>
              <a:t> сделанных субъектом персональных данных общедоступными</a:t>
            </a:r>
          </a:p>
          <a:p>
            <a:pPr eaLnBrk="1" hangingPunct="1">
              <a:spcBef>
                <a:spcPts val="600"/>
              </a:spcBef>
              <a:buSzPct val="80000"/>
              <a:buFont typeface="Wingdings" pitchFamily="2" charset="2"/>
              <a:buChar char="q"/>
              <a:defRPr/>
            </a:pPr>
            <a:r>
              <a:rPr lang="ru-RU" sz="1600" dirty="0"/>
              <a:t> включающих в себя только фамилии, имена и отчества субъектов</a:t>
            </a:r>
          </a:p>
          <a:p>
            <a:pPr eaLnBrk="1" hangingPunct="1">
              <a:spcBef>
                <a:spcPts val="600"/>
              </a:spcBef>
              <a:buSzPct val="80000"/>
              <a:buFont typeface="Wingdings" pitchFamily="2" charset="2"/>
              <a:buChar char="q"/>
              <a:defRPr/>
            </a:pPr>
            <a:r>
              <a:rPr lang="ru-RU" sz="1600" dirty="0"/>
              <a:t> необходимых в целях однократного пропуска субъекта персональных данных на территорию </a:t>
            </a:r>
          </a:p>
          <a:p>
            <a:pPr eaLnBrk="1" hangingPunct="1">
              <a:spcBef>
                <a:spcPts val="600"/>
              </a:spcBef>
              <a:buSzPct val="80000"/>
              <a:buFont typeface="Wingdings" pitchFamily="2" charset="2"/>
              <a:buChar char="q"/>
              <a:defRPr/>
            </a:pPr>
            <a:r>
              <a:rPr lang="ru-RU" sz="1600" dirty="0"/>
              <a:t> обрабатываемых без использования средств автоматизации </a:t>
            </a:r>
          </a:p>
        </p:txBody>
      </p:sp>
      <p:sp>
        <p:nvSpPr>
          <p:cNvPr id="18" name="Прямоугольник 17"/>
          <p:cNvSpPr/>
          <p:nvPr/>
        </p:nvSpPr>
        <p:spPr>
          <a:xfrm>
            <a:off x="468313" y="3716338"/>
            <a:ext cx="8496300" cy="278537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Оператор, являющийся юридическим лицом, назначает лицо, ответственное за организацию обработки персональных данных, которое обязано:</a:t>
            </a:r>
          </a:p>
          <a:p>
            <a:pPr algn="just" eaLnBrk="1" hangingPunct="1">
              <a:spcBef>
                <a:spcPts val="600"/>
              </a:spcBef>
              <a:defRPr/>
            </a:pPr>
            <a:r>
              <a:rPr lang="ru-RU" sz="1600" dirty="0"/>
              <a:t>1) осуществлять внутренний контроль за соблюдением оператором и его работниками законодательства Российской Федерации о персональных данных, в том числе требований к защите персональных данных;</a:t>
            </a:r>
          </a:p>
          <a:p>
            <a:pPr algn="just" eaLnBrk="1" hangingPunct="1">
              <a:spcBef>
                <a:spcPts val="600"/>
              </a:spcBef>
              <a:defRPr/>
            </a:pPr>
            <a:r>
              <a:rPr lang="ru-RU" sz="1600" dirty="0"/>
              <a:t>2) доводить до сведения работников оператора положения законодательства Российской Федерации о персональных данных, локальных актов по вопросам обработки персональных данных, требований к защите персональных данных;</a:t>
            </a:r>
          </a:p>
          <a:p>
            <a:pPr algn="just" eaLnBrk="1" hangingPunct="1">
              <a:spcBef>
                <a:spcPts val="600"/>
              </a:spcBef>
              <a:defRPr/>
            </a:pPr>
            <a:r>
              <a:rPr lang="ru-RU" sz="1600" dirty="0"/>
              <a:t>3) организовывать прием и обработку обращений субъектов персональных данных и осуществлять контроль за приемом и обработкой таких запросов.</a:t>
            </a:r>
          </a:p>
        </p:txBody>
      </p:sp>
      <p:pic>
        <p:nvPicPr>
          <p:cNvPr id="10" name="Рисунок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108226707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Направления защиты персональных данных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.15</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pic>
        <p:nvPicPr>
          <p:cNvPr id="2" name="Рисунок 1"/>
          <p:cNvPicPr>
            <a:picLocks noChangeAspect="1"/>
          </p:cNvPicPr>
          <p:nvPr/>
        </p:nvPicPr>
        <p:blipFill>
          <a:blip r:embed="rId2"/>
          <a:stretch>
            <a:fillRect/>
          </a:stretch>
        </p:blipFill>
        <p:spPr>
          <a:xfrm>
            <a:off x="408935" y="748813"/>
            <a:ext cx="8567829" cy="5244663"/>
          </a:xfrm>
          <a:prstGeom prst="rect">
            <a:avLst/>
          </a:prstGeom>
        </p:spPr>
      </p:pic>
      <p:pic>
        <p:nvPicPr>
          <p:cNvPr id="10" name="Рисунок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120196354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Ответственность оператора за нарушения защиты ПД</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9</a:t>
            </a:r>
            <a:r>
              <a:rPr lang="ru-RU" sz="1200" b="1" dirty="0">
                <a:solidFill>
                  <a:schemeClr val="bg1"/>
                </a:solidFill>
                <a:latin typeface="Arial" pitchFamily="34" charset="0"/>
                <a:ea typeface="Tahoma" pitchFamily="34" charset="0"/>
                <a:cs typeface="Arial" pitchFamily="34" charset="0"/>
              </a:rPr>
              <a:t>.16</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Защита персональных данных</a:t>
            </a:r>
          </a:p>
        </p:txBody>
      </p:sp>
      <p:sp>
        <p:nvSpPr>
          <p:cNvPr id="10" name="Прямоугольник 9"/>
          <p:cNvSpPr/>
          <p:nvPr/>
        </p:nvSpPr>
        <p:spPr>
          <a:xfrm>
            <a:off x="468313" y="764272"/>
            <a:ext cx="8496300" cy="341632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a:solidFill>
                  <a:schemeClr val="accent5">
                    <a:lumMod val="75000"/>
                  </a:schemeClr>
                </a:solidFill>
              </a:rPr>
              <a:t>Статья 24 152-ФЗ</a:t>
            </a:r>
            <a:r>
              <a:rPr lang="ru-RU" sz="1600" b="1" dirty="0">
                <a:solidFill>
                  <a:srgbClr val="860000"/>
                </a:solidFill>
              </a:rPr>
              <a:t>: </a:t>
            </a:r>
            <a:r>
              <a:rPr lang="ru-RU" sz="1600" dirty="0"/>
              <a:t>Лица, виновные в нарушении требований настоящего Федерального закона, несут предусмотренную законодательством Российской Федерации ответственность</a:t>
            </a:r>
          </a:p>
          <a:p>
            <a:pPr marL="285750" indent="-285750" algn="just">
              <a:spcBef>
                <a:spcPts val="1200"/>
              </a:spcBef>
              <a:buFont typeface="Wingdings" panose="05000000000000000000" pitchFamily="2" charset="2"/>
              <a:buChar char="q"/>
              <a:defRPr/>
            </a:pPr>
            <a:r>
              <a:rPr lang="ru-RU" sz="1400" b="1" dirty="0"/>
              <a:t>Дисциплинарная</a:t>
            </a:r>
          </a:p>
          <a:p>
            <a:pPr lvl="1" algn="just">
              <a:defRPr/>
            </a:pPr>
            <a:r>
              <a:rPr lang="ru-RU" sz="1400" b="1" dirty="0"/>
              <a:t>ТК РФ: </a:t>
            </a:r>
            <a:r>
              <a:rPr lang="ru-RU" sz="1400" dirty="0"/>
              <a:t>статьи 81, 90, 195, 237, 391</a:t>
            </a:r>
          </a:p>
          <a:p>
            <a:pPr lvl="1" algn="just">
              <a:defRPr/>
            </a:pPr>
            <a:r>
              <a:rPr lang="ru-RU" sz="1400" b="1" dirty="0"/>
              <a:t>Максимум</a:t>
            </a:r>
            <a:r>
              <a:rPr lang="ru-RU" sz="1400" dirty="0"/>
              <a:t>: возмещение морального вреда сотруднику, получившему ущерб от разглашения его ПД</a:t>
            </a:r>
          </a:p>
          <a:p>
            <a:pPr marL="285750" indent="-285750" algn="just">
              <a:spcBef>
                <a:spcPts val="1200"/>
              </a:spcBef>
              <a:buFont typeface="Wingdings" panose="05000000000000000000" pitchFamily="2" charset="2"/>
              <a:buChar char="q"/>
              <a:defRPr/>
            </a:pPr>
            <a:r>
              <a:rPr lang="ru-RU" sz="1400" b="1" dirty="0"/>
              <a:t>Административная</a:t>
            </a:r>
          </a:p>
          <a:p>
            <a:pPr lvl="1" algn="just">
              <a:defRPr/>
            </a:pPr>
            <a:r>
              <a:rPr lang="ru-RU" sz="1400" b="1" dirty="0"/>
              <a:t>КОАП РФ: </a:t>
            </a:r>
            <a:r>
              <a:rPr lang="ru-RU" sz="1400" dirty="0"/>
              <a:t>статьи 13.11, 13.12, 13.13, 13.14, 19.4, 19.5, 19.7, 19.20</a:t>
            </a:r>
          </a:p>
          <a:p>
            <a:pPr lvl="1" algn="just">
              <a:defRPr/>
            </a:pPr>
            <a:r>
              <a:rPr lang="ru-RU" sz="1400" b="1" dirty="0"/>
              <a:t>Максимум</a:t>
            </a:r>
            <a:r>
              <a:rPr lang="ru-RU" sz="1400" dirty="0"/>
              <a:t>: 250 000р. + приостановление деятельности на срок до 90 суток + дисквалификация должностного лица на срок до 3-х лет + конфискация средств защиты</a:t>
            </a:r>
          </a:p>
          <a:p>
            <a:pPr marL="285750" indent="-285750" algn="just">
              <a:spcBef>
                <a:spcPts val="1200"/>
              </a:spcBef>
              <a:buFont typeface="Wingdings" panose="05000000000000000000" pitchFamily="2" charset="2"/>
              <a:buChar char="q"/>
              <a:defRPr/>
            </a:pPr>
            <a:r>
              <a:rPr lang="ru-RU" sz="1400" b="1" dirty="0"/>
              <a:t>Уголовная</a:t>
            </a:r>
          </a:p>
          <a:p>
            <a:pPr lvl="1" algn="just">
              <a:defRPr/>
            </a:pPr>
            <a:r>
              <a:rPr lang="ru-RU" sz="1400" b="1" dirty="0"/>
              <a:t>УК РФ: </a:t>
            </a:r>
            <a:r>
              <a:rPr lang="ru-RU" sz="1400" dirty="0"/>
              <a:t>статьи 137, 140, 272, 2736, 274</a:t>
            </a:r>
          </a:p>
          <a:p>
            <a:pPr lvl="1" algn="just">
              <a:defRPr/>
            </a:pPr>
            <a:r>
              <a:rPr lang="ru-RU" sz="1400" b="1" dirty="0"/>
              <a:t>Максимум</a:t>
            </a:r>
            <a:r>
              <a:rPr lang="ru-RU" sz="1400" dirty="0"/>
              <a:t>: 300 000р. + принудительные работы на срок до 4-х лет + арест до 6-ти месяцев + лишение прав занимать должность на срок до 5-ти лет</a:t>
            </a:r>
            <a:endParaRPr lang="ru-RU" sz="1400" b="1" dirty="0"/>
          </a:p>
        </p:txBody>
      </p:sp>
      <p:sp>
        <p:nvSpPr>
          <p:cNvPr id="14" name="Прямоугольник 13"/>
          <p:cNvSpPr/>
          <p:nvPr/>
        </p:nvSpPr>
        <p:spPr>
          <a:xfrm>
            <a:off x="468313" y="4395589"/>
            <a:ext cx="8496300" cy="206210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a:solidFill>
                  <a:schemeClr val="accent5">
                    <a:lumMod val="75000"/>
                  </a:schemeClr>
                </a:solidFill>
              </a:rPr>
              <a:t>Ответственность за рубежом</a:t>
            </a:r>
            <a:endParaRPr lang="ru-RU" sz="1600" dirty="0">
              <a:solidFill>
                <a:schemeClr val="accent5">
                  <a:lumMod val="75000"/>
                </a:schemeClr>
              </a:solidFill>
            </a:endParaRPr>
          </a:p>
          <a:p>
            <a:r>
              <a:rPr lang="ru-RU" sz="1400" b="1" dirty="0">
                <a:latin typeface="Calibri" panose="020F0502020204030204" pitchFamily="34" charset="0"/>
              </a:rPr>
              <a:t>Германия</a:t>
            </a:r>
            <a:endParaRPr lang="ru-RU" sz="1400" dirty="0">
              <a:latin typeface="Calibri" panose="020F0502020204030204" pitchFamily="34" charset="0"/>
            </a:endParaRPr>
          </a:p>
          <a:p>
            <a:r>
              <a:rPr lang="ru-RU" sz="1400" dirty="0">
                <a:latin typeface="Calibri" panose="020F0502020204030204" pitchFamily="34" charset="0"/>
              </a:rPr>
              <a:t>штраф за незаконных сбор и распространение ПД </a:t>
            </a:r>
            <a:r>
              <a:rPr lang="ru-RU" sz="1400" b="1" dirty="0">
                <a:latin typeface="Calibri" panose="020F0502020204030204" pitchFamily="34" charset="0"/>
              </a:rPr>
              <a:t>300 000 € </a:t>
            </a:r>
            <a:r>
              <a:rPr lang="ru-RU" sz="1400" dirty="0">
                <a:latin typeface="Calibri" panose="020F0502020204030204" pitchFamily="34" charset="0"/>
              </a:rPr>
              <a:t>(22 000 000 </a:t>
            </a:r>
            <a:r>
              <a:rPr lang="ru-RU" sz="1400" dirty="0">
                <a:latin typeface="Arial" panose="020B0604020202020204" pitchFamily="34" charset="0"/>
              </a:rPr>
              <a:t>р</a:t>
            </a:r>
            <a:r>
              <a:rPr lang="ru-RU" sz="1400" dirty="0">
                <a:latin typeface="Calibri" panose="020F0502020204030204" pitchFamily="34" charset="0"/>
              </a:rPr>
              <a:t>)</a:t>
            </a:r>
          </a:p>
          <a:p>
            <a:endParaRPr lang="ru-RU" sz="1400" dirty="0"/>
          </a:p>
          <a:p>
            <a:r>
              <a:rPr lang="ru-RU" sz="1400" b="1" dirty="0"/>
              <a:t>Франция</a:t>
            </a:r>
            <a:endParaRPr lang="ru-RU" sz="1400" dirty="0"/>
          </a:p>
          <a:p>
            <a:r>
              <a:rPr lang="ru-RU" sz="1400" dirty="0"/>
              <a:t>штраф за незаконных сбор и распространение ПД </a:t>
            </a:r>
            <a:r>
              <a:rPr lang="ru-RU" sz="1400" b="1" dirty="0"/>
              <a:t>от 150 000 до 300 000 € </a:t>
            </a:r>
            <a:r>
              <a:rPr lang="ru-RU" sz="1400" dirty="0"/>
              <a:t>(от 11 000 000 до 22 000 000 р)</a:t>
            </a:r>
          </a:p>
          <a:p>
            <a:endParaRPr lang="ru-RU" sz="1400" b="1" dirty="0"/>
          </a:p>
          <a:p>
            <a:r>
              <a:rPr lang="ru-RU" sz="1400" b="1" dirty="0">
                <a:latin typeface="Calibri" panose="020F0502020204030204" pitchFamily="34" charset="0"/>
              </a:rPr>
              <a:t>Испания</a:t>
            </a:r>
            <a:endParaRPr lang="ru-RU" sz="1400" dirty="0">
              <a:latin typeface="Calibri" panose="020F0502020204030204" pitchFamily="34" charset="0"/>
            </a:endParaRPr>
          </a:p>
          <a:p>
            <a:r>
              <a:rPr lang="ru-RU" sz="1400" dirty="0">
                <a:latin typeface="Calibri" panose="020F0502020204030204" pitchFamily="34" charset="0"/>
              </a:rPr>
              <a:t>штраф за незаконных сбор и распространение ПД </a:t>
            </a:r>
            <a:r>
              <a:rPr lang="ru-RU" sz="1400" b="1" dirty="0">
                <a:latin typeface="Calibri" panose="020F0502020204030204" pitchFamily="34" charset="0"/>
              </a:rPr>
              <a:t>от 40 000 до 600 000 € </a:t>
            </a:r>
            <a:r>
              <a:rPr lang="ru-RU" sz="1400" dirty="0">
                <a:latin typeface="Calibri" panose="020F0502020204030204" pitchFamily="34" charset="0"/>
              </a:rPr>
              <a:t>(от 3 000 000 до 44 000 000 </a:t>
            </a:r>
            <a:r>
              <a:rPr lang="ru-RU" sz="1400" dirty="0">
                <a:latin typeface="Arial" panose="020B0604020202020204" pitchFamily="34" charset="0"/>
              </a:rPr>
              <a:t>р</a:t>
            </a:r>
            <a:r>
              <a:rPr lang="ru-RU" sz="1400" dirty="0">
                <a:latin typeface="Verdana" panose="020B0604030504040204" pitchFamily="34" charset="0"/>
              </a:rPr>
              <a:t>)</a:t>
            </a:r>
            <a:endParaRPr lang="ru-RU" sz="1400" dirty="0"/>
          </a:p>
        </p:txBody>
      </p:sp>
      <p:pic>
        <p:nvPicPr>
          <p:cNvPr id="15" name="Рисунок 1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9216" y="0"/>
            <a:ext cx="615396" cy="549275"/>
          </a:xfrm>
          <a:prstGeom prst="rect">
            <a:avLst/>
          </a:prstGeom>
        </p:spPr>
      </p:pic>
    </p:spTree>
    <p:extLst>
      <p:ext uri="{BB962C8B-B14F-4D97-AF65-F5344CB8AC3E}">
        <p14:creationId xmlns:p14="http://schemas.microsoft.com/office/powerpoint/2010/main" val="195119698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latin typeface="Calibri" panose="020F0502020204030204" pitchFamily="34" charset="0"/>
                <a:cs typeface="Calibri" panose="020F0502020204030204" pitchFamily="34" charset="0"/>
              </a:rPr>
              <a:t>❾</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персональные данные?</a:t>
            </a:r>
          </a:p>
          <a:p>
            <a:pPr marL="285750" indent="-285750">
              <a:buFont typeface="Wingdings" panose="05000000000000000000" pitchFamily="2" charset="2"/>
              <a:buChar char="§"/>
              <a:defRPr/>
            </a:pPr>
            <a:r>
              <a:rPr lang="ru-RU" dirty="0">
                <a:solidFill>
                  <a:schemeClr val="tx1"/>
                </a:solidFill>
              </a:rPr>
              <a:t>Что такое цифровой идентификатор физического лица?</a:t>
            </a:r>
          </a:p>
          <a:p>
            <a:pPr marL="285750" indent="-285750">
              <a:buFont typeface="Wingdings" panose="05000000000000000000" pitchFamily="2" charset="2"/>
              <a:buChar char="§"/>
              <a:defRPr/>
            </a:pPr>
            <a:r>
              <a:rPr lang="ru-RU" dirty="0">
                <a:solidFill>
                  <a:schemeClr val="tx1"/>
                </a:solidFill>
              </a:rPr>
              <a:t>Что такое биометрическая идентификация физического лица?</a:t>
            </a:r>
          </a:p>
          <a:p>
            <a:pPr marL="285750" indent="-285750">
              <a:buFont typeface="Wingdings" panose="05000000000000000000" pitchFamily="2" charset="2"/>
              <a:buChar char="§"/>
              <a:defRPr/>
            </a:pPr>
            <a:r>
              <a:rPr lang="ru-RU" dirty="0">
                <a:solidFill>
                  <a:schemeClr val="tx1"/>
                </a:solidFill>
              </a:rPr>
              <a:t>Что такое косвенная идентификация физического лица?</a:t>
            </a:r>
          </a:p>
          <a:p>
            <a:pPr marL="285750" indent="-285750">
              <a:buFont typeface="Wingdings" panose="05000000000000000000" pitchFamily="2" charset="2"/>
              <a:buChar char="§"/>
              <a:defRPr/>
            </a:pPr>
            <a:r>
              <a:rPr lang="ru-RU" dirty="0">
                <a:solidFill>
                  <a:schemeClr val="tx1"/>
                </a:solidFill>
              </a:rPr>
              <a:t>Как классифицируется информация о физических лицах?</a:t>
            </a:r>
          </a:p>
          <a:p>
            <a:pPr marL="285750" indent="-285750">
              <a:buFont typeface="Wingdings" panose="05000000000000000000" pitchFamily="2" charset="2"/>
              <a:buChar char="§"/>
              <a:defRPr/>
            </a:pPr>
            <a:r>
              <a:rPr lang="ru-RU" dirty="0">
                <a:solidFill>
                  <a:schemeClr val="tx1"/>
                </a:solidFill>
              </a:rPr>
              <a:t>Какие законодательные акты РФ относятся к персональным данным?</a:t>
            </a:r>
          </a:p>
          <a:p>
            <a:pPr marL="285750" indent="-285750">
              <a:buFont typeface="Wingdings" panose="05000000000000000000" pitchFamily="2" charset="2"/>
              <a:buChar char="§"/>
              <a:defRPr/>
            </a:pPr>
            <a:r>
              <a:rPr lang="ru-RU" dirty="0">
                <a:solidFill>
                  <a:schemeClr val="tx1"/>
                </a:solidFill>
              </a:rPr>
              <a:t>Кто является субъектом и оператором персональных данных?</a:t>
            </a:r>
          </a:p>
          <a:p>
            <a:pPr marL="285750" indent="-285750">
              <a:buFont typeface="Wingdings" panose="05000000000000000000" pitchFamily="2" charset="2"/>
              <a:buChar char="§"/>
              <a:defRPr/>
            </a:pPr>
            <a:r>
              <a:rPr lang="ru-RU" dirty="0">
                <a:solidFill>
                  <a:schemeClr val="tx1"/>
                </a:solidFill>
              </a:rPr>
              <a:t>Что относится к обработке персональных данных?</a:t>
            </a:r>
          </a:p>
          <a:p>
            <a:pPr marL="285750" indent="-285750">
              <a:buFont typeface="Wingdings" panose="05000000000000000000" pitchFamily="2" charset="2"/>
              <a:buChar char="§"/>
              <a:defRPr/>
            </a:pPr>
            <a:r>
              <a:rPr lang="ru-RU" dirty="0">
                <a:solidFill>
                  <a:schemeClr val="tx1"/>
                </a:solidFill>
              </a:rPr>
              <a:t>Что такое общедоступные источники персональных данных?</a:t>
            </a:r>
          </a:p>
          <a:p>
            <a:pPr marL="285750" indent="-285750">
              <a:buFont typeface="Wingdings" panose="05000000000000000000" pitchFamily="2" charset="2"/>
              <a:buChar char="§"/>
              <a:defRPr/>
            </a:pPr>
            <a:r>
              <a:rPr lang="ru-RU" dirty="0">
                <a:solidFill>
                  <a:schemeClr val="tx1"/>
                </a:solidFill>
              </a:rPr>
              <a:t>Что такое специальные категории персональных данных?</a:t>
            </a:r>
          </a:p>
          <a:p>
            <a:pPr marL="285750" indent="-285750">
              <a:buFont typeface="Wingdings" panose="05000000000000000000" pitchFamily="2" charset="2"/>
              <a:buChar char="§"/>
              <a:defRPr/>
            </a:pPr>
            <a:r>
              <a:rPr lang="ru-RU" dirty="0">
                <a:solidFill>
                  <a:schemeClr val="tx1"/>
                </a:solidFill>
              </a:rPr>
              <a:t>На каких принципах строиться обработка персональных данных?</a:t>
            </a:r>
          </a:p>
          <a:p>
            <a:pPr marL="285750" indent="-285750">
              <a:buFont typeface="Wingdings" panose="05000000000000000000" pitchFamily="2" charset="2"/>
              <a:buChar char="§"/>
              <a:defRPr/>
            </a:pPr>
            <a:r>
              <a:rPr lang="ru-RU" dirty="0">
                <a:solidFill>
                  <a:schemeClr val="tx1"/>
                </a:solidFill>
              </a:rPr>
              <a:t>Что включает в себя согласие на обработку персональных данных?</a:t>
            </a:r>
          </a:p>
          <a:p>
            <a:pPr marL="285750" indent="-285750">
              <a:buFont typeface="Wingdings" panose="05000000000000000000" pitchFamily="2" charset="2"/>
              <a:buChar char="§"/>
              <a:defRPr/>
            </a:pPr>
            <a:r>
              <a:rPr lang="ru-RU" dirty="0">
                <a:solidFill>
                  <a:schemeClr val="tx1"/>
                </a:solidFill>
              </a:rPr>
              <a:t>Что может требовать от оператора субъект персональных данных?</a:t>
            </a:r>
          </a:p>
          <a:p>
            <a:pPr marL="285750" indent="-285750">
              <a:buFont typeface="Wingdings" panose="05000000000000000000" pitchFamily="2" charset="2"/>
              <a:buChar char="§"/>
              <a:defRPr/>
            </a:pPr>
            <a:r>
              <a:rPr lang="ru-RU" dirty="0">
                <a:solidFill>
                  <a:schemeClr val="tx1"/>
                </a:solidFill>
              </a:rPr>
              <a:t>Кто регулирует деятельность, связанную с персональными данными?</a:t>
            </a:r>
          </a:p>
          <a:p>
            <a:pPr marL="285750" indent="-285750">
              <a:buFont typeface="Wingdings" panose="05000000000000000000" pitchFamily="2" charset="2"/>
              <a:buChar char="§"/>
              <a:defRPr/>
            </a:pPr>
            <a:r>
              <a:rPr lang="ru-RU" dirty="0">
                <a:solidFill>
                  <a:schemeClr val="tx1"/>
                </a:solidFill>
              </a:rPr>
              <a:t>Какую ответственность несёт оператор за нарушения Закона О ПД</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Защита персональных данных</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11" name="Рисунок 10"/>
          <p:cNvPicPr>
            <a:picLocks noChangeAspect="1"/>
          </p:cNvPicPr>
          <p:nvPr/>
        </p:nvPicPr>
        <p:blipFill rotWithShape="1">
          <a:blip r:embed="rId2" cstate="screen">
            <a:extLst>
              <a:ext uri="{28A0092B-C50C-407E-A947-70E740481C1C}">
                <a14:useLocalDpi xmlns:a14="http://schemas.microsoft.com/office/drawing/2010/main"/>
              </a:ext>
            </a:extLst>
          </a:blip>
          <a:srcRect b="1080"/>
          <a:stretch/>
        </p:blipFill>
        <p:spPr>
          <a:xfrm>
            <a:off x="7032567" y="723466"/>
            <a:ext cx="1932046" cy="1724459"/>
          </a:xfrm>
          <a:prstGeom prst="rect">
            <a:avLst/>
          </a:prstGeom>
        </p:spPr>
      </p:pic>
      <p:sp>
        <p:nvSpPr>
          <p:cNvPr id="3" name="Прямоугольник 2">
            <a:extLst>
              <a:ext uri="{FF2B5EF4-FFF2-40B4-BE49-F238E27FC236}">
                <a16:creationId xmlns:a16="http://schemas.microsoft.com/office/drawing/2014/main" id="{7DE2AAE8-50BC-4E18-0547-0F574D76BCFE}"/>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415739428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❿</a:t>
            </a:r>
            <a:r>
              <a:rPr lang="en-US" sz="2400" b="1" dirty="0">
                <a:solidFill>
                  <a:schemeClr val="accent5">
                    <a:lumMod val="75000"/>
                  </a:schemeClr>
                </a:solidFill>
                <a:latin typeface="Calibri" panose="020F0502020204030204" pitchFamily="34" charset="0"/>
                <a:cs typeface="Calibri" panose="020F0502020204030204" pitchFamily="34" charset="0"/>
              </a:rPr>
              <a:t> </a:t>
            </a:r>
            <a:r>
              <a:rPr lang="ru-RU" sz="2400" b="1" dirty="0">
                <a:solidFill>
                  <a:schemeClr val="accent5">
                    <a:lumMod val="75000"/>
                  </a:schemeClr>
                </a:solidFill>
                <a:cs typeface="Arial" panose="020B0604020202020204" pitchFamily="34" charset="0"/>
              </a:rPr>
              <a:t>Организационно-нормативные меры защиты</a:t>
            </a:r>
            <a:endParaRPr lang="ru-RU" altLang="ru-RU" sz="2400" b="1" dirty="0">
              <a:solidFill>
                <a:schemeClr val="accent5">
                  <a:lumMod val="75000"/>
                </a:schemeClr>
              </a:solidFill>
              <a:cs typeface="Arial" panose="020B0604020202020204" pitchFamily="34" charset="0"/>
            </a:endParaRPr>
          </a:p>
        </p:txBody>
      </p:sp>
      <p:pic>
        <p:nvPicPr>
          <p:cNvPr id="1026" name="Picture 2" descr="https://im0-tub-ru.yandex.net/i?id=9d69f56dd8ef67fbf870ee6434fc9403&amp;n=13&amp;exp=1"/>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4961468" y="647700"/>
            <a:ext cx="4003146" cy="290721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ABB8B613-35B8-AB07-7EDF-8DD251D0F87C}"/>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EEEF48A6-176C-DAAF-661A-97A147FC54CD}"/>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047469E0-512A-EFB1-5EBA-BC8CC8D78F8C}"/>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171255407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Организационная защита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a:t>
            </a:r>
          </a:p>
        </p:txBody>
      </p:sp>
      <p:sp>
        <p:nvSpPr>
          <p:cNvPr id="9" name="TextBox 8"/>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sp>
        <p:nvSpPr>
          <p:cNvPr id="13" name="Прямоугольник 12"/>
          <p:cNvSpPr/>
          <p:nvPr/>
        </p:nvSpPr>
        <p:spPr>
          <a:xfrm>
            <a:off x="468313" y="777875"/>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solidFill>
                  <a:schemeClr val="accent5">
                    <a:lumMod val="75000"/>
                  </a:schemeClr>
                </a:solidFill>
              </a:rPr>
              <a:t>Организационная защита информации </a:t>
            </a:r>
            <a:r>
              <a:rPr lang="ru-RU" sz="1600" b="1" dirty="0"/>
              <a:t>- </a:t>
            </a:r>
            <a:r>
              <a:rPr lang="ru-RU" sz="1600" dirty="0"/>
              <a:t>это регламентация производственной деятельности и взаимоотношений исполнителей с целью исключения или существенного затруднения нарушений информационной безопасности.</a:t>
            </a:r>
          </a:p>
        </p:txBody>
      </p:sp>
      <p:sp>
        <p:nvSpPr>
          <p:cNvPr id="10" name="Прямоугольник 9"/>
          <p:cNvSpPr/>
          <p:nvPr/>
        </p:nvSpPr>
        <p:spPr>
          <a:xfrm>
            <a:off x="468312" y="1835778"/>
            <a:ext cx="8496300" cy="44935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Организационная защита включает в себя</a:t>
            </a:r>
            <a:r>
              <a:rPr lang="ru-RU" sz="1600" dirty="0"/>
              <a:t>:</a:t>
            </a:r>
          </a:p>
          <a:p>
            <a:pPr marL="285750" indent="-285750" algn="just">
              <a:spcBef>
                <a:spcPts val="600"/>
              </a:spcBef>
              <a:buFont typeface="Wingdings" panose="05000000000000000000" pitchFamily="2" charset="2"/>
              <a:buChar char="q"/>
            </a:pPr>
            <a:r>
              <a:rPr lang="ru-RU" sz="1600" dirty="0"/>
              <a:t>организацию </a:t>
            </a:r>
            <a:r>
              <a:rPr lang="ru-RU" sz="1600" u="sng" dirty="0"/>
              <a:t>режима и охраны</a:t>
            </a:r>
            <a:r>
              <a:rPr lang="ru-RU" sz="1600" dirty="0"/>
              <a:t> с целью исключения возможности тайного проникновения на территорию и в помещения посторонних лиц;</a:t>
            </a:r>
          </a:p>
          <a:p>
            <a:pPr marL="285750" indent="-285750" algn="just">
              <a:spcBef>
                <a:spcPts val="600"/>
              </a:spcBef>
              <a:buFont typeface="Wingdings" panose="05000000000000000000" pitchFamily="2" charset="2"/>
              <a:buChar char="q"/>
            </a:pPr>
            <a:r>
              <a:rPr lang="ru-RU" sz="1600" dirty="0"/>
              <a:t>организацию </a:t>
            </a:r>
            <a:r>
              <a:rPr lang="ru-RU" sz="1600" u="sng" dirty="0"/>
              <a:t>работы с сотрудниками</a:t>
            </a:r>
            <a:r>
              <a:rPr lang="ru-RU" sz="1600" dirty="0"/>
              <a:t>, предусматривающую подбор и расстановку персонала (обучение правилам работы с конфиденциальной информацией, ознакомление с мерами ответственности за нарушение правил защиты информации и др.);</a:t>
            </a:r>
          </a:p>
          <a:p>
            <a:pPr marL="285750" indent="-285750" algn="just">
              <a:spcBef>
                <a:spcPts val="600"/>
              </a:spcBef>
              <a:buFont typeface="Wingdings" panose="05000000000000000000" pitchFamily="2" charset="2"/>
              <a:buChar char="q"/>
            </a:pPr>
            <a:r>
              <a:rPr lang="ru-RU" sz="1600" dirty="0"/>
              <a:t>организацию </a:t>
            </a:r>
            <a:r>
              <a:rPr lang="ru-RU" sz="1600" u="sng" dirty="0"/>
              <a:t>работы с документами</a:t>
            </a:r>
            <a:r>
              <a:rPr lang="ru-RU" sz="1600" dirty="0"/>
              <a:t> и документированной информацией (разработка документов и носителей конфиденциальной информации, их учет, исполнение, возврат, хранение и уничтожение);</a:t>
            </a:r>
          </a:p>
          <a:p>
            <a:pPr marL="285750" indent="-285750" algn="just">
              <a:spcBef>
                <a:spcPts val="600"/>
              </a:spcBef>
              <a:buFont typeface="Wingdings" panose="05000000000000000000" pitchFamily="2" charset="2"/>
              <a:buChar char="q"/>
            </a:pPr>
            <a:r>
              <a:rPr lang="ru-RU" sz="1600" dirty="0"/>
              <a:t>организацию </a:t>
            </a:r>
            <a:r>
              <a:rPr lang="ru-RU" sz="1600" u="sng" dirty="0"/>
              <a:t>использования технических средств</a:t>
            </a:r>
            <a:r>
              <a:rPr lang="ru-RU" sz="1600" dirty="0"/>
              <a:t> сбора, обработки, накопления и хранения информации;</a:t>
            </a:r>
          </a:p>
          <a:p>
            <a:pPr marL="285750" indent="-285750" algn="just">
              <a:spcBef>
                <a:spcPts val="600"/>
              </a:spcBef>
              <a:buFont typeface="Wingdings" panose="05000000000000000000" pitchFamily="2" charset="2"/>
              <a:buChar char="q"/>
            </a:pPr>
            <a:r>
              <a:rPr lang="ru-RU" sz="1600" dirty="0"/>
              <a:t>организацию работы по </a:t>
            </a:r>
            <a:r>
              <a:rPr lang="ru-RU" sz="1600" u="sng" dirty="0"/>
              <a:t>анализу внутренних и внешних угроз</a:t>
            </a:r>
            <a:r>
              <a:rPr lang="ru-RU" sz="1600" dirty="0"/>
              <a:t> информационной безопасности и выработке мер по обеспечению ее защиты;</a:t>
            </a:r>
          </a:p>
          <a:p>
            <a:pPr marL="285750" indent="-285750" algn="just">
              <a:spcBef>
                <a:spcPts val="600"/>
              </a:spcBef>
              <a:buFont typeface="Wingdings" panose="05000000000000000000" pitchFamily="2" charset="2"/>
              <a:buChar char="q"/>
            </a:pPr>
            <a:r>
              <a:rPr lang="ru-RU" sz="1600" dirty="0"/>
              <a:t>организацию работы по </a:t>
            </a:r>
            <a:r>
              <a:rPr lang="ru-RU" sz="1600" u="sng" dirty="0"/>
              <a:t>проведению систематического контроля</a:t>
            </a:r>
            <a:r>
              <a:rPr lang="ru-RU" sz="1600" dirty="0"/>
              <a:t> за работой персонала с конфиденциальной информацией, порядком учета, хранения и уничтожения документов и технических носителей</a:t>
            </a:r>
          </a:p>
        </p:txBody>
      </p:sp>
      <p:pic>
        <p:nvPicPr>
          <p:cNvPr id="14"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38509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Основные направления организационной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.2</a:t>
            </a:r>
          </a:p>
        </p:txBody>
      </p:sp>
      <p:sp>
        <p:nvSpPr>
          <p:cNvPr id="9" name="TextBox 8"/>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sp>
        <p:nvSpPr>
          <p:cNvPr id="13" name="Прямоугольник 12"/>
          <p:cNvSpPr/>
          <p:nvPr/>
        </p:nvSpPr>
        <p:spPr>
          <a:xfrm>
            <a:off x="468313" y="777875"/>
            <a:ext cx="8496300" cy="544764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lgn="just">
              <a:spcBef>
                <a:spcPts val="600"/>
              </a:spcBef>
              <a:buFont typeface="Wingdings" panose="05000000000000000000" pitchFamily="2" charset="2"/>
              <a:buChar char="q"/>
            </a:pPr>
            <a:r>
              <a:rPr lang="ru-RU" sz="1600" dirty="0"/>
              <a:t>Организация инвентаризации, классификации и учета подлежащих защите ресурсов;</a:t>
            </a:r>
          </a:p>
          <a:p>
            <a:pPr marL="285750" indent="-285750" algn="just">
              <a:spcBef>
                <a:spcPts val="600"/>
              </a:spcBef>
              <a:buFont typeface="Wingdings" panose="05000000000000000000" pitchFamily="2" charset="2"/>
              <a:buChar char="q"/>
            </a:pPr>
            <a:r>
              <a:rPr lang="ru-RU" sz="1600" dirty="0"/>
              <a:t>Организация и контроль процессов разграничения доступа пользователей к ИС;</a:t>
            </a:r>
          </a:p>
          <a:p>
            <a:pPr marL="285750" indent="-285750" algn="just">
              <a:spcBef>
                <a:spcPts val="600"/>
              </a:spcBef>
              <a:buFont typeface="Wingdings" panose="05000000000000000000" pitchFamily="2" charset="2"/>
              <a:buChar char="q"/>
            </a:pPr>
            <a:r>
              <a:rPr lang="ru-RU" sz="1600" dirty="0"/>
              <a:t>Организация процессов изменения настроек средств защиты;</a:t>
            </a:r>
          </a:p>
          <a:p>
            <a:pPr marL="285750" indent="-285750" algn="just">
              <a:spcBef>
                <a:spcPts val="600"/>
              </a:spcBef>
              <a:buFont typeface="Wingdings" panose="05000000000000000000" pitchFamily="2" charset="2"/>
              <a:buChar char="q"/>
            </a:pPr>
            <a:r>
              <a:rPr lang="ru-RU" sz="1600" dirty="0"/>
              <a:t>Организация процессов оперативного контроля за работой средств защиты и разработку мер своевременного реагирования выявленные факты нарушения </a:t>
            </a:r>
          </a:p>
          <a:p>
            <a:pPr marL="285750" indent="-285750" algn="just">
              <a:spcBef>
                <a:spcPts val="600"/>
              </a:spcBef>
              <a:buFont typeface="Wingdings" panose="05000000000000000000" pitchFamily="2" charset="2"/>
              <a:buChar char="q"/>
            </a:pPr>
            <a:r>
              <a:rPr lang="ru-RU" sz="1600" dirty="0"/>
              <a:t>Организация процессов своевременного обновления программного обеспечения;</a:t>
            </a:r>
          </a:p>
          <a:p>
            <a:pPr marL="285750" indent="-285750" algn="just">
              <a:spcBef>
                <a:spcPts val="600"/>
              </a:spcBef>
              <a:buFont typeface="Wingdings" panose="05000000000000000000" pitchFamily="2" charset="2"/>
              <a:buChar char="q"/>
            </a:pPr>
            <a:r>
              <a:rPr lang="ru-RU" sz="1600" dirty="0"/>
              <a:t>Организация процесса обучения пользователей работе со средствами защиты;</a:t>
            </a:r>
          </a:p>
          <a:p>
            <a:pPr marL="285750" indent="-285750" algn="just">
              <a:spcBef>
                <a:spcPts val="600"/>
              </a:spcBef>
              <a:buFont typeface="Wingdings" panose="05000000000000000000" pitchFamily="2" charset="2"/>
              <a:buChar char="q"/>
            </a:pPr>
            <a:r>
              <a:rPr lang="ru-RU" sz="1600" dirty="0"/>
              <a:t>Контроль эффективности и достаточности принимаемых мер защиты;</a:t>
            </a:r>
          </a:p>
          <a:p>
            <a:pPr marL="285750" indent="-285750" algn="just">
              <a:spcBef>
                <a:spcPts val="600"/>
              </a:spcBef>
              <a:buFont typeface="Wingdings" panose="05000000000000000000" pitchFamily="2" charset="2"/>
              <a:buChar char="q"/>
            </a:pPr>
            <a:r>
              <a:rPr lang="ru-RU" sz="1600" dirty="0"/>
              <a:t>Организация процесса расследования инцидентов и нарушений;</a:t>
            </a:r>
          </a:p>
          <a:p>
            <a:pPr marL="285750" indent="-285750" algn="just">
              <a:spcBef>
                <a:spcPts val="600"/>
              </a:spcBef>
              <a:buFont typeface="Wingdings" panose="05000000000000000000" pitchFamily="2" charset="2"/>
              <a:buChar char="q"/>
            </a:pPr>
            <a:r>
              <a:rPr lang="ru-RU" sz="1600" dirty="0"/>
              <a:t>Регламентация всех процессов обработки информации и действий сотрудников;</a:t>
            </a:r>
          </a:p>
          <a:p>
            <a:pPr marL="285750" indent="-285750" algn="just">
              <a:spcBef>
                <a:spcPts val="600"/>
              </a:spcBef>
              <a:buFont typeface="Wingdings" panose="05000000000000000000" pitchFamily="2" charset="2"/>
              <a:buChar char="q"/>
            </a:pPr>
            <a:r>
              <a:rPr lang="ru-RU" sz="1600" dirty="0"/>
              <a:t>Контроль знания всеми сотрудниками требований организационно-распорядительных документов в области информационной безопасности;</a:t>
            </a:r>
          </a:p>
          <a:p>
            <a:pPr marL="285750" indent="-285750" algn="just">
              <a:spcBef>
                <a:spcPts val="600"/>
              </a:spcBef>
              <a:buFont typeface="Wingdings" panose="05000000000000000000" pitchFamily="2" charset="2"/>
              <a:buChar char="q"/>
            </a:pPr>
            <a:r>
              <a:rPr lang="ru-RU" sz="1600" dirty="0"/>
              <a:t>Организация персональной ответственности каждого сотрудника, участвующего в процессах автоматизированной обработки информации и имеющего доступ к ресурсам АС;</a:t>
            </a:r>
          </a:p>
          <a:p>
            <a:pPr marL="285750" indent="-285750" algn="just">
              <a:spcBef>
                <a:spcPts val="600"/>
              </a:spcBef>
              <a:buFont typeface="Wingdings" panose="05000000000000000000" pitchFamily="2" charset="2"/>
              <a:buChar char="q"/>
            </a:pPr>
            <a:r>
              <a:rPr lang="ru-RU" sz="1600" dirty="0"/>
              <a:t>Организация эффективного контроля за соблюдением сотрудниками подразделений и обслуживающим персоналом требований по обеспечению ИБ;</a:t>
            </a:r>
          </a:p>
          <a:p>
            <a:pPr marL="285750" indent="-285750" algn="just">
              <a:spcBef>
                <a:spcPts val="600"/>
              </a:spcBef>
              <a:buFont typeface="Wingdings" panose="05000000000000000000" pitchFamily="2" charset="2"/>
              <a:buChar char="q"/>
            </a:pPr>
            <a:r>
              <a:rPr lang="ru-RU" sz="1600" dirty="0"/>
              <a:t>Проведение постоянного анализа эффективности и достаточности принятых мер и применяемых средств защиты информации, разработку и реализацию</a:t>
            </a:r>
          </a:p>
        </p:txBody>
      </p:sp>
      <p:pic>
        <p:nvPicPr>
          <p:cNvPr id="14"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9290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Основные методы организационной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.3</a:t>
            </a:r>
          </a:p>
        </p:txBody>
      </p:sp>
      <p:sp>
        <p:nvSpPr>
          <p:cNvPr id="9" name="TextBox 8"/>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sp>
        <p:nvSpPr>
          <p:cNvPr id="13" name="Прямоугольник 12"/>
          <p:cNvSpPr/>
          <p:nvPr/>
        </p:nvSpPr>
        <p:spPr>
          <a:xfrm>
            <a:off x="468313" y="777875"/>
            <a:ext cx="8496300" cy="553997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lgn="just">
              <a:spcBef>
                <a:spcPts val="600"/>
              </a:spcBef>
              <a:buFont typeface="Wingdings" panose="05000000000000000000" pitchFamily="2" charset="2"/>
              <a:buChar char="q"/>
            </a:pPr>
            <a:r>
              <a:rPr lang="ru-RU" sz="1600" dirty="0"/>
              <a:t>Разработка системы документов, регламентирующих вопросы защиты информации;</a:t>
            </a:r>
          </a:p>
          <a:p>
            <a:pPr marL="285750" indent="-285750" algn="just">
              <a:spcBef>
                <a:spcPts val="600"/>
              </a:spcBef>
              <a:buFont typeface="Wingdings" panose="05000000000000000000" pitchFamily="2" charset="2"/>
              <a:buChar char="q"/>
            </a:pPr>
            <a:r>
              <a:rPr lang="ru-RU" sz="1600" dirty="0"/>
              <a:t>Создание и совершенствование орг. структуры информационной безопасности</a:t>
            </a:r>
          </a:p>
          <a:p>
            <a:pPr marL="285750" indent="-285750" algn="just">
              <a:spcBef>
                <a:spcPts val="600"/>
              </a:spcBef>
              <a:buFont typeface="Wingdings" panose="05000000000000000000" pitchFamily="2" charset="2"/>
              <a:buChar char="q"/>
            </a:pPr>
            <a:r>
              <a:rPr lang="ru-RU" sz="1600" dirty="0"/>
              <a:t>Подготовка должностных лиц, ответственных за организацию и осуществление практических мероприятий по обеспечению безопасности информации;</a:t>
            </a:r>
          </a:p>
          <a:p>
            <a:pPr marL="285750" indent="-285750" algn="just">
              <a:spcBef>
                <a:spcPts val="600"/>
              </a:spcBef>
              <a:buFont typeface="Wingdings" panose="05000000000000000000" pitchFamily="2" charset="2"/>
              <a:buChar char="q"/>
            </a:pPr>
            <a:r>
              <a:rPr lang="ru-RU" sz="1600" dirty="0"/>
              <a:t>Предупреждение правонарушений в информационной сфере, и привлечение к ответственности лиц, совершивших преступления</a:t>
            </a:r>
          </a:p>
          <a:p>
            <a:pPr marL="285750" indent="-285750" algn="just">
              <a:spcBef>
                <a:spcPts val="600"/>
              </a:spcBef>
              <a:buFont typeface="Wingdings" panose="05000000000000000000" pitchFamily="2" charset="2"/>
              <a:buChar char="q"/>
            </a:pPr>
            <a:r>
              <a:rPr lang="ru-RU" sz="1600" dirty="0"/>
              <a:t>Совершенствование средств защиты информации и методов контроля эффективности этих средств, анализ и развитие защищенности систем, повышение их надежности </a:t>
            </a:r>
          </a:p>
          <a:p>
            <a:pPr marL="285750" indent="-285750" algn="just">
              <a:spcBef>
                <a:spcPts val="600"/>
              </a:spcBef>
              <a:buFont typeface="Wingdings" panose="05000000000000000000" pitchFamily="2" charset="2"/>
              <a:buChar char="q"/>
            </a:pPr>
            <a:r>
              <a:rPr lang="ru-RU" sz="1600" dirty="0"/>
              <a:t>Выявление технических устройств и программ, представляющих опасность информационной безопасности</a:t>
            </a:r>
          </a:p>
          <a:p>
            <a:pPr marL="285750" indent="-285750" algn="just">
              <a:spcBef>
                <a:spcPts val="600"/>
              </a:spcBef>
              <a:buFont typeface="Wingdings" panose="05000000000000000000" pitchFamily="2" charset="2"/>
              <a:buChar char="q"/>
            </a:pPr>
            <a:r>
              <a:rPr lang="ru-RU" sz="1600" dirty="0"/>
              <a:t>Организация и совершенствование служб и средств криптографических средств защиты для предотвращения перехвата информации по техническим каналам</a:t>
            </a:r>
          </a:p>
          <a:p>
            <a:pPr marL="285750" indent="-285750" algn="just">
              <a:spcBef>
                <a:spcPts val="600"/>
              </a:spcBef>
              <a:buFont typeface="Wingdings" panose="05000000000000000000" pitchFamily="2" charset="2"/>
              <a:buChar char="q"/>
            </a:pPr>
            <a:r>
              <a:rPr lang="ru-RU" sz="1600" dirty="0"/>
              <a:t>Сертификация средств защиты информации, лицензирование деятельности в области защиты, стандартизация способов и средств защиты информации</a:t>
            </a:r>
          </a:p>
          <a:p>
            <a:pPr marL="285750" indent="-285750" algn="just">
              <a:spcBef>
                <a:spcPts val="600"/>
              </a:spcBef>
              <a:buFont typeface="Wingdings" panose="05000000000000000000" pitchFamily="2" charset="2"/>
              <a:buChar char="q"/>
            </a:pPr>
            <a:r>
              <a:rPr lang="ru-RU" sz="1600" dirty="0"/>
              <a:t>Совершенствование безопасности автоматизированных систем обработки информации</a:t>
            </a:r>
          </a:p>
          <a:p>
            <a:pPr marL="285750" indent="-285750" algn="just">
              <a:spcBef>
                <a:spcPts val="600"/>
              </a:spcBef>
              <a:buFont typeface="Wingdings" panose="05000000000000000000" pitchFamily="2" charset="2"/>
              <a:buChar char="q"/>
            </a:pPr>
            <a:r>
              <a:rPr lang="ru-RU" sz="1600" dirty="0"/>
              <a:t>Разработка программ обеспечения информационной безопасности и определение порядка их финансирования</a:t>
            </a:r>
          </a:p>
          <a:p>
            <a:pPr marL="285750" indent="-285750" algn="just">
              <a:spcBef>
                <a:spcPts val="600"/>
              </a:spcBef>
              <a:buFont typeface="Wingdings" panose="05000000000000000000" pitchFamily="2" charset="2"/>
              <a:buChar char="q"/>
            </a:pPr>
            <a:r>
              <a:rPr lang="ru-RU" sz="1600" dirty="0"/>
              <a:t>Совершенствование системы финансирования работ, по реализации методов защиты информации, создание системы страхования информационных рисков</a:t>
            </a:r>
          </a:p>
        </p:txBody>
      </p:sp>
      <p:pic>
        <p:nvPicPr>
          <p:cNvPr id="14"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7661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Силы, обеспечивающие информационную безопасность</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.4</a:t>
            </a:r>
          </a:p>
        </p:txBody>
      </p:sp>
      <p:sp>
        <p:nvSpPr>
          <p:cNvPr id="9" name="TextBox 8"/>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sp>
        <p:nvSpPr>
          <p:cNvPr id="13" name="Прямоугольник 12"/>
          <p:cNvSpPr/>
          <p:nvPr/>
        </p:nvSpPr>
        <p:spPr>
          <a:xfrm>
            <a:off x="468313" y="777875"/>
            <a:ext cx="2823527" cy="255454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Департамент безопасности</a:t>
            </a:r>
          </a:p>
          <a:p>
            <a:pPr algn="just"/>
            <a:endParaRPr lang="ru-RU" sz="1600" b="1" dirty="0"/>
          </a:p>
          <a:p>
            <a:pPr algn="just"/>
            <a:endParaRPr lang="ru-RU" sz="1600" b="1" dirty="0"/>
          </a:p>
          <a:p>
            <a:pPr algn="just"/>
            <a:endParaRPr lang="ru-RU" sz="1600" b="1" dirty="0"/>
          </a:p>
          <a:p>
            <a:pPr algn="just"/>
            <a:endParaRPr lang="ru-RU" sz="1600" b="1" dirty="0"/>
          </a:p>
          <a:p>
            <a:pPr algn="just"/>
            <a:endParaRPr lang="ru-RU" sz="1600" b="1" dirty="0"/>
          </a:p>
          <a:p>
            <a:pPr algn="just"/>
            <a:endParaRPr lang="ru-RU" sz="1600" b="1" dirty="0"/>
          </a:p>
          <a:p>
            <a:pPr algn="just"/>
            <a:endParaRPr lang="ru-RU" sz="1600" b="1" dirty="0"/>
          </a:p>
          <a:p>
            <a:pPr algn="just"/>
            <a:endParaRPr lang="ru-RU" sz="1600" b="1" dirty="0"/>
          </a:p>
          <a:p>
            <a:pPr algn="just"/>
            <a:endParaRPr lang="ru-RU" sz="1600" b="1" dirty="0"/>
          </a:p>
        </p:txBody>
      </p:sp>
      <p:sp>
        <p:nvSpPr>
          <p:cNvPr id="14" name="Прямоугольник 13"/>
          <p:cNvSpPr/>
          <p:nvPr/>
        </p:nvSpPr>
        <p:spPr>
          <a:xfrm>
            <a:off x="6141085" y="777875"/>
            <a:ext cx="2823527" cy="5509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Департамент автоматизации</a:t>
            </a:r>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b="1" dirty="0"/>
          </a:p>
          <a:p>
            <a:pPr algn="ctr"/>
            <a:endParaRPr lang="ru-RU" sz="1600" dirty="0"/>
          </a:p>
          <a:p>
            <a:pPr algn="ctr"/>
            <a:endParaRPr lang="ru-RU" sz="1600" dirty="0"/>
          </a:p>
          <a:p>
            <a:pPr algn="ctr"/>
            <a:endParaRPr lang="ru-RU" sz="1600" dirty="0"/>
          </a:p>
          <a:p>
            <a:pPr algn="ctr"/>
            <a:endParaRPr lang="ru-RU" sz="1600" dirty="0"/>
          </a:p>
          <a:p>
            <a:pPr algn="ctr"/>
            <a:endParaRPr lang="ru-RU" sz="1600" dirty="0"/>
          </a:p>
          <a:p>
            <a:pPr algn="ctr"/>
            <a:endParaRPr lang="ru-RU" sz="1600" dirty="0"/>
          </a:p>
          <a:p>
            <a:pPr algn="ctr"/>
            <a:endParaRPr lang="ru-RU" sz="1600" dirty="0"/>
          </a:p>
          <a:p>
            <a:pPr algn="ctr"/>
            <a:endParaRPr lang="ru-RU" sz="1600" dirty="0"/>
          </a:p>
          <a:p>
            <a:pPr algn="ctr"/>
            <a:endParaRPr lang="ru-RU" sz="1600" dirty="0"/>
          </a:p>
        </p:txBody>
      </p:sp>
      <p:sp>
        <p:nvSpPr>
          <p:cNvPr id="15" name="Прямоугольник 14"/>
          <p:cNvSpPr/>
          <p:nvPr/>
        </p:nvSpPr>
        <p:spPr>
          <a:xfrm>
            <a:off x="3464914" y="1554616"/>
            <a:ext cx="2529811" cy="84638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Руководство</a:t>
            </a:r>
          </a:p>
          <a:p>
            <a:pPr algn="just"/>
            <a:r>
              <a:rPr lang="ru-RU" sz="1100" dirty="0"/>
              <a:t>Цели и задачи ИБ, стратегические решения по вопросам безопасности, утверждение регламентов и порядков</a:t>
            </a:r>
          </a:p>
        </p:txBody>
      </p:sp>
      <p:sp>
        <p:nvSpPr>
          <p:cNvPr id="2" name="Прямоугольник 1"/>
          <p:cNvSpPr/>
          <p:nvPr/>
        </p:nvSpPr>
        <p:spPr>
          <a:xfrm>
            <a:off x="539750" y="1130531"/>
            <a:ext cx="2668963" cy="5902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Служба охраны и технической защиты</a:t>
            </a:r>
          </a:p>
        </p:txBody>
      </p:sp>
      <p:sp>
        <p:nvSpPr>
          <p:cNvPr id="16" name="Прямоугольник 15"/>
          <p:cNvSpPr/>
          <p:nvPr/>
        </p:nvSpPr>
        <p:spPr>
          <a:xfrm>
            <a:off x="547029" y="1878804"/>
            <a:ext cx="2668963" cy="5902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Служба информационной безопасности</a:t>
            </a:r>
          </a:p>
        </p:txBody>
      </p:sp>
      <p:sp>
        <p:nvSpPr>
          <p:cNvPr id="17" name="Прямоугольник 16"/>
          <p:cNvSpPr/>
          <p:nvPr/>
        </p:nvSpPr>
        <p:spPr>
          <a:xfrm>
            <a:off x="536974" y="2615739"/>
            <a:ext cx="2668963" cy="5902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Служба экономической безопасности</a:t>
            </a:r>
          </a:p>
        </p:txBody>
      </p:sp>
      <p:sp>
        <p:nvSpPr>
          <p:cNvPr id="18" name="Прямоугольник 17"/>
          <p:cNvSpPr/>
          <p:nvPr/>
        </p:nvSpPr>
        <p:spPr>
          <a:xfrm>
            <a:off x="481172" y="3492818"/>
            <a:ext cx="2823527"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Управление рисков</a:t>
            </a:r>
          </a:p>
          <a:p>
            <a:pPr algn="just"/>
            <a:endParaRPr lang="ru-RU" sz="1600" b="1" dirty="0"/>
          </a:p>
        </p:txBody>
      </p:sp>
      <p:sp>
        <p:nvSpPr>
          <p:cNvPr id="19" name="Прямоугольник 18"/>
          <p:cNvSpPr/>
          <p:nvPr/>
        </p:nvSpPr>
        <p:spPr>
          <a:xfrm>
            <a:off x="492258" y="4276982"/>
            <a:ext cx="2823527"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Управление внутреннего контроля</a:t>
            </a:r>
          </a:p>
        </p:txBody>
      </p:sp>
      <p:sp>
        <p:nvSpPr>
          <p:cNvPr id="20" name="Прямоугольник 19"/>
          <p:cNvSpPr/>
          <p:nvPr/>
        </p:nvSpPr>
        <p:spPr>
          <a:xfrm>
            <a:off x="495026" y="5077778"/>
            <a:ext cx="2823527"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Отдел режима секретности</a:t>
            </a:r>
          </a:p>
          <a:p>
            <a:pPr algn="just"/>
            <a:endParaRPr lang="ru-RU" sz="1600" b="1" dirty="0"/>
          </a:p>
        </p:txBody>
      </p:sp>
      <p:sp>
        <p:nvSpPr>
          <p:cNvPr id="21" name="Прямоугольник 20"/>
          <p:cNvSpPr/>
          <p:nvPr/>
        </p:nvSpPr>
        <p:spPr>
          <a:xfrm>
            <a:off x="506107" y="5861946"/>
            <a:ext cx="2823527"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Отдел кадров</a:t>
            </a:r>
          </a:p>
          <a:p>
            <a:pPr algn="just"/>
            <a:endParaRPr lang="ru-RU" sz="1600" b="1" dirty="0"/>
          </a:p>
        </p:txBody>
      </p:sp>
      <p:sp>
        <p:nvSpPr>
          <p:cNvPr id="22" name="Прямоугольник 21"/>
          <p:cNvSpPr/>
          <p:nvPr/>
        </p:nvSpPr>
        <p:spPr>
          <a:xfrm>
            <a:off x="6218366" y="1130531"/>
            <a:ext cx="2668963" cy="7426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Программисты </a:t>
            </a:r>
          </a:p>
          <a:p>
            <a:pPr algn="ctr"/>
            <a:r>
              <a:rPr lang="ru-RU" sz="1100" dirty="0">
                <a:solidFill>
                  <a:schemeClr val="tx1"/>
                </a:solidFill>
              </a:rPr>
              <a:t>Разработка, приобретение и адаптация необходимых прикладных систем</a:t>
            </a:r>
            <a:endParaRPr lang="ru-RU" sz="1050" b="1" dirty="0">
              <a:solidFill>
                <a:schemeClr val="tx1"/>
              </a:solidFill>
            </a:endParaRPr>
          </a:p>
        </p:txBody>
      </p:sp>
      <p:sp>
        <p:nvSpPr>
          <p:cNvPr id="23" name="Прямоугольник 22"/>
          <p:cNvSpPr/>
          <p:nvPr/>
        </p:nvSpPr>
        <p:spPr>
          <a:xfrm>
            <a:off x="6221135" y="2022761"/>
            <a:ext cx="2668963" cy="9864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Группа внедрения и сопровождения </a:t>
            </a:r>
          </a:p>
          <a:p>
            <a:pPr algn="ctr"/>
            <a:r>
              <a:rPr lang="ru-RU" sz="1100" dirty="0">
                <a:solidFill>
                  <a:schemeClr val="tx1"/>
                </a:solidFill>
              </a:rPr>
              <a:t>Инсталляция, обслуживание и модификация прикладных систем</a:t>
            </a:r>
            <a:endParaRPr lang="ru-RU" sz="1050" b="1" dirty="0">
              <a:solidFill>
                <a:schemeClr val="tx1"/>
              </a:solidFill>
            </a:endParaRPr>
          </a:p>
        </p:txBody>
      </p:sp>
      <p:sp>
        <p:nvSpPr>
          <p:cNvPr id="24" name="Прямоугольник 23"/>
          <p:cNvSpPr/>
          <p:nvPr/>
        </p:nvSpPr>
        <p:spPr>
          <a:xfrm>
            <a:off x="6215179" y="3158835"/>
            <a:ext cx="2668963" cy="928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Группа эксплуатации технических средств </a:t>
            </a:r>
          </a:p>
          <a:p>
            <a:pPr algn="ctr"/>
            <a:r>
              <a:rPr lang="ru-RU" sz="1100" dirty="0">
                <a:solidFill>
                  <a:schemeClr val="tx1"/>
                </a:solidFill>
              </a:rPr>
              <a:t>Обеспечение функционирования и обслуживания </a:t>
            </a:r>
            <a:r>
              <a:rPr lang="ru-RU" sz="1100" dirty="0" err="1">
                <a:solidFill>
                  <a:schemeClr val="tx1"/>
                </a:solidFill>
              </a:rPr>
              <a:t>тех.средств</a:t>
            </a:r>
            <a:endParaRPr lang="ru-RU" sz="1050" b="1" dirty="0">
              <a:solidFill>
                <a:schemeClr val="tx1"/>
              </a:solidFill>
            </a:endParaRPr>
          </a:p>
        </p:txBody>
      </p:sp>
      <p:sp>
        <p:nvSpPr>
          <p:cNvPr id="25" name="Прямоугольник 24"/>
          <p:cNvSpPr/>
          <p:nvPr/>
        </p:nvSpPr>
        <p:spPr>
          <a:xfrm>
            <a:off x="6217950" y="4242263"/>
            <a:ext cx="2668963" cy="8355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Группа системных администраторов</a:t>
            </a:r>
          </a:p>
          <a:p>
            <a:pPr algn="ctr"/>
            <a:r>
              <a:rPr lang="ru-RU" sz="1100" dirty="0">
                <a:solidFill>
                  <a:schemeClr val="tx1"/>
                </a:solidFill>
              </a:rPr>
              <a:t>Настройка и обслуживание ОС и СУБД</a:t>
            </a:r>
            <a:endParaRPr lang="ru-RU" sz="1050" b="1" dirty="0">
              <a:solidFill>
                <a:schemeClr val="tx1"/>
              </a:solidFill>
            </a:endParaRPr>
          </a:p>
        </p:txBody>
      </p:sp>
      <p:sp>
        <p:nvSpPr>
          <p:cNvPr id="26" name="Прямоугольник 25"/>
          <p:cNvSpPr/>
          <p:nvPr/>
        </p:nvSpPr>
        <p:spPr>
          <a:xfrm>
            <a:off x="6220718" y="5234246"/>
            <a:ext cx="2668963" cy="9421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Группа защиты информации</a:t>
            </a:r>
          </a:p>
          <a:p>
            <a:pPr algn="ctr"/>
            <a:r>
              <a:rPr lang="ru-RU" sz="1100" dirty="0">
                <a:solidFill>
                  <a:schemeClr val="tx1"/>
                </a:solidFill>
              </a:rPr>
              <a:t>администрирование специальных дополнительных систем защиты </a:t>
            </a:r>
          </a:p>
        </p:txBody>
      </p:sp>
      <p:sp>
        <p:nvSpPr>
          <p:cNvPr id="27" name="Прямоугольник 26"/>
          <p:cNvSpPr/>
          <p:nvPr/>
        </p:nvSpPr>
        <p:spPr>
          <a:xfrm>
            <a:off x="3487274" y="2620226"/>
            <a:ext cx="2529811"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Подразделения</a:t>
            </a:r>
          </a:p>
          <a:p>
            <a:pPr algn="ctr"/>
            <a:endParaRPr lang="ru-RU" sz="1600" b="1" dirty="0"/>
          </a:p>
          <a:p>
            <a:pPr algn="ctr"/>
            <a:endParaRPr lang="ru-RU" sz="1600" b="1" dirty="0"/>
          </a:p>
          <a:p>
            <a:pPr algn="ctr"/>
            <a:endParaRPr lang="ru-RU" sz="1600" b="1" dirty="0"/>
          </a:p>
        </p:txBody>
      </p:sp>
      <p:sp>
        <p:nvSpPr>
          <p:cNvPr id="28" name="Прямоугольник 27"/>
          <p:cNvSpPr/>
          <p:nvPr/>
        </p:nvSpPr>
        <p:spPr>
          <a:xfrm>
            <a:off x="3546217" y="2958451"/>
            <a:ext cx="2372446" cy="5902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rPr>
              <a:t>Пользователи средств автоматизации</a:t>
            </a:r>
          </a:p>
        </p:txBody>
      </p:sp>
      <p:sp>
        <p:nvSpPr>
          <p:cNvPr id="29" name="Прямоугольник 28"/>
          <p:cNvSpPr/>
          <p:nvPr/>
        </p:nvSpPr>
        <p:spPr>
          <a:xfrm>
            <a:off x="3487275" y="3916007"/>
            <a:ext cx="2529811"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ru-RU" sz="1600" b="1" dirty="0"/>
              <a:t>Акционеры</a:t>
            </a:r>
          </a:p>
          <a:p>
            <a:pPr algn="ctr"/>
            <a:endParaRPr lang="ru-RU" sz="1600" b="1" dirty="0"/>
          </a:p>
        </p:txBody>
      </p:sp>
      <p:pic>
        <p:nvPicPr>
          <p:cNvPr id="30"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99855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Задачи Службы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.5</a:t>
            </a:r>
          </a:p>
        </p:txBody>
      </p:sp>
      <p:sp>
        <p:nvSpPr>
          <p:cNvPr id="9" name="TextBox 8"/>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sp>
        <p:nvSpPr>
          <p:cNvPr id="10" name="Прямоугольник 9"/>
          <p:cNvSpPr/>
          <p:nvPr/>
        </p:nvSpPr>
        <p:spPr>
          <a:xfrm>
            <a:off x="468312" y="777875"/>
            <a:ext cx="8496300" cy="561692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lgn="just">
              <a:spcBef>
                <a:spcPts val="600"/>
              </a:spcBef>
              <a:buFont typeface="Wingdings" panose="05000000000000000000" pitchFamily="2" charset="2"/>
              <a:buChar char="q"/>
            </a:pPr>
            <a:r>
              <a:rPr lang="ru-RU" sz="1600" dirty="0"/>
              <a:t>Определение перечня сведений, составляющих коммерческую тайну, а также круга лиц, которые имеют к ним доступ;</a:t>
            </a:r>
          </a:p>
          <a:p>
            <a:pPr marL="285750" indent="-285750" algn="just">
              <a:spcBef>
                <a:spcPts val="600"/>
              </a:spcBef>
              <a:buFont typeface="Wingdings" panose="05000000000000000000" pitchFamily="2" charset="2"/>
              <a:buChar char="q"/>
            </a:pPr>
            <a:r>
              <a:rPr lang="ru-RU" sz="1600" dirty="0"/>
              <a:t>Планирование, организация и обеспечение функционирования системы ЗИ;</a:t>
            </a:r>
          </a:p>
          <a:p>
            <a:pPr marL="285750" indent="-285750" algn="just">
              <a:spcBef>
                <a:spcPts val="600"/>
              </a:spcBef>
              <a:buFont typeface="Wingdings" panose="05000000000000000000" pitchFamily="2" charset="2"/>
              <a:buChar char="q"/>
            </a:pPr>
            <a:r>
              <a:rPr lang="ru-RU" sz="1600" dirty="0"/>
              <a:t>Координация с аудиторской службой проверок функционирования системы;</a:t>
            </a:r>
          </a:p>
          <a:p>
            <a:pPr marL="285750" indent="-285750" algn="just">
              <a:spcBef>
                <a:spcPts val="600"/>
              </a:spcBef>
              <a:buFont typeface="Wingdings" panose="05000000000000000000" pitchFamily="2" charset="2"/>
              <a:buChar char="q"/>
            </a:pPr>
            <a:r>
              <a:rPr lang="ru-RU" sz="1600" dirty="0"/>
              <a:t>Организация обучения сотрудников в соответствии с их функциональными обязанностями; обучение пользователей правилам безопасной обработки информации;</a:t>
            </a:r>
          </a:p>
          <a:p>
            <a:pPr marL="285750" indent="-285750" algn="just">
              <a:spcBef>
                <a:spcPts val="600"/>
              </a:spcBef>
              <a:buFont typeface="Wingdings" panose="05000000000000000000" pitchFamily="2" charset="2"/>
              <a:buChar char="q"/>
            </a:pPr>
            <a:r>
              <a:rPr lang="ru-RU" sz="1600" dirty="0"/>
              <a:t>Определение круга предприятий, на которых возможен выход из-под контроля сведений, составляющих коммерческую тайну предприятия;</a:t>
            </a:r>
          </a:p>
          <a:p>
            <a:pPr marL="285750" indent="-285750" algn="just">
              <a:spcBef>
                <a:spcPts val="600"/>
              </a:spcBef>
              <a:buFont typeface="Wingdings" panose="05000000000000000000" pitchFamily="2" charset="2"/>
              <a:buChar char="q"/>
            </a:pPr>
            <a:r>
              <a:rPr lang="ru-RU" sz="1600" dirty="0"/>
              <a:t>Выявление лиц на предприятии, заинтересованных в овладении коммерческой тайной;.</a:t>
            </a:r>
          </a:p>
          <a:p>
            <a:pPr marL="285750" indent="-285750" algn="just">
              <a:spcBef>
                <a:spcPts val="600"/>
              </a:spcBef>
              <a:buFont typeface="Wingdings" panose="05000000000000000000" pitchFamily="2" charset="2"/>
              <a:buChar char="q"/>
            </a:pPr>
            <a:r>
              <a:rPr lang="ru-RU" sz="1600" dirty="0"/>
              <a:t>Расследование нарушений защиты, принятие мер реагирования на попытки НСД к информации и нарушениям правил функционирования системы защиты;</a:t>
            </a:r>
          </a:p>
          <a:p>
            <a:pPr marL="285750" indent="-285750" algn="just">
              <a:spcBef>
                <a:spcPts val="600"/>
              </a:spcBef>
              <a:buFont typeface="Wingdings" panose="05000000000000000000" pitchFamily="2" charset="2"/>
              <a:buChar char="q"/>
            </a:pPr>
            <a:r>
              <a:rPr lang="ru-RU" sz="1600" dirty="0"/>
              <a:t>Выполнение восстановительных процедур после нарушения безопасности;</a:t>
            </a:r>
          </a:p>
          <a:p>
            <a:pPr marL="285750" indent="-285750" algn="just">
              <a:spcBef>
                <a:spcPts val="600"/>
              </a:spcBef>
              <a:buFont typeface="Wingdings" panose="05000000000000000000" pitchFamily="2" charset="2"/>
              <a:buChar char="q"/>
            </a:pPr>
            <a:r>
              <a:rPr lang="ru-RU" sz="1600" dirty="0"/>
              <a:t>Анализ, оценка состояния и разработка предложений по совершенствованию защиты информации; </a:t>
            </a:r>
          </a:p>
          <a:p>
            <a:pPr marL="285750" indent="-285750" algn="just">
              <a:spcBef>
                <a:spcPts val="600"/>
              </a:spcBef>
              <a:buFont typeface="Wingdings" panose="05000000000000000000" pitchFamily="2" charset="2"/>
              <a:buChar char="q"/>
            </a:pPr>
            <a:r>
              <a:rPr lang="ru-RU" sz="1600" dirty="0"/>
              <a:t>Внедрение достижений науки и техники, передового опыта в защите информации;</a:t>
            </a:r>
          </a:p>
          <a:p>
            <a:pPr marL="285750" indent="-285750" algn="just">
              <a:spcBef>
                <a:spcPts val="600"/>
              </a:spcBef>
              <a:buFont typeface="Wingdings" panose="05000000000000000000" pitchFamily="2" charset="2"/>
              <a:buChar char="q"/>
            </a:pPr>
            <a:r>
              <a:rPr lang="ru-RU" sz="1600" dirty="0"/>
              <a:t>Совместная работа с представителями других организаций по вопросам безопасности, непосредственный контакт или консультации с партнерами или клиентами;</a:t>
            </a:r>
          </a:p>
          <a:p>
            <a:pPr marL="285750" indent="-285750" algn="just">
              <a:spcBef>
                <a:spcPts val="600"/>
              </a:spcBef>
              <a:buFont typeface="Wingdings" panose="05000000000000000000" pitchFamily="2" charset="2"/>
              <a:buChar char="q"/>
            </a:pPr>
            <a:r>
              <a:rPr lang="ru-RU" sz="1600" dirty="0"/>
              <a:t>Постоянная проверка соответствия принятых в организации правил безопасной обработки информации существующим правовым нормам</a:t>
            </a:r>
          </a:p>
        </p:txBody>
      </p:sp>
      <p:pic>
        <p:nvPicPr>
          <p:cNvPr id="14"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38449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Взаимодействие службы ИТ и службы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.6</a:t>
            </a:r>
          </a:p>
        </p:txBody>
      </p:sp>
      <p:sp>
        <p:nvSpPr>
          <p:cNvPr id="13" name="Прямоугольник 12"/>
          <p:cNvSpPr/>
          <p:nvPr/>
        </p:nvSpPr>
        <p:spPr>
          <a:xfrm>
            <a:off x="468313" y="692150"/>
            <a:ext cx="8496300" cy="584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Процессы обеспечения информационной безопасности </a:t>
            </a:r>
            <a:r>
              <a:rPr lang="ru-RU" sz="1600" dirty="0"/>
              <a:t>являются органичной и неотъемлемой частью  информационных технологий (это часть ИТ).</a:t>
            </a:r>
          </a:p>
        </p:txBody>
      </p:sp>
      <p:sp>
        <p:nvSpPr>
          <p:cNvPr id="14" name="Прямоугольник 13"/>
          <p:cNvSpPr/>
          <p:nvPr/>
        </p:nvSpPr>
        <p:spPr>
          <a:xfrm>
            <a:off x="468313" y="1484313"/>
            <a:ext cx="4103687" cy="534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b="1" dirty="0"/>
              <a:t>Служба ИБ</a:t>
            </a:r>
            <a:r>
              <a:rPr lang="ru-RU" sz="1600" dirty="0"/>
              <a:t> отвечает за организацию процессов обеспечения ИБ.</a:t>
            </a:r>
          </a:p>
        </p:txBody>
      </p:sp>
      <p:sp>
        <p:nvSpPr>
          <p:cNvPr id="18" name="Прямоугольник 17"/>
          <p:cNvSpPr/>
          <p:nvPr/>
        </p:nvSpPr>
        <p:spPr>
          <a:xfrm>
            <a:off x="4859338" y="1470025"/>
            <a:ext cx="4105275" cy="534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b="1" dirty="0"/>
              <a:t>Подразделения ИТ </a:t>
            </a:r>
            <a:r>
              <a:rPr lang="ru-RU" sz="1600" dirty="0"/>
              <a:t>обеспечивают работу всех процессов ИТ (включая ИБ).</a:t>
            </a:r>
          </a:p>
        </p:txBody>
      </p:sp>
      <p:sp>
        <p:nvSpPr>
          <p:cNvPr id="19" name="Прямоугольник 18"/>
          <p:cNvSpPr/>
          <p:nvPr/>
        </p:nvSpPr>
        <p:spPr>
          <a:xfrm>
            <a:off x="468313" y="2349500"/>
            <a:ext cx="4103687" cy="534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Разрабатывает </a:t>
            </a:r>
            <a:r>
              <a:rPr lang="ru-RU" sz="1600" b="1" dirty="0"/>
              <a:t>Политику ИБ </a:t>
            </a:r>
            <a:r>
              <a:rPr lang="ru-RU" sz="1600" dirty="0"/>
              <a:t>и общие требования ИБ в рамках организации.</a:t>
            </a:r>
          </a:p>
        </p:txBody>
      </p:sp>
      <p:sp>
        <p:nvSpPr>
          <p:cNvPr id="20" name="Прямоугольник 19"/>
          <p:cNvSpPr/>
          <p:nvPr/>
        </p:nvSpPr>
        <p:spPr>
          <a:xfrm>
            <a:off x="4859338" y="2349500"/>
            <a:ext cx="4105275" cy="534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Формулирует </a:t>
            </a:r>
            <a:r>
              <a:rPr lang="ru-RU" sz="1600" b="1" dirty="0"/>
              <a:t>частные требования ИБ </a:t>
            </a:r>
            <a:r>
              <a:rPr lang="ru-RU" sz="1600" dirty="0"/>
              <a:t>к конкретным объектам и процессам.</a:t>
            </a:r>
          </a:p>
        </p:txBody>
      </p:sp>
      <p:sp>
        <p:nvSpPr>
          <p:cNvPr id="21" name="Прямоугольник 20"/>
          <p:cNvSpPr/>
          <p:nvPr/>
        </p:nvSpPr>
        <p:spPr>
          <a:xfrm>
            <a:off x="468313" y="3198813"/>
            <a:ext cx="4103687" cy="534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Согласует </a:t>
            </a:r>
            <a:r>
              <a:rPr lang="ru-RU" sz="1600" b="1" dirty="0"/>
              <a:t>частные требования ИБ</a:t>
            </a:r>
            <a:r>
              <a:rPr lang="ru-RU" sz="1600" dirty="0"/>
              <a:t> на полноту и соответствие правилам ИБ.</a:t>
            </a:r>
          </a:p>
        </p:txBody>
      </p:sp>
      <p:sp>
        <p:nvSpPr>
          <p:cNvPr id="22" name="Прямоугольник 21"/>
          <p:cNvSpPr/>
          <p:nvPr/>
        </p:nvSpPr>
        <p:spPr>
          <a:xfrm>
            <a:off x="4859338" y="3198813"/>
            <a:ext cx="4105275" cy="534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Реализует </a:t>
            </a:r>
            <a:r>
              <a:rPr lang="ru-RU" sz="1600" b="1" dirty="0"/>
              <a:t>требования ИБ </a:t>
            </a:r>
            <a:r>
              <a:rPr lang="ru-RU" sz="1600" dirty="0"/>
              <a:t>при разработке и администрировании АС.</a:t>
            </a:r>
          </a:p>
        </p:txBody>
      </p:sp>
      <p:sp>
        <p:nvSpPr>
          <p:cNvPr id="23" name="Прямоугольник 22"/>
          <p:cNvSpPr/>
          <p:nvPr/>
        </p:nvSpPr>
        <p:spPr>
          <a:xfrm>
            <a:off x="468313" y="4005263"/>
            <a:ext cx="4103687" cy="534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Имеет </a:t>
            </a:r>
            <a:r>
              <a:rPr lang="ru-RU" sz="1600" b="1" dirty="0"/>
              <a:t>специальные средства контроля </a:t>
            </a:r>
            <a:r>
              <a:rPr lang="ru-RU" sz="1600" dirty="0"/>
              <a:t>вне бизнес-процессов. </a:t>
            </a:r>
          </a:p>
        </p:txBody>
      </p:sp>
      <p:sp>
        <p:nvSpPr>
          <p:cNvPr id="24" name="Прямоугольник 23"/>
          <p:cNvSpPr/>
          <p:nvPr/>
        </p:nvSpPr>
        <p:spPr>
          <a:xfrm>
            <a:off x="4859338" y="4005263"/>
            <a:ext cx="4105275" cy="534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Управляет и </a:t>
            </a:r>
            <a:r>
              <a:rPr lang="ru-RU" sz="1600" b="1" dirty="0"/>
              <a:t>сопровождает АС</a:t>
            </a:r>
            <a:r>
              <a:rPr lang="ru-RU" sz="1600" dirty="0"/>
              <a:t>, включая настройки штатного функционала ИБ.</a:t>
            </a:r>
          </a:p>
        </p:txBody>
      </p:sp>
      <p:sp>
        <p:nvSpPr>
          <p:cNvPr id="25" name="Прямоугольник 24"/>
          <p:cNvSpPr/>
          <p:nvPr/>
        </p:nvSpPr>
        <p:spPr>
          <a:xfrm>
            <a:off x="468313" y="4854575"/>
            <a:ext cx="4103687" cy="534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Анализирует </a:t>
            </a:r>
            <a:r>
              <a:rPr lang="ru-RU" sz="1600" b="1" dirty="0"/>
              <a:t>все инциденты </a:t>
            </a:r>
            <a:r>
              <a:rPr lang="ru-RU" sz="1600" dirty="0"/>
              <a:t>для выявления событий, влияющих на ИБ. </a:t>
            </a:r>
          </a:p>
        </p:txBody>
      </p:sp>
      <p:sp>
        <p:nvSpPr>
          <p:cNvPr id="26" name="Прямоугольник 25"/>
          <p:cNvSpPr/>
          <p:nvPr/>
        </p:nvSpPr>
        <p:spPr>
          <a:xfrm>
            <a:off x="4859338" y="4854575"/>
            <a:ext cx="4105275" cy="534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defRPr/>
            </a:pPr>
            <a:r>
              <a:rPr lang="ru-RU" sz="1600" dirty="0"/>
              <a:t>Регистрирует </a:t>
            </a:r>
            <a:r>
              <a:rPr lang="ru-RU" sz="1600" b="1" dirty="0"/>
              <a:t>все инциденты</a:t>
            </a:r>
            <a:r>
              <a:rPr lang="ru-RU" sz="1600" dirty="0"/>
              <a:t>, включая инциденты ИБ.</a:t>
            </a:r>
          </a:p>
        </p:txBody>
      </p:sp>
      <p:sp>
        <p:nvSpPr>
          <p:cNvPr id="27" name="Прямоугольник 26"/>
          <p:cNvSpPr/>
          <p:nvPr/>
        </p:nvSpPr>
        <p:spPr>
          <a:xfrm>
            <a:off x="3203575" y="5805488"/>
            <a:ext cx="3024188" cy="5349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ctr" eaLnBrk="1" hangingPunct="1">
              <a:lnSpc>
                <a:spcPct val="90000"/>
              </a:lnSpc>
              <a:defRPr/>
            </a:pPr>
            <a:r>
              <a:rPr lang="ru-RU" sz="1600" b="1" dirty="0"/>
              <a:t>Совместно реагируют </a:t>
            </a:r>
          </a:p>
          <a:p>
            <a:pPr algn="ctr" eaLnBrk="1" hangingPunct="1">
              <a:lnSpc>
                <a:spcPct val="90000"/>
              </a:lnSpc>
              <a:defRPr/>
            </a:pPr>
            <a:r>
              <a:rPr lang="ru-RU" sz="1600" dirty="0"/>
              <a:t>на нарушения  ИБ</a:t>
            </a:r>
          </a:p>
        </p:txBody>
      </p:sp>
      <p:cxnSp>
        <p:nvCxnSpPr>
          <p:cNvPr id="29" name="Прямая со стрелкой 28"/>
          <p:cNvCxnSpPr>
            <a:stCxn id="14" idx="2"/>
            <a:endCxn id="19" idx="0"/>
          </p:cNvCxnSpPr>
          <p:nvPr/>
        </p:nvCxnSpPr>
        <p:spPr>
          <a:xfrm>
            <a:off x="2520950" y="2019300"/>
            <a:ext cx="0" cy="33020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a:stCxn id="18" idx="2"/>
            <a:endCxn id="20" idx="0"/>
          </p:cNvCxnSpPr>
          <p:nvPr/>
        </p:nvCxnSpPr>
        <p:spPr>
          <a:xfrm>
            <a:off x="6911975" y="2005013"/>
            <a:ext cx="0" cy="344487"/>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a:stCxn id="19" idx="3"/>
            <a:endCxn id="20" idx="1"/>
          </p:cNvCxnSpPr>
          <p:nvPr/>
        </p:nvCxnSpPr>
        <p:spPr>
          <a:xfrm>
            <a:off x="4572000" y="2617788"/>
            <a:ext cx="287338" cy="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flipH="1">
            <a:off x="4572000" y="2924175"/>
            <a:ext cx="287338" cy="288925"/>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a:stCxn id="20" idx="2"/>
            <a:endCxn id="22" idx="0"/>
          </p:cNvCxnSpPr>
          <p:nvPr/>
        </p:nvCxnSpPr>
        <p:spPr>
          <a:xfrm>
            <a:off x="6911975" y="2884488"/>
            <a:ext cx="0" cy="314325"/>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a:stCxn id="21" idx="3"/>
            <a:endCxn id="22" idx="1"/>
          </p:cNvCxnSpPr>
          <p:nvPr/>
        </p:nvCxnSpPr>
        <p:spPr>
          <a:xfrm>
            <a:off x="4572000" y="3467100"/>
            <a:ext cx="287338" cy="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Прямая со стрелкой 44"/>
          <p:cNvCxnSpPr>
            <a:stCxn id="21" idx="2"/>
            <a:endCxn id="23" idx="0"/>
          </p:cNvCxnSpPr>
          <p:nvPr/>
        </p:nvCxnSpPr>
        <p:spPr>
          <a:xfrm>
            <a:off x="2520950" y="3733800"/>
            <a:ext cx="0" cy="271463"/>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a:stCxn id="22" idx="2"/>
            <a:endCxn id="24" idx="0"/>
          </p:cNvCxnSpPr>
          <p:nvPr/>
        </p:nvCxnSpPr>
        <p:spPr>
          <a:xfrm>
            <a:off x="6911975" y="3733800"/>
            <a:ext cx="0" cy="271463"/>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p:cNvCxnSpPr>
            <a:stCxn id="24" idx="2"/>
            <a:endCxn id="26" idx="0"/>
          </p:cNvCxnSpPr>
          <p:nvPr/>
        </p:nvCxnSpPr>
        <p:spPr>
          <a:xfrm>
            <a:off x="6911975" y="4540250"/>
            <a:ext cx="0" cy="314325"/>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Прямая со стрелкой 53"/>
          <p:cNvCxnSpPr>
            <a:stCxn id="23" idx="2"/>
            <a:endCxn id="25" idx="0"/>
          </p:cNvCxnSpPr>
          <p:nvPr/>
        </p:nvCxnSpPr>
        <p:spPr>
          <a:xfrm>
            <a:off x="2520950" y="4540250"/>
            <a:ext cx="0" cy="314325"/>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a:stCxn id="26" idx="1"/>
            <a:endCxn id="25" idx="3"/>
          </p:cNvCxnSpPr>
          <p:nvPr/>
        </p:nvCxnSpPr>
        <p:spPr>
          <a:xfrm flipH="1">
            <a:off x="4572000" y="5122863"/>
            <a:ext cx="287338" cy="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a:stCxn id="26" idx="2"/>
            <a:endCxn id="27" idx="3"/>
          </p:cNvCxnSpPr>
          <p:nvPr/>
        </p:nvCxnSpPr>
        <p:spPr>
          <a:xfrm flipH="1">
            <a:off x="6227763" y="5389563"/>
            <a:ext cx="684212" cy="68421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Прямая со стрелкой 64"/>
          <p:cNvCxnSpPr>
            <a:stCxn id="25" idx="2"/>
            <a:endCxn id="27" idx="1"/>
          </p:cNvCxnSpPr>
          <p:nvPr/>
        </p:nvCxnSpPr>
        <p:spPr>
          <a:xfrm>
            <a:off x="2520950" y="5389563"/>
            <a:ext cx="682625" cy="68421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34"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51363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Нормативная база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.7</a:t>
            </a:r>
          </a:p>
        </p:txBody>
      </p:sp>
      <p:sp>
        <p:nvSpPr>
          <p:cNvPr id="9" name="TextBox 8"/>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sp>
        <p:nvSpPr>
          <p:cNvPr id="10" name="Прямоугольник 9"/>
          <p:cNvSpPr/>
          <p:nvPr/>
        </p:nvSpPr>
        <p:spPr>
          <a:xfrm>
            <a:off x="468312" y="777875"/>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rPr>
              <a:t>Стратегия информационной безопасности </a:t>
            </a:r>
            <a:r>
              <a:rPr lang="ru-RU" sz="1600" dirty="0"/>
              <a:t>– утверждённое руководством и акционерами </a:t>
            </a:r>
            <a:r>
              <a:rPr lang="ru-RU" sz="1600" b="1" dirty="0"/>
              <a:t>видение целей</a:t>
            </a:r>
            <a:r>
              <a:rPr lang="ru-RU" sz="1600" dirty="0"/>
              <a:t>, сроков и путей их достижения.</a:t>
            </a:r>
          </a:p>
        </p:txBody>
      </p:sp>
      <p:pic>
        <p:nvPicPr>
          <p:cNvPr id="13"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
        <p:nvSpPr>
          <p:cNvPr id="14" name="Прямоугольник 13"/>
          <p:cNvSpPr/>
          <p:nvPr/>
        </p:nvSpPr>
        <p:spPr>
          <a:xfrm>
            <a:off x="468312" y="1591250"/>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rPr>
              <a:t>Политика информационной безопасности </a:t>
            </a:r>
            <a:r>
              <a:rPr lang="ru-RU" sz="1600" dirty="0"/>
              <a:t>– публичная </a:t>
            </a:r>
            <a:r>
              <a:rPr lang="ru-RU" sz="1600" b="1" dirty="0"/>
              <a:t>декларация принципов</a:t>
            </a:r>
            <a:r>
              <a:rPr lang="ru-RU" sz="1600" dirty="0"/>
              <a:t>, рекомендаций и требований, которыми руководствуется организация в своей деятельности.</a:t>
            </a:r>
          </a:p>
        </p:txBody>
      </p:sp>
      <p:sp>
        <p:nvSpPr>
          <p:cNvPr id="15" name="Прямоугольник 14"/>
          <p:cNvSpPr/>
          <p:nvPr/>
        </p:nvSpPr>
        <p:spPr>
          <a:xfrm>
            <a:off x="468312" y="2404625"/>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rPr>
              <a:t>Частная политика информационной безопасности </a:t>
            </a:r>
            <a:r>
              <a:rPr lang="ru-RU" sz="1600" dirty="0"/>
              <a:t>– </a:t>
            </a:r>
            <a:r>
              <a:rPr lang="ru-RU" sz="1600" b="1" dirty="0"/>
              <a:t>конкретизация требований</a:t>
            </a:r>
            <a:r>
              <a:rPr lang="ru-RU" sz="1600" dirty="0"/>
              <a:t> и рекомендаций по определённому направлению организации защиты информации.</a:t>
            </a:r>
          </a:p>
        </p:txBody>
      </p:sp>
      <p:sp>
        <p:nvSpPr>
          <p:cNvPr id="16" name="Прямоугольник 15"/>
          <p:cNvSpPr/>
          <p:nvPr/>
        </p:nvSpPr>
        <p:spPr>
          <a:xfrm>
            <a:off x="468312" y="3218000"/>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rPr>
              <a:t>Положения информационной безопасности </a:t>
            </a:r>
            <a:r>
              <a:rPr lang="ru-RU" sz="1600" dirty="0"/>
              <a:t>– уточнение процессов «</a:t>
            </a:r>
            <a:r>
              <a:rPr lang="ru-RU" sz="1600" b="1" dirty="0"/>
              <a:t>что делать</a:t>
            </a:r>
            <a:r>
              <a:rPr lang="ru-RU" sz="1600" dirty="0"/>
              <a:t>» для достижения необходимого уровня защиты информации.</a:t>
            </a:r>
          </a:p>
        </p:txBody>
      </p:sp>
      <p:sp>
        <p:nvSpPr>
          <p:cNvPr id="17" name="Прямоугольник 16"/>
          <p:cNvSpPr/>
          <p:nvPr/>
        </p:nvSpPr>
        <p:spPr>
          <a:xfrm>
            <a:off x="468312" y="4031375"/>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rPr>
              <a:t>Регламенты информационной безопасности </a:t>
            </a:r>
            <a:r>
              <a:rPr lang="ru-RU" sz="1600" dirty="0"/>
              <a:t>– определение «</a:t>
            </a:r>
            <a:r>
              <a:rPr lang="ru-RU" sz="1600" b="1" dirty="0"/>
              <a:t>кто и за что отвечает</a:t>
            </a:r>
            <a:r>
              <a:rPr lang="ru-RU" sz="1600" dirty="0"/>
              <a:t>» для достижения необходимого уровня защиты информации.</a:t>
            </a:r>
          </a:p>
        </p:txBody>
      </p:sp>
      <p:sp>
        <p:nvSpPr>
          <p:cNvPr id="18" name="Прямоугольник 17"/>
          <p:cNvSpPr/>
          <p:nvPr/>
        </p:nvSpPr>
        <p:spPr>
          <a:xfrm>
            <a:off x="468312" y="4844750"/>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rPr>
              <a:t>Инструкции информационной безопасности </a:t>
            </a:r>
            <a:r>
              <a:rPr lang="ru-RU" sz="1600" dirty="0"/>
              <a:t>– определение «</a:t>
            </a:r>
            <a:r>
              <a:rPr lang="ru-RU" sz="1600" b="1" dirty="0"/>
              <a:t>как выполнять</a:t>
            </a:r>
            <a:r>
              <a:rPr lang="ru-RU" sz="1600" dirty="0"/>
              <a:t>» те или иные действия при решении задач защиты информации.</a:t>
            </a:r>
          </a:p>
        </p:txBody>
      </p:sp>
      <p:sp>
        <p:nvSpPr>
          <p:cNvPr id="19" name="Прямоугольник 18"/>
          <p:cNvSpPr/>
          <p:nvPr/>
        </p:nvSpPr>
        <p:spPr>
          <a:xfrm>
            <a:off x="468312" y="5658125"/>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rPr>
              <a:t>Стандарты информационной безопасности </a:t>
            </a:r>
            <a:r>
              <a:rPr lang="ru-RU" sz="1600" dirty="0"/>
              <a:t>– определение «</a:t>
            </a:r>
            <a:r>
              <a:rPr lang="ru-RU" sz="1600" b="1" dirty="0"/>
              <a:t>критериев оценки</a:t>
            </a:r>
            <a:r>
              <a:rPr lang="ru-RU" sz="1600" dirty="0"/>
              <a:t>» полноты, корректности и адекватности  действия при решении задач защиты информации.</a:t>
            </a:r>
          </a:p>
        </p:txBody>
      </p:sp>
      <p:cxnSp>
        <p:nvCxnSpPr>
          <p:cNvPr id="21" name="Прямая со стрелкой 20"/>
          <p:cNvCxnSpPr>
            <a:stCxn id="10" idx="2"/>
            <a:endCxn id="14" idx="0"/>
          </p:cNvCxnSpPr>
          <p:nvPr/>
        </p:nvCxnSpPr>
        <p:spPr>
          <a:xfrm>
            <a:off x="4716462" y="1362650"/>
            <a:ext cx="0" cy="228600"/>
          </a:xfrm>
          <a:prstGeom prst="straightConnector1">
            <a:avLst/>
          </a:prstGeom>
          <a:ln w="285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a:stCxn id="14" idx="2"/>
            <a:endCxn id="15" idx="0"/>
          </p:cNvCxnSpPr>
          <p:nvPr/>
        </p:nvCxnSpPr>
        <p:spPr>
          <a:xfrm>
            <a:off x="4716462" y="2176025"/>
            <a:ext cx="0" cy="228600"/>
          </a:xfrm>
          <a:prstGeom prst="straightConnector1">
            <a:avLst/>
          </a:prstGeom>
          <a:ln w="285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15" idx="2"/>
            <a:endCxn id="16" idx="0"/>
          </p:cNvCxnSpPr>
          <p:nvPr/>
        </p:nvCxnSpPr>
        <p:spPr>
          <a:xfrm>
            <a:off x="4716462" y="2989400"/>
            <a:ext cx="0" cy="228600"/>
          </a:xfrm>
          <a:prstGeom prst="straightConnector1">
            <a:avLst/>
          </a:prstGeom>
          <a:ln w="285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16" idx="2"/>
            <a:endCxn id="17" idx="0"/>
          </p:cNvCxnSpPr>
          <p:nvPr/>
        </p:nvCxnSpPr>
        <p:spPr>
          <a:xfrm>
            <a:off x="4716462" y="3802775"/>
            <a:ext cx="0" cy="228600"/>
          </a:xfrm>
          <a:prstGeom prst="straightConnector1">
            <a:avLst/>
          </a:prstGeom>
          <a:ln w="285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a:off x="4684335" y="4616150"/>
            <a:ext cx="0" cy="228600"/>
          </a:xfrm>
          <a:prstGeom prst="straightConnector1">
            <a:avLst/>
          </a:prstGeom>
          <a:ln w="285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stCxn id="18" idx="2"/>
            <a:endCxn id="19" idx="0"/>
          </p:cNvCxnSpPr>
          <p:nvPr/>
        </p:nvCxnSpPr>
        <p:spPr>
          <a:xfrm>
            <a:off x="4716462" y="5429525"/>
            <a:ext cx="0" cy="228600"/>
          </a:xfrm>
          <a:prstGeom prst="straightConnector1">
            <a:avLst/>
          </a:prstGeom>
          <a:ln w="285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04361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Содержание Политики информационной безопасности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.8</a:t>
            </a:r>
          </a:p>
        </p:txBody>
      </p:sp>
      <p:sp>
        <p:nvSpPr>
          <p:cNvPr id="9" name="TextBox 8"/>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sp>
        <p:nvSpPr>
          <p:cNvPr id="10" name="Прямоугольник 9"/>
          <p:cNvSpPr/>
          <p:nvPr/>
        </p:nvSpPr>
        <p:spPr>
          <a:xfrm>
            <a:off x="468311" y="777875"/>
            <a:ext cx="4253317" cy="563231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200" b="1" dirty="0">
                <a:latin typeface="Arial Narrow" panose="020B0606020202030204" pitchFamily="34" charset="0"/>
              </a:rPr>
              <a:t>1. Введение</a:t>
            </a:r>
          </a:p>
          <a:p>
            <a:pPr marL="144000" lvl="1" algn="just"/>
            <a:r>
              <a:rPr lang="ru-RU" sz="1200" dirty="0">
                <a:latin typeface="Arial Narrow" panose="020B0606020202030204" pitchFamily="34" charset="0"/>
              </a:rPr>
              <a:t>1.1 Общий обзор</a:t>
            </a:r>
          </a:p>
          <a:p>
            <a:pPr marL="144000" lvl="1" algn="just"/>
            <a:r>
              <a:rPr lang="ru-RU" sz="1200" dirty="0">
                <a:latin typeface="Arial Narrow" panose="020B0606020202030204" pitchFamily="34" charset="0"/>
              </a:rPr>
              <a:t>1.2 Область применения и цель политики безопасности ИТ</a:t>
            </a:r>
          </a:p>
          <a:p>
            <a:pPr algn="just"/>
            <a:r>
              <a:rPr lang="ru-RU" sz="1200" b="1" dirty="0">
                <a:latin typeface="Arial Narrow" panose="020B0606020202030204" pitchFamily="34" charset="0"/>
              </a:rPr>
              <a:t>2. Цели и принципы обеспечения безопасности</a:t>
            </a:r>
          </a:p>
          <a:p>
            <a:pPr marL="144000" algn="just"/>
            <a:r>
              <a:rPr lang="ru-RU" sz="1200" dirty="0">
                <a:latin typeface="Arial Narrow" panose="020B0606020202030204" pitchFamily="34" charset="0"/>
              </a:rPr>
              <a:t>2.1 Стратегические задачи в области безопасности ИТ </a:t>
            </a:r>
          </a:p>
          <a:p>
            <a:pPr algn="just"/>
            <a:r>
              <a:rPr lang="ru-RU" sz="1200" b="1" dirty="0">
                <a:latin typeface="Arial Narrow" panose="020B0606020202030204" pitchFamily="34" charset="0"/>
              </a:rPr>
              <a:t>3. Организация и инфраструктура безопасности</a:t>
            </a:r>
          </a:p>
          <a:p>
            <a:pPr marL="144000" algn="just"/>
            <a:r>
              <a:rPr lang="ru-RU" sz="1200" dirty="0">
                <a:latin typeface="Arial Narrow" panose="020B0606020202030204" pitchFamily="34" charset="0"/>
              </a:rPr>
              <a:t>3.1 Ответственность</a:t>
            </a:r>
          </a:p>
          <a:p>
            <a:pPr marL="144000" algn="just"/>
            <a:r>
              <a:rPr lang="ru-RU" sz="1200" dirty="0">
                <a:latin typeface="Arial Narrow" panose="020B0606020202030204" pitchFamily="34" charset="0"/>
              </a:rPr>
              <a:t>3.2 Основные направления политики обеспечения безопасности</a:t>
            </a:r>
          </a:p>
          <a:p>
            <a:pPr marL="144000" algn="just"/>
            <a:r>
              <a:rPr lang="ru-RU" sz="1200" dirty="0">
                <a:latin typeface="Arial Narrow" panose="020B0606020202030204" pitchFamily="34" charset="0"/>
              </a:rPr>
              <a:t>3.3 Регистрация инцидентов нарушения безопасности</a:t>
            </a:r>
          </a:p>
          <a:p>
            <a:pPr algn="just"/>
            <a:r>
              <a:rPr lang="ru-RU" sz="1200" b="1" dirty="0">
                <a:latin typeface="Arial Narrow" panose="020B0606020202030204" pitchFamily="34" charset="0"/>
              </a:rPr>
              <a:t>4. Анализ риска в области обеспечения безопасности ИТ</a:t>
            </a:r>
          </a:p>
          <a:p>
            <a:pPr marL="144000" algn="just"/>
            <a:r>
              <a:rPr lang="ru-RU" sz="1200" dirty="0">
                <a:latin typeface="Arial Narrow" panose="020B0606020202030204" pitchFamily="34" charset="0"/>
              </a:rPr>
              <a:t>4.1 Менеджмент и анализ риска</a:t>
            </a:r>
          </a:p>
          <a:p>
            <a:pPr marL="144000" algn="just"/>
            <a:r>
              <a:rPr lang="ru-RU" sz="1200" dirty="0">
                <a:latin typeface="Arial Narrow" panose="020B0606020202030204" pitchFamily="34" charset="0"/>
              </a:rPr>
              <a:t>4.2 Проверка соответствия мер предъявляемым требованиям</a:t>
            </a:r>
          </a:p>
          <a:p>
            <a:pPr algn="just"/>
            <a:r>
              <a:rPr lang="ru-RU" sz="1200" b="1" dirty="0">
                <a:latin typeface="Arial Narrow" panose="020B0606020202030204" pitchFamily="34" charset="0"/>
              </a:rPr>
              <a:t>5. Чувствительность информации и риски</a:t>
            </a:r>
          </a:p>
          <a:p>
            <a:pPr marL="144000" algn="just"/>
            <a:r>
              <a:rPr lang="ru-RU" sz="1200" dirty="0">
                <a:latin typeface="Arial Narrow" panose="020B0606020202030204" pitchFamily="34" charset="0"/>
              </a:rPr>
              <a:t>5.1 Общий обзор угроз, уязвимых мест и рисков</a:t>
            </a:r>
          </a:p>
          <a:p>
            <a:pPr marL="144000" algn="just"/>
            <a:r>
              <a:rPr lang="ru-RU" sz="1200" dirty="0">
                <a:latin typeface="Arial Narrow" panose="020B0606020202030204" pitchFamily="34" charset="0"/>
              </a:rPr>
              <a:t>5.2 Схема маркировки информации</a:t>
            </a:r>
          </a:p>
          <a:p>
            <a:pPr marL="144000" algn="just"/>
            <a:r>
              <a:rPr lang="ru-RU" sz="1200" dirty="0">
                <a:latin typeface="Arial Narrow" panose="020B0606020202030204" pitchFamily="34" charset="0"/>
              </a:rPr>
              <a:t>5.3 Общий обзор информации в организации</a:t>
            </a:r>
          </a:p>
          <a:p>
            <a:pPr marL="144000" algn="just"/>
            <a:r>
              <a:rPr lang="ru-RU" sz="1200" dirty="0">
                <a:latin typeface="Arial Narrow" panose="020B0606020202030204" pitchFamily="34" charset="0"/>
              </a:rPr>
              <a:t>5.4 Уровни ценности и чувствительности информации</a:t>
            </a:r>
          </a:p>
          <a:p>
            <a:pPr algn="just"/>
            <a:r>
              <a:rPr lang="ru-RU" sz="1200" b="1" dirty="0">
                <a:latin typeface="Arial Narrow" panose="020B0606020202030204" pitchFamily="34" charset="0"/>
              </a:rPr>
              <a:t>6. Безопасность аппаратно-программного обеспечения</a:t>
            </a:r>
          </a:p>
          <a:p>
            <a:pPr marL="144000" algn="just"/>
            <a:r>
              <a:rPr lang="ru-RU" sz="1200" dirty="0">
                <a:latin typeface="Arial Narrow" panose="020B0606020202030204" pitchFamily="34" charset="0"/>
              </a:rPr>
              <a:t>6.1 Идентификация и аутентификация</a:t>
            </a:r>
          </a:p>
          <a:p>
            <a:pPr marL="144000" algn="just"/>
            <a:r>
              <a:rPr lang="ru-RU" sz="1200" dirty="0">
                <a:latin typeface="Arial Narrow" panose="020B0606020202030204" pitchFamily="34" charset="0"/>
              </a:rPr>
              <a:t>6.2 Контроль доступа</a:t>
            </a:r>
          </a:p>
          <a:p>
            <a:pPr marL="144000" algn="just"/>
            <a:r>
              <a:rPr lang="ru-RU" sz="1200" dirty="0">
                <a:latin typeface="Arial Narrow" panose="020B0606020202030204" pitchFamily="34" charset="0"/>
              </a:rPr>
              <a:t>6.3 Журнал учета использования ресурсов и аудит</a:t>
            </a:r>
          </a:p>
          <a:p>
            <a:pPr marL="144000" algn="just"/>
            <a:r>
              <a:rPr lang="ru-RU" sz="1200" dirty="0">
                <a:latin typeface="Arial Narrow" panose="020B0606020202030204" pitchFamily="34" charset="0"/>
              </a:rPr>
              <a:t>6.4 Полное стирание</a:t>
            </a:r>
          </a:p>
          <a:p>
            <a:pPr marL="144000" algn="just"/>
            <a:r>
              <a:rPr lang="ru-RU" sz="1200" dirty="0">
                <a:latin typeface="Arial Narrow" panose="020B0606020202030204" pitchFamily="34" charset="0"/>
              </a:rPr>
              <a:t>6.5 Программное обеспечение, нарушающее нормальную работу системы</a:t>
            </a:r>
          </a:p>
          <a:p>
            <a:pPr marL="144000" algn="just"/>
            <a:r>
              <a:rPr lang="ru-RU" sz="1200" dirty="0">
                <a:latin typeface="Arial Narrow" panose="020B0606020202030204" pitchFamily="34" charset="0"/>
              </a:rPr>
              <a:t>6.6 Безопасность ПК</a:t>
            </a:r>
          </a:p>
          <a:p>
            <a:pPr marL="144000" algn="just"/>
            <a:r>
              <a:rPr lang="ru-RU" sz="1200" dirty="0">
                <a:latin typeface="Arial Narrow" panose="020B0606020202030204" pitchFamily="34" charset="0"/>
              </a:rPr>
              <a:t>6.7 Безопасность компактных портативных компьютеров</a:t>
            </a:r>
          </a:p>
          <a:p>
            <a:pPr algn="just"/>
            <a:r>
              <a:rPr lang="ru-RU" sz="1200" b="1" dirty="0">
                <a:latin typeface="Arial Narrow" panose="020B0606020202030204" pitchFamily="34" charset="0"/>
              </a:rPr>
              <a:t>7. Безопасность связи</a:t>
            </a:r>
          </a:p>
          <a:p>
            <a:pPr marL="144000" algn="just"/>
            <a:r>
              <a:rPr lang="ru-RU" sz="1200" dirty="0">
                <a:latin typeface="Arial Narrow" panose="020B0606020202030204" pitchFamily="34" charset="0"/>
              </a:rPr>
              <a:t>7.1 Инфраструктура сетей</a:t>
            </a:r>
          </a:p>
          <a:p>
            <a:pPr marL="144000" algn="just"/>
            <a:r>
              <a:rPr lang="ru-RU" sz="1200" dirty="0">
                <a:latin typeface="Arial Narrow" panose="020B0606020202030204" pitchFamily="34" charset="0"/>
              </a:rPr>
              <a:t>7.2 Интернет</a:t>
            </a:r>
          </a:p>
          <a:p>
            <a:pPr marL="144000" algn="just"/>
            <a:r>
              <a:rPr lang="ru-RU" sz="1200" dirty="0">
                <a:latin typeface="Arial Narrow" panose="020B0606020202030204" pitchFamily="34" charset="0"/>
              </a:rPr>
              <a:t>7.3 Криптографическая аутентификация сообщений</a:t>
            </a:r>
          </a:p>
        </p:txBody>
      </p:sp>
      <p:pic>
        <p:nvPicPr>
          <p:cNvPr id="14"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854633" y="777875"/>
            <a:ext cx="4109980" cy="563231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a:r>
              <a:rPr lang="ru-RU" sz="1200" b="1" dirty="0">
                <a:latin typeface="Arial Narrow" panose="020B0606020202030204" pitchFamily="34" charset="0"/>
              </a:rPr>
              <a:t>8. Физическая безопасность</a:t>
            </a:r>
          </a:p>
          <a:p>
            <a:pPr marL="144000" algn="just"/>
            <a:r>
              <a:rPr lang="ru-RU" sz="1200" dirty="0">
                <a:latin typeface="Arial Narrow" panose="020B0606020202030204" pitchFamily="34" charset="0"/>
              </a:rPr>
              <a:t>8.1 Размещение оборудования</a:t>
            </a:r>
          </a:p>
          <a:p>
            <a:pPr marL="144000" algn="just"/>
            <a:r>
              <a:rPr lang="ru-RU" sz="1200" dirty="0">
                <a:latin typeface="Arial Narrow" panose="020B0606020202030204" pitchFamily="34" charset="0"/>
              </a:rPr>
              <a:t>8.2 Безопасность и защита зданий</a:t>
            </a:r>
          </a:p>
          <a:p>
            <a:pPr marL="144000" algn="just"/>
            <a:r>
              <a:rPr lang="ru-RU" sz="1200" dirty="0">
                <a:latin typeface="Arial Narrow" panose="020B0606020202030204" pitchFamily="34" charset="0"/>
              </a:rPr>
              <a:t>8.3 Защита коммуникаций и энергоснабжения в зданиях</a:t>
            </a:r>
          </a:p>
          <a:p>
            <a:pPr marL="144000" algn="just"/>
            <a:r>
              <a:rPr lang="ru-RU" sz="1200" dirty="0">
                <a:latin typeface="Arial Narrow" panose="020B0606020202030204" pitchFamily="34" charset="0"/>
              </a:rPr>
              <a:t>8.4 Защита вспомогательных служб</a:t>
            </a:r>
          </a:p>
          <a:p>
            <a:pPr marL="144000" algn="just"/>
            <a:r>
              <a:rPr lang="ru-RU" sz="1200" dirty="0">
                <a:latin typeface="Arial Narrow" panose="020B0606020202030204" pitchFamily="34" charset="0"/>
              </a:rPr>
              <a:t>8.5 Несанкционированное проникновение в помещения</a:t>
            </a:r>
          </a:p>
          <a:p>
            <a:pPr marL="144000" algn="just"/>
            <a:r>
              <a:rPr lang="ru-RU" sz="1200" dirty="0">
                <a:latin typeface="Arial Narrow" panose="020B0606020202030204" pitchFamily="34" charset="0"/>
              </a:rPr>
              <a:t>8.6 Доступность ПК и рабочих станций</a:t>
            </a:r>
          </a:p>
          <a:p>
            <a:pPr marL="144000" algn="just"/>
            <a:r>
              <a:rPr lang="ru-RU" sz="1200" dirty="0">
                <a:latin typeface="Arial Narrow" panose="020B0606020202030204" pitchFamily="34" charset="0"/>
              </a:rPr>
              <a:t>8.7 Доступ к магнитным носителям информации</a:t>
            </a:r>
          </a:p>
          <a:p>
            <a:pPr marL="144000" algn="just"/>
            <a:r>
              <a:rPr lang="ru-RU" sz="1200" dirty="0">
                <a:latin typeface="Arial Narrow" panose="020B0606020202030204" pitchFamily="34" charset="0"/>
              </a:rPr>
              <a:t>8.8 Противопожарная защита</a:t>
            </a:r>
          </a:p>
          <a:p>
            <a:pPr marL="144000" algn="just"/>
            <a:r>
              <a:rPr lang="ru-RU" sz="1200" dirty="0">
                <a:latin typeface="Arial Narrow" panose="020B0606020202030204" pitchFamily="34" charset="0"/>
              </a:rPr>
              <a:t>8.9 Защита системы освещения</a:t>
            </a:r>
          </a:p>
          <a:p>
            <a:pPr marL="144000" algn="just"/>
            <a:r>
              <a:rPr lang="ru-RU" sz="1200" dirty="0">
                <a:latin typeface="Arial Narrow" panose="020B0606020202030204" pitchFamily="34" charset="0"/>
              </a:rPr>
              <a:t>8.10 Защита оборудования от кражи</a:t>
            </a:r>
          </a:p>
          <a:p>
            <a:pPr marL="144000" algn="just"/>
            <a:r>
              <a:rPr lang="ru-RU" sz="1200" dirty="0">
                <a:latin typeface="Arial Narrow" panose="020B0606020202030204" pitchFamily="34" charset="0"/>
              </a:rPr>
              <a:t>8.11 Управление услугами и ТО</a:t>
            </a:r>
          </a:p>
          <a:p>
            <a:pPr algn="just"/>
            <a:r>
              <a:rPr lang="ru-RU" sz="1200" b="1" dirty="0">
                <a:latin typeface="Arial Narrow" panose="020B0606020202030204" pitchFamily="34" charset="0"/>
              </a:rPr>
              <a:t>9. Безопасность персонала</a:t>
            </a:r>
          </a:p>
          <a:p>
            <a:pPr marL="144000" algn="just"/>
            <a:r>
              <a:rPr lang="ru-RU" sz="1200" dirty="0">
                <a:latin typeface="Arial Narrow" panose="020B0606020202030204" pitchFamily="34" charset="0"/>
              </a:rPr>
              <a:t>9.1 Условия найма персонала</a:t>
            </a:r>
          </a:p>
          <a:p>
            <a:pPr marL="144000" algn="just"/>
            <a:r>
              <a:rPr lang="ru-RU" sz="1200" dirty="0">
                <a:latin typeface="Arial Narrow" panose="020B0606020202030204" pitchFamily="34" charset="0"/>
              </a:rPr>
              <a:t>9.2 Осведомленность и обучение персонала</a:t>
            </a:r>
          </a:p>
          <a:p>
            <a:pPr marL="144000" algn="just"/>
            <a:r>
              <a:rPr lang="ru-RU" sz="1200" dirty="0">
                <a:latin typeface="Arial Narrow" panose="020B0606020202030204" pitchFamily="34" charset="0"/>
              </a:rPr>
              <a:t>9.3 Привлечение третьих сторон</a:t>
            </a:r>
          </a:p>
          <a:p>
            <a:pPr algn="just"/>
            <a:r>
              <a:rPr lang="ru-RU" sz="1200" b="1" dirty="0">
                <a:latin typeface="Arial Narrow" panose="020B0606020202030204" pitchFamily="34" charset="0"/>
              </a:rPr>
              <a:t>10. Безопасность документов и носителей информации</a:t>
            </a:r>
          </a:p>
          <a:p>
            <a:pPr marL="144000" algn="just"/>
            <a:r>
              <a:rPr lang="ru-RU" sz="1200" dirty="0">
                <a:latin typeface="Arial Narrow" panose="020B0606020202030204" pitchFamily="34" charset="0"/>
              </a:rPr>
              <a:t>10.1 Безопасность документов</a:t>
            </a:r>
          </a:p>
          <a:p>
            <a:pPr marL="144000" algn="just"/>
            <a:r>
              <a:rPr lang="ru-RU" sz="1200" dirty="0">
                <a:latin typeface="Arial Narrow" panose="020B0606020202030204" pitchFamily="34" charset="0"/>
              </a:rPr>
              <a:t>10.2 Хранение носителей информации</a:t>
            </a:r>
          </a:p>
          <a:p>
            <a:pPr marL="144000" algn="just"/>
            <a:r>
              <a:rPr lang="ru-RU" sz="1200" dirty="0">
                <a:latin typeface="Arial Narrow" panose="020B0606020202030204" pitchFamily="34" charset="0"/>
              </a:rPr>
              <a:t>10.3 Ликвидация носителей информации</a:t>
            </a:r>
          </a:p>
          <a:p>
            <a:pPr algn="just"/>
            <a:r>
              <a:rPr lang="ru-RU" sz="1200" b="1" dirty="0">
                <a:latin typeface="Arial Narrow" panose="020B0606020202030204" pitchFamily="34" charset="0"/>
              </a:rPr>
              <a:t>11. Обеспечение непрерывности деятельности, включая ЧС </a:t>
            </a:r>
          </a:p>
          <a:p>
            <a:pPr marL="144000" algn="just"/>
            <a:r>
              <a:rPr lang="ru-RU" sz="1200" dirty="0">
                <a:latin typeface="Arial Narrow" panose="020B0606020202030204" pitchFamily="34" charset="0"/>
              </a:rPr>
              <a:t>11.1 Запасные варианты</a:t>
            </a:r>
          </a:p>
          <a:p>
            <a:pPr marL="144000" algn="just"/>
            <a:r>
              <a:rPr lang="ru-RU" sz="1200" dirty="0">
                <a:latin typeface="Arial Narrow" panose="020B0606020202030204" pitchFamily="34" charset="0"/>
              </a:rPr>
              <a:t>11.2 Стратегия обеспечения бесперебойной работы</a:t>
            </a:r>
          </a:p>
          <a:p>
            <a:pPr marL="144000" algn="just"/>
            <a:r>
              <a:rPr lang="ru-RU" sz="1200" dirty="0">
                <a:latin typeface="Arial Narrow" panose="020B0606020202030204" pitchFamily="34" charset="0"/>
              </a:rPr>
              <a:t>11.3 План (планы) обеспечения бесперебойной работы</a:t>
            </a:r>
          </a:p>
          <a:p>
            <a:pPr marL="144000" algn="just"/>
            <a:r>
              <a:rPr lang="ru-RU" sz="1200" dirty="0">
                <a:latin typeface="Arial Narrow" panose="020B0606020202030204" pitchFamily="34" charset="0"/>
              </a:rPr>
              <a:t>11.4 Надомная работа</a:t>
            </a:r>
          </a:p>
          <a:p>
            <a:pPr algn="just"/>
            <a:r>
              <a:rPr lang="ru-RU" sz="1200" b="1" dirty="0">
                <a:latin typeface="Arial Narrow" panose="020B0606020202030204" pitchFamily="34" charset="0"/>
              </a:rPr>
              <a:t>12. Политика </a:t>
            </a:r>
            <a:r>
              <a:rPr lang="ru-RU" sz="1200" b="1" dirty="0" err="1">
                <a:latin typeface="Arial Narrow" panose="020B0606020202030204" pitchFamily="34" charset="0"/>
              </a:rPr>
              <a:t>аутсортинга</a:t>
            </a:r>
            <a:endParaRPr lang="ru-RU" sz="1200" b="1" dirty="0">
              <a:latin typeface="Arial Narrow" panose="020B0606020202030204" pitchFamily="34" charset="0"/>
            </a:endParaRPr>
          </a:p>
          <a:p>
            <a:pPr marL="144000" algn="just"/>
            <a:r>
              <a:rPr lang="ru-RU" sz="1200" dirty="0">
                <a:latin typeface="Arial Narrow" panose="020B0606020202030204" pitchFamily="34" charset="0"/>
              </a:rPr>
              <a:t>12.1 Требования безопасности</a:t>
            </a:r>
          </a:p>
          <a:p>
            <a:pPr algn="just"/>
            <a:r>
              <a:rPr lang="ru-RU" sz="1200" b="1" dirty="0">
                <a:latin typeface="Arial Narrow" panose="020B0606020202030204" pitchFamily="34" charset="0"/>
              </a:rPr>
              <a:t>13. Управление изменениями</a:t>
            </a:r>
          </a:p>
          <a:p>
            <a:pPr marL="144000" algn="just"/>
            <a:r>
              <a:rPr lang="ru-RU" sz="1200" dirty="0">
                <a:latin typeface="Arial Narrow" panose="020B0606020202030204" pitchFamily="34" charset="0"/>
              </a:rPr>
              <a:t>13.1 Обратная связь</a:t>
            </a:r>
          </a:p>
          <a:p>
            <a:pPr marL="144000" algn="just"/>
            <a:r>
              <a:rPr lang="ru-RU" sz="1200" dirty="0">
                <a:latin typeface="Arial Narrow" panose="020B0606020202030204" pitchFamily="34" charset="0"/>
              </a:rPr>
              <a:t>13.2 Изменения в политике обеспечения безопасности</a:t>
            </a:r>
          </a:p>
        </p:txBody>
      </p:sp>
    </p:spTree>
    <p:extLst>
      <p:ext uri="{BB962C8B-B14F-4D97-AF65-F5344CB8AC3E}">
        <p14:creationId xmlns:p14="http://schemas.microsoft.com/office/powerpoint/2010/main" val="51155953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Примеры частных политик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.9</a:t>
            </a:r>
          </a:p>
        </p:txBody>
      </p:sp>
      <p:sp>
        <p:nvSpPr>
          <p:cNvPr id="15" name="Прямоугольник 14"/>
          <p:cNvSpPr/>
          <p:nvPr/>
        </p:nvSpPr>
        <p:spPr>
          <a:xfrm>
            <a:off x="468313" y="692150"/>
            <a:ext cx="8496300" cy="3698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ctr" eaLnBrk="1" hangingPunct="1">
              <a:defRPr/>
            </a:pPr>
            <a:r>
              <a:rPr lang="ru-RU" b="1" dirty="0"/>
              <a:t>Политика информационной безопасности</a:t>
            </a:r>
            <a:endParaRPr lang="ru-RU" dirty="0"/>
          </a:p>
        </p:txBody>
      </p:sp>
      <p:sp>
        <p:nvSpPr>
          <p:cNvPr id="16" name="Прямоугольник 15"/>
          <p:cNvSpPr/>
          <p:nvPr/>
        </p:nvSpPr>
        <p:spPr>
          <a:xfrm>
            <a:off x="468313" y="1412875"/>
            <a:ext cx="8496300" cy="35671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lnSpc>
                <a:spcPct val="90000"/>
              </a:lnSpc>
              <a:spcBef>
                <a:spcPts val="1200"/>
              </a:spcBef>
              <a:buFont typeface="Wingdings" pitchFamily="2" charset="2"/>
              <a:buChar char="q"/>
              <a:defRPr/>
            </a:pPr>
            <a:r>
              <a:rPr lang="ru-RU" dirty="0"/>
              <a:t> Политика управления доступом к ресурсам корпоративной сети </a:t>
            </a:r>
          </a:p>
          <a:p>
            <a:pPr algn="just" eaLnBrk="1" hangingPunct="1">
              <a:lnSpc>
                <a:spcPct val="90000"/>
              </a:lnSpc>
              <a:spcBef>
                <a:spcPts val="1200"/>
              </a:spcBef>
              <a:buFont typeface="Wingdings" pitchFamily="2" charset="2"/>
              <a:buChar char="q"/>
              <a:defRPr/>
            </a:pPr>
            <a:r>
              <a:rPr lang="ru-RU" dirty="0"/>
              <a:t> Политика аудита информационной безопасности </a:t>
            </a:r>
          </a:p>
          <a:p>
            <a:pPr algn="just" eaLnBrk="1" hangingPunct="1">
              <a:lnSpc>
                <a:spcPct val="90000"/>
              </a:lnSpc>
              <a:spcBef>
                <a:spcPts val="1200"/>
              </a:spcBef>
              <a:buFont typeface="Wingdings" pitchFamily="2" charset="2"/>
              <a:buChar char="q"/>
              <a:defRPr/>
            </a:pPr>
            <a:r>
              <a:rPr lang="ru-RU" dirty="0"/>
              <a:t> Политика установки обновлений программного обеспечения </a:t>
            </a:r>
          </a:p>
          <a:p>
            <a:pPr algn="just" eaLnBrk="1" hangingPunct="1">
              <a:lnSpc>
                <a:spcPct val="90000"/>
              </a:lnSpc>
              <a:spcBef>
                <a:spcPts val="1200"/>
              </a:spcBef>
              <a:buFont typeface="Wingdings" pitchFamily="2" charset="2"/>
              <a:buChar char="q"/>
              <a:defRPr/>
            </a:pPr>
            <a:r>
              <a:rPr lang="ru-RU" dirty="0"/>
              <a:t> Политика резервного копирования и восстановления данных</a:t>
            </a:r>
          </a:p>
          <a:p>
            <a:pPr algn="just" eaLnBrk="1" hangingPunct="1">
              <a:lnSpc>
                <a:spcPct val="90000"/>
              </a:lnSpc>
              <a:spcBef>
                <a:spcPts val="1200"/>
              </a:spcBef>
              <a:buFont typeface="Wingdings" pitchFamily="2" charset="2"/>
              <a:buChar char="q"/>
              <a:defRPr/>
            </a:pPr>
            <a:r>
              <a:rPr lang="ru-RU" dirty="0"/>
              <a:t> Политика обеспечения безопасности удаленного доступа к ресурсам</a:t>
            </a:r>
          </a:p>
          <a:p>
            <a:pPr algn="just" eaLnBrk="1" hangingPunct="1">
              <a:lnSpc>
                <a:spcPct val="90000"/>
              </a:lnSpc>
              <a:spcBef>
                <a:spcPts val="1200"/>
              </a:spcBef>
              <a:buFont typeface="Wingdings" pitchFamily="2" charset="2"/>
              <a:buChar char="q"/>
              <a:defRPr/>
            </a:pPr>
            <a:r>
              <a:rPr lang="ru-RU" dirty="0"/>
              <a:t> Политика обеспечения безопасности при взаимодействии с сетью Интернет </a:t>
            </a:r>
          </a:p>
          <a:p>
            <a:pPr algn="just" eaLnBrk="1" hangingPunct="1">
              <a:lnSpc>
                <a:spcPct val="90000"/>
              </a:lnSpc>
              <a:spcBef>
                <a:spcPts val="1200"/>
              </a:spcBef>
              <a:buFont typeface="Wingdings" pitchFamily="2" charset="2"/>
              <a:buChar char="q"/>
              <a:defRPr/>
            </a:pPr>
            <a:r>
              <a:rPr lang="ru-RU" dirty="0"/>
              <a:t> Антивирусная политика - унификация антивирусного ПО </a:t>
            </a:r>
          </a:p>
          <a:p>
            <a:pPr algn="just" eaLnBrk="1" hangingPunct="1">
              <a:lnSpc>
                <a:spcPct val="90000"/>
              </a:lnSpc>
              <a:spcBef>
                <a:spcPts val="1200"/>
              </a:spcBef>
              <a:buFont typeface="Wingdings" pitchFamily="2" charset="2"/>
              <a:buChar char="q"/>
              <a:defRPr/>
            </a:pPr>
            <a:r>
              <a:rPr lang="ru-RU" dirty="0"/>
              <a:t> Политика обеспечения безопасности платежных систем организации </a:t>
            </a:r>
          </a:p>
          <a:p>
            <a:pPr algn="just" eaLnBrk="1" hangingPunct="1">
              <a:lnSpc>
                <a:spcPct val="90000"/>
              </a:lnSpc>
              <a:spcBef>
                <a:spcPts val="1200"/>
              </a:spcBef>
              <a:buFont typeface="Wingdings" pitchFamily="2" charset="2"/>
              <a:buChar char="q"/>
              <a:defRPr/>
            </a:pPr>
            <a:r>
              <a:rPr lang="ru-RU" dirty="0"/>
              <a:t> Парольная политика </a:t>
            </a:r>
          </a:p>
        </p:txBody>
      </p:sp>
      <p:cxnSp>
        <p:nvCxnSpPr>
          <p:cNvPr id="17" name="Прямая со стрелкой 16"/>
          <p:cNvCxnSpPr/>
          <p:nvPr/>
        </p:nvCxnSpPr>
        <p:spPr>
          <a:xfrm>
            <a:off x="4500563" y="1052513"/>
            <a:ext cx="0" cy="36036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2"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01575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Примеры положений, регламентов и инструкций</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.10</a:t>
            </a:r>
          </a:p>
        </p:txBody>
      </p:sp>
      <p:sp>
        <p:nvSpPr>
          <p:cNvPr id="16" name="Прямоугольник 15"/>
          <p:cNvSpPr/>
          <p:nvPr/>
        </p:nvSpPr>
        <p:spPr>
          <a:xfrm>
            <a:off x="468313" y="765175"/>
            <a:ext cx="8496300" cy="557075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buSzPct val="80000"/>
              <a:defRPr/>
            </a:pPr>
            <a:r>
              <a:rPr lang="ru-RU" sz="1600" b="1" dirty="0"/>
              <a:t>Примеры положений</a:t>
            </a:r>
          </a:p>
          <a:p>
            <a:pPr algn="just" eaLnBrk="1" hangingPunct="1">
              <a:spcBef>
                <a:spcPts val="1200"/>
              </a:spcBef>
              <a:buSzPct val="80000"/>
              <a:buFont typeface="Wingdings" pitchFamily="2" charset="2"/>
              <a:buChar char="q"/>
              <a:defRPr/>
            </a:pPr>
            <a:r>
              <a:rPr lang="ru-RU" sz="1600" dirty="0"/>
              <a:t> Процедура планирования и реализации превентивных и корректирующих мер по обеспечению ИБ </a:t>
            </a:r>
          </a:p>
          <a:p>
            <a:pPr algn="just" eaLnBrk="1" hangingPunct="1">
              <a:spcBef>
                <a:spcPts val="1200"/>
              </a:spcBef>
              <a:buSzPct val="80000"/>
              <a:buFont typeface="Wingdings" pitchFamily="2" charset="2"/>
              <a:buChar char="q"/>
              <a:defRPr/>
            </a:pPr>
            <a:r>
              <a:rPr lang="ru-RU" sz="1600" dirty="0"/>
              <a:t> Правила обеспечения информационной безопасности при работе пользователей в корпоративной сети организации</a:t>
            </a:r>
          </a:p>
          <a:p>
            <a:pPr algn="just" eaLnBrk="1" hangingPunct="1">
              <a:spcBef>
                <a:spcPts val="1200"/>
              </a:spcBef>
              <a:buSzPct val="80000"/>
              <a:defRPr/>
            </a:pPr>
            <a:r>
              <a:rPr lang="ru-RU" sz="1600" b="1" dirty="0"/>
              <a:t>Примеры регламентов</a:t>
            </a:r>
          </a:p>
          <a:p>
            <a:pPr algn="just" eaLnBrk="1" hangingPunct="1">
              <a:spcBef>
                <a:spcPts val="1200"/>
              </a:spcBef>
              <a:buSzPct val="80000"/>
              <a:buFont typeface="Wingdings" pitchFamily="2" charset="2"/>
              <a:buChar char="q"/>
              <a:defRPr/>
            </a:pPr>
            <a:r>
              <a:rPr lang="ru-RU" sz="1600" dirty="0"/>
              <a:t> Регламент резервного копирования и восстановления данных</a:t>
            </a:r>
          </a:p>
          <a:p>
            <a:pPr algn="just">
              <a:spcBef>
                <a:spcPts val="1200"/>
              </a:spcBef>
              <a:buSzPct val="80000"/>
              <a:buFont typeface="Wingdings" pitchFamily="2" charset="2"/>
              <a:buChar char="q"/>
              <a:defRPr/>
            </a:pPr>
            <a:r>
              <a:rPr lang="ru-RU" sz="1600" dirty="0"/>
              <a:t> Комплексный план защиты информационных ресурсов организации от несанкционированного доступа</a:t>
            </a:r>
          </a:p>
          <a:p>
            <a:pPr algn="just">
              <a:spcBef>
                <a:spcPts val="1200"/>
              </a:spcBef>
              <a:buSzPct val="80000"/>
              <a:buFont typeface="Wingdings" pitchFamily="2" charset="2"/>
              <a:buChar char="q"/>
              <a:defRPr/>
            </a:pPr>
            <a:r>
              <a:rPr lang="ru-RU" sz="1600" dirty="0"/>
              <a:t> План обеспечения непрерывности бизнеса, аварийные процедуры, программа и протокол тестирования плана</a:t>
            </a:r>
          </a:p>
          <a:p>
            <a:pPr algn="just">
              <a:spcBef>
                <a:spcPts val="1200"/>
              </a:spcBef>
              <a:buSzPct val="80000"/>
              <a:buFont typeface="Wingdings" pitchFamily="2" charset="2"/>
              <a:buChar char="q"/>
              <a:defRPr/>
            </a:pPr>
            <a:r>
              <a:rPr lang="ru-RU" sz="1600" dirty="0"/>
              <a:t> План аудита информационной безопасности</a:t>
            </a:r>
          </a:p>
          <a:p>
            <a:pPr algn="just">
              <a:spcBef>
                <a:spcPts val="1200"/>
              </a:spcBef>
              <a:buSzPct val="80000"/>
              <a:defRPr/>
            </a:pPr>
            <a:r>
              <a:rPr lang="ru-RU" sz="1600" b="1" dirty="0"/>
              <a:t>Примеры инструкций </a:t>
            </a:r>
          </a:p>
          <a:p>
            <a:pPr algn="just">
              <a:spcBef>
                <a:spcPts val="1200"/>
              </a:spcBef>
              <a:buSzPct val="80000"/>
              <a:buFont typeface="Wingdings" pitchFamily="2" charset="2"/>
              <a:buChar char="q"/>
              <a:defRPr/>
            </a:pPr>
            <a:r>
              <a:rPr lang="ru-RU" sz="1600" dirty="0"/>
              <a:t> Инструкция по защите от компьютерных вирусов</a:t>
            </a:r>
          </a:p>
          <a:p>
            <a:pPr algn="just">
              <a:spcBef>
                <a:spcPts val="1200"/>
              </a:spcBef>
              <a:buSzPct val="80000"/>
              <a:buFont typeface="Wingdings" pitchFamily="2" charset="2"/>
              <a:buChar char="q"/>
              <a:defRPr/>
            </a:pPr>
            <a:r>
              <a:rPr lang="ru-RU" sz="1600" dirty="0"/>
              <a:t> Соглашение о соблюдении режима информационной безопасности, заключаемое со сторонними организациями </a:t>
            </a:r>
          </a:p>
        </p:txBody>
      </p:sp>
      <p:sp>
        <p:nvSpPr>
          <p:cNvPr id="10" name="TextBox 9"/>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2"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19434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Типовые требования по контролю доступа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.11</a:t>
            </a:r>
          </a:p>
        </p:txBody>
      </p:sp>
      <p:sp>
        <p:nvSpPr>
          <p:cNvPr id="15" name="Прямоугольник 14"/>
          <p:cNvSpPr/>
          <p:nvPr/>
        </p:nvSpPr>
        <p:spPr>
          <a:xfrm>
            <a:off x="468313" y="765175"/>
            <a:ext cx="8496300" cy="40624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defRPr/>
            </a:pPr>
            <a:r>
              <a:rPr lang="ru-RU" sz="1600" b="1" dirty="0"/>
              <a:t>Управление привилегиями - </a:t>
            </a:r>
            <a:r>
              <a:rPr lang="ru-RU" sz="1600" dirty="0"/>
              <a:t>доступ  сотрудника  к  информационным  ресурсам санкционируется его  руководителем и  владельцем ресурса.</a:t>
            </a:r>
          </a:p>
          <a:p>
            <a:pPr algn="just" eaLnBrk="1" hangingPunct="1">
              <a:spcBef>
                <a:spcPts val="1200"/>
              </a:spcBef>
              <a:defRPr/>
            </a:pPr>
            <a:r>
              <a:rPr lang="ru-RU" sz="1600" b="1" dirty="0"/>
              <a:t>Управление паролями – </a:t>
            </a:r>
            <a:r>
              <a:rPr lang="ru-RU" sz="1600" dirty="0"/>
              <a:t>пароль обеспечивающий  идентификацию известен  только пользователю. Можно использовать биометрию и др. аппаратные средства. </a:t>
            </a:r>
          </a:p>
          <a:p>
            <a:pPr algn="just" eaLnBrk="1" hangingPunct="1">
              <a:spcBef>
                <a:spcPts val="1200"/>
              </a:spcBef>
              <a:defRPr/>
            </a:pPr>
            <a:r>
              <a:rPr lang="ru-RU" sz="1600" b="1" dirty="0"/>
              <a:t>Использование паролей - </a:t>
            </a:r>
            <a:r>
              <a:rPr lang="ru-RU" sz="1600" dirty="0"/>
              <a:t>не  допускается  использование  различными  пользователями  одних  и  тех  же  учётных данных. </a:t>
            </a:r>
          </a:p>
          <a:p>
            <a:pPr algn="just" eaLnBrk="1" hangingPunct="1">
              <a:spcBef>
                <a:spcPts val="1200"/>
              </a:spcBef>
              <a:defRPr/>
            </a:pPr>
            <a:r>
              <a:rPr lang="ru-RU" sz="1600" b="1" dirty="0"/>
              <a:t>Политика чистого стола - </a:t>
            </a:r>
            <a:r>
              <a:rPr lang="ru-RU" sz="1600" dirty="0"/>
              <a:t>Запрещается  вести  запись  паролей  (например,  на  бумаге,  в  программном  файле  или  в карманном устройстве).</a:t>
            </a:r>
          </a:p>
          <a:p>
            <a:pPr algn="just" eaLnBrk="1" hangingPunct="1">
              <a:spcBef>
                <a:spcPts val="1200"/>
              </a:spcBef>
              <a:defRPr/>
            </a:pPr>
            <a:r>
              <a:rPr lang="ru-RU" sz="1600" b="1" dirty="0"/>
              <a:t>Контроль прав доступа - </a:t>
            </a:r>
            <a:r>
              <a:rPr lang="ru-RU" sz="1600" dirty="0"/>
              <a:t>необходимо  ввести  официальный процесс регулярной проверки прав доступа пользователей.</a:t>
            </a:r>
          </a:p>
          <a:p>
            <a:pPr algn="just" eaLnBrk="1" hangingPunct="1">
              <a:spcBef>
                <a:spcPts val="1200"/>
              </a:spcBef>
              <a:defRPr/>
            </a:pPr>
            <a:r>
              <a:rPr lang="ru-RU" sz="1600" b="1" dirty="0"/>
              <a:t>Мобильное компьютерное оборудование  - </a:t>
            </a:r>
            <a:r>
              <a:rPr lang="ru-RU" sz="1600" dirty="0"/>
              <a:t>при  использовании  ноутбуков,  планшетов  и  мобильных телефонов  необходимо учитывать риски, связанные с использованием мобильного оборудования в незащищённой среде.</a:t>
            </a:r>
          </a:p>
        </p:txBody>
      </p:sp>
      <p:sp>
        <p:nvSpPr>
          <p:cNvPr id="10" name="TextBox 9"/>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2"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81340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Требования к использованию информационных ресурсов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.12</a:t>
            </a:r>
          </a:p>
        </p:txBody>
      </p:sp>
      <p:sp>
        <p:nvSpPr>
          <p:cNvPr id="15" name="Прямоугольник 14"/>
          <p:cNvSpPr/>
          <p:nvPr/>
        </p:nvSpPr>
        <p:spPr>
          <a:xfrm>
            <a:off x="468313" y="765175"/>
            <a:ext cx="8496300" cy="53546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defRPr/>
            </a:pPr>
            <a:r>
              <a:rPr lang="ru-RU" sz="1600" b="1" dirty="0"/>
              <a:t>Использование ПО - </a:t>
            </a:r>
            <a:r>
              <a:rPr lang="ru-RU" sz="1600" dirty="0"/>
              <a:t>допускается  использование  только  лицензионного ПО, утверждённого в перечне разрешённого программного обеспечения.</a:t>
            </a:r>
          </a:p>
          <a:p>
            <a:pPr algn="just" eaLnBrk="1" hangingPunct="1">
              <a:spcBef>
                <a:spcPts val="1200"/>
              </a:spcBef>
              <a:defRPr/>
            </a:pPr>
            <a:r>
              <a:rPr lang="ru-RU" sz="1600" b="1" dirty="0"/>
              <a:t>Использование АРМ и АС -</a:t>
            </a:r>
            <a:r>
              <a:rPr lang="ru-RU" sz="1600" dirty="0"/>
              <a:t> к работе в АС допускаются лица, назначенные на соответствующую должность и прошедшие инструктаж по ИБ.</a:t>
            </a:r>
          </a:p>
          <a:p>
            <a:pPr algn="just" eaLnBrk="1" hangingPunct="1">
              <a:spcBef>
                <a:spcPts val="1200"/>
              </a:spcBef>
              <a:defRPr/>
            </a:pPr>
            <a:r>
              <a:rPr lang="ru-RU" sz="1600" b="1" dirty="0"/>
              <a:t>Использование ресурсов локальной сети – </a:t>
            </a:r>
            <a:r>
              <a:rPr lang="ru-RU" sz="1600" dirty="0"/>
              <a:t>сотрудники обязаны рабочие материалы хранить в папках и файлах на сетевых ресурсах с доступом согласно матрице.</a:t>
            </a:r>
          </a:p>
          <a:p>
            <a:pPr algn="just" eaLnBrk="1" hangingPunct="1">
              <a:spcBef>
                <a:spcPts val="1200"/>
              </a:spcBef>
              <a:defRPr/>
            </a:pPr>
            <a:r>
              <a:rPr lang="ru-RU" sz="1600" b="1" dirty="0"/>
              <a:t>Обработка конфиденциальной информации - </a:t>
            </a:r>
            <a:r>
              <a:rPr lang="ru-RU" sz="1600" dirty="0"/>
              <a:t>не передавать такую информацию по открытым каналам связи, не оставлять без присмотра на рабочем месте.</a:t>
            </a:r>
          </a:p>
          <a:p>
            <a:pPr algn="just" eaLnBrk="1" hangingPunct="1">
              <a:spcBef>
                <a:spcPts val="1200"/>
              </a:spcBef>
              <a:defRPr/>
            </a:pPr>
            <a:r>
              <a:rPr lang="ru-RU" sz="1600" b="1" dirty="0"/>
              <a:t>Использование электронной почты - </a:t>
            </a:r>
            <a:r>
              <a:rPr lang="ru-RU" sz="1600" dirty="0"/>
              <a:t>корпоративная  электронная  почта  предназначена  исключительно  для использования в служебных целях.</a:t>
            </a:r>
          </a:p>
          <a:p>
            <a:pPr algn="just" eaLnBrk="1" hangingPunct="1">
              <a:spcBef>
                <a:spcPts val="1200"/>
              </a:spcBef>
              <a:defRPr/>
            </a:pPr>
            <a:r>
              <a:rPr lang="ru-RU" sz="1600" b="1" dirty="0"/>
              <a:t>Сеть Интернет – </a:t>
            </a:r>
            <a:r>
              <a:rPr lang="ru-RU" sz="1600" dirty="0"/>
              <a:t>доступ предоставляется сотрудникам исключительно в целях выполнения служебных  обязанностей.</a:t>
            </a:r>
          </a:p>
          <a:p>
            <a:pPr algn="just" eaLnBrk="1" hangingPunct="1">
              <a:spcBef>
                <a:spcPts val="1200"/>
              </a:spcBef>
              <a:defRPr/>
            </a:pPr>
            <a:r>
              <a:rPr lang="ru-RU" sz="1600" b="1" dirty="0"/>
              <a:t>Использование мобильных устройств - </a:t>
            </a:r>
            <a:r>
              <a:rPr lang="ru-RU" sz="1600" dirty="0"/>
              <a:t>под  использованием понимается  их  подключение  к  АС с соблюдением всех требований ИБ (как для АРМ).</a:t>
            </a:r>
          </a:p>
          <a:p>
            <a:pPr algn="just" eaLnBrk="1" hangingPunct="1">
              <a:spcBef>
                <a:spcPts val="1200"/>
              </a:spcBef>
              <a:defRPr/>
            </a:pPr>
            <a:r>
              <a:rPr lang="ru-RU" sz="1600" b="1" dirty="0"/>
              <a:t>Защита от вредоносного ПО – </a:t>
            </a:r>
            <a:r>
              <a:rPr lang="ru-RU" sz="1600" dirty="0"/>
              <a:t>запрещено удалять или отключать антивирусное ПО, которое устанавливается на всей вычислительной технике без исключений. </a:t>
            </a:r>
          </a:p>
        </p:txBody>
      </p:sp>
      <p:sp>
        <p:nvSpPr>
          <p:cNvPr id="10" name="TextBox 9"/>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2"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009965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Приобретение, разработка и обслуживание систем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.13</a:t>
            </a:r>
          </a:p>
        </p:txBody>
      </p:sp>
      <p:sp>
        <p:nvSpPr>
          <p:cNvPr id="15" name="Прямоугольник 14"/>
          <p:cNvSpPr/>
          <p:nvPr/>
        </p:nvSpPr>
        <p:spPr>
          <a:xfrm>
            <a:off x="468313" y="765175"/>
            <a:ext cx="8496300" cy="52324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defRPr/>
            </a:pPr>
            <a:r>
              <a:rPr lang="ru-RU" sz="1600" b="1" dirty="0"/>
              <a:t>Требования безопасности для АС </a:t>
            </a:r>
            <a:r>
              <a:rPr lang="ru-RU" sz="1600" dirty="0"/>
              <a:t>– при создании новых или доработке существующих систем необходимо учитывать/актуализировать требования ИБ.</a:t>
            </a:r>
          </a:p>
          <a:p>
            <a:pPr algn="just" eaLnBrk="1" hangingPunct="1">
              <a:spcBef>
                <a:spcPts val="1200"/>
              </a:spcBef>
              <a:defRPr/>
            </a:pPr>
            <a:r>
              <a:rPr lang="ru-RU" sz="1600" b="1" dirty="0"/>
              <a:t>Корректная обработка информации – </a:t>
            </a:r>
            <a:r>
              <a:rPr lang="ru-RU" sz="1600" dirty="0"/>
              <a:t>ввод данных должен предусматривать их проверку на правильность и соответствие поставленной задаче.</a:t>
            </a:r>
          </a:p>
          <a:p>
            <a:pPr algn="just" eaLnBrk="1" hangingPunct="1">
              <a:spcBef>
                <a:spcPts val="1200"/>
              </a:spcBef>
              <a:defRPr/>
            </a:pPr>
            <a:r>
              <a:rPr lang="ru-RU" sz="1600" b="1" dirty="0"/>
              <a:t>Криптографические средства - </a:t>
            </a:r>
            <a:r>
              <a:rPr lang="ru-RU" sz="1600" dirty="0"/>
              <a:t>для критической информации должно использоваться шифрование при их хранении в базах данных и передаче.</a:t>
            </a:r>
          </a:p>
          <a:p>
            <a:pPr algn="just" eaLnBrk="1" hangingPunct="1">
              <a:spcBef>
                <a:spcPts val="1200"/>
              </a:spcBef>
              <a:defRPr/>
            </a:pPr>
            <a:r>
              <a:rPr lang="ru-RU" sz="1600" b="1" dirty="0"/>
              <a:t>Электронные цифровые подписи - </a:t>
            </a:r>
            <a:r>
              <a:rPr lang="ru-RU" sz="1600" dirty="0"/>
              <a:t>ЭЦП обеспечивают защиту аутентификации и целостности электронных документов.</a:t>
            </a:r>
          </a:p>
          <a:p>
            <a:pPr algn="just" eaLnBrk="1" hangingPunct="1">
              <a:spcBef>
                <a:spcPts val="1200"/>
              </a:spcBef>
              <a:defRPr/>
            </a:pPr>
            <a:r>
              <a:rPr lang="ru-RU" sz="1600" b="1" dirty="0"/>
              <a:t>Безопасность процесса разработки и обслуживания систем - </a:t>
            </a:r>
            <a:r>
              <a:rPr lang="ru-RU" sz="1600" dirty="0"/>
              <a:t>следует  ввести строгий  контроль  над  внесением  изменений.</a:t>
            </a:r>
          </a:p>
          <a:p>
            <a:pPr algn="just" eaLnBrk="1" hangingPunct="1">
              <a:spcBef>
                <a:spcPts val="1200"/>
              </a:spcBef>
              <a:defRPr/>
            </a:pPr>
            <a:r>
              <a:rPr lang="ru-RU" sz="1600" b="1" dirty="0"/>
              <a:t>Безопасность рабочих файлов – </a:t>
            </a:r>
            <a:r>
              <a:rPr lang="ru-RU" sz="1600" dirty="0"/>
              <a:t>При тестировании необходимо  избегать  использования  рабочих  баз  данных с конфиденциальной  информацией. </a:t>
            </a:r>
          </a:p>
          <a:p>
            <a:pPr algn="just" eaLnBrk="1" hangingPunct="1">
              <a:spcBef>
                <a:spcPts val="1200"/>
              </a:spcBef>
              <a:defRPr/>
            </a:pPr>
            <a:r>
              <a:rPr lang="ru-RU" sz="1600" b="1" dirty="0"/>
              <a:t>Соглашения о предоставлении услуг  - </a:t>
            </a:r>
            <a:r>
              <a:rPr lang="ru-RU" sz="1600" dirty="0"/>
              <a:t>в соглашения с сторонним организациям должны быть включены требования безопасности.</a:t>
            </a:r>
          </a:p>
          <a:p>
            <a:pPr algn="just" eaLnBrk="1" hangingPunct="1">
              <a:spcBef>
                <a:spcPts val="1200"/>
              </a:spcBef>
              <a:defRPr/>
            </a:pPr>
            <a:r>
              <a:rPr lang="ru-RU" sz="1600" b="1" dirty="0"/>
              <a:t>Анализ предоставления услуг  - </a:t>
            </a:r>
            <a:r>
              <a:rPr lang="ru-RU" sz="1600" dirty="0"/>
              <a:t>отчёты и записи от сторонних организаций должны постоянно проверяться и анализироваться.</a:t>
            </a:r>
          </a:p>
        </p:txBody>
      </p:sp>
      <p:sp>
        <p:nvSpPr>
          <p:cNvPr id="10" name="TextBox 9"/>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2"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76792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Правила безопасности в локальных сетях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14</a:t>
            </a:r>
          </a:p>
        </p:txBody>
      </p:sp>
      <p:sp>
        <p:nvSpPr>
          <p:cNvPr id="13" name="Прямоугольник 12"/>
          <p:cNvSpPr/>
          <p:nvPr/>
        </p:nvSpPr>
        <p:spPr>
          <a:xfrm>
            <a:off x="468313" y="692150"/>
            <a:ext cx="8496300" cy="57086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buSzPct val="80000"/>
              <a:defRPr/>
            </a:pPr>
            <a:r>
              <a:rPr lang="ru-RU" sz="1600" dirty="0"/>
              <a:t>Средства защиты информации от НСД должны использоваться во всех узлах ЛВС независимо от наличия/отсутствия конфиденциальной информации в данном узле ЛВС.</a:t>
            </a:r>
          </a:p>
          <a:p>
            <a:pPr algn="just" eaLnBrk="1" hangingPunct="1">
              <a:spcBef>
                <a:spcPts val="600"/>
              </a:spcBef>
              <a:buSzPct val="80000"/>
              <a:defRPr/>
            </a:pPr>
            <a:r>
              <a:rPr lang="ru-RU" sz="1600" dirty="0"/>
              <a:t>В дополнение к системным администраторам ЛВС должны быть администраторы по безопасности информации, имеющие необходимые привилегии доступа.</a:t>
            </a:r>
          </a:p>
          <a:p>
            <a:pPr algn="just" eaLnBrk="1" hangingPunct="1">
              <a:spcBef>
                <a:spcPts val="600"/>
              </a:spcBef>
              <a:buSzPct val="80000"/>
              <a:defRPr/>
            </a:pPr>
            <a:r>
              <a:rPr lang="ru-RU" sz="1600" dirty="0"/>
              <a:t>Состав пользователей ЛВС должен устанавливаться по письменному разрешению руководства и строго контролироваться. Все изменения состава пользователей, их прав и привилегий должны регистрироваться.</a:t>
            </a:r>
          </a:p>
          <a:p>
            <a:pPr algn="just" eaLnBrk="1" hangingPunct="1">
              <a:spcBef>
                <a:spcPts val="600"/>
              </a:spcBef>
              <a:buSzPct val="80000"/>
              <a:defRPr/>
            </a:pPr>
            <a:r>
              <a:rPr lang="ru-RU" sz="1600" dirty="0"/>
              <a:t>Каждый администратор и пользователь должен иметь уникальные идентификаторы и пароли, а в случае использования криптографических средств – свои ключи шифрования.</a:t>
            </a:r>
          </a:p>
          <a:p>
            <a:pPr eaLnBrk="1" hangingPunct="1">
              <a:spcBef>
                <a:spcPts val="1200"/>
              </a:spcBef>
              <a:defRPr/>
            </a:pPr>
            <a:r>
              <a:rPr lang="ru-RU" sz="1600" b="1" dirty="0"/>
              <a:t>При работе в сети общего пользования категорически запрещается:</a:t>
            </a:r>
          </a:p>
          <a:p>
            <a:pPr eaLnBrk="1" hangingPunct="1">
              <a:spcBef>
                <a:spcPts val="600"/>
              </a:spcBef>
              <a:buSzPct val="80000"/>
              <a:buFont typeface="Wingdings" pitchFamily="2" charset="2"/>
              <a:buChar char="q"/>
              <a:defRPr/>
            </a:pPr>
            <a:r>
              <a:rPr lang="ru-RU" sz="1600" dirty="0"/>
              <a:t> подключать технические средства, имеющие выход в сеть общего пользования, к другим техническим средствам (сетям), не определенным в обосновании подключения;</a:t>
            </a:r>
          </a:p>
          <a:p>
            <a:pPr eaLnBrk="1" hangingPunct="1">
              <a:spcBef>
                <a:spcPts val="600"/>
              </a:spcBef>
              <a:buSzPct val="80000"/>
              <a:buFont typeface="Wingdings" pitchFamily="2" charset="2"/>
              <a:buChar char="q"/>
              <a:defRPr/>
            </a:pPr>
            <a:r>
              <a:rPr lang="ru-RU" sz="1600" dirty="0"/>
              <a:t> изменять состав и конфигурацию программных и технических средств без санкции администратора и руководителя;</a:t>
            </a:r>
          </a:p>
          <a:p>
            <a:pPr eaLnBrk="1" hangingPunct="1">
              <a:spcBef>
                <a:spcPts val="600"/>
              </a:spcBef>
              <a:buSzPct val="80000"/>
              <a:buFont typeface="Wingdings" pitchFamily="2" charset="2"/>
              <a:buChar char="q"/>
              <a:defRPr/>
            </a:pPr>
            <a:r>
              <a:rPr lang="ru-RU" sz="1600" dirty="0"/>
              <a:t> производить отправку данных без соответствующего разрешения;</a:t>
            </a:r>
          </a:p>
          <a:p>
            <a:pPr eaLnBrk="1" hangingPunct="1">
              <a:spcBef>
                <a:spcPts val="600"/>
              </a:spcBef>
              <a:buSzPct val="80000"/>
              <a:buFont typeface="Wingdings" pitchFamily="2" charset="2"/>
              <a:buChar char="q"/>
              <a:defRPr/>
            </a:pPr>
            <a:r>
              <a:rPr lang="ru-RU" sz="1600" dirty="0"/>
              <a:t> использовать носители информации с маркировкой: "ДСП" на рабочих местах других систем (в том числе и автономных ПЭВМ) без соответствующей санкции.</a:t>
            </a:r>
          </a:p>
        </p:txBody>
      </p:sp>
      <p:sp>
        <p:nvSpPr>
          <p:cNvPr id="12" name="TextBox 11"/>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4"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8134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Жизненный цикл документов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.15</a:t>
            </a:r>
          </a:p>
        </p:txBody>
      </p:sp>
      <p:pic>
        <p:nvPicPr>
          <p:cNvPr id="36871" name="Рисунок 12" descr="ЖЦ док.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87450" y="795338"/>
            <a:ext cx="3933825"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Прямоугольник 11"/>
          <p:cNvSpPr>
            <a:spLocks noChangeArrowheads="1"/>
          </p:cNvSpPr>
          <p:nvPr/>
        </p:nvSpPr>
        <p:spPr bwMode="auto">
          <a:xfrm>
            <a:off x="4572000" y="836613"/>
            <a:ext cx="442753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ru-RU" sz="1600" b="1" dirty="0">
                <a:latin typeface="Arial" panose="020B0604020202020204" pitchFamily="34" charset="0"/>
              </a:rPr>
              <a:t>Этапы ЖЦ ПИБ</a:t>
            </a:r>
          </a:p>
          <a:p>
            <a:pPr eaLnBrk="1" hangingPunct="1">
              <a:spcBef>
                <a:spcPct val="0"/>
              </a:spcBef>
              <a:buFontTx/>
              <a:buNone/>
            </a:pPr>
            <a:r>
              <a:rPr lang="ru-RU" altLang="ru-RU" sz="1600" dirty="0">
                <a:latin typeface="Arial" panose="020B0604020202020204" pitchFamily="34" charset="0"/>
              </a:rPr>
              <a:t>1. Первоначальный аудит безопасности</a:t>
            </a:r>
          </a:p>
          <a:p>
            <a:pPr eaLnBrk="1" hangingPunct="1">
              <a:spcBef>
                <a:spcPct val="0"/>
              </a:spcBef>
              <a:buFontTx/>
              <a:buNone/>
            </a:pPr>
            <a:r>
              <a:rPr lang="ru-RU" altLang="ru-RU" sz="1600" dirty="0">
                <a:latin typeface="Arial" panose="020B0604020202020204" pitchFamily="34" charset="0"/>
              </a:rPr>
              <a:t>2. Разработка нормативных документов ИБ</a:t>
            </a:r>
          </a:p>
          <a:p>
            <a:pPr eaLnBrk="1" hangingPunct="1">
              <a:spcBef>
                <a:spcPct val="0"/>
              </a:spcBef>
              <a:buFontTx/>
              <a:buNone/>
            </a:pPr>
            <a:r>
              <a:rPr lang="ru-RU" altLang="ru-RU" sz="1600" dirty="0">
                <a:latin typeface="Arial" panose="020B0604020202020204" pitchFamily="34" charset="0"/>
              </a:rPr>
              <a:t>3. Внедрение в организации</a:t>
            </a:r>
          </a:p>
          <a:p>
            <a:pPr eaLnBrk="1" hangingPunct="1">
              <a:spcBef>
                <a:spcPct val="0"/>
              </a:spcBef>
              <a:buFontTx/>
              <a:buNone/>
            </a:pPr>
            <a:r>
              <a:rPr lang="ru-RU" altLang="ru-RU" sz="1600" dirty="0">
                <a:latin typeface="Arial" panose="020B0604020202020204" pitchFamily="34" charset="0"/>
              </a:rPr>
              <a:t>4. Аудит и контроль документов ИБ</a:t>
            </a:r>
          </a:p>
          <a:p>
            <a:pPr eaLnBrk="1" hangingPunct="1">
              <a:spcBef>
                <a:spcPct val="0"/>
              </a:spcBef>
              <a:buFontTx/>
              <a:buNone/>
            </a:pPr>
            <a:r>
              <a:rPr lang="ru-RU" altLang="ru-RU" sz="1600" dirty="0">
                <a:latin typeface="Arial" panose="020B0604020202020204" pitchFamily="34" charset="0"/>
              </a:rPr>
              <a:t>5. Пересмотр и корректировка</a:t>
            </a:r>
          </a:p>
        </p:txBody>
      </p:sp>
      <p:sp>
        <p:nvSpPr>
          <p:cNvPr id="10" name="TextBox 9"/>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2" name="Picture 2" descr="https://im0-tub-ru.yandex.net/i?id=9d69f56dd8ef67fbf870ee6434fc9403&amp;n=13&amp;exp=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7819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itchFamily="34" charset="0"/>
                <a:cs typeface="Arial" pitchFamily="34" charset="0"/>
              </a:rPr>
              <a:t>Основные мероприятия по организации защиты информации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10</a:t>
            </a:r>
            <a:r>
              <a:rPr lang="ru-RU" sz="1200" b="1" dirty="0">
                <a:solidFill>
                  <a:schemeClr val="bg1"/>
                </a:solidFill>
                <a:latin typeface="Arial" pitchFamily="34" charset="0"/>
                <a:ea typeface="Tahoma" pitchFamily="34" charset="0"/>
                <a:cs typeface="Arial" pitchFamily="34" charset="0"/>
              </a:rPr>
              <a:t>.16</a:t>
            </a:r>
          </a:p>
        </p:txBody>
      </p:sp>
      <p:sp>
        <p:nvSpPr>
          <p:cNvPr id="10" name="TextBox 9"/>
          <p:cNvSpPr txBox="1"/>
          <p:nvPr/>
        </p:nvSpPr>
        <p:spPr>
          <a:xfrm>
            <a:off x="0" y="6550025"/>
            <a:ext cx="4787900" cy="307777"/>
          </a:xfrm>
          <a:prstGeom prst="rect">
            <a:avLst/>
          </a:prstGeom>
          <a:noFill/>
        </p:spPr>
        <p:txBody>
          <a:bodyPr>
            <a:spAutoFit/>
          </a:bodyPr>
          <a:lstStyle/>
          <a:p>
            <a:pPr>
              <a:defRPr/>
            </a:pPr>
            <a:r>
              <a:rPr lang="ru-RU" sz="1400" b="1" dirty="0">
                <a:solidFill>
                  <a:schemeClr val="accent5">
                    <a:lumMod val="75000"/>
                  </a:schemeClr>
                </a:solidFill>
              </a:rPr>
              <a:t>Организационная защита информации</a:t>
            </a:r>
          </a:p>
        </p:txBody>
      </p:sp>
      <p:pic>
        <p:nvPicPr>
          <p:cNvPr id="12" name="Picture 2" descr="https://im0-tub-ru.yandex.net/i?id=9d69f56dd8ef67fbf870ee6434fc9403&amp;n=13&amp;exp=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29600" y="7825"/>
            <a:ext cx="735012" cy="533789"/>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468313" y="692150"/>
            <a:ext cx="8496300" cy="132343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buSzPct val="80000"/>
              <a:defRPr/>
            </a:pPr>
            <a:r>
              <a:rPr lang="ru-RU" sz="1600" b="1" dirty="0">
                <a:solidFill>
                  <a:schemeClr val="accent5">
                    <a:lumMod val="75000"/>
                  </a:schemeClr>
                </a:solidFill>
              </a:rPr>
              <a:t>Постоянные мероприятия</a:t>
            </a:r>
            <a:r>
              <a:rPr lang="ru-RU" sz="1600" dirty="0">
                <a:solidFill>
                  <a:schemeClr val="accent5">
                    <a:lumMod val="75000"/>
                  </a:schemeClr>
                </a:solidFill>
              </a:rPr>
              <a:t>:</a:t>
            </a:r>
          </a:p>
          <a:p>
            <a:pPr marL="285750" indent="-285750" algn="just">
              <a:buSzPct val="80000"/>
              <a:buFont typeface="Wingdings" panose="05000000000000000000" pitchFamily="2" charset="2"/>
              <a:buChar char="q"/>
              <a:defRPr/>
            </a:pPr>
            <a:r>
              <a:rPr lang="ru-RU" sz="1600" dirty="0"/>
              <a:t>Мероприятия по обеспечению достаточного уровня физической защиты объектов</a:t>
            </a:r>
          </a:p>
          <a:p>
            <a:pPr marL="285750" indent="-285750" algn="just">
              <a:buSzPct val="80000"/>
              <a:buFont typeface="Wingdings" panose="05000000000000000000" pitchFamily="2" charset="2"/>
              <a:buChar char="q"/>
              <a:defRPr/>
            </a:pPr>
            <a:r>
              <a:rPr lang="ru-RU" sz="1600" dirty="0"/>
              <a:t>Явный или скрытый контроль за работой персонала системы</a:t>
            </a:r>
          </a:p>
          <a:p>
            <a:pPr marL="285750" indent="-285750" algn="just">
              <a:buSzPct val="80000"/>
              <a:buFont typeface="Wingdings" panose="05000000000000000000" pitchFamily="2" charset="2"/>
              <a:buChar char="q"/>
              <a:defRPr/>
            </a:pPr>
            <a:r>
              <a:rPr lang="ru-RU" sz="1600" dirty="0"/>
              <a:t>Контроль за реализацией выбранных мер защиты</a:t>
            </a:r>
          </a:p>
          <a:p>
            <a:pPr marL="285750" indent="-285750" algn="just">
              <a:buSzPct val="80000"/>
              <a:buFont typeface="Wingdings" panose="05000000000000000000" pitchFamily="2" charset="2"/>
              <a:buChar char="q"/>
              <a:defRPr/>
            </a:pPr>
            <a:r>
              <a:rPr lang="ru-RU" sz="1600" dirty="0"/>
              <a:t>Постоянно осуществляемый анализ состояния системы защиты.</a:t>
            </a:r>
          </a:p>
        </p:txBody>
      </p:sp>
      <p:sp>
        <p:nvSpPr>
          <p:cNvPr id="13" name="Прямоугольник 12"/>
          <p:cNvSpPr/>
          <p:nvPr/>
        </p:nvSpPr>
        <p:spPr>
          <a:xfrm>
            <a:off x="468312" y="2147112"/>
            <a:ext cx="8496300" cy="132343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buSzPct val="80000"/>
              <a:defRPr/>
            </a:pPr>
            <a:r>
              <a:rPr lang="ru-RU" sz="1600" b="1" dirty="0">
                <a:solidFill>
                  <a:schemeClr val="accent5">
                    <a:lumMod val="75000"/>
                  </a:schemeClr>
                </a:solidFill>
              </a:rPr>
              <a:t>Периодические мероприятия</a:t>
            </a:r>
            <a:r>
              <a:rPr lang="ru-RU" sz="1600" dirty="0">
                <a:solidFill>
                  <a:schemeClr val="accent5">
                    <a:lumMod val="75000"/>
                  </a:schemeClr>
                </a:solidFill>
              </a:rPr>
              <a:t>:</a:t>
            </a:r>
          </a:p>
          <a:p>
            <a:pPr marL="285750" indent="-285750" algn="just">
              <a:buSzPct val="80000"/>
              <a:buFont typeface="Wingdings" panose="05000000000000000000" pitchFamily="2" charset="2"/>
              <a:buChar char="q"/>
              <a:defRPr/>
            </a:pPr>
            <a:r>
              <a:rPr lang="ru-RU" sz="1600" dirty="0"/>
              <a:t>Распределение/разграничение реквизитов разграничения доступа (раздача паролей)</a:t>
            </a:r>
          </a:p>
          <a:p>
            <a:pPr marL="285750" indent="-285750" algn="just">
              <a:buSzPct val="80000"/>
              <a:buFont typeface="Wingdings" panose="05000000000000000000" pitchFamily="2" charset="2"/>
              <a:buChar char="q"/>
              <a:defRPr/>
            </a:pPr>
            <a:r>
              <a:rPr lang="ru-RU" sz="1600" dirty="0"/>
              <a:t>Анализ системных журналов и принятие мер по обнаруженным недостаткам и проблемам</a:t>
            </a:r>
          </a:p>
          <a:p>
            <a:pPr marL="285750" indent="-285750" algn="just">
              <a:buSzPct val="80000"/>
              <a:buFont typeface="Wingdings" panose="05000000000000000000" pitchFamily="2" charset="2"/>
              <a:buChar char="q"/>
              <a:defRPr/>
            </a:pPr>
            <a:r>
              <a:rPr lang="ru-RU" sz="1600" dirty="0"/>
              <a:t>Анализ состояния и оценка эффективности мер защиты информации</a:t>
            </a:r>
          </a:p>
          <a:p>
            <a:pPr marL="285750" indent="-285750" algn="just">
              <a:buSzPct val="80000"/>
              <a:buFont typeface="Wingdings" panose="05000000000000000000" pitchFamily="2" charset="2"/>
              <a:buChar char="q"/>
              <a:defRPr/>
            </a:pPr>
            <a:r>
              <a:rPr lang="ru-RU" sz="1600" dirty="0"/>
              <a:t>Мероприятия по пересмотру состава и перестроению системы защиты</a:t>
            </a:r>
          </a:p>
        </p:txBody>
      </p:sp>
      <p:sp>
        <p:nvSpPr>
          <p:cNvPr id="14" name="Прямоугольник 13"/>
          <p:cNvSpPr/>
          <p:nvPr/>
        </p:nvSpPr>
        <p:spPr>
          <a:xfrm>
            <a:off x="468312" y="3597275"/>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buSzPct val="80000"/>
              <a:defRPr/>
            </a:pPr>
            <a:r>
              <a:rPr lang="ru-RU" sz="1600" b="1" dirty="0">
                <a:solidFill>
                  <a:schemeClr val="accent5">
                    <a:lumMod val="75000"/>
                  </a:schemeClr>
                </a:solidFill>
              </a:rPr>
              <a:t>Эпизодические мероприятия</a:t>
            </a:r>
            <a:r>
              <a:rPr lang="ru-RU" sz="1600" dirty="0">
                <a:solidFill>
                  <a:schemeClr val="accent5">
                    <a:lumMod val="75000"/>
                  </a:schemeClr>
                </a:solidFill>
              </a:rPr>
              <a:t>:</a:t>
            </a:r>
          </a:p>
          <a:p>
            <a:pPr marL="285750" indent="-285750" algn="just">
              <a:buSzPct val="80000"/>
              <a:buFont typeface="Wingdings" panose="05000000000000000000" pitchFamily="2" charset="2"/>
              <a:buChar char="q"/>
              <a:defRPr/>
            </a:pPr>
            <a:r>
              <a:rPr lang="ru-RU" sz="1600" dirty="0"/>
              <a:t>Мероприятия, осуществляемые при кадровых изменениях в составе персонала</a:t>
            </a:r>
          </a:p>
          <a:p>
            <a:pPr marL="285750" indent="-285750" algn="just">
              <a:buSzPct val="80000"/>
              <a:buFont typeface="Wingdings" panose="05000000000000000000" pitchFamily="2" charset="2"/>
              <a:buChar char="q"/>
              <a:defRPr/>
            </a:pPr>
            <a:r>
              <a:rPr lang="ru-RU" sz="1600" dirty="0"/>
              <a:t>Мероприятия, осуществляемые при ремонте и модификации оборудования, ПО </a:t>
            </a:r>
          </a:p>
        </p:txBody>
      </p:sp>
      <p:sp>
        <p:nvSpPr>
          <p:cNvPr id="15" name="Прямоугольник 14"/>
          <p:cNvSpPr/>
          <p:nvPr/>
        </p:nvSpPr>
        <p:spPr>
          <a:xfrm>
            <a:off x="468312" y="4554996"/>
            <a:ext cx="8496300" cy="181588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buSzPct val="80000"/>
              <a:defRPr/>
            </a:pPr>
            <a:r>
              <a:rPr lang="ru-RU" sz="1600" b="1" dirty="0">
                <a:solidFill>
                  <a:schemeClr val="accent5">
                    <a:lumMod val="75000"/>
                  </a:schemeClr>
                </a:solidFill>
              </a:rPr>
              <a:t>Разовые мероприятия</a:t>
            </a:r>
            <a:r>
              <a:rPr lang="ru-RU" sz="1600" dirty="0">
                <a:solidFill>
                  <a:schemeClr val="accent5">
                    <a:lumMod val="75000"/>
                  </a:schemeClr>
                </a:solidFill>
              </a:rPr>
              <a:t>:</a:t>
            </a:r>
          </a:p>
          <a:p>
            <a:pPr marL="285750" indent="-285750" algn="just">
              <a:buSzPct val="80000"/>
              <a:buFont typeface="Wingdings" panose="05000000000000000000" pitchFamily="2" charset="2"/>
              <a:buChar char="q"/>
              <a:defRPr/>
            </a:pPr>
            <a:r>
              <a:rPr lang="ru-RU" sz="1600" dirty="0"/>
              <a:t>Мероприятия по созданию методологической основы и руководящих документов</a:t>
            </a:r>
          </a:p>
          <a:p>
            <a:pPr marL="285750" indent="-285750" algn="just">
              <a:buSzPct val="80000"/>
              <a:buFont typeface="Wingdings" panose="05000000000000000000" pitchFamily="2" charset="2"/>
              <a:buChar char="q"/>
              <a:defRPr/>
            </a:pPr>
            <a:r>
              <a:rPr lang="ru-RU" sz="1600" dirty="0"/>
              <a:t>Мероприятия при проектировании, строительстве и оборудовании объекта</a:t>
            </a:r>
          </a:p>
          <a:p>
            <a:pPr marL="285750" indent="-285750" algn="just">
              <a:buSzPct val="80000"/>
              <a:buFont typeface="Wingdings" panose="05000000000000000000" pitchFamily="2" charset="2"/>
              <a:buChar char="q"/>
              <a:defRPr/>
            </a:pPr>
            <a:r>
              <a:rPr lang="ru-RU" sz="1600" dirty="0"/>
              <a:t>Проведение специальных проверок всех технических средств</a:t>
            </a:r>
          </a:p>
          <a:p>
            <a:pPr marL="285750" indent="-285750" algn="just">
              <a:buSzPct val="80000"/>
              <a:buFont typeface="Wingdings" panose="05000000000000000000" pitchFamily="2" charset="2"/>
              <a:buChar char="q"/>
              <a:defRPr/>
            </a:pPr>
            <a:r>
              <a:rPr lang="ru-RU" sz="1600" dirty="0"/>
              <a:t>Разработка и утверждение функциональных обязанностей должностных лиц </a:t>
            </a:r>
          </a:p>
          <a:p>
            <a:pPr marL="285750" indent="-285750" algn="just">
              <a:buSzPct val="80000"/>
              <a:buFont typeface="Wingdings" panose="05000000000000000000" pitchFamily="2" charset="2"/>
              <a:buChar char="q"/>
              <a:defRPr/>
            </a:pPr>
            <a:r>
              <a:rPr lang="ru-RU" sz="1600" dirty="0"/>
              <a:t>Организация пропускного режима на предприятии и в отдельных помещениях</a:t>
            </a:r>
          </a:p>
          <a:p>
            <a:pPr marL="285750" indent="-285750" algn="just">
              <a:buSzPct val="80000"/>
              <a:buFont typeface="Wingdings" panose="05000000000000000000" pitchFamily="2" charset="2"/>
              <a:buChar char="q"/>
              <a:defRPr/>
            </a:pPr>
            <a:r>
              <a:rPr lang="ru-RU" sz="1600" dirty="0"/>
              <a:t>Создание подразделений по защите информации</a:t>
            </a:r>
          </a:p>
        </p:txBody>
      </p:sp>
    </p:spTree>
    <p:extLst>
      <p:ext uri="{BB962C8B-B14F-4D97-AF65-F5344CB8AC3E}">
        <p14:creationId xmlns:p14="http://schemas.microsoft.com/office/powerpoint/2010/main" val="4741178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a:solidFill>
                  <a:schemeClr val="bg1"/>
                </a:solidFill>
                <a:latin typeface="Calibri" panose="020F0502020204030204" pitchFamily="34" charset="0"/>
                <a:cs typeface="Calibri" panose="020F0502020204030204" pitchFamily="34" charset="0"/>
              </a:rPr>
              <a:t>❿</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«Организационная защита информации»?</a:t>
            </a:r>
          </a:p>
          <a:p>
            <a:pPr marL="285750" indent="-285750">
              <a:buFont typeface="Wingdings" panose="05000000000000000000" pitchFamily="2" charset="2"/>
              <a:buChar char="§"/>
              <a:defRPr/>
            </a:pPr>
            <a:r>
              <a:rPr lang="ru-RU" dirty="0">
                <a:solidFill>
                  <a:schemeClr val="tx1"/>
                </a:solidFill>
              </a:rPr>
              <a:t>Основные направления организационной защиты информации?</a:t>
            </a:r>
          </a:p>
          <a:p>
            <a:pPr marL="285750" indent="-285750">
              <a:buFont typeface="Wingdings" panose="05000000000000000000" pitchFamily="2" charset="2"/>
              <a:buChar char="§"/>
              <a:defRPr/>
            </a:pPr>
            <a:r>
              <a:rPr lang="ru-RU" dirty="0">
                <a:solidFill>
                  <a:schemeClr val="tx1"/>
                </a:solidFill>
              </a:rPr>
              <a:t>Какие силы обеспечивают информационную безопасность?</a:t>
            </a:r>
          </a:p>
          <a:p>
            <a:pPr marL="285750" indent="-285750">
              <a:buFont typeface="Wingdings" panose="05000000000000000000" pitchFamily="2" charset="2"/>
              <a:buChar char="§"/>
              <a:defRPr/>
            </a:pPr>
            <a:r>
              <a:rPr lang="ru-RU" dirty="0">
                <a:solidFill>
                  <a:schemeClr val="tx1"/>
                </a:solidFill>
              </a:rPr>
              <a:t>Задачи Службы информационной безопасности?</a:t>
            </a:r>
          </a:p>
          <a:p>
            <a:pPr marL="285750" indent="-285750">
              <a:buFont typeface="Wingdings" panose="05000000000000000000" pitchFamily="2" charset="2"/>
              <a:buChar char="§"/>
              <a:defRPr/>
            </a:pPr>
            <a:r>
              <a:rPr lang="ru-RU" dirty="0">
                <a:solidFill>
                  <a:schemeClr val="tx1"/>
                </a:solidFill>
              </a:rPr>
              <a:t>Какие виды документов существуют в организации защиты информации?</a:t>
            </a:r>
          </a:p>
          <a:p>
            <a:pPr marL="285750" indent="-285750">
              <a:buFont typeface="Wingdings" panose="05000000000000000000" pitchFamily="2" charset="2"/>
              <a:buChar char="§"/>
              <a:defRPr/>
            </a:pPr>
            <a:r>
              <a:rPr lang="ru-RU" dirty="0">
                <a:solidFill>
                  <a:schemeClr val="tx1"/>
                </a:solidFill>
              </a:rPr>
              <a:t>Чем отличается регламент, от положения и от инструкции?</a:t>
            </a:r>
          </a:p>
          <a:p>
            <a:pPr marL="285750" indent="-285750">
              <a:buFont typeface="Wingdings" panose="05000000000000000000" pitchFamily="2" charset="2"/>
              <a:buChar char="§"/>
              <a:defRPr/>
            </a:pPr>
            <a:r>
              <a:rPr lang="ru-RU" dirty="0">
                <a:solidFill>
                  <a:schemeClr val="tx1"/>
                </a:solidFill>
              </a:rPr>
              <a:t>Приведите примеры положений, регламентов и инструкций</a:t>
            </a:r>
          </a:p>
          <a:p>
            <a:pPr marL="285750" indent="-285750">
              <a:buFont typeface="Wingdings" panose="05000000000000000000" pitchFamily="2" charset="2"/>
              <a:buChar char="§"/>
              <a:defRPr/>
            </a:pPr>
            <a:r>
              <a:rPr lang="ru-RU" dirty="0">
                <a:solidFill>
                  <a:schemeClr val="tx1"/>
                </a:solidFill>
              </a:rPr>
              <a:t>Что такое Политика информационной безопасности?</a:t>
            </a:r>
          </a:p>
          <a:p>
            <a:pPr marL="285750" indent="-285750">
              <a:buFont typeface="Wingdings" panose="05000000000000000000" pitchFamily="2" charset="2"/>
              <a:buChar char="§"/>
              <a:defRPr/>
            </a:pPr>
            <a:r>
              <a:rPr lang="ru-RU" dirty="0">
                <a:solidFill>
                  <a:schemeClr val="tx1"/>
                </a:solidFill>
              </a:rPr>
              <a:t>Основные разделы Политики информационной безопасности?</a:t>
            </a:r>
          </a:p>
          <a:p>
            <a:pPr marL="285750" indent="-285750">
              <a:buFont typeface="Wingdings" panose="05000000000000000000" pitchFamily="2" charset="2"/>
              <a:buChar char="§"/>
              <a:defRPr/>
            </a:pPr>
            <a:r>
              <a:rPr lang="ru-RU" dirty="0">
                <a:solidFill>
                  <a:schemeClr val="tx1"/>
                </a:solidFill>
              </a:rPr>
              <a:t>Что такое «» Частная политика информационной безопасности?</a:t>
            </a:r>
          </a:p>
          <a:p>
            <a:pPr marL="285750" indent="-285750">
              <a:buFont typeface="Wingdings" panose="05000000000000000000" pitchFamily="2" charset="2"/>
              <a:buChar char="§"/>
              <a:defRPr/>
            </a:pPr>
            <a:r>
              <a:rPr lang="ru-RU" dirty="0">
                <a:solidFill>
                  <a:schemeClr val="tx1"/>
                </a:solidFill>
              </a:rPr>
              <a:t>Типовые требования по контролю доступа?</a:t>
            </a:r>
          </a:p>
          <a:p>
            <a:pPr marL="285750" indent="-285750">
              <a:buFont typeface="Wingdings" panose="05000000000000000000" pitchFamily="2" charset="2"/>
              <a:buChar char="§"/>
              <a:defRPr/>
            </a:pPr>
            <a:r>
              <a:rPr lang="ru-RU" dirty="0">
                <a:solidFill>
                  <a:schemeClr val="tx1"/>
                </a:solidFill>
              </a:rPr>
              <a:t>Типовые требования по использованию информационных ресурсов?</a:t>
            </a:r>
          </a:p>
          <a:p>
            <a:pPr marL="285750" indent="-285750">
              <a:buFont typeface="Wingdings" panose="05000000000000000000" pitchFamily="2" charset="2"/>
              <a:buChar char="§"/>
              <a:defRPr/>
            </a:pPr>
            <a:r>
              <a:rPr lang="ru-RU" dirty="0">
                <a:solidFill>
                  <a:schemeClr val="tx1"/>
                </a:solidFill>
              </a:rPr>
              <a:t>Типовые правила безопасности в локальных сетях?</a:t>
            </a:r>
          </a:p>
          <a:p>
            <a:pPr marL="285750" indent="-285750">
              <a:buFont typeface="Wingdings" panose="05000000000000000000" pitchFamily="2" charset="2"/>
              <a:buChar char="§"/>
              <a:defRPr/>
            </a:pPr>
            <a:r>
              <a:rPr lang="ru-RU" dirty="0">
                <a:solidFill>
                  <a:schemeClr val="tx1"/>
                </a:solidFill>
              </a:rPr>
              <a:t>Основные мероприятия по организации защиты информации?</a:t>
            </a:r>
          </a:p>
          <a:p>
            <a:pPr marL="285750" indent="-285750">
              <a:buFont typeface="Wingdings" panose="05000000000000000000" pitchFamily="2" charset="2"/>
              <a:buChar char="§"/>
              <a:defRPr/>
            </a:pPr>
            <a:r>
              <a:rPr lang="ru-RU" dirty="0">
                <a:solidFill>
                  <a:schemeClr val="tx1"/>
                </a:solidFill>
              </a:rPr>
              <a:t>Жизненный цикл нормативных документов информационной безопасности?</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Организационно-нормативные меры защиты информации</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9" name="Picture 2" descr="https://im0-tub-ru.yandex.net/i?id=9d69f56dd8ef67fbf870ee6434fc9403&amp;n=13&amp;exp=1"/>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6409112" y="771525"/>
            <a:ext cx="2360815" cy="1714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36A97FD5-0AAF-F2E4-0536-7F96F010B033}"/>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150766992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⓫</a:t>
            </a:r>
            <a:r>
              <a:rPr lang="ru-RU" sz="2400" b="1" dirty="0">
                <a:solidFill>
                  <a:schemeClr val="accent5">
                    <a:lumMod val="75000"/>
                  </a:schemeClr>
                </a:solidFill>
                <a:cs typeface="Arial" panose="020B0604020202020204" pitchFamily="34" charset="0"/>
              </a:rPr>
              <a:t> Ролевая модель доступа к информации</a:t>
            </a:r>
            <a:endParaRPr lang="ru-RU" altLang="ru-RU" sz="2400" b="1" dirty="0">
              <a:solidFill>
                <a:schemeClr val="accent5">
                  <a:lumMod val="75000"/>
                </a:schemeClr>
              </a:solidFill>
              <a:cs typeface="Arial" panose="020B0604020202020204" pitchFamily="34" charset="0"/>
            </a:endParaRPr>
          </a:p>
        </p:txBody>
      </p:sp>
      <p:pic>
        <p:nvPicPr>
          <p:cNvPr id="1028" name="Picture 4" descr="https://cleverics.ru/digital/wp-content/uploads/2015/06/expertise-role.jpg"/>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5277123" y="709323"/>
            <a:ext cx="3687490" cy="260961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A7AA9809-0A7B-784B-25A0-5072CCE63DC5}"/>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B9B1ECF4-DBD8-BE96-9E6B-B6B3BF3BEE40}"/>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9E83C189-A498-DF1F-59EF-72F6A19A2347}"/>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50081768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accent5">
                  <a:lumMod val="75000"/>
                </a:schemeClr>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Непростые вопросы конфиденциальности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1</a:t>
            </a:r>
            <a:r>
              <a:rPr lang="ru-RU" sz="1200" b="1" dirty="0">
                <a:solidFill>
                  <a:schemeClr val="bg1"/>
                </a:solidFill>
                <a:latin typeface="Arial" pitchFamily="34" charset="0"/>
                <a:ea typeface="Tahoma" pitchFamily="34" charset="0"/>
                <a:cs typeface="Arial" pitchFamily="34" charset="0"/>
              </a:rPr>
              <a:t>.1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710969"/>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spcBef>
                <a:spcPts val="600"/>
              </a:spcBef>
              <a:defRPr/>
            </a:pPr>
            <a:r>
              <a:rPr lang="ru-RU" sz="1600" b="1" dirty="0"/>
              <a:t>Конфиденциальность </a:t>
            </a:r>
            <a:r>
              <a:rPr lang="ru-RU" sz="1600" dirty="0"/>
              <a:t>– состояние, когда доступ к информации имеют только те, кому мы доверяем</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468313" y="2203907"/>
            <a:ext cx="8496300" cy="343170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spcBef>
                <a:spcPts val="600"/>
              </a:spcBef>
              <a:buSzPct val="80000"/>
              <a:buFont typeface="Wingdings" pitchFamily="2" charset="2"/>
              <a:buChar char="q"/>
              <a:defRPr/>
            </a:pPr>
            <a:r>
              <a:rPr lang="ru-RU" sz="1600" dirty="0"/>
              <a:t> </a:t>
            </a:r>
            <a:r>
              <a:rPr lang="ru-RU" sz="1600" b="1" dirty="0"/>
              <a:t>Персональные права</a:t>
            </a:r>
            <a:r>
              <a:rPr lang="ru-RU" sz="1600" dirty="0"/>
              <a:t>. А на сколько мы доверяем новому сотруднику? Сколько сотрудников ты знаешь лично?</a:t>
            </a:r>
          </a:p>
          <a:p>
            <a:pPr eaLnBrk="1" hangingPunct="1">
              <a:spcBef>
                <a:spcPts val="600"/>
              </a:spcBef>
              <a:buSzPct val="80000"/>
              <a:buFont typeface="Wingdings" pitchFamily="2" charset="2"/>
              <a:buChar char="q"/>
              <a:defRPr/>
            </a:pPr>
            <a:r>
              <a:rPr lang="ru-RU" sz="1600" dirty="0"/>
              <a:t> </a:t>
            </a:r>
            <a:r>
              <a:rPr lang="ru-RU" sz="1600" b="1" dirty="0"/>
              <a:t>Должность не панацея</a:t>
            </a:r>
            <a:r>
              <a:rPr lang="ru-RU" sz="1600" dirty="0"/>
              <a:t>. Два «сисадмина» в одном отделе могут иметь разные права в зависимости от обязанностей и персональных поручений. </a:t>
            </a:r>
          </a:p>
          <a:p>
            <a:pPr eaLnBrk="1" hangingPunct="1">
              <a:spcBef>
                <a:spcPts val="600"/>
              </a:spcBef>
              <a:buSzPct val="80000"/>
              <a:buFont typeface="Wingdings" pitchFamily="2" charset="2"/>
              <a:buChar char="q"/>
              <a:defRPr/>
            </a:pPr>
            <a:r>
              <a:rPr lang="ru-RU" sz="1600" dirty="0"/>
              <a:t> </a:t>
            </a:r>
            <a:r>
              <a:rPr lang="ru-RU" sz="1600" b="1" dirty="0"/>
              <a:t>Равный функционал не равен одинаковым правами</a:t>
            </a:r>
            <a:r>
              <a:rPr lang="ru-RU" sz="1600" dirty="0"/>
              <a:t>. Два директора филиалов одной компании имеют равные полномочия, но не могут распоряжаться не своей информацией.</a:t>
            </a:r>
          </a:p>
          <a:p>
            <a:pPr algn="just" eaLnBrk="1" hangingPunct="1">
              <a:spcBef>
                <a:spcPts val="600"/>
              </a:spcBef>
              <a:buSzPct val="80000"/>
              <a:buFont typeface="Wingdings" pitchFamily="2" charset="2"/>
              <a:buChar char="q"/>
              <a:defRPr/>
            </a:pPr>
            <a:r>
              <a:rPr lang="ru-RU" sz="1600" dirty="0"/>
              <a:t> </a:t>
            </a:r>
            <a:r>
              <a:rPr lang="ru-RU" sz="1600" b="1" dirty="0"/>
              <a:t>Индивидуальная ответственность за результаты работы. </a:t>
            </a:r>
            <a:r>
              <a:rPr lang="ru-RU" sz="1600" dirty="0"/>
              <a:t>Автор персонально отвечает за информацию о своей работе</a:t>
            </a:r>
          </a:p>
          <a:p>
            <a:pPr algn="just" eaLnBrk="1" hangingPunct="1">
              <a:spcBef>
                <a:spcPts val="600"/>
              </a:spcBef>
              <a:buSzPct val="80000"/>
              <a:buFont typeface="Wingdings" pitchFamily="2" charset="2"/>
              <a:buChar char="q"/>
              <a:defRPr/>
            </a:pPr>
            <a:r>
              <a:rPr lang="ru-RU" sz="1600" dirty="0"/>
              <a:t> </a:t>
            </a:r>
            <a:r>
              <a:rPr lang="ru-RU" sz="1600" b="1" dirty="0"/>
              <a:t>Персональные поручения руководства. </a:t>
            </a:r>
            <a:r>
              <a:rPr lang="ru-RU" sz="1600" dirty="0"/>
              <a:t>Дополнительный функционал может потребовать дополнительных прав на информацию</a:t>
            </a:r>
          </a:p>
          <a:p>
            <a:pPr algn="just" eaLnBrk="1" hangingPunct="1">
              <a:spcBef>
                <a:spcPts val="600"/>
              </a:spcBef>
              <a:buSzPct val="80000"/>
              <a:buFont typeface="Wingdings" pitchFamily="2" charset="2"/>
              <a:buChar char="q"/>
              <a:defRPr/>
            </a:pPr>
            <a:r>
              <a:rPr lang="ru-RU" sz="1600" dirty="0"/>
              <a:t> </a:t>
            </a:r>
            <a:r>
              <a:rPr lang="ru-RU" sz="1600" b="1" dirty="0"/>
              <a:t>Отпуск, больничный, командировка</a:t>
            </a:r>
            <a:r>
              <a:rPr lang="ru-RU" sz="1600" dirty="0"/>
              <a:t>. Временное перераспределение полномочий, а следовательно и прав, на коллег.</a:t>
            </a:r>
          </a:p>
        </p:txBody>
      </p:sp>
      <p:sp>
        <p:nvSpPr>
          <p:cNvPr id="14" name="Прямоугольник 13"/>
          <p:cNvSpPr/>
          <p:nvPr/>
        </p:nvSpPr>
        <p:spPr>
          <a:xfrm>
            <a:off x="468313" y="1457438"/>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spcBef>
                <a:spcPts val="600"/>
              </a:spcBef>
              <a:buSzPct val="80000"/>
              <a:defRPr/>
            </a:pPr>
            <a:r>
              <a:rPr lang="ru-RU" sz="1600" b="1" dirty="0"/>
              <a:t>Идентификация, аутентификации, авторизация</a:t>
            </a:r>
            <a:r>
              <a:rPr lang="ru-RU" sz="1600" dirty="0"/>
              <a:t>… Определили «кто есть кто», а права то какие давать?</a:t>
            </a:r>
          </a:p>
        </p:txBody>
      </p:sp>
      <p:sp>
        <p:nvSpPr>
          <p:cNvPr id="15" name="Прямоугольник 14"/>
          <p:cNvSpPr/>
          <p:nvPr/>
        </p:nvSpPr>
        <p:spPr>
          <a:xfrm>
            <a:off x="468313" y="5797310"/>
            <a:ext cx="8496300" cy="5847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spcBef>
                <a:spcPts val="600"/>
              </a:spcBef>
              <a:buSzPct val="80000"/>
              <a:defRPr/>
            </a:pPr>
            <a:r>
              <a:rPr lang="ru-RU" sz="1600" b="1" dirty="0"/>
              <a:t>Разрешить всё, а вдруг пригодиться</a:t>
            </a:r>
            <a:r>
              <a:rPr lang="ru-RU" sz="1600" dirty="0"/>
              <a:t>… Или дать разумный минимум и расширять права по мере появления фактической потребности в них?</a:t>
            </a:r>
          </a:p>
        </p:txBody>
      </p:sp>
    </p:spTree>
    <p:extLst>
      <p:ext uri="{BB962C8B-B14F-4D97-AF65-F5344CB8AC3E}">
        <p14:creationId xmlns:p14="http://schemas.microsoft.com/office/powerpoint/2010/main" val="343851125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Специфика управления доступом в АС</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1</a:t>
            </a:r>
            <a:r>
              <a:rPr lang="ru-RU" sz="1200" b="1" dirty="0">
                <a:solidFill>
                  <a:schemeClr val="bg1"/>
                </a:solidFill>
                <a:latin typeface="Arial" pitchFamily="34" charset="0"/>
                <a:ea typeface="Tahoma" pitchFamily="34" charset="0"/>
                <a:cs typeface="Arial" pitchFamily="34" charset="0"/>
              </a:rPr>
              <a:t>.2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15382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spcBef>
                <a:spcPts val="600"/>
              </a:spcBef>
              <a:defRPr/>
            </a:pPr>
            <a:r>
              <a:rPr lang="ru-RU" sz="1600" b="1" dirty="0"/>
              <a:t>Особенности ИТ крупного предприятия</a:t>
            </a:r>
          </a:p>
          <a:p>
            <a:pPr eaLnBrk="1" hangingPunct="1">
              <a:spcBef>
                <a:spcPts val="600"/>
              </a:spcBef>
              <a:buSzPct val="80000"/>
              <a:buFont typeface="Wingdings" pitchFamily="2" charset="2"/>
              <a:buChar char="q"/>
              <a:defRPr/>
            </a:pPr>
            <a:r>
              <a:rPr lang="ru-RU" sz="1600" dirty="0"/>
              <a:t> </a:t>
            </a:r>
            <a:r>
              <a:rPr lang="ru-RU" sz="1400" dirty="0"/>
              <a:t>Множество информационных систем и пользователей: сотрудников, подрядчиков, клиентов</a:t>
            </a:r>
          </a:p>
          <a:p>
            <a:pPr eaLnBrk="1" hangingPunct="1">
              <a:spcBef>
                <a:spcPts val="600"/>
              </a:spcBef>
              <a:buSzPct val="80000"/>
              <a:buFont typeface="Wingdings" pitchFamily="2" charset="2"/>
              <a:buChar char="q"/>
              <a:defRPr/>
            </a:pPr>
            <a:r>
              <a:rPr lang="ru-RU" sz="1400" dirty="0"/>
              <a:t> Сквозные бизнес-процессы проходят через несколько информационных систем </a:t>
            </a:r>
          </a:p>
          <a:p>
            <a:pPr eaLnBrk="1" hangingPunct="1">
              <a:spcBef>
                <a:spcPts val="600"/>
              </a:spcBef>
              <a:buSzPct val="80000"/>
              <a:buFont typeface="Wingdings" pitchFamily="2" charset="2"/>
              <a:buChar char="q"/>
              <a:defRPr/>
            </a:pPr>
            <a:r>
              <a:rPr lang="ru-RU" sz="1400" dirty="0"/>
              <a:t> Пользователи работают в различных </a:t>
            </a:r>
            <a:r>
              <a:rPr lang="ru-RU" sz="1400" dirty="0" err="1"/>
              <a:t>ИТ-системах</a:t>
            </a:r>
            <a:r>
              <a:rPr lang="ru-RU" sz="1400" dirty="0"/>
              <a:t> и выполняют в них разные функции</a:t>
            </a:r>
          </a:p>
          <a:p>
            <a:pPr algn="just" eaLnBrk="1" hangingPunct="1">
              <a:spcBef>
                <a:spcPts val="600"/>
              </a:spcBef>
              <a:buSzPct val="80000"/>
              <a:buFont typeface="Wingdings" pitchFamily="2" charset="2"/>
              <a:buChar char="q"/>
              <a:defRPr/>
            </a:pPr>
            <a:r>
              <a:rPr lang="ru-RU" sz="1400" dirty="0"/>
              <a:t> В каждой информационной системе есть свои настройки и своя процедура аутентификации</a:t>
            </a:r>
          </a:p>
        </p:txBody>
      </p:sp>
      <p:pic>
        <p:nvPicPr>
          <p:cNvPr id="153608" name="Рисунок 12" descr="Разрешительная_система_допуска.jpg"/>
          <p:cNvPicPr>
            <a:picLocks noChangeAspect="1"/>
          </p:cNvPicPr>
          <p:nvPr/>
        </p:nvPicPr>
        <p:blipFill>
          <a:blip r:embed="rId2">
            <a:grayscl/>
            <a:extLst>
              <a:ext uri="{28A0092B-C50C-407E-A947-70E740481C1C}">
                <a14:useLocalDpi xmlns:a14="http://schemas.microsoft.com/office/drawing/2010/main"/>
              </a:ext>
            </a:extLst>
          </a:blip>
          <a:srcRect/>
          <a:stretch>
            <a:fillRect/>
          </a:stretch>
        </p:blipFill>
        <p:spPr bwMode="auto">
          <a:xfrm>
            <a:off x="684213" y="2420938"/>
            <a:ext cx="797083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9" name="TextBox 13"/>
          <p:cNvSpPr txBox="1">
            <a:spLocks noChangeArrowheads="1"/>
          </p:cNvSpPr>
          <p:nvPr/>
        </p:nvSpPr>
        <p:spPr bwMode="auto">
          <a:xfrm>
            <a:off x="1763713" y="6115050"/>
            <a:ext cx="5976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ru-RU" sz="1600" b="1">
                <a:latin typeface="Arial" panose="020B0604020202020204" pitchFamily="34" charset="0"/>
              </a:rPr>
              <a:t>Необходимо упорядочить разрешительную систему</a:t>
            </a:r>
          </a:p>
        </p:txBody>
      </p:sp>
      <p:pic>
        <p:nvPicPr>
          <p:cNvPr id="10" name="Picture 4" descr="https://cleverics.ru/digital/wp-content/uploads/2015/06/expertise-rol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00163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Система управления идентификацией и доступом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1</a:t>
            </a:r>
            <a:r>
              <a:rPr lang="ru-RU" sz="1200" b="1" dirty="0">
                <a:solidFill>
                  <a:schemeClr val="bg1"/>
                </a:solidFill>
                <a:latin typeface="Arial" pitchFamily="34" charset="0"/>
                <a:ea typeface="Tahoma" pitchFamily="34" charset="0"/>
                <a:cs typeface="Arial" pitchFamily="34" charset="0"/>
              </a:rPr>
              <a:t>.3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52181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Базовые функциональные возможности СУИД</a:t>
            </a:r>
          </a:p>
          <a:p>
            <a:pPr algn="just" eaLnBrk="1" hangingPunct="1">
              <a:spcBef>
                <a:spcPts val="600"/>
              </a:spcBef>
              <a:buSzPct val="80000"/>
              <a:buFont typeface="Wingdings" pitchFamily="2" charset="2"/>
              <a:buChar char="q"/>
              <a:defRPr/>
            </a:pPr>
            <a:r>
              <a:rPr lang="ru-RU" sz="1600" dirty="0"/>
              <a:t> единое управление учетными записями в различных системах (с возможностью делегирования части прав структурным подразделениям компании), позволяющее автоматизировать выполнение политики безопасности в сфере контроля доступа к различным информационным ресурсам, приложениям и службам;</a:t>
            </a:r>
          </a:p>
          <a:p>
            <a:pPr algn="just" eaLnBrk="1" hangingPunct="1">
              <a:spcBef>
                <a:spcPts val="600"/>
              </a:spcBef>
              <a:buSzPct val="80000"/>
              <a:buFont typeface="Wingdings" pitchFamily="2" charset="2"/>
              <a:buChar char="q"/>
              <a:defRPr/>
            </a:pPr>
            <a:r>
              <a:rPr lang="ru-RU" sz="1600" dirty="0"/>
              <a:t> поддержка современных средств аутентификации (в том числе многофакторная, включающая биометрию) с возможностью однократной регистрации в системе;</a:t>
            </a:r>
          </a:p>
          <a:p>
            <a:pPr algn="just" eaLnBrk="1" hangingPunct="1">
              <a:spcBef>
                <a:spcPts val="600"/>
              </a:spcBef>
              <a:buSzPct val="80000"/>
              <a:buFont typeface="Wingdings" pitchFamily="2" charset="2"/>
              <a:buChar char="q"/>
              <a:defRPr/>
            </a:pPr>
            <a:r>
              <a:rPr lang="ru-RU" sz="1600" dirty="0"/>
              <a:t> контроль жизненного цикла пользователя в системах предприятия с момента приема сотрудника на работу до его увольнения;</a:t>
            </a:r>
          </a:p>
          <a:p>
            <a:pPr algn="just" eaLnBrk="1" hangingPunct="1">
              <a:spcBef>
                <a:spcPts val="600"/>
              </a:spcBef>
              <a:buSzPct val="80000"/>
              <a:buFont typeface="Wingdings" pitchFamily="2" charset="2"/>
              <a:buChar char="q"/>
              <a:defRPr/>
            </a:pPr>
            <a:r>
              <a:rPr lang="ru-RU" sz="1600" dirty="0"/>
              <a:t> автоматическая синхронизация учетных записей пользователей всех подключаемых систем (прежде всего системы кадрового учета) в соответствии с корпоративными;</a:t>
            </a:r>
          </a:p>
          <a:p>
            <a:pPr algn="just" eaLnBrk="1" hangingPunct="1">
              <a:spcBef>
                <a:spcPts val="600"/>
              </a:spcBef>
              <a:buSzPct val="80000"/>
              <a:buFont typeface="Wingdings" pitchFamily="2" charset="2"/>
              <a:buChar char="q"/>
              <a:defRPr/>
            </a:pPr>
            <a:r>
              <a:rPr lang="ru-RU" sz="1600" dirty="0"/>
              <a:t> гибкие и понятные средства создания политик и регулирования потоков данных от СУИД к подключенным системам и обратно;</a:t>
            </a:r>
          </a:p>
          <a:p>
            <a:pPr algn="just" eaLnBrk="1" hangingPunct="1">
              <a:spcBef>
                <a:spcPts val="600"/>
              </a:spcBef>
              <a:buSzPct val="80000"/>
              <a:buFont typeface="Wingdings" pitchFamily="2" charset="2"/>
              <a:buChar char="q"/>
              <a:defRPr/>
            </a:pPr>
            <a:r>
              <a:rPr lang="ru-RU" sz="1600" dirty="0"/>
              <a:t> единые средства проектирования, развертывания, конфигурирования, администрирования и мониторинга работы СУИД;</a:t>
            </a:r>
          </a:p>
          <a:p>
            <a:pPr algn="just" eaLnBrk="1" hangingPunct="1">
              <a:spcBef>
                <a:spcPts val="600"/>
              </a:spcBef>
              <a:buSzPct val="80000"/>
              <a:buFont typeface="Wingdings" pitchFamily="2" charset="2"/>
              <a:buChar char="q"/>
              <a:defRPr/>
            </a:pPr>
            <a:r>
              <a:rPr lang="ru-RU" sz="1600" dirty="0"/>
              <a:t> средства ведения журналов и независимого аудита;</a:t>
            </a:r>
          </a:p>
          <a:p>
            <a:pPr algn="just" eaLnBrk="1" hangingPunct="1">
              <a:spcBef>
                <a:spcPts val="600"/>
              </a:spcBef>
              <a:buSzPct val="80000"/>
              <a:buFont typeface="Wingdings" pitchFamily="2" charset="2"/>
              <a:buChar char="q"/>
              <a:defRPr/>
            </a:pPr>
            <a:r>
              <a:rPr lang="ru-RU" sz="1600" dirty="0"/>
              <a:t> интеграция с внешними системами мониторинга, аудита безопасности и поддержки;</a:t>
            </a:r>
          </a:p>
          <a:p>
            <a:pPr algn="just" eaLnBrk="1" hangingPunct="1">
              <a:spcBef>
                <a:spcPts val="600"/>
              </a:spcBef>
              <a:buSzPct val="80000"/>
              <a:buFont typeface="Wingdings" pitchFamily="2" charset="2"/>
              <a:buChar char="q"/>
              <a:defRPr/>
            </a:pPr>
            <a:r>
              <a:rPr lang="ru-RU" sz="1600" dirty="0"/>
              <a:t> </a:t>
            </a:r>
            <a:r>
              <a:rPr lang="ru-RU" sz="1600" dirty="0" err="1"/>
              <a:t>масштабируемость</a:t>
            </a:r>
            <a:r>
              <a:rPr lang="ru-RU" sz="1600" dirty="0"/>
              <a:t>.</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44051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Мандатная модель управления доступом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1</a:t>
            </a:r>
            <a:r>
              <a:rPr lang="ru-RU" sz="1200" b="1" dirty="0">
                <a:solidFill>
                  <a:schemeClr val="bg1"/>
                </a:solidFill>
                <a:latin typeface="Arial" pitchFamily="34" charset="0"/>
                <a:ea typeface="Tahoma" pitchFamily="34" charset="0"/>
                <a:cs typeface="Arial" pitchFamily="34" charset="0"/>
              </a:rPr>
              <a:t>.4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466281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dirty="0"/>
              <a:t>Классической мандатной моделью считается модель Белла-</a:t>
            </a:r>
            <a:r>
              <a:rPr lang="ru-RU" sz="1600" dirty="0" err="1"/>
              <a:t>ЛаПадулы</a:t>
            </a:r>
            <a:r>
              <a:rPr lang="ru-RU" sz="1600" dirty="0"/>
              <a:t>. Она базируется на правилах секретного документооборота, использующегося в британских правительственных учреждениях. </a:t>
            </a:r>
          </a:p>
          <a:p>
            <a:pPr algn="just">
              <a:spcBef>
                <a:spcPts val="600"/>
              </a:spcBef>
              <a:defRPr/>
            </a:pPr>
            <a:r>
              <a:rPr lang="ru-RU" sz="1600" dirty="0"/>
              <a:t>Каждому объекту и субъекту (пользователю) системы назначается свой уровень допуска. Все возможные уровни допуска системы четко определены и упорядочены по возрастанию секретности. </a:t>
            </a:r>
          </a:p>
          <a:p>
            <a:pPr algn="just">
              <a:spcBef>
                <a:spcPts val="600"/>
              </a:spcBef>
              <a:defRPr/>
            </a:pPr>
            <a:r>
              <a:rPr lang="ru-RU" sz="1600" dirty="0"/>
              <a:t>Действуют два основных правила:</a:t>
            </a:r>
          </a:p>
          <a:p>
            <a:pPr marL="342900" indent="-342900" algn="just">
              <a:buFont typeface="+mj-lt"/>
              <a:buAutoNum type="arabicPeriod"/>
              <a:defRPr/>
            </a:pPr>
            <a:r>
              <a:rPr lang="ru-RU" sz="1600" dirty="0"/>
              <a:t>Пользователь может читать только объекты с уровнем допуска не выше его собственного.</a:t>
            </a:r>
          </a:p>
          <a:p>
            <a:pPr marL="342900" indent="-342900" algn="just">
              <a:buFont typeface="+mj-lt"/>
              <a:buAutoNum type="arabicPeriod"/>
              <a:defRPr/>
            </a:pPr>
            <a:r>
              <a:rPr lang="ru-RU" sz="1600" dirty="0"/>
              <a:t>Пользователь может изменять только те объекты, уровень допуска которых не ниже его собственного.</a:t>
            </a:r>
          </a:p>
          <a:p>
            <a:pPr algn="just">
              <a:spcBef>
                <a:spcPts val="600"/>
              </a:spcBef>
              <a:defRPr/>
            </a:pPr>
            <a:r>
              <a:rPr lang="ru-RU" sz="1600" dirty="0"/>
              <a:t>Цель первого правила очевидна. Смысл второго в том, чтобы воспрепятствовать пользователю с высоким уровнем доступа, даже случайно, раскрыть какие-то известные ему тайны.</a:t>
            </a:r>
          </a:p>
          <a:p>
            <a:pPr algn="just">
              <a:spcBef>
                <a:spcPts val="600"/>
              </a:spcBef>
              <a:defRPr/>
            </a:pPr>
            <a:r>
              <a:rPr lang="ru-RU" sz="1600" dirty="0"/>
              <a:t>Одной из проблем этой модели считается беспрепятственность обмена информацией между пользователями одного уровня, так как эти пользователи могут выполнять в организации разные функции, и то, что имеет право делать пользователь А, может быть запрещено для Б. </a:t>
            </a:r>
          </a:p>
          <a:p>
            <a:pPr algn="just">
              <a:spcBef>
                <a:spcPts val="600"/>
              </a:spcBef>
              <a:defRPr/>
            </a:pPr>
            <a:r>
              <a:rPr lang="ru-RU" sz="1600" dirty="0"/>
              <a:t>Поэтому в практике мандатную модель обычно совмещают с какой-нибудь другой (в чистом виде для управления доступом к многофункциональным системам редко используется).</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24028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3 формы допуска к гостайне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1</a:t>
            </a:r>
            <a:r>
              <a:rPr lang="ru-RU" sz="1200" b="1" dirty="0">
                <a:solidFill>
                  <a:schemeClr val="bg1"/>
                </a:solidFill>
                <a:latin typeface="Arial" pitchFamily="34" charset="0"/>
                <a:ea typeface="Tahoma" pitchFamily="34" charset="0"/>
                <a:cs typeface="Arial" pitchFamily="34" charset="0"/>
              </a:rPr>
              <a:t>.5</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Группа 27">
            <a:extLst>
              <a:ext uri="{FF2B5EF4-FFF2-40B4-BE49-F238E27FC236}">
                <a16:creationId xmlns:a16="http://schemas.microsoft.com/office/drawing/2014/main" id="{4EEFBBF4-6612-8D30-152A-314D643AFC01}"/>
              </a:ext>
            </a:extLst>
          </p:cNvPr>
          <p:cNvGrpSpPr/>
          <p:nvPr/>
        </p:nvGrpSpPr>
        <p:grpSpPr>
          <a:xfrm>
            <a:off x="670454" y="1548674"/>
            <a:ext cx="8021805" cy="4674353"/>
            <a:chOff x="670454" y="1548674"/>
            <a:chExt cx="8021805" cy="4674353"/>
          </a:xfrm>
        </p:grpSpPr>
        <p:pic>
          <p:nvPicPr>
            <p:cNvPr id="1026" name="Picture 2">
              <a:extLst>
                <a:ext uri="{FF2B5EF4-FFF2-40B4-BE49-F238E27FC236}">
                  <a16:creationId xmlns:a16="http://schemas.microsoft.com/office/drawing/2014/main" id="{2E9CDF00-09C5-9A30-BBBE-460C272CA7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652" y="1794961"/>
              <a:ext cx="7744607" cy="44280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5BA2BB8-8ED7-BAFD-5829-9663E60947F3}"/>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4898" y="1628757"/>
              <a:ext cx="1993449" cy="4097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7E05314-38BB-763D-A19D-C42EAEDB52AD}"/>
                </a:ext>
              </a:extLst>
            </p:cNvPr>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61266" y="1628757"/>
              <a:ext cx="409720" cy="409720"/>
            </a:xfrm>
            <a:prstGeom prst="rect">
              <a:avLst/>
            </a:prstGeom>
            <a:noFill/>
            <a:extLst>
              <a:ext uri="{909E8E84-426E-40DD-AFC4-6F175D3DCCD1}">
                <a14:hiddenFill xmlns:a14="http://schemas.microsoft.com/office/drawing/2010/main">
                  <a:solidFill>
                    <a:srgbClr val="FFFFFF"/>
                  </a:solidFill>
                </a14:hiddenFill>
              </a:ext>
            </a:extLst>
          </p:spPr>
        </p:pic>
        <p:pic>
          <p:nvPicPr>
            <p:cNvPr id="20" name="Рисунок 19">
              <a:extLst>
                <a:ext uri="{FF2B5EF4-FFF2-40B4-BE49-F238E27FC236}">
                  <a16:creationId xmlns:a16="http://schemas.microsoft.com/office/drawing/2014/main" id="{6397CED2-380E-0E47-835B-4D3B42E6990A}"/>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3512042" y="1593430"/>
              <a:ext cx="408467" cy="445047"/>
            </a:xfrm>
            <a:prstGeom prst="rect">
              <a:avLst/>
            </a:prstGeom>
          </p:spPr>
        </p:pic>
        <p:pic>
          <p:nvPicPr>
            <p:cNvPr id="1034" name="Picture 10">
              <a:extLst>
                <a:ext uri="{FF2B5EF4-FFF2-40B4-BE49-F238E27FC236}">
                  <a16:creationId xmlns:a16="http://schemas.microsoft.com/office/drawing/2014/main" id="{BC95EA51-518F-9B2B-B664-78DA0990DBC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2000" y="1548674"/>
              <a:ext cx="945214" cy="64245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3" name="Стрелка: вправо 22">
              <a:extLst>
                <a:ext uri="{FF2B5EF4-FFF2-40B4-BE49-F238E27FC236}">
                  <a16:creationId xmlns:a16="http://schemas.microsoft.com/office/drawing/2014/main" id="{7BAC676A-C67B-99F2-AF1B-8FD08590A5BA}"/>
                </a:ext>
              </a:extLst>
            </p:cNvPr>
            <p:cNvSpPr/>
            <p:nvPr/>
          </p:nvSpPr>
          <p:spPr>
            <a:xfrm>
              <a:off x="3920509" y="1794961"/>
              <a:ext cx="437579" cy="126972"/>
            </a:xfrm>
            <a:prstGeom prst="right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24" name="Стрелка: вправо 23">
              <a:extLst>
                <a:ext uri="{FF2B5EF4-FFF2-40B4-BE49-F238E27FC236}">
                  <a16:creationId xmlns:a16="http://schemas.microsoft.com/office/drawing/2014/main" id="{B1D622FC-99E9-D5CC-807A-DDBBF1DA4271}"/>
                </a:ext>
              </a:extLst>
            </p:cNvPr>
            <p:cNvSpPr/>
            <p:nvPr/>
          </p:nvSpPr>
          <p:spPr>
            <a:xfrm rot="5400000">
              <a:off x="3581923" y="2217853"/>
              <a:ext cx="372428" cy="119475"/>
            </a:xfrm>
            <a:prstGeom prst="right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25" name="TextBox 24">
              <a:extLst>
                <a:ext uri="{FF2B5EF4-FFF2-40B4-BE49-F238E27FC236}">
                  <a16:creationId xmlns:a16="http://schemas.microsoft.com/office/drawing/2014/main" id="{D281FE8C-BAF1-84CE-32AD-FB12441DDE4D}"/>
                </a:ext>
              </a:extLst>
            </p:cNvPr>
            <p:cNvSpPr txBox="1"/>
            <p:nvPr/>
          </p:nvSpPr>
          <p:spPr>
            <a:xfrm>
              <a:off x="1860416" y="1550670"/>
              <a:ext cx="1888067" cy="307777"/>
            </a:xfrm>
            <a:prstGeom prst="rect">
              <a:avLst/>
            </a:prstGeom>
            <a:noFill/>
          </p:spPr>
          <p:txBody>
            <a:bodyPr wrap="square" rtlCol="0">
              <a:spAutoFit/>
            </a:bodyPr>
            <a:lstStyle/>
            <a:p>
              <a:r>
                <a:rPr lang="ru-RU" sz="1400" b="1" dirty="0">
                  <a:solidFill>
                    <a:schemeClr val="accent5">
                      <a:lumMod val="75000"/>
                    </a:schemeClr>
                  </a:solidFill>
                  <a:latin typeface="Arial" panose="020B0604020202020204" pitchFamily="34" charset="0"/>
                  <a:cs typeface="Arial" panose="020B0604020202020204" pitchFamily="34" charset="0"/>
                </a:rPr>
                <a:t>1 форма допуска</a:t>
              </a:r>
            </a:p>
          </p:txBody>
        </p:sp>
        <p:sp>
          <p:nvSpPr>
            <p:cNvPr id="26" name="TextBox 25">
              <a:extLst>
                <a:ext uri="{FF2B5EF4-FFF2-40B4-BE49-F238E27FC236}">
                  <a16:creationId xmlns:a16="http://schemas.microsoft.com/office/drawing/2014/main" id="{F6EA1EAD-CBA1-4643-D3FE-313387982B77}"/>
                </a:ext>
              </a:extLst>
            </p:cNvPr>
            <p:cNvSpPr txBox="1"/>
            <p:nvPr/>
          </p:nvSpPr>
          <p:spPr>
            <a:xfrm>
              <a:off x="1328141" y="2059978"/>
              <a:ext cx="1888067" cy="307777"/>
            </a:xfrm>
            <a:prstGeom prst="rect">
              <a:avLst/>
            </a:prstGeom>
            <a:noFill/>
          </p:spPr>
          <p:txBody>
            <a:bodyPr wrap="square" rtlCol="0">
              <a:spAutoFit/>
            </a:bodyPr>
            <a:lstStyle/>
            <a:p>
              <a:r>
                <a:rPr lang="ru-RU" sz="1400" b="1" dirty="0">
                  <a:solidFill>
                    <a:schemeClr val="accent5">
                      <a:lumMod val="75000"/>
                    </a:schemeClr>
                  </a:solidFill>
                  <a:latin typeface="Arial" panose="020B0604020202020204" pitchFamily="34" charset="0"/>
                  <a:cs typeface="Arial" panose="020B0604020202020204" pitchFamily="34" charset="0"/>
                </a:rPr>
                <a:t>2 форма допуска</a:t>
              </a:r>
            </a:p>
          </p:txBody>
        </p:sp>
        <p:sp>
          <p:nvSpPr>
            <p:cNvPr id="27" name="TextBox 26">
              <a:extLst>
                <a:ext uri="{FF2B5EF4-FFF2-40B4-BE49-F238E27FC236}">
                  <a16:creationId xmlns:a16="http://schemas.microsoft.com/office/drawing/2014/main" id="{9D2A300F-5233-4AF1-C729-ECA4B874E2DE}"/>
                </a:ext>
              </a:extLst>
            </p:cNvPr>
            <p:cNvSpPr txBox="1"/>
            <p:nvPr/>
          </p:nvSpPr>
          <p:spPr>
            <a:xfrm>
              <a:off x="670454" y="2694753"/>
              <a:ext cx="1888067" cy="307777"/>
            </a:xfrm>
            <a:prstGeom prst="rect">
              <a:avLst/>
            </a:prstGeom>
            <a:noFill/>
          </p:spPr>
          <p:txBody>
            <a:bodyPr wrap="square" rtlCol="0">
              <a:spAutoFit/>
            </a:bodyPr>
            <a:lstStyle/>
            <a:p>
              <a:r>
                <a:rPr lang="ru-RU" sz="1400" b="1" dirty="0">
                  <a:solidFill>
                    <a:schemeClr val="accent5">
                      <a:lumMod val="75000"/>
                    </a:schemeClr>
                  </a:solidFill>
                  <a:latin typeface="Arial" panose="020B0604020202020204" pitchFamily="34" charset="0"/>
                  <a:cs typeface="Arial" panose="020B0604020202020204" pitchFamily="34" charset="0"/>
                </a:rPr>
                <a:t>3 форма допуска</a:t>
              </a:r>
            </a:p>
          </p:txBody>
        </p:sp>
      </p:grpSp>
    </p:spTree>
    <p:extLst>
      <p:ext uri="{BB962C8B-B14F-4D97-AF65-F5344CB8AC3E}">
        <p14:creationId xmlns:p14="http://schemas.microsoft.com/office/powerpoint/2010/main" val="61169260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Дискреционная модель управления доступом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11.6</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54784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В дискреционной модели безопасности управление доступом осуществляется путем явной выдачи полномочий на проведение действий с каждым из объектов системы. </a:t>
            </a:r>
          </a:p>
          <a:p>
            <a:pPr algn="just" eaLnBrk="1" hangingPunct="1">
              <a:spcBef>
                <a:spcPts val="600"/>
              </a:spcBef>
              <a:defRPr/>
            </a:pPr>
            <a:r>
              <a:rPr lang="ru-RU" sz="1600" dirty="0"/>
              <a:t>Матрица доступа, в которой определены права доступа субъектов системы к объектам. Каждая ячейка матрицы содержит набор прав, которые субъект имеет по отношению к объекту.</a:t>
            </a:r>
          </a:p>
          <a:p>
            <a:pPr algn="just" eaLnBrk="1" hangingPunct="1">
              <a:spcBef>
                <a:spcPts val="600"/>
              </a:spcBef>
              <a:defRPr/>
            </a:pPr>
            <a:r>
              <a:rPr lang="ru-RU" sz="1600" dirty="0"/>
              <a:t>Дискреционный подход позволяет создать гораздо более гибкую схему безопасности, чем мандатный, но при этом он и гораздо более сложен в администрировании. </a:t>
            </a:r>
          </a:p>
          <a:p>
            <a:pPr algn="just" eaLnBrk="1" hangingPunct="1">
              <a:spcBef>
                <a:spcPts val="600"/>
              </a:spcBef>
              <a:defRPr/>
            </a:pPr>
            <a:r>
              <a:rPr lang="ru-RU" sz="1600" dirty="0"/>
              <a:t>С точки зрения реализация очень проста, но при достаточно большом количестве объектов и субъектов система становится практически неуправляемой.</a:t>
            </a:r>
          </a:p>
          <a:p>
            <a:pPr algn="just" eaLnBrk="1" hangingPunct="1">
              <a:spcBef>
                <a:spcPts val="600"/>
              </a:spcBef>
              <a:defRPr/>
            </a:pPr>
            <a:r>
              <a:rPr lang="ru-RU" sz="1600" dirty="0"/>
              <a:t>Для решения этой проблемы применяется, например, группировка пользователей. В этом случае права раздаются группам пользователей, а не каждому пользователю в отдельности. Для того чтобы пользователь получил соответствующие разрешения, нужно просто добавить его в одну или несколько групп. Также можно использовать типизацию объектов. Каждому объекту назначается тип, а для каждого типа определяется свой набор прав (схема доступа). В этом случае столбцы матрицы доступа соответствуют не объектам, а типам объектов.</a:t>
            </a:r>
          </a:p>
          <a:p>
            <a:pPr algn="just" eaLnBrk="1" hangingPunct="1">
              <a:spcBef>
                <a:spcPts val="600"/>
              </a:spcBef>
              <a:defRPr/>
            </a:pPr>
            <a:r>
              <a:rPr lang="ru-RU" sz="1600" dirty="0"/>
              <a:t>Комбинирование этого подхода с группировкой пользователей позволяют существенно уменьшить матрицу доступа, а значит, и упростить ее администрирование.</a:t>
            </a:r>
          </a:p>
          <a:p>
            <a:pPr algn="just" eaLnBrk="1" hangingPunct="1">
              <a:spcBef>
                <a:spcPts val="600"/>
              </a:spcBef>
              <a:defRPr/>
            </a:pPr>
            <a:r>
              <a:rPr lang="ru-RU" sz="1600" dirty="0"/>
              <a:t>В сущности, набор прав – это не что иное, как список известных системе операций, снабженных разрешением или запретом на выполнение данной операции.</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4147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rgbClr val="002060"/>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Древовидная модель на базе каталогов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11.7</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513986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a:t>Каталог (</a:t>
            </a:r>
            <a:r>
              <a:rPr lang="ru-RU" sz="1600" b="1" dirty="0" err="1"/>
              <a:t>directory</a:t>
            </a:r>
            <a:r>
              <a:rPr lang="ru-RU" sz="1600" b="1" dirty="0"/>
              <a:t>)</a:t>
            </a:r>
            <a:r>
              <a:rPr lang="ru-RU" sz="1600" dirty="0"/>
              <a:t> — называется совокупность информации об объектах, которые тем или иным способом связаны друг с другом.</a:t>
            </a:r>
          </a:p>
          <a:p>
            <a:pPr algn="just">
              <a:spcBef>
                <a:spcPts val="600"/>
              </a:spcBef>
              <a:defRPr/>
            </a:pPr>
            <a:r>
              <a:rPr lang="ru-RU" sz="1600" b="1" dirty="0"/>
              <a:t>Объект (</a:t>
            </a:r>
            <a:r>
              <a:rPr lang="en-US" sz="1600" b="1" dirty="0"/>
              <a:t>object</a:t>
            </a:r>
            <a:r>
              <a:rPr lang="ru-RU" sz="1600" b="1" dirty="0"/>
              <a:t>) </a:t>
            </a:r>
            <a:r>
              <a:rPr lang="ru-RU" sz="1600" dirty="0"/>
              <a:t>– самостоятельная единица, которая представляет некий ресурс, существующий в сети (ПК, пользователи, ПО, …) со всеми его атрибутами. </a:t>
            </a:r>
          </a:p>
          <a:p>
            <a:pPr algn="just">
              <a:spcBef>
                <a:spcPts val="600"/>
              </a:spcBef>
              <a:defRPr/>
            </a:pPr>
            <a:r>
              <a:rPr lang="ru-RU" sz="1600" b="1" dirty="0"/>
              <a:t>Служба каталогов </a:t>
            </a:r>
            <a:r>
              <a:rPr lang="en-US" sz="1600" b="1" dirty="0"/>
              <a:t>(</a:t>
            </a:r>
            <a:r>
              <a:rPr lang="en-US" sz="1600" b="1" dirty="0" err="1"/>
              <a:t>directoryservice</a:t>
            </a:r>
            <a:r>
              <a:rPr lang="en-US" sz="1600" b="1" dirty="0"/>
              <a:t>) </a:t>
            </a:r>
            <a:r>
              <a:rPr lang="ru-RU" sz="1600" dirty="0"/>
              <a:t>- это программа, которая хранит всю информацию об объектах, позволяет обнаруживать эти объекты и делает их доступными пользователям.</a:t>
            </a:r>
          </a:p>
          <a:p>
            <a:pPr algn="just">
              <a:spcBef>
                <a:spcPts val="600"/>
              </a:spcBef>
              <a:defRPr/>
            </a:pPr>
            <a:r>
              <a:rPr lang="ru-RU" sz="1600" b="1" dirty="0"/>
              <a:t>Домен</a:t>
            </a:r>
            <a:r>
              <a:rPr lang="ru-RU" sz="1600" dirty="0"/>
              <a:t> – объединение (группировка) объектов сети. Все сетевые объекты (принтеры, общие папки, компы, приложения и т. д...) существуют в границах того или иного домена. Каждый домен хранит информацию только о объектах хранящихся в данном домене.</a:t>
            </a:r>
          </a:p>
          <a:p>
            <a:pPr algn="just">
              <a:spcBef>
                <a:spcPts val="600"/>
              </a:spcBef>
              <a:defRPr/>
            </a:pPr>
            <a:r>
              <a:rPr lang="ru-RU" sz="1600" b="1" dirty="0"/>
              <a:t>Дерево</a:t>
            </a:r>
            <a:r>
              <a:rPr lang="ru-RU" sz="1600" dirty="0"/>
              <a:t> </a:t>
            </a:r>
            <a:r>
              <a:rPr lang="ru-RU" sz="1600" b="1" dirty="0"/>
              <a:t>(</a:t>
            </a:r>
            <a:r>
              <a:rPr lang="ru-RU" sz="1600" b="1" dirty="0" err="1"/>
              <a:t>tree</a:t>
            </a:r>
            <a:r>
              <a:rPr lang="ru-RU" sz="1600" b="1" dirty="0"/>
              <a:t>) </a:t>
            </a:r>
            <a:r>
              <a:rPr lang="ru-RU" sz="1600" dirty="0"/>
              <a:t>- иерархическая структура одного или нескольких доменов использующая общие пространство имен. </a:t>
            </a:r>
          </a:p>
          <a:p>
            <a:pPr algn="just">
              <a:spcBef>
                <a:spcPts val="600"/>
              </a:spcBef>
              <a:defRPr/>
            </a:pPr>
            <a:r>
              <a:rPr lang="ru-RU" sz="1600" b="1" dirty="0"/>
              <a:t>Лесом (</a:t>
            </a:r>
            <a:r>
              <a:rPr lang="ru-RU" sz="1600" b="1" dirty="0" err="1"/>
              <a:t>forest</a:t>
            </a:r>
            <a:r>
              <a:rPr lang="ru-RU" sz="1600" b="1" dirty="0"/>
              <a:t>) </a:t>
            </a:r>
            <a:r>
              <a:rPr lang="ru-RU" sz="1600" dirty="0"/>
              <a:t>- называют несколько деревьев принадлежащих одному предприятию.  </a:t>
            </a:r>
          </a:p>
          <a:p>
            <a:pPr algn="just">
              <a:spcBef>
                <a:spcPts val="600"/>
              </a:spcBef>
              <a:defRPr/>
            </a:pPr>
            <a:r>
              <a:rPr lang="ru-RU" sz="1600" b="1" dirty="0"/>
              <a:t>Учетная запись пользователя</a:t>
            </a:r>
            <a:r>
              <a:rPr lang="ru-RU" sz="1600" dirty="0"/>
              <a:t> - состоит из имени пользователя и пароля. Не имея эти данные нельзя войти в сеть или получить доступ к объекту. Учетные записи могут быть сгруппированы. В этом случае можно определять права доступа на уровне как пользователей, так и групп.</a:t>
            </a:r>
          </a:p>
          <a:p>
            <a:pPr algn="just">
              <a:spcBef>
                <a:spcPts val="1200"/>
              </a:spcBef>
              <a:defRPr/>
            </a:pPr>
            <a:r>
              <a:rPr lang="ru-RU" sz="1600" dirty="0"/>
              <a:t>Служба каталогов у Микрософтом называется </a:t>
            </a:r>
            <a:r>
              <a:rPr lang="ru-RU" sz="1600" b="1" dirty="0" err="1"/>
              <a:t>ActiveDirectory</a:t>
            </a:r>
            <a:r>
              <a:rPr lang="ru-RU" sz="1600" b="1" dirty="0"/>
              <a:t>,  </a:t>
            </a:r>
            <a:r>
              <a:rPr lang="ru-RU" sz="1600" dirty="0"/>
              <a:t>входит в состав сетевых операционных системах </a:t>
            </a:r>
            <a:r>
              <a:rPr lang="ru-RU" sz="1600" dirty="0" err="1"/>
              <a:t>WindowsServer</a:t>
            </a:r>
            <a:r>
              <a:rPr lang="ru-RU" sz="1600" dirty="0"/>
              <a:t> 2000 и выше. </a:t>
            </a:r>
            <a:r>
              <a:rPr lang="en-US" sz="1600" dirty="0"/>
              <a:t>Apple</a:t>
            </a:r>
            <a:r>
              <a:rPr lang="ru-RU" sz="1600" dirty="0"/>
              <a:t> назвал свою службу каталогов  -</a:t>
            </a:r>
            <a:r>
              <a:rPr lang="ru-RU" sz="1600" b="1" dirty="0" err="1"/>
              <a:t>OpenDirectory</a:t>
            </a:r>
            <a:r>
              <a:rPr lang="ru-RU" sz="1600" dirty="0"/>
              <a:t>, а </a:t>
            </a:r>
            <a:r>
              <a:rPr lang="ru-RU" sz="1600" dirty="0" err="1"/>
              <a:t>Novell</a:t>
            </a:r>
            <a:r>
              <a:rPr lang="ru-RU" sz="1600" dirty="0"/>
              <a:t>  - </a:t>
            </a:r>
            <a:r>
              <a:rPr lang="ru-RU" sz="1600" b="1" dirty="0"/>
              <a:t>NDS</a:t>
            </a:r>
            <a:r>
              <a:rPr lang="en-US" sz="1600" dirty="0"/>
              <a:t> (</a:t>
            </a:r>
            <a:r>
              <a:rPr lang="en-US" sz="1600" dirty="0" err="1"/>
              <a:t>NovellDirectoryService</a:t>
            </a:r>
            <a:r>
              <a:rPr lang="en-US" sz="1600" dirty="0"/>
              <a:t>)</a:t>
            </a:r>
            <a:r>
              <a:rPr lang="ru-RU" sz="1600" dirty="0"/>
              <a:t>. </a:t>
            </a:r>
            <a:endParaRPr lang="ru-RU" sz="1400" dirty="0"/>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07645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rgbClr val="002060"/>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Служба каталогов </a:t>
            </a:r>
            <a:r>
              <a:rPr lang="en-US" b="1" dirty="0">
                <a:solidFill>
                  <a:schemeClr val="accent5">
                    <a:lumMod val="75000"/>
                  </a:schemeClr>
                </a:solidFill>
                <a:latin typeface="Arial" pitchFamily="34" charset="0"/>
                <a:cs typeface="Arial" pitchFamily="34" charset="0"/>
              </a:rPr>
              <a:t>Microsoft Active Directory</a:t>
            </a:r>
            <a:endParaRPr lang="ru-RU" b="1" dirty="0">
              <a:solidFill>
                <a:schemeClr val="accent5">
                  <a:lumMod val="75000"/>
                </a:schemeClr>
              </a:solidFill>
              <a:latin typeface="Arial" pitchFamily="34" charset="0"/>
              <a:cs typeface="Arial" pitchFamily="34" charset="0"/>
            </a:endParaRP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11.8</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a:extLst>
              <a:ext uri="{FF2B5EF4-FFF2-40B4-BE49-F238E27FC236}">
                <a16:creationId xmlns:a16="http://schemas.microsoft.com/office/drawing/2014/main" id="{3A36D782-6803-458B-662A-5ABADA683109}"/>
              </a:ext>
            </a:extLst>
          </p:cNvPr>
          <p:cNvPicPr>
            <a:picLocks noChangeAspect="1"/>
          </p:cNvPicPr>
          <p:nvPr/>
        </p:nvPicPr>
        <p:blipFill rotWithShape="1">
          <a:blip r:embed="rId3">
            <a:extLst>
              <a:ext uri="{28A0092B-C50C-407E-A947-70E740481C1C}">
                <a14:useLocalDpi xmlns:a14="http://schemas.microsoft.com/office/drawing/2010/main" val="0"/>
              </a:ext>
            </a:extLst>
          </a:blip>
          <a:srcRect t="20137" b="14149"/>
          <a:stretch/>
        </p:blipFill>
        <p:spPr>
          <a:xfrm>
            <a:off x="883179" y="613698"/>
            <a:ext cx="7666572" cy="3755102"/>
          </a:xfrm>
          <a:prstGeom prst="rect">
            <a:avLst/>
          </a:prstGeom>
        </p:spPr>
      </p:pic>
      <p:sp>
        <p:nvSpPr>
          <p:cNvPr id="4" name="TextBox 3">
            <a:extLst>
              <a:ext uri="{FF2B5EF4-FFF2-40B4-BE49-F238E27FC236}">
                <a16:creationId xmlns:a16="http://schemas.microsoft.com/office/drawing/2014/main" id="{13DEE935-8BA8-CD8E-A486-8D8E6BE427A3}"/>
              </a:ext>
            </a:extLst>
          </p:cNvPr>
          <p:cNvSpPr txBox="1"/>
          <p:nvPr/>
        </p:nvSpPr>
        <p:spPr>
          <a:xfrm>
            <a:off x="468313" y="4541830"/>
            <a:ext cx="8424862" cy="1877437"/>
          </a:xfrm>
          <a:prstGeom prst="rect">
            <a:avLst/>
          </a:prstGeom>
          <a:noFill/>
        </p:spPr>
        <p:txBody>
          <a:bodyPr wrap="square">
            <a:spAutoFit/>
          </a:bodyPr>
          <a:lstStyle/>
          <a:p>
            <a:pPr marL="0" indent="0" algn="just">
              <a:spcBef>
                <a:spcPts val="1200"/>
              </a:spcBef>
              <a:buNone/>
            </a:pPr>
            <a:r>
              <a:rPr lang="ru-RU" sz="1600" dirty="0"/>
              <a:t>Согласно словарю Ожегова, каталог - это составленный в определенном порядке перечень каких-либо однородных предметов (книг, экспонатов, товаров).</a:t>
            </a:r>
          </a:p>
          <a:p>
            <a:pPr algn="just">
              <a:spcBef>
                <a:spcPts val="1200"/>
              </a:spcBef>
            </a:pPr>
            <a:r>
              <a:rPr lang="ru-RU" sz="1600" dirty="0"/>
              <a:t>Каталог файловой системы предоставляет</a:t>
            </a:r>
            <a:r>
              <a:rPr lang="en-US" sz="1600" dirty="0"/>
              <a:t> </a:t>
            </a:r>
            <a:r>
              <a:rPr lang="ru-RU" sz="1600" dirty="0"/>
              <a:t>информацию о файлах, точно так же, как каталог выставки содержит информацию об экспонатах.</a:t>
            </a:r>
          </a:p>
          <a:p>
            <a:pPr algn="just">
              <a:spcBef>
                <a:spcPts val="1200"/>
              </a:spcBef>
            </a:pPr>
            <a:r>
              <a:rPr lang="en-US" sz="1600" b="1" dirty="0">
                <a:solidFill>
                  <a:schemeClr val="accent5">
                    <a:lumMod val="75000"/>
                  </a:schemeClr>
                </a:solidFill>
              </a:rPr>
              <a:t>Windows Active Directory </a:t>
            </a:r>
            <a:r>
              <a:rPr lang="ru-RU" sz="1600" dirty="0"/>
              <a:t>умеет не только хранить информацию об отдельных объектах, но и группировать их в деревья и устанавливать связи между записями.  </a:t>
            </a:r>
          </a:p>
        </p:txBody>
      </p:sp>
    </p:spTree>
    <p:extLst>
      <p:ext uri="{BB962C8B-B14F-4D97-AF65-F5344CB8AC3E}">
        <p14:creationId xmlns:p14="http://schemas.microsoft.com/office/powerpoint/2010/main" val="124607955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Ролевая модель </a:t>
            </a:r>
            <a:r>
              <a:rPr lang="en-US" b="1" dirty="0">
                <a:solidFill>
                  <a:schemeClr val="accent5">
                    <a:lumMod val="75000"/>
                  </a:schemeClr>
                </a:solidFill>
                <a:latin typeface="Arial" pitchFamily="34" charset="0"/>
                <a:cs typeface="Arial" pitchFamily="34" charset="0"/>
              </a:rPr>
              <a:t>RBAC</a:t>
            </a:r>
            <a:endParaRPr lang="ru-RU" b="1" dirty="0">
              <a:solidFill>
                <a:schemeClr val="accent5">
                  <a:lumMod val="75000"/>
                </a:schemeClr>
              </a:solidFill>
              <a:latin typeface="Arial" pitchFamily="34" charset="0"/>
              <a:cs typeface="Arial" pitchFamily="34" charset="0"/>
            </a:endParaRP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11.9</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pic>
        <p:nvPicPr>
          <p:cNvPr id="2" name="Рисунок 1"/>
          <p:cNvPicPr>
            <a:picLocks noChangeAspect="1"/>
          </p:cNvPicPr>
          <p:nvPr/>
        </p:nvPicPr>
        <p:blipFill>
          <a:blip r:embed="rId2">
            <a:grayscl/>
          </a:blip>
          <a:stretch>
            <a:fillRect/>
          </a:stretch>
        </p:blipFill>
        <p:spPr>
          <a:xfrm>
            <a:off x="468313" y="1456824"/>
            <a:ext cx="8496300" cy="4047634"/>
          </a:xfrm>
          <a:prstGeom prst="rect">
            <a:avLst/>
          </a:prstGeom>
        </p:spPr>
      </p:pic>
      <p:pic>
        <p:nvPicPr>
          <p:cNvPr id="10" name="Picture 4" descr="https://cleverics.ru/digital/wp-content/uploads/2015/06/expertise-rol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13994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Ролевая модель управления доступом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11.10</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775277"/>
            <a:ext cx="8496300" cy="515525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dirty="0"/>
              <a:t>В ролевой модели </a:t>
            </a:r>
            <a:r>
              <a:rPr lang="ru-RU" sz="1600" b="1" dirty="0"/>
              <a:t>операции группируются в набор</a:t>
            </a:r>
            <a:r>
              <a:rPr lang="ru-RU" sz="1600" dirty="0"/>
              <a:t>, называемый «ролью», который необходимо выполнять в рамках служебной обязанности пользователя. Например, операции по регистрации документов могут быть сгруппированы в роль «регистратор».</a:t>
            </a:r>
          </a:p>
          <a:p>
            <a:pPr algn="just">
              <a:spcBef>
                <a:spcPts val="600"/>
              </a:spcBef>
              <a:defRPr/>
            </a:pPr>
            <a:r>
              <a:rPr lang="ru-RU" sz="1600" dirty="0"/>
              <a:t>Для того чтобы множества операций, связанных с различными ролями, не пересекались, вводится </a:t>
            </a:r>
            <a:r>
              <a:rPr lang="ru-RU" sz="1600" b="1" dirty="0"/>
              <a:t>иерархическая зависимость между ролями</a:t>
            </a:r>
            <a:r>
              <a:rPr lang="ru-RU" sz="1600" dirty="0"/>
              <a:t>. К примеру, роль «секретарь» может включать в себя роль «регистратор» и, плюс к тому, еще несколько дополнительных операций.</a:t>
            </a:r>
          </a:p>
          <a:p>
            <a:pPr algn="just">
              <a:spcBef>
                <a:spcPts val="600"/>
              </a:spcBef>
              <a:defRPr/>
            </a:pPr>
            <a:r>
              <a:rPr lang="ru-RU" sz="1600" dirty="0"/>
              <a:t>Каждый пользователь системы играет в ней </a:t>
            </a:r>
            <a:r>
              <a:rPr lang="ru-RU" sz="1600" b="1" dirty="0"/>
              <a:t>одну или несколько ролей</a:t>
            </a:r>
            <a:r>
              <a:rPr lang="ru-RU" sz="1600" dirty="0"/>
              <a:t>. Выполнение пользователем определенного действия разрешено, если в наборе его ролей есть нужная, и запрещено, если есть нежелательная.</a:t>
            </a:r>
          </a:p>
          <a:p>
            <a:pPr algn="just">
              <a:spcBef>
                <a:spcPts val="600"/>
              </a:spcBef>
              <a:defRPr/>
            </a:pPr>
            <a:r>
              <a:rPr lang="ru-RU" sz="1600" dirty="0"/>
              <a:t>В этой модели у объектов нет определенных хозяев. Вся информация расценивается как принадлежащая организации, владеющей системой. Соответственно, и роли пользователя внутри системы – это роли, которые он играет в данной организации. Как следствие, пользователю </a:t>
            </a:r>
            <a:r>
              <a:rPr lang="ru-RU" sz="1600" b="1" dirty="0"/>
              <a:t>невозможно делегировать права на определенный объект</a:t>
            </a:r>
            <a:r>
              <a:rPr lang="ru-RU" sz="1600" dirty="0"/>
              <a:t>. Либо у него есть доступ ко всем подобным объектам системы, либо нет.</a:t>
            </a:r>
          </a:p>
          <a:p>
            <a:pPr algn="just">
              <a:spcBef>
                <a:spcPts val="600"/>
              </a:spcBef>
              <a:defRPr/>
            </a:pPr>
            <a:r>
              <a:rPr lang="ru-RU" sz="1600" dirty="0"/>
              <a:t>Таким образом, преимуществом ролевой модели перед дискреционной является </a:t>
            </a:r>
            <a:r>
              <a:rPr lang="ru-RU" sz="1600" b="1" dirty="0"/>
              <a:t>простота администрирования</a:t>
            </a:r>
            <a:r>
              <a:rPr lang="ru-RU" sz="1600" dirty="0"/>
              <a:t>: назначение пользователей на роли и создание новых ролей не составляют никаких трудностей. </a:t>
            </a:r>
          </a:p>
          <a:p>
            <a:pPr algn="just">
              <a:spcBef>
                <a:spcPts val="600"/>
              </a:spcBef>
              <a:defRPr/>
            </a:pPr>
            <a:r>
              <a:rPr lang="ru-RU" sz="1600" dirty="0"/>
              <a:t>Но она </a:t>
            </a:r>
            <a:r>
              <a:rPr lang="ru-RU" sz="1600" b="1" dirty="0"/>
              <a:t>не позволяет делегировать конкретному пользователю точечные полномочия </a:t>
            </a:r>
            <a:r>
              <a:rPr lang="ru-RU" sz="1600" dirty="0"/>
              <a:t>- управлять разными частями системы по отдельности.</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69006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Ограничения ролевой модели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11.11</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563231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Глобальность ролей</a:t>
            </a:r>
          </a:p>
          <a:p>
            <a:pPr algn="just" eaLnBrk="1" hangingPunct="1">
              <a:spcBef>
                <a:spcPts val="600"/>
              </a:spcBef>
              <a:defRPr/>
            </a:pPr>
            <a:r>
              <a:rPr lang="ru-RU" sz="1600" dirty="0"/>
              <a:t>Пользователь принимает свои роли по отношению ко всей системе сразу. Для системы нет разницы в правах между двумя пользователями, находящимися на одинаковой должности, даже если они занимают эти должности в разных отделах, а это неправильно.</a:t>
            </a:r>
          </a:p>
          <a:p>
            <a:pPr algn="just" eaLnBrk="1" hangingPunct="1">
              <a:spcBef>
                <a:spcPts val="600"/>
              </a:spcBef>
              <a:defRPr/>
            </a:pPr>
            <a:r>
              <a:rPr lang="ru-RU" sz="1600" dirty="0"/>
              <a:t>Решением могло бы стать введение отдельных ролей «начальник отдела А», «начальник отдела Б» и т.п., что позволило бы нам решить проблему, не выходя за рамки ролевой модели. К сожалению, подобный вариант привносит гораздо больше проблем, чем решает.</a:t>
            </a:r>
          </a:p>
          <a:p>
            <a:pPr algn="just" eaLnBrk="1" hangingPunct="1">
              <a:spcBef>
                <a:spcPts val="600"/>
              </a:spcBef>
              <a:defRPr/>
            </a:pPr>
            <a:r>
              <a:rPr lang="ru-RU" sz="1600" b="1" dirty="0"/>
              <a:t>Отсутствие владельца объекта</a:t>
            </a:r>
          </a:p>
          <a:p>
            <a:pPr algn="just" eaLnBrk="1" hangingPunct="1">
              <a:spcBef>
                <a:spcPts val="600"/>
              </a:spcBef>
              <a:defRPr/>
            </a:pPr>
            <a:r>
              <a:rPr lang="ru-RU" sz="1600" dirty="0"/>
              <a:t>Отсутствие понятия владельца объекта. Пользователь, создавший объект, не имеет на него никаких исключительных прав.</a:t>
            </a:r>
          </a:p>
          <a:p>
            <a:pPr algn="just" eaLnBrk="1" hangingPunct="1">
              <a:spcBef>
                <a:spcPts val="600"/>
              </a:spcBef>
              <a:defRPr/>
            </a:pPr>
            <a:r>
              <a:rPr lang="ru-RU" sz="1600" dirty="0"/>
              <a:t>Можно добавить свойство «владелец», являющееся внешним по отношению к модели безопасности. Но тогда проверка идёт по специальным правилам, а не по ролевой модели.</a:t>
            </a:r>
          </a:p>
          <a:p>
            <a:pPr algn="just" eaLnBrk="1" hangingPunct="1">
              <a:spcBef>
                <a:spcPts val="600"/>
              </a:spcBef>
              <a:defRPr/>
            </a:pPr>
            <a:r>
              <a:rPr lang="ru-RU" sz="1600" b="1" dirty="0"/>
              <a:t>Операции принадлежат ролям</a:t>
            </a:r>
          </a:p>
          <a:p>
            <a:pPr algn="just" eaLnBrk="1" hangingPunct="1">
              <a:spcBef>
                <a:spcPts val="600"/>
              </a:spcBef>
              <a:defRPr/>
            </a:pPr>
            <a:r>
              <a:rPr lang="ru-RU" sz="1600" dirty="0"/>
              <a:t>Если в  системе есть десять различных типов объектов, для каждого из которых определена одна операция. Тогда добавив её в роль любой пользователь получает право выполнять операцию для любого типа объектов.</a:t>
            </a:r>
          </a:p>
          <a:p>
            <a:pPr algn="just" eaLnBrk="1" hangingPunct="1">
              <a:spcBef>
                <a:spcPts val="600"/>
              </a:spcBef>
              <a:defRPr/>
            </a:pPr>
            <a:r>
              <a:rPr lang="ru-RU" sz="1600" dirty="0"/>
              <a:t>Можно решить эту проблему введя десять различных операций, предназначенных для каждого из типов. Такое решение оказывается подходит когда типов много. Проблема усугубляется, если в системе возможны разные схемы доступа к разным объектам одного типа. </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46329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Централизация и децентрализация управления доступом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11.12</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273921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b="1" dirty="0"/>
              <a:t>Централизация управления: </a:t>
            </a:r>
            <a:r>
              <a:rPr lang="en-US" b="1" dirty="0"/>
              <a:t>Identity and Access Manager</a:t>
            </a:r>
            <a:endParaRPr lang="ru-RU" b="1" dirty="0"/>
          </a:p>
          <a:p>
            <a:pPr algn="just" eaLnBrk="1" hangingPunct="1">
              <a:spcBef>
                <a:spcPts val="600"/>
              </a:spcBef>
              <a:buSzPct val="80000"/>
              <a:buFont typeface="Wingdings" pitchFamily="2" charset="2"/>
              <a:buChar char="q"/>
              <a:defRPr/>
            </a:pPr>
            <a:r>
              <a:rPr lang="ru-RU" sz="1600" dirty="0"/>
              <a:t> Приводит все варианты управления ролями к единой модели. </a:t>
            </a:r>
          </a:p>
          <a:p>
            <a:pPr algn="just" eaLnBrk="1" hangingPunct="1">
              <a:spcBef>
                <a:spcPts val="600"/>
              </a:spcBef>
              <a:buSzPct val="80000"/>
              <a:buFont typeface="Wingdings" pitchFamily="2" charset="2"/>
              <a:buChar char="q"/>
              <a:defRPr/>
            </a:pPr>
            <a:r>
              <a:rPr lang="ru-RU" sz="1600" dirty="0"/>
              <a:t> Централизованно управляет правами в ИТ системах предприятия</a:t>
            </a:r>
          </a:p>
          <a:p>
            <a:pPr algn="just" eaLnBrk="1" hangingPunct="1">
              <a:spcBef>
                <a:spcPts val="600"/>
              </a:spcBef>
              <a:buSzPct val="80000"/>
              <a:buFont typeface="Wingdings" pitchFamily="2" charset="2"/>
              <a:buChar char="q"/>
              <a:defRPr/>
            </a:pPr>
            <a:r>
              <a:rPr lang="ru-RU" sz="1600" dirty="0"/>
              <a:t> Реализует бизнес-сценарии: </a:t>
            </a:r>
            <a:r>
              <a:rPr lang="ru-RU" sz="1600" dirty="0" err="1"/>
              <a:t>найм</a:t>
            </a:r>
            <a:r>
              <a:rPr lang="ru-RU" sz="1600" dirty="0"/>
              <a:t>, увольнение, отпуск и т.п.</a:t>
            </a:r>
          </a:p>
          <a:p>
            <a:pPr algn="just" eaLnBrk="1" hangingPunct="1">
              <a:spcBef>
                <a:spcPts val="1200"/>
              </a:spcBef>
              <a:defRPr/>
            </a:pPr>
            <a:r>
              <a:rPr lang="ru-RU" dirty="0"/>
              <a:t>«Узкие места» </a:t>
            </a:r>
            <a:r>
              <a:rPr lang="ru-RU" b="1" dirty="0" err="1"/>
              <a:t>Identity</a:t>
            </a:r>
            <a:r>
              <a:rPr lang="ru-RU" b="1" dirty="0"/>
              <a:t> </a:t>
            </a:r>
            <a:r>
              <a:rPr lang="ru-RU" b="1" dirty="0" err="1"/>
              <a:t>Manager</a:t>
            </a:r>
            <a:endParaRPr lang="ru-RU" b="1" dirty="0"/>
          </a:p>
          <a:p>
            <a:pPr algn="just" eaLnBrk="1" hangingPunct="1">
              <a:spcBef>
                <a:spcPts val="600"/>
              </a:spcBef>
              <a:buSzPct val="80000"/>
              <a:buFont typeface="Wingdings" pitchFamily="2" charset="2"/>
              <a:buChar char="q"/>
              <a:defRPr/>
            </a:pPr>
            <a:r>
              <a:rPr lang="ru-RU" sz="1600" dirty="0"/>
              <a:t> Действует в рамках RBAC </a:t>
            </a:r>
            <a:r>
              <a:rPr lang="en-US" sz="1600" dirty="0"/>
              <a:t>(Role-based access control) </a:t>
            </a:r>
            <a:r>
              <a:rPr lang="ru-RU" sz="1600" dirty="0"/>
              <a:t>модели</a:t>
            </a:r>
          </a:p>
          <a:p>
            <a:pPr algn="just" eaLnBrk="1" hangingPunct="1">
              <a:spcBef>
                <a:spcPts val="600"/>
              </a:spcBef>
              <a:buSzPct val="80000"/>
              <a:buFont typeface="Wingdings" pitchFamily="2" charset="2"/>
              <a:buChar char="q"/>
              <a:defRPr/>
            </a:pPr>
            <a:r>
              <a:rPr lang="ru-RU" sz="1600" dirty="0"/>
              <a:t> Не учитывает атрибуты </a:t>
            </a:r>
            <a:r>
              <a:rPr lang="ru-RU" sz="1600" dirty="0" err="1"/>
              <a:t>бизнес-объектов</a:t>
            </a:r>
            <a:endParaRPr lang="ru-RU" sz="1600" dirty="0"/>
          </a:p>
          <a:p>
            <a:pPr algn="just" eaLnBrk="1" hangingPunct="1">
              <a:spcBef>
                <a:spcPts val="600"/>
              </a:spcBef>
              <a:buSzPct val="80000"/>
              <a:buFont typeface="Wingdings" pitchFamily="2" charset="2"/>
              <a:buChar char="q"/>
              <a:defRPr/>
            </a:pPr>
            <a:r>
              <a:rPr lang="ru-RU" sz="1600" dirty="0"/>
              <a:t> Ограничен существующими в ИТ системе ролями </a:t>
            </a:r>
          </a:p>
        </p:txBody>
      </p:sp>
      <p:sp>
        <p:nvSpPr>
          <p:cNvPr id="13" name="Прямоугольник 12"/>
          <p:cNvSpPr/>
          <p:nvPr/>
        </p:nvSpPr>
        <p:spPr>
          <a:xfrm>
            <a:off x="468313" y="3667939"/>
            <a:ext cx="8496300" cy="20313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b="1" dirty="0"/>
              <a:t>Объективная децентрализация управления - использование механизмов конкретных систем и платформ</a:t>
            </a:r>
          </a:p>
          <a:p>
            <a:pPr algn="just" eaLnBrk="1" hangingPunct="1">
              <a:spcBef>
                <a:spcPts val="600"/>
              </a:spcBef>
              <a:defRPr/>
            </a:pPr>
            <a:r>
              <a:rPr lang="ru-RU" sz="1600" dirty="0"/>
              <a:t>Корпоративные информационные ресурсы и АС, как правило, имеют собственные механизмы идентификации и предоставления прав доступа на уровне ОС, СУБД или приложений. </a:t>
            </a:r>
          </a:p>
          <a:p>
            <a:pPr algn="just" eaLnBrk="1" hangingPunct="1">
              <a:spcBef>
                <a:spcPts val="600"/>
              </a:spcBef>
              <a:defRPr/>
            </a:pPr>
            <a:r>
              <a:rPr lang="ru-RU" sz="1600" dirty="0"/>
              <a:t>Эксперты отмечают, что средства, реализованные в современных информационно-вычислительных ресурсах, всё больше приближаются по своим возможностям к специализированным системам, между ними идет заимствование процедур и функций.</a:t>
            </a:r>
          </a:p>
        </p:txBody>
      </p:sp>
      <p:pic>
        <p:nvPicPr>
          <p:cNvPr id="10"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2712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Атрибутивная модель доступа (</a:t>
            </a:r>
            <a:r>
              <a:rPr lang="en-US" b="1" dirty="0">
                <a:solidFill>
                  <a:schemeClr val="accent5">
                    <a:lumMod val="75000"/>
                  </a:schemeClr>
                </a:solidFill>
                <a:latin typeface="Arial" pitchFamily="34" charset="0"/>
                <a:cs typeface="Arial" pitchFamily="34" charset="0"/>
              </a:rPr>
              <a:t>ABAC</a:t>
            </a:r>
            <a:r>
              <a:rPr lang="ru-RU" b="1" dirty="0">
                <a:solidFill>
                  <a:schemeClr val="accent5">
                    <a:lumMod val="75000"/>
                  </a:schemeClr>
                </a:solidFill>
                <a:latin typeface="Arial" pitchFamily="34" charset="0"/>
                <a:cs typeface="Arial" pitchFamily="34" charset="0"/>
              </a:rPr>
              <a:t>)</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11.13</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0" name="Прямоугольник 9"/>
          <p:cNvSpPr/>
          <p:nvPr/>
        </p:nvSpPr>
        <p:spPr>
          <a:xfrm>
            <a:off x="468313" y="792314"/>
            <a:ext cx="8532018" cy="158504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eaLnBrk="1" hangingPunct="1">
              <a:spcBef>
                <a:spcPts val="600"/>
              </a:spcBef>
              <a:defRPr/>
            </a:pPr>
            <a:r>
              <a:rPr lang="ru-RU" sz="1600" b="1" dirty="0"/>
              <a:t>Атрибутная модель доступа (ABAC)</a:t>
            </a:r>
          </a:p>
          <a:p>
            <a:pPr algn="just" eaLnBrk="1" hangingPunct="1">
              <a:spcBef>
                <a:spcPts val="600"/>
              </a:spcBef>
              <a:buSzPct val="80000"/>
              <a:buFont typeface="Wingdings" pitchFamily="2" charset="2"/>
              <a:buChar char="q"/>
              <a:defRPr/>
            </a:pPr>
            <a:r>
              <a:rPr lang="ru-RU" dirty="0"/>
              <a:t> </a:t>
            </a:r>
            <a:r>
              <a:rPr lang="ru-RU" sz="1600" dirty="0"/>
              <a:t>Права доступа определяются программируемыми логическими правилами, составленными в терминах </a:t>
            </a:r>
            <a:r>
              <a:rPr lang="ru-RU" sz="1600" dirty="0" err="1"/>
              <a:t>бизнес-атрибутов</a:t>
            </a:r>
            <a:endParaRPr lang="ru-RU" sz="1600" dirty="0"/>
          </a:p>
          <a:p>
            <a:pPr algn="just" eaLnBrk="1" hangingPunct="1">
              <a:spcBef>
                <a:spcPts val="600"/>
              </a:spcBef>
              <a:buSzPct val="80000"/>
              <a:buFont typeface="Wingdings" pitchFamily="2" charset="2"/>
              <a:buChar char="q"/>
              <a:defRPr/>
            </a:pPr>
            <a:r>
              <a:rPr lang="ru-RU" sz="1600" dirty="0"/>
              <a:t> Атрибутами обладают субъекты (пользователи), ресурсы (объекты), действия и среда</a:t>
            </a:r>
          </a:p>
          <a:p>
            <a:pPr algn="just" eaLnBrk="1" hangingPunct="1">
              <a:spcBef>
                <a:spcPts val="600"/>
              </a:spcBef>
              <a:buSzPct val="80000"/>
              <a:buFont typeface="Wingdings" pitchFamily="2" charset="2"/>
              <a:buChar char="q"/>
              <a:defRPr/>
            </a:pPr>
            <a:r>
              <a:rPr lang="ru-RU" sz="1600" dirty="0"/>
              <a:t> Модель стандартизована в рамках </a:t>
            </a:r>
            <a:r>
              <a:rPr lang="ru-RU" sz="1600" dirty="0" err="1"/>
              <a:t>бизнес-моделирования</a:t>
            </a:r>
            <a:r>
              <a:rPr lang="ru-RU" sz="1600" dirty="0"/>
              <a:t> (XACML )</a:t>
            </a:r>
          </a:p>
        </p:txBody>
      </p:sp>
      <p:pic>
        <p:nvPicPr>
          <p:cNvPr id="4" name="Рисунок 3"/>
          <p:cNvPicPr>
            <a:picLocks noChangeAspect="1"/>
          </p:cNvPicPr>
          <p:nvPr/>
        </p:nvPicPr>
        <p:blipFill>
          <a:blip r:embed="rId2">
            <a:grayscl/>
          </a:blip>
          <a:stretch>
            <a:fillRect/>
          </a:stretch>
        </p:blipFill>
        <p:spPr>
          <a:xfrm>
            <a:off x="407932" y="2620402"/>
            <a:ext cx="8736068" cy="3813649"/>
          </a:xfrm>
          <a:prstGeom prst="rect">
            <a:avLst/>
          </a:prstGeom>
        </p:spPr>
      </p:pic>
      <p:pic>
        <p:nvPicPr>
          <p:cNvPr id="12" name="Picture 4" descr="https://cleverics.ru/digital/wp-content/uploads/2015/06/expertise-rol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14043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Современные тенденции в технологиях управления доступом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11.14</a:t>
            </a:r>
          </a:p>
        </p:txBody>
      </p:sp>
      <p:sp>
        <p:nvSpPr>
          <p:cNvPr id="9" name="TextBox 8"/>
          <p:cNvSpPr txBox="1"/>
          <p:nvPr/>
        </p:nvSpPr>
        <p:spPr>
          <a:xfrm>
            <a:off x="0" y="6550025"/>
            <a:ext cx="4787900" cy="307975"/>
          </a:xfrm>
          <a:prstGeom prst="rect">
            <a:avLst/>
          </a:prstGeom>
          <a:noFill/>
        </p:spPr>
        <p:txBody>
          <a:bodyPr>
            <a:spAutoFit/>
          </a:bodyPr>
          <a:lstStyle/>
          <a:p>
            <a:pPr eaLnBrk="1" hangingPunct="1">
              <a:defRPr/>
            </a:pPr>
            <a:r>
              <a:rPr lang="ru-RU" sz="1400" b="1" dirty="0">
                <a:solidFill>
                  <a:schemeClr val="accent5">
                    <a:lumMod val="75000"/>
                  </a:schemeClr>
                </a:solidFill>
              </a:rPr>
              <a:t>Ролевая модель доступа к информации</a:t>
            </a:r>
          </a:p>
        </p:txBody>
      </p:sp>
      <p:sp>
        <p:nvSpPr>
          <p:cNvPr id="12" name="Прямоугольник 11"/>
          <p:cNvSpPr/>
          <p:nvPr/>
        </p:nvSpPr>
        <p:spPr>
          <a:xfrm>
            <a:off x="468313" y="692150"/>
            <a:ext cx="8496300" cy="9842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Переход в облака</a:t>
            </a:r>
          </a:p>
          <a:p>
            <a:pPr algn="just" eaLnBrk="1" hangingPunct="1">
              <a:spcBef>
                <a:spcPts val="0"/>
              </a:spcBef>
              <a:defRPr/>
            </a:pPr>
            <a:r>
              <a:rPr lang="ru-RU" sz="1400" dirty="0"/>
              <a:t>Облачная аутентификация и управление учетными данными будут способствовать интеграции мобильных устройств, </a:t>
            </a:r>
            <a:r>
              <a:rPr lang="ru-RU" sz="1400" dirty="0" err="1"/>
              <a:t>токенов</a:t>
            </a:r>
            <a:r>
              <a:rPr lang="ru-RU" sz="1400" dirty="0"/>
              <a:t>, карт и межмашинных рабочих станций. Цифровые сертификаты будут основываться на доверенных облачных сервисах для тысяч устройств.</a:t>
            </a:r>
          </a:p>
        </p:txBody>
      </p:sp>
      <p:sp>
        <p:nvSpPr>
          <p:cNvPr id="15" name="Прямоугольник 14"/>
          <p:cNvSpPr/>
          <p:nvPr/>
        </p:nvSpPr>
        <p:spPr>
          <a:xfrm>
            <a:off x="468313" y="1860550"/>
            <a:ext cx="8496300" cy="9842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Связанные устройства и экосистемы</a:t>
            </a:r>
          </a:p>
          <a:p>
            <a:pPr algn="just" eaLnBrk="1" hangingPunct="1">
              <a:spcBef>
                <a:spcPts val="0"/>
              </a:spcBef>
              <a:defRPr/>
            </a:pPr>
            <a:r>
              <a:rPr lang="ru-RU" sz="1400" dirty="0"/>
              <a:t>Цифровые сертификаты станут основным компонентом доверия в экосистеме. Уникальные цифровые идентификаторы социальных сетей, мобильных телефонов, планшетов, видеокамер и систем автоматизации зданий.</a:t>
            </a:r>
          </a:p>
        </p:txBody>
      </p:sp>
      <p:sp>
        <p:nvSpPr>
          <p:cNvPr id="16" name="Прямоугольник 15"/>
          <p:cNvSpPr/>
          <p:nvPr/>
        </p:nvSpPr>
        <p:spPr>
          <a:xfrm>
            <a:off x="468313" y="3068638"/>
            <a:ext cx="8496300" cy="9842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Переломный момент в развитии мобильного доступа</a:t>
            </a:r>
          </a:p>
          <a:p>
            <a:pPr algn="just" eaLnBrk="1" hangingPunct="1">
              <a:defRPr/>
            </a:pPr>
            <a:r>
              <a:rPr lang="ru-RU" sz="1400" dirty="0"/>
              <a:t>Зрелость мобильных решений и их интеграция в другие системы в сочетании с возможностями мобильных устройств, удобство для пользователей, обеспечение более высокого уровня безопасности, приведут к ускоренному росту и широкому внедрению мобильного доступа.</a:t>
            </a:r>
          </a:p>
        </p:txBody>
      </p:sp>
      <p:sp>
        <p:nvSpPr>
          <p:cNvPr id="17" name="Прямоугольник 16"/>
          <p:cNvSpPr/>
          <p:nvPr/>
        </p:nvSpPr>
        <p:spPr>
          <a:xfrm>
            <a:off x="468313" y="4246563"/>
            <a:ext cx="8496300" cy="9842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Конвергенция физической и цифровой безопасности</a:t>
            </a:r>
          </a:p>
          <a:p>
            <a:pPr eaLnBrk="1" hangingPunct="1">
              <a:defRPr/>
            </a:pPr>
            <a:r>
              <a:rPr lang="ru-RU" sz="1400" dirty="0"/>
              <a:t>Концепция управления физической идентификацией приведет к конвергенции физической и цифровой безопасности на едином идентификаторе, поставив идентичность во главу угла, включая возможность проверки присутствия человека в определенном месте.</a:t>
            </a:r>
          </a:p>
        </p:txBody>
      </p:sp>
      <p:sp>
        <p:nvSpPr>
          <p:cNvPr id="18" name="Прямоугольник 17"/>
          <p:cNvSpPr/>
          <p:nvPr/>
        </p:nvSpPr>
        <p:spPr>
          <a:xfrm>
            <a:off x="468313" y="5445125"/>
            <a:ext cx="8496300" cy="7699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Аналитика </a:t>
            </a:r>
            <a:r>
              <a:rPr lang="en-US" sz="1600" b="1" dirty="0" err="1"/>
              <a:t>BigData</a:t>
            </a:r>
            <a:r>
              <a:rPr lang="en-US" sz="1600" b="1" dirty="0"/>
              <a:t> </a:t>
            </a:r>
            <a:r>
              <a:rPr lang="ru-RU" sz="1600" b="1" dirty="0"/>
              <a:t>позволит управлять рисками на базе прогнозных моделей</a:t>
            </a:r>
          </a:p>
          <a:p>
            <a:pPr algn="just" eaLnBrk="1" hangingPunct="1">
              <a:defRPr/>
            </a:pPr>
            <a:r>
              <a:rPr lang="ru-RU" sz="1400" dirty="0"/>
              <a:t>Для оптимизации аналитики </a:t>
            </a:r>
            <a:r>
              <a:rPr lang="en-US" sz="1400" dirty="0" err="1"/>
              <a:t>BigData</a:t>
            </a:r>
            <a:r>
              <a:rPr lang="en-US" sz="1400" dirty="0"/>
              <a:t> </a:t>
            </a:r>
            <a:r>
              <a:rPr lang="ru-RU" sz="1400" dirty="0"/>
              <a:t>потребуется идентификация конечных пользователей, синхронизированная с контролем их доступа к различным ресурсам.</a:t>
            </a:r>
          </a:p>
        </p:txBody>
      </p:sp>
      <p:pic>
        <p:nvPicPr>
          <p:cNvPr id="13" name="Picture 4" descr="https://cleverics.ru/digital/wp-content/uploads/2015/06/expertise-rol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96349" y="0"/>
            <a:ext cx="768264" cy="54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55228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a:solidFill>
                  <a:schemeClr val="bg1"/>
                </a:solidFill>
                <a:latin typeface="Calibri" panose="020F0502020204030204" pitchFamily="34" charset="0"/>
                <a:cs typeface="Calibri" panose="020F0502020204030204" pitchFamily="34" charset="0"/>
              </a:rPr>
              <a:t>⓫</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В чем специфика распределения прав в компании (вопросы конфиденциальности)?</a:t>
            </a:r>
          </a:p>
          <a:p>
            <a:pPr marL="285750" indent="-285750">
              <a:buFont typeface="Wingdings" panose="05000000000000000000" pitchFamily="2" charset="2"/>
              <a:buChar char="§"/>
              <a:defRPr/>
            </a:pPr>
            <a:r>
              <a:rPr lang="ru-RU" dirty="0">
                <a:solidFill>
                  <a:schemeClr val="tx1"/>
                </a:solidFill>
              </a:rPr>
              <a:t>В чем особенность больших компаний с точки зрения распределения прав?</a:t>
            </a:r>
          </a:p>
          <a:p>
            <a:pPr marL="285750" indent="-285750">
              <a:buFont typeface="Wingdings" panose="05000000000000000000" pitchFamily="2" charset="2"/>
              <a:buChar char="§"/>
              <a:defRPr/>
            </a:pPr>
            <a:r>
              <a:rPr lang="ru-RU" dirty="0">
                <a:solidFill>
                  <a:schemeClr val="tx1"/>
                </a:solidFill>
              </a:rPr>
              <a:t>Как формируются заявки на предоставление доступа?</a:t>
            </a:r>
          </a:p>
          <a:p>
            <a:pPr marL="285750" indent="-285750">
              <a:buFont typeface="Wingdings" panose="05000000000000000000" pitchFamily="2" charset="2"/>
              <a:buChar char="§"/>
              <a:defRPr/>
            </a:pPr>
            <a:r>
              <a:rPr lang="ru-RU" dirty="0">
                <a:solidFill>
                  <a:schemeClr val="tx1"/>
                </a:solidFill>
              </a:rPr>
              <a:t>Какие существуют проблемы при согласовании заявок на права доступа?</a:t>
            </a:r>
          </a:p>
          <a:p>
            <a:pPr marL="285750" indent="-285750">
              <a:buFont typeface="Wingdings" panose="05000000000000000000" pitchFamily="2" charset="2"/>
              <a:buChar char="§"/>
              <a:defRPr/>
            </a:pPr>
            <a:r>
              <a:rPr lang="ru-RU" dirty="0">
                <a:solidFill>
                  <a:schemeClr val="tx1"/>
                </a:solidFill>
              </a:rPr>
              <a:t>Зачем нужна Система управления идентификацией и доступом (СУИД)?</a:t>
            </a:r>
          </a:p>
          <a:p>
            <a:pPr marL="285750" indent="-285750">
              <a:buFont typeface="Wingdings" panose="05000000000000000000" pitchFamily="2" charset="2"/>
              <a:buChar char="§"/>
              <a:defRPr/>
            </a:pPr>
            <a:r>
              <a:rPr lang="ru-RU" dirty="0">
                <a:solidFill>
                  <a:schemeClr val="tx1"/>
                </a:solidFill>
              </a:rPr>
              <a:t>Что такое мандатная модель управления доступом?</a:t>
            </a:r>
          </a:p>
          <a:p>
            <a:pPr marL="285750" indent="-285750">
              <a:buFont typeface="Wingdings" panose="05000000000000000000" pitchFamily="2" charset="2"/>
              <a:buChar char="§"/>
              <a:defRPr/>
            </a:pPr>
            <a:r>
              <a:rPr lang="ru-RU" dirty="0">
                <a:solidFill>
                  <a:schemeClr val="tx1"/>
                </a:solidFill>
              </a:rPr>
              <a:t>Что такое дискретная (матричная модель) управления доступом?</a:t>
            </a:r>
          </a:p>
          <a:p>
            <a:pPr marL="285750" indent="-285750">
              <a:buFont typeface="Wingdings" panose="05000000000000000000" pitchFamily="2" charset="2"/>
              <a:buChar char="§"/>
              <a:defRPr/>
            </a:pPr>
            <a:r>
              <a:rPr lang="ru-RU" dirty="0">
                <a:solidFill>
                  <a:schemeClr val="tx1"/>
                </a:solidFill>
              </a:rPr>
              <a:t>Что такое Система управления каталогами?</a:t>
            </a:r>
          </a:p>
          <a:p>
            <a:pPr marL="285750" indent="-285750">
              <a:buFont typeface="Wingdings" panose="05000000000000000000" pitchFamily="2" charset="2"/>
              <a:buChar char="§"/>
              <a:defRPr/>
            </a:pPr>
            <a:r>
              <a:rPr lang="ru-RU" dirty="0">
                <a:solidFill>
                  <a:schemeClr val="tx1"/>
                </a:solidFill>
              </a:rPr>
              <a:t>Что такое ролевая модель доступа?</a:t>
            </a:r>
          </a:p>
          <a:p>
            <a:pPr marL="285750" indent="-285750">
              <a:buFont typeface="Wingdings" panose="05000000000000000000" pitchFamily="2" charset="2"/>
              <a:buChar char="§"/>
              <a:defRPr/>
            </a:pPr>
            <a:r>
              <a:rPr lang="ru-RU" dirty="0">
                <a:solidFill>
                  <a:schemeClr val="tx1"/>
                </a:solidFill>
              </a:rPr>
              <a:t>Преимущества и недостатки ролевой модели?</a:t>
            </a:r>
          </a:p>
          <a:p>
            <a:pPr marL="285750" indent="-285750">
              <a:buFont typeface="Wingdings" panose="05000000000000000000" pitchFamily="2" charset="2"/>
              <a:buChar char="§"/>
              <a:defRPr/>
            </a:pPr>
            <a:r>
              <a:rPr lang="ru-RU" dirty="0">
                <a:solidFill>
                  <a:schemeClr val="tx1"/>
                </a:solidFill>
              </a:rPr>
              <a:t>Что такое атрибутивная модель управления доступом?</a:t>
            </a:r>
          </a:p>
          <a:p>
            <a:pPr marL="285750" indent="-285750">
              <a:buFont typeface="Wingdings" panose="05000000000000000000" pitchFamily="2" charset="2"/>
              <a:buChar char="§"/>
              <a:defRPr/>
            </a:pPr>
            <a:r>
              <a:rPr lang="ru-RU" dirty="0">
                <a:solidFill>
                  <a:schemeClr val="tx1"/>
                </a:solidFill>
              </a:rPr>
              <a:t>Какие параметры учитываются в атрибутивной модели?</a:t>
            </a:r>
          </a:p>
          <a:p>
            <a:pPr marL="285750" indent="-285750">
              <a:buFont typeface="Wingdings" panose="05000000000000000000" pitchFamily="2" charset="2"/>
              <a:buChar char="§"/>
              <a:defRPr/>
            </a:pPr>
            <a:r>
              <a:rPr lang="ru-RU" dirty="0">
                <a:solidFill>
                  <a:schemeClr val="tx1"/>
                </a:solidFill>
              </a:rPr>
              <a:t>Зачем нужна централизация управления доступом?</a:t>
            </a:r>
          </a:p>
          <a:p>
            <a:pPr marL="285750" indent="-285750">
              <a:buFont typeface="Wingdings" panose="05000000000000000000" pitchFamily="2" charset="2"/>
              <a:buChar char="§"/>
              <a:defRPr/>
            </a:pPr>
            <a:r>
              <a:rPr lang="ru-RU" dirty="0">
                <a:solidFill>
                  <a:schemeClr val="tx1"/>
                </a:solidFill>
              </a:rPr>
              <a:t>Современные тенденции в управлении доступом?</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Ролевая модель доступа к информации</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9" name="Picture 4" descr="https://cleverics.ru/digital/wp-content/uploads/2015/06/expertise-role.jpg"/>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6262977" y="608416"/>
            <a:ext cx="2701636" cy="191192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5C01ED17-0DA5-4E55-253C-86BD9B415965}"/>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230206530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⓬</a:t>
            </a:r>
            <a:r>
              <a:rPr lang="ru-RU" sz="2400" b="1" dirty="0">
                <a:solidFill>
                  <a:schemeClr val="accent5">
                    <a:lumMod val="75000"/>
                  </a:schemeClr>
                </a:solidFill>
                <a:cs typeface="Arial" panose="020B0604020202020204" pitchFamily="34" charset="0"/>
              </a:rPr>
              <a:t> Защита электронных документов</a:t>
            </a:r>
            <a:endParaRPr lang="ru-RU" altLang="ru-RU" sz="2400" b="1" dirty="0">
              <a:solidFill>
                <a:schemeClr val="accent5">
                  <a:lumMod val="75000"/>
                </a:schemeClr>
              </a:solidFill>
              <a:cs typeface="Arial" panose="020B0604020202020204" pitchFamily="34" charset="0"/>
            </a:endParaRPr>
          </a:p>
        </p:txBody>
      </p:sp>
      <p:pic>
        <p:nvPicPr>
          <p:cNvPr id="9" name="Рисунок 11"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491152" y="758824"/>
            <a:ext cx="4473462"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C4F2E301-A13C-6706-8D03-0AF5B14EB26A}"/>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6C6B96A1-8E63-D3EB-95AA-36C987BDC177}"/>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47C481D7-6563-96A6-FA74-011F73BF26BE}"/>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263924960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Что такое электронный документ</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a:t>
            </a:r>
          </a:p>
        </p:txBody>
      </p:sp>
      <p:sp>
        <p:nvSpPr>
          <p:cNvPr id="13" name="TextBox 12"/>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pic>
        <p:nvPicPr>
          <p:cNvPr id="142342"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313" y="784770"/>
            <a:ext cx="3555047" cy="2841909"/>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3" name="Рисунок 2"/>
          <p:cNvPicPr>
            <a:picLocks noChangeAspect="1"/>
          </p:cNvPicPr>
          <p:nvPr/>
        </p:nvPicPr>
        <p:blipFill>
          <a:blip r:embed="rId4"/>
          <a:stretch>
            <a:fillRect/>
          </a:stretch>
        </p:blipFill>
        <p:spPr>
          <a:xfrm>
            <a:off x="4437904" y="784770"/>
            <a:ext cx="4526709" cy="2841909"/>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12" name="Прямоугольник 11"/>
          <p:cNvSpPr/>
          <p:nvPr/>
        </p:nvSpPr>
        <p:spPr>
          <a:xfrm>
            <a:off x="468313" y="3932465"/>
            <a:ext cx="8496300" cy="256993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altLang="ru-RU" sz="1600" b="1" dirty="0">
                <a:latin typeface="Arial" panose="020B0604020202020204" pitchFamily="34" charset="0"/>
              </a:rPr>
              <a:t>Документированная информация:</a:t>
            </a:r>
            <a:r>
              <a:rPr lang="ru-RU" altLang="ru-RU" sz="1600" dirty="0">
                <a:latin typeface="Arial" panose="020B0604020202020204" pitchFamily="34" charset="0"/>
              </a:rPr>
              <a:t> информация на носителе с реквизитами, позволяющими её определить и идентифицировать.</a:t>
            </a:r>
          </a:p>
          <a:p>
            <a:pPr algn="just">
              <a:spcBef>
                <a:spcPts val="600"/>
              </a:spcBef>
            </a:pPr>
            <a:r>
              <a:rPr lang="ru-RU" b="1" dirty="0"/>
              <a:t>Документ: </a:t>
            </a:r>
            <a:r>
              <a:rPr lang="ru-RU" sz="1600" dirty="0">
                <a:latin typeface="Arial" panose="020B0604020202020204" pitchFamily="34" charset="0"/>
              </a:rPr>
              <a:t>Документированная информация, созданная  или полученная и сохраняемая организацией или частным лицом в качестве доказательства и актива для подтверждения правовых обязательств или деловой транзакции.</a:t>
            </a:r>
          </a:p>
          <a:p>
            <a:pPr algn="just">
              <a:spcBef>
                <a:spcPts val="600"/>
              </a:spcBef>
            </a:pPr>
            <a:r>
              <a:rPr lang="ru-RU" altLang="ru-RU" sz="1600" b="1" dirty="0">
                <a:latin typeface="Arial" panose="020B0604020202020204" pitchFamily="34" charset="0"/>
              </a:rPr>
              <a:t>Электронная подпись</a:t>
            </a:r>
            <a:r>
              <a:rPr lang="ru-RU" altLang="ru-RU" sz="1600" dirty="0">
                <a:latin typeface="Arial" panose="020B0604020202020204" pitchFamily="34" charset="0"/>
              </a:rPr>
              <a:t> - реквизит электронного документа, предназначенный для защиты от подделки, позволяющий идентифицировать владельца сертификата ключа подписи и установить отсутствие искажения. </a:t>
            </a:r>
          </a:p>
          <a:p>
            <a:pPr algn="just">
              <a:spcBef>
                <a:spcPts val="600"/>
              </a:spcBef>
            </a:pPr>
            <a:r>
              <a:rPr lang="ru-RU" altLang="ru-RU" sz="1600" dirty="0">
                <a:latin typeface="Arial" panose="020B0604020202020204" pitchFamily="34" charset="0"/>
              </a:rPr>
              <a:t>ЭП подтверждает, что это именно тот документ, который был подписан.</a:t>
            </a:r>
          </a:p>
        </p:txBody>
      </p:sp>
    </p:spTree>
    <p:extLst>
      <p:ext uri="{BB962C8B-B14F-4D97-AF65-F5344CB8AC3E}">
        <p14:creationId xmlns:p14="http://schemas.microsoft.com/office/powerpoint/2010/main" val="184475717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49"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Требования к характеристикам документа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12.2</a:t>
            </a:r>
          </a:p>
        </p:txBody>
      </p:sp>
      <p:pic>
        <p:nvPicPr>
          <p:cNvPr id="142342"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3" name="TextBox 13"/>
          <p:cNvSpPr txBox="1">
            <a:spLocks noChangeArrowheads="1"/>
          </p:cNvSpPr>
          <p:nvPr/>
        </p:nvSpPr>
        <p:spPr bwMode="auto">
          <a:xfrm>
            <a:off x="468313" y="836613"/>
            <a:ext cx="8424862" cy="486251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600"/>
              </a:spcBef>
              <a:buFontTx/>
              <a:buNone/>
            </a:pPr>
            <a:r>
              <a:rPr lang="ru-RU" altLang="ru-RU" sz="1800" b="1" dirty="0">
                <a:latin typeface="+mn-lt"/>
              </a:rPr>
              <a:t>Адекватность </a:t>
            </a:r>
          </a:p>
          <a:p>
            <a:pPr algn="just" eaLnBrk="1" hangingPunct="1">
              <a:spcBef>
                <a:spcPct val="0"/>
              </a:spcBef>
              <a:buFontTx/>
              <a:buNone/>
            </a:pPr>
            <a:r>
              <a:rPr lang="ru-RU" altLang="ru-RU" sz="1800" dirty="0">
                <a:latin typeface="+mn-lt"/>
              </a:rPr>
              <a:t>Документ должен отражать то, что сообщено, решено или предпринято. Документ  помимо содержания должен иметь метаданные, позволяющие его идентифицировать.</a:t>
            </a:r>
          </a:p>
          <a:p>
            <a:pPr eaLnBrk="1" hangingPunct="1">
              <a:spcBef>
                <a:spcPts val="1200"/>
              </a:spcBef>
              <a:buFontTx/>
              <a:buNone/>
            </a:pPr>
            <a:r>
              <a:rPr lang="ru-RU" altLang="ru-RU" sz="1800" b="1" dirty="0">
                <a:latin typeface="+mn-lt"/>
              </a:rPr>
              <a:t>Аутентичность</a:t>
            </a:r>
          </a:p>
          <a:p>
            <a:pPr eaLnBrk="1" hangingPunct="1">
              <a:spcBef>
                <a:spcPct val="0"/>
              </a:spcBef>
              <a:buFontTx/>
              <a:buNone/>
            </a:pPr>
            <a:r>
              <a:rPr lang="ru-RU" altLang="ru-RU" sz="1800" dirty="0">
                <a:latin typeface="+mn-lt"/>
              </a:rPr>
              <a:t>Документ считается аутентичным если:</a:t>
            </a:r>
          </a:p>
          <a:p>
            <a:pPr lvl="1" eaLnBrk="1" hangingPunct="1">
              <a:spcBef>
                <a:spcPct val="0"/>
              </a:spcBef>
              <a:buSzPct val="80000"/>
              <a:buFont typeface="Wingdings" panose="05000000000000000000" pitchFamily="2" charset="2"/>
              <a:buChar char="q"/>
            </a:pPr>
            <a:r>
              <a:rPr lang="ru-RU" altLang="ru-RU" sz="1800" dirty="0">
                <a:latin typeface="+mn-lt"/>
              </a:rPr>
              <a:t> является тем, чем должен быть</a:t>
            </a:r>
          </a:p>
          <a:p>
            <a:pPr lvl="1" eaLnBrk="1" hangingPunct="1">
              <a:spcBef>
                <a:spcPct val="0"/>
              </a:spcBef>
              <a:buSzPct val="80000"/>
              <a:buFont typeface="Wingdings" panose="05000000000000000000" pitchFamily="2" charset="2"/>
              <a:buChar char="q"/>
            </a:pPr>
            <a:r>
              <a:rPr lang="ru-RU" altLang="ru-RU" sz="1800" dirty="0">
                <a:latin typeface="+mn-lt"/>
              </a:rPr>
              <a:t> создан или отправлен лицом, уполномоченным на это</a:t>
            </a:r>
          </a:p>
          <a:p>
            <a:pPr lvl="1" eaLnBrk="1" hangingPunct="1">
              <a:spcBef>
                <a:spcPct val="0"/>
              </a:spcBef>
              <a:buSzPct val="80000"/>
              <a:buFont typeface="Wingdings" panose="05000000000000000000" pitchFamily="2" charset="2"/>
              <a:buChar char="q"/>
            </a:pPr>
            <a:r>
              <a:rPr lang="ru-RU" altLang="ru-RU" sz="1800" dirty="0">
                <a:latin typeface="+mn-lt"/>
              </a:rPr>
              <a:t> создан или отправлен в то время, которое указано в документе</a:t>
            </a:r>
          </a:p>
          <a:p>
            <a:pPr eaLnBrk="1" hangingPunct="1">
              <a:spcBef>
                <a:spcPts val="1200"/>
              </a:spcBef>
              <a:buFontTx/>
              <a:buNone/>
            </a:pPr>
            <a:r>
              <a:rPr lang="ru-RU" altLang="ru-RU" sz="1800" b="1" dirty="0">
                <a:latin typeface="+mn-lt"/>
              </a:rPr>
              <a:t>Достоверность </a:t>
            </a:r>
          </a:p>
          <a:p>
            <a:pPr eaLnBrk="1" hangingPunct="1">
              <a:spcBef>
                <a:spcPct val="0"/>
              </a:spcBef>
              <a:buFontTx/>
              <a:buNone/>
            </a:pPr>
            <a:r>
              <a:rPr lang="ru-RU" altLang="ru-RU" sz="1800" dirty="0">
                <a:latin typeface="+mn-lt"/>
              </a:rPr>
              <a:t>Содержание документа можно считать полным и точным</a:t>
            </a:r>
          </a:p>
          <a:p>
            <a:pPr eaLnBrk="1" hangingPunct="1">
              <a:spcBef>
                <a:spcPts val="1200"/>
              </a:spcBef>
              <a:buFontTx/>
              <a:buNone/>
            </a:pPr>
            <a:r>
              <a:rPr lang="ru-RU" altLang="ru-RU" sz="1800" b="1" dirty="0">
                <a:latin typeface="+mn-lt"/>
              </a:rPr>
              <a:t>Целостность</a:t>
            </a:r>
          </a:p>
          <a:p>
            <a:pPr eaLnBrk="1" hangingPunct="1">
              <a:spcBef>
                <a:spcPct val="0"/>
              </a:spcBef>
              <a:buFontTx/>
              <a:buNone/>
            </a:pPr>
            <a:r>
              <a:rPr lang="ru-RU" altLang="ru-RU" sz="1800" dirty="0">
                <a:latin typeface="+mn-lt"/>
              </a:rPr>
              <a:t>Определяется полнотой и неизменностью документа</a:t>
            </a:r>
          </a:p>
          <a:p>
            <a:pPr eaLnBrk="1" hangingPunct="1">
              <a:spcBef>
                <a:spcPts val="1200"/>
              </a:spcBef>
              <a:buFontTx/>
              <a:buNone/>
            </a:pPr>
            <a:r>
              <a:rPr lang="ru-RU" altLang="ru-RU" sz="1800" b="1" dirty="0">
                <a:latin typeface="+mn-lt"/>
              </a:rPr>
              <a:t>Пригодность для использования </a:t>
            </a:r>
          </a:p>
          <a:p>
            <a:pPr eaLnBrk="1" hangingPunct="1">
              <a:spcBef>
                <a:spcPct val="0"/>
              </a:spcBef>
              <a:buFontTx/>
              <a:buNone/>
            </a:pPr>
            <a:r>
              <a:rPr lang="ru-RU" altLang="ru-RU" sz="1800" dirty="0">
                <a:latin typeface="+mn-lt"/>
              </a:rPr>
              <a:t>Документ можно локализовать, найти, воспроизвести и интерпретировать</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13516020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Требования к системе документооборота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12.3</a:t>
            </a:r>
          </a:p>
        </p:txBody>
      </p:sp>
      <p:pic>
        <p:nvPicPr>
          <p:cNvPr id="14336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7" name="TextBox 13"/>
          <p:cNvSpPr txBox="1">
            <a:spLocks noChangeArrowheads="1"/>
          </p:cNvSpPr>
          <p:nvPr/>
        </p:nvSpPr>
        <p:spPr bwMode="auto">
          <a:xfrm>
            <a:off x="468313" y="836613"/>
            <a:ext cx="8424862" cy="5570756"/>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ts val="600"/>
              </a:spcBef>
              <a:buFontTx/>
              <a:buNone/>
            </a:pPr>
            <a:r>
              <a:rPr lang="ru-RU" altLang="ru-RU" sz="1600" b="1" dirty="0">
                <a:latin typeface="Arial" panose="020B0604020202020204" pitchFamily="34" charset="0"/>
              </a:rPr>
              <a:t>Целостность документированной информации </a:t>
            </a:r>
          </a:p>
          <a:p>
            <a:pPr algn="just" eaLnBrk="1" hangingPunct="1">
              <a:spcBef>
                <a:spcPct val="0"/>
              </a:spcBef>
              <a:buFontTx/>
              <a:buNone/>
            </a:pPr>
            <a:r>
              <a:rPr lang="ru-RU" altLang="ru-RU" sz="1600" dirty="0">
                <a:latin typeface="Arial" panose="020B0604020202020204" pitchFamily="34" charset="0"/>
              </a:rPr>
              <a:t>Изменение или уничтожение документов и их засекречивание должны быть санкционированы. Любые системные сбои или обновления программного обеспечения не должны влиять на качество сохранности документов.</a:t>
            </a:r>
          </a:p>
          <a:p>
            <a:pPr algn="just" eaLnBrk="1" hangingPunct="1">
              <a:spcBef>
                <a:spcPts val="1200"/>
              </a:spcBef>
              <a:buFontTx/>
              <a:buNone/>
            </a:pPr>
            <a:r>
              <a:rPr lang="ru-RU" altLang="ru-RU" sz="1600" b="1" dirty="0">
                <a:latin typeface="Arial" panose="020B0604020202020204" pitchFamily="34" charset="0"/>
              </a:rPr>
              <a:t>Надежность</a:t>
            </a:r>
          </a:p>
          <a:p>
            <a:pPr algn="just" eaLnBrk="1" hangingPunct="1">
              <a:spcBef>
                <a:spcPct val="0"/>
              </a:spcBef>
              <a:buFontTx/>
              <a:buNone/>
            </a:pPr>
            <a:r>
              <a:rPr lang="ru-RU" altLang="ru-RU" sz="1600" dirty="0">
                <a:latin typeface="Arial" panose="020B0604020202020204" pitchFamily="34" charset="0"/>
              </a:rPr>
              <a:t>Система управления документами должна:</a:t>
            </a:r>
          </a:p>
          <a:p>
            <a:pPr algn="just" eaLnBrk="1" hangingPunct="1">
              <a:spcBef>
                <a:spcPts val="0"/>
              </a:spcBef>
              <a:buSzPct val="80000"/>
              <a:buFont typeface="Wingdings" panose="05000000000000000000" pitchFamily="2" charset="2"/>
              <a:buChar char="q"/>
            </a:pPr>
            <a:r>
              <a:rPr lang="ru-RU" altLang="ru-RU" sz="1600" dirty="0">
                <a:latin typeface="Arial" panose="020B0604020202020204" pitchFamily="34" charset="0"/>
              </a:rPr>
              <a:t> длительно и эффективно функционировать в соответствии с требуемыми процедурами</a:t>
            </a:r>
          </a:p>
          <a:p>
            <a:pPr algn="just" eaLnBrk="1" hangingPunct="1">
              <a:spcBef>
                <a:spcPts val="0"/>
              </a:spcBef>
              <a:buSzPct val="80000"/>
              <a:buFont typeface="Wingdings" panose="05000000000000000000" pitchFamily="2" charset="2"/>
              <a:buChar char="q"/>
            </a:pPr>
            <a:r>
              <a:rPr lang="ru-RU" altLang="ru-RU" sz="1600" dirty="0">
                <a:latin typeface="Arial" panose="020B0604020202020204" pitchFamily="34" charset="0"/>
              </a:rPr>
              <a:t> включать все документы в рамках охватываемой ею деловой деятельности</a:t>
            </a:r>
          </a:p>
          <a:p>
            <a:pPr eaLnBrk="1" hangingPunct="1">
              <a:spcBef>
                <a:spcPts val="0"/>
              </a:spcBef>
              <a:buSzPct val="80000"/>
              <a:buFont typeface="Wingdings" panose="05000000000000000000" pitchFamily="2" charset="2"/>
              <a:buChar char="q"/>
            </a:pPr>
            <a:r>
              <a:rPr lang="ru-RU" altLang="ru-RU" sz="1600" dirty="0">
                <a:latin typeface="Arial" panose="020B0604020202020204" pitchFamily="34" charset="0"/>
              </a:rPr>
              <a:t> организовывать документы таким образом, чтобы отражать процессы деловой деятельности</a:t>
            </a:r>
          </a:p>
          <a:p>
            <a:pPr eaLnBrk="1" hangingPunct="1">
              <a:spcBef>
                <a:spcPts val="0"/>
              </a:spcBef>
              <a:buSzPct val="80000"/>
              <a:buFont typeface="Wingdings" panose="05000000000000000000" pitchFamily="2" charset="2"/>
              <a:buChar char="q"/>
            </a:pPr>
            <a:r>
              <a:rPr lang="ru-RU" altLang="ru-RU" sz="1600" dirty="0">
                <a:latin typeface="Arial" panose="020B0604020202020204" pitchFamily="34" charset="0"/>
              </a:rPr>
              <a:t> защищать документы от несанкционированного изменения, изъятия или уничтожения;</a:t>
            </a:r>
          </a:p>
          <a:p>
            <a:pPr eaLnBrk="1" hangingPunct="1">
              <a:spcBef>
                <a:spcPts val="0"/>
              </a:spcBef>
              <a:buSzPct val="80000"/>
              <a:buFont typeface="Wingdings" panose="05000000000000000000" pitchFamily="2" charset="2"/>
              <a:buChar char="q"/>
            </a:pPr>
            <a:r>
              <a:rPr lang="ru-RU" altLang="ru-RU" sz="1600" dirty="0">
                <a:latin typeface="Arial" panose="020B0604020202020204" pitchFamily="34" charset="0"/>
              </a:rPr>
              <a:t> выступать в качестве основного источника информации о действиях, зафиксированных в документах:</a:t>
            </a:r>
          </a:p>
          <a:p>
            <a:pPr eaLnBrk="1" hangingPunct="1">
              <a:spcBef>
                <a:spcPts val="0"/>
              </a:spcBef>
              <a:buSzPct val="80000"/>
              <a:buFont typeface="Wingdings" panose="05000000000000000000" pitchFamily="2" charset="2"/>
              <a:buChar char="q"/>
            </a:pPr>
            <a:r>
              <a:rPr lang="ru-RU" altLang="ru-RU" sz="1600" dirty="0">
                <a:latin typeface="Arial" panose="020B0604020202020204" pitchFamily="34" charset="0"/>
              </a:rPr>
              <a:t> обеспечивать доступ ко всем относящимся к определенному вопросу документам и связанным с ними метаданным.</a:t>
            </a:r>
          </a:p>
          <a:p>
            <a:pPr algn="just" eaLnBrk="1" hangingPunct="1">
              <a:spcBef>
                <a:spcPts val="1200"/>
              </a:spcBef>
              <a:buFontTx/>
              <a:buNone/>
            </a:pPr>
            <a:r>
              <a:rPr lang="ru-RU" altLang="ru-RU" sz="1600" b="1" dirty="0">
                <a:latin typeface="Arial" panose="020B0604020202020204" pitchFamily="34" charset="0"/>
              </a:rPr>
              <a:t>Системность</a:t>
            </a:r>
          </a:p>
          <a:p>
            <a:pPr algn="just" eaLnBrk="1" hangingPunct="1">
              <a:spcBef>
                <a:spcPct val="0"/>
              </a:spcBef>
              <a:buFontTx/>
              <a:buNone/>
            </a:pPr>
            <a:r>
              <a:rPr lang="ru-RU" altLang="ru-RU" sz="1600" dirty="0">
                <a:latin typeface="Arial" panose="020B0604020202020204" pitchFamily="34" charset="0"/>
              </a:rPr>
              <a:t>Документы следует создавать и сохранять системно. Система управления документами должна иметь точную документально зафиксированную политику, распределение ответственности и формальную методологию управления ею.</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247837722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Создание и ввод документов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12.4</a:t>
            </a:r>
          </a:p>
        </p:txBody>
      </p:sp>
      <p:pic>
        <p:nvPicPr>
          <p:cNvPr id="14336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7" name="TextBox 13"/>
          <p:cNvSpPr txBox="1">
            <a:spLocks noChangeArrowheads="1"/>
          </p:cNvSpPr>
          <p:nvPr/>
        </p:nvSpPr>
        <p:spPr bwMode="auto">
          <a:xfrm>
            <a:off x="468313" y="836613"/>
            <a:ext cx="8424862" cy="4585871"/>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00"/>
              </a:spcBef>
              <a:buNone/>
            </a:pPr>
            <a:r>
              <a:rPr lang="ru-RU" altLang="ru-RU" sz="1600" dirty="0">
                <a:latin typeface="+mn-lt"/>
              </a:rPr>
              <a:t>Создание документов должно включать в себя создание контента и метаданных, которые фиксируют обстоятельства их создания.</a:t>
            </a:r>
          </a:p>
          <a:p>
            <a:pPr algn="just">
              <a:spcBef>
                <a:spcPts val="600"/>
              </a:spcBef>
              <a:buNone/>
            </a:pPr>
            <a:r>
              <a:rPr lang="ru-RU" altLang="ru-RU" sz="1600" dirty="0">
                <a:latin typeface="+mn-lt"/>
              </a:rPr>
              <a:t>Ввод документов в документную систему должен проводиться в случае, если при анализе деловых процессов выявлено, что определенные документы должны быть сохранены и управляемы в течение времени для удовлетворения определенных требований. </a:t>
            </a:r>
          </a:p>
          <a:p>
            <a:pPr algn="just">
              <a:spcBef>
                <a:spcPts val="600"/>
              </a:spcBef>
              <a:buNone/>
            </a:pPr>
            <a:r>
              <a:rPr lang="ru-RU" altLang="ru-RU" sz="1600" dirty="0">
                <a:latin typeface="+mn-lt"/>
              </a:rPr>
              <a:t>Ввод в систему должен включать:</a:t>
            </a:r>
          </a:p>
          <a:p>
            <a:pPr marL="342900" indent="-342900" algn="just">
              <a:spcBef>
                <a:spcPts val="0"/>
              </a:spcBef>
              <a:buFont typeface="+mj-lt"/>
              <a:buAutoNum type="alphaLcParenR"/>
            </a:pPr>
            <a:r>
              <a:rPr lang="ru-RU" altLang="ru-RU" sz="1600" dirty="0">
                <a:latin typeface="+mn-lt"/>
              </a:rPr>
              <a:t>присвоение уникального идентификатора (либо машиночитаемого, либо воспринимаемого человеком);</a:t>
            </a:r>
          </a:p>
          <a:p>
            <a:pPr marL="342900" indent="-342900" algn="just">
              <a:spcBef>
                <a:spcPts val="0"/>
              </a:spcBef>
              <a:buFont typeface="+mj-lt"/>
              <a:buAutoNum type="alphaLcParenR"/>
            </a:pPr>
            <a:r>
              <a:rPr lang="ru-RU" altLang="ru-RU" sz="1600" dirty="0">
                <a:latin typeface="+mn-lt"/>
              </a:rPr>
              <a:t>ввод или создание метаданных о документе в момент ввода в систему;</a:t>
            </a:r>
          </a:p>
          <a:p>
            <a:pPr marL="342900" indent="-342900" algn="just">
              <a:spcBef>
                <a:spcPts val="0"/>
              </a:spcBef>
              <a:buFont typeface="+mj-lt"/>
              <a:buAutoNum type="alphaLcParenR"/>
            </a:pPr>
            <a:r>
              <a:rPr lang="ru-RU" altLang="ru-RU" sz="1600" dirty="0">
                <a:latin typeface="+mn-lt"/>
              </a:rPr>
              <a:t>создание взаимосвязи между отдельным документом и другими документами, агентами или деловыми операциями.</a:t>
            </a:r>
          </a:p>
          <a:p>
            <a:pPr algn="just">
              <a:spcBef>
                <a:spcPts val="600"/>
              </a:spcBef>
              <a:buNone/>
            </a:pPr>
            <a:r>
              <a:rPr lang="ru-RU" altLang="ru-RU" sz="1600" dirty="0">
                <a:latin typeface="+mn-lt"/>
              </a:rPr>
              <a:t>Метаданные, созданные, добавленные или полученные в момент ввода документа в систему, должны соответствовать утвержденной схеме метаданных и всегда должны быть связаны с документами.</a:t>
            </a:r>
          </a:p>
          <a:p>
            <a:pPr algn="just">
              <a:spcBef>
                <a:spcPts val="600"/>
              </a:spcBef>
              <a:buNone/>
            </a:pPr>
            <a:r>
              <a:rPr lang="ru-RU" altLang="ru-RU" sz="1600" dirty="0">
                <a:latin typeface="+mn-lt"/>
              </a:rPr>
              <a:t>В момент ввода в систему метаданные, документирующие контекст документа, должны быть зафиксированы и сохранены в качестве доказательства совершенной операции. Уникальные идентификаторы должны быть постоянными.</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213080588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доступом к документам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12.5</a:t>
            </a:r>
          </a:p>
        </p:txBody>
      </p:sp>
      <p:pic>
        <p:nvPicPr>
          <p:cNvPr id="14336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7" name="TextBox 13"/>
          <p:cNvSpPr txBox="1">
            <a:spLocks noChangeArrowheads="1"/>
          </p:cNvSpPr>
          <p:nvPr/>
        </p:nvSpPr>
        <p:spPr bwMode="auto">
          <a:xfrm>
            <a:off x="468313" y="836613"/>
            <a:ext cx="8424862" cy="4093428"/>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00"/>
              </a:spcBef>
              <a:buNone/>
            </a:pPr>
            <a:r>
              <a:rPr lang="ru-RU" altLang="ru-RU" sz="1600" dirty="0">
                <a:latin typeface="+mn-lt"/>
              </a:rPr>
              <a:t>Доступ к документам должен осуществляться на основе установленных процессов.</a:t>
            </a:r>
          </a:p>
          <a:p>
            <a:pPr algn="just">
              <a:spcBef>
                <a:spcPts val="600"/>
              </a:spcBef>
              <a:buNone/>
            </a:pPr>
            <a:r>
              <a:rPr lang="ru-RU" altLang="ru-RU" sz="1600" dirty="0">
                <a:latin typeface="+mn-lt"/>
              </a:rPr>
              <a:t>Документные системы должны быть разработаны с возможностью предоставления и ограничения доступа к документам для агентов индивидуально или в совокупности. </a:t>
            </a:r>
          </a:p>
          <a:p>
            <a:pPr algn="just">
              <a:spcBef>
                <a:spcPts val="600"/>
              </a:spcBef>
              <a:buNone/>
            </a:pPr>
            <a:r>
              <a:rPr lang="ru-RU" altLang="ru-RU" sz="1600" dirty="0">
                <a:latin typeface="+mn-lt"/>
              </a:rPr>
              <a:t>Механизмы доступа к документам в документных системах (вне зависимости от того, технические они или нет) должны быть реализованы с использованием актуальных и утвержденных правил доступа. Правила доступа могут требовать использования инструментов доставки документов, метаданных или отредактированных документов для авторизованных пользователей.</a:t>
            </a:r>
          </a:p>
          <a:p>
            <a:pPr algn="just">
              <a:spcBef>
                <a:spcPts val="600"/>
              </a:spcBef>
              <a:buNone/>
            </a:pPr>
            <a:r>
              <a:rPr lang="ru-RU" altLang="ru-RU" sz="1600" dirty="0">
                <a:latin typeface="+mn-lt"/>
              </a:rPr>
              <a:t>Применение правил доступа должно быть записано как часть метаданных процесса на соответствующем уровне (для отдельного документа или совокупности). Изменения этих правил, включая полномочия и дату изменения, также должны быть задокументированы как метаданные процесса.</a:t>
            </a:r>
          </a:p>
          <a:p>
            <a:pPr algn="just">
              <a:spcBef>
                <a:spcPts val="600"/>
              </a:spcBef>
              <a:buNone/>
            </a:pPr>
            <a:r>
              <a:rPr lang="ru-RU" altLang="ru-RU" sz="1600" dirty="0">
                <a:latin typeface="+mn-lt"/>
              </a:rPr>
              <a:t>Отдельные случаи доступа к документам в зависимости от требований, определенных для деловой деятельности и риска, связанного с деловой деятельностью, могут быть зафиксированы в правилах.</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161758339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Хранение электронных документов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12.6</a:t>
            </a:r>
          </a:p>
        </p:txBody>
      </p:sp>
      <p:pic>
        <p:nvPicPr>
          <p:cNvPr id="14336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7" name="TextBox 13"/>
          <p:cNvSpPr txBox="1">
            <a:spLocks noChangeArrowheads="1"/>
          </p:cNvSpPr>
          <p:nvPr/>
        </p:nvSpPr>
        <p:spPr bwMode="auto">
          <a:xfrm>
            <a:off x="468313" y="836613"/>
            <a:ext cx="8424862" cy="4678204"/>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00"/>
              </a:spcBef>
              <a:buNone/>
            </a:pPr>
            <a:r>
              <a:rPr lang="ru-RU" altLang="ru-RU" sz="1600" dirty="0">
                <a:latin typeface="+mn-lt"/>
              </a:rPr>
              <a:t>Документы, независимо от формата или носителя, должны храниться таким образом, чтобы была обеспечена их защита от несанкционированного доступа, изменения, утраты или уничтожения, включая кражи и катастрофы. Это означает, что должны быть приняты меры для обеспечения:</a:t>
            </a:r>
          </a:p>
          <a:p>
            <a:pPr marL="57150" indent="-342900">
              <a:spcBef>
                <a:spcPts val="0"/>
              </a:spcBef>
              <a:buFont typeface="+mj-lt"/>
              <a:buAutoNum type="alphaLcParenR"/>
            </a:pPr>
            <a:r>
              <a:rPr lang="ru-RU" altLang="ru-RU" sz="1600" dirty="0">
                <a:latin typeface="+mn-lt"/>
              </a:rPr>
              <a:t>надлежащей среды хранения и сохранности носителя;</a:t>
            </a:r>
          </a:p>
          <a:p>
            <a:pPr marL="57150" indent="-342900">
              <a:spcBef>
                <a:spcPts val="0"/>
              </a:spcBef>
              <a:buFont typeface="+mj-lt"/>
              <a:buAutoNum type="alphaLcParenR"/>
            </a:pPr>
            <a:r>
              <a:rPr lang="ru-RU" altLang="ru-RU" sz="1600" dirty="0">
                <a:latin typeface="+mn-lt"/>
              </a:rPr>
              <a:t>использования защитных материалов и специальных процедур в случае необходимости;</a:t>
            </a:r>
          </a:p>
          <a:p>
            <a:pPr marL="57150" indent="-342900">
              <a:spcBef>
                <a:spcPts val="0"/>
              </a:spcBef>
              <a:buFont typeface="+mj-lt"/>
              <a:buAutoNum type="alphaLcParenR"/>
            </a:pPr>
            <a:r>
              <a:rPr lang="ru-RU" altLang="ru-RU" sz="1600" dirty="0">
                <a:latin typeface="+mn-lt"/>
              </a:rPr>
              <a:t>непрерывной защиты и мониторинга физической и информационной безопасности;</a:t>
            </a:r>
          </a:p>
          <a:p>
            <a:pPr marL="57150" indent="-342900">
              <a:spcBef>
                <a:spcPts val="0"/>
              </a:spcBef>
              <a:buFont typeface="+mj-lt"/>
              <a:buAutoNum type="alphaLcParenR"/>
            </a:pPr>
            <a:r>
              <a:rPr lang="ru-RU" altLang="ru-RU" sz="1600" dirty="0">
                <a:latin typeface="+mn-lt"/>
              </a:rPr>
              <a:t>разработки и тестирования порядка действий в чрезвычайных ситуациях и при восстановительных процедурах, а также подготовки персонала к осуществлению этих действий.</a:t>
            </a:r>
          </a:p>
          <a:p>
            <a:pPr algn="just">
              <a:spcBef>
                <a:spcPts val="600"/>
              </a:spcBef>
              <a:buNone/>
            </a:pPr>
            <a:r>
              <a:rPr lang="ru-RU" altLang="ru-RU" sz="1600" dirty="0">
                <a:latin typeface="+mn-lt"/>
              </a:rPr>
              <a:t>Метаданные документов должны включать информацию о хранении. Данная информация может быть получена из документных систем организации либо от внешних организаций. Данная информация должна быть пригодна для поиска и мониторинга обеспечения информационной безопасности.</a:t>
            </a:r>
          </a:p>
          <a:p>
            <a:pPr algn="just">
              <a:spcBef>
                <a:spcPts val="600"/>
              </a:spcBef>
              <a:buNone/>
            </a:pPr>
            <a:r>
              <a:rPr lang="ru-RU" altLang="ru-RU" sz="1600" dirty="0">
                <a:latin typeface="+mn-lt"/>
              </a:rPr>
              <a:t>Хранение документов, включая среду и носитель, защитные материалы, процедуры обработки и системы хранения данных, должно находиться под постоянным контролем, а также необходимо проводить оценку для выявления любых рисков в отношении доступности или целостности документов.</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118444030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Использование электронных документов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12.7</a:t>
            </a:r>
          </a:p>
        </p:txBody>
      </p:sp>
      <p:pic>
        <p:nvPicPr>
          <p:cNvPr id="14336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7" name="TextBox 13"/>
          <p:cNvSpPr txBox="1">
            <a:spLocks noChangeArrowheads="1"/>
          </p:cNvSpPr>
          <p:nvPr/>
        </p:nvSpPr>
        <p:spPr bwMode="auto">
          <a:xfrm>
            <a:off x="468313" y="836613"/>
            <a:ext cx="8424862" cy="4832092"/>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00"/>
              </a:spcBef>
              <a:buNone/>
            </a:pPr>
            <a:r>
              <a:rPr lang="ru-RU" altLang="ru-RU" sz="1600" dirty="0">
                <a:latin typeface="+mn-lt"/>
              </a:rPr>
              <a:t>Документы должны быть пригодны для использования в течение установленных сроков хранения.</a:t>
            </a:r>
          </a:p>
          <a:p>
            <a:pPr algn="just">
              <a:spcBef>
                <a:spcPts val="600"/>
              </a:spcBef>
              <a:buNone/>
            </a:pPr>
            <a:r>
              <a:rPr lang="ru-RU" altLang="ru-RU" sz="1600" dirty="0">
                <a:latin typeface="+mn-lt"/>
              </a:rPr>
              <a:t>Меры по поддержанию непрерывности использования могут включать следующее:</a:t>
            </a:r>
          </a:p>
          <a:p>
            <a:pPr marL="342900" indent="-342900" algn="just">
              <a:spcBef>
                <a:spcPts val="0"/>
              </a:spcBef>
              <a:buFont typeface="+mj-lt"/>
              <a:buAutoNum type="alphaLcParenR"/>
            </a:pPr>
            <a:r>
              <a:rPr lang="ru-RU" altLang="ru-RU" sz="1600" dirty="0">
                <a:latin typeface="+mn-lt"/>
              </a:rPr>
              <a:t>применение и сохранение соответствующих метаданных о технических характеристиках документа;</a:t>
            </a:r>
          </a:p>
          <a:p>
            <a:pPr marL="342900" indent="-342900" algn="just">
              <a:spcBef>
                <a:spcPts val="0"/>
              </a:spcBef>
              <a:buFont typeface="+mj-lt"/>
              <a:buAutoNum type="alphaLcParenR"/>
            </a:pPr>
            <a:r>
              <a:rPr lang="ru-RU" altLang="ru-RU" sz="1600" dirty="0">
                <a:latin typeface="+mn-lt"/>
              </a:rPr>
              <a:t>создание дополнительных копий документов или их преобразование в альтернативные форматы;</a:t>
            </a:r>
          </a:p>
          <a:p>
            <a:pPr marL="342900" indent="-342900" algn="just">
              <a:spcBef>
                <a:spcPts val="0"/>
              </a:spcBef>
              <a:buFont typeface="+mj-lt"/>
              <a:buAutoNum type="alphaLcParenR"/>
            </a:pPr>
            <a:r>
              <a:rPr lang="ru-RU" altLang="ru-RU" sz="1600" dirty="0">
                <a:latin typeface="+mn-lt"/>
              </a:rPr>
              <a:t>миграцию документов;</a:t>
            </a:r>
          </a:p>
          <a:p>
            <a:pPr marL="342900" indent="-342900" algn="just">
              <a:spcBef>
                <a:spcPts val="0"/>
              </a:spcBef>
              <a:buFont typeface="+mj-lt"/>
              <a:buAutoNum type="alphaLcParenR"/>
            </a:pPr>
            <a:r>
              <a:rPr lang="ru-RU" altLang="ru-RU" sz="1600" dirty="0">
                <a:latin typeface="+mn-lt"/>
              </a:rPr>
              <a:t>подготовку плана обеспечения непрерывного доступа и использования документов в чрезвычайных ситуациях, затрагивающих документные системы или хранилища;</a:t>
            </a:r>
          </a:p>
          <a:p>
            <a:pPr marL="342900" indent="-342900" algn="just">
              <a:spcBef>
                <a:spcPts val="0"/>
              </a:spcBef>
              <a:buFont typeface="+mj-lt"/>
              <a:buAutoNum type="alphaLcParenR"/>
            </a:pPr>
            <a:r>
              <a:rPr lang="ru-RU" altLang="ru-RU" sz="1600" dirty="0">
                <a:latin typeface="+mn-lt"/>
              </a:rPr>
              <a:t>регулярный мониторинг условий хранения.</a:t>
            </a:r>
          </a:p>
          <a:p>
            <a:pPr algn="just">
              <a:spcBef>
                <a:spcPts val="600"/>
              </a:spcBef>
              <a:buNone/>
            </a:pPr>
            <a:r>
              <a:rPr lang="ru-RU" altLang="ru-RU" sz="1600" dirty="0">
                <a:latin typeface="+mn-lt"/>
              </a:rPr>
              <a:t>Метаданные о процессах, применяемых для повышения эффективности использования документов, должны быть записаны в метаданных процесса.</a:t>
            </a:r>
          </a:p>
          <a:p>
            <a:pPr algn="just">
              <a:spcBef>
                <a:spcPts val="600"/>
              </a:spcBef>
              <a:buNone/>
            </a:pPr>
            <a:r>
              <a:rPr lang="ru-RU" altLang="ru-RU" sz="1600" dirty="0">
                <a:latin typeface="+mn-lt"/>
              </a:rPr>
              <a:t>Решения о форматах документов при создании или преобразовании должны учитывать преимущества, которые могут быть получены при использовании документов.</a:t>
            </a:r>
          </a:p>
          <a:p>
            <a:pPr algn="just">
              <a:spcBef>
                <a:spcPts val="600"/>
              </a:spcBef>
              <a:buNone/>
            </a:pPr>
            <a:r>
              <a:rPr lang="ru-RU" altLang="ru-RU" sz="1600" dirty="0">
                <a:latin typeface="+mn-lt"/>
              </a:rPr>
              <a:t>Повторное использование контента документа как части деловой операции (в других внутренних или внешних рабочих процессах) создает новый документ в новом контексте с независимыми метаданными относительно ввода в систему и процессов управления.</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365173689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Сроки хранения документов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12.8</a:t>
            </a:r>
          </a:p>
        </p:txBody>
      </p:sp>
      <p:pic>
        <p:nvPicPr>
          <p:cNvPr id="146438"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9" name="TextBox 13"/>
          <p:cNvSpPr txBox="1">
            <a:spLocks noChangeArrowheads="1"/>
          </p:cNvSpPr>
          <p:nvPr/>
        </p:nvSpPr>
        <p:spPr bwMode="auto">
          <a:xfrm>
            <a:off x="468313" y="768350"/>
            <a:ext cx="8496300" cy="5647700"/>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ru-RU" sz="1600" b="1" dirty="0">
                <a:latin typeface="+mn-lt"/>
              </a:rPr>
              <a:t>Приказы, распоряжения</a:t>
            </a:r>
          </a:p>
          <a:p>
            <a:pPr lvl="1" eaLnBrk="1" hangingPunct="1">
              <a:spcBef>
                <a:spcPts val="600"/>
              </a:spcBef>
              <a:buSzPct val="80000"/>
              <a:buFont typeface="Wingdings" panose="05000000000000000000" pitchFamily="2" charset="2"/>
              <a:buChar char="q"/>
            </a:pPr>
            <a:r>
              <a:rPr lang="ru-RU" altLang="ru-RU" sz="1400" dirty="0">
                <a:latin typeface="+mn-lt"/>
              </a:rPr>
              <a:t> Постоянно – по основной деятельности</a:t>
            </a:r>
          </a:p>
          <a:p>
            <a:pPr lvl="1" eaLnBrk="1" hangingPunct="1">
              <a:spcBef>
                <a:spcPts val="600"/>
              </a:spcBef>
              <a:buSzPct val="80000"/>
              <a:buFont typeface="Wingdings" panose="05000000000000000000" pitchFamily="2" charset="2"/>
              <a:buChar char="q"/>
            </a:pPr>
            <a:r>
              <a:rPr lang="ru-RU" altLang="ru-RU" sz="1400" dirty="0">
                <a:latin typeface="+mn-lt"/>
              </a:rPr>
              <a:t> 75 лет – по личному составу</a:t>
            </a:r>
          </a:p>
          <a:p>
            <a:pPr lvl="1" eaLnBrk="1" hangingPunct="1">
              <a:spcBef>
                <a:spcPts val="600"/>
              </a:spcBef>
              <a:buSzPct val="80000"/>
              <a:buFont typeface="Wingdings" panose="05000000000000000000" pitchFamily="2" charset="2"/>
              <a:buChar char="q"/>
            </a:pPr>
            <a:r>
              <a:rPr lang="ru-RU" altLang="ru-RU" sz="1400" dirty="0">
                <a:latin typeface="+mn-lt"/>
              </a:rPr>
              <a:t> 5 лет - по административно-хозяйственным вопросам</a:t>
            </a:r>
          </a:p>
          <a:p>
            <a:pPr eaLnBrk="1" hangingPunct="1">
              <a:spcBef>
                <a:spcPts val="600"/>
              </a:spcBef>
              <a:buFontTx/>
              <a:buNone/>
            </a:pPr>
            <a:r>
              <a:rPr lang="ru-RU" altLang="ru-RU" sz="1600" b="1" dirty="0">
                <a:latin typeface="+mn-lt"/>
              </a:rPr>
              <a:t>Бухгалтерские балансы и отчеты</a:t>
            </a:r>
          </a:p>
          <a:p>
            <a:pPr lvl="1" eaLnBrk="1" hangingPunct="1">
              <a:spcBef>
                <a:spcPts val="600"/>
              </a:spcBef>
              <a:buSzPct val="80000"/>
              <a:buFont typeface="Wingdings" panose="05000000000000000000" pitchFamily="2" charset="2"/>
              <a:buChar char="q"/>
            </a:pPr>
            <a:r>
              <a:rPr lang="ru-RU" altLang="ru-RU" sz="1400" dirty="0">
                <a:latin typeface="+mn-lt"/>
              </a:rPr>
              <a:t> Постоянно - Сводные годовые и годовые балансы и отчёты. </a:t>
            </a:r>
          </a:p>
          <a:p>
            <a:pPr lvl="1" eaLnBrk="1" hangingPunct="1">
              <a:spcBef>
                <a:spcPts val="600"/>
              </a:spcBef>
              <a:buSzPct val="80000"/>
              <a:buFont typeface="Wingdings" panose="05000000000000000000" pitchFamily="2" charset="2"/>
              <a:buChar char="q"/>
            </a:pPr>
            <a:r>
              <a:rPr lang="ru-RU" altLang="ru-RU" sz="1400" dirty="0">
                <a:latin typeface="+mn-lt"/>
              </a:rPr>
              <a:t> 5 лет – Квартальные балансы и отчёты. Сообщения в налоговые органы и переписка</a:t>
            </a:r>
          </a:p>
          <a:p>
            <a:pPr lvl="1" eaLnBrk="1" hangingPunct="1">
              <a:spcBef>
                <a:spcPts val="600"/>
              </a:spcBef>
              <a:buSzPct val="80000"/>
              <a:buFont typeface="Wingdings" panose="05000000000000000000" pitchFamily="2" charset="2"/>
              <a:buChar char="q"/>
            </a:pPr>
            <a:r>
              <a:rPr lang="ru-RU" altLang="ru-RU" sz="1400" dirty="0">
                <a:latin typeface="+mn-lt"/>
              </a:rPr>
              <a:t> 1 год – Месячные балансы и отчёты</a:t>
            </a:r>
          </a:p>
          <a:p>
            <a:pPr eaLnBrk="1" hangingPunct="1">
              <a:spcBef>
                <a:spcPts val="600"/>
              </a:spcBef>
              <a:buFontTx/>
              <a:buNone/>
            </a:pPr>
            <a:r>
              <a:rPr lang="ru-RU" altLang="ru-RU" sz="1600" b="1" dirty="0">
                <a:latin typeface="+mn-lt"/>
              </a:rPr>
              <a:t>Отчеты по налогам</a:t>
            </a:r>
          </a:p>
          <a:p>
            <a:pPr lvl="1" eaLnBrk="1" hangingPunct="1">
              <a:spcBef>
                <a:spcPts val="600"/>
              </a:spcBef>
              <a:buSzPct val="80000"/>
              <a:buFont typeface="Wingdings" panose="05000000000000000000" pitchFamily="2" charset="2"/>
              <a:buChar char="q"/>
            </a:pPr>
            <a:r>
              <a:rPr lang="ru-RU" altLang="ru-RU" sz="1400" dirty="0">
                <a:latin typeface="+mn-lt"/>
              </a:rPr>
              <a:t> Постоянно – Годовые отчёты</a:t>
            </a:r>
          </a:p>
          <a:p>
            <a:pPr lvl="1" eaLnBrk="1" hangingPunct="1">
              <a:spcBef>
                <a:spcPts val="600"/>
              </a:spcBef>
              <a:buSzPct val="80000"/>
              <a:buFont typeface="Wingdings" panose="05000000000000000000" pitchFamily="2" charset="2"/>
              <a:buChar char="q"/>
            </a:pPr>
            <a:r>
              <a:rPr lang="ru-RU" altLang="ru-RU" sz="1400" dirty="0">
                <a:latin typeface="+mn-lt"/>
              </a:rPr>
              <a:t> 5 лет – Квартальные отчёты. Документы о перечисленных суммах и освобождениях</a:t>
            </a:r>
          </a:p>
          <a:p>
            <a:pPr lvl="1" eaLnBrk="1" hangingPunct="1">
              <a:spcBef>
                <a:spcPts val="600"/>
              </a:spcBef>
              <a:buSzPct val="80000"/>
              <a:buFont typeface="Wingdings" panose="05000000000000000000" pitchFamily="2" charset="2"/>
              <a:buChar char="q"/>
            </a:pPr>
            <a:r>
              <a:rPr lang="ru-RU" altLang="ru-RU" sz="1400" dirty="0">
                <a:latin typeface="+mn-lt"/>
              </a:rPr>
              <a:t> 1 год – Месячные отчёты</a:t>
            </a:r>
          </a:p>
          <a:p>
            <a:pPr eaLnBrk="1" hangingPunct="1">
              <a:spcBef>
                <a:spcPts val="600"/>
              </a:spcBef>
              <a:buFontTx/>
              <a:buNone/>
            </a:pPr>
            <a:r>
              <a:rPr lang="ru-RU" altLang="ru-RU" sz="1600" b="1" dirty="0">
                <a:latin typeface="+mn-lt"/>
              </a:rPr>
              <a:t>Документация по производственно-хозяйственной деятельности</a:t>
            </a:r>
          </a:p>
          <a:p>
            <a:pPr lvl="1" eaLnBrk="1" hangingPunct="1">
              <a:spcBef>
                <a:spcPts val="600"/>
              </a:spcBef>
              <a:buSzPct val="80000"/>
              <a:buFont typeface="Wingdings" panose="05000000000000000000" pitchFamily="2" charset="2"/>
              <a:buChar char="q"/>
            </a:pPr>
            <a:r>
              <a:rPr lang="ru-RU" altLang="ru-RU" sz="1400" dirty="0">
                <a:latin typeface="+mn-lt"/>
              </a:rPr>
              <a:t> Постоянно – Годовые отчеты об исполнении сметы расходов. Оценка (переоценка) основных фондов и ценных бумаг. Оплата векселей</a:t>
            </a:r>
          </a:p>
          <a:p>
            <a:pPr lvl="1" eaLnBrk="1" hangingPunct="1">
              <a:spcBef>
                <a:spcPts val="600"/>
              </a:spcBef>
              <a:buSzPct val="80000"/>
              <a:buFont typeface="Wingdings" panose="05000000000000000000" pitchFamily="2" charset="2"/>
              <a:buChar char="q"/>
            </a:pPr>
            <a:r>
              <a:rPr lang="ru-RU" altLang="ru-RU" sz="1400" dirty="0">
                <a:latin typeface="+mn-lt"/>
              </a:rPr>
              <a:t> 5 лет – Все остальные документы</a:t>
            </a:r>
          </a:p>
          <a:p>
            <a:pPr eaLnBrk="1" hangingPunct="1">
              <a:spcBef>
                <a:spcPts val="600"/>
              </a:spcBef>
              <a:buFontTx/>
              <a:buNone/>
            </a:pPr>
            <a:r>
              <a:rPr lang="ru-RU" altLang="ru-RU" sz="1600" b="1" dirty="0">
                <a:latin typeface="+mn-lt"/>
              </a:rPr>
              <a:t>По учету кадров, оплаты труда</a:t>
            </a:r>
          </a:p>
          <a:p>
            <a:pPr lvl="1" eaLnBrk="1" hangingPunct="1">
              <a:spcBef>
                <a:spcPts val="600"/>
              </a:spcBef>
              <a:buSzPct val="80000"/>
              <a:buFont typeface="Wingdings" panose="05000000000000000000" pitchFamily="2" charset="2"/>
              <a:buChar char="q"/>
            </a:pPr>
            <a:r>
              <a:rPr lang="ru-RU" altLang="ru-RU" sz="1400" dirty="0">
                <a:latin typeface="+mn-lt"/>
              </a:rPr>
              <a:t> 75 лет - Лицевые счета работников </a:t>
            </a:r>
          </a:p>
          <a:p>
            <a:pPr lvl="1" eaLnBrk="1" hangingPunct="1">
              <a:spcBef>
                <a:spcPts val="600"/>
              </a:spcBef>
              <a:buSzPct val="80000"/>
              <a:buFont typeface="Wingdings" panose="05000000000000000000" pitchFamily="2" charset="2"/>
              <a:buChar char="q"/>
            </a:pPr>
            <a:r>
              <a:rPr lang="ru-RU" altLang="ru-RU" sz="1400" dirty="0">
                <a:latin typeface="+mn-lt"/>
              </a:rPr>
              <a:t> 5 лет - Положения о премировании. Сведения об оплате пособий, отпусков, налогах и т.д.</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232028190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Правила уничтожения документов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12.9</a:t>
            </a:r>
          </a:p>
        </p:txBody>
      </p:sp>
      <p:pic>
        <p:nvPicPr>
          <p:cNvPr id="14336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7" name="TextBox 13"/>
          <p:cNvSpPr txBox="1">
            <a:spLocks noChangeArrowheads="1"/>
          </p:cNvSpPr>
          <p:nvPr/>
        </p:nvSpPr>
        <p:spPr bwMode="auto">
          <a:xfrm>
            <a:off x="468313" y="836613"/>
            <a:ext cx="8424862" cy="3754874"/>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00"/>
              </a:spcBef>
              <a:buNone/>
            </a:pPr>
            <a:r>
              <a:rPr lang="ru-RU" altLang="ru-RU" sz="1600" dirty="0">
                <a:latin typeface="+mn-lt"/>
              </a:rPr>
              <a:t>Документы и метаданные должны храниться в течение установленных сроков хранения, указанных в правилах.</a:t>
            </a:r>
          </a:p>
          <a:p>
            <a:pPr algn="just">
              <a:spcBef>
                <a:spcPts val="600"/>
              </a:spcBef>
              <a:buNone/>
            </a:pPr>
            <a:r>
              <a:rPr lang="ru-RU" altLang="ru-RU" sz="1600" dirty="0">
                <a:latin typeface="+mn-lt"/>
              </a:rPr>
              <a:t>Действия по отбору и передаче документов на долгосрочное хранение или уничтожение должны быть проверены до внедрения для обеспечения гарантии того, что требования к документам не изменились.</a:t>
            </a:r>
          </a:p>
          <a:p>
            <a:pPr algn="just">
              <a:spcBef>
                <a:spcPts val="600"/>
              </a:spcBef>
              <a:buNone/>
            </a:pPr>
            <a:r>
              <a:rPr lang="ru-RU" altLang="ru-RU" sz="1600" dirty="0">
                <a:latin typeface="+mn-lt"/>
              </a:rPr>
              <a:t>Уничтожение документов должно основываться на следующих принципах;</a:t>
            </a:r>
          </a:p>
          <a:p>
            <a:pPr algn="just">
              <a:spcBef>
                <a:spcPts val="600"/>
              </a:spcBef>
              <a:buNone/>
            </a:pPr>
            <a:r>
              <a:rPr lang="ru-RU" altLang="ru-RU" sz="1600" dirty="0">
                <a:latin typeface="+mn-lt"/>
              </a:rPr>
              <a:t>a) уничтожение документов должно быть санкционированным;</a:t>
            </a:r>
          </a:p>
          <a:p>
            <a:pPr algn="just">
              <a:spcBef>
                <a:spcPts val="600"/>
              </a:spcBef>
              <a:buNone/>
            </a:pPr>
            <a:r>
              <a:rPr lang="ru-RU" altLang="ru-RU" sz="1600" dirty="0">
                <a:latin typeface="+mn-lt"/>
              </a:rPr>
              <a:t>b) документы, связанные с предстоящими или текущими судебными разбирательствами и расследованиями. уничтожению не подлежат, пока эти действия происходят или ожидаются;</a:t>
            </a:r>
          </a:p>
          <a:p>
            <a:pPr algn="just">
              <a:spcBef>
                <a:spcPts val="600"/>
              </a:spcBef>
              <a:buNone/>
            </a:pPr>
            <a:r>
              <a:rPr lang="ru-RU" altLang="ru-RU" sz="1600" dirty="0">
                <a:latin typeface="+mn-lt"/>
              </a:rPr>
              <a:t>c) уничтожение документов следует проводить таким образом, чтобы обеспечить полное уничтожение. которое соответствует всем ограничениям безопасности или доступа к документу;</a:t>
            </a:r>
          </a:p>
          <a:p>
            <a:pPr algn="just">
              <a:spcBef>
                <a:spcPts val="600"/>
              </a:spcBef>
              <a:buNone/>
            </a:pPr>
            <a:r>
              <a:rPr lang="ru-RU" altLang="ru-RU" sz="1600" dirty="0">
                <a:latin typeface="+mn-lt"/>
              </a:rPr>
              <a:t>d) факт уничтожения документов должен быть зафиксирован.</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5544620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Юридическая сила документа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12.10</a:t>
            </a:r>
          </a:p>
        </p:txBody>
      </p:sp>
      <p:pic>
        <p:nvPicPr>
          <p:cNvPr id="147462"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3" name="TextBox 13"/>
          <p:cNvSpPr txBox="1">
            <a:spLocks noChangeArrowheads="1"/>
          </p:cNvSpPr>
          <p:nvPr/>
        </p:nvSpPr>
        <p:spPr bwMode="auto">
          <a:xfrm>
            <a:off x="468313" y="768350"/>
            <a:ext cx="8496300" cy="4156075"/>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ts val="1200"/>
              </a:spcBef>
              <a:buSzPct val="80000"/>
              <a:buFont typeface="Wingdings" panose="05000000000000000000" pitchFamily="2" charset="2"/>
              <a:buChar char="q"/>
            </a:pPr>
            <a:r>
              <a:rPr lang="ru-RU" altLang="ru-RU" sz="1800" dirty="0">
                <a:latin typeface="+mn-lt"/>
              </a:rPr>
              <a:t> Документ, полученный из автоматизированной системы, приобретает юридическую  силу после его подписания  должностным лицом в установленном порядке</a:t>
            </a:r>
          </a:p>
          <a:p>
            <a:pPr algn="just" eaLnBrk="1" hangingPunct="1">
              <a:spcBef>
                <a:spcPts val="1200"/>
              </a:spcBef>
              <a:buSzPct val="80000"/>
              <a:buFont typeface="Wingdings" panose="05000000000000000000" pitchFamily="2" charset="2"/>
              <a:buChar char="q"/>
            </a:pPr>
            <a:r>
              <a:rPr lang="ru-RU" altLang="ru-RU" sz="1800" dirty="0">
                <a:latin typeface="+mn-lt"/>
              </a:rPr>
              <a:t> Юридическая сила документа, хранимого и обрабатываемого в автоматизированных информационных системах, может подтверждаться электронной подписью</a:t>
            </a:r>
          </a:p>
          <a:p>
            <a:pPr algn="just" eaLnBrk="1" hangingPunct="1">
              <a:spcBef>
                <a:spcPts val="1200"/>
              </a:spcBef>
              <a:buSzPct val="80000"/>
              <a:buFont typeface="Wingdings" panose="05000000000000000000" pitchFamily="2" charset="2"/>
              <a:buChar char="q"/>
            </a:pPr>
            <a:r>
              <a:rPr lang="ru-RU" altLang="ru-RU" sz="1800" dirty="0">
                <a:latin typeface="+mn-lt"/>
              </a:rPr>
              <a:t> Юридическая сила электронной подписи признается при  наличии в системе средств идентификации подписи, и соблюдении установленного режима их использования</a:t>
            </a:r>
          </a:p>
          <a:p>
            <a:pPr algn="just" eaLnBrk="1" hangingPunct="1">
              <a:spcBef>
                <a:spcPts val="1200"/>
              </a:spcBef>
              <a:buSzPct val="80000"/>
              <a:buFont typeface="Wingdings" panose="05000000000000000000" pitchFamily="2" charset="2"/>
              <a:buChar char="q"/>
            </a:pPr>
            <a:r>
              <a:rPr lang="ru-RU" altLang="ru-RU" sz="1800" dirty="0">
                <a:latin typeface="+mn-lt"/>
              </a:rPr>
              <a:t> Электронный документ, равнозначный документу на бумажном носителе, подписанному собственноручной подписью, признаётся в случаях, установленных федеральными законами, или соглашением между участниками электронного взаимодействия.</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390693904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Федеральный закон №63-ФЗ </a:t>
            </a:r>
            <a:r>
              <a:rPr lang="en-US" b="1" dirty="0">
                <a:solidFill>
                  <a:schemeClr val="accent5">
                    <a:lumMod val="75000"/>
                  </a:schemeClr>
                </a:solidFill>
                <a:latin typeface="Arial" pitchFamily="34" charset="0"/>
                <a:cs typeface="Arial" pitchFamily="34" charset="0"/>
              </a:rPr>
              <a:t>“</a:t>
            </a:r>
            <a:r>
              <a:rPr lang="ru-RU" b="1" dirty="0">
                <a:solidFill>
                  <a:schemeClr val="accent5">
                    <a:lumMod val="75000"/>
                  </a:schemeClr>
                </a:solidFill>
                <a:latin typeface="Arial" pitchFamily="34" charset="0"/>
                <a:cs typeface="Arial" pitchFamily="34" charset="0"/>
              </a:rPr>
              <a:t>Об электронной подписи</a:t>
            </a:r>
            <a:r>
              <a:rPr lang="en-US" b="1" dirty="0">
                <a:solidFill>
                  <a:schemeClr val="accent5">
                    <a:lumMod val="75000"/>
                  </a:schemeClr>
                </a:solidFill>
                <a:latin typeface="Arial" pitchFamily="34" charset="0"/>
                <a:cs typeface="Arial" pitchFamily="34" charset="0"/>
              </a:rPr>
              <a:t>”</a:t>
            </a:r>
            <a:endParaRPr lang="ru-RU" b="1" dirty="0">
              <a:solidFill>
                <a:schemeClr val="accent5">
                  <a:lumMod val="75000"/>
                </a:schemeClr>
              </a:solidFill>
              <a:latin typeface="Arial" pitchFamily="34" charset="0"/>
              <a:cs typeface="Arial" pitchFamily="34" charset="0"/>
            </a:endParaRP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12.11</a:t>
            </a:r>
          </a:p>
        </p:txBody>
      </p:sp>
      <p:pic>
        <p:nvPicPr>
          <p:cNvPr id="14848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TextBox 13"/>
          <p:cNvSpPr txBox="1">
            <a:spLocks noChangeArrowheads="1"/>
          </p:cNvSpPr>
          <p:nvPr/>
        </p:nvSpPr>
        <p:spPr bwMode="auto">
          <a:xfrm>
            <a:off x="468313" y="768350"/>
            <a:ext cx="8496300" cy="5564600"/>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ru-RU" sz="1400" b="1" dirty="0">
                <a:latin typeface="+mn-lt"/>
              </a:rPr>
              <a:t>Статья 1. </a:t>
            </a:r>
            <a:r>
              <a:rPr lang="ru-RU" sz="1400" dirty="0">
                <a:latin typeface="+mn-lt"/>
              </a:rPr>
              <a:t>Сфера действия настоящего Федерального Закона</a:t>
            </a:r>
          </a:p>
          <a:p>
            <a:pPr>
              <a:buNone/>
            </a:pPr>
            <a:r>
              <a:rPr lang="ru-RU" sz="1400" b="1" dirty="0">
                <a:latin typeface="+mn-lt"/>
              </a:rPr>
              <a:t>Статья 2. </a:t>
            </a:r>
            <a:r>
              <a:rPr lang="ru-RU" sz="1400" dirty="0">
                <a:latin typeface="+mn-lt"/>
              </a:rPr>
              <a:t>Основные понятия, используемые в настоящем Федеральном законе</a:t>
            </a:r>
          </a:p>
          <a:p>
            <a:pPr>
              <a:buNone/>
            </a:pPr>
            <a:r>
              <a:rPr lang="ru-RU" sz="1400" b="1" dirty="0">
                <a:latin typeface="+mn-lt"/>
              </a:rPr>
              <a:t>Статья 3. </a:t>
            </a:r>
            <a:r>
              <a:rPr lang="ru-RU" sz="1400" dirty="0">
                <a:latin typeface="+mn-lt"/>
              </a:rPr>
              <a:t>Правовое регулирование отношений в области использования электронных подписей</a:t>
            </a:r>
          </a:p>
          <a:p>
            <a:pPr>
              <a:buNone/>
            </a:pPr>
            <a:r>
              <a:rPr lang="ru-RU" sz="1400" b="1" dirty="0">
                <a:latin typeface="+mn-lt"/>
              </a:rPr>
              <a:t>Статья 4. </a:t>
            </a:r>
            <a:r>
              <a:rPr lang="ru-RU" sz="1400" dirty="0">
                <a:latin typeface="+mn-lt"/>
              </a:rPr>
              <a:t>Принципы использования электронной подписи</a:t>
            </a:r>
          </a:p>
          <a:p>
            <a:pPr>
              <a:buNone/>
            </a:pPr>
            <a:r>
              <a:rPr lang="ru-RU" sz="1400" b="1" dirty="0">
                <a:latin typeface="+mn-lt"/>
              </a:rPr>
              <a:t>Статья 5. </a:t>
            </a:r>
            <a:r>
              <a:rPr lang="ru-RU" sz="1400" dirty="0">
                <a:latin typeface="+mn-lt"/>
              </a:rPr>
              <a:t>Виды электронных подписей</a:t>
            </a:r>
          </a:p>
          <a:p>
            <a:pPr>
              <a:buNone/>
            </a:pPr>
            <a:r>
              <a:rPr lang="ru-RU" sz="1400" b="1" dirty="0">
                <a:latin typeface="+mn-lt"/>
              </a:rPr>
              <a:t>Статья 6. </a:t>
            </a:r>
            <a:r>
              <a:rPr lang="ru-RU" sz="1400" dirty="0">
                <a:latin typeface="+mn-lt"/>
              </a:rPr>
              <a:t>Условия признания электронных документов, подписанных электронной подписью, равнозначными документам на бумажном носителе, подписанным собственноручной подписью</a:t>
            </a:r>
          </a:p>
          <a:p>
            <a:pPr>
              <a:buNone/>
            </a:pPr>
            <a:r>
              <a:rPr lang="ru-RU" sz="1400" b="1" dirty="0">
                <a:latin typeface="+mn-lt"/>
              </a:rPr>
              <a:t>Статья 7. </a:t>
            </a:r>
            <a:r>
              <a:rPr lang="ru-RU" sz="1400" dirty="0">
                <a:latin typeface="+mn-lt"/>
              </a:rPr>
              <a:t>Признание электронных подписей, созданных в соответствии с нормами иностранного права и международными стандартами</a:t>
            </a:r>
          </a:p>
          <a:p>
            <a:pPr>
              <a:buNone/>
            </a:pPr>
            <a:r>
              <a:rPr lang="ru-RU" sz="1400" b="1" dirty="0">
                <a:latin typeface="+mn-lt"/>
              </a:rPr>
              <a:t>Статья 8. </a:t>
            </a:r>
            <a:r>
              <a:rPr lang="ru-RU" sz="1400" dirty="0">
                <a:latin typeface="+mn-lt"/>
              </a:rPr>
              <a:t>Полномочия федеральных органов исполнительной власти в сфере использования электронной подписи</a:t>
            </a:r>
          </a:p>
          <a:p>
            <a:pPr>
              <a:buNone/>
            </a:pPr>
            <a:r>
              <a:rPr lang="ru-RU" sz="1400" b="1" dirty="0">
                <a:latin typeface="+mn-lt"/>
              </a:rPr>
              <a:t>Статья 9. </a:t>
            </a:r>
            <a:r>
              <a:rPr lang="ru-RU" sz="1400" dirty="0">
                <a:latin typeface="+mn-lt"/>
              </a:rPr>
              <a:t>Использование простой электронной подписи</a:t>
            </a:r>
          </a:p>
          <a:p>
            <a:pPr>
              <a:buNone/>
            </a:pPr>
            <a:r>
              <a:rPr lang="ru-RU" sz="1400" b="1" dirty="0">
                <a:latin typeface="+mn-lt"/>
              </a:rPr>
              <a:t>Статья 10. </a:t>
            </a:r>
            <a:r>
              <a:rPr lang="ru-RU" sz="1400" dirty="0">
                <a:latin typeface="+mn-lt"/>
              </a:rPr>
              <a:t>Обязанности участников электронного взаимодействия при использовании усиленных электронных подписей</a:t>
            </a:r>
          </a:p>
          <a:p>
            <a:pPr>
              <a:buNone/>
            </a:pPr>
            <a:r>
              <a:rPr lang="ru-RU" sz="1400" b="1" dirty="0">
                <a:latin typeface="+mn-lt"/>
              </a:rPr>
              <a:t>Статья 11. </a:t>
            </a:r>
            <a:r>
              <a:rPr lang="ru-RU" sz="1400" dirty="0">
                <a:latin typeface="+mn-lt"/>
              </a:rPr>
              <a:t>Признание квалифицированной электронной подписи</a:t>
            </a:r>
          </a:p>
          <a:p>
            <a:pPr>
              <a:buNone/>
            </a:pPr>
            <a:r>
              <a:rPr lang="ru-RU" sz="1400" b="1" dirty="0">
                <a:latin typeface="+mn-lt"/>
              </a:rPr>
              <a:t>Статья 12. </a:t>
            </a:r>
            <a:r>
              <a:rPr lang="ru-RU" sz="1400" dirty="0">
                <a:latin typeface="+mn-lt"/>
              </a:rPr>
              <a:t>Средства электронной подписи</a:t>
            </a:r>
          </a:p>
          <a:p>
            <a:pPr>
              <a:buNone/>
            </a:pPr>
            <a:r>
              <a:rPr lang="ru-RU" sz="1400" b="1" dirty="0">
                <a:latin typeface="+mn-lt"/>
              </a:rPr>
              <a:t>Статья 13. </a:t>
            </a:r>
            <a:r>
              <a:rPr lang="ru-RU" sz="1400" dirty="0">
                <a:latin typeface="+mn-lt"/>
              </a:rPr>
              <a:t>Удостоверяющий центр</a:t>
            </a:r>
          </a:p>
          <a:p>
            <a:pPr>
              <a:buNone/>
            </a:pPr>
            <a:r>
              <a:rPr lang="ru-RU" sz="1400" b="1" dirty="0">
                <a:latin typeface="+mn-lt"/>
              </a:rPr>
              <a:t>Статья 14. </a:t>
            </a:r>
            <a:r>
              <a:rPr lang="ru-RU" sz="1400" dirty="0">
                <a:latin typeface="+mn-lt"/>
              </a:rPr>
              <a:t>Сертификат ключа проверки электронной подписи</a:t>
            </a:r>
          </a:p>
          <a:p>
            <a:pPr>
              <a:buNone/>
            </a:pPr>
            <a:r>
              <a:rPr lang="ru-RU" sz="1400" b="1" dirty="0">
                <a:latin typeface="+mn-lt"/>
              </a:rPr>
              <a:t>Статья 15. </a:t>
            </a:r>
            <a:r>
              <a:rPr lang="ru-RU" sz="1400" dirty="0">
                <a:latin typeface="+mn-lt"/>
              </a:rPr>
              <a:t>Аккредитованный удостоверяющий центр</a:t>
            </a:r>
          </a:p>
          <a:p>
            <a:pPr>
              <a:buNone/>
            </a:pPr>
            <a:r>
              <a:rPr lang="ru-RU" sz="1400" b="1" dirty="0">
                <a:latin typeface="+mn-lt"/>
              </a:rPr>
              <a:t>Статья 16. </a:t>
            </a:r>
            <a:r>
              <a:rPr lang="ru-RU" sz="1400" dirty="0">
                <a:latin typeface="+mn-lt"/>
              </a:rPr>
              <a:t>Аккредитация удостоверяющего центра</a:t>
            </a:r>
          </a:p>
          <a:p>
            <a:pPr>
              <a:buNone/>
            </a:pPr>
            <a:r>
              <a:rPr lang="ru-RU" sz="1400" b="1" dirty="0">
                <a:latin typeface="+mn-lt"/>
              </a:rPr>
              <a:t>Статья 17. </a:t>
            </a:r>
            <a:r>
              <a:rPr lang="ru-RU" sz="1400" dirty="0">
                <a:latin typeface="+mn-lt"/>
              </a:rPr>
              <a:t>Квалифицированный сертификат</a:t>
            </a:r>
          </a:p>
          <a:p>
            <a:pPr>
              <a:buNone/>
            </a:pPr>
            <a:r>
              <a:rPr lang="ru-RU" sz="1400" b="1" dirty="0">
                <a:latin typeface="+mn-lt"/>
              </a:rPr>
              <a:t>Статья 18. </a:t>
            </a:r>
            <a:r>
              <a:rPr lang="ru-RU" sz="1400" dirty="0">
                <a:latin typeface="+mn-lt"/>
              </a:rPr>
              <a:t>Выдача квалифицированного сертификата</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72923754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Основные понятия об электронной подписи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12.12</a:t>
            </a:r>
          </a:p>
        </p:txBody>
      </p:sp>
      <p:pic>
        <p:nvPicPr>
          <p:cNvPr id="14848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TextBox 13"/>
          <p:cNvSpPr txBox="1">
            <a:spLocks noChangeArrowheads="1"/>
          </p:cNvSpPr>
          <p:nvPr/>
        </p:nvSpPr>
        <p:spPr bwMode="auto">
          <a:xfrm>
            <a:off x="468313" y="768350"/>
            <a:ext cx="8496300" cy="4985980"/>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85750" indent="-285750" algn="just">
              <a:spcBef>
                <a:spcPts val="1200"/>
              </a:spcBef>
              <a:buFont typeface="Wingdings" panose="05000000000000000000" pitchFamily="2" charset="2"/>
              <a:buChar char="q"/>
            </a:pPr>
            <a:r>
              <a:rPr lang="ru-RU" sz="1800" b="1" dirty="0">
                <a:latin typeface="+mn-lt"/>
              </a:rPr>
              <a:t>Электронная подпись </a:t>
            </a:r>
            <a:r>
              <a:rPr lang="ru-RU" sz="1800" dirty="0">
                <a:latin typeface="+mn-lt"/>
              </a:rPr>
              <a:t>- информация в электронной форме, которая присоединена к другой информации в электронной форме (подписываемой информации) или иным образом связана с такой информацией и которая используется для определения лица, подписывающего информацию;</a:t>
            </a:r>
          </a:p>
          <a:p>
            <a:pPr marL="285750" indent="-285750" algn="just">
              <a:spcBef>
                <a:spcPts val="1200"/>
              </a:spcBef>
              <a:buFont typeface="Wingdings" panose="05000000000000000000" pitchFamily="2" charset="2"/>
              <a:buChar char="q"/>
            </a:pPr>
            <a:r>
              <a:rPr lang="ru-RU" sz="1800" b="1" dirty="0">
                <a:latin typeface="+mn-lt"/>
              </a:rPr>
              <a:t>Ключ электронной подписи </a:t>
            </a:r>
            <a:r>
              <a:rPr lang="ru-RU" sz="1800" dirty="0">
                <a:latin typeface="+mn-lt"/>
              </a:rPr>
              <a:t>- уникальная последовательность символов, предназначенная для создания электронной подписи;</a:t>
            </a:r>
          </a:p>
          <a:p>
            <a:pPr marL="285750" indent="-285750" algn="just">
              <a:spcBef>
                <a:spcPts val="1200"/>
              </a:spcBef>
              <a:buFont typeface="Wingdings" panose="05000000000000000000" pitchFamily="2" charset="2"/>
              <a:buChar char="q"/>
            </a:pPr>
            <a:r>
              <a:rPr lang="ru-RU" sz="1800" b="1" dirty="0">
                <a:latin typeface="+mn-lt"/>
              </a:rPr>
              <a:t>Сертификат ключа проверки электронной подписи </a:t>
            </a:r>
            <a:r>
              <a:rPr lang="ru-RU" sz="1800" dirty="0">
                <a:latin typeface="+mn-lt"/>
              </a:rPr>
              <a:t>- электронный документ или документ на бумажном носителе, выданные удостоверяющим центром либо доверенным лицом удостоверяющего центра и подтверждающие принадлежность ключа проверки электронной подписи владельцу сертификата ключа проверки электронной подписи;</a:t>
            </a:r>
          </a:p>
          <a:p>
            <a:pPr marL="285750" indent="-285750" algn="just">
              <a:spcBef>
                <a:spcPts val="1200"/>
              </a:spcBef>
              <a:buFont typeface="Wingdings" panose="05000000000000000000" pitchFamily="2" charset="2"/>
              <a:buChar char="q"/>
            </a:pPr>
            <a:r>
              <a:rPr lang="ru-RU" sz="1800" b="1" dirty="0">
                <a:latin typeface="+mn-lt"/>
              </a:rPr>
              <a:t>Удостоверяющий центр </a:t>
            </a:r>
            <a:r>
              <a:rPr lang="ru-RU" sz="1800" dirty="0">
                <a:latin typeface="+mn-lt"/>
              </a:rPr>
              <a:t>- юридическое лицо, индивидуальный предприниматель либо государственный орган или орган местного самоуправления, осуществляющие функции по созданию и выдаче сертификатов ключей проверки электронных подписей, а также иные функции, предусмотренные настоящим Федеральным законом;</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420540960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Принципы использования электронной подписи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12.13</a:t>
            </a:r>
          </a:p>
        </p:txBody>
      </p:sp>
      <p:pic>
        <p:nvPicPr>
          <p:cNvPr id="14848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TextBox 13"/>
          <p:cNvSpPr txBox="1">
            <a:spLocks noChangeArrowheads="1"/>
          </p:cNvSpPr>
          <p:nvPr/>
        </p:nvSpPr>
        <p:spPr bwMode="auto">
          <a:xfrm>
            <a:off x="468313" y="768350"/>
            <a:ext cx="8496300" cy="4985980"/>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indent="-342900" algn="just">
              <a:spcBef>
                <a:spcPts val="1200"/>
              </a:spcBef>
              <a:buFont typeface="+mj-lt"/>
              <a:buAutoNum type="arabicParenR"/>
            </a:pPr>
            <a:r>
              <a:rPr lang="ru-RU" sz="1800" dirty="0">
                <a:latin typeface="+mn-lt"/>
              </a:rPr>
              <a:t>Право участников электронного взаимодействия использовать электронную подпись любого вида по своему усмотрению, если требование об использовании конкретного вида электронной подписи в соответствии с целями ее использования не предусмотрено федеральными законами или принимаемыми в соответствии с ними нормативными правовыми актами либо соглашением между участниками электронного взаимодействия;</a:t>
            </a:r>
          </a:p>
          <a:p>
            <a:pPr marL="342900" indent="-342900" algn="just">
              <a:spcBef>
                <a:spcPts val="1200"/>
              </a:spcBef>
              <a:buFont typeface="+mj-lt"/>
              <a:buAutoNum type="arabicParenR"/>
            </a:pPr>
            <a:r>
              <a:rPr lang="ru-RU" sz="1800" dirty="0">
                <a:latin typeface="+mn-lt"/>
              </a:rPr>
              <a:t>Возможность использования участниками электронного взаимодействия по своему усмотрению любой информационной технологии и (или) технических средств, позволяющих выполнить требования настоящего Федерального закона применительно к использованию конкретных видов электронных подписей;</a:t>
            </a:r>
          </a:p>
          <a:p>
            <a:pPr marL="342900" indent="-342900" algn="just">
              <a:spcBef>
                <a:spcPts val="1200"/>
              </a:spcBef>
              <a:buFont typeface="+mj-lt"/>
              <a:buAutoNum type="arabicParenR"/>
            </a:pPr>
            <a:r>
              <a:rPr lang="ru-RU" sz="1800" dirty="0">
                <a:latin typeface="+mn-lt"/>
              </a:rPr>
              <a:t>Недопустимость признания электронной подписи и (или) подписанного ею электронного документа не имеющими юридической силы только на основании того, что такая электронная подпись создана не собственноручно, а с использованием средств электронной подписи для автоматического создания и (или) автоматической проверки электронных подписей в информационной системе.</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128735652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Виды электронной подписи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12.14</a:t>
            </a:r>
          </a:p>
        </p:txBody>
      </p:sp>
      <p:pic>
        <p:nvPicPr>
          <p:cNvPr id="14848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TextBox 13"/>
          <p:cNvSpPr txBox="1">
            <a:spLocks noChangeArrowheads="1"/>
          </p:cNvSpPr>
          <p:nvPr/>
        </p:nvSpPr>
        <p:spPr bwMode="auto">
          <a:xfrm>
            <a:off x="468313" y="768350"/>
            <a:ext cx="8496300" cy="4832092"/>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00"/>
              </a:spcBef>
              <a:buNone/>
            </a:pPr>
            <a:r>
              <a:rPr lang="ru-RU" sz="1600" dirty="0">
                <a:latin typeface="+mn-lt"/>
              </a:rPr>
              <a:t>Три вида электронных подписей: простая ЭП, усиленная неквалифицированная (далее - неквалифицированная ЭП) и усиленная квалифицированная (далее - квалифицированная ЭП).</a:t>
            </a:r>
          </a:p>
          <a:p>
            <a:pPr algn="just">
              <a:spcBef>
                <a:spcPts val="600"/>
              </a:spcBef>
              <a:buNone/>
            </a:pPr>
            <a:r>
              <a:rPr lang="ru-RU" sz="1600" b="1" dirty="0">
                <a:latin typeface="+mn-lt"/>
              </a:rPr>
              <a:t>Простая ЭП </a:t>
            </a:r>
            <a:r>
              <a:rPr lang="ru-RU" sz="1600" dirty="0">
                <a:latin typeface="+mn-lt"/>
              </a:rPr>
              <a:t>подтверждает факт формирования электронной подписи определенным лицом посредством использования любых кодов, паролей или иных средств.</a:t>
            </a:r>
          </a:p>
          <a:p>
            <a:pPr algn="just">
              <a:spcBef>
                <a:spcPts val="600"/>
              </a:spcBef>
              <a:buNone/>
            </a:pPr>
            <a:r>
              <a:rPr lang="ru-RU" sz="1600" b="1" dirty="0">
                <a:latin typeface="+mn-lt"/>
              </a:rPr>
              <a:t>Неквалифицированная ЭП - </a:t>
            </a:r>
            <a:r>
              <a:rPr lang="ru-RU" sz="1600" dirty="0">
                <a:latin typeface="+mn-lt"/>
              </a:rPr>
              <a:t>это электронная подпись, которая:</a:t>
            </a:r>
          </a:p>
          <a:p>
            <a:pPr algn="just">
              <a:spcBef>
                <a:spcPts val="0"/>
              </a:spcBef>
              <a:buNone/>
            </a:pPr>
            <a:r>
              <a:rPr lang="ru-RU" sz="1600" dirty="0">
                <a:latin typeface="+mn-lt"/>
              </a:rPr>
              <a:t>1) получена в результате криптографического преобразования информации с использованием ключа электронной подписи;</a:t>
            </a:r>
          </a:p>
          <a:p>
            <a:pPr algn="just">
              <a:spcBef>
                <a:spcPts val="0"/>
              </a:spcBef>
              <a:buNone/>
            </a:pPr>
            <a:r>
              <a:rPr lang="ru-RU" sz="1600" dirty="0">
                <a:latin typeface="+mn-lt"/>
              </a:rPr>
              <a:t>2) позволяет определить лицо, подписавшее электронный документ;</a:t>
            </a:r>
          </a:p>
          <a:p>
            <a:pPr algn="just">
              <a:spcBef>
                <a:spcPts val="0"/>
              </a:spcBef>
              <a:buNone/>
            </a:pPr>
            <a:r>
              <a:rPr lang="ru-RU" sz="1600" dirty="0">
                <a:latin typeface="+mn-lt"/>
              </a:rPr>
              <a:t>3) позволяет обнаружить факт внесения изменений в электронный документ после момента его подписания.</a:t>
            </a:r>
          </a:p>
          <a:p>
            <a:pPr algn="just">
              <a:spcBef>
                <a:spcPts val="600"/>
              </a:spcBef>
              <a:buNone/>
            </a:pPr>
            <a:r>
              <a:rPr lang="ru-RU" sz="1600" b="1" dirty="0">
                <a:latin typeface="+mn-lt"/>
              </a:rPr>
              <a:t>Квалифицированная ЭП - </a:t>
            </a:r>
            <a:r>
              <a:rPr lang="ru-RU" sz="1600" dirty="0">
                <a:latin typeface="+mn-lt"/>
              </a:rPr>
              <a:t>это электронная подпись, которая соответствует всем признакам неквалифицированной ЭП и следующим дополнительным признакам:</a:t>
            </a:r>
          </a:p>
          <a:p>
            <a:pPr algn="just">
              <a:spcBef>
                <a:spcPts val="0"/>
              </a:spcBef>
              <a:buNone/>
            </a:pPr>
            <a:r>
              <a:rPr lang="ru-RU" sz="1600" dirty="0">
                <a:latin typeface="+mn-lt"/>
              </a:rPr>
              <a:t>1) ключ проверки электронной подписи указан в квалифицированном сертификате;</a:t>
            </a:r>
          </a:p>
          <a:p>
            <a:pPr algn="just">
              <a:spcBef>
                <a:spcPts val="0"/>
              </a:spcBef>
              <a:buNone/>
            </a:pPr>
            <a:r>
              <a:rPr lang="ru-RU" sz="1600" dirty="0">
                <a:latin typeface="+mn-lt"/>
              </a:rPr>
              <a:t>2) для создания и проверки электронной подписи используются средства электронной подписи, имеющие подтверждение соответствия требованиям, установленным законом.</a:t>
            </a:r>
          </a:p>
          <a:p>
            <a:pPr algn="just">
              <a:spcBef>
                <a:spcPts val="600"/>
              </a:spcBef>
              <a:buNone/>
            </a:pPr>
            <a:r>
              <a:rPr lang="ru-RU" sz="1600" dirty="0">
                <a:latin typeface="+mn-lt"/>
              </a:rPr>
              <a:t>При использовании неквалифицированной электронной подписи сертификат ключа не создаётся, если соответствие электронной подписи может быть обеспечено без использования сертификата ключа проверки электронной подписи.</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2913467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Удостоверяющий центр</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12.15</a:t>
            </a:r>
          </a:p>
        </p:txBody>
      </p:sp>
      <p:pic>
        <p:nvPicPr>
          <p:cNvPr id="14848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TextBox 13"/>
          <p:cNvSpPr txBox="1">
            <a:spLocks noChangeArrowheads="1"/>
          </p:cNvSpPr>
          <p:nvPr/>
        </p:nvSpPr>
        <p:spPr bwMode="auto">
          <a:xfrm>
            <a:off x="468313" y="768350"/>
            <a:ext cx="8496300" cy="5663089"/>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200"/>
              </a:spcBef>
              <a:buNone/>
            </a:pPr>
            <a:r>
              <a:rPr lang="ru-RU" sz="1600" dirty="0">
                <a:latin typeface="+mn-lt"/>
              </a:rPr>
              <a:t>1) Создает сертификаты ключей проверки электронных подписей и выдает такие сертификаты лицам, обратившимся за их получением</a:t>
            </a:r>
          </a:p>
          <a:p>
            <a:pPr>
              <a:spcBef>
                <a:spcPts val="1200"/>
              </a:spcBef>
              <a:buNone/>
            </a:pPr>
            <a:r>
              <a:rPr lang="ru-RU" sz="1600" dirty="0">
                <a:latin typeface="+mn-lt"/>
              </a:rPr>
              <a:t>2) Устанавливает сроки действия сертификатов ключей проверки электронных подписей;</a:t>
            </a:r>
          </a:p>
          <a:p>
            <a:pPr>
              <a:spcBef>
                <a:spcPts val="1200"/>
              </a:spcBef>
              <a:buNone/>
            </a:pPr>
            <a:r>
              <a:rPr lang="ru-RU" sz="1600" dirty="0">
                <a:latin typeface="+mn-lt"/>
              </a:rPr>
              <a:t>3) Аннулирует выданные этим удостоверяющим центром сертификаты ключей проверки электронных подписей;</a:t>
            </a:r>
          </a:p>
          <a:p>
            <a:pPr>
              <a:spcBef>
                <a:spcPts val="1200"/>
              </a:spcBef>
              <a:buNone/>
            </a:pPr>
            <a:r>
              <a:rPr lang="ru-RU" sz="1600" dirty="0">
                <a:latin typeface="+mn-lt"/>
              </a:rPr>
              <a:t>4) Ведет реестр выданных и аннулированных этим удостоверяющим центром сертификатов ключей проверки электронных подписей;</a:t>
            </a:r>
          </a:p>
          <a:p>
            <a:pPr>
              <a:spcBef>
                <a:spcPts val="1200"/>
              </a:spcBef>
              <a:buNone/>
            </a:pPr>
            <a:r>
              <a:rPr lang="ru-RU" sz="1600" dirty="0">
                <a:latin typeface="+mn-lt"/>
              </a:rPr>
              <a:t>5) Устанавливает порядок ведения реестра сертификатов, не являющихся квалифицированными, и порядок доступа к нему;</a:t>
            </a:r>
          </a:p>
          <a:p>
            <a:pPr>
              <a:spcBef>
                <a:spcPts val="1200"/>
              </a:spcBef>
              <a:buNone/>
            </a:pPr>
            <a:r>
              <a:rPr lang="ru-RU" sz="1600" dirty="0"/>
              <a:t>6) Выдает по обращению заявителя средства электронной подписи;</a:t>
            </a:r>
          </a:p>
          <a:p>
            <a:pPr>
              <a:spcBef>
                <a:spcPts val="1200"/>
              </a:spcBef>
              <a:buNone/>
            </a:pPr>
            <a:r>
              <a:rPr lang="ru-RU" sz="1600" dirty="0">
                <a:latin typeface="+mn-lt"/>
              </a:rPr>
              <a:t>7) Создает по обращениям заявителей ключи электронных подписей и ключи проверки электронных подписей;</a:t>
            </a:r>
          </a:p>
          <a:p>
            <a:pPr>
              <a:spcBef>
                <a:spcPts val="1200"/>
              </a:spcBef>
              <a:buNone/>
            </a:pPr>
            <a:r>
              <a:rPr lang="ru-RU" sz="1600" dirty="0">
                <a:latin typeface="+mn-lt"/>
              </a:rPr>
              <a:t>8) Проверяет уникальность ключей проверки электронных подписей в реестре сертификатов;</a:t>
            </a:r>
          </a:p>
          <a:p>
            <a:pPr>
              <a:spcBef>
                <a:spcPts val="1200"/>
              </a:spcBef>
              <a:buNone/>
            </a:pPr>
            <a:r>
              <a:rPr lang="ru-RU" sz="1600" dirty="0">
                <a:latin typeface="+mn-lt"/>
              </a:rPr>
              <a:t>9) Осуществляет по обращениям участников электронного взаимодействия проверку электронных подписей;</a:t>
            </a:r>
          </a:p>
          <a:p>
            <a:pPr algn="just">
              <a:spcBef>
                <a:spcPts val="1200"/>
              </a:spcBef>
              <a:buNone/>
            </a:pPr>
            <a:r>
              <a:rPr lang="ru-RU" sz="1600" dirty="0">
                <a:latin typeface="+mn-lt"/>
              </a:rPr>
              <a:t>Аккредитация удостоверяющих центров осуществляется уполномоченным федеральным органом на добровольной основе на срок три года.</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369261624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Квалифицированный сертификат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12.16</a:t>
            </a:r>
          </a:p>
        </p:txBody>
      </p:sp>
      <p:pic>
        <p:nvPicPr>
          <p:cNvPr id="148486"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TextBox 13"/>
          <p:cNvSpPr txBox="1">
            <a:spLocks noChangeArrowheads="1"/>
          </p:cNvSpPr>
          <p:nvPr/>
        </p:nvSpPr>
        <p:spPr bwMode="auto">
          <a:xfrm>
            <a:off x="468313" y="768350"/>
            <a:ext cx="8496300" cy="4955203"/>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1200"/>
              </a:spcBef>
              <a:buNone/>
            </a:pPr>
            <a:r>
              <a:rPr lang="ru-RU" sz="1600" dirty="0">
                <a:latin typeface="+mn-lt"/>
              </a:rPr>
              <a:t>Квалифицированный сертификат подлежит созданию с использованием средств аккредитованного удостоверяющего центра и должен содержать следующую информацию:</a:t>
            </a:r>
          </a:p>
          <a:p>
            <a:pPr>
              <a:spcBef>
                <a:spcPts val="1200"/>
              </a:spcBef>
              <a:buNone/>
            </a:pPr>
            <a:r>
              <a:rPr lang="ru-RU" sz="1600" dirty="0">
                <a:latin typeface="+mn-lt"/>
              </a:rPr>
              <a:t>1) уникальный номер квалифицированного сертификата, даты начала и окончания его действия;</a:t>
            </a:r>
          </a:p>
          <a:p>
            <a:pPr>
              <a:spcBef>
                <a:spcPts val="1200"/>
              </a:spcBef>
              <a:buNone/>
            </a:pPr>
            <a:r>
              <a:rPr lang="ru-RU" sz="1600" dirty="0">
                <a:latin typeface="+mn-lt"/>
              </a:rPr>
              <a:t>2) фамилия, имя, отчество, ИНН - для физического лица. Или наименование, место нахождения и основной государственный регистрационный номер для российского юридического лица, либо наименование, место нахождения и идентификационный номер налогоплательщика для иностранной организации;</a:t>
            </a:r>
          </a:p>
          <a:p>
            <a:pPr>
              <a:spcBef>
                <a:spcPts val="1200"/>
              </a:spcBef>
              <a:buNone/>
            </a:pPr>
            <a:r>
              <a:rPr lang="ru-RU" sz="1600" dirty="0">
                <a:latin typeface="+mn-lt"/>
              </a:rPr>
              <a:t>3) страховой номер индивидуального лицевого счета и идентификационный номер налогоплательщика владельца квалифицированного сертификата;</a:t>
            </a:r>
          </a:p>
          <a:p>
            <a:pPr>
              <a:spcBef>
                <a:spcPts val="1200"/>
              </a:spcBef>
              <a:buNone/>
            </a:pPr>
            <a:r>
              <a:rPr lang="ru-RU" sz="1600" dirty="0">
                <a:latin typeface="+mn-lt"/>
              </a:rPr>
              <a:t>4) уникальный ключ проверки электронной подписи;</a:t>
            </a:r>
          </a:p>
          <a:p>
            <a:pPr>
              <a:spcBef>
                <a:spcPts val="1200"/>
              </a:spcBef>
              <a:buNone/>
            </a:pPr>
            <a:r>
              <a:rPr lang="ru-RU" sz="1600" dirty="0">
                <a:latin typeface="+mn-lt"/>
              </a:rPr>
              <a:t>5) наименования средств электронной подписи и средств аккредитованного удостоверяющего центра, которые использованы для создания ключа электронной подписи, ключа проверки электронной подписи, квалифицированного сертификата, а также реквизиты документа, подтверждающего соответствие указанных средств требованиям, установленным законом;</a:t>
            </a:r>
          </a:p>
          <a:p>
            <a:pPr>
              <a:spcBef>
                <a:spcPts val="1200"/>
              </a:spcBef>
              <a:buNone/>
            </a:pPr>
            <a:r>
              <a:rPr lang="ru-RU" sz="1600" dirty="0">
                <a:latin typeface="+mn-lt"/>
              </a:rPr>
              <a:t>6) наименование и место нахождения аккредитованного удостоверяющего центра</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bg1"/>
                </a:solidFill>
                <a:effectLst>
                  <a:outerShdw blurRad="38100" dist="38100" dir="2700000" algn="tl">
                    <a:srgbClr val="C0C0C0"/>
                  </a:outerShdw>
                </a:effectLst>
              </a:rPr>
              <a:t>Защита электронных документов</a:t>
            </a:r>
          </a:p>
        </p:txBody>
      </p:sp>
    </p:spTree>
    <p:extLst>
      <p:ext uri="{BB962C8B-B14F-4D97-AF65-F5344CB8AC3E}">
        <p14:creationId xmlns:p14="http://schemas.microsoft.com/office/powerpoint/2010/main" val="129428575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Алгоритм использования электронной подписи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12.17</a:t>
            </a:r>
          </a:p>
        </p:txBody>
      </p:sp>
      <p:pic>
        <p:nvPicPr>
          <p:cNvPr id="149510"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9" descr="image12.png"/>
          <p:cNvPicPr>
            <a:picLocks noChangeAspect="1"/>
          </p:cNvPicPr>
          <p:nvPr/>
        </p:nvPicPr>
        <p:blipFill>
          <a:blip r:embed="rId3"/>
          <a:stretch>
            <a:fillRect/>
          </a:stretch>
        </p:blipFill>
        <p:spPr>
          <a:xfrm>
            <a:off x="827088" y="981075"/>
            <a:ext cx="7199312" cy="4895850"/>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161891380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Электронная подпись в международных договорах</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12.18</a:t>
            </a:r>
          </a:p>
        </p:txBody>
      </p:sp>
      <p:pic>
        <p:nvPicPr>
          <p:cNvPr id="150534" name="Рисунок 8"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8138" y="0"/>
            <a:ext cx="10064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TextBox 13"/>
          <p:cNvSpPr txBox="1">
            <a:spLocks noChangeArrowheads="1"/>
          </p:cNvSpPr>
          <p:nvPr/>
        </p:nvSpPr>
        <p:spPr bwMode="auto">
          <a:xfrm>
            <a:off x="468313" y="768350"/>
            <a:ext cx="8496300" cy="4822825"/>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ts val="1200"/>
              </a:spcBef>
              <a:buSzPct val="80000"/>
              <a:buFontTx/>
              <a:buNone/>
            </a:pPr>
            <a:r>
              <a:rPr lang="ru-RU" altLang="ru-RU" sz="1600" b="1" dirty="0">
                <a:latin typeface="Arial" panose="020B0604020202020204" pitchFamily="34" charset="0"/>
              </a:rPr>
              <a:t>Конвенция ООН от 23.11.2005 </a:t>
            </a:r>
          </a:p>
          <a:p>
            <a:pPr algn="just" eaLnBrk="1" hangingPunct="1">
              <a:spcBef>
                <a:spcPts val="1200"/>
              </a:spcBef>
              <a:buSzPct val="80000"/>
              <a:buFont typeface="Wingdings" panose="05000000000000000000" pitchFamily="2" charset="2"/>
              <a:buChar char="q"/>
            </a:pPr>
            <a:r>
              <a:rPr lang="ru-RU" altLang="ru-RU" sz="1600" dirty="0">
                <a:latin typeface="Arial" panose="020B0604020202020204" pitchFamily="34" charset="0"/>
              </a:rPr>
              <a:t> Сообщение или договор не могут быть лишены исковой силы на основании, что они составлены в форме электронного сообщения</a:t>
            </a:r>
          </a:p>
          <a:p>
            <a:pPr algn="just" eaLnBrk="1" hangingPunct="1">
              <a:lnSpc>
                <a:spcPct val="120000"/>
              </a:lnSpc>
              <a:spcBef>
                <a:spcPts val="1200"/>
              </a:spcBef>
              <a:buSzPct val="80000"/>
              <a:buFont typeface="Wingdings" panose="05000000000000000000" pitchFamily="2" charset="2"/>
              <a:buChar char="q"/>
            </a:pPr>
            <a:r>
              <a:rPr lang="ru-RU" altLang="ru-RU" sz="1600" dirty="0">
                <a:latin typeface="Arial" panose="020B0604020202020204" pitchFamily="34" charset="0"/>
              </a:rPr>
              <a:t> В случаях, когда законодательство требует подпись, это считается выполненным, если использован какой-либо надежный способ для идентификации, настолько насколько это соответствует цели,  для которой электронное сообщение было подготовлено, либо это продемонстрировано с помощью дополнительных доказательств</a:t>
            </a:r>
          </a:p>
          <a:p>
            <a:pPr algn="just" eaLnBrk="1" hangingPunct="1">
              <a:lnSpc>
                <a:spcPct val="120000"/>
              </a:lnSpc>
              <a:spcBef>
                <a:spcPts val="1200"/>
              </a:spcBef>
              <a:buSzPct val="80000"/>
              <a:buFont typeface="Wingdings" panose="05000000000000000000" pitchFamily="2" charset="2"/>
              <a:buChar char="q"/>
            </a:pPr>
            <a:r>
              <a:rPr lang="ru-RU" altLang="ru-RU" sz="1600" dirty="0">
                <a:latin typeface="Arial" panose="020B0604020202020204" pitchFamily="34" charset="0"/>
              </a:rPr>
              <a:t> Критерием целостности является возможность  предоставления исходной информация лицу, которому сообщение было передано</a:t>
            </a:r>
          </a:p>
          <a:p>
            <a:pPr algn="just" eaLnBrk="1" hangingPunct="1">
              <a:lnSpc>
                <a:spcPct val="120000"/>
              </a:lnSpc>
              <a:spcBef>
                <a:spcPts val="1200"/>
              </a:spcBef>
              <a:buSzPct val="80000"/>
              <a:buFont typeface="Wingdings" panose="05000000000000000000" pitchFamily="2" charset="2"/>
              <a:buChar char="q"/>
            </a:pPr>
            <a:r>
              <a:rPr lang="ru-RU" altLang="ru-RU" sz="1600" dirty="0">
                <a:latin typeface="Arial" panose="020B0604020202020204" pitchFamily="34" charset="0"/>
              </a:rPr>
              <a:t> Ни государственная принадлежность сторон, ни их гражданский или торговый статус, ни характер договора не принимаются во внимание при определении применимости Конвенции</a:t>
            </a:r>
          </a:p>
          <a:p>
            <a:pPr algn="just" eaLnBrk="1" hangingPunct="1">
              <a:lnSpc>
                <a:spcPct val="120000"/>
              </a:lnSpc>
              <a:spcBef>
                <a:spcPts val="1200"/>
              </a:spcBef>
              <a:buSzPct val="80000"/>
              <a:buFont typeface="Wingdings" panose="05000000000000000000" pitchFamily="2" charset="2"/>
              <a:buChar char="q"/>
            </a:pPr>
            <a:r>
              <a:rPr lang="en-US" altLang="ru-RU" sz="1600" dirty="0">
                <a:latin typeface="Arial" panose="020B0604020202020204" pitchFamily="34" charset="0"/>
              </a:rPr>
              <a:t> </a:t>
            </a:r>
            <a:r>
              <a:rPr lang="ru-RU" altLang="ru-RU" sz="1600" dirty="0">
                <a:latin typeface="Arial" panose="020B0604020202020204" pitchFamily="34" charset="0"/>
              </a:rPr>
              <a:t>Согласно Конвенции никакие оговорки не  допускаются</a:t>
            </a:r>
          </a:p>
        </p:txBody>
      </p:sp>
      <p:sp>
        <p:nvSpPr>
          <p:cNvPr id="9" name="TextBox 8"/>
          <p:cNvSpPr txBox="1"/>
          <p:nvPr/>
        </p:nvSpPr>
        <p:spPr>
          <a:xfrm>
            <a:off x="-1" y="6550025"/>
            <a:ext cx="8316913" cy="307975"/>
          </a:xfrm>
          <a:prstGeom prst="rect">
            <a:avLst/>
          </a:prstGeom>
          <a:noFill/>
        </p:spPr>
        <p:txBody>
          <a:bodyPr wrap="square">
            <a:spAutoFit/>
          </a:bodyPr>
          <a:lstStyle/>
          <a:p>
            <a:pPr eaLnBrk="1" hangingPunct="1">
              <a:defRPr/>
            </a:pPr>
            <a:r>
              <a:rPr lang="ru-RU" sz="1400" b="1" dirty="0">
                <a:solidFill>
                  <a:schemeClr val="accent5">
                    <a:lumMod val="75000"/>
                  </a:schemeClr>
                </a:solidFill>
              </a:rPr>
              <a:t>Защита электронных документов</a:t>
            </a:r>
          </a:p>
        </p:txBody>
      </p:sp>
    </p:spTree>
    <p:extLst>
      <p:ext uri="{BB962C8B-B14F-4D97-AF65-F5344CB8AC3E}">
        <p14:creationId xmlns:p14="http://schemas.microsoft.com/office/powerpoint/2010/main" val="331247124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latin typeface="Calibri" panose="020F0502020204030204" pitchFamily="34" charset="0"/>
                <a:cs typeface="Calibri" panose="020F0502020204030204" pitchFamily="34" charset="0"/>
              </a:rPr>
              <a:t>⓬</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электронный документ?</a:t>
            </a:r>
          </a:p>
          <a:p>
            <a:pPr marL="285750" indent="-285750">
              <a:buFont typeface="Wingdings" panose="05000000000000000000" pitchFamily="2" charset="2"/>
              <a:buChar char="§"/>
              <a:defRPr/>
            </a:pPr>
            <a:r>
              <a:rPr lang="ru-RU" dirty="0">
                <a:solidFill>
                  <a:schemeClr val="tx1"/>
                </a:solidFill>
              </a:rPr>
              <a:t>Какие требования предъявляются к электронному документу?</a:t>
            </a:r>
          </a:p>
          <a:p>
            <a:pPr marL="285750" indent="-285750">
              <a:buFont typeface="Wingdings" panose="05000000000000000000" pitchFamily="2" charset="2"/>
              <a:buChar char="§"/>
              <a:defRPr/>
            </a:pPr>
            <a:r>
              <a:rPr lang="ru-RU" dirty="0">
                <a:solidFill>
                  <a:schemeClr val="tx1"/>
                </a:solidFill>
              </a:rPr>
              <a:t>Какие требования предъявляются к системе электронного документооборота?</a:t>
            </a:r>
          </a:p>
          <a:p>
            <a:pPr marL="285750" indent="-285750">
              <a:buFont typeface="Wingdings" panose="05000000000000000000" pitchFamily="2" charset="2"/>
              <a:buChar char="§"/>
              <a:defRPr/>
            </a:pPr>
            <a:r>
              <a:rPr lang="ru-RU" dirty="0">
                <a:solidFill>
                  <a:schemeClr val="tx1"/>
                </a:solidFill>
              </a:rPr>
              <a:t>Какие операции обязательны при создании/вводе электронного документа?</a:t>
            </a:r>
          </a:p>
          <a:p>
            <a:pPr marL="285750" indent="-285750">
              <a:buFont typeface="Wingdings" panose="05000000000000000000" pitchFamily="2" charset="2"/>
              <a:buChar char="§"/>
              <a:defRPr/>
            </a:pPr>
            <a:r>
              <a:rPr lang="ru-RU" dirty="0">
                <a:solidFill>
                  <a:schemeClr val="tx1"/>
                </a:solidFill>
              </a:rPr>
              <a:t>Какие требования к управлению доступа к электронным документам?</a:t>
            </a:r>
          </a:p>
          <a:p>
            <a:pPr marL="285750" indent="-285750">
              <a:buFont typeface="Wingdings" panose="05000000000000000000" pitchFamily="2" charset="2"/>
              <a:buChar char="§"/>
              <a:defRPr/>
            </a:pPr>
            <a:r>
              <a:rPr lang="ru-RU" dirty="0">
                <a:solidFill>
                  <a:schemeClr val="tx1"/>
                </a:solidFill>
              </a:rPr>
              <a:t>Требования к хранению электронных документов?</a:t>
            </a:r>
          </a:p>
          <a:p>
            <a:pPr marL="285750" indent="-285750">
              <a:buFont typeface="Wingdings" panose="05000000000000000000" pitchFamily="2" charset="2"/>
              <a:buChar char="§"/>
              <a:defRPr/>
            </a:pPr>
            <a:r>
              <a:rPr lang="ru-RU" dirty="0">
                <a:solidFill>
                  <a:schemeClr val="tx1"/>
                </a:solidFill>
              </a:rPr>
              <a:t>Сроки хранения бизнес-документов?</a:t>
            </a:r>
          </a:p>
          <a:p>
            <a:pPr marL="285750" indent="-285750">
              <a:buFont typeface="Wingdings" panose="05000000000000000000" pitchFamily="2" charset="2"/>
              <a:buChar char="§"/>
              <a:defRPr/>
            </a:pPr>
            <a:r>
              <a:rPr lang="ru-RU" dirty="0">
                <a:solidFill>
                  <a:schemeClr val="tx1"/>
                </a:solidFill>
              </a:rPr>
              <a:t>Как уничтожают электронные документы?</a:t>
            </a:r>
          </a:p>
          <a:p>
            <a:pPr marL="285750" indent="-285750">
              <a:buFont typeface="Wingdings" panose="05000000000000000000" pitchFamily="2" charset="2"/>
              <a:buChar char="§"/>
              <a:defRPr/>
            </a:pPr>
            <a:r>
              <a:rPr lang="ru-RU" dirty="0">
                <a:solidFill>
                  <a:schemeClr val="tx1"/>
                </a:solidFill>
              </a:rPr>
              <a:t>Что подтверждает юридическую силу электронного документа?</a:t>
            </a:r>
          </a:p>
          <a:p>
            <a:pPr marL="285750" indent="-285750">
              <a:buFont typeface="Wingdings" panose="05000000000000000000" pitchFamily="2" charset="2"/>
              <a:buChar char="§"/>
              <a:defRPr/>
            </a:pPr>
            <a:r>
              <a:rPr lang="ru-RU" dirty="0">
                <a:solidFill>
                  <a:schemeClr val="tx1"/>
                </a:solidFill>
              </a:rPr>
              <a:t>Что такое электронная подпись? </a:t>
            </a:r>
          </a:p>
          <a:p>
            <a:pPr marL="285750" indent="-285750">
              <a:buFont typeface="Wingdings" panose="05000000000000000000" pitchFamily="2" charset="2"/>
              <a:buChar char="§"/>
              <a:defRPr/>
            </a:pPr>
            <a:r>
              <a:rPr lang="ru-RU" dirty="0">
                <a:solidFill>
                  <a:schemeClr val="tx1"/>
                </a:solidFill>
              </a:rPr>
              <a:t>Принципы использования электронной подписи?</a:t>
            </a:r>
          </a:p>
          <a:p>
            <a:pPr marL="285750" indent="-285750">
              <a:buFont typeface="Wingdings" panose="05000000000000000000" pitchFamily="2" charset="2"/>
              <a:buChar char="§"/>
              <a:defRPr/>
            </a:pPr>
            <a:r>
              <a:rPr lang="ru-RU" dirty="0">
                <a:solidFill>
                  <a:schemeClr val="tx1"/>
                </a:solidFill>
              </a:rPr>
              <a:t>Виды электронных подписей?</a:t>
            </a:r>
          </a:p>
          <a:p>
            <a:pPr marL="285750" indent="-285750">
              <a:buFont typeface="Wingdings" panose="05000000000000000000" pitchFamily="2" charset="2"/>
              <a:buChar char="§"/>
              <a:defRPr/>
            </a:pPr>
            <a:r>
              <a:rPr lang="ru-RU" dirty="0">
                <a:solidFill>
                  <a:schemeClr val="tx1"/>
                </a:solidFill>
              </a:rPr>
              <a:t>Что такое удостоверяющий центр?</a:t>
            </a:r>
          </a:p>
          <a:p>
            <a:pPr marL="285750" indent="-285750">
              <a:buFont typeface="Wingdings" panose="05000000000000000000" pitchFamily="2" charset="2"/>
              <a:buChar char="§"/>
              <a:defRPr/>
            </a:pPr>
            <a:r>
              <a:rPr lang="ru-RU" dirty="0">
                <a:solidFill>
                  <a:schemeClr val="tx1"/>
                </a:solidFill>
              </a:rPr>
              <a:t>Что такое сертификат электронной подписи?</a:t>
            </a:r>
          </a:p>
          <a:p>
            <a:pPr marL="285750" indent="-285750">
              <a:buFont typeface="Wingdings" panose="05000000000000000000" pitchFamily="2" charset="2"/>
              <a:buChar char="§"/>
              <a:defRPr/>
            </a:pPr>
            <a:r>
              <a:rPr lang="ru-RU" dirty="0">
                <a:solidFill>
                  <a:schemeClr val="tx1"/>
                </a:solidFill>
              </a:rPr>
              <a:t>Как используется электронная подпись в международных договорах?</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Защита электронных документов</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9" name="Рисунок 11" descr="Целостность.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532438" y="639823"/>
            <a:ext cx="343217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353E7107-BAF6-D8BE-AFFE-CC5C6C1CE97B}"/>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362715768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⓭</a:t>
            </a:r>
            <a:r>
              <a:rPr lang="ru-RU" sz="2400" b="1" dirty="0">
                <a:solidFill>
                  <a:schemeClr val="accent5">
                    <a:lumMod val="75000"/>
                  </a:schemeClr>
                </a:solidFill>
                <a:cs typeface="Arial" panose="020B0604020202020204" pitchFamily="34" charset="0"/>
              </a:rPr>
              <a:t> Система управления информационной безопасностью</a:t>
            </a:r>
            <a:endParaRPr lang="ru-RU" altLang="ru-RU" sz="2400" b="1" dirty="0">
              <a:solidFill>
                <a:schemeClr val="accent5">
                  <a:lumMod val="75000"/>
                </a:schemeClr>
              </a:solidFill>
              <a:cs typeface="Arial" panose="020B0604020202020204" pitchFamily="34" charset="0"/>
            </a:endParaRPr>
          </a:p>
        </p:txBody>
      </p:sp>
      <p:pic>
        <p:nvPicPr>
          <p:cNvPr id="3" name="Рисунок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79771" y="1043589"/>
            <a:ext cx="3884842" cy="1581078"/>
          </a:xfrm>
          <a:prstGeom prst="rect">
            <a:avLst/>
          </a:prstGeom>
        </p:spPr>
      </p:pic>
      <p:sp>
        <p:nvSpPr>
          <p:cNvPr id="4" name="Прямоугольник 3">
            <a:extLst>
              <a:ext uri="{FF2B5EF4-FFF2-40B4-BE49-F238E27FC236}">
                <a16:creationId xmlns:a16="http://schemas.microsoft.com/office/drawing/2014/main" id="{1D34FAB6-7FF7-B803-D8DE-CFFD8ED3AA66}"/>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5" name="Прямоугольник 4">
            <a:extLst>
              <a:ext uri="{FF2B5EF4-FFF2-40B4-BE49-F238E27FC236}">
                <a16:creationId xmlns:a16="http://schemas.microsoft.com/office/drawing/2014/main" id="{CE2A408C-5B71-11BE-AF03-926F897E8C5E}"/>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6" name="Прямоугольник 5">
            <a:extLst>
              <a:ext uri="{FF2B5EF4-FFF2-40B4-BE49-F238E27FC236}">
                <a16:creationId xmlns:a16="http://schemas.microsoft.com/office/drawing/2014/main" id="{7AF2724E-95A7-285F-2CE0-FBADEE313F46}"/>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138892355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chemeClr val="accent5">
                    <a:lumMod val="75000"/>
                  </a:schemeClr>
                </a:solidFill>
                <a:latin typeface="Arial" pitchFamily="34" charset="0"/>
                <a:cs typeface="Arial" pitchFamily="34" charset="0"/>
              </a:rPr>
              <a:t>COBIT - </a:t>
            </a:r>
            <a:r>
              <a:rPr lang="ru-RU" b="1" dirty="0">
                <a:solidFill>
                  <a:schemeClr val="accent5">
                    <a:lumMod val="75000"/>
                  </a:schemeClr>
                </a:solidFill>
                <a:latin typeface="Arial" pitchFamily="34" charset="0"/>
                <a:cs typeface="Arial" pitchFamily="34" charset="0"/>
              </a:rPr>
              <a:t>стандарт управления в области ИТ и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pic>
        <p:nvPicPr>
          <p:cNvPr id="2" name="Рисунок 1"/>
          <p:cNvPicPr>
            <a:picLocks noChangeAspect="1"/>
          </p:cNvPicPr>
          <p:nvPr/>
        </p:nvPicPr>
        <p:blipFill>
          <a:blip r:embed="rId2">
            <a:grayscl/>
          </a:blip>
          <a:stretch>
            <a:fillRect/>
          </a:stretch>
        </p:blipFill>
        <p:spPr>
          <a:xfrm>
            <a:off x="1789801" y="1364051"/>
            <a:ext cx="5853321" cy="4923858"/>
          </a:xfrm>
          <a:prstGeom prst="rect">
            <a:avLst/>
          </a:prstGeom>
        </p:spPr>
      </p:pic>
      <p:sp>
        <p:nvSpPr>
          <p:cNvPr id="3" name="Прямоугольник 2"/>
          <p:cNvSpPr/>
          <p:nvPr/>
        </p:nvSpPr>
        <p:spPr>
          <a:xfrm>
            <a:off x="468313" y="778588"/>
            <a:ext cx="8496299" cy="369332"/>
          </a:xfrm>
          <a:prstGeom prst="rect">
            <a:avLst/>
          </a:prstGeom>
        </p:spPr>
        <p:txBody>
          <a:bodyPr wrap="square">
            <a:spAutoFit/>
          </a:bodyPr>
          <a:lstStyle/>
          <a:p>
            <a:pPr algn="ctr"/>
            <a:r>
              <a:rPr lang="ru-RU" altLang="ru-RU" b="1" dirty="0">
                <a:solidFill>
                  <a:schemeClr val="accent5">
                    <a:lumMod val="75000"/>
                  </a:schemeClr>
                </a:solidFill>
              </a:rPr>
              <a:t>C</a:t>
            </a:r>
            <a:r>
              <a:rPr lang="en-US" altLang="ru-RU" b="1" dirty="0">
                <a:solidFill>
                  <a:schemeClr val="accent5">
                    <a:lumMod val="75000"/>
                  </a:schemeClr>
                </a:solidFill>
              </a:rPr>
              <a:t>OBI</a:t>
            </a:r>
            <a:r>
              <a:rPr lang="ru-RU" altLang="ru-RU" b="1" dirty="0">
                <a:solidFill>
                  <a:schemeClr val="accent5">
                    <a:lumMod val="75000"/>
                  </a:schemeClr>
                </a:solidFill>
              </a:rPr>
              <a:t>T</a:t>
            </a:r>
            <a:r>
              <a:rPr lang="ru-RU" altLang="ru-RU" dirty="0">
                <a:solidFill>
                  <a:schemeClr val="accent5">
                    <a:lumMod val="75000"/>
                  </a:schemeClr>
                </a:solidFill>
              </a:rPr>
              <a:t> </a:t>
            </a:r>
            <a:r>
              <a:rPr lang="en-US" altLang="ru-RU" dirty="0"/>
              <a:t>(Control Objectives for Information and Related Technology)</a:t>
            </a:r>
            <a:r>
              <a:rPr lang="ru-RU" altLang="ru-RU" dirty="0"/>
              <a:t> </a:t>
            </a:r>
            <a:endParaRPr lang="ru-RU" dirty="0"/>
          </a:p>
        </p:txBody>
      </p:sp>
      <p:pic>
        <p:nvPicPr>
          <p:cNvPr id="4" name="Рисунок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395059388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Иерархия целей бизнеса, ИТ и процессов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13.2</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pic>
        <p:nvPicPr>
          <p:cNvPr id="91143" name="Рисунок 24" descr="Цели.jpg"/>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195513" y="915988"/>
            <a:ext cx="3938587"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139632542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a:stretch>
            <a:fillRect/>
          </a:stretch>
        </p:blipFill>
        <p:spPr bwMode="auto">
          <a:xfrm>
            <a:off x="684213" y="692150"/>
            <a:ext cx="7848600" cy="5753100"/>
          </a:xfrm>
          <a:prstGeom prst="rect">
            <a:avLst/>
          </a:prstGeom>
          <a:noFill/>
          <a:ln w="9525">
            <a:solidFill>
              <a:srgbClr val="860000"/>
            </a:solidFill>
            <a:miter lim="800000"/>
            <a:headEnd/>
            <a:tailEnd/>
          </a:ln>
          <a:effectLst>
            <a:outerShdw blurRad="50800" dist="38100" dir="2700000" algn="tl" rotWithShape="0">
              <a:prstClr val="black">
                <a:alpha val="40000"/>
              </a:prstClr>
            </a:outerShdw>
          </a:effectLst>
        </p:spPr>
      </p:pic>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Эталонная модель процессов ИТ и ИБ</a:t>
            </a:r>
            <a:r>
              <a:rPr lang="en-US" b="1" dirty="0">
                <a:solidFill>
                  <a:schemeClr val="accent5">
                    <a:lumMod val="75000"/>
                  </a:schemeClr>
                </a:solidFill>
                <a:latin typeface="Arial" pitchFamily="34" charset="0"/>
                <a:cs typeface="Arial" pitchFamily="34" charset="0"/>
              </a:rPr>
              <a:t> </a:t>
            </a:r>
            <a:endParaRPr lang="ru-RU" b="1" dirty="0">
              <a:solidFill>
                <a:schemeClr val="accent5">
                  <a:lumMod val="75000"/>
                </a:schemeClr>
              </a:solidFill>
              <a:latin typeface="Arial" pitchFamily="34" charset="0"/>
              <a:cs typeface="Arial" pitchFamily="34" charset="0"/>
            </a:endParaRP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13.3</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4" name="Полилиния 13"/>
          <p:cNvSpPr/>
          <p:nvPr/>
        </p:nvSpPr>
        <p:spPr>
          <a:xfrm>
            <a:off x="5292725" y="2924175"/>
            <a:ext cx="831850" cy="560388"/>
          </a:xfrm>
          <a:custGeom>
            <a:avLst/>
            <a:gdLst>
              <a:gd name="connsiteX0" fmla="*/ 766119 w 832267"/>
              <a:gd name="connsiteY0" fmla="*/ 57665 h 560173"/>
              <a:gd name="connsiteX1" fmla="*/ 724930 w 832267"/>
              <a:gd name="connsiteY1" fmla="*/ 8238 h 560173"/>
              <a:gd name="connsiteX2" fmla="*/ 700216 w 832267"/>
              <a:gd name="connsiteY2" fmla="*/ 0 h 560173"/>
              <a:gd name="connsiteX3" fmla="*/ 271849 w 832267"/>
              <a:gd name="connsiteY3" fmla="*/ 24714 h 560173"/>
              <a:gd name="connsiteX4" fmla="*/ 238898 w 832267"/>
              <a:gd name="connsiteY4" fmla="*/ 32952 h 560173"/>
              <a:gd name="connsiteX5" fmla="*/ 123568 w 832267"/>
              <a:gd name="connsiteY5" fmla="*/ 49427 h 560173"/>
              <a:gd name="connsiteX6" fmla="*/ 98854 w 832267"/>
              <a:gd name="connsiteY6" fmla="*/ 65903 h 560173"/>
              <a:gd name="connsiteX7" fmla="*/ 65903 w 832267"/>
              <a:gd name="connsiteY7" fmla="*/ 107092 h 560173"/>
              <a:gd name="connsiteX8" fmla="*/ 49427 w 832267"/>
              <a:gd name="connsiteY8" fmla="*/ 131806 h 560173"/>
              <a:gd name="connsiteX9" fmla="*/ 24714 w 832267"/>
              <a:gd name="connsiteY9" fmla="*/ 140044 h 560173"/>
              <a:gd name="connsiteX10" fmla="*/ 8238 w 832267"/>
              <a:gd name="connsiteY10" fmla="*/ 189471 h 560173"/>
              <a:gd name="connsiteX11" fmla="*/ 0 w 832267"/>
              <a:gd name="connsiteY11" fmla="*/ 214184 h 560173"/>
              <a:gd name="connsiteX12" fmla="*/ 16476 w 832267"/>
              <a:gd name="connsiteY12" fmla="*/ 387179 h 560173"/>
              <a:gd name="connsiteX13" fmla="*/ 32952 w 832267"/>
              <a:gd name="connsiteY13" fmla="*/ 453082 h 560173"/>
              <a:gd name="connsiteX14" fmla="*/ 82379 w 832267"/>
              <a:gd name="connsiteY14" fmla="*/ 477795 h 560173"/>
              <a:gd name="connsiteX15" fmla="*/ 123568 w 832267"/>
              <a:gd name="connsiteY15" fmla="*/ 510746 h 560173"/>
              <a:gd name="connsiteX16" fmla="*/ 148281 w 832267"/>
              <a:gd name="connsiteY16" fmla="*/ 527222 h 560173"/>
              <a:gd name="connsiteX17" fmla="*/ 172995 w 832267"/>
              <a:gd name="connsiteY17" fmla="*/ 535460 h 560173"/>
              <a:gd name="connsiteX18" fmla="*/ 354227 w 832267"/>
              <a:gd name="connsiteY18" fmla="*/ 560173 h 560173"/>
              <a:gd name="connsiteX19" fmla="*/ 626076 w 832267"/>
              <a:gd name="connsiteY19" fmla="*/ 551936 h 560173"/>
              <a:gd name="connsiteX20" fmla="*/ 650789 w 832267"/>
              <a:gd name="connsiteY20" fmla="*/ 543698 h 560173"/>
              <a:gd name="connsiteX21" fmla="*/ 733168 w 832267"/>
              <a:gd name="connsiteY21" fmla="*/ 518984 h 560173"/>
              <a:gd name="connsiteX22" fmla="*/ 782595 w 832267"/>
              <a:gd name="connsiteY22" fmla="*/ 494271 h 560173"/>
              <a:gd name="connsiteX23" fmla="*/ 799071 w 832267"/>
              <a:gd name="connsiteY23" fmla="*/ 362465 h 560173"/>
              <a:gd name="connsiteX24" fmla="*/ 790833 w 832267"/>
              <a:gd name="connsiteY24" fmla="*/ 280087 h 560173"/>
              <a:gd name="connsiteX25" fmla="*/ 774357 w 832267"/>
              <a:gd name="connsiteY25" fmla="*/ 230660 h 560173"/>
              <a:gd name="connsiteX26" fmla="*/ 749643 w 832267"/>
              <a:gd name="connsiteY26" fmla="*/ 181233 h 560173"/>
              <a:gd name="connsiteX27" fmla="*/ 733168 w 832267"/>
              <a:gd name="connsiteY27" fmla="*/ 90617 h 560173"/>
              <a:gd name="connsiteX28" fmla="*/ 766119 w 832267"/>
              <a:gd name="connsiteY28" fmla="*/ 57665 h 56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2267" h="560173">
                <a:moveTo>
                  <a:pt x="766119" y="57665"/>
                </a:moveTo>
                <a:cubicBezTo>
                  <a:pt x="764746" y="43935"/>
                  <a:pt x="743956" y="20922"/>
                  <a:pt x="724930" y="8238"/>
                </a:cubicBezTo>
                <a:cubicBezTo>
                  <a:pt x="717705" y="3421"/>
                  <a:pt x="708454" y="2746"/>
                  <a:pt x="700216" y="0"/>
                </a:cubicBezTo>
                <a:lnTo>
                  <a:pt x="271849" y="24714"/>
                </a:lnTo>
                <a:cubicBezTo>
                  <a:pt x="260865" y="27460"/>
                  <a:pt x="250120" y="31456"/>
                  <a:pt x="238898" y="32952"/>
                </a:cubicBezTo>
                <a:cubicBezTo>
                  <a:pt x="118574" y="48995"/>
                  <a:pt x="183084" y="29590"/>
                  <a:pt x="123568" y="49427"/>
                </a:cubicBezTo>
                <a:cubicBezTo>
                  <a:pt x="115330" y="54919"/>
                  <a:pt x="105039" y="58172"/>
                  <a:pt x="98854" y="65903"/>
                </a:cubicBezTo>
                <a:cubicBezTo>
                  <a:pt x="53380" y="122746"/>
                  <a:pt x="136726" y="59878"/>
                  <a:pt x="65903" y="107092"/>
                </a:cubicBezTo>
                <a:cubicBezTo>
                  <a:pt x="60411" y="115330"/>
                  <a:pt x="57158" y="125621"/>
                  <a:pt x="49427" y="131806"/>
                </a:cubicBezTo>
                <a:cubicBezTo>
                  <a:pt x="42647" y="137230"/>
                  <a:pt x="29761" y="132978"/>
                  <a:pt x="24714" y="140044"/>
                </a:cubicBezTo>
                <a:cubicBezTo>
                  <a:pt x="14620" y="154176"/>
                  <a:pt x="13730" y="172995"/>
                  <a:pt x="8238" y="189471"/>
                </a:cubicBezTo>
                <a:lnTo>
                  <a:pt x="0" y="214184"/>
                </a:lnTo>
                <a:cubicBezTo>
                  <a:pt x="7395" y="325103"/>
                  <a:pt x="2242" y="308894"/>
                  <a:pt x="16476" y="387179"/>
                </a:cubicBezTo>
                <a:cubicBezTo>
                  <a:pt x="16838" y="389170"/>
                  <a:pt x="26227" y="444676"/>
                  <a:pt x="32952" y="453082"/>
                </a:cubicBezTo>
                <a:cubicBezTo>
                  <a:pt x="44565" y="467599"/>
                  <a:pt x="66100" y="472369"/>
                  <a:pt x="82379" y="477795"/>
                </a:cubicBezTo>
                <a:cubicBezTo>
                  <a:pt x="110152" y="519457"/>
                  <a:pt x="83776" y="490851"/>
                  <a:pt x="123568" y="510746"/>
                </a:cubicBezTo>
                <a:cubicBezTo>
                  <a:pt x="132423" y="515174"/>
                  <a:pt x="139426" y="522794"/>
                  <a:pt x="148281" y="527222"/>
                </a:cubicBezTo>
                <a:cubicBezTo>
                  <a:pt x="156048" y="531105"/>
                  <a:pt x="164534" y="533507"/>
                  <a:pt x="172995" y="535460"/>
                </a:cubicBezTo>
                <a:cubicBezTo>
                  <a:pt x="263840" y="556425"/>
                  <a:pt x="255753" y="551968"/>
                  <a:pt x="354227" y="560173"/>
                </a:cubicBezTo>
                <a:cubicBezTo>
                  <a:pt x="444843" y="557427"/>
                  <a:pt x="535558" y="556965"/>
                  <a:pt x="626076" y="551936"/>
                </a:cubicBezTo>
                <a:cubicBezTo>
                  <a:pt x="634746" y="551454"/>
                  <a:pt x="642440" y="546084"/>
                  <a:pt x="650789" y="543698"/>
                </a:cubicBezTo>
                <a:cubicBezTo>
                  <a:pt x="670937" y="537941"/>
                  <a:pt x="718484" y="528773"/>
                  <a:pt x="733168" y="518984"/>
                </a:cubicBezTo>
                <a:cubicBezTo>
                  <a:pt x="765106" y="497692"/>
                  <a:pt x="748489" y="505640"/>
                  <a:pt x="782595" y="494271"/>
                </a:cubicBezTo>
                <a:cubicBezTo>
                  <a:pt x="832267" y="444597"/>
                  <a:pt x="809298" y="480076"/>
                  <a:pt x="799071" y="362465"/>
                </a:cubicBezTo>
                <a:cubicBezTo>
                  <a:pt x="796680" y="334972"/>
                  <a:pt x="795919" y="307211"/>
                  <a:pt x="790833" y="280087"/>
                </a:cubicBezTo>
                <a:cubicBezTo>
                  <a:pt x="787632" y="263018"/>
                  <a:pt x="779849" y="247136"/>
                  <a:pt x="774357" y="230660"/>
                </a:cubicBezTo>
                <a:cubicBezTo>
                  <a:pt x="762988" y="196553"/>
                  <a:pt x="770936" y="213172"/>
                  <a:pt x="749643" y="181233"/>
                </a:cubicBezTo>
                <a:cubicBezTo>
                  <a:pt x="744022" y="153125"/>
                  <a:pt x="736680" y="118712"/>
                  <a:pt x="733168" y="90617"/>
                </a:cubicBezTo>
                <a:cubicBezTo>
                  <a:pt x="732487" y="85167"/>
                  <a:pt x="767492" y="71395"/>
                  <a:pt x="766119" y="57665"/>
                </a:cubicBezTo>
                <a:close/>
              </a:path>
            </a:pathLst>
          </a:custGeom>
          <a:no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latin typeface="Arial" pitchFamily="34" charset="0"/>
              <a:cs typeface="Arial" pitchFamily="34" charset="0"/>
            </a:endParaRPr>
          </a:p>
        </p:txBody>
      </p:sp>
      <p:sp>
        <p:nvSpPr>
          <p:cNvPr id="15" name="Полилиния 14"/>
          <p:cNvSpPr/>
          <p:nvPr/>
        </p:nvSpPr>
        <p:spPr>
          <a:xfrm>
            <a:off x="4427538" y="5373688"/>
            <a:ext cx="833437" cy="560387"/>
          </a:xfrm>
          <a:custGeom>
            <a:avLst/>
            <a:gdLst>
              <a:gd name="connsiteX0" fmla="*/ 766119 w 832267"/>
              <a:gd name="connsiteY0" fmla="*/ 57665 h 560173"/>
              <a:gd name="connsiteX1" fmla="*/ 724930 w 832267"/>
              <a:gd name="connsiteY1" fmla="*/ 8238 h 560173"/>
              <a:gd name="connsiteX2" fmla="*/ 700216 w 832267"/>
              <a:gd name="connsiteY2" fmla="*/ 0 h 560173"/>
              <a:gd name="connsiteX3" fmla="*/ 271849 w 832267"/>
              <a:gd name="connsiteY3" fmla="*/ 24714 h 560173"/>
              <a:gd name="connsiteX4" fmla="*/ 238898 w 832267"/>
              <a:gd name="connsiteY4" fmla="*/ 32952 h 560173"/>
              <a:gd name="connsiteX5" fmla="*/ 123568 w 832267"/>
              <a:gd name="connsiteY5" fmla="*/ 49427 h 560173"/>
              <a:gd name="connsiteX6" fmla="*/ 98854 w 832267"/>
              <a:gd name="connsiteY6" fmla="*/ 65903 h 560173"/>
              <a:gd name="connsiteX7" fmla="*/ 65903 w 832267"/>
              <a:gd name="connsiteY7" fmla="*/ 107092 h 560173"/>
              <a:gd name="connsiteX8" fmla="*/ 49427 w 832267"/>
              <a:gd name="connsiteY8" fmla="*/ 131806 h 560173"/>
              <a:gd name="connsiteX9" fmla="*/ 24714 w 832267"/>
              <a:gd name="connsiteY9" fmla="*/ 140044 h 560173"/>
              <a:gd name="connsiteX10" fmla="*/ 8238 w 832267"/>
              <a:gd name="connsiteY10" fmla="*/ 189471 h 560173"/>
              <a:gd name="connsiteX11" fmla="*/ 0 w 832267"/>
              <a:gd name="connsiteY11" fmla="*/ 214184 h 560173"/>
              <a:gd name="connsiteX12" fmla="*/ 16476 w 832267"/>
              <a:gd name="connsiteY12" fmla="*/ 387179 h 560173"/>
              <a:gd name="connsiteX13" fmla="*/ 32952 w 832267"/>
              <a:gd name="connsiteY13" fmla="*/ 453082 h 560173"/>
              <a:gd name="connsiteX14" fmla="*/ 82379 w 832267"/>
              <a:gd name="connsiteY14" fmla="*/ 477795 h 560173"/>
              <a:gd name="connsiteX15" fmla="*/ 123568 w 832267"/>
              <a:gd name="connsiteY15" fmla="*/ 510746 h 560173"/>
              <a:gd name="connsiteX16" fmla="*/ 148281 w 832267"/>
              <a:gd name="connsiteY16" fmla="*/ 527222 h 560173"/>
              <a:gd name="connsiteX17" fmla="*/ 172995 w 832267"/>
              <a:gd name="connsiteY17" fmla="*/ 535460 h 560173"/>
              <a:gd name="connsiteX18" fmla="*/ 354227 w 832267"/>
              <a:gd name="connsiteY18" fmla="*/ 560173 h 560173"/>
              <a:gd name="connsiteX19" fmla="*/ 626076 w 832267"/>
              <a:gd name="connsiteY19" fmla="*/ 551936 h 560173"/>
              <a:gd name="connsiteX20" fmla="*/ 650789 w 832267"/>
              <a:gd name="connsiteY20" fmla="*/ 543698 h 560173"/>
              <a:gd name="connsiteX21" fmla="*/ 733168 w 832267"/>
              <a:gd name="connsiteY21" fmla="*/ 518984 h 560173"/>
              <a:gd name="connsiteX22" fmla="*/ 782595 w 832267"/>
              <a:gd name="connsiteY22" fmla="*/ 494271 h 560173"/>
              <a:gd name="connsiteX23" fmla="*/ 799071 w 832267"/>
              <a:gd name="connsiteY23" fmla="*/ 362465 h 560173"/>
              <a:gd name="connsiteX24" fmla="*/ 790833 w 832267"/>
              <a:gd name="connsiteY24" fmla="*/ 280087 h 560173"/>
              <a:gd name="connsiteX25" fmla="*/ 774357 w 832267"/>
              <a:gd name="connsiteY25" fmla="*/ 230660 h 560173"/>
              <a:gd name="connsiteX26" fmla="*/ 749643 w 832267"/>
              <a:gd name="connsiteY26" fmla="*/ 181233 h 560173"/>
              <a:gd name="connsiteX27" fmla="*/ 733168 w 832267"/>
              <a:gd name="connsiteY27" fmla="*/ 90617 h 560173"/>
              <a:gd name="connsiteX28" fmla="*/ 766119 w 832267"/>
              <a:gd name="connsiteY28" fmla="*/ 57665 h 56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32267" h="560173">
                <a:moveTo>
                  <a:pt x="766119" y="57665"/>
                </a:moveTo>
                <a:cubicBezTo>
                  <a:pt x="764746" y="43935"/>
                  <a:pt x="743956" y="20922"/>
                  <a:pt x="724930" y="8238"/>
                </a:cubicBezTo>
                <a:cubicBezTo>
                  <a:pt x="717705" y="3421"/>
                  <a:pt x="708454" y="2746"/>
                  <a:pt x="700216" y="0"/>
                </a:cubicBezTo>
                <a:lnTo>
                  <a:pt x="271849" y="24714"/>
                </a:lnTo>
                <a:cubicBezTo>
                  <a:pt x="260865" y="27460"/>
                  <a:pt x="250120" y="31456"/>
                  <a:pt x="238898" y="32952"/>
                </a:cubicBezTo>
                <a:cubicBezTo>
                  <a:pt x="118574" y="48995"/>
                  <a:pt x="183084" y="29590"/>
                  <a:pt x="123568" y="49427"/>
                </a:cubicBezTo>
                <a:cubicBezTo>
                  <a:pt x="115330" y="54919"/>
                  <a:pt x="105039" y="58172"/>
                  <a:pt x="98854" y="65903"/>
                </a:cubicBezTo>
                <a:cubicBezTo>
                  <a:pt x="53380" y="122746"/>
                  <a:pt x="136726" y="59878"/>
                  <a:pt x="65903" y="107092"/>
                </a:cubicBezTo>
                <a:cubicBezTo>
                  <a:pt x="60411" y="115330"/>
                  <a:pt x="57158" y="125621"/>
                  <a:pt x="49427" y="131806"/>
                </a:cubicBezTo>
                <a:cubicBezTo>
                  <a:pt x="42647" y="137230"/>
                  <a:pt x="29761" y="132978"/>
                  <a:pt x="24714" y="140044"/>
                </a:cubicBezTo>
                <a:cubicBezTo>
                  <a:pt x="14620" y="154176"/>
                  <a:pt x="13730" y="172995"/>
                  <a:pt x="8238" y="189471"/>
                </a:cubicBezTo>
                <a:lnTo>
                  <a:pt x="0" y="214184"/>
                </a:lnTo>
                <a:cubicBezTo>
                  <a:pt x="7395" y="325103"/>
                  <a:pt x="2242" y="308894"/>
                  <a:pt x="16476" y="387179"/>
                </a:cubicBezTo>
                <a:cubicBezTo>
                  <a:pt x="16838" y="389170"/>
                  <a:pt x="26227" y="444676"/>
                  <a:pt x="32952" y="453082"/>
                </a:cubicBezTo>
                <a:cubicBezTo>
                  <a:pt x="44565" y="467599"/>
                  <a:pt x="66100" y="472369"/>
                  <a:pt x="82379" y="477795"/>
                </a:cubicBezTo>
                <a:cubicBezTo>
                  <a:pt x="110152" y="519457"/>
                  <a:pt x="83776" y="490851"/>
                  <a:pt x="123568" y="510746"/>
                </a:cubicBezTo>
                <a:cubicBezTo>
                  <a:pt x="132423" y="515174"/>
                  <a:pt x="139426" y="522794"/>
                  <a:pt x="148281" y="527222"/>
                </a:cubicBezTo>
                <a:cubicBezTo>
                  <a:pt x="156048" y="531105"/>
                  <a:pt x="164534" y="533507"/>
                  <a:pt x="172995" y="535460"/>
                </a:cubicBezTo>
                <a:cubicBezTo>
                  <a:pt x="263840" y="556425"/>
                  <a:pt x="255753" y="551968"/>
                  <a:pt x="354227" y="560173"/>
                </a:cubicBezTo>
                <a:cubicBezTo>
                  <a:pt x="444843" y="557427"/>
                  <a:pt x="535558" y="556965"/>
                  <a:pt x="626076" y="551936"/>
                </a:cubicBezTo>
                <a:cubicBezTo>
                  <a:pt x="634746" y="551454"/>
                  <a:pt x="642440" y="546084"/>
                  <a:pt x="650789" y="543698"/>
                </a:cubicBezTo>
                <a:cubicBezTo>
                  <a:pt x="670937" y="537941"/>
                  <a:pt x="718484" y="528773"/>
                  <a:pt x="733168" y="518984"/>
                </a:cubicBezTo>
                <a:cubicBezTo>
                  <a:pt x="765106" y="497692"/>
                  <a:pt x="748489" y="505640"/>
                  <a:pt x="782595" y="494271"/>
                </a:cubicBezTo>
                <a:cubicBezTo>
                  <a:pt x="832267" y="444597"/>
                  <a:pt x="809298" y="480076"/>
                  <a:pt x="799071" y="362465"/>
                </a:cubicBezTo>
                <a:cubicBezTo>
                  <a:pt x="796680" y="334972"/>
                  <a:pt x="795919" y="307211"/>
                  <a:pt x="790833" y="280087"/>
                </a:cubicBezTo>
                <a:cubicBezTo>
                  <a:pt x="787632" y="263018"/>
                  <a:pt x="779849" y="247136"/>
                  <a:pt x="774357" y="230660"/>
                </a:cubicBezTo>
                <a:cubicBezTo>
                  <a:pt x="762988" y="196553"/>
                  <a:pt x="770936" y="213172"/>
                  <a:pt x="749643" y="181233"/>
                </a:cubicBezTo>
                <a:cubicBezTo>
                  <a:pt x="744022" y="153125"/>
                  <a:pt x="736680" y="118712"/>
                  <a:pt x="733168" y="90617"/>
                </a:cubicBezTo>
                <a:cubicBezTo>
                  <a:pt x="732487" y="85167"/>
                  <a:pt x="767492" y="71395"/>
                  <a:pt x="766119" y="57665"/>
                </a:cubicBezTo>
                <a:close/>
              </a:path>
            </a:pathLst>
          </a:custGeom>
          <a:noFill/>
          <a:ln w="19050">
            <a:solidFill>
              <a:srgbClr val="86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latin typeface="Arial" pitchFamily="34" charset="0"/>
              <a:cs typeface="Arial" pitchFamily="34" charset="0"/>
            </a:endParaRPr>
          </a:p>
        </p:txBody>
      </p:sp>
      <p:sp>
        <p:nvSpPr>
          <p:cNvPr id="13" name="Полилиния 12"/>
          <p:cNvSpPr/>
          <p:nvPr/>
        </p:nvSpPr>
        <p:spPr>
          <a:xfrm>
            <a:off x="3605213" y="5846763"/>
            <a:ext cx="785812" cy="90487"/>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sp>
        <p:nvSpPr>
          <p:cNvPr id="16" name="Полилиния 15"/>
          <p:cNvSpPr/>
          <p:nvPr/>
        </p:nvSpPr>
        <p:spPr>
          <a:xfrm>
            <a:off x="2778125" y="5857875"/>
            <a:ext cx="785813" cy="92075"/>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sp>
        <p:nvSpPr>
          <p:cNvPr id="17" name="Полилиния 16"/>
          <p:cNvSpPr/>
          <p:nvPr/>
        </p:nvSpPr>
        <p:spPr>
          <a:xfrm>
            <a:off x="1835150" y="5857875"/>
            <a:ext cx="787400" cy="92075"/>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sp>
        <p:nvSpPr>
          <p:cNvPr id="18" name="Полилиния 17"/>
          <p:cNvSpPr/>
          <p:nvPr/>
        </p:nvSpPr>
        <p:spPr>
          <a:xfrm>
            <a:off x="4500563" y="3357563"/>
            <a:ext cx="785812" cy="90487"/>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ru-RU">
              <a:latin typeface="Arial" pitchFamily="34" charset="0"/>
              <a:cs typeface="Arial" pitchFamily="34" charset="0"/>
            </a:endParaRPr>
          </a:p>
        </p:txBody>
      </p:sp>
      <p:sp>
        <p:nvSpPr>
          <p:cNvPr id="19" name="Полилиния 18"/>
          <p:cNvSpPr/>
          <p:nvPr/>
        </p:nvSpPr>
        <p:spPr>
          <a:xfrm>
            <a:off x="5364163" y="4292600"/>
            <a:ext cx="785812" cy="90488"/>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sp>
        <p:nvSpPr>
          <p:cNvPr id="20" name="Полилиния 19"/>
          <p:cNvSpPr/>
          <p:nvPr/>
        </p:nvSpPr>
        <p:spPr>
          <a:xfrm>
            <a:off x="1042988" y="4868863"/>
            <a:ext cx="787400" cy="90487"/>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sp>
        <p:nvSpPr>
          <p:cNvPr id="21" name="Полилиния 20"/>
          <p:cNvSpPr/>
          <p:nvPr/>
        </p:nvSpPr>
        <p:spPr>
          <a:xfrm>
            <a:off x="1835150" y="4849813"/>
            <a:ext cx="787400" cy="92075"/>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sp>
        <p:nvSpPr>
          <p:cNvPr id="22" name="Полилиния 21"/>
          <p:cNvSpPr/>
          <p:nvPr/>
        </p:nvSpPr>
        <p:spPr>
          <a:xfrm>
            <a:off x="2843213" y="4868863"/>
            <a:ext cx="787400" cy="90487"/>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sp>
        <p:nvSpPr>
          <p:cNvPr id="23" name="Полилиния 22"/>
          <p:cNvSpPr/>
          <p:nvPr/>
        </p:nvSpPr>
        <p:spPr>
          <a:xfrm>
            <a:off x="1908175" y="4292600"/>
            <a:ext cx="785813" cy="90488"/>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ru-RU">
              <a:latin typeface="Arial" pitchFamily="34" charset="0"/>
              <a:cs typeface="Arial" pitchFamily="34" charset="0"/>
            </a:endParaRPr>
          </a:p>
        </p:txBody>
      </p:sp>
      <p:sp>
        <p:nvSpPr>
          <p:cNvPr id="24" name="Полилиния 23"/>
          <p:cNvSpPr/>
          <p:nvPr/>
        </p:nvSpPr>
        <p:spPr>
          <a:xfrm>
            <a:off x="7235825" y="5805488"/>
            <a:ext cx="787400" cy="90487"/>
          </a:xfrm>
          <a:custGeom>
            <a:avLst/>
            <a:gdLst>
              <a:gd name="connsiteX0" fmla="*/ 0 w 786175"/>
              <a:gd name="connsiteY0" fmla="*/ 90616 h 90616"/>
              <a:gd name="connsiteX1" fmla="*/ 49427 w 786175"/>
              <a:gd name="connsiteY1" fmla="*/ 57665 h 90616"/>
              <a:gd name="connsiteX2" fmla="*/ 74141 w 786175"/>
              <a:gd name="connsiteY2" fmla="*/ 41189 h 90616"/>
              <a:gd name="connsiteX3" fmla="*/ 140043 w 786175"/>
              <a:gd name="connsiteY3" fmla="*/ 24714 h 90616"/>
              <a:gd name="connsiteX4" fmla="*/ 296562 w 786175"/>
              <a:gd name="connsiteY4" fmla="*/ 32951 h 90616"/>
              <a:gd name="connsiteX5" fmla="*/ 321276 w 786175"/>
              <a:gd name="connsiteY5" fmla="*/ 41189 h 90616"/>
              <a:gd name="connsiteX6" fmla="*/ 403654 w 786175"/>
              <a:gd name="connsiteY6" fmla="*/ 49427 h 90616"/>
              <a:gd name="connsiteX7" fmla="*/ 716692 w 786175"/>
              <a:gd name="connsiteY7" fmla="*/ 65903 h 90616"/>
              <a:gd name="connsiteX8" fmla="*/ 782595 w 786175"/>
              <a:gd name="connsiteY8" fmla="*/ 41189 h 90616"/>
              <a:gd name="connsiteX9" fmla="*/ 774357 w 786175"/>
              <a:gd name="connsiteY9" fmla="*/ 8238 h 90616"/>
              <a:gd name="connsiteX10" fmla="*/ 757881 w 786175"/>
              <a:gd name="connsiteY10" fmla="*/ 0 h 9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75" h="90616">
                <a:moveTo>
                  <a:pt x="0" y="90616"/>
                </a:moveTo>
                <a:lnTo>
                  <a:pt x="49427" y="57665"/>
                </a:lnTo>
                <a:cubicBezTo>
                  <a:pt x="57665" y="52173"/>
                  <a:pt x="64536" y="43590"/>
                  <a:pt x="74141" y="41189"/>
                </a:cubicBezTo>
                <a:lnTo>
                  <a:pt x="140043" y="24714"/>
                </a:lnTo>
                <a:cubicBezTo>
                  <a:pt x="192216" y="27460"/>
                  <a:pt x="244531" y="28221"/>
                  <a:pt x="296562" y="32951"/>
                </a:cubicBezTo>
                <a:cubicBezTo>
                  <a:pt x="305210" y="33737"/>
                  <a:pt x="312693" y="39869"/>
                  <a:pt x="321276" y="41189"/>
                </a:cubicBezTo>
                <a:cubicBezTo>
                  <a:pt x="348551" y="45385"/>
                  <a:pt x="376128" y="47461"/>
                  <a:pt x="403654" y="49427"/>
                </a:cubicBezTo>
                <a:cubicBezTo>
                  <a:pt x="456332" y="53190"/>
                  <a:pt x="669674" y="63552"/>
                  <a:pt x="716692" y="65903"/>
                </a:cubicBezTo>
                <a:cubicBezTo>
                  <a:pt x="724735" y="64294"/>
                  <a:pt x="776534" y="59371"/>
                  <a:pt x="782595" y="41189"/>
                </a:cubicBezTo>
                <a:cubicBezTo>
                  <a:pt x="786175" y="30448"/>
                  <a:pt x="780182" y="17946"/>
                  <a:pt x="774357" y="8238"/>
                </a:cubicBezTo>
                <a:cubicBezTo>
                  <a:pt x="771198" y="2973"/>
                  <a:pt x="763373" y="2746"/>
                  <a:pt x="757881" y="0"/>
                </a:cubicBezTo>
              </a:path>
            </a:pathLst>
          </a:custGeom>
          <a:ln w="28575">
            <a:solidFill>
              <a:srgbClr val="86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lang="ru-RU">
              <a:latin typeface="Arial" pitchFamily="34" charset="0"/>
              <a:cs typeface="Arial" pitchFamily="34" charset="0"/>
            </a:endParaRPr>
          </a:p>
        </p:txBody>
      </p:sp>
      <p:pic>
        <p:nvPicPr>
          <p:cNvPr id="25" name="Рисунок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372335325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Модель зрелости управления и индикаторы возможностей</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13.4</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effectLst>
                  <a:outerShdw blurRad="38100" dist="38100" dir="2700000" algn="tl">
                    <a:srgbClr val="C0C0C0"/>
                  </a:outerShdw>
                </a:effectLst>
              </a:rPr>
              <a:t>Система управления информационной безопасностью</a:t>
            </a:r>
          </a:p>
        </p:txBody>
      </p:sp>
      <p:pic>
        <p:nvPicPr>
          <p:cNvPr id="12" name="Рисунок 11"/>
          <p:cNvPicPr/>
          <p:nvPr/>
        </p:nvPicPr>
        <p:blipFill rotWithShape="1">
          <a:blip r:embed="rId2" cstate="screen">
            <a:grayscl/>
            <a:extLst>
              <a:ext uri="{28A0092B-C50C-407E-A947-70E740481C1C}">
                <a14:useLocalDpi xmlns:a14="http://schemas.microsoft.com/office/drawing/2010/main"/>
              </a:ext>
            </a:extLst>
          </a:blip>
          <a:srcRect l="923" t="1429" r="106" b="1423"/>
          <a:stretch/>
        </p:blipFill>
        <p:spPr bwMode="auto">
          <a:xfrm>
            <a:off x="684213" y="1052513"/>
            <a:ext cx="7926387" cy="4897437"/>
          </a:xfrm>
          <a:prstGeom prst="rect">
            <a:avLst/>
          </a:prstGeom>
          <a:ln w="9525">
            <a:solidFill>
              <a:schemeClr val="bg1">
                <a:lumMod val="85000"/>
              </a:schemeClr>
            </a:solidFill>
          </a:ln>
          <a:effectLst>
            <a:outerShdw blurRad="50800" dist="38100" dir="2700000" algn="tl" rotWithShape="0">
              <a:prstClr val="black">
                <a:alpha val="40000"/>
              </a:prstClr>
            </a:outerShdw>
          </a:effectLst>
        </p:spPr>
      </p:pic>
      <p:pic>
        <p:nvPicPr>
          <p:cNvPr id="10" name="Рисунок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368272935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 управления информационной безопасностью (</a:t>
            </a:r>
            <a:r>
              <a:rPr lang="en-US" b="1" dirty="0">
                <a:solidFill>
                  <a:schemeClr val="accent5">
                    <a:lumMod val="75000"/>
                  </a:schemeClr>
                </a:solidFill>
                <a:latin typeface="Arial" pitchFamily="34" charset="0"/>
                <a:cs typeface="Arial" pitchFamily="34" charset="0"/>
              </a:rPr>
              <a:t>AP</a:t>
            </a:r>
            <a:r>
              <a:rPr lang="ru-RU" b="1" dirty="0">
                <a:solidFill>
                  <a:schemeClr val="accent5">
                    <a:lumMod val="75000"/>
                  </a:schemeClr>
                </a:solidFill>
                <a:latin typeface="Arial" pitchFamily="34" charset="0"/>
                <a:cs typeface="Arial" pitchFamily="34" charset="0"/>
              </a:rPr>
              <a:t>013)</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10.5</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3" name="Прямоугольник 12"/>
          <p:cNvSpPr/>
          <p:nvPr/>
        </p:nvSpPr>
        <p:spPr>
          <a:xfrm>
            <a:off x="468313" y="777875"/>
            <a:ext cx="8496300" cy="20621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400" b="1" dirty="0"/>
              <a:t>Бизнес-цель - </a:t>
            </a:r>
            <a:r>
              <a:rPr lang="ru-RU" sz="1400" dirty="0"/>
              <a:t>удержать защиту информации на уровне, приемлемом потребностям бизнеса.</a:t>
            </a:r>
          </a:p>
          <a:p>
            <a:pPr algn="just" eaLnBrk="1" hangingPunct="1">
              <a:spcBef>
                <a:spcPts val="600"/>
              </a:spcBef>
              <a:defRPr/>
            </a:pPr>
            <a:r>
              <a:rPr lang="ru-RU" sz="1400" b="1" dirty="0"/>
              <a:t>Цели управления процессом:</a:t>
            </a:r>
          </a:p>
          <a:p>
            <a:pPr marL="342900" indent="-342900" algn="just" eaLnBrk="1" hangingPunct="1">
              <a:spcBef>
                <a:spcPts val="600"/>
              </a:spcBef>
              <a:buFontTx/>
              <a:buAutoNum type="arabicPeriod"/>
              <a:defRPr/>
            </a:pPr>
            <a:r>
              <a:rPr lang="ru-RU" sz="1400" dirty="0"/>
              <a:t>Соответствие внешнему законодательству, стандартам и требованиям бизнес в области ИБ</a:t>
            </a:r>
          </a:p>
          <a:p>
            <a:pPr marL="342900" indent="-342900" algn="just" eaLnBrk="1" hangingPunct="1">
              <a:spcBef>
                <a:spcPts val="600"/>
              </a:spcBef>
              <a:buFontTx/>
              <a:buAutoNum type="arabicPeriod"/>
              <a:defRPr/>
            </a:pPr>
            <a:r>
              <a:rPr lang="ru-RU" sz="1400" dirty="0"/>
              <a:t>Снижение </a:t>
            </a:r>
            <a:r>
              <a:rPr lang="ru-RU" sz="1400" dirty="0" err="1"/>
              <a:t>бизнес-рисков</a:t>
            </a:r>
            <a:r>
              <a:rPr lang="ru-RU" sz="1400" dirty="0"/>
              <a:t>, связанных с использованием ИТ</a:t>
            </a:r>
          </a:p>
          <a:p>
            <a:pPr marL="342900" indent="-342900" algn="just" eaLnBrk="1" hangingPunct="1">
              <a:spcBef>
                <a:spcPts val="600"/>
              </a:spcBef>
              <a:buFontTx/>
              <a:buAutoNum type="arabicPeriod"/>
              <a:defRPr/>
            </a:pPr>
            <a:r>
              <a:rPr lang="ru-RU" sz="1400" dirty="0"/>
              <a:t>Прозрачность затрат на ИБ (соответствие рисков и выгод)</a:t>
            </a:r>
            <a:endParaRPr lang="en-US" sz="1400" dirty="0"/>
          </a:p>
          <a:p>
            <a:pPr marL="342900" indent="-342900" algn="just" eaLnBrk="1" hangingPunct="1">
              <a:spcBef>
                <a:spcPts val="600"/>
              </a:spcBef>
              <a:buFontTx/>
              <a:buAutoNum type="arabicPeriod"/>
              <a:defRPr/>
            </a:pPr>
            <a:r>
              <a:rPr lang="ru-RU" sz="1400" dirty="0"/>
              <a:t>Безопасность информации при её обработке в приложениях, хранении и передаче</a:t>
            </a:r>
          </a:p>
          <a:p>
            <a:pPr marL="342900" indent="-342900" algn="just" eaLnBrk="1" hangingPunct="1">
              <a:spcBef>
                <a:spcPts val="600"/>
              </a:spcBef>
              <a:buFontTx/>
              <a:buAutoNum type="arabicPeriod"/>
              <a:defRPr/>
            </a:pPr>
            <a:r>
              <a:rPr lang="ru-RU" sz="1400" dirty="0"/>
              <a:t>Доступность для бизнеса надёжной и необходимой ему информации для принятия решений</a:t>
            </a:r>
          </a:p>
        </p:txBody>
      </p:sp>
      <p:sp>
        <p:nvSpPr>
          <p:cNvPr id="12" name="Прямоугольник 11"/>
          <p:cNvSpPr/>
          <p:nvPr/>
        </p:nvSpPr>
        <p:spPr>
          <a:xfrm>
            <a:off x="468313" y="2997200"/>
            <a:ext cx="8496300" cy="32321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400" b="1" dirty="0"/>
              <a:t>Целевые </a:t>
            </a:r>
            <a:r>
              <a:rPr lang="en-US" sz="1400" b="1" dirty="0"/>
              <a:t>KPI </a:t>
            </a:r>
            <a:r>
              <a:rPr lang="ru-RU" sz="1400" b="1" dirty="0"/>
              <a:t>(показатели эффективности управления)</a:t>
            </a:r>
          </a:p>
          <a:p>
            <a:pPr algn="just" eaLnBrk="1" hangingPunct="1">
              <a:spcBef>
                <a:spcPts val="600"/>
              </a:spcBef>
              <a:defRPr/>
            </a:pPr>
            <a:r>
              <a:rPr lang="ru-RU" sz="1400" b="1" dirty="0"/>
              <a:t>Эффективность системы информационной безопасности:</a:t>
            </a:r>
          </a:p>
          <a:p>
            <a:pPr marL="342900" indent="-342900" algn="just" eaLnBrk="1" hangingPunct="1">
              <a:spcBef>
                <a:spcPts val="600"/>
              </a:spcBef>
              <a:buSzPct val="80000"/>
              <a:buFont typeface="Wingdings" pitchFamily="2" charset="2"/>
              <a:buChar char="q"/>
              <a:defRPr/>
            </a:pPr>
            <a:r>
              <a:rPr lang="ru-RU" sz="1400" dirty="0"/>
              <a:t>Количество инцидентов, связанных с информационной безопасностью</a:t>
            </a:r>
          </a:p>
          <a:p>
            <a:pPr marL="342900" indent="-342900" algn="just" eaLnBrk="1" hangingPunct="1">
              <a:spcBef>
                <a:spcPts val="600"/>
              </a:spcBef>
              <a:buSzPct val="80000"/>
              <a:defRPr/>
            </a:pPr>
            <a:r>
              <a:rPr lang="ru-RU" sz="1400" b="1" dirty="0"/>
              <a:t>Качество плана обеспечения безопасности и доведения его до заинтересованных лиц</a:t>
            </a:r>
          </a:p>
          <a:p>
            <a:pPr marL="342900" indent="-342900" algn="just" eaLnBrk="1" hangingPunct="1">
              <a:spcBef>
                <a:spcPts val="600"/>
              </a:spcBef>
              <a:buSzPct val="80000"/>
              <a:buFont typeface="Wingdings" pitchFamily="2" charset="2"/>
              <a:buChar char="q"/>
              <a:defRPr/>
            </a:pPr>
            <a:r>
              <a:rPr lang="ru-RU" sz="1400" dirty="0"/>
              <a:t>Уровень удовлетворенности заинтересованных лиц планом обеспечения безопасности </a:t>
            </a:r>
          </a:p>
          <a:p>
            <a:pPr marL="342900" indent="-342900" algn="just" eaLnBrk="1" hangingPunct="1">
              <a:spcBef>
                <a:spcPts val="600"/>
              </a:spcBef>
              <a:buSzPct val="80000"/>
              <a:buFont typeface="Wingdings" pitchFamily="2" charset="2"/>
              <a:buChar char="q"/>
              <a:defRPr/>
            </a:pPr>
            <a:r>
              <a:rPr lang="ru-RU" sz="1400" dirty="0"/>
              <a:t>Количество оперативных решений по обеспечению безопасности, отклоняющихся от плана</a:t>
            </a:r>
          </a:p>
          <a:p>
            <a:pPr marL="342900" indent="-342900" algn="just" eaLnBrk="1" hangingPunct="1">
              <a:spcBef>
                <a:spcPts val="600"/>
              </a:spcBef>
              <a:buSzPct val="80000"/>
              <a:buFont typeface="Wingdings" pitchFamily="2" charset="2"/>
              <a:buChar char="q"/>
              <a:defRPr/>
            </a:pPr>
            <a:r>
              <a:rPr lang="ru-RU" sz="1400" dirty="0"/>
              <a:t>Количество решений, отклоняющихся от утвержденной архитектуры ИБ</a:t>
            </a:r>
          </a:p>
          <a:p>
            <a:pPr marL="342900" indent="-342900" algn="just" eaLnBrk="1" hangingPunct="1">
              <a:spcBef>
                <a:spcPts val="600"/>
              </a:spcBef>
              <a:buSzPct val="80000"/>
              <a:defRPr/>
            </a:pPr>
            <a:r>
              <a:rPr lang="ru-RU" sz="1400" b="1" dirty="0"/>
              <a:t>Внедрение и исполнение решений по обеспечению информационной безопасности</a:t>
            </a:r>
          </a:p>
          <a:p>
            <a:pPr marL="342900" indent="-342900" algn="just" eaLnBrk="1" hangingPunct="1">
              <a:spcBef>
                <a:spcPts val="600"/>
              </a:spcBef>
              <a:buSzPct val="80000"/>
              <a:buFont typeface="Wingdings" pitchFamily="2" charset="2"/>
              <a:buChar char="q"/>
              <a:defRPr/>
            </a:pPr>
            <a:r>
              <a:rPr lang="ru-RU" sz="1400" dirty="0"/>
              <a:t>Количество </a:t>
            </a:r>
            <a:r>
              <a:rPr lang="ru-RU" sz="1400" dirty="0" err="1"/>
              <a:t>ИТ-услуг</a:t>
            </a:r>
            <a:r>
              <a:rPr lang="ru-RU" sz="1400" dirty="0"/>
              <a:t>,  согласованных с планом обеспечения безопасности</a:t>
            </a:r>
          </a:p>
          <a:p>
            <a:pPr marL="342900" indent="-342900" algn="just" eaLnBrk="1" hangingPunct="1">
              <a:spcBef>
                <a:spcPts val="600"/>
              </a:spcBef>
              <a:buSzPct val="80000"/>
              <a:buFont typeface="Wingdings" pitchFamily="2" charset="2"/>
              <a:buChar char="q"/>
              <a:defRPr/>
            </a:pPr>
            <a:r>
              <a:rPr lang="ru-RU" sz="1400" dirty="0"/>
              <a:t>Количество </a:t>
            </a:r>
            <a:r>
              <a:rPr lang="ru-RU" sz="1400" dirty="0" err="1"/>
              <a:t>бизнес-решений</a:t>
            </a:r>
            <a:r>
              <a:rPr lang="ru-RU" sz="1400" dirty="0"/>
              <a:t> , согласованных с планом безопасности</a:t>
            </a:r>
          </a:p>
          <a:p>
            <a:pPr marL="342900" indent="-342900" algn="just" eaLnBrk="1" hangingPunct="1">
              <a:spcBef>
                <a:spcPts val="600"/>
              </a:spcBef>
              <a:buSzPct val="80000"/>
              <a:buFont typeface="Wingdings" pitchFamily="2" charset="2"/>
              <a:buChar char="q"/>
              <a:defRPr/>
            </a:pPr>
            <a:r>
              <a:rPr lang="ru-RU" sz="1400" dirty="0"/>
              <a:t>Количество инцидентов, вызванных несоблюдением план безопасности</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427067798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Создание системы управления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13.6</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836613"/>
            <a:ext cx="8496300" cy="53086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Создание системы управления ИБ (СУИБ), обеспечивающей стандартный, формальный и непрерывный подход к управлению безопасностью информации, гарантирующий безопасность технологий и бизнес-процессов, согласованный с </a:t>
            </a:r>
            <a:r>
              <a:rPr lang="ru-RU" sz="1600" dirty="0" err="1"/>
              <a:t>бизнес-требованиями</a:t>
            </a:r>
            <a:r>
              <a:rPr lang="ru-RU" sz="1600" dirty="0"/>
              <a:t> и общим управлением безопасностью предприятия.  </a:t>
            </a:r>
          </a:p>
          <a:p>
            <a:pPr algn="just" eaLnBrk="1" hangingPunct="1">
              <a:defRPr/>
            </a:pPr>
            <a:endParaRPr lang="ru-RU" sz="1600" dirty="0"/>
          </a:p>
          <a:p>
            <a:pPr algn="just" eaLnBrk="1" hangingPunct="1">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Определите сферу применения и границы СУИБ с точки зрения характеристик предприятия, активов и технологий. Включите подробную информацию и обоснование любых исключений из сферы применения.</a:t>
            </a:r>
          </a:p>
          <a:p>
            <a:pPr marL="342900" indent="-342900" algn="just" eaLnBrk="1" hangingPunct="1">
              <a:spcBef>
                <a:spcPts val="600"/>
              </a:spcBef>
              <a:buSzPct val="100000"/>
              <a:buFont typeface="+mj-lt"/>
              <a:buAutoNum type="arabicPeriod"/>
              <a:defRPr/>
            </a:pPr>
            <a:r>
              <a:rPr lang="ru-RU" sz="1600" dirty="0"/>
              <a:t>Определите СУИБ в соответствии с политикой предприятия и приведите ее в соответствие с организацией, местоположением, активами и технологией</a:t>
            </a:r>
          </a:p>
          <a:p>
            <a:pPr marL="342900" indent="-342900" algn="just" eaLnBrk="1" hangingPunct="1">
              <a:spcBef>
                <a:spcPts val="600"/>
              </a:spcBef>
              <a:buSzPct val="100000"/>
              <a:buFont typeface="+mj-lt"/>
              <a:buAutoNum type="arabicPeriod"/>
              <a:defRPr/>
            </a:pPr>
            <a:r>
              <a:rPr lang="ru-RU" sz="1600" dirty="0"/>
              <a:t>Приведите СУИБ в соответствие с общим корпоративным подходом к управлению безопасностью.</a:t>
            </a:r>
          </a:p>
          <a:p>
            <a:pPr marL="342900" indent="-342900" algn="just" eaLnBrk="1" hangingPunct="1">
              <a:spcBef>
                <a:spcPts val="600"/>
              </a:spcBef>
              <a:buSzPct val="100000"/>
              <a:buFont typeface="+mj-lt"/>
              <a:buAutoNum type="arabicPeriod"/>
              <a:defRPr/>
            </a:pPr>
            <a:r>
              <a:rPr lang="ru-RU" sz="1600" dirty="0"/>
              <a:t>Получите разрешение руководства на внедрение и эксплуатацию или изменение СУИБ.</a:t>
            </a:r>
          </a:p>
          <a:p>
            <a:pPr marL="342900" indent="-342900" algn="just" eaLnBrk="1" hangingPunct="1">
              <a:spcBef>
                <a:spcPts val="600"/>
              </a:spcBef>
              <a:buSzPct val="100000"/>
              <a:buFont typeface="+mj-lt"/>
              <a:buAutoNum type="arabicPeriod"/>
              <a:defRPr/>
            </a:pPr>
            <a:r>
              <a:rPr lang="ru-RU" sz="1600" dirty="0"/>
              <a:t>Подготовьте приказы, распоряжения и инструкции с описанием области применения СУИБ</a:t>
            </a:r>
          </a:p>
          <a:p>
            <a:pPr marL="342900" indent="-342900" algn="just" eaLnBrk="1" hangingPunct="1">
              <a:spcBef>
                <a:spcPts val="600"/>
              </a:spcBef>
              <a:buSzPct val="100000"/>
              <a:buFont typeface="+mj-lt"/>
              <a:buAutoNum type="arabicPeriod"/>
              <a:defRPr/>
            </a:pPr>
            <a:r>
              <a:rPr lang="ru-RU" sz="1600" dirty="0"/>
              <a:t>Определите и утвердите роли и обязанности по управлению ИБ.</a:t>
            </a:r>
          </a:p>
          <a:p>
            <a:pPr marL="342900" indent="-342900" algn="just" eaLnBrk="1" hangingPunct="1">
              <a:spcBef>
                <a:spcPts val="600"/>
              </a:spcBef>
              <a:buSzPct val="100000"/>
              <a:buFont typeface="+mj-lt"/>
              <a:buAutoNum type="arabicPeriod"/>
              <a:defRPr/>
            </a:pPr>
            <a:r>
              <a:rPr lang="ru-RU" sz="1600" dirty="0"/>
              <a:t>Утвердите и издайте приказы и распоряжения о внедрении СУИБ</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110252702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План реагирования на риски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13.7</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57086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Разработка плана реагирования на риски информационной безопасности и согласование с корпоративной стратегией и корпоративной архитектурой. Улучшение безопасности должно быть основано на одобренных </a:t>
            </a:r>
            <a:r>
              <a:rPr lang="ru-RU" sz="1600" dirty="0" err="1"/>
              <a:t>бизнес-кейсах</a:t>
            </a:r>
            <a:r>
              <a:rPr lang="ru-RU" sz="1600" dirty="0"/>
              <a:t>.</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Определение в соответствии со стратегическими целями и архитектурой предприятия оптимальных методов и решений в области безопасности, а также необходимые ресурсы с указанием приоритетов задач.</a:t>
            </a:r>
          </a:p>
          <a:p>
            <a:pPr marL="342900" indent="-342900" algn="just" eaLnBrk="1" hangingPunct="1">
              <a:spcBef>
                <a:spcPts val="600"/>
              </a:spcBef>
              <a:buSzPct val="100000"/>
              <a:buFont typeface="+mj-lt"/>
              <a:buAutoNum type="arabicPeriod"/>
              <a:defRPr/>
            </a:pPr>
            <a:r>
              <a:rPr lang="ru-RU" sz="1600" dirty="0"/>
              <a:t>Ведение в рамках корпоративной архитектуры инвентаризации компонентов решений, которые используются для управления рисками, связанными с безопасностью.</a:t>
            </a:r>
          </a:p>
          <a:p>
            <a:pPr marL="342900" indent="-342900" algn="just" eaLnBrk="1" hangingPunct="1">
              <a:spcBef>
                <a:spcPts val="600"/>
              </a:spcBef>
              <a:buSzPct val="100000"/>
              <a:buFont typeface="+mj-lt"/>
              <a:buAutoNum type="arabicPeriod"/>
              <a:defRPr/>
            </a:pPr>
            <a:r>
              <a:rPr lang="ru-RU" sz="1600" dirty="0"/>
              <a:t>Разработка предложения по реализации плана реагирования на рисков, которые включают рассмотрение вопросы финансирования и распределения ролей и обязанностей.</a:t>
            </a:r>
          </a:p>
          <a:p>
            <a:pPr marL="342900" indent="-342900" algn="just" eaLnBrk="1" hangingPunct="1">
              <a:spcBef>
                <a:spcPts val="600"/>
              </a:spcBef>
              <a:buSzPct val="100000"/>
              <a:buFont typeface="+mj-lt"/>
              <a:buAutoNum type="arabicPeriod"/>
              <a:defRPr/>
            </a:pPr>
            <a:r>
              <a:rPr lang="ru-RU" sz="1600" dirty="0"/>
              <a:t>Разработка методов и решений для реализации плана реагирования на риски ИБ.</a:t>
            </a:r>
          </a:p>
          <a:p>
            <a:pPr marL="342900" indent="-342900" algn="just" eaLnBrk="1" hangingPunct="1">
              <a:spcBef>
                <a:spcPts val="600"/>
              </a:spcBef>
              <a:buSzPct val="100000"/>
              <a:buFont typeface="+mj-lt"/>
              <a:buAutoNum type="arabicPeriod"/>
              <a:defRPr/>
            </a:pPr>
            <a:r>
              <a:rPr lang="ru-RU" sz="1600" dirty="0"/>
              <a:t>Определение коэффициентов и способов их расчета для оценки эффективности с целью получения сопоставимых и воспроизводимых результатов.</a:t>
            </a:r>
          </a:p>
          <a:p>
            <a:pPr marL="342900" indent="-342900" algn="just" eaLnBrk="1" hangingPunct="1">
              <a:spcBef>
                <a:spcPts val="600"/>
              </a:spcBef>
              <a:buSzPct val="100000"/>
              <a:buFont typeface="+mj-lt"/>
              <a:buAutoNum type="arabicPeriod"/>
              <a:defRPr/>
            </a:pPr>
            <a:r>
              <a:rPr lang="ru-RU" sz="1600" dirty="0"/>
              <a:t>Разработка программ обучения и повышения квалификации в области ИБ.</a:t>
            </a:r>
          </a:p>
          <a:p>
            <a:pPr marL="342900" indent="-342900" algn="just" eaLnBrk="1" hangingPunct="1">
              <a:spcBef>
                <a:spcPts val="600"/>
              </a:spcBef>
              <a:buSzPct val="100000"/>
              <a:buFont typeface="+mj-lt"/>
              <a:buAutoNum type="arabicPeriod"/>
              <a:defRPr/>
            </a:pPr>
            <a:r>
              <a:rPr lang="ru-RU" sz="1600" dirty="0"/>
              <a:t>Планирование, внедрение и мониторинг процедур информационной безопасности и других средств контроля, способных обеспечить оперативное предотвращение, обнаружение событий безопасности и реагирование на инциденты безопасности.</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418845618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Мониторинг и оценка СУИБ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13.8</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48164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Регулярный сбор и анализ данных об СУИБ необходимы для непрерывного повышения информационной безопасности, устранения выявленных проблем, предотвращения  повторений инцидентов, повышения и постоянного совершенствования культуру безопасности.</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Проводить регулярные обзоры эффективности СУИБ, включая соблюдение политики и целей, а также практик обеспечения безопасности. Примите во внимание учет результатов аудита безопасности, инцидентов, результатов измерений эффективности, предложений и обратной связи от всех заинтересованных сторон.</a:t>
            </a:r>
          </a:p>
          <a:p>
            <a:pPr marL="342900" indent="-342900" algn="just" eaLnBrk="1" hangingPunct="1">
              <a:spcBef>
                <a:spcPts val="600"/>
              </a:spcBef>
              <a:buSzPct val="100000"/>
              <a:buFont typeface="+mj-lt"/>
              <a:buAutoNum type="arabicPeriod"/>
              <a:defRPr/>
            </a:pPr>
            <a:r>
              <a:rPr lang="ru-RU" sz="1600" dirty="0"/>
              <a:t>Проводить внутренние аудиты СУИБ с запланированными интервалами.</a:t>
            </a:r>
          </a:p>
          <a:p>
            <a:pPr marL="342900" indent="-342900" algn="just" eaLnBrk="1" hangingPunct="1">
              <a:spcBef>
                <a:spcPts val="600"/>
              </a:spcBef>
              <a:buSzPct val="100000"/>
              <a:buFont typeface="+mj-lt"/>
              <a:buAutoNum type="arabicPeriod"/>
              <a:defRPr/>
            </a:pPr>
            <a:r>
              <a:rPr lang="ru-RU" sz="1600" dirty="0"/>
              <a:t>Регулярно проводить управленческий анализ СУИБ для гарантий адекватности полноты охвата оставалась адекватной.</a:t>
            </a:r>
          </a:p>
          <a:p>
            <a:pPr marL="342900" indent="-342900" algn="just" eaLnBrk="1" hangingPunct="1">
              <a:spcBef>
                <a:spcPts val="600"/>
              </a:spcBef>
              <a:buSzPct val="100000"/>
              <a:buFont typeface="+mj-lt"/>
              <a:buAutoNum type="arabicPeriod"/>
              <a:defRPr/>
            </a:pPr>
            <a:r>
              <a:rPr lang="ru-RU" sz="1600" dirty="0"/>
              <a:t>Вносить свой вклад в поддержание планов обеспечения безопасности с учетом результатов деятельности по мониторингу и оценке.</a:t>
            </a:r>
          </a:p>
          <a:p>
            <a:pPr marL="342900" indent="-342900" algn="just" eaLnBrk="1" hangingPunct="1">
              <a:spcBef>
                <a:spcPts val="600"/>
              </a:spcBef>
              <a:buSzPct val="100000"/>
              <a:buFont typeface="+mj-lt"/>
              <a:buAutoNum type="arabicPeriod"/>
              <a:defRPr/>
            </a:pPr>
            <a:r>
              <a:rPr lang="ru-RU" sz="1600" dirty="0"/>
              <a:t>Регистрируйте действия и события, которые могут повлиять на эффективность или результативность СУИБ.</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64985208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 защиты информации (</a:t>
            </a:r>
            <a:r>
              <a:rPr lang="en-US" b="1" dirty="0">
                <a:solidFill>
                  <a:schemeClr val="accent5">
                    <a:lumMod val="75000"/>
                  </a:schemeClr>
                </a:solidFill>
                <a:latin typeface="Arial" pitchFamily="34" charset="0"/>
                <a:cs typeface="Arial" pitchFamily="34" charset="0"/>
              </a:rPr>
              <a:t>DSS</a:t>
            </a:r>
            <a:r>
              <a:rPr lang="ru-RU" b="1" dirty="0">
                <a:solidFill>
                  <a:schemeClr val="accent5">
                    <a:lumMod val="75000"/>
                  </a:schemeClr>
                </a:solidFill>
                <a:latin typeface="Arial" pitchFamily="34" charset="0"/>
                <a:cs typeface="Arial" pitchFamily="34" charset="0"/>
              </a:rPr>
              <a:t>05)</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13.9</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3" name="Прямоугольник 12"/>
          <p:cNvSpPr/>
          <p:nvPr/>
        </p:nvSpPr>
        <p:spPr>
          <a:xfrm>
            <a:off x="468313" y="777875"/>
            <a:ext cx="8496300" cy="14001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Бизнес-цель - </a:t>
            </a:r>
            <a:r>
              <a:rPr lang="ru-RU" sz="1600" dirty="0"/>
              <a:t>свести к минимуму влияние на бизнес уязвимостей и инцидентов ИБ</a:t>
            </a:r>
          </a:p>
          <a:p>
            <a:pPr algn="just" eaLnBrk="1" hangingPunct="1">
              <a:spcBef>
                <a:spcPts val="600"/>
              </a:spcBef>
              <a:defRPr/>
            </a:pPr>
            <a:r>
              <a:rPr lang="ru-RU" sz="1600" b="1" dirty="0"/>
              <a:t>Цели управления процессом:</a:t>
            </a:r>
          </a:p>
          <a:p>
            <a:pPr marL="342900" indent="-342900" algn="just" eaLnBrk="1" hangingPunct="1">
              <a:spcBef>
                <a:spcPts val="0"/>
              </a:spcBef>
              <a:buFontTx/>
              <a:buAutoNum type="arabicPeriod"/>
              <a:defRPr/>
            </a:pPr>
            <a:r>
              <a:rPr lang="ru-RU" sz="1600" dirty="0"/>
              <a:t>Соответствие требованиям бизнеса в области ИБ</a:t>
            </a:r>
          </a:p>
          <a:p>
            <a:pPr marL="342900" indent="-342900" algn="just" eaLnBrk="1" hangingPunct="1">
              <a:spcBef>
                <a:spcPts val="0"/>
              </a:spcBef>
              <a:buFontTx/>
              <a:buAutoNum type="arabicPeriod"/>
              <a:defRPr/>
            </a:pPr>
            <a:r>
              <a:rPr lang="ru-RU" sz="1600" dirty="0"/>
              <a:t>Снижение </a:t>
            </a:r>
            <a:r>
              <a:rPr lang="ru-RU" sz="1600" dirty="0" err="1"/>
              <a:t>бизнес-рисков</a:t>
            </a:r>
            <a:r>
              <a:rPr lang="ru-RU" sz="1600" dirty="0"/>
              <a:t>, связанных с использованием </a:t>
            </a:r>
            <a:r>
              <a:rPr lang="ru-RU" sz="1600" dirty="0" err="1"/>
              <a:t>ИТ-технологий</a:t>
            </a:r>
            <a:endParaRPr lang="ru-RU" sz="1600" dirty="0"/>
          </a:p>
          <a:p>
            <a:pPr marL="342900" indent="-342900" algn="just" eaLnBrk="1" hangingPunct="1">
              <a:spcBef>
                <a:spcPts val="0"/>
              </a:spcBef>
              <a:buFontTx/>
              <a:buAutoNum type="arabicPeriod"/>
              <a:defRPr/>
            </a:pPr>
            <a:r>
              <a:rPr lang="ru-RU" sz="1600" dirty="0"/>
              <a:t>Безопасность информации при её обработке в приложениях, хранении и передаче</a:t>
            </a:r>
          </a:p>
        </p:txBody>
      </p:sp>
      <p:sp>
        <p:nvSpPr>
          <p:cNvPr id="12" name="Прямоугольник 11"/>
          <p:cNvSpPr/>
          <p:nvPr/>
        </p:nvSpPr>
        <p:spPr>
          <a:xfrm>
            <a:off x="468313" y="2317750"/>
            <a:ext cx="8496300" cy="38481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Целевые </a:t>
            </a:r>
            <a:r>
              <a:rPr lang="en-US" sz="1600" b="1" dirty="0"/>
              <a:t>KPI </a:t>
            </a:r>
            <a:r>
              <a:rPr lang="ru-RU" sz="1600" b="1" dirty="0"/>
              <a:t>(показатели эффективности управления)</a:t>
            </a:r>
          </a:p>
          <a:p>
            <a:pPr algn="just" eaLnBrk="1" hangingPunct="1">
              <a:spcBef>
                <a:spcPts val="600"/>
              </a:spcBef>
              <a:defRPr/>
            </a:pPr>
            <a:r>
              <a:rPr lang="ru-RU" sz="1400" b="1" dirty="0"/>
              <a:t>Безопасность сетей и коммуникаций :</a:t>
            </a:r>
          </a:p>
          <a:p>
            <a:pPr marL="342900" indent="-342900" algn="just" eaLnBrk="1" hangingPunct="1">
              <a:spcBef>
                <a:spcPts val="0"/>
              </a:spcBef>
              <a:buSzPct val="80000"/>
              <a:buFont typeface="Wingdings" pitchFamily="2" charset="2"/>
              <a:buChar char="q"/>
              <a:defRPr/>
            </a:pPr>
            <a:r>
              <a:rPr lang="ru-RU" sz="1400" dirty="0"/>
              <a:t>Количество обнаруженных уязвимостей</a:t>
            </a:r>
          </a:p>
          <a:p>
            <a:pPr marL="342900" indent="-342900" algn="just" eaLnBrk="1" hangingPunct="1">
              <a:spcBef>
                <a:spcPts val="0"/>
              </a:spcBef>
              <a:buSzPct val="80000"/>
              <a:buFont typeface="Wingdings" pitchFamily="2" charset="2"/>
              <a:buChar char="q"/>
              <a:defRPr/>
            </a:pPr>
            <a:r>
              <a:rPr lang="ru-RU" sz="1400" dirty="0"/>
              <a:t>Количество нарушений межсетевых экранов</a:t>
            </a:r>
          </a:p>
          <a:p>
            <a:pPr marL="342900" indent="-342900" algn="just" eaLnBrk="1" hangingPunct="1">
              <a:spcBef>
                <a:spcPts val="600"/>
              </a:spcBef>
              <a:buSzPct val="80000"/>
              <a:defRPr/>
            </a:pPr>
            <a:r>
              <a:rPr lang="ru-RU" sz="1400" b="1" dirty="0"/>
              <a:t>Защита информация, доступной и обрабатываемой на рабочих местах пользователей.</a:t>
            </a:r>
          </a:p>
          <a:p>
            <a:pPr marL="342900" indent="-342900" algn="just" eaLnBrk="1" hangingPunct="1">
              <a:spcBef>
                <a:spcPts val="0"/>
              </a:spcBef>
              <a:buSzPct val="80000"/>
              <a:buFont typeface="Wingdings" pitchFamily="2" charset="2"/>
              <a:buChar char="q"/>
              <a:defRPr/>
            </a:pPr>
            <a:r>
              <a:rPr lang="ru-RU" sz="1400" dirty="0"/>
              <a:t>Процент лиц, прошедших обучение по повышению безопасности работы</a:t>
            </a:r>
          </a:p>
          <a:p>
            <a:pPr marL="342900" indent="-342900" algn="just" eaLnBrk="1" hangingPunct="1">
              <a:spcBef>
                <a:spcPts val="0"/>
              </a:spcBef>
              <a:buSzPct val="80000"/>
              <a:buFont typeface="Wingdings" pitchFamily="2" charset="2"/>
              <a:buChar char="q"/>
              <a:defRPr/>
            </a:pPr>
            <a:r>
              <a:rPr lang="ru-RU" sz="1400" dirty="0"/>
              <a:t>Количество инцидентов, связанных рабочими местами</a:t>
            </a:r>
          </a:p>
          <a:p>
            <a:pPr marL="342900" indent="-342900" algn="just" eaLnBrk="1" hangingPunct="1">
              <a:spcBef>
                <a:spcPts val="0"/>
              </a:spcBef>
              <a:buSzPct val="80000"/>
              <a:buFont typeface="Wingdings" pitchFamily="2" charset="2"/>
              <a:buChar char="q"/>
              <a:defRPr/>
            </a:pPr>
            <a:r>
              <a:rPr lang="ru-RU" sz="1400" dirty="0"/>
              <a:t>Количество несанкционированных устройств, обнаруженных в сети</a:t>
            </a:r>
          </a:p>
          <a:p>
            <a:pPr marL="342900" indent="-342900" algn="just" eaLnBrk="1" hangingPunct="1">
              <a:spcBef>
                <a:spcPts val="600"/>
              </a:spcBef>
              <a:buSzPct val="80000"/>
              <a:defRPr/>
            </a:pPr>
            <a:r>
              <a:rPr lang="ru-RU" sz="1400" b="1" dirty="0"/>
              <a:t>Идентификация пользователей и права доступа в соответствии с их </a:t>
            </a:r>
            <a:r>
              <a:rPr lang="ru-RU" sz="1400" b="1" dirty="0" err="1"/>
              <a:t>бизнес-ролью</a:t>
            </a:r>
            <a:r>
              <a:rPr lang="ru-RU" sz="1400" b="1" dirty="0"/>
              <a:t>.</a:t>
            </a:r>
          </a:p>
          <a:p>
            <a:pPr marL="342900" indent="-342900" algn="just" eaLnBrk="1" hangingPunct="1">
              <a:spcBef>
                <a:spcPts val="0"/>
              </a:spcBef>
              <a:buSzPct val="80000"/>
              <a:buFont typeface="Wingdings" pitchFamily="2" charset="2"/>
              <a:buChar char="q"/>
              <a:defRPr/>
            </a:pPr>
            <a:r>
              <a:rPr lang="ru-RU" sz="1400" dirty="0"/>
              <a:t>Среднее время между изменением и обновлением учетных записей</a:t>
            </a:r>
          </a:p>
          <a:p>
            <a:pPr marL="342900" indent="-342900" algn="just" eaLnBrk="1" hangingPunct="1">
              <a:spcBef>
                <a:spcPts val="0"/>
              </a:spcBef>
              <a:buSzPct val="80000"/>
              <a:buFont typeface="Wingdings" pitchFamily="2" charset="2"/>
              <a:buChar char="q"/>
              <a:defRPr/>
            </a:pPr>
            <a:r>
              <a:rPr lang="ru-RU" sz="1400" dirty="0"/>
              <a:t>Количество учетных записей по сравнению с количеством сотрудников</a:t>
            </a:r>
          </a:p>
          <a:p>
            <a:pPr marL="342900" indent="-342900" algn="just" eaLnBrk="1" hangingPunct="1">
              <a:spcBef>
                <a:spcPts val="600"/>
              </a:spcBef>
              <a:buSzPct val="80000"/>
              <a:defRPr/>
            </a:pPr>
            <a:r>
              <a:rPr lang="ru-RU" sz="1400" b="1" dirty="0"/>
              <a:t>Средства защиты информации от несанкционированного доступа и повреждений</a:t>
            </a:r>
          </a:p>
          <a:p>
            <a:pPr marL="342900" indent="-342900" algn="just" eaLnBrk="1" hangingPunct="1">
              <a:spcBef>
                <a:spcPts val="0"/>
              </a:spcBef>
              <a:buSzPct val="80000"/>
              <a:buFont typeface="Wingdings" pitchFamily="2" charset="2"/>
              <a:buChar char="q"/>
              <a:defRPr/>
            </a:pPr>
            <a:r>
              <a:rPr lang="ru-RU" sz="1400" dirty="0"/>
              <a:t>Процент периодических испытаний устройств экологической безопасности</a:t>
            </a:r>
          </a:p>
          <a:p>
            <a:pPr marL="342900" indent="-342900" algn="just" eaLnBrk="1" hangingPunct="1">
              <a:spcBef>
                <a:spcPts val="0"/>
              </a:spcBef>
              <a:buSzPct val="80000"/>
              <a:buFont typeface="Wingdings" pitchFamily="2" charset="2"/>
              <a:buChar char="q"/>
              <a:defRPr/>
            </a:pPr>
            <a:r>
              <a:rPr lang="ru-RU" sz="1400" dirty="0"/>
              <a:t>Средний рейтинг для оценки физической безопасности</a:t>
            </a:r>
          </a:p>
          <a:p>
            <a:pPr marL="342900" indent="-342900" algn="just" eaLnBrk="1" hangingPunct="1">
              <a:spcBef>
                <a:spcPts val="0"/>
              </a:spcBef>
              <a:buSzPct val="80000"/>
              <a:buFont typeface="Wingdings" pitchFamily="2" charset="2"/>
              <a:buChar char="q"/>
              <a:defRPr/>
            </a:pPr>
            <a:r>
              <a:rPr lang="ru-RU" sz="1400" dirty="0"/>
              <a:t>Количество инцидентов, связанных с физической безопасностью</a:t>
            </a:r>
          </a:p>
          <a:p>
            <a:pPr marL="342900" indent="-342900" algn="just" eaLnBrk="1" hangingPunct="1">
              <a:spcBef>
                <a:spcPts val="0"/>
              </a:spcBef>
              <a:buSzPct val="80000"/>
              <a:buFont typeface="Wingdings" pitchFamily="2" charset="2"/>
              <a:buChar char="q"/>
              <a:defRPr/>
            </a:pPr>
            <a:r>
              <a:rPr lang="ru-RU" sz="1400" dirty="0"/>
              <a:t>Количество инцидентов, связанных с несанкционированным доступом к информации</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377814515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Защита от вредоносных программ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13.10</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51704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Внедрение и поддержка принятых профилактических меры (особенно современные </a:t>
            </a:r>
            <a:r>
              <a:rPr lang="ru-RU" sz="1600" dirty="0" err="1"/>
              <a:t>патчи</a:t>
            </a:r>
            <a:r>
              <a:rPr lang="ru-RU" sz="1600" dirty="0"/>
              <a:t> безопасности и вирусный контроль) для защиты систем и технологий от вредоносные программы (вирусы, черви, шпионские программы, спам…).</a:t>
            </a:r>
          </a:p>
          <a:p>
            <a:pPr algn="just" eaLnBrk="1" hangingPunct="1">
              <a:spcBef>
                <a:spcPts val="1200"/>
              </a:spcBef>
              <a:defRPr/>
            </a:pPr>
            <a:r>
              <a:rPr lang="ru-RU" sz="1600" b="1" dirty="0"/>
              <a:t>Включает в себя следующие шаги:</a:t>
            </a:r>
          </a:p>
          <a:p>
            <a:pPr marL="342900" indent="-342900" algn="just" eaLnBrk="1" hangingPunct="1">
              <a:spcBef>
                <a:spcPts val="1200"/>
              </a:spcBef>
              <a:buSzPct val="100000"/>
              <a:buFont typeface="+mj-lt"/>
              <a:buAutoNum type="arabicPeriod"/>
              <a:defRPr/>
            </a:pPr>
            <a:r>
              <a:rPr lang="ru-RU" sz="1400" dirty="0"/>
              <a:t>Донесите информацию о вредоносном ПО и обеспечьте соблюдение процедур и обязанностей по его предотвращению.</a:t>
            </a:r>
          </a:p>
          <a:p>
            <a:pPr marL="342900" indent="-342900" algn="just" eaLnBrk="1" hangingPunct="1">
              <a:spcBef>
                <a:spcPts val="1200"/>
              </a:spcBef>
              <a:buSzPct val="100000"/>
              <a:buFont typeface="+mj-lt"/>
              <a:buAutoNum type="arabicPeriod"/>
              <a:defRPr/>
            </a:pPr>
            <a:r>
              <a:rPr lang="ru-RU" sz="1400" dirty="0"/>
              <a:t>Установите и активируйте средства защиты от вредоносного программного обеспечения на всех объектах обработки, включая файлы сигнатуры вредоносного программного обеспечения, которые обновляются по мере.</a:t>
            </a:r>
          </a:p>
          <a:p>
            <a:pPr marL="342900" indent="-342900" algn="just" eaLnBrk="1" hangingPunct="1">
              <a:spcBef>
                <a:spcPts val="1200"/>
              </a:spcBef>
              <a:buSzPct val="100000"/>
              <a:buFont typeface="+mj-lt"/>
              <a:buAutoNum type="arabicPeriod"/>
              <a:defRPr/>
            </a:pPr>
            <a:r>
              <a:rPr lang="ru-RU" sz="1400" dirty="0"/>
              <a:t>Распределите все программное обеспечение защиты централизованно (на уровне версий и исправлений), используя централизованное управление конфигурацией и изменениями.</a:t>
            </a:r>
          </a:p>
          <a:p>
            <a:pPr marL="342900" indent="-342900" algn="just" eaLnBrk="1" hangingPunct="1">
              <a:spcBef>
                <a:spcPts val="1200"/>
              </a:spcBef>
              <a:buSzPct val="100000"/>
              <a:buFont typeface="+mj-lt"/>
              <a:buAutoNum type="arabicPeriod"/>
              <a:defRPr/>
            </a:pPr>
            <a:r>
              <a:rPr lang="ru-RU" sz="1400" dirty="0"/>
              <a:t>Регулярно просматривайте и оценивайте информацию о новых потенциальных угрозах (например, просматривайте рекомендации по безопасности от поставщиков).</a:t>
            </a:r>
          </a:p>
          <a:p>
            <a:pPr marL="342900" indent="-342900" algn="just" eaLnBrk="1" hangingPunct="1">
              <a:spcBef>
                <a:spcPts val="1200"/>
              </a:spcBef>
              <a:buSzPct val="100000"/>
              <a:buFont typeface="+mj-lt"/>
              <a:buAutoNum type="arabicPeriod"/>
              <a:defRPr/>
            </a:pPr>
            <a:r>
              <a:rPr lang="ru-RU" sz="1400" dirty="0"/>
              <a:t>Фильтруйте входящего трафика, например электронной почты и загрузок, для защиты от нежелательной информации (например, шпионских программ, </a:t>
            </a:r>
            <a:r>
              <a:rPr lang="ru-RU" sz="1400" dirty="0" err="1"/>
              <a:t>фишинговых</a:t>
            </a:r>
            <a:r>
              <a:rPr lang="ru-RU" sz="1400" dirty="0"/>
              <a:t> писем).</a:t>
            </a:r>
          </a:p>
          <a:p>
            <a:pPr marL="342900" indent="-342900" algn="just" eaLnBrk="1" hangingPunct="1">
              <a:spcBef>
                <a:spcPts val="1200"/>
              </a:spcBef>
              <a:buSzPct val="100000"/>
              <a:buFont typeface="+mj-lt"/>
              <a:buAutoNum type="arabicPeriod"/>
              <a:defRPr/>
            </a:pPr>
            <a:r>
              <a:rPr lang="ru-RU" sz="1400" dirty="0"/>
              <a:t>Проводите периодические тренинги по использованию вредоносных программ в электронной почте и Интернете. Обучите пользователей не устанавливать неутвержденное программное обеспечение.</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405597563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безопасностью локальной сети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13.11</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53546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Меры безопасности и связанные с ними процедуры управления для защиты информации по всем способам подключения к локальной сети.</a:t>
            </a:r>
          </a:p>
          <a:p>
            <a:pPr algn="just" eaLnBrk="1" hangingPunct="1">
              <a:spcBef>
                <a:spcPts val="1200"/>
              </a:spcBef>
              <a:defRPr/>
            </a:pPr>
            <a:r>
              <a:rPr lang="ru-RU" sz="1600" b="1" dirty="0"/>
              <a:t>Включает в себя следующие шаги:</a:t>
            </a:r>
          </a:p>
          <a:p>
            <a:pPr marL="342900" indent="-342900" algn="just" eaLnBrk="1" hangingPunct="1">
              <a:spcBef>
                <a:spcPts val="800"/>
              </a:spcBef>
              <a:buSzPct val="100000"/>
              <a:buFont typeface="+mj-lt"/>
              <a:buAutoNum type="arabicPeriod"/>
              <a:defRPr/>
            </a:pPr>
            <a:r>
              <a:rPr lang="ru-RU" sz="1400" dirty="0"/>
              <a:t>Основываясь на оценках рисков и </a:t>
            </a:r>
            <a:r>
              <a:rPr lang="ru-RU" sz="1400" dirty="0" err="1"/>
              <a:t>бизнес-требованиях</a:t>
            </a:r>
            <a:r>
              <a:rPr lang="ru-RU" sz="1400" dirty="0"/>
              <a:t>, разработайте и поддерживайте политику обеспечения безопасности подключения к сети.</a:t>
            </a:r>
          </a:p>
          <a:p>
            <a:pPr marL="342900" indent="-342900" algn="just" eaLnBrk="1" hangingPunct="1">
              <a:spcBef>
                <a:spcPts val="800"/>
              </a:spcBef>
              <a:buSzPct val="100000"/>
              <a:buFont typeface="+mj-lt"/>
              <a:buAutoNum type="arabicPeriod"/>
              <a:defRPr/>
            </a:pPr>
            <a:r>
              <a:rPr lang="ru-RU" sz="1400" dirty="0"/>
              <a:t>Разрешить доступ к корпоративной информации и корпоративной сети только с после авторизации. Настройте вход для принудительного ввода пароля.</a:t>
            </a:r>
          </a:p>
          <a:p>
            <a:pPr marL="342900" indent="-342900" algn="just" eaLnBrk="1" hangingPunct="1">
              <a:spcBef>
                <a:spcPts val="800"/>
              </a:spcBef>
              <a:buSzPct val="100000"/>
              <a:buFont typeface="+mj-lt"/>
              <a:buAutoNum type="arabicPeriod"/>
              <a:defRPr/>
            </a:pPr>
            <a:r>
              <a:rPr lang="ru-RU" sz="1400" dirty="0"/>
              <a:t>Внедрите механизмы сетевой фильтрации, такие как брандмауэры и программное обеспечение для обнаружения вторжений, с соответствующими политиками для управления входящим и исходящим трафиком.</a:t>
            </a:r>
          </a:p>
          <a:p>
            <a:pPr marL="342900" indent="-342900" algn="just" eaLnBrk="1" hangingPunct="1">
              <a:spcBef>
                <a:spcPts val="800"/>
              </a:spcBef>
              <a:buSzPct val="100000"/>
              <a:buFont typeface="+mj-lt"/>
              <a:buAutoNum type="arabicPeriod"/>
              <a:defRPr/>
            </a:pPr>
            <a:r>
              <a:rPr lang="ru-RU" sz="1400" dirty="0"/>
              <a:t>Примените шифрование передаваемой информации в соответствии с ее классификацией.</a:t>
            </a:r>
          </a:p>
          <a:p>
            <a:pPr marL="342900" indent="-342900" algn="just" eaLnBrk="1" hangingPunct="1">
              <a:spcBef>
                <a:spcPts val="800"/>
              </a:spcBef>
              <a:buSzPct val="100000"/>
              <a:buFont typeface="+mj-lt"/>
              <a:buAutoNum type="arabicPeriod"/>
              <a:defRPr/>
            </a:pPr>
            <a:r>
              <a:rPr lang="ru-RU" sz="1400" dirty="0"/>
              <a:t>Примените одобренные протоколы безопасности к сетевому подключению.</a:t>
            </a:r>
          </a:p>
          <a:p>
            <a:pPr marL="342900" indent="-342900" algn="just" eaLnBrk="1" hangingPunct="1">
              <a:spcBef>
                <a:spcPts val="800"/>
              </a:spcBef>
              <a:buSzPct val="100000"/>
              <a:buFont typeface="+mj-lt"/>
              <a:buAutoNum type="arabicPeriod"/>
              <a:defRPr/>
            </a:pPr>
            <a:r>
              <a:rPr lang="ru-RU" sz="1400" dirty="0"/>
              <a:t>Настройте сетевое оборудование безопасным образом.</a:t>
            </a:r>
          </a:p>
          <a:p>
            <a:pPr marL="342900" indent="-342900" algn="just" eaLnBrk="1" hangingPunct="1">
              <a:spcBef>
                <a:spcPts val="800"/>
              </a:spcBef>
              <a:buSzPct val="100000"/>
              <a:buFont typeface="+mj-lt"/>
              <a:buAutoNum type="arabicPeriod"/>
              <a:defRPr/>
            </a:pPr>
            <a:r>
              <a:rPr lang="ru-RU" sz="1400" dirty="0"/>
              <a:t>Применяйте надежные механизмы для поддержки безопасной передачи и получения информации.</a:t>
            </a:r>
          </a:p>
          <a:p>
            <a:pPr marL="342900" indent="-342900" algn="just" eaLnBrk="1" hangingPunct="1">
              <a:spcBef>
                <a:spcPts val="800"/>
              </a:spcBef>
              <a:buSzPct val="100000"/>
              <a:buFont typeface="+mj-lt"/>
              <a:buAutoNum type="arabicPeriod"/>
              <a:defRPr/>
            </a:pPr>
            <a:r>
              <a:rPr lang="ru-RU" sz="1400" dirty="0"/>
              <a:t>Периодически проводите тестирование на проникновение для определения адекватности защиты сети.</a:t>
            </a:r>
          </a:p>
          <a:p>
            <a:pPr marL="342900" indent="-342900" algn="just" eaLnBrk="1" hangingPunct="1">
              <a:spcBef>
                <a:spcPts val="800"/>
              </a:spcBef>
              <a:buSzPct val="100000"/>
              <a:buFont typeface="+mj-lt"/>
              <a:buAutoNum type="arabicPeriod"/>
              <a:defRPr/>
            </a:pPr>
            <a:r>
              <a:rPr lang="ru-RU" sz="1400" dirty="0"/>
              <a:t>Проводить периодическое тестирование системной безопасности для определения адекватности системной защиты</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95267041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безопасностью рабочий мест</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13.12</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4140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Компьютеры (например, ноутбуки, </a:t>
            </a:r>
            <a:r>
              <a:rPr lang="ru-RU" sz="1600" dirty="0" err="1"/>
              <a:t>десктопы</a:t>
            </a:r>
            <a:r>
              <a:rPr lang="ru-RU" sz="1600" dirty="0"/>
              <a:t>, сервера и другие мобильные и сетевые устройства) должны быть защищены на уровне, равном или превышающем определенные требования безопасности</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Настройте операционные системы безопасным образом.</a:t>
            </a:r>
          </a:p>
          <a:p>
            <a:pPr marL="342900" indent="-342900" algn="just" eaLnBrk="1" hangingPunct="1">
              <a:spcBef>
                <a:spcPts val="600"/>
              </a:spcBef>
              <a:buSzPct val="100000"/>
              <a:buFont typeface="+mj-lt"/>
              <a:buAutoNum type="arabicPeriod"/>
              <a:defRPr/>
            </a:pPr>
            <a:r>
              <a:rPr lang="ru-RU" sz="1600" dirty="0"/>
              <a:t>Реализуйте механизмы блокировки компьютеров.</a:t>
            </a:r>
          </a:p>
          <a:p>
            <a:pPr marL="342900" indent="-342900" algn="just" eaLnBrk="1" hangingPunct="1">
              <a:spcBef>
                <a:spcPts val="600"/>
              </a:spcBef>
              <a:buSzPct val="100000"/>
              <a:buFont typeface="+mj-lt"/>
              <a:buAutoNum type="arabicPeriod"/>
              <a:defRPr/>
            </a:pPr>
            <a:r>
              <a:rPr lang="ru-RU" sz="1600" dirty="0"/>
              <a:t>Шифруйте информацию в хранилище в соответствии с ее классификацией.</a:t>
            </a:r>
          </a:p>
          <a:p>
            <a:pPr marL="342900" indent="-342900" algn="just" eaLnBrk="1" hangingPunct="1">
              <a:spcBef>
                <a:spcPts val="600"/>
              </a:spcBef>
              <a:buSzPct val="100000"/>
              <a:buFont typeface="+mj-lt"/>
              <a:buAutoNum type="arabicPeriod"/>
              <a:defRPr/>
            </a:pPr>
            <a:r>
              <a:rPr lang="ru-RU" sz="1600" dirty="0"/>
              <a:t>Управляйте удаленным доступом и контролируйте его</a:t>
            </a:r>
          </a:p>
          <a:p>
            <a:pPr marL="342900" indent="-342900" algn="just" eaLnBrk="1" hangingPunct="1">
              <a:spcBef>
                <a:spcPts val="600"/>
              </a:spcBef>
              <a:buSzPct val="100000"/>
              <a:buFont typeface="+mj-lt"/>
              <a:buAutoNum type="arabicPeriod"/>
              <a:defRPr/>
            </a:pPr>
            <a:r>
              <a:rPr lang="ru-RU" sz="1600" dirty="0"/>
              <a:t>Обеспечьте безопасное управление конфигурацией сети.</a:t>
            </a:r>
          </a:p>
          <a:p>
            <a:pPr marL="342900" indent="-342900" algn="just" eaLnBrk="1" hangingPunct="1">
              <a:spcBef>
                <a:spcPts val="600"/>
              </a:spcBef>
              <a:buSzPct val="100000"/>
              <a:buFont typeface="+mj-lt"/>
              <a:buAutoNum type="arabicPeriod"/>
              <a:defRPr/>
            </a:pPr>
            <a:r>
              <a:rPr lang="ru-RU" sz="1600" dirty="0"/>
              <a:t>Реализуйте фильтрацию сетевого трафика на компьютерах.</a:t>
            </a:r>
          </a:p>
          <a:p>
            <a:pPr marL="342900" indent="-342900" algn="just" eaLnBrk="1" hangingPunct="1">
              <a:spcBef>
                <a:spcPts val="600"/>
              </a:spcBef>
              <a:buSzPct val="100000"/>
              <a:buFont typeface="+mj-lt"/>
              <a:buAutoNum type="arabicPeriod"/>
              <a:defRPr/>
            </a:pPr>
            <a:r>
              <a:rPr lang="ru-RU" sz="1600" dirty="0"/>
              <a:t>Защитите целостность системы.</a:t>
            </a:r>
          </a:p>
          <a:p>
            <a:pPr marL="342900" indent="-342900" algn="just" eaLnBrk="1" hangingPunct="1">
              <a:spcBef>
                <a:spcPts val="600"/>
              </a:spcBef>
              <a:buSzPct val="100000"/>
              <a:buFont typeface="+mj-lt"/>
              <a:buAutoNum type="arabicPeriod"/>
              <a:defRPr/>
            </a:pPr>
            <a:r>
              <a:rPr lang="ru-RU" sz="1600" dirty="0"/>
              <a:t>Обеспечьте физическую защиту компьютеров.</a:t>
            </a:r>
          </a:p>
          <a:p>
            <a:pPr marL="342900" indent="-342900" algn="just" eaLnBrk="1" hangingPunct="1">
              <a:spcBef>
                <a:spcPts val="600"/>
              </a:spcBef>
              <a:buSzPct val="100000"/>
              <a:buFont typeface="+mj-lt"/>
              <a:buAutoNum type="arabicPeriod"/>
              <a:defRPr/>
            </a:pPr>
            <a:r>
              <a:rPr lang="ru-RU" sz="1600" dirty="0"/>
              <a:t>Надежно утилизируйте компьютеры.</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39843995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идентификацией и доступом пользователей</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13.13</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56165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Права пользователей должны соответствии с их </a:t>
            </a:r>
            <a:r>
              <a:rPr lang="ru-RU" sz="1600" dirty="0" err="1"/>
              <a:t>бизнес-ролям</a:t>
            </a:r>
            <a:r>
              <a:rPr lang="ru-RU" sz="1600" dirty="0"/>
              <a:t> координироваться руководителями </a:t>
            </a:r>
            <a:r>
              <a:rPr lang="ru-RU" sz="1600" dirty="0" err="1"/>
              <a:t>бизнес-подразделений</a:t>
            </a:r>
            <a:r>
              <a:rPr lang="ru-RU" sz="1600" dirty="0"/>
              <a:t>, которые управляют правами бизнес-процессов.</a:t>
            </a:r>
          </a:p>
          <a:p>
            <a:pPr algn="just" eaLnBrk="1" hangingPunct="1">
              <a:spcBef>
                <a:spcPts val="600"/>
              </a:spcBef>
              <a:defRPr/>
            </a:pPr>
            <a:r>
              <a:rPr lang="ru-RU" sz="1600" b="1" dirty="0"/>
              <a:t>Включает в себя следующие шаги:</a:t>
            </a:r>
          </a:p>
          <a:p>
            <a:pPr marL="342900" indent="-342900" algn="just" eaLnBrk="1" hangingPunct="1">
              <a:spcBef>
                <a:spcPts val="1200"/>
              </a:spcBef>
              <a:buSzPct val="100000"/>
              <a:buFont typeface="+mj-lt"/>
              <a:buAutoNum type="arabicPeriod"/>
              <a:defRPr/>
            </a:pPr>
            <a:r>
              <a:rPr lang="ru-RU" sz="1400" dirty="0"/>
              <a:t>Поддерживайте права доступа пользователей в соответствии с требованиями бизнес-функциями процессов на принципах необходимости и достаточности</a:t>
            </a:r>
          </a:p>
          <a:p>
            <a:pPr marL="342900" indent="-342900" algn="just" eaLnBrk="1" hangingPunct="1">
              <a:spcBef>
                <a:spcPts val="1200"/>
              </a:spcBef>
              <a:buSzPct val="100000"/>
              <a:buFont typeface="+mj-lt"/>
              <a:buAutoNum type="arabicPeriod"/>
              <a:defRPr/>
            </a:pPr>
            <a:r>
              <a:rPr lang="ru-RU" sz="1400" dirty="0"/>
              <a:t>Однозначно идентифицируйте все виды деятельности по обработке информации по функциональным ролям, координируя их с </a:t>
            </a:r>
            <a:r>
              <a:rPr lang="ru-RU" sz="1400" dirty="0" err="1"/>
              <a:t>бизнес-подразделениями</a:t>
            </a:r>
            <a:endParaRPr lang="ru-RU" sz="1400" dirty="0"/>
          </a:p>
          <a:p>
            <a:pPr marL="342900" indent="-342900" algn="just" eaLnBrk="1" hangingPunct="1">
              <a:spcBef>
                <a:spcPts val="1200"/>
              </a:spcBef>
              <a:buSzPct val="100000"/>
              <a:buFont typeface="+mj-lt"/>
              <a:buAutoNum type="arabicPeriod"/>
              <a:defRPr/>
            </a:pPr>
            <a:r>
              <a:rPr lang="ru-RU" sz="1400" dirty="0"/>
              <a:t>Аутентификация всего доступа к информации, координируемая с </a:t>
            </a:r>
            <a:r>
              <a:rPr lang="ru-RU" sz="1400" dirty="0" err="1"/>
              <a:t>бизнес-подразделениями</a:t>
            </a:r>
            <a:r>
              <a:rPr lang="ru-RU" sz="1400" dirty="0"/>
              <a:t>, для надлежащего администрирования элементов проверки подлинности</a:t>
            </a:r>
          </a:p>
          <a:p>
            <a:pPr marL="342900" indent="-342900" algn="just" eaLnBrk="1" hangingPunct="1">
              <a:spcBef>
                <a:spcPts val="1200"/>
              </a:spcBef>
              <a:buSzPct val="100000"/>
              <a:buFont typeface="+mj-lt"/>
              <a:buAutoNum type="arabicPeriod"/>
              <a:defRPr/>
            </a:pPr>
            <a:r>
              <a:rPr lang="ru-RU" sz="1400" dirty="0"/>
              <a:t>Администрирование всех изменений прав доступа (создание, модификация и удаление), которые вступают в силу в соответствующее время, на основе только одобренных и санкционированных назначений управляющими лицами.</a:t>
            </a:r>
          </a:p>
          <a:p>
            <a:pPr marL="342900" indent="-342900" algn="just" eaLnBrk="1" hangingPunct="1">
              <a:spcBef>
                <a:spcPts val="1200"/>
              </a:spcBef>
              <a:buSzPct val="100000"/>
              <a:buFont typeface="+mj-lt"/>
              <a:buAutoNum type="arabicPeriod"/>
              <a:defRPr/>
            </a:pPr>
            <a:r>
              <a:rPr lang="ru-RU" sz="1400" dirty="0"/>
              <a:t>Разделение и управление привилегированными учетными записями пользователей.</a:t>
            </a:r>
          </a:p>
          <a:p>
            <a:pPr marL="342900" indent="-342900" algn="just" eaLnBrk="1" hangingPunct="1">
              <a:spcBef>
                <a:spcPts val="1200"/>
              </a:spcBef>
              <a:buSzPct val="100000"/>
              <a:buFont typeface="+mj-lt"/>
              <a:buAutoNum type="arabicPeriod"/>
              <a:defRPr/>
            </a:pPr>
            <a:r>
              <a:rPr lang="ru-RU" sz="1400" dirty="0"/>
              <a:t>Регулярно проводите анализ всех учетных записей и связанных с ними привилегий</a:t>
            </a:r>
          </a:p>
          <a:p>
            <a:pPr marL="342900" indent="-342900" algn="just" eaLnBrk="1" hangingPunct="1">
              <a:spcBef>
                <a:spcPts val="1200"/>
              </a:spcBef>
              <a:buSzPct val="100000"/>
              <a:buFont typeface="+mj-lt"/>
              <a:buAutoNum type="arabicPeriod"/>
              <a:defRPr/>
            </a:pPr>
            <a:r>
              <a:rPr lang="ru-RU" sz="1400" dirty="0"/>
              <a:t>Убедитесь, что все пользователи (внутренние, внешние и временные) являются однозначно идентифицируемыми. </a:t>
            </a:r>
          </a:p>
          <a:p>
            <a:pPr marL="342900" indent="-342900" algn="just" eaLnBrk="1" hangingPunct="1">
              <a:spcBef>
                <a:spcPts val="1200"/>
              </a:spcBef>
              <a:buSzPct val="100000"/>
              <a:buFont typeface="+mj-lt"/>
              <a:buAutoNum type="arabicPeriod"/>
              <a:defRPr/>
            </a:pPr>
            <a:r>
              <a:rPr lang="ru-RU" sz="1400" dirty="0"/>
              <a:t>Проверяйте аудиторский след доступа к информации, классифицируемой как особо конфиденциальная.</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271896503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физическим доступом к ИТ-ресурсам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13.14</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55403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Доступ к помещениям, зданиям и зонам должен быть обоснован, санкционирован, зарегистрирован и контролироваться. Это должно относиться ко всем лицам, входящим в помещение, включая временный персонал и других посетителей.</a:t>
            </a:r>
          </a:p>
          <a:p>
            <a:pPr algn="just" eaLnBrk="1" hangingPunct="1">
              <a:spcBef>
                <a:spcPts val="1200"/>
              </a:spcBef>
              <a:defRPr/>
            </a:pPr>
            <a:r>
              <a:rPr lang="ru-RU" sz="1600" b="1" dirty="0"/>
              <a:t>Включает в себя следующие шаги:</a:t>
            </a:r>
          </a:p>
          <a:p>
            <a:pPr marL="342900" indent="-342900" algn="just" eaLnBrk="1" hangingPunct="1">
              <a:spcBef>
                <a:spcPts val="1200"/>
              </a:spcBef>
              <a:buSzPct val="100000"/>
              <a:buFont typeface="+mj-lt"/>
              <a:buAutoNum type="arabicPeriod"/>
              <a:defRPr/>
            </a:pPr>
            <a:r>
              <a:rPr lang="ru-RU" sz="1400" dirty="0"/>
              <a:t>Официальные запросы на доступ должны быть заполнены и авторизованы руководством, а записи запросов должны быть сохранены. </a:t>
            </a:r>
          </a:p>
          <a:p>
            <a:pPr marL="342900" indent="-342900" algn="just" eaLnBrk="1" hangingPunct="1">
              <a:spcBef>
                <a:spcPts val="1200"/>
              </a:spcBef>
              <a:buSzPct val="100000"/>
              <a:buFont typeface="+mj-lt"/>
              <a:buAutoNum type="arabicPeriod"/>
              <a:defRPr/>
            </a:pPr>
            <a:r>
              <a:rPr lang="ru-RU" sz="1400" dirty="0"/>
              <a:t>Убедитесь, что профили доступа актуальны, а базовый доступ к серверным помещениям, зданиям, зонам или зонам выдан по должностным функциям и обязанностям</a:t>
            </a:r>
          </a:p>
          <a:p>
            <a:pPr marL="342900" indent="-342900" algn="just" eaLnBrk="1" hangingPunct="1">
              <a:spcBef>
                <a:spcPts val="1200"/>
              </a:spcBef>
              <a:buSzPct val="100000"/>
              <a:buFont typeface="+mj-lt"/>
              <a:buAutoNum type="arabicPeriod"/>
              <a:defRPr/>
            </a:pPr>
            <a:r>
              <a:rPr lang="ru-RU" sz="1400" dirty="0"/>
              <a:t>Регистрируйте и контролируйте все точки входа, всех посетителей сайта, включая подрядчиков и поставщиков</a:t>
            </a:r>
          </a:p>
          <a:p>
            <a:pPr marL="342900" indent="-342900" algn="just" eaLnBrk="1" hangingPunct="1">
              <a:spcBef>
                <a:spcPts val="1200"/>
              </a:spcBef>
              <a:buSzPct val="100000"/>
              <a:buFont typeface="+mj-lt"/>
              <a:buAutoNum type="arabicPeriod"/>
              <a:defRPr/>
            </a:pPr>
            <a:r>
              <a:rPr lang="ru-RU" sz="1400" dirty="0"/>
              <a:t>Проинструктируйте весь персонал постоянно показывать видимые идентификационные данные. Запрещается выдача </a:t>
            </a:r>
            <a:r>
              <a:rPr lang="ru-RU" sz="1400" dirty="0" err="1"/>
              <a:t>бейджей</a:t>
            </a:r>
            <a:r>
              <a:rPr lang="ru-RU" sz="1400" dirty="0"/>
              <a:t> без надлежащего разрешения</a:t>
            </a:r>
          </a:p>
          <a:p>
            <a:pPr marL="342900" indent="-342900" algn="just" eaLnBrk="1" hangingPunct="1">
              <a:spcBef>
                <a:spcPts val="1200"/>
              </a:spcBef>
              <a:buSzPct val="100000"/>
              <a:buFont typeface="+mj-lt"/>
              <a:buAutoNum type="arabicPeriod"/>
              <a:defRPr/>
            </a:pPr>
            <a:r>
              <a:rPr lang="ru-RU" sz="1400" dirty="0"/>
              <a:t>Требуйте, чтобы посетителей сопровождали в любое время, пока они находятся на территории. В случае обнаружения несопровождаемого, незнакомого лица, не имеющего удостоверения личности персонала, предупредите сотрудников Службы безопасности</a:t>
            </a:r>
          </a:p>
          <a:p>
            <a:pPr marL="342900" indent="-342900" algn="just" eaLnBrk="1" hangingPunct="1">
              <a:spcBef>
                <a:spcPts val="1200"/>
              </a:spcBef>
              <a:buSzPct val="100000"/>
              <a:buFont typeface="+mj-lt"/>
              <a:buAutoNum type="arabicPeriod"/>
              <a:defRPr/>
            </a:pPr>
            <a:r>
              <a:rPr lang="ru-RU" sz="1400" dirty="0"/>
              <a:t>Ограничьте доступ к чувствительным ресурсам, установив ограничения по периметру (ограждения, стены и защитные устройства на внутренних и наружных дверях). Убедитесь, что фиксируется вход и работает сигнал тревоги в случае несанкционированного доступа. </a:t>
            </a:r>
          </a:p>
          <a:p>
            <a:pPr marL="342900" indent="-342900" algn="just" eaLnBrk="1" hangingPunct="1">
              <a:spcBef>
                <a:spcPts val="1200"/>
              </a:spcBef>
              <a:buSzPct val="100000"/>
              <a:buFont typeface="+mj-lt"/>
              <a:buAutoNum type="arabicPeriod"/>
              <a:defRPr/>
            </a:pPr>
            <a:r>
              <a:rPr lang="ru-RU" sz="1400" dirty="0"/>
              <a:t>Регулярно проводите тренинги по повышению уровня физической безопасности. </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159607337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конфиденциальными документами </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13.15</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47402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Повышенная безопасность для конфиденциальных документов и коммерческой тайне</a:t>
            </a:r>
          </a:p>
          <a:p>
            <a:pPr algn="just" eaLnBrk="1" hangingPunct="1">
              <a:spcBef>
                <a:spcPts val="6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Установите процедуры, регулирующие прием, использование, вывоз и утилизацию специальных бланков и устройств вывода на предприятие, внутри предприятия и за его пределами</a:t>
            </a:r>
          </a:p>
          <a:p>
            <a:pPr marL="342900" indent="-342900" algn="just" eaLnBrk="1" hangingPunct="1">
              <a:spcBef>
                <a:spcPts val="600"/>
              </a:spcBef>
              <a:buSzPct val="100000"/>
              <a:buFont typeface="+mj-lt"/>
              <a:buAutoNum type="arabicPeriod"/>
              <a:defRPr/>
            </a:pPr>
            <a:r>
              <a:rPr lang="ru-RU" sz="1600" dirty="0"/>
              <a:t>Назначьте привилегии доступа к конфиденциальным документам и устройствам вывода на основе принципа наименьших привилегий, балансируя риски и </a:t>
            </a:r>
            <a:r>
              <a:rPr lang="ru-RU" sz="1600" dirty="0" err="1"/>
              <a:t>бизнес-требования</a:t>
            </a:r>
            <a:endParaRPr lang="ru-RU" sz="1600" dirty="0"/>
          </a:p>
          <a:p>
            <a:pPr marL="342900" indent="-342900" algn="just" eaLnBrk="1" hangingPunct="1">
              <a:spcBef>
                <a:spcPts val="600"/>
              </a:spcBef>
              <a:buSzPct val="100000"/>
              <a:buFont typeface="+mj-lt"/>
              <a:buAutoNum type="arabicPeriod"/>
              <a:defRPr/>
            </a:pPr>
            <a:r>
              <a:rPr lang="ru-RU" sz="1600" dirty="0"/>
              <a:t>Составьте перечень конфиденциальных документов и устройств вывода и регулярно проводите выверку</a:t>
            </a:r>
          </a:p>
          <a:p>
            <a:pPr marL="342900" indent="-342900" algn="just" eaLnBrk="1" hangingPunct="1">
              <a:spcBef>
                <a:spcPts val="600"/>
              </a:spcBef>
              <a:buSzPct val="100000"/>
              <a:buFont typeface="+mj-lt"/>
              <a:buAutoNum type="arabicPeriod"/>
              <a:defRPr/>
            </a:pPr>
            <a:r>
              <a:rPr lang="ru-RU" sz="1600" dirty="0"/>
              <a:t>Установите соответствующие физические гарантии в отношении специальных форм и чувствительных устройств</a:t>
            </a:r>
          </a:p>
          <a:p>
            <a:pPr marL="342900" indent="-342900" algn="just" eaLnBrk="1" hangingPunct="1">
              <a:spcBef>
                <a:spcPts val="600"/>
              </a:spcBef>
              <a:buSzPct val="100000"/>
              <a:buFont typeface="+mj-lt"/>
              <a:buAutoNum type="arabicPeriod"/>
              <a:defRPr/>
            </a:pPr>
            <a:r>
              <a:rPr lang="ru-RU" sz="1600" dirty="0"/>
              <a:t>Уничтожайте конфиденциальную информацию и зачищайте устройства хранения (например, размагничивание электронных носителей, физическое разрушение запоминающих устройств, используйте шредеры или запертые бумажные корзины, доступные для уничтожения специальных форм и других конфиденциальных бумаг).</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322727520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accent5">
                  <a:lumMod val="75000"/>
                </a:schemeClr>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Мониторинг событий, связанных с ИБ</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13.16</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Система управления информационной безопасностью</a:t>
            </a:r>
          </a:p>
        </p:txBody>
      </p:sp>
      <p:sp>
        <p:nvSpPr>
          <p:cNvPr id="12" name="Прямоугольник 11"/>
          <p:cNvSpPr/>
          <p:nvPr/>
        </p:nvSpPr>
        <p:spPr>
          <a:xfrm>
            <a:off x="468313" y="733425"/>
            <a:ext cx="8496300" cy="49863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Используя средства обнаружения вторжений, контролируйте инфраструктуру на несанкционированный доступ убедитесь, что все события фиксируются как инциденты ИБ</a:t>
            </a:r>
          </a:p>
          <a:p>
            <a:pPr algn="just" eaLnBrk="1" hangingPunct="1">
              <a:spcBef>
                <a:spcPts val="6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Регистрируйте события, связанные с безопасностью, сообщаемые средствами мониторинга безопасности инфраструктуры, определяя уровень информации, подлежащей регистрации, на основе учета риска. Сохраняйте их в течение соответствующего периода времени для оказания помощи в будущих расследованиях</a:t>
            </a:r>
          </a:p>
          <a:p>
            <a:pPr marL="342900" indent="-342900" algn="just" eaLnBrk="1" hangingPunct="1">
              <a:spcBef>
                <a:spcPts val="600"/>
              </a:spcBef>
              <a:buSzPct val="100000"/>
              <a:buFont typeface="+mj-lt"/>
              <a:buAutoNum type="arabicPeriod"/>
              <a:defRPr/>
            </a:pPr>
            <a:r>
              <a:rPr lang="ru-RU" sz="1600" dirty="0"/>
              <a:t>Определяйте и фиксируйте информацию о характере потенциальных инцидентов, связанных с безопасностью, с тем чтобы их можно было легко распознать и понять их впоследствии для обеспечения соразмерного реагирования</a:t>
            </a:r>
          </a:p>
          <a:p>
            <a:pPr marL="342900" indent="-342900" algn="just" eaLnBrk="1" hangingPunct="1">
              <a:spcBef>
                <a:spcPts val="600"/>
              </a:spcBef>
              <a:buSzPct val="100000"/>
              <a:buFont typeface="+mj-lt"/>
              <a:buAutoNum type="arabicPeriod"/>
              <a:defRPr/>
            </a:pPr>
            <a:r>
              <a:rPr lang="ru-RU" sz="1600" dirty="0"/>
              <a:t>Регулярно просматривайте журналы событий на предмет возможных инцидентов</a:t>
            </a:r>
          </a:p>
          <a:p>
            <a:pPr marL="342900" indent="-342900" algn="just" eaLnBrk="1" hangingPunct="1">
              <a:spcBef>
                <a:spcPts val="600"/>
              </a:spcBef>
              <a:buSzPct val="100000"/>
              <a:buFont typeface="+mj-lt"/>
              <a:buAutoNum type="arabicPeriod"/>
              <a:defRPr/>
            </a:pPr>
            <a:r>
              <a:rPr lang="ru-RU" sz="1600" dirty="0"/>
              <a:t>Поддерживайте процедуру сбора доказательств в соответствии с местными правилами судебно-медицинской экспертизы и обеспечивать, чтобы все сотрудники были осведомлены об этих требованиях</a:t>
            </a:r>
          </a:p>
          <a:p>
            <a:pPr marL="342900" indent="-342900" algn="just" eaLnBrk="1" hangingPunct="1">
              <a:spcBef>
                <a:spcPts val="600"/>
              </a:spcBef>
              <a:buSzPct val="100000"/>
              <a:buFont typeface="+mj-lt"/>
              <a:buAutoNum type="arabicPeriod"/>
              <a:defRPr/>
            </a:pPr>
            <a:r>
              <a:rPr lang="ru-RU" sz="1600" dirty="0"/>
              <a:t>Убедитесь, что записи о инцидентах безопасности создаются своевременно, когда мониторинг выявляет потенциальные инциденты безопасности.</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5280" y="96641"/>
            <a:ext cx="1009331" cy="410784"/>
          </a:xfrm>
          <a:prstGeom prst="rect">
            <a:avLst/>
          </a:prstGeom>
        </p:spPr>
      </p:pic>
    </p:spTree>
    <p:extLst>
      <p:ext uri="{BB962C8B-B14F-4D97-AF65-F5344CB8AC3E}">
        <p14:creationId xmlns:p14="http://schemas.microsoft.com/office/powerpoint/2010/main" val="88615307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a:solidFill>
                  <a:schemeClr val="bg1"/>
                </a:solidFill>
                <a:latin typeface="Calibri" panose="020F0502020204030204" pitchFamily="34" charset="0"/>
                <a:cs typeface="Calibri" panose="020F0502020204030204" pitchFamily="34" charset="0"/>
              </a:rPr>
              <a:t>⓭</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49"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a:t>
            </a:r>
            <a:r>
              <a:rPr lang="en-US" dirty="0" err="1">
                <a:solidFill>
                  <a:schemeClr val="tx1"/>
                </a:solidFill>
              </a:rPr>
              <a:t>Cobit</a:t>
            </a:r>
            <a:r>
              <a:rPr lang="ru-RU" dirty="0">
                <a:solidFill>
                  <a:schemeClr val="tx1"/>
                </a:solidFill>
              </a:rPr>
              <a:t>», что обозначает аббревиатура?</a:t>
            </a:r>
          </a:p>
          <a:p>
            <a:pPr marL="285750" indent="-285750">
              <a:buFont typeface="Wingdings" panose="05000000000000000000" pitchFamily="2" charset="2"/>
              <a:buChar char="§"/>
              <a:defRPr/>
            </a:pPr>
            <a:r>
              <a:rPr lang="ru-RU" dirty="0">
                <a:solidFill>
                  <a:schemeClr val="tx1"/>
                </a:solidFill>
              </a:rPr>
              <a:t>Перечислите 5 принципов </a:t>
            </a:r>
            <a:r>
              <a:rPr lang="en-US" dirty="0" err="1">
                <a:solidFill>
                  <a:schemeClr val="tx1"/>
                </a:solidFill>
              </a:rPr>
              <a:t>Cobit</a:t>
            </a:r>
            <a:r>
              <a:rPr lang="en-US" dirty="0">
                <a:solidFill>
                  <a:schemeClr val="tx1"/>
                </a:solidFill>
              </a:rPr>
              <a:t> 5</a:t>
            </a:r>
          </a:p>
          <a:p>
            <a:pPr marL="285750" indent="-285750">
              <a:buFont typeface="Wingdings" panose="05000000000000000000" pitchFamily="2" charset="2"/>
              <a:buChar char="§"/>
              <a:defRPr/>
            </a:pPr>
            <a:r>
              <a:rPr lang="ru-RU" dirty="0">
                <a:solidFill>
                  <a:schemeClr val="tx1"/>
                </a:solidFill>
              </a:rPr>
              <a:t>Потребности заинтересованных сторон во внедрении </a:t>
            </a:r>
            <a:r>
              <a:rPr lang="en-US" dirty="0" err="1">
                <a:solidFill>
                  <a:schemeClr val="tx1"/>
                </a:solidFill>
              </a:rPr>
              <a:t>Cobit</a:t>
            </a:r>
            <a:endParaRPr lang="ru-RU" dirty="0">
              <a:solidFill>
                <a:schemeClr val="tx1"/>
              </a:solidFill>
            </a:endParaRPr>
          </a:p>
          <a:p>
            <a:pPr marL="285750" indent="-285750">
              <a:buFont typeface="Wingdings" panose="05000000000000000000" pitchFamily="2" charset="2"/>
              <a:buChar char="§"/>
              <a:defRPr/>
            </a:pPr>
            <a:r>
              <a:rPr lang="ru-RU" dirty="0">
                <a:solidFill>
                  <a:schemeClr val="tx1"/>
                </a:solidFill>
              </a:rPr>
              <a:t>Какие группы процессов охватывает </a:t>
            </a:r>
            <a:r>
              <a:rPr lang="en-US" dirty="0" err="1">
                <a:solidFill>
                  <a:schemeClr val="tx1"/>
                </a:solidFill>
              </a:rPr>
              <a:t>Cobit</a:t>
            </a:r>
            <a:r>
              <a:rPr lang="en-US" dirty="0">
                <a:solidFill>
                  <a:schemeClr val="tx1"/>
                </a:solidFill>
              </a:rPr>
              <a:t> 5</a:t>
            </a:r>
          </a:p>
          <a:p>
            <a:pPr marL="285750" indent="-285750">
              <a:buFont typeface="Wingdings" panose="05000000000000000000" pitchFamily="2" charset="2"/>
              <a:buChar char="§"/>
              <a:defRPr/>
            </a:pPr>
            <a:r>
              <a:rPr lang="ru-RU" dirty="0">
                <a:solidFill>
                  <a:schemeClr val="tx1"/>
                </a:solidFill>
              </a:rPr>
              <a:t>Какие основные и вспомогательные процессы </a:t>
            </a:r>
            <a:r>
              <a:rPr lang="en-US" dirty="0" err="1">
                <a:solidFill>
                  <a:schemeClr val="tx1"/>
                </a:solidFill>
              </a:rPr>
              <a:t>Cobit</a:t>
            </a:r>
            <a:r>
              <a:rPr lang="en-US" dirty="0">
                <a:solidFill>
                  <a:schemeClr val="tx1"/>
                </a:solidFill>
              </a:rPr>
              <a:t> </a:t>
            </a:r>
            <a:r>
              <a:rPr lang="ru-RU" dirty="0">
                <a:solidFill>
                  <a:schemeClr val="tx1"/>
                </a:solidFill>
              </a:rPr>
              <a:t>относятся к безопасности?</a:t>
            </a:r>
          </a:p>
          <a:p>
            <a:pPr marL="285750" indent="-285750">
              <a:buFont typeface="Wingdings" panose="05000000000000000000" pitchFamily="2" charset="2"/>
              <a:buChar char="§"/>
              <a:defRPr/>
            </a:pPr>
            <a:r>
              <a:rPr lang="ru-RU" dirty="0">
                <a:solidFill>
                  <a:schemeClr val="tx1"/>
                </a:solidFill>
              </a:rPr>
              <a:t>Что такое модель зрелости ИТ процесса?</a:t>
            </a:r>
          </a:p>
          <a:p>
            <a:pPr marL="285750" indent="-285750">
              <a:buFont typeface="Wingdings" panose="05000000000000000000" pitchFamily="2" charset="2"/>
              <a:buChar char="§"/>
              <a:defRPr/>
            </a:pPr>
            <a:r>
              <a:rPr lang="ru-RU" dirty="0">
                <a:solidFill>
                  <a:schemeClr val="tx1"/>
                </a:solidFill>
              </a:rPr>
              <a:t>Бизнес-цель управления безопасностью ИТ?</a:t>
            </a:r>
          </a:p>
          <a:p>
            <a:pPr marL="285750" indent="-285750">
              <a:buFont typeface="Wingdings" panose="05000000000000000000" pitchFamily="2" charset="2"/>
              <a:buChar char="§"/>
              <a:defRPr/>
            </a:pPr>
            <a:r>
              <a:rPr lang="ru-RU" dirty="0">
                <a:solidFill>
                  <a:schemeClr val="tx1"/>
                </a:solidFill>
              </a:rPr>
              <a:t>Какие </a:t>
            </a:r>
            <a:r>
              <a:rPr lang="en-US" dirty="0">
                <a:solidFill>
                  <a:schemeClr val="tx1"/>
                </a:solidFill>
              </a:rPr>
              <a:t>KPI</a:t>
            </a:r>
            <a:r>
              <a:rPr lang="ru-RU" dirty="0">
                <a:solidFill>
                  <a:schemeClr val="tx1"/>
                </a:solidFill>
              </a:rPr>
              <a:t> (индикаторы эффективности) процесса управления безопасностью?</a:t>
            </a:r>
          </a:p>
          <a:p>
            <a:pPr marL="285750" indent="-285750">
              <a:buFont typeface="Wingdings" panose="05000000000000000000" pitchFamily="2" charset="2"/>
              <a:buChar char="§"/>
              <a:defRPr/>
            </a:pPr>
            <a:r>
              <a:rPr lang="ru-RU" dirty="0">
                <a:solidFill>
                  <a:schemeClr val="tx1"/>
                </a:solidFill>
              </a:rPr>
              <a:t>Основные составные части процесса управлению безопасностью по </a:t>
            </a:r>
            <a:r>
              <a:rPr lang="en-US" dirty="0" err="1">
                <a:solidFill>
                  <a:schemeClr val="tx1"/>
                </a:solidFill>
              </a:rPr>
              <a:t>Cobit</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Бизнес-цель защиты информации ИТ?</a:t>
            </a:r>
          </a:p>
          <a:p>
            <a:pPr marL="285750" indent="-285750">
              <a:buFont typeface="Wingdings" panose="05000000000000000000" pitchFamily="2" charset="2"/>
              <a:buChar char="§"/>
              <a:defRPr/>
            </a:pPr>
            <a:r>
              <a:rPr lang="ru-RU" dirty="0">
                <a:solidFill>
                  <a:schemeClr val="tx1"/>
                </a:solidFill>
              </a:rPr>
              <a:t>Какие </a:t>
            </a:r>
            <a:r>
              <a:rPr lang="en-US" dirty="0">
                <a:solidFill>
                  <a:schemeClr val="tx1"/>
                </a:solidFill>
              </a:rPr>
              <a:t>KPI</a:t>
            </a:r>
            <a:r>
              <a:rPr lang="ru-RU" dirty="0">
                <a:solidFill>
                  <a:schemeClr val="tx1"/>
                </a:solidFill>
              </a:rPr>
              <a:t> (индикаторы эффективности) процесса защиты информации?</a:t>
            </a:r>
          </a:p>
          <a:p>
            <a:pPr marL="285750" indent="-285750">
              <a:buFont typeface="Wingdings" panose="05000000000000000000" pitchFamily="2" charset="2"/>
              <a:buChar char="§"/>
              <a:defRPr/>
            </a:pPr>
            <a:r>
              <a:rPr lang="ru-RU" dirty="0">
                <a:solidFill>
                  <a:schemeClr val="tx1"/>
                </a:solidFill>
              </a:rPr>
              <a:t>Основные шаги Защиты от вредоносных программ по </a:t>
            </a:r>
            <a:r>
              <a:rPr lang="en-US" dirty="0" err="1">
                <a:solidFill>
                  <a:schemeClr val="tx1"/>
                </a:solidFill>
              </a:rPr>
              <a:t>Cobit</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Основные шаги Управления идентификацией и доступом по </a:t>
            </a:r>
            <a:r>
              <a:rPr lang="en-US" dirty="0" err="1">
                <a:solidFill>
                  <a:schemeClr val="tx1"/>
                </a:solidFill>
              </a:rPr>
              <a:t>Cobit</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Основные шаги Управления конфиденциальными документами по </a:t>
            </a:r>
            <a:r>
              <a:rPr lang="en-US" dirty="0" err="1">
                <a:solidFill>
                  <a:schemeClr val="tx1"/>
                </a:solidFill>
              </a:rPr>
              <a:t>Cobit</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Основные шаги Управления мониторингом событий ИБ?</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Система управления информационной безопасностью</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11" name="Рисунок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48425" y="963119"/>
            <a:ext cx="2916188" cy="1186849"/>
          </a:xfrm>
          <a:prstGeom prst="rect">
            <a:avLst/>
          </a:prstGeom>
        </p:spPr>
      </p:pic>
      <p:sp>
        <p:nvSpPr>
          <p:cNvPr id="2" name="Прямоугольник 1">
            <a:extLst>
              <a:ext uri="{FF2B5EF4-FFF2-40B4-BE49-F238E27FC236}">
                <a16:creationId xmlns:a16="http://schemas.microsoft.com/office/drawing/2014/main" id="{372BEDF0-0C02-E32D-E45C-6FC71175AC3D}"/>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46360933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⓮</a:t>
            </a:r>
            <a:r>
              <a:rPr lang="ru-RU" sz="2400" b="1" dirty="0">
                <a:solidFill>
                  <a:schemeClr val="accent5">
                    <a:lumMod val="75000"/>
                  </a:schemeClr>
                </a:solidFill>
                <a:cs typeface="Arial" panose="020B0604020202020204" pitchFamily="34" charset="0"/>
              </a:rPr>
              <a:t> Управление непрерывностью бизнес-процессов</a:t>
            </a:r>
            <a:endParaRPr lang="ru-RU" altLang="ru-RU" sz="2400" b="1" dirty="0">
              <a:solidFill>
                <a:schemeClr val="accent5">
                  <a:lumMod val="75000"/>
                </a:schemeClr>
              </a:solidFill>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5424962" y="803275"/>
            <a:ext cx="3539651" cy="2625725"/>
          </a:xfrm>
          <a:prstGeom prst="rect">
            <a:avLst/>
          </a:prstGeom>
        </p:spPr>
      </p:pic>
      <p:sp>
        <p:nvSpPr>
          <p:cNvPr id="3" name="Прямоугольник 2">
            <a:extLst>
              <a:ext uri="{FF2B5EF4-FFF2-40B4-BE49-F238E27FC236}">
                <a16:creationId xmlns:a16="http://schemas.microsoft.com/office/drawing/2014/main" id="{91E58248-F884-BB55-B59B-5E8D58BA2FCA}"/>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5" name="Прямоугольник 4">
            <a:extLst>
              <a:ext uri="{FF2B5EF4-FFF2-40B4-BE49-F238E27FC236}">
                <a16:creationId xmlns:a16="http://schemas.microsoft.com/office/drawing/2014/main" id="{23FABE1B-D167-0A65-7140-3F034E5E74B5}"/>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6" name="Прямоугольник 5">
            <a:extLst>
              <a:ext uri="{FF2B5EF4-FFF2-40B4-BE49-F238E27FC236}">
                <a16:creationId xmlns:a16="http://schemas.microsoft.com/office/drawing/2014/main" id="{F247FCB3-CF93-0323-85D0-7398EE31D2FA}"/>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210412333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Стандарты и лучшие практики управления непрерывностью</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pic>
        <p:nvPicPr>
          <p:cNvPr id="3" name="Рисунок 2"/>
          <p:cNvPicPr>
            <a:picLocks noChangeAspect="1"/>
          </p:cNvPicPr>
          <p:nvPr/>
        </p:nvPicPr>
        <p:blipFill>
          <a:blip r:embed="rId3"/>
          <a:stretch>
            <a:fillRect/>
          </a:stretch>
        </p:blipFill>
        <p:spPr>
          <a:xfrm>
            <a:off x="468313" y="787977"/>
            <a:ext cx="2580843" cy="3944703"/>
          </a:xfrm>
          <a:prstGeom prst="rect">
            <a:avLst/>
          </a:prstGeom>
          <a:effectLst>
            <a:outerShdw blurRad="50800" dist="38100" dir="2700000" algn="tl" rotWithShape="0">
              <a:prstClr val="black">
                <a:alpha val="40000"/>
              </a:prstClr>
            </a:outerShdw>
          </a:effectLst>
        </p:spPr>
      </p:pic>
      <p:pic>
        <p:nvPicPr>
          <p:cNvPr id="5" name="Рисунок 4"/>
          <p:cNvPicPr>
            <a:picLocks noChangeAspect="1"/>
          </p:cNvPicPr>
          <p:nvPr/>
        </p:nvPicPr>
        <p:blipFill>
          <a:blip r:embed="rId4"/>
          <a:stretch>
            <a:fillRect/>
          </a:stretch>
        </p:blipFill>
        <p:spPr>
          <a:xfrm>
            <a:off x="6190961" y="787977"/>
            <a:ext cx="2773651" cy="3934977"/>
          </a:xfrm>
          <a:prstGeom prst="rect">
            <a:avLst/>
          </a:prstGeom>
          <a:effectLst>
            <a:outerShdw blurRad="50800" dist="38100" dir="2700000" algn="tl" rotWithShape="0">
              <a:prstClr val="black">
                <a:alpha val="40000"/>
              </a:prstClr>
            </a:outerShdw>
          </a:effectLst>
        </p:spPr>
      </p:pic>
      <p:pic>
        <p:nvPicPr>
          <p:cNvPr id="2" name="Рисунок 1"/>
          <p:cNvPicPr>
            <a:picLocks noChangeAspect="1"/>
          </p:cNvPicPr>
          <p:nvPr/>
        </p:nvPicPr>
        <p:blipFill>
          <a:blip r:embed="rId5"/>
          <a:stretch>
            <a:fillRect/>
          </a:stretch>
        </p:blipFill>
        <p:spPr>
          <a:xfrm>
            <a:off x="2752841" y="1159302"/>
            <a:ext cx="3734435" cy="527053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6854596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Термины управления непрерывностью бизнеса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.2</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3" name="Прямоугольник 12"/>
          <p:cNvSpPr/>
          <p:nvPr/>
        </p:nvSpPr>
        <p:spPr>
          <a:xfrm>
            <a:off x="468313" y="777875"/>
            <a:ext cx="8496300" cy="547842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spcBef>
                <a:spcPts val="600"/>
              </a:spcBef>
            </a:pPr>
            <a:r>
              <a:rPr lang="ru-RU" sz="1600" b="1" dirty="0">
                <a:solidFill>
                  <a:srgbClr val="860000"/>
                </a:solidFill>
              </a:rPr>
              <a:t>Непрерывность бизнеса</a:t>
            </a:r>
            <a:r>
              <a:rPr lang="ru-RU" sz="1600" dirty="0"/>
              <a:t>: Стратегическая и тактическая способность организации осуществлять работу в случае нарушения ее деятельности на приемлемом уровне.</a:t>
            </a:r>
          </a:p>
          <a:p>
            <a:pPr>
              <a:spcBef>
                <a:spcPts val="600"/>
              </a:spcBef>
            </a:pPr>
            <a:r>
              <a:rPr lang="ru-RU" sz="1600" b="1" dirty="0"/>
              <a:t>Менеджмент непрерывности бизнеса: </a:t>
            </a:r>
            <a:r>
              <a:rPr lang="ru-RU" sz="1600" dirty="0"/>
              <a:t>Процесс установления, внедрения, осуществления, мониторинга, анализа, поддержки и постоянного улучшения непрерывности бизнеса. Система менеджмента непрерывностью бизнеса (СМНБ) включает в себя организационную структуру, политики, планирование, распределение ответственности, процедуры и ресурсы.</a:t>
            </a:r>
          </a:p>
          <a:p>
            <a:pPr>
              <a:spcBef>
                <a:spcPts val="600"/>
              </a:spcBef>
            </a:pPr>
            <a:r>
              <a:rPr lang="ru-RU" sz="1600" b="1" dirty="0"/>
              <a:t>План непрерывности бизнеса </a:t>
            </a:r>
            <a:r>
              <a:rPr lang="ru-RU" sz="1600" dirty="0"/>
              <a:t>: Набор документированных процедур и информации, которые в случае нарушения бизнеса направлены на обеспечение возможности продолжения выполнения критически важных видов деятельности на установленном приемлемом уровне.</a:t>
            </a:r>
          </a:p>
          <a:p>
            <a:pPr>
              <a:spcBef>
                <a:spcPts val="600"/>
              </a:spcBef>
            </a:pPr>
            <a:r>
              <a:rPr lang="ru-RU" sz="1600" b="1" dirty="0"/>
              <a:t>Нештатная ситуация</a:t>
            </a:r>
            <a:r>
              <a:rPr lang="ru-RU" sz="1600" dirty="0"/>
              <a:t>: Состояние ИТ ресурсов, непредусмотренное документацией (регламентами/инструкциями), приводящее к сбоям и отказам системы и требующее вмешательства для восстановления штатного функционирования.</a:t>
            </a:r>
          </a:p>
          <a:p>
            <a:pPr>
              <a:spcBef>
                <a:spcPts val="600"/>
              </a:spcBef>
            </a:pPr>
            <a:r>
              <a:rPr lang="ru-RU" sz="1600" b="1" dirty="0"/>
              <a:t>Чрезвычайная ситуация: </a:t>
            </a:r>
            <a:r>
              <a:rPr lang="ru-RU" sz="1600" dirty="0"/>
              <a:t>обстановка, сложившаяся в результате аварии, опасного природного явления, катастрофы, распространения заболевания или иного бедствия, которые могут повлечь или повлекли за собой ущерб здоровью людей или окружающей среде и/или значительные материальные потери и нарушение условий жизнедеятельности.</a:t>
            </a:r>
          </a:p>
          <a:p>
            <a:pPr>
              <a:spcBef>
                <a:spcPts val="600"/>
              </a:spcBef>
            </a:pPr>
            <a:r>
              <a:rPr lang="ru-RU" sz="1600" b="1" dirty="0"/>
              <a:t>Максимально приемлемый простой</a:t>
            </a:r>
            <a:r>
              <a:rPr lang="ru-RU" sz="1600" dirty="0"/>
              <a:t>: Время, по истечении которого неблагоприятные последствия становятся неприемлемыми.</a:t>
            </a:r>
          </a:p>
          <a:p>
            <a:pPr>
              <a:spcBef>
                <a:spcPts val="600"/>
              </a:spcBef>
            </a:pPr>
            <a:r>
              <a:rPr lang="ru-RU" sz="1600" b="1" dirty="0"/>
              <a:t>Минимальная цель непрерывности бизнеса</a:t>
            </a:r>
            <a:r>
              <a:rPr lang="ru-RU" sz="1600" dirty="0"/>
              <a:t>: Минимальный уровень, приемлемый для достижения деловых целей организации во время нарушения ее деятельности.</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429281647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Система менеджмента непрерывности бизнеса</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.3</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pic>
        <p:nvPicPr>
          <p:cNvPr id="3" name="Рисунок 2"/>
          <p:cNvPicPr>
            <a:picLocks noChangeAspect="1"/>
          </p:cNvPicPr>
          <p:nvPr/>
        </p:nvPicPr>
        <p:blipFill>
          <a:blip r:embed="rId3"/>
          <a:stretch>
            <a:fillRect/>
          </a:stretch>
        </p:blipFill>
        <p:spPr>
          <a:xfrm>
            <a:off x="468312" y="805452"/>
            <a:ext cx="8496299" cy="5530896"/>
          </a:xfrm>
          <a:prstGeom prst="rect">
            <a:avLst/>
          </a:prstGeom>
        </p:spPr>
      </p:pic>
    </p:spTree>
    <p:extLst>
      <p:ext uri="{BB962C8B-B14F-4D97-AF65-F5344CB8AC3E}">
        <p14:creationId xmlns:p14="http://schemas.microsoft.com/office/powerpoint/2010/main" val="311492772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непрерывностью бизнес-процессов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.4</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3" name="Прямоугольник 12"/>
          <p:cNvSpPr/>
          <p:nvPr/>
        </p:nvSpPr>
        <p:spPr>
          <a:xfrm>
            <a:off x="468313" y="777875"/>
            <a:ext cx="8496300"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a:t>Бизнес-цель - </a:t>
            </a:r>
            <a:r>
              <a:rPr lang="ru-RU" sz="1600" dirty="0"/>
              <a:t>в случае серьёзной нештатной ситуации или ЧС поддерживать критически важные бизнес-операции и доступность информации на приемлемом уровне.</a:t>
            </a:r>
          </a:p>
          <a:p>
            <a:pPr algn="just" eaLnBrk="1" hangingPunct="1">
              <a:spcBef>
                <a:spcPts val="600"/>
              </a:spcBef>
              <a:defRPr/>
            </a:pPr>
            <a:r>
              <a:rPr lang="ru-RU" sz="1600" b="1" dirty="0"/>
              <a:t>Цели управления процессом:</a:t>
            </a:r>
          </a:p>
          <a:p>
            <a:pPr marL="342900" indent="-342900" algn="just" eaLnBrk="1" hangingPunct="1">
              <a:spcBef>
                <a:spcPts val="0"/>
              </a:spcBef>
              <a:buFontTx/>
              <a:buAutoNum type="arabicPeriod"/>
              <a:defRPr/>
            </a:pPr>
            <a:r>
              <a:rPr lang="ru-RU" sz="1600" dirty="0"/>
              <a:t>Снижение </a:t>
            </a:r>
            <a:r>
              <a:rPr lang="ru-RU" sz="1600" dirty="0" err="1"/>
              <a:t>бизнес-рисков</a:t>
            </a:r>
            <a:r>
              <a:rPr lang="ru-RU" sz="1600" dirty="0"/>
              <a:t> при НС/ЧС, связанных с использованием </a:t>
            </a:r>
            <a:r>
              <a:rPr lang="ru-RU" sz="1600" dirty="0" err="1"/>
              <a:t>ИТ-технологий</a:t>
            </a:r>
            <a:endParaRPr lang="ru-RU" sz="1600" dirty="0"/>
          </a:p>
          <a:p>
            <a:pPr marL="342900" indent="-342900" algn="just">
              <a:buFontTx/>
              <a:buAutoNum type="arabicPeriod"/>
              <a:defRPr/>
            </a:pPr>
            <a:r>
              <a:rPr lang="ru-RU" sz="1600" dirty="0"/>
              <a:t>Непрерывность и доступность необходимых бизнесу ИТ-сервисов при НС/ЧС </a:t>
            </a:r>
          </a:p>
          <a:p>
            <a:pPr marL="342900" indent="-342900" algn="just">
              <a:buFontTx/>
              <a:buAutoNum type="arabicPeriod"/>
              <a:defRPr/>
            </a:pPr>
            <a:r>
              <a:rPr lang="ru-RU" sz="1600" dirty="0"/>
              <a:t>Сохранение производительности персонала при НС/ЧС на согласованном уровне</a:t>
            </a:r>
          </a:p>
        </p:txBody>
      </p:sp>
      <p:sp>
        <p:nvSpPr>
          <p:cNvPr id="12" name="Прямоугольник 11"/>
          <p:cNvSpPr/>
          <p:nvPr/>
        </p:nvSpPr>
        <p:spPr>
          <a:xfrm>
            <a:off x="468313" y="2653080"/>
            <a:ext cx="8496300" cy="373856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Целевые </a:t>
            </a:r>
            <a:r>
              <a:rPr lang="en-US" sz="1600" b="1" dirty="0"/>
              <a:t>KPI </a:t>
            </a:r>
            <a:r>
              <a:rPr lang="ru-RU" sz="1600" b="1" dirty="0"/>
              <a:t>(показатели эффективности управления)</a:t>
            </a:r>
          </a:p>
          <a:p>
            <a:pPr algn="just" eaLnBrk="1" hangingPunct="1">
              <a:spcBef>
                <a:spcPts val="600"/>
              </a:spcBef>
              <a:defRPr/>
            </a:pPr>
            <a:r>
              <a:rPr lang="ru-RU" sz="1400" b="1" dirty="0"/>
              <a:t>Критическая информация доступна бизнесу с минимально необходимым уровнем</a:t>
            </a:r>
          </a:p>
          <a:p>
            <a:pPr marL="342900" indent="-342900" algn="just" eaLnBrk="1" hangingPunct="1">
              <a:spcBef>
                <a:spcPts val="0"/>
              </a:spcBef>
              <a:buSzPct val="80000"/>
              <a:buFont typeface="Wingdings" pitchFamily="2" charset="2"/>
              <a:buChar char="q"/>
              <a:defRPr/>
            </a:pPr>
            <a:r>
              <a:rPr lang="ru-RU" sz="1400" dirty="0"/>
              <a:t>Процент </a:t>
            </a:r>
            <a:r>
              <a:rPr lang="ru-RU" sz="1400" dirty="0" err="1"/>
              <a:t>ИТ-услуг</a:t>
            </a:r>
            <a:r>
              <a:rPr lang="ru-RU" sz="1400" dirty="0"/>
              <a:t>, удовлетворяющих требованиям безотказной работы</a:t>
            </a:r>
          </a:p>
          <a:p>
            <a:pPr marL="342900" indent="-342900" algn="just" eaLnBrk="1" hangingPunct="1">
              <a:spcBef>
                <a:spcPts val="0"/>
              </a:spcBef>
              <a:buSzPct val="80000"/>
              <a:buFont typeface="Wingdings" pitchFamily="2" charset="2"/>
              <a:buChar char="q"/>
              <a:defRPr/>
            </a:pPr>
            <a:r>
              <a:rPr lang="ru-RU" sz="1400" dirty="0"/>
              <a:t>Процент успешного и своевременного восстановления из резервной копии</a:t>
            </a:r>
          </a:p>
          <a:p>
            <a:pPr marL="342900" indent="-342900" algn="just" eaLnBrk="1" hangingPunct="1">
              <a:spcBef>
                <a:spcPts val="600"/>
              </a:spcBef>
              <a:buSzPct val="80000"/>
              <a:defRPr/>
            </a:pPr>
            <a:r>
              <a:rPr lang="ru-RU" sz="1400" b="1" dirty="0"/>
              <a:t>Достаточность устойчивости критических </a:t>
            </a:r>
            <a:r>
              <a:rPr lang="ru-RU" sz="1400" b="1" dirty="0" err="1"/>
              <a:t>ИТ-услуг</a:t>
            </a:r>
            <a:r>
              <a:rPr lang="ru-RU" sz="1400" b="1" dirty="0"/>
              <a:t> к НС/ЧС </a:t>
            </a:r>
          </a:p>
          <a:p>
            <a:pPr marL="342900" indent="-342900" algn="just" eaLnBrk="1" hangingPunct="1">
              <a:spcBef>
                <a:spcPts val="0"/>
              </a:spcBef>
              <a:buSzPct val="80000"/>
              <a:buFont typeface="Wingdings" pitchFamily="2" charset="2"/>
              <a:buChar char="q"/>
              <a:defRPr/>
            </a:pPr>
            <a:r>
              <a:rPr lang="ru-RU" sz="1400" dirty="0"/>
              <a:t>Количество критических </a:t>
            </a:r>
            <a:r>
              <a:rPr lang="ru-RU" sz="1400" dirty="0" err="1"/>
              <a:t>бизнес-систем</a:t>
            </a:r>
            <a:r>
              <a:rPr lang="ru-RU" sz="1400" dirty="0"/>
              <a:t>, не охваченных планом</a:t>
            </a:r>
          </a:p>
          <a:p>
            <a:pPr marL="342900" indent="-342900" algn="just" eaLnBrk="1" hangingPunct="1">
              <a:spcBef>
                <a:spcPts val="600"/>
              </a:spcBef>
              <a:buSzPct val="80000"/>
              <a:defRPr/>
            </a:pPr>
            <a:r>
              <a:rPr lang="ru-RU" sz="1400" b="1" dirty="0"/>
              <a:t>Подтверждение эффективности плана непрерывности </a:t>
            </a:r>
            <a:r>
              <a:rPr lang="ru-RU" sz="1400" b="1" dirty="0" err="1"/>
              <a:t>ИТ-обслуживания</a:t>
            </a:r>
            <a:endParaRPr lang="ru-RU" sz="1400" b="1" dirty="0"/>
          </a:p>
          <a:p>
            <a:pPr marL="342900" indent="-342900" algn="just" eaLnBrk="1" hangingPunct="1">
              <a:spcBef>
                <a:spcPts val="0"/>
              </a:spcBef>
              <a:buSzPct val="80000"/>
              <a:buFont typeface="Wingdings" pitchFamily="2" charset="2"/>
              <a:buChar char="q"/>
              <a:defRPr/>
            </a:pPr>
            <a:r>
              <a:rPr lang="ru-RU" sz="1400" dirty="0"/>
              <a:t>Количество упражнений и тестов, которые достигли целей восстановления</a:t>
            </a:r>
          </a:p>
          <a:p>
            <a:pPr marL="342900" indent="-342900" algn="just" eaLnBrk="1" hangingPunct="1">
              <a:spcBef>
                <a:spcPts val="0"/>
              </a:spcBef>
              <a:buSzPct val="80000"/>
              <a:buFont typeface="Wingdings" pitchFamily="2" charset="2"/>
              <a:buChar char="q"/>
              <a:defRPr/>
            </a:pPr>
            <a:r>
              <a:rPr lang="ru-RU" sz="1400" dirty="0"/>
              <a:t>Частота проведения испытаний</a:t>
            </a:r>
          </a:p>
          <a:p>
            <a:pPr marL="342900" indent="-342900" algn="just" eaLnBrk="1" hangingPunct="1">
              <a:spcBef>
                <a:spcPts val="600"/>
              </a:spcBef>
              <a:buSzPct val="80000"/>
              <a:defRPr/>
            </a:pPr>
            <a:r>
              <a:rPr lang="ru-RU" sz="1400" b="1" dirty="0"/>
              <a:t>План обеспечения непрерывности отражает текущие потребности бизнеса</a:t>
            </a:r>
          </a:p>
          <a:p>
            <a:pPr marL="342900" indent="-342900" algn="just" eaLnBrk="1" hangingPunct="1">
              <a:spcBef>
                <a:spcPts val="0"/>
              </a:spcBef>
              <a:buSzPct val="80000"/>
              <a:buFont typeface="Wingdings" pitchFamily="2" charset="2"/>
              <a:buChar char="q"/>
              <a:defRPr/>
            </a:pPr>
            <a:r>
              <a:rPr lang="ru-RU" sz="1400" dirty="0"/>
              <a:t>Процент согласованных улучшений плана, которые были отражены в нем</a:t>
            </a:r>
          </a:p>
          <a:p>
            <a:pPr marL="342900" indent="-342900" algn="just" eaLnBrk="1" hangingPunct="1">
              <a:spcBef>
                <a:spcPts val="0"/>
              </a:spcBef>
              <a:buSzPct val="80000"/>
              <a:buFont typeface="Wingdings" pitchFamily="2" charset="2"/>
              <a:buChar char="q"/>
              <a:defRPr/>
            </a:pPr>
            <a:r>
              <a:rPr lang="ru-RU" sz="1400" dirty="0"/>
              <a:t>Процент выявленных проблем, которые впоследствии были рассмотрены в плане</a:t>
            </a:r>
          </a:p>
          <a:p>
            <a:pPr marL="342900" indent="-342900" algn="just" eaLnBrk="1" hangingPunct="1">
              <a:spcBef>
                <a:spcPts val="600"/>
              </a:spcBef>
              <a:buSzPct val="80000"/>
              <a:defRPr/>
            </a:pPr>
            <a:r>
              <a:rPr lang="ru-RU" sz="1400" b="1" dirty="0"/>
              <a:t>Внутренние и внешние стороны прошли подготовку по плану обеспечения непрерывности</a:t>
            </a:r>
          </a:p>
          <a:p>
            <a:pPr marL="342900" indent="-342900" algn="just" eaLnBrk="1" hangingPunct="1">
              <a:spcBef>
                <a:spcPts val="0"/>
              </a:spcBef>
              <a:buSzPct val="80000"/>
              <a:buFont typeface="Wingdings" pitchFamily="2" charset="2"/>
              <a:buChar char="q"/>
              <a:defRPr/>
            </a:pPr>
            <a:r>
              <a:rPr lang="ru-RU" sz="1400" dirty="0"/>
              <a:t>Процент внутренних и внешних заинтересованных сторон, прошедших обучение</a:t>
            </a:r>
          </a:p>
          <a:p>
            <a:pPr marL="342900" indent="-342900" algn="just" eaLnBrk="1" hangingPunct="1">
              <a:spcBef>
                <a:spcPts val="0"/>
              </a:spcBef>
              <a:buSzPct val="80000"/>
              <a:buFont typeface="Wingdings" pitchFamily="2" charset="2"/>
              <a:buChar char="q"/>
              <a:defRPr/>
            </a:pPr>
            <a:r>
              <a:rPr lang="ru-RU" sz="1400" dirty="0"/>
              <a:t>Процент выявленных проблем, которые впоследствии рассмотрены в учебных материалах</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34870242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Политика обеспечения непрерывности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.5</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40005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Определение политики обеспечения непрерывности бизнеса и сферы ее применения в соответствии с целями предприятия и заинтересованных сторон.</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Определите внутренние и внешние бизнес-процессы и сервисные мероприятия, </a:t>
            </a:r>
            <a:r>
              <a:rPr lang="ru-RU" sz="1600" dirty="0" err="1"/>
              <a:t>имеюшие</a:t>
            </a:r>
            <a:r>
              <a:rPr lang="ru-RU" sz="1600" dirty="0"/>
              <a:t> решающее значение для деятельности предприятия или необходимые для выполнения юридических и/или договорных обязательств</a:t>
            </a:r>
          </a:p>
          <a:p>
            <a:pPr marL="342900" indent="-342900" algn="just" eaLnBrk="1" hangingPunct="1">
              <a:spcBef>
                <a:spcPts val="600"/>
              </a:spcBef>
              <a:buSzPct val="100000"/>
              <a:buFont typeface="+mj-lt"/>
              <a:buAutoNum type="arabicPeriod"/>
              <a:defRPr/>
            </a:pPr>
            <a:r>
              <a:rPr lang="ru-RU" sz="1600" dirty="0"/>
              <a:t>Определите ключевые заинтересованные стороны, а также роли и обязанности для определения и согласования политики обеспечения непрерывности и сферы охвата</a:t>
            </a:r>
          </a:p>
          <a:p>
            <a:pPr marL="342900" indent="-342900" algn="just" eaLnBrk="1" hangingPunct="1">
              <a:spcBef>
                <a:spcPts val="600"/>
              </a:spcBef>
              <a:buSzPct val="100000"/>
              <a:buFont typeface="+mj-lt"/>
              <a:buAutoNum type="arabicPeriod"/>
              <a:defRPr/>
            </a:pPr>
            <a:r>
              <a:rPr lang="ru-RU" sz="1600" dirty="0"/>
              <a:t>Определите и </a:t>
            </a:r>
            <a:r>
              <a:rPr lang="ru-RU" sz="1600" dirty="0" err="1"/>
              <a:t>задокументируйте</a:t>
            </a:r>
            <a:r>
              <a:rPr lang="ru-RU" sz="1600" dirty="0"/>
              <a:t> согласованные минимальные политические цели и сферу охвата для обеспечения непрерывности бизнеса, а также необходимость планирования непрерывности в культура вашего бизнеса</a:t>
            </a:r>
          </a:p>
          <a:p>
            <a:pPr marL="342900" indent="-342900" algn="just" eaLnBrk="1" hangingPunct="1">
              <a:spcBef>
                <a:spcPts val="600"/>
              </a:spcBef>
              <a:buSzPct val="100000"/>
              <a:buFont typeface="+mj-lt"/>
              <a:buAutoNum type="arabicPeriod"/>
              <a:defRPr/>
            </a:pPr>
            <a:r>
              <a:rPr lang="ru-RU" sz="1600" dirty="0"/>
              <a:t>Определите основные вспомогательные бизнес-процессы и связанные с ними </a:t>
            </a:r>
            <a:r>
              <a:rPr lang="ru-RU" sz="1600" dirty="0" err="1"/>
              <a:t>ИТ-услуги</a:t>
            </a:r>
            <a:r>
              <a:rPr lang="ru-RU" sz="1600" dirty="0"/>
              <a:t>.</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44227621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Стратегия обеспечения непрерывности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.6</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54483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Выбор экономически эффективной и жизнеспособной стратегии обеспечения непрерывности</a:t>
            </a:r>
          </a:p>
          <a:p>
            <a:pPr algn="just" eaLnBrk="1" hangingPunct="1">
              <a:spcBef>
                <a:spcPts val="1200"/>
              </a:spcBef>
              <a:defRPr/>
            </a:pPr>
            <a:r>
              <a:rPr lang="ru-RU" sz="1600" b="1" dirty="0"/>
              <a:t>Включает в себя следующие шаги:</a:t>
            </a:r>
          </a:p>
          <a:p>
            <a:pPr marL="342900" indent="-342900" algn="just" eaLnBrk="1" hangingPunct="1">
              <a:spcBef>
                <a:spcPts val="1200"/>
              </a:spcBef>
              <a:buSzPct val="100000"/>
              <a:buFont typeface="+mj-lt"/>
              <a:buAutoNum type="arabicPeriod"/>
              <a:defRPr/>
            </a:pPr>
            <a:r>
              <a:rPr lang="ru-RU" sz="1400" dirty="0"/>
              <a:t>Определите потенциальные сценарии, которые могут привести к возникновению событий, способные вызвать значительные разрушительные инциденты</a:t>
            </a:r>
          </a:p>
          <a:p>
            <a:pPr marL="342900" indent="-342900" algn="just" eaLnBrk="1" hangingPunct="1">
              <a:spcBef>
                <a:spcPts val="1200"/>
              </a:spcBef>
              <a:buSzPct val="100000"/>
              <a:buFont typeface="+mj-lt"/>
              <a:buAutoNum type="arabicPeriod"/>
              <a:defRPr/>
            </a:pPr>
            <a:r>
              <a:rPr lang="ru-RU" sz="1400" dirty="0"/>
              <a:t>Проведите анализ влияния на важнейших бизнес-функций нарушение </a:t>
            </a:r>
            <a:r>
              <a:rPr lang="ru-RU" sz="1400" dirty="0" err="1"/>
              <a:t>ИТ-сервисов</a:t>
            </a:r>
            <a:endParaRPr lang="ru-RU" sz="1400" dirty="0"/>
          </a:p>
          <a:p>
            <a:pPr marL="342900" indent="-342900" algn="just" eaLnBrk="1" hangingPunct="1">
              <a:spcBef>
                <a:spcPts val="1200"/>
              </a:spcBef>
              <a:buSzPct val="100000"/>
              <a:buFont typeface="+mj-lt"/>
              <a:buAutoNum type="arabicPeriod"/>
              <a:defRPr/>
            </a:pPr>
            <a:r>
              <a:rPr lang="ru-RU" sz="1400" dirty="0"/>
              <a:t>Установите минимальное время, необходимое для восстановления бизнес-процесса и его поддержки, исходя из приемлемой продолжительности перерыва в работе</a:t>
            </a:r>
          </a:p>
          <a:p>
            <a:pPr marL="342900" indent="-342900" algn="just" eaLnBrk="1" hangingPunct="1">
              <a:spcBef>
                <a:spcPts val="1200"/>
              </a:spcBef>
              <a:buSzPct val="100000"/>
              <a:buFont typeface="+mj-lt"/>
              <a:buAutoNum type="arabicPeriod"/>
              <a:defRPr/>
            </a:pPr>
            <a:r>
              <a:rPr lang="ru-RU" sz="1400" dirty="0"/>
              <a:t>Оцените вероятность возникновения угроз, которые могут привести к потере непрерывности бизнеса, и определите меры, которые уменьшат эту вероятность за счет улучшения профилактики и повышения устойчивости</a:t>
            </a:r>
          </a:p>
          <a:p>
            <a:pPr marL="342900" indent="-342900" algn="just" eaLnBrk="1" hangingPunct="1">
              <a:spcBef>
                <a:spcPts val="1200"/>
              </a:spcBef>
              <a:buSzPct val="100000"/>
              <a:buFont typeface="+mj-lt"/>
              <a:buAutoNum type="arabicPeriod"/>
              <a:defRPr/>
            </a:pPr>
            <a:r>
              <a:rPr lang="ru-RU" sz="1400" dirty="0"/>
              <a:t>Анализируйте требования к непрерывности для определения возможных стратегических технических вариантов</a:t>
            </a:r>
          </a:p>
          <a:p>
            <a:pPr marL="342900" indent="-342900" algn="just" eaLnBrk="1" hangingPunct="1">
              <a:spcBef>
                <a:spcPts val="1200"/>
              </a:spcBef>
              <a:buSzPct val="100000"/>
              <a:buFont typeface="+mj-lt"/>
              <a:buAutoNum type="arabicPeriod"/>
              <a:defRPr/>
            </a:pPr>
            <a:r>
              <a:rPr lang="ru-RU" sz="1400" dirty="0"/>
              <a:t>Определите условия и владельцев ключевых решений, которые приведут к запуску планов обеспечения непрерывности</a:t>
            </a:r>
          </a:p>
          <a:p>
            <a:pPr marL="342900" indent="-342900" algn="just" eaLnBrk="1" hangingPunct="1">
              <a:spcBef>
                <a:spcPts val="1200"/>
              </a:spcBef>
              <a:buSzPct val="100000"/>
              <a:buFont typeface="+mj-lt"/>
              <a:buAutoNum type="arabicPeriod"/>
              <a:defRPr/>
            </a:pPr>
            <a:r>
              <a:rPr lang="ru-RU" sz="1400" dirty="0"/>
              <a:t>Определите потребности в ресурсах и затраты по каждому стратегическому техническому варианту и сформулируйте стратегические рекомендации</a:t>
            </a:r>
          </a:p>
          <a:p>
            <a:pPr marL="342900" indent="-342900" algn="just" eaLnBrk="1" hangingPunct="1">
              <a:spcBef>
                <a:spcPts val="1200"/>
              </a:spcBef>
              <a:buSzPct val="100000"/>
              <a:buFont typeface="+mj-lt"/>
              <a:buAutoNum type="arabicPeriod"/>
              <a:defRPr/>
            </a:pPr>
            <a:r>
              <a:rPr lang="ru-RU" sz="1400" dirty="0"/>
              <a:t>Получите одобрение исполнительной власти для выбранных стратегических вариантов. </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422240234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Разработка и внедрение мер по обеспечению непрерывности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.7</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52943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Разработка плана обеспечения непрерывности бизнеса, готовый к использованию в случае инцидента, чтобы предприятие могло продолжать свою критическую деятельность</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400" dirty="0"/>
              <a:t>Определите меры реагирования на инциденты и средства связи, которые должны быть приняты в случае сбоя. Определите подотчетность за политику и ее осуществление</a:t>
            </a:r>
          </a:p>
          <a:p>
            <a:pPr marL="342900" indent="-342900" algn="just" eaLnBrk="1" hangingPunct="1">
              <a:spcBef>
                <a:spcPts val="600"/>
              </a:spcBef>
              <a:buSzPct val="100000"/>
              <a:buFont typeface="+mj-lt"/>
              <a:buAutoNum type="arabicPeriod"/>
              <a:defRPr/>
            </a:pPr>
            <a:r>
              <a:rPr lang="ru-RU" sz="1400" dirty="0"/>
              <a:t>Разработка и поддержание в рабочем состоянии содержащихся в плане процедур, которые необходимо соблюдать для обеспечения непрерывного функционирования</a:t>
            </a:r>
          </a:p>
          <a:p>
            <a:pPr marL="342900" indent="-342900" algn="just" eaLnBrk="1" hangingPunct="1">
              <a:spcBef>
                <a:spcPts val="600"/>
              </a:spcBef>
              <a:buSzPct val="100000"/>
              <a:buFont typeface="+mj-lt"/>
              <a:buAutoNum type="arabicPeriod"/>
              <a:defRPr/>
            </a:pPr>
            <a:r>
              <a:rPr lang="ru-RU" sz="1400" dirty="0"/>
              <a:t>Убедитесь, что ключевые поставщики и партнеры по </a:t>
            </a:r>
            <a:r>
              <a:rPr lang="ru-RU" sz="1400" dirty="0" err="1"/>
              <a:t>аутсорсингу</a:t>
            </a:r>
            <a:r>
              <a:rPr lang="ru-RU" sz="1400" dirty="0"/>
              <a:t> имеют эффективные планы обеспечения непрерывности работы. </a:t>
            </a:r>
          </a:p>
          <a:p>
            <a:pPr marL="342900" indent="-342900" algn="just" eaLnBrk="1" hangingPunct="1">
              <a:spcBef>
                <a:spcPts val="600"/>
              </a:spcBef>
              <a:buSzPct val="100000"/>
              <a:buFont typeface="+mj-lt"/>
              <a:buAutoNum type="arabicPeriod"/>
              <a:defRPr/>
            </a:pPr>
            <a:r>
              <a:rPr lang="ru-RU" sz="1400" dirty="0"/>
              <a:t>Определите условия и процедуры восстановления, которые позволили бы возобновить бизнес-обработку, включая обновление и сверку информационных баз данных для сохранения целостности информации</a:t>
            </a:r>
          </a:p>
          <a:p>
            <a:pPr marL="342900" indent="-342900" algn="just" eaLnBrk="1" hangingPunct="1">
              <a:spcBef>
                <a:spcPts val="600"/>
              </a:spcBef>
              <a:buSzPct val="100000"/>
              <a:buFont typeface="+mj-lt"/>
              <a:buAutoNum type="arabicPeriod"/>
              <a:defRPr/>
            </a:pPr>
            <a:r>
              <a:rPr lang="ru-RU" sz="1400" dirty="0"/>
              <a:t>Определите и </a:t>
            </a:r>
            <a:r>
              <a:rPr lang="ru-RU" sz="1400" dirty="0" err="1"/>
              <a:t>задокументируйте</a:t>
            </a:r>
            <a:r>
              <a:rPr lang="ru-RU" sz="1400" dirty="0"/>
              <a:t> ресурсы, необходимые для обеспечения непрерывности и восстановления процедур, учитывая людей, объекты и </a:t>
            </a:r>
            <a:r>
              <a:rPr lang="ru-RU" sz="1400" dirty="0" err="1"/>
              <a:t>ИТ-инфраструктуру</a:t>
            </a:r>
            <a:endParaRPr lang="ru-RU" sz="1400" dirty="0"/>
          </a:p>
          <a:p>
            <a:pPr marL="342900" indent="-342900" algn="just" eaLnBrk="1" hangingPunct="1">
              <a:spcBef>
                <a:spcPts val="600"/>
              </a:spcBef>
              <a:buSzPct val="100000"/>
              <a:buFont typeface="+mj-lt"/>
              <a:buAutoNum type="arabicPeriod"/>
              <a:defRPr/>
            </a:pPr>
            <a:r>
              <a:rPr lang="ru-RU" sz="1400" dirty="0"/>
              <a:t>Определите и </a:t>
            </a:r>
            <a:r>
              <a:rPr lang="ru-RU" sz="1400" dirty="0" err="1"/>
              <a:t>задокументируйте</a:t>
            </a:r>
            <a:r>
              <a:rPr lang="ru-RU" sz="1400" dirty="0"/>
              <a:t> требования к резервному копированию информации. Рассмотрите необходимость обеспечения безопасности внешнего хранения</a:t>
            </a:r>
          </a:p>
          <a:p>
            <a:pPr marL="342900" indent="-342900" algn="just" eaLnBrk="1" hangingPunct="1">
              <a:spcBef>
                <a:spcPts val="600"/>
              </a:spcBef>
              <a:buSzPct val="100000"/>
              <a:buFont typeface="+mj-lt"/>
              <a:buAutoNum type="arabicPeriod"/>
              <a:defRPr/>
            </a:pPr>
            <a:r>
              <a:rPr lang="ru-RU" sz="1400" dirty="0"/>
              <a:t>Определите необходимые навыки для лиц, участвующих в выполнении плана и процедур</a:t>
            </a:r>
          </a:p>
          <a:p>
            <a:pPr marL="342900" indent="-342900" algn="just" eaLnBrk="1" hangingPunct="1">
              <a:spcBef>
                <a:spcPts val="600"/>
              </a:spcBef>
              <a:buSzPct val="100000"/>
              <a:buFont typeface="+mj-lt"/>
              <a:buAutoNum type="arabicPeriod"/>
              <a:defRPr/>
            </a:pPr>
            <a:r>
              <a:rPr lang="ru-RU" sz="1400" dirty="0"/>
              <a:t>Распространите планы и сопроводительную документацию среди уполномоченных заинтересованных сторон и убедитесь, что они доступны при всех сценариях бедствия.</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98123001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Тестирование плана обеспечению непрерывности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.8</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51403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Регулярное тестирование механизмов обеспечения непрерывности для того, чтобы убедиться в работоспособности плана </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SzPct val="100000"/>
              <a:buFont typeface="+mj-lt"/>
              <a:buAutoNum type="arabicPeriod"/>
              <a:defRPr/>
            </a:pPr>
            <a:r>
              <a:rPr lang="ru-RU" sz="1600" dirty="0"/>
              <a:t>Определите цели конкретного тестирования (апробации </a:t>
            </a:r>
            <a:r>
              <a:rPr lang="ru-RU" sz="1600" dirty="0" err="1"/>
              <a:t>логистических</a:t>
            </a:r>
            <a:r>
              <a:rPr lang="ru-RU" sz="1600" dirty="0"/>
              <a:t>, административных, процедурных и операционных систем) плана обеспечения непрерывности при возникновении бизнес-риска.</a:t>
            </a:r>
          </a:p>
          <a:p>
            <a:pPr marL="342900" indent="-342900" algn="just" eaLnBrk="1" hangingPunct="1">
              <a:spcBef>
                <a:spcPts val="600"/>
              </a:spcBef>
              <a:buSzPct val="100000"/>
              <a:buFont typeface="+mj-lt"/>
              <a:buAutoNum type="arabicPeriod"/>
              <a:defRPr/>
            </a:pPr>
            <a:r>
              <a:rPr lang="ru-RU" sz="1600" dirty="0"/>
              <a:t>Определите и согласуйте с заинтересованными сторонами реалистичные упражнения, подтвердите процедуры обеспечения непрерывности и включите в них роли и обязанности, а также механизмы хранения данных, которые приводят к минимальному нарушению бизнес-процессов.</a:t>
            </a:r>
          </a:p>
          <a:p>
            <a:pPr marL="342900" indent="-342900" algn="just" eaLnBrk="1" hangingPunct="1">
              <a:spcBef>
                <a:spcPts val="600"/>
              </a:spcBef>
              <a:buSzPct val="100000"/>
              <a:buFont typeface="+mj-lt"/>
              <a:buAutoNum type="arabicPeriod"/>
              <a:defRPr/>
            </a:pPr>
            <a:r>
              <a:rPr lang="ru-RU" sz="1600" dirty="0"/>
              <a:t>Назначьте роли и обязанности для выполнения упражнений и тестов плана непрерывности.</a:t>
            </a:r>
          </a:p>
          <a:p>
            <a:pPr marL="342900" indent="-342900" algn="just" eaLnBrk="1" hangingPunct="1">
              <a:spcBef>
                <a:spcPts val="600"/>
              </a:spcBef>
              <a:buSzPct val="100000"/>
              <a:buFont typeface="+mj-lt"/>
              <a:buAutoNum type="arabicPeriod"/>
              <a:defRPr/>
            </a:pPr>
            <a:r>
              <a:rPr lang="ru-RU" sz="1600" dirty="0"/>
              <a:t>Запланируйте упражнения и тестовые мероприятия, как это определено в плане непрерывности.</a:t>
            </a:r>
          </a:p>
          <a:p>
            <a:pPr marL="342900" indent="-342900" algn="just" eaLnBrk="1" hangingPunct="1">
              <a:spcBef>
                <a:spcPts val="600"/>
              </a:spcBef>
              <a:buSzPct val="100000"/>
              <a:buFont typeface="+mj-lt"/>
              <a:buAutoNum type="arabicPeriod"/>
              <a:defRPr/>
            </a:pPr>
            <a:r>
              <a:rPr lang="ru-RU" sz="1600" dirty="0"/>
              <a:t>Проведите после тренировки разбор полетов и анализ для рассмотрения достигнутого результата</a:t>
            </a:r>
          </a:p>
          <a:p>
            <a:pPr marL="342900" indent="-342900" algn="just" eaLnBrk="1" hangingPunct="1">
              <a:spcBef>
                <a:spcPts val="600"/>
              </a:spcBef>
              <a:buSzPct val="100000"/>
              <a:buFont typeface="+mj-lt"/>
              <a:buAutoNum type="arabicPeriod"/>
              <a:defRPr/>
            </a:pPr>
            <a:r>
              <a:rPr lang="ru-RU" sz="1600" dirty="0"/>
              <a:t>Разработайте рекомендации по совершенствованию текущего плана обеспечения непрерывности на основе результатов проведенного тестирования.</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77547114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Совершенствование плана обеспечению непрерывности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.9</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44942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Регулярное проведение анализа пригодности, адекватности и эффективности потенциала обеспечения непрерывности. Управление изменениями в плане в соответствии с процессом контроля изменений чтобы он постоянно отражал фактические потребности бизнеса</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Регулярно пересматривайте план обеспечения непрерывности в соответствии с текущими операционными и стратегическими целями бизнеса</a:t>
            </a:r>
          </a:p>
          <a:p>
            <a:pPr marL="342900" indent="-342900" algn="just" eaLnBrk="1" hangingPunct="1">
              <a:spcBef>
                <a:spcPts val="600"/>
              </a:spcBef>
              <a:buFont typeface="+mj-lt"/>
              <a:buAutoNum type="arabicPeriod"/>
              <a:defRPr/>
            </a:pPr>
            <a:r>
              <a:rPr lang="ru-RU" sz="1600" dirty="0"/>
              <a:t>Рассмотрите вопрос о том, может ли потребоваться пересмотренная оценка воздействия на бизнес в зависимости от характера изменений</a:t>
            </a:r>
          </a:p>
          <a:p>
            <a:pPr marL="342900" indent="-342900" algn="just" eaLnBrk="1" hangingPunct="1">
              <a:spcBef>
                <a:spcPts val="600"/>
              </a:spcBef>
              <a:buFont typeface="+mj-lt"/>
              <a:buAutoNum type="arabicPeriod"/>
              <a:defRPr/>
            </a:pPr>
            <a:r>
              <a:rPr lang="ru-RU" sz="1600" dirty="0"/>
              <a:t>Сообщайте руководству об изменениях в политике, планах, процедурах, инфраструктуре, ролях и обязанностях для утверждения с помощью процесса управления изменениями</a:t>
            </a:r>
          </a:p>
          <a:p>
            <a:pPr marL="342900" indent="-342900" algn="just" eaLnBrk="1" hangingPunct="1">
              <a:spcBef>
                <a:spcPts val="600"/>
              </a:spcBef>
              <a:buFont typeface="+mj-lt"/>
              <a:buAutoNum type="arabicPeriod"/>
              <a:defRPr/>
            </a:pPr>
            <a:r>
              <a:rPr lang="ru-RU" sz="1600" dirty="0"/>
              <a:t>Регулярно пересматривайте план обеспечения непрерывности для рассмотрения влияния новых или крупных изменений на организацию предприятия, бизнес-процессы, механизмы </a:t>
            </a:r>
            <a:r>
              <a:rPr lang="ru-RU" sz="1600" dirty="0" err="1"/>
              <a:t>аутсорсинга</a:t>
            </a:r>
            <a:r>
              <a:rPr lang="ru-RU" sz="1600" dirty="0"/>
              <a:t>, технологии, инфраструктуру, операционные системы и прикладные системы. </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57160035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Обучение плану обеспечению непрерывности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.10</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36782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Обеспечение всех заинтересованных внутренних и внешних сторон регулярными учебными занятиями, посвященными процедур и их ролям и обязанностям в случае НС/ЧС</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Определите необходимые требования к обучению для тех, кто выполняет планирование непрерывности, оценку воздействия, оценку рисков, коммуникацию в средствах массовой информации и реагирование на инциденты. </a:t>
            </a:r>
            <a:r>
              <a:rPr lang="ru-RU" sz="1600" dirty="0" err="1"/>
              <a:t>Обеспечте</a:t>
            </a:r>
            <a:r>
              <a:rPr lang="ru-RU" sz="1600" dirty="0"/>
              <a:t>, чтобы в учебных планах учитывалась периодичность обучения и механизмы его проведения</a:t>
            </a:r>
          </a:p>
          <a:p>
            <a:pPr marL="342900" indent="-342900" algn="just" eaLnBrk="1" hangingPunct="1">
              <a:spcBef>
                <a:spcPts val="600"/>
              </a:spcBef>
              <a:buFont typeface="+mj-lt"/>
              <a:buAutoNum type="arabicPeriod"/>
              <a:defRPr/>
            </a:pPr>
            <a:r>
              <a:rPr lang="ru-RU" sz="1600" dirty="0"/>
              <a:t>Развивайте компетенции, основанные на практическом обучении, включая участие в упражнениях и тестах</a:t>
            </a:r>
          </a:p>
          <a:p>
            <a:pPr marL="342900" indent="-342900" algn="just" eaLnBrk="1" hangingPunct="1">
              <a:spcBef>
                <a:spcPts val="600"/>
              </a:spcBef>
              <a:buFont typeface="+mj-lt"/>
              <a:buAutoNum type="arabicPeriod"/>
              <a:defRPr/>
            </a:pPr>
            <a:r>
              <a:rPr lang="ru-RU" sz="1600" dirty="0"/>
              <a:t>Контролируйте свои навыки и компетенции на основе результатов упражнений и тестов</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170450188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Механизмы резервного копирования</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.11</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35083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Обеспечение доступности критически важной для бизнеса информации с учётом результатов тестирования плана обеспечения непрерывности. </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Проводите резервное копирование систем, приложений, данных и документации в соответствии с определенным графиком</a:t>
            </a:r>
          </a:p>
          <a:p>
            <a:pPr marL="342900" indent="-342900" algn="just" eaLnBrk="1" hangingPunct="1">
              <a:spcBef>
                <a:spcPts val="600"/>
              </a:spcBef>
              <a:buFont typeface="+mj-lt"/>
              <a:buAutoNum type="arabicPeriod"/>
              <a:defRPr/>
            </a:pPr>
            <a:r>
              <a:rPr lang="ru-RU" sz="1600" dirty="0"/>
              <a:t>Убедитесь, что системы, приложения, данные и документация, обслуживаемые или обрабатываемые третьими сторонами, надлежащим образом защищены Подумайте о том, чтобы потребовать возврата резервных копий от третьих лиц. </a:t>
            </a:r>
          </a:p>
          <a:p>
            <a:pPr marL="342900" indent="-342900" algn="just" eaLnBrk="1" hangingPunct="1">
              <a:spcBef>
                <a:spcPts val="600"/>
              </a:spcBef>
              <a:buFont typeface="+mj-lt"/>
              <a:buAutoNum type="arabicPeriod"/>
              <a:defRPr/>
            </a:pPr>
            <a:r>
              <a:rPr lang="ru-RU" sz="1600" dirty="0"/>
              <a:t>Определите требования к локальному и внешнему хранению резервных копий данных, удовлетворяющих </a:t>
            </a:r>
            <a:r>
              <a:rPr lang="ru-RU" sz="1600" dirty="0" err="1"/>
              <a:t>бизнес-требованиям</a:t>
            </a:r>
            <a:r>
              <a:rPr lang="ru-RU" sz="1600" dirty="0"/>
              <a:t>. Подумайте о их доступности, необходимой для резервное копирование данных</a:t>
            </a:r>
          </a:p>
          <a:p>
            <a:pPr marL="342900" indent="-342900" algn="just" eaLnBrk="1" hangingPunct="1">
              <a:spcBef>
                <a:spcPts val="600"/>
              </a:spcBef>
              <a:buFont typeface="+mj-lt"/>
              <a:buAutoNum type="arabicPeriod"/>
              <a:defRPr/>
            </a:pPr>
            <a:r>
              <a:rPr lang="ru-RU" sz="1600" dirty="0"/>
              <a:t>Периодически проверяйте и обновляйте архивные и резервные данные</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312594404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Анализ исполнения плана обеспечению непрерывности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.12</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32623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В случае возникновения реального НС/ЧС оцените адекватность Плана обеспечения непрерывности на успешность возобновления бизнес-процессов</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Оцените соблюдение документированного плана обеспечения непрерывности</a:t>
            </a:r>
          </a:p>
          <a:p>
            <a:pPr marL="342900" indent="-342900" algn="just" eaLnBrk="1" hangingPunct="1">
              <a:spcBef>
                <a:spcPts val="600"/>
              </a:spcBef>
              <a:buFont typeface="+mj-lt"/>
              <a:buAutoNum type="arabicPeriod"/>
              <a:defRPr/>
            </a:pPr>
            <a:r>
              <a:rPr lang="ru-RU" sz="1600" dirty="0"/>
              <a:t>Определите эффективность плана обеспечения непрерывности с точки зрения ролей и обязанности, навыков и компетенции, устойчивости к инцидентам, техническую инфраструктуру, организационные структуры и отношения</a:t>
            </a:r>
          </a:p>
          <a:p>
            <a:pPr marL="342900" indent="-342900" algn="just" eaLnBrk="1" hangingPunct="1">
              <a:spcBef>
                <a:spcPts val="600"/>
              </a:spcBef>
              <a:buFont typeface="+mj-lt"/>
              <a:buAutoNum type="arabicPeriod"/>
              <a:defRPr/>
            </a:pPr>
            <a:r>
              <a:rPr lang="ru-RU" sz="1600" dirty="0"/>
              <a:t>Выявляйте слабые места или упущения в плане и возможностях и формулируйте рекомендации по их улучшению</a:t>
            </a:r>
          </a:p>
          <a:p>
            <a:pPr marL="342900" indent="-342900" algn="just" eaLnBrk="1" hangingPunct="1">
              <a:spcBef>
                <a:spcPts val="600"/>
              </a:spcBef>
              <a:buFont typeface="+mj-lt"/>
              <a:buAutoNum type="arabicPeriod"/>
              <a:defRPr/>
            </a:pPr>
            <a:r>
              <a:rPr lang="ru-RU" sz="1600" dirty="0"/>
              <a:t>Получите одобрение руководства на любые изменения в плане и подайте заявку через процесс управления изменениями предприятия.</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1245253833"/>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Взаимосвязь управления непрерывностью с ЖЦ ИТ-сервисов</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.13</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pic>
        <p:nvPicPr>
          <p:cNvPr id="12" name="Рисунок 11" descr="Жизненный цикл ITSCM"/>
          <p:cNvPicPr/>
          <p:nvPr/>
        </p:nvPicPr>
        <p:blipFill>
          <a:blip r:embed="rId3" cstate="print">
            <a:grayscl/>
          </a:blip>
          <a:srcRect/>
          <a:stretch>
            <a:fillRect/>
          </a:stretch>
        </p:blipFill>
        <p:spPr bwMode="auto">
          <a:xfrm>
            <a:off x="598517" y="997528"/>
            <a:ext cx="7847214" cy="4879570"/>
          </a:xfrm>
          <a:prstGeom prst="rect">
            <a:avLst/>
          </a:prstGeom>
          <a:noFill/>
          <a:ln w="9525">
            <a:noFill/>
            <a:miter lim="800000"/>
            <a:headEnd/>
            <a:tailEnd/>
          </a:ln>
        </p:spPr>
      </p:pic>
    </p:spTree>
    <p:extLst>
      <p:ext uri="{BB962C8B-B14F-4D97-AF65-F5344CB8AC3E}">
        <p14:creationId xmlns:p14="http://schemas.microsoft.com/office/powerpoint/2010/main" val="74527868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непрерывностью ИТ-услуг</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.14</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3" y="836613"/>
            <a:ext cx="8496300"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Управление непрерывностью услуг </a:t>
            </a:r>
            <a:r>
              <a:rPr lang="ru-RU" sz="1600" dirty="0"/>
              <a:t>(IT </a:t>
            </a:r>
            <a:r>
              <a:rPr lang="ru-RU" sz="1600" dirty="0" err="1"/>
              <a:t>Service</a:t>
            </a:r>
            <a:r>
              <a:rPr lang="ru-RU" sz="1600" dirty="0"/>
              <a:t> </a:t>
            </a:r>
            <a:r>
              <a:rPr lang="ru-RU" sz="1600" dirty="0" err="1"/>
              <a:t>Continuity</a:t>
            </a:r>
            <a:r>
              <a:rPr lang="ru-RU" sz="1600" dirty="0"/>
              <a:t> </a:t>
            </a:r>
            <a:r>
              <a:rPr lang="ru-RU" sz="1600" dirty="0" err="1"/>
              <a:t>Management</a:t>
            </a:r>
            <a:r>
              <a:rPr lang="ru-RU" sz="1600" dirty="0"/>
              <a:t> или ITSCM) - процесс, ответственный за управление рисками, которые влияют на услуги. ITSCM обеспечивает возможность поставщику услуг постоянно предоставлять минимально согласованный Уровень услуг, через снижение рисков до приемлемого уровня и Планирование восстановления услуг.</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
        <p:nvSpPr>
          <p:cNvPr id="13" name="Прямоугольник 12"/>
          <p:cNvSpPr/>
          <p:nvPr/>
        </p:nvSpPr>
        <p:spPr>
          <a:xfrm>
            <a:off x="468312" y="2201169"/>
            <a:ext cx="8496300" cy="343170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На стадии запуска услуги необходимы следующих действий:</a:t>
            </a:r>
          </a:p>
          <a:p>
            <a:pPr marL="285750" lvl="0" indent="-285750">
              <a:spcBef>
                <a:spcPts val="600"/>
              </a:spcBef>
              <a:buFont typeface="Wingdings" panose="05000000000000000000" pitchFamily="2" charset="2"/>
              <a:buChar char="§"/>
            </a:pPr>
            <a:r>
              <a:rPr lang="ru-RU" sz="1600" dirty="0"/>
              <a:t>Формирование политики обеспечения непрерывности. Политика, как минимум, должна определять цели и вопросы, на которые менеджмент должен обратить внимание;</a:t>
            </a:r>
          </a:p>
          <a:p>
            <a:pPr marL="285750" lvl="0" indent="-285750">
              <a:spcBef>
                <a:spcPts val="600"/>
              </a:spcBef>
              <a:buFont typeface="Wingdings" panose="05000000000000000000" pitchFamily="2" charset="2"/>
              <a:buChar char="§"/>
            </a:pPr>
            <a:r>
              <a:rPr lang="ru-RU" sz="1600" dirty="0"/>
              <a:t>Определение терминов охвата и компетенции - определение границ ITSCM и распределение ответственности для всего персонала в организации;</a:t>
            </a:r>
          </a:p>
          <a:p>
            <a:pPr marL="285750" lvl="0" indent="-285750">
              <a:spcBef>
                <a:spcPts val="600"/>
              </a:spcBef>
              <a:buFont typeface="Wingdings" panose="05000000000000000000" pitchFamily="2" charset="2"/>
              <a:buChar char="§"/>
            </a:pPr>
            <a:r>
              <a:rPr lang="ru-RU" sz="1600" dirty="0"/>
              <a:t>Распределение ресурсов - формирование окружения для обеспечения непрерывности бизнеса, требующего значительных ресурсов как денежных, так и людских.</a:t>
            </a:r>
          </a:p>
          <a:p>
            <a:pPr marL="285750" lvl="0" indent="-285750">
              <a:spcBef>
                <a:spcPts val="600"/>
              </a:spcBef>
              <a:buFont typeface="Wingdings" panose="05000000000000000000" pitchFamily="2" charset="2"/>
              <a:buChar char="§"/>
            </a:pPr>
            <a:r>
              <a:rPr lang="ru-RU" sz="1600" dirty="0"/>
              <a:t>Определение проекта для организации процесса и структуры его контроля – управление непрерывностью являются сложным процессом, требующим тщательной организации и контроля.</a:t>
            </a:r>
          </a:p>
          <a:p>
            <a:pPr marL="285750" lvl="0" indent="-285750">
              <a:spcBef>
                <a:spcPts val="600"/>
              </a:spcBef>
              <a:buFont typeface="Wingdings" panose="05000000000000000000" pitchFamily="2" charset="2"/>
              <a:buChar char="§"/>
            </a:pPr>
            <a:r>
              <a:rPr lang="ru-RU" sz="1600" dirty="0"/>
              <a:t>согласование проекта и планов качества - планы обеспечивают контроль проекта и его применимость для различных ситуаций.</a:t>
            </a:r>
          </a:p>
        </p:txBody>
      </p:sp>
    </p:spTree>
    <p:extLst>
      <p:ext uri="{BB962C8B-B14F-4D97-AF65-F5344CB8AC3E}">
        <p14:creationId xmlns:p14="http://schemas.microsoft.com/office/powerpoint/2010/main" val="138593663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Стратегия и требования к непрерывности ИТ-услуг</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.15</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2" y="745413"/>
            <a:ext cx="8496300" cy="135421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Анализ влияния на бизнес </a:t>
            </a:r>
            <a:r>
              <a:rPr lang="ru-RU" dirty="0"/>
              <a:t> </a:t>
            </a:r>
            <a:r>
              <a:rPr lang="ru-RU" sz="1600" dirty="0"/>
              <a:t>- определяет критичные бизнес-функции и их зависимость от факторов окружения. Этими факторами могут быть поставщики, люди, другие бизнес-процессы, услуги и т.д. Анализ также определяет последствия потери услуг для бизнеса. Они могут быть значительными, например, крупные финансовые потери, и "мягкие" - моральные потери, потеря репутации, конкурентного преимущества и т.п.</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
        <p:nvSpPr>
          <p:cNvPr id="13" name="Прямоугольник 12"/>
          <p:cNvSpPr/>
          <p:nvPr/>
        </p:nvSpPr>
        <p:spPr>
          <a:xfrm>
            <a:off x="468312" y="2295768"/>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Оценка рисков </a:t>
            </a:r>
            <a:r>
              <a:rPr lang="ru-RU" sz="1600" dirty="0"/>
              <a:t>- начальные шаги Управления рисками. Анализируется ценность активов для бизнеса, идентифицируются угрозы по отношению к этим активам, и оценивается уязвимость активов по отношению к этим угрозам</a:t>
            </a:r>
          </a:p>
        </p:txBody>
      </p:sp>
      <p:sp>
        <p:nvSpPr>
          <p:cNvPr id="14" name="Прямоугольник 13"/>
          <p:cNvSpPr/>
          <p:nvPr/>
        </p:nvSpPr>
        <p:spPr>
          <a:xfrm>
            <a:off x="468312" y="3322903"/>
            <a:ext cx="8496300" cy="304698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Определение стратегии восстановления:</a:t>
            </a:r>
          </a:p>
          <a:p>
            <a:pPr marL="285750" indent="-285750">
              <a:buFont typeface="Wingdings" panose="05000000000000000000" pitchFamily="2" charset="2"/>
              <a:buChar char="§"/>
            </a:pPr>
            <a:r>
              <a:rPr lang="ru-RU" sz="1600" dirty="0"/>
              <a:t>Переход на ручную работу может стать хорошей альтернативой на короткий период;</a:t>
            </a:r>
          </a:p>
          <a:p>
            <a:pPr marL="285750" indent="-285750">
              <a:buFont typeface="Wingdings" panose="05000000000000000000" pitchFamily="2" charset="2"/>
              <a:buChar char="§"/>
            </a:pPr>
            <a:r>
              <a:rPr lang="ru-RU" sz="1600" dirty="0"/>
              <a:t>Постепенное восстановление (</a:t>
            </a:r>
            <a:r>
              <a:rPr lang="ru-RU" sz="1600" dirty="0" err="1"/>
              <a:t>Gradual</a:t>
            </a:r>
            <a:r>
              <a:rPr lang="ru-RU" sz="1600" dirty="0"/>
              <a:t> </a:t>
            </a:r>
            <a:r>
              <a:rPr lang="ru-RU" sz="1600" dirty="0" err="1"/>
              <a:t>Recovery</a:t>
            </a:r>
            <a:r>
              <a:rPr lang="ru-RU" sz="1600" dirty="0"/>
              <a:t>) - "</a:t>
            </a:r>
            <a:r>
              <a:rPr lang="ru-RU" sz="1600" b="1" dirty="0"/>
              <a:t>холодное резервирование</a:t>
            </a:r>
            <a:r>
              <a:rPr lang="ru-RU" sz="1600" dirty="0"/>
              <a:t>" для некритичных услуг более чем за 72 часа. Используется резервное оборудование;</a:t>
            </a:r>
          </a:p>
          <a:p>
            <a:pPr marL="285750" indent="-285750">
              <a:buFont typeface="Wingdings" panose="05000000000000000000" pitchFamily="2" charset="2"/>
              <a:buChar char="§"/>
            </a:pPr>
            <a:r>
              <a:rPr lang="ru-RU" sz="1600" dirty="0"/>
              <a:t>Промежуточное восстановление (</a:t>
            </a:r>
            <a:r>
              <a:rPr lang="ru-RU" sz="1600" dirty="0" err="1"/>
              <a:t>Intermediate</a:t>
            </a:r>
            <a:r>
              <a:rPr lang="ru-RU" sz="1600" dirty="0"/>
              <a:t> </a:t>
            </a:r>
            <a:r>
              <a:rPr lang="ru-RU" sz="1600" dirty="0" err="1"/>
              <a:t>Recovery</a:t>
            </a:r>
            <a:r>
              <a:rPr lang="ru-RU" sz="1600" dirty="0"/>
              <a:t>) - "</a:t>
            </a:r>
            <a:r>
              <a:rPr lang="ru-RU" sz="1600" b="1" dirty="0"/>
              <a:t>теплое резервирование</a:t>
            </a:r>
            <a:r>
              <a:rPr lang="ru-RU" sz="1600" dirty="0"/>
              <a:t>". Восстановление за 24 - 72 часа. Используется общий мобильный резервный центр, оснащенный компьютерными системами и сетевыми компонентами.</a:t>
            </a:r>
          </a:p>
          <a:p>
            <a:pPr marL="285750" indent="-285750">
              <a:buFont typeface="Wingdings" panose="05000000000000000000" pitchFamily="2" charset="2"/>
              <a:buChar char="§"/>
            </a:pPr>
            <a:r>
              <a:rPr lang="ru-RU" sz="1600" dirty="0"/>
              <a:t>Быстрое восстановление (</a:t>
            </a:r>
            <a:r>
              <a:rPr lang="ru-RU" sz="1600" dirty="0" err="1"/>
              <a:t>Fast</a:t>
            </a:r>
            <a:r>
              <a:rPr lang="ru-RU" sz="1600" dirty="0"/>
              <a:t> </a:t>
            </a:r>
            <a:r>
              <a:rPr lang="ru-RU" sz="1600" dirty="0" err="1"/>
              <a:t>Recovery</a:t>
            </a:r>
            <a:r>
              <a:rPr lang="ru-RU" sz="1600" dirty="0"/>
              <a:t>) – тоже "</a:t>
            </a:r>
            <a:r>
              <a:rPr lang="ru-RU" sz="1600" b="1" dirty="0"/>
              <a:t>теплое резервирование</a:t>
            </a:r>
            <a:r>
              <a:rPr lang="ru-RU" sz="1600" dirty="0"/>
              <a:t>", обычно менее 24 часов. Используется выделенный стационарный резервный центр с компьютерными системами и ПО, сконфигурированными для работы услуг. </a:t>
            </a:r>
          </a:p>
          <a:p>
            <a:pPr marL="285750" indent="-285750">
              <a:buFont typeface="Wingdings" panose="05000000000000000000" pitchFamily="2" charset="2"/>
              <a:buChar char="§"/>
            </a:pPr>
            <a:r>
              <a:rPr lang="ru-RU" sz="1600" dirty="0"/>
              <a:t>Немедленное восстановление (</a:t>
            </a:r>
            <a:r>
              <a:rPr lang="ru-RU" sz="1600" dirty="0" err="1"/>
              <a:t>Immediate</a:t>
            </a:r>
            <a:r>
              <a:rPr lang="ru-RU" sz="1600" dirty="0"/>
              <a:t> </a:t>
            </a:r>
            <a:r>
              <a:rPr lang="ru-RU" sz="1600" dirty="0" err="1"/>
              <a:t>recovery</a:t>
            </a:r>
            <a:r>
              <a:rPr lang="ru-RU" sz="1600" dirty="0"/>
              <a:t>) - "</a:t>
            </a:r>
            <a:r>
              <a:rPr lang="ru-RU" sz="1600" b="1" dirty="0"/>
              <a:t>горячее резервирование</a:t>
            </a:r>
            <a:r>
              <a:rPr lang="ru-RU" sz="1600" dirty="0"/>
              <a:t>» Предусматривается восстановление услуги без прерывания услуги. </a:t>
            </a:r>
          </a:p>
        </p:txBody>
      </p:sp>
    </p:spTree>
    <p:extLst>
      <p:ext uri="{BB962C8B-B14F-4D97-AF65-F5344CB8AC3E}">
        <p14:creationId xmlns:p14="http://schemas.microsoft.com/office/powerpoint/2010/main" val="122807372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Реализация управления непрерывностью ИТ-услуг</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.16</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2" y="745413"/>
            <a:ext cx="8496300" cy="86177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Планирование</a:t>
            </a:r>
            <a:r>
              <a:rPr lang="ru-RU" dirty="0"/>
              <a:t> </a:t>
            </a:r>
            <a:r>
              <a:rPr lang="ru-RU" sz="1600" dirty="0"/>
              <a:t>- Планы должны включать все действия, необходимы для предоставления услуг, возможностей и ресурсов с согласованными уровнями непрерывности, а точки восстановления данных и перечень зависимых систем .</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
        <p:nvSpPr>
          <p:cNvPr id="13" name="Прямоугольник 12"/>
          <p:cNvSpPr/>
          <p:nvPr/>
        </p:nvSpPr>
        <p:spPr>
          <a:xfrm>
            <a:off x="468312" y="1803325"/>
            <a:ext cx="8496300" cy="156966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r>
              <a:rPr lang="ru-RU" sz="1600" b="1" dirty="0"/>
              <a:t>Организационная структура </a:t>
            </a:r>
            <a:r>
              <a:rPr lang="ru-RU" sz="1600" dirty="0"/>
              <a:t>- В случае катастрофы организационная структура претерпит изменения и будет основана на следующем:</a:t>
            </a:r>
          </a:p>
          <a:p>
            <a:pPr marL="285750" indent="-285750">
              <a:buFont typeface="Wingdings" panose="05000000000000000000" pitchFamily="2" charset="2"/>
              <a:buChar char="§"/>
            </a:pPr>
            <a:r>
              <a:rPr lang="ru-RU" sz="1600" dirty="0"/>
              <a:t>руководство - топ-менеджеры, ответственные за управление в кризисной ситуации;</a:t>
            </a:r>
          </a:p>
          <a:p>
            <a:pPr marL="285750" indent="-285750">
              <a:buFont typeface="Wingdings" panose="05000000000000000000" pitchFamily="2" charset="2"/>
              <a:buChar char="§"/>
            </a:pPr>
            <a:r>
              <a:rPr lang="ru-RU" sz="1600" dirty="0"/>
              <a:t>координация - уровень, ответственный за координацию внутри процесса восстановления;</a:t>
            </a:r>
          </a:p>
          <a:p>
            <a:pPr marL="285750" indent="-285750">
              <a:buFont typeface="Wingdings" panose="05000000000000000000" pitchFamily="2" charset="2"/>
              <a:buChar char="§"/>
            </a:pPr>
            <a:r>
              <a:rPr lang="ru-RU" sz="1600" dirty="0"/>
              <a:t>восстановление - совокупность групп бизнеса и IT, которые представляют критичные бизнес-функции и услуги, поддерживающие эти функции. </a:t>
            </a:r>
          </a:p>
        </p:txBody>
      </p:sp>
      <p:sp>
        <p:nvSpPr>
          <p:cNvPr id="14" name="Прямоугольник 13"/>
          <p:cNvSpPr/>
          <p:nvPr/>
        </p:nvSpPr>
        <p:spPr>
          <a:xfrm>
            <a:off x="468312" y="3570775"/>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Тестирование: </a:t>
            </a:r>
            <a:r>
              <a:rPr lang="ru-RU" sz="1600" dirty="0"/>
              <a:t>Поставщик услуг ответственен за то, что в случае катастрофы услуги могут быть восстановлены в заданный временной интервал с требуемой функциональностью и производительностью. Тесты должны проводиться по максимально реалистичным сценариям. </a:t>
            </a:r>
          </a:p>
        </p:txBody>
      </p:sp>
      <p:sp>
        <p:nvSpPr>
          <p:cNvPr id="15" name="Прямоугольник 14"/>
          <p:cNvSpPr/>
          <p:nvPr/>
        </p:nvSpPr>
        <p:spPr>
          <a:xfrm>
            <a:off x="468312" y="4597735"/>
            <a:ext cx="8496300" cy="181588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r>
              <a:rPr lang="ru-RU" sz="1600" b="1" dirty="0"/>
              <a:t>Эксплуатация: </a:t>
            </a:r>
            <a:r>
              <a:rPr lang="ru-RU" sz="1600" dirty="0"/>
              <a:t>Включает в себя следующие действия</a:t>
            </a:r>
            <a:r>
              <a:rPr lang="ru-RU" sz="1600" b="1" dirty="0"/>
              <a:t>:</a:t>
            </a:r>
          </a:p>
          <a:p>
            <a:pPr marL="342900" indent="-342900" algn="just">
              <a:buFont typeface="+mj-lt"/>
              <a:buAutoNum type="arabicPeriod"/>
            </a:pPr>
            <a:r>
              <a:rPr lang="ru-RU" sz="1600" dirty="0"/>
              <a:t>Обучение, готовность, тренинги - персонал должен быть готов к возникновению непредвиденных обстоятельств и знать, что необходимо делать при их возникновении;</a:t>
            </a:r>
          </a:p>
          <a:p>
            <a:pPr marL="342900" indent="-342900" algn="just">
              <a:buFont typeface="+mj-lt"/>
              <a:buAutoNum type="arabicPeriod"/>
            </a:pPr>
            <a:r>
              <a:rPr lang="ru-RU" sz="1600" dirty="0"/>
              <a:t>Пересмотр - все выходы процесса ITSCM должны регулярно пересматриваться на предмет актуальности и корректироваться в случае необходимости;</a:t>
            </a:r>
          </a:p>
          <a:p>
            <a:pPr marL="342900" indent="-342900" algn="just">
              <a:buFont typeface="+mj-lt"/>
              <a:buAutoNum type="arabicPeriod"/>
            </a:pPr>
            <a:r>
              <a:rPr lang="ru-RU" sz="1600" dirty="0"/>
              <a:t>Резервные копии и механизмы восстановления также осуществляться и тестироваться;</a:t>
            </a:r>
          </a:p>
          <a:p>
            <a:pPr marL="342900" indent="-342900" algn="just">
              <a:buFont typeface="+mj-lt"/>
              <a:buAutoNum type="arabicPeriod"/>
            </a:pPr>
            <a:r>
              <a:rPr lang="ru-RU" sz="1600" dirty="0"/>
              <a:t>Управление изменениями - оценка изменений с точки зрения их влияния на планы ITSCM.</a:t>
            </a:r>
          </a:p>
        </p:txBody>
      </p:sp>
    </p:spTree>
    <p:extLst>
      <p:ext uri="{BB962C8B-B14F-4D97-AF65-F5344CB8AC3E}">
        <p14:creationId xmlns:p14="http://schemas.microsoft.com/office/powerpoint/2010/main" val="31071434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Ключевые показатели управления непрерывностью услуг</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4</a:t>
            </a:r>
            <a:r>
              <a:rPr lang="ru-RU" sz="1200" b="1" dirty="0">
                <a:solidFill>
                  <a:schemeClr val="bg1"/>
                </a:solidFill>
                <a:latin typeface="Arial" pitchFamily="34" charset="0"/>
                <a:ea typeface="Tahoma" pitchFamily="34" charset="0"/>
                <a:cs typeface="Arial" pitchFamily="34" charset="0"/>
              </a:rPr>
              <a:t>.17</a:t>
            </a:r>
          </a:p>
        </p:txBody>
      </p:sp>
      <p:sp>
        <p:nvSpPr>
          <p:cNvPr id="9" name="TextBox 8"/>
          <p:cNvSpPr txBox="1"/>
          <p:nvPr/>
        </p:nvSpPr>
        <p:spPr>
          <a:xfrm>
            <a:off x="0" y="6550025"/>
            <a:ext cx="6732588" cy="307975"/>
          </a:xfrm>
          <a:prstGeom prst="rect">
            <a:avLst/>
          </a:prstGeom>
          <a:noFill/>
        </p:spPr>
        <p:txBody>
          <a:bodyPr>
            <a:spAutoFit/>
          </a:bodyPr>
          <a:lstStyle/>
          <a:p>
            <a:pPr eaLnBrk="1" hangingPunct="1">
              <a:defRPr/>
            </a:pPr>
            <a:r>
              <a:rPr lang="ru-RU" sz="1400" b="1" dirty="0">
                <a:solidFill>
                  <a:schemeClr val="accent5">
                    <a:lumMod val="75000"/>
                  </a:schemeClr>
                </a:solidFill>
              </a:rPr>
              <a:t>Управление непрерывностью бизнес-процессов</a:t>
            </a:r>
          </a:p>
        </p:txBody>
      </p:sp>
      <p:sp>
        <p:nvSpPr>
          <p:cNvPr id="12" name="Прямоугольник 11"/>
          <p:cNvSpPr/>
          <p:nvPr/>
        </p:nvSpPr>
        <p:spPr>
          <a:xfrm>
            <a:off x="468312" y="745413"/>
            <a:ext cx="8496300" cy="406265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1200"/>
              </a:spcBef>
            </a:pPr>
            <a:r>
              <a:rPr lang="ru-RU" dirty="0"/>
              <a:t>Ключевым показателем производительности является то, что предоставляемые услуги будут восстановлены для бизнеса в согласованное время простоя:</a:t>
            </a:r>
          </a:p>
          <a:p>
            <a:pPr marL="342900" lvl="0" indent="-342900">
              <a:spcBef>
                <a:spcPts val="1200"/>
              </a:spcBef>
              <a:buFont typeface="+mj-lt"/>
              <a:buAutoNum type="arabicPeriod"/>
            </a:pPr>
            <a:r>
              <a:rPr lang="ru-RU" dirty="0"/>
              <a:t>Проводится регулярный аудит планов ITSCM с целью проверки того, что требования бизнеса к восстановлению могут быть удовлетворены;</a:t>
            </a:r>
          </a:p>
          <a:p>
            <a:pPr marL="342900" lvl="0" indent="-342900">
              <a:spcBef>
                <a:spcPts val="1200"/>
              </a:spcBef>
              <a:buFont typeface="+mj-lt"/>
              <a:buAutoNum type="arabicPeriod"/>
            </a:pPr>
            <a:r>
              <a:rPr lang="ru-RU" dirty="0"/>
              <a:t>Все целевые показатели восстановления услуг документированы, согласованы в SLA и могут быть достигнуты с помощью планов ITSCM;</a:t>
            </a:r>
          </a:p>
          <a:p>
            <a:pPr marL="342900" lvl="0" indent="-342900">
              <a:spcBef>
                <a:spcPts val="1200"/>
              </a:spcBef>
              <a:buFont typeface="+mj-lt"/>
              <a:buAutoNum type="arabicPeriod"/>
            </a:pPr>
            <a:r>
              <a:rPr lang="ru-RU" dirty="0"/>
              <a:t>Проводится регулярное и всеобъемлющее тестирование планов ITSCM;</a:t>
            </a:r>
          </a:p>
          <a:p>
            <a:pPr marL="342900" lvl="0" indent="-342900">
              <a:spcBef>
                <a:spcPts val="1200"/>
              </a:spcBef>
              <a:buFont typeface="+mj-lt"/>
              <a:buAutoNum type="arabicPeriod"/>
            </a:pPr>
            <a:r>
              <a:rPr lang="ru-RU" dirty="0"/>
              <a:t>Заключены все необходимые для ITSCM контракты с третьими сторонами;</a:t>
            </a:r>
          </a:p>
          <a:p>
            <a:pPr marL="342900" lvl="0" indent="-342900">
              <a:spcBef>
                <a:spcPts val="1200"/>
              </a:spcBef>
              <a:buFont typeface="+mj-lt"/>
              <a:buAutoNum type="arabicPeriod"/>
            </a:pPr>
            <a:r>
              <a:rPr lang="ru-RU" dirty="0"/>
              <a:t>Обеспечивается уменьшение рисков и негативного влияния сбоев услуг.</a:t>
            </a:r>
          </a:p>
          <a:p>
            <a:pPr algn="just">
              <a:spcBef>
                <a:spcPts val="1200"/>
              </a:spcBef>
            </a:pPr>
            <a:r>
              <a:rPr lang="ru-RU" dirty="0"/>
              <a:t>В качестве показателя эффективности (</a:t>
            </a:r>
            <a:r>
              <a:rPr lang="en-US" dirty="0"/>
              <a:t>KPI</a:t>
            </a:r>
            <a:r>
              <a:rPr lang="ru-RU" dirty="0"/>
              <a:t>) может также выступать готовность организации к действиям в соответствии с планами ITSCM.</a:t>
            </a:r>
          </a:p>
        </p:txBody>
      </p:sp>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599" y="0"/>
            <a:ext cx="735013" cy="545235"/>
          </a:xfrm>
          <a:prstGeom prst="rect">
            <a:avLst/>
          </a:prstGeom>
        </p:spPr>
      </p:pic>
    </p:spTree>
    <p:extLst>
      <p:ext uri="{BB962C8B-B14F-4D97-AF65-F5344CB8AC3E}">
        <p14:creationId xmlns:p14="http://schemas.microsoft.com/office/powerpoint/2010/main" val="115761116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a:solidFill>
                  <a:schemeClr val="bg1"/>
                </a:solidFill>
                <a:latin typeface="Calibri" panose="020F0502020204030204" pitchFamily="34" charset="0"/>
                <a:cs typeface="Calibri" panose="020F0502020204030204" pitchFamily="34" charset="0"/>
              </a:rPr>
              <a:t>⓮</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Непрерывность бизнеса?</a:t>
            </a:r>
          </a:p>
          <a:p>
            <a:pPr marL="285750" indent="-285750">
              <a:buFont typeface="Wingdings" panose="05000000000000000000" pitchFamily="2" charset="2"/>
              <a:buChar char="§"/>
              <a:defRPr/>
            </a:pPr>
            <a:r>
              <a:rPr lang="ru-RU" dirty="0">
                <a:solidFill>
                  <a:schemeClr val="tx1"/>
                </a:solidFill>
              </a:rPr>
              <a:t>Что такое Чрезвычайная ситуация?</a:t>
            </a:r>
          </a:p>
          <a:p>
            <a:pPr marL="285750" indent="-285750">
              <a:buFont typeface="Wingdings" panose="05000000000000000000" pitchFamily="2" charset="2"/>
              <a:buChar char="§"/>
              <a:defRPr/>
            </a:pPr>
            <a:r>
              <a:rPr lang="ru-RU" dirty="0">
                <a:solidFill>
                  <a:schemeClr val="tx1"/>
                </a:solidFill>
              </a:rPr>
              <a:t>Что такое Нештатная ситуация?</a:t>
            </a:r>
          </a:p>
          <a:p>
            <a:pPr marL="285750" indent="-285750">
              <a:buFont typeface="Wingdings" panose="05000000000000000000" pitchFamily="2" charset="2"/>
              <a:buChar char="§"/>
              <a:defRPr/>
            </a:pPr>
            <a:r>
              <a:rPr lang="ru-RU" dirty="0">
                <a:solidFill>
                  <a:schemeClr val="tx1"/>
                </a:solidFill>
              </a:rPr>
              <a:t>Что такое Минимальная цель непрерывности бизнеса?</a:t>
            </a:r>
          </a:p>
          <a:p>
            <a:pPr marL="285750" indent="-285750">
              <a:buFont typeface="Wingdings" panose="05000000000000000000" pitchFamily="2" charset="2"/>
              <a:buChar char="§"/>
              <a:defRPr/>
            </a:pPr>
            <a:r>
              <a:rPr lang="ru-RU" dirty="0">
                <a:solidFill>
                  <a:schemeClr val="tx1"/>
                </a:solidFill>
              </a:rPr>
              <a:t>Цели ИТ в управлении непрерывности бизнеса?</a:t>
            </a:r>
          </a:p>
          <a:p>
            <a:pPr marL="285750" indent="-285750">
              <a:buFont typeface="Wingdings" panose="05000000000000000000" pitchFamily="2" charset="2"/>
              <a:buChar char="§"/>
              <a:defRPr/>
            </a:pPr>
            <a:r>
              <a:rPr lang="ru-RU" dirty="0">
                <a:solidFill>
                  <a:schemeClr val="tx1"/>
                </a:solidFill>
              </a:rPr>
              <a:t>Что такое Политика непрерывности бизнеса?</a:t>
            </a:r>
          </a:p>
          <a:p>
            <a:pPr marL="285750" indent="-285750">
              <a:buFont typeface="Wingdings" panose="05000000000000000000" pitchFamily="2" charset="2"/>
              <a:buChar char="§"/>
              <a:defRPr/>
            </a:pPr>
            <a:r>
              <a:rPr lang="ru-RU" dirty="0">
                <a:solidFill>
                  <a:schemeClr val="tx1"/>
                </a:solidFill>
              </a:rPr>
              <a:t>Что такое Стратегия обеспечения непрерывности бизнеса?</a:t>
            </a:r>
          </a:p>
          <a:p>
            <a:pPr marL="285750" indent="-285750">
              <a:buFont typeface="Wingdings" panose="05000000000000000000" pitchFamily="2" charset="2"/>
              <a:buChar char="§"/>
              <a:defRPr/>
            </a:pPr>
            <a:r>
              <a:rPr lang="ru-RU" dirty="0">
                <a:solidFill>
                  <a:schemeClr val="tx1"/>
                </a:solidFill>
              </a:rPr>
              <a:t>Что такое План непрерывности бизнеса?</a:t>
            </a:r>
          </a:p>
          <a:p>
            <a:pPr marL="285750" indent="-285750">
              <a:buFont typeface="Wingdings" panose="05000000000000000000" pitchFamily="2" charset="2"/>
              <a:buChar char="§"/>
              <a:defRPr/>
            </a:pPr>
            <a:r>
              <a:rPr lang="ru-RU" dirty="0">
                <a:solidFill>
                  <a:schemeClr val="tx1"/>
                </a:solidFill>
              </a:rPr>
              <a:t>Как осуществляется Тестирование плана непрерывности бизнеса?</a:t>
            </a:r>
          </a:p>
          <a:p>
            <a:pPr marL="285750" indent="-285750">
              <a:buFont typeface="Wingdings" panose="05000000000000000000" pitchFamily="2" charset="2"/>
              <a:buChar char="§"/>
              <a:defRPr/>
            </a:pPr>
            <a:r>
              <a:rPr lang="ru-RU" dirty="0">
                <a:solidFill>
                  <a:schemeClr val="tx1"/>
                </a:solidFill>
              </a:rPr>
              <a:t>Как осуществляется совершенствование Плана непрерывности бизнеса?</a:t>
            </a:r>
          </a:p>
          <a:p>
            <a:pPr marL="285750" indent="-285750">
              <a:buFont typeface="Wingdings" panose="05000000000000000000" pitchFamily="2" charset="2"/>
              <a:buChar char="§"/>
              <a:defRPr/>
            </a:pPr>
            <a:r>
              <a:rPr lang="ru-RU" dirty="0">
                <a:solidFill>
                  <a:schemeClr val="tx1"/>
                </a:solidFill>
              </a:rPr>
              <a:t>Чем отличаются Непрерывность бизнеса от Непрерывности ИТ-услуг?</a:t>
            </a:r>
          </a:p>
          <a:p>
            <a:pPr marL="285750" indent="-285750">
              <a:buFont typeface="Wingdings" panose="05000000000000000000" pitchFamily="2" charset="2"/>
              <a:buChar char="§"/>
              <a:defRPr/>
            </a:pPr>
            <a:r>
              <a:rPr lang="ru-RU" dirty="0">
                <a:solidFill>
                  <a:schemeClr val="tx1"/>
                </a:solidFill>
              </a:rPr>
              <a:t>Какие бывают стратегии непрерывности ИТ-услуг?</a:t>
            </a:r>
          </a:p>
          <a:p>
            <a:pPr marL="285750" indent="-285750">
              <a:buFont typeface="Wingdings" panose="05000000000000000000" pitchFamily="2" charset="2"/>
              <a:buChar char="§"/>
              <a:defRPr/>
            </a:pPr>
            <a:r>
              <a:rPr lang="ru-RU" dirty="0">
                <a:solidFill>
                  <a:schemeClr val="tx1"/>
                </a:solidFill>
              </a:rPr>
              <a:t>Как меняется организационная структура в кризис?</a:t>
            </a:r>
          </a:p>
          <a:p>
            <a:pPr marL="285750" indent="-285750">
              <a:buFont typeface="Wingdings" panose="05000000000000000000" pitchFamily="2" charset="2"/>
              <a:buChar char="§"/>
              <a:defRPr/>
            </a:pPr>
            <a:r>
              <a:rPr lang="ru-RU" dirty="0">
                <a:solidFill>
                  <a:schemeClr val="tx1"/>
                </a:solidFill>
              </a:rPr>
              <a:t>Какие действия предпринимаются на стадии эксплуатации ИТ-услуг?</a:t>
            </a:r>
          </a:p>
          <a:p>
            <a:pPr marL="285750" indent="-285750">
              <a:buFont typeface="Wingdings" panose="05000000000000000000" pitchFamily="2" charset="2"/>
              <a:buChar char="§"/>
              <a:defRPr/>
            </a:pPr>
            <a:r>
              <a:rPr lang="ru-RU" dirty="0">
                <a:solidFill>
                  <a:schemeClr val="tx1"/>
                </a:solidFill>
              </a:rPr>
              <a:t>Ключевые показатели управления непрерывностью ИТ-услуг</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Управление непрерывностью бизнес-процессов</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11" name="Рисунок 10"/>
          <p:cNvPicPr>
            <a:picLocks noChangeAspect="1"/>
          </p:cNvPicPr>
          <p:nvPr/>
        </p:nvPicPr>
        <p:blipFill>
          <a:blip r:embed="rId2"/>
          <a:stretch>
            <a:fillRect/>
          </a:stretch>
        </p:blipFill>
        <p:spPr>
          <a:xfrm>
            <a:off x="6640513" y="699832"/>
            <a:ext cx="2324100" cy="1724025"/>
          </a:xfrm>
          <a:prstGeom prst="rect">
            <a:avLst/>
          </a:prstGeom>
        </p:spPr>
      </p:pic>
      <p:sp>
        <p:nvSpPr>
          <p:cNvPr id="2" name="Прямоугольник 1">
            <a:extLst>
              <a:ext uri="{FF2B5EF4-FFF2-40B4-BE49-F238E27FC236}">
                <a16:creationId xmlns:a16="http://schemas.microsoft.com/office/drawing/2014/main" id="{29473D12-9D54-1C6D-B1AB-4052BE96DCCF}"/>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3563819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⓯</a:t>
            </a:r>
            <a:r>
              <a:rPr lang="en-US" sz="2400" b="1" dirty="0">
                <a:solidFill>
                  <a:schemeClr val="accent5">
                    <a:lumMod val="75000"/>
                  </a:schemeClr>
                </a:solidFill>
                <a:latin typeface="Calibri" panose="020F0502020204030204" pitchFamily="34" charset="0"/>
                <a:cs typeface="Calibri" panose="020F0502020204030204" pitchFamily="34" charset="0"/>
              </a:rPr>
              <a:t> </a:t>
            </a:r>
            <a:r>
              <a:rPr lang="ru-RU" sz="2400" b="1" dirty="0">
                <a:solidFill>
                  <a:schemeClr val="accent5">
                    <a:lumMod val="75000"/>
                  </a:schemeClr>
                </a:solidFill>
                <a:cs typeface="Arial" panose="020B0604020202020204" pitchFamily="34" charset="0"/>
              </a:rPr>
              <a:t>Управление активами, конфигурациями и мощностями</a:t>
            </a:r>
            <a:endParaRPr lang="ru-RU" altLang="ru-RU" sz="2400" b="1" dirty="0">
              <a:solidFill>
                <a:schemeClr val="accent5">
                  <a:lumMod val="75000"/>
                </a:schemeClr>
              </a:solidFill>
              <a:cs typeface="Arial" panose="020B0604020202020204" pitchFamily="34" charset="0"/>
            </a:endParaRPr>
          </a:p>
        </p:txBody>
      </p:sp>
      <p:sp>
        <p:nvSpPr>
          <p:cNvPr id="3" name="Прямоугольник 2">
            <a:extLst>
              <a:ext uri="{FF2B5EF4-FFF2-40B4-BE49-F238E27FC236}">
                <a16:creationId xmlns:a16="http://schemas.microsoft.com/office/drawing/2014/main" id="{4A27098E-0BF6-34D9-8600-F15D50B7922C}"/>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F6ECBE8C-4405-01FA-6BCF-7D03492D3782}"/>
              </a:ext>
            </a:extLst>
          </p:cNvPr>
          <p:cNvSpPr/>
          <p:nvPr/>
        </p:nvSpPr>
        <p:spPr>
          <a:xfrm>
            <a:off x="539750" y="0"/>
            <a:ext cx="8424863" cy="54927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DAC2025C-B82C-DB0E-EDC7-5F7A5BE06446}"/>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pic>
        <p:nvPicPr>
          <p:cNvPr id="2" name="Picture 2">
            <a:extLst>
              <a:ext uri="{FF2B5EF4-FFF2-40B4-BE49-F238E27FC236}">
                <a16:creationId xmlns:a16="http://schemas.microsoft.com/office/drawing/2014/main" id="{54E83F39-9B87-2F29-A8D8-39F550CB2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736601"/>
            <a:ext cx="4621211" cy="29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3447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Какие активы предоставляет ИТ</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15.1</a:t>
            </a:r>
          </a:p>
        </p:txBody>
      </p:sp>
      <p:sp>
        <p:nvSpPr>
          <p:cNvPr id="9" name="TextBox 8"/>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14" name="Рисунок 13" descr="Взаимосвязь бизнес-моделей поставщика услуг и активов заказчика">
            <a:hlinkClick r:id="rId2"/>
            <a:extLst>
              <a:ext uri="{FF2B5EF4-FFF2-40B4-BE49-F238E27FC236}">
                <a16:creationId xmlns:a16="http://schemas.microsoft.com/office/drawing/2014/main" id="{B322502E-4956-4CF6-9FE5-6D2F9A2C7FF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Lst>
          </a:blip>
          <a:srcRect/>
          <a:stretch>
            <a:fillRect/>
          </a:stretch>
        </p:blipFill>
        <p:spPr bwMode="auto">
          <a:xfrm>
            <a:off x="468314" y="773852"/>
            <a:ext cx="7778220" cy="5657519"/>
          </a:xfrm>
          <a:prstGeom prst="rect">
            <a:avLst/>
          </a:prstGeom>
          <a:noFill/>
          <a:ln w="9525">
            <a:noFill/>
            <a:miter lim="800000"/>
            <a:headEnd/>
            <a:tailEnd/>
          </a:ln>
        </p:spPr>
      </p:pic>
      <p:pic>
        <p:nvPicPr>
          <p:cNvPr id="3" name="Picture 2">
            <a:extLst>
              <a:ext uri="{FF2B5EF4-FFF2-40B4-BE49-F238E27FC236}">
                <a16:creationId xmlns:a16="http://schemas.microsoft.com/office/drawing/2014/main" id="{A1A6DF60-09C4-BD41-7E7C-5C9F7ADE29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28612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15.2</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Управление ИТ активами</a:t>
            </a:r>
          </a:p>
        </p:txBody>
      </p:sp>
      <p:pic>
        <p:nvPicPr>
          <p:cNvPr id="4" name="Рисунок 3">
            <a:extLst>
              <a:ext uri="{FF2B5EF4-FFF2-40B4-BE49-F238E27FC236}">
                <a16:creationId xmlns:a16="http://schemas.microsoft.com/office/drawing/2014/main" id="{0C671F0B-23DB-490F-A669-5DBFB9290C8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89189" y="1090981"/>
            <a:ext cx="8565622" cy="4676037"/>
          </a:xfrm>
          <a:prstGeom prst="rect">
            <a:avLst/>
          </a:prstGeom>
        </p:spPr>
      </p:pic>
      <p:pic>
        <p:nvPicPr>
          <p:cNvPr id="13" name="Picture 2">
            <a:extLst>
              <a:ext uri="{FF2B5EF4-FFF2-40B4-BE49-F238E27FC236}">
                <a16:creationId xmlns:a16="http://schemas.microsoft.com/office/drawing/2014/main" id="{B6DB2C89-5D40-4F05-BE00-E469A5F296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D193A8-D9FF-9DEB-F477-34EA8B02137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spTree>
    <p:extLst>
      <p:ext uri="{BB962C8B-B14F-4D97-AF65-F5344CB8AC3E}">
        <p14:creationId xmlns:p14="http://schemas.microsoft.com/office/powerpoint/2010/main" val="356904764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252B6ACB-CDCF-4328-8081-F7123717A9FA}"/>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9F48505C-E685-4D3B-A2CB-9360B64FDB03}"/>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anose="020B0604020202020204" pitchFamily="34" charset="0"/>
                <a:cs typeface="Arial" panose="020B0604020202020204" pitchFamily="34" charset="0"/>
              </a:rPr>
              <a:t>ИТ активы, конфигурации и мощности</a:t>
            </a:r>
          </a:p>
        </p:txBody>
      </p:sp>
      <p:sp>
        <p:nvSpPr>
          <p:cNvPr id="11" name="Прямоугольник 10">
            <a:extLst>
              <a:ext uri="{FF2B5EF4-FFF2-40B4-BE49-F238E27FC236}">
                <a16:creationId xmlns:a16="http://schemas.microsoft.com/office/drawing/2014/main" id="{D2F197F5-9FA4-4AE3-A755-67E21078B524}"/>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15.3</a:t>
            </a:r>
          </a:p>
        </p:txBody>
      </p:sp>
      <p:sp>
        <p:nvSpPr>
          <p:cNvPr id="10" name="Прямоугольник 9">
            <a:extLst>
              <a:ext uri="{FF2B5EF4-FFF2-40B4-BE49-F238E27FC236}">
                <a16:creationId xmlns:a16="http://schemas.microsoft.com/office/drawing/2014/main" id="{76448645-C373-419D-B16F-AAAF7CFC776F}"/>
              </a:ext>
            </a:extLst>
          </p:cNvPr>
          <p:cNvSpPr/>
          <p:nvPr/>
        </p:nvSpPr>
        <p:spPr>
          <a:xfrm>
            <a:off x="468312" y="706286"/>
            <a:ext cx="8496300"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75000"/>
                  </a:schemeClr>
                </a:solidFill>
                <a:latin typeface="Arial" panose="020B0604020202020204" pitchFamily="34" charset="0"/>
                <a:cs typeface="Arial" panose="020B0604020202020204" pitchFamily="34" charset="0"/>
              </a:rPr>
              <a:t>Управление ИТ-активами</a:t>
            </a:r>
            <a:r>
              <a:rPr lang="en-US" sz="1600" dirty="0">
                <a:solidFill>
                  <a:schemeClr val="accent5">
                    <a:lumMod val="75000"/>
                  </a:schemeClr>
                </a:solidFill>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(IT </a:t>
            </a:r>
            <a:r>
              <a:rPr lang="ru-RU" sz="1600" b="1" dirty="0" err="1">
                <a:latin typeface="Arial" panose="020B0604020202020204" pitchFamily="34" charset="0"/>
                <a:cs typeface="Arial" panose="020B0604020202020204" pitchFamily="34" charset="0"/>
              </a:rPr>
              <a:t>asset</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management</a:t>
            </a:r>
            <a:r>
              <a:rPr lang="ru-RU" sz="1600" b="1" dirty="0">
                <a:latin typeface="Arial" panose="020B0604020202020204" pitchFamily="34" charset="0"/>
                <a:cs typeface="Arial" panose="020B0604020202020204" pitchFamily="34" charset="0"/>
              </a:rPr>
              <a:t>)</a:t>
            </a:r>
            <a:r>
              <a:rPr lang="ru-RU"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ru-RU" sz="1600" b="0" i="0" dirty="0">
                <a:solidFill>
                  <a:srgbClr val="202122"/>
                </a:solidFill>
                <a:effectLst/>
                <a:latin typeface="Arial" panose="020B0604020202020204" pitchFamily="34" charset="0"/>
              </a:rPr>
              <a:t>одна из важнейших стратегических областей деятельности организации </a:t>
            </a:r>
            <a:r>
              <a:rPr lang="ru-RU" sz="1600" dirty="0">
                <a:latin typeface="Arial" panose="020B0604020202020204" pitchFamily="34" charset="0"/>
                <a:cs typeface="Arial" panose="020B0604020202020204" pitchFamily="34" charset="0"/>
              </a:rPr>
              <a:t>по планированию, учёту и отслеживанию состояния ИТ-активов.</a:t>
            </a:r>
          </a:p>
          <a:p>
            <a:pPr algn="just">
              <a:spcBef>
                <a:spcPts val="600"/>
              </a:spcBef>
            </a:pPr>
            <a:r>
              <a:rPr lang="ru-RU" sz="1600" b="0" i="0" dirty="0">
                <a:solidFill>
                  <a:srgbClr val="202122"/>
                </a:solidFill>
                <a:effectLst/>
                <a:latin typeface="Arial" panose="020B0604020202020204" pitchFamily="34" charset="0"/>
              </a:rPr>
              <a:t>Одним из ключевых факторов управления ИТ-активами является возможность </a:t>
            </a:r>
            <a:r>
              <a:rPr lang="ru-RU" sz="1600" dirty="0">
                <a:solidFill>
                  <a:srgbClr val="202122"/>
                </a:solidFill>
                <a:latin typeface="Arial" panose="020B0604020202020204" pitchFamily="34" charset="0"/>
              </a:rPr>
              <a:t>проведения </a:t>
            </a:r>
            <a:r>
              <a:rPr lang="ru-RU" sz="1600" b="1" u="sng" dirty="0">
                <a:solidFill>
                  <a:srgbClr val="202122"/>
                </a:solidFill>
                <a:latin typeface="Arial" panose="020B0604020202020204" pitchFamily="34" charset="0"/>
              </a:rPr>
              <a:t>инвентаризации</a:t>
            </a:r>
            <a:r>
              <a:rPr lang="ru-RU" sz="1600" b="1" dirty="0">
                <a:solidFill>
                  <a:srgbClr val="202122"/>
                </a:solidFill>
                <a:latin typeface="Arial" panose="020B0604020202020204" pitchFamily="34" charset="0"/>
              </a:rPr>
              <a:t> </a:t>
            </a:r>
            <a:r>
              <a:rPr lang="ru-RU" sz="1600" b="0" i="0" dirty="0">
                <a:solidFill>
                  <a:srgbClr val="202122"/>
                </a:solidFill>
                <a:effectLst/>
                <a:latin typeface="Arial" panose="020B0604020202020204" pitchFamily="34" charset="0"/>
              </a:rPr>
              <a:t>используемого аппаратного и программного обеспечения.</a:t>
            </a:r>
            <a:endParaRPr lang="ru-RU" sz="1600" dirty="0">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0ACEB94A-590F-4E2B-ADAF-B2DF49488A3C}"/>
              </a:ext>
            </a:extLst>
          </p:cNvPr>
          <p:cNvSpPr/>
          <p:nvPr/>
        </p:nvSpPr>
        <p:spPr>
          <a:xfrm>
            <a:off x="468312" y="2567225"/>
            <a:ext cx="8496300" cy="172354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solidFill>
                  <a:schemeClr val="accent5">
                    <a:lumMod val="50000"/>
                  </a:schemeClr>
                </a:solidFill>
                <a:latin typeface="Arial" panose="020B0604020202020204" pitchFamily="34" charset="0"/>
                <a:cs typeface="Arial" panose="020B0604020202020204" pitchFamily="34" charset="0"/>
              </a:rPr>
              <a:t>Управление конфигурациями </a:t>
            </a:r>
            <a:r>
              <a:rPr lang="ru-RU" sz="1600" b="1" dirty="0">
                <a:latin typeface="Arial" panose="020B0604020202020204" pitchFamily="34" charset="0"/>
                <a:cs typeface="Arial" panose="020B0604020202020204" pitchFamily="34" charset="0"/>
              </a:rPr>
              <a:t>(</a:t>
            </a:r>
            <a:r>
              <a:rPr lang="en-US" sz="1600" b="1" dirty="0">
                <a:latin typeface="Arial" panose="020B0604020202020204" pitchFamily="34" charset="0"/>
                <a:cs typeface="Arial" panose="020B0604020202020204" pitchFamily="34" charset="0"/>
              </a:rPr>
              <a:t>Configuration management</a:t>
            </a:r>
            <a:r>
              <a:rPr lang="ru-RU" sz="1600" b="1"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отвечает за то, чтобы отдельные компоненты системы идентифицированы, описаны и контролировались. </a:t>
            </a:r>
          </a:p>
          <a:p>
            <a:pPr algn="just">
              <a:spcBef>
                <a:spcPts val="600"/>
              </a:spcBef>
              <a:defRPr/>
            </a:pPr>
            <a:r>
              <a:rPr lang="ru-RU" sz="1600" b="1" dirty="0">
                <a:latin typeface="Arial" panose="020B0604020202020204" pitchFamily="34" charset="0"/>
                <a:cs typeface="Arial" panose="020B0604020202020204" pitchFamily="34" charset="0"/>
              </a:rPr>
              <a:t>Конфигурационная единица </a:t>
            </a:r>
            <a:r>
              <a:rPr lang="ru-RU" sz="1600" dirty="0">
                <a:latin typeface="Arial" panose="020B0604020202020204" pitchFamily="34" charset="0"/>
                <a:cs typeface="Arial" panose="020B0604020202020204" pitchFamily="34" charset="0"/>
              </a:rPr>
              <a:t>- любой компонент, который отличается от других экземпляров контролируемого ресурса. </a:t>
            </a:r>
          </a:p>
          <a:p>
            <a:pPr algn="just" eaLnBrk="1" hangingPunct="1">
              <a:spcBef>
                <a:spcPts val="600"/>
              </a:spcBef>
              <a:defRPr/>
            </a:pPr>
            <a:r>
              <a:rPr lang="ru-RU" sz="1600" b="1" dirty="0">
                <a:latin typeface="Arial" panose="020B0604020202020204" pitchFamily="34" charset="0"/>
                <a:cs typeface="Arial" panose="020B0604020202020204" pitchFamily="34" charset="0"/>
              </a:rPr>
              <a:t>Процесс управления конфигурациями</a:t>
            </a:r>
            <a:r>
              <a:rPr lang="ru-RU" sz="1600" b="1" dirty="0">
                <a:solidFill>
                  <a:srgbClr val="742217"/>
                </a:solidFill>
                <a:latin typeface="Arial" panose="020B0604020202020204" pitchFamily="34" charset="0"/>
                <a:cs typeface="Arial" pitchFamily="34" charset="0"/>
              </a:rPr>
              <a:t> </a:t>
            </a:r>
            <a:r>
              <a:rPr lang="ru-RU" sz="1600" dirty="0">
                <a:latin typeface="Arial" panose="020B0604020202020204" pitchFamily="34" charset="0"/>
                <a:cs typeface="Arial" panose="020B0604020202020204" pitchFamily="34" charset="0"/>
              </a:rPr>
              <a:t>также контролирует все изменения компонентов. Объектом рассмотрения является Конфигурационная единица.</a:t>
            </a:r>
          </a:p>
        </p:txBody>
      </p:sp>
      <p:sp>
        <p:nvSpPr>
          <p:cNvPr id="12" name="Прямоугольник 11">
            <a:extLst>
              <a:ext uri="{FF2B5EF4-FFF2-40B4-BE49-F238E27FC236}">
                <a16:creationId xmlns:a16="http://schemas.microsoft.com/office/drawing/2014/main" id="{8974A068-357A-4F82-8AB8-CFC77F5CB76F}"/>
              </a:ext>
            </a:extLst>
          </p:cNvPr>
          <p:cNvSpPr/>
          <p:nvPr/>
        </p:nvSpPr>
        <p:spPr>
          <a:xfrm>
            <a:off x="468312" y="4496778"/>
            <a:ext cx="8496300"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solidFill>
                  <a:schemeClr val="accent5">
                    <a:lumMod val="50000"/>
                  </a:schemeClr>
                </a:solidFill>
                <a:latin typeface="Arial" panose="020B0604020202020204" pitchFamily="34" charset="0"/>
                <a:cs typeface="Arial" panose="020B0604020202020204" pitchFamily="34" charset="0"/>
              </a:rPr>
              <a:t>Управление мощностями</a:t>
            </a:r>
            <a:r>
              <a:rPr lang="ru-RU" sz="1600" b="1" dirty="0">
                <a:latin typeface="Arial" panose="020B0604020202020204" pitchFamily="34" charset="0"/>
                <a:cs typeface="Arial" panose="020B0604020202020204" pitchFamily="34" charset="0"/>
              </a:rPr>
              <a:t> (Capacity Management) </a:t>
            </a:r>
            <a:r>
              <a:rPr lang="ru-RU" sz="1600" dirty="0">
                <a:latin typeface="Arial" panose="020B0604020202020204" pitchFamily="34" charset="0"/>
                <a:cs typeface="Arial" panose="020B0604020202020204" pitchFamily="34" charset="0"/>
              </a:rPr>
              <a:t>- процесс, отвечающий за своевременное и эффективное по затратам соответствие мощности инфраструктуры согласованным требованиям.</a:t>
            </a:r>
          </a:p>
          <a:p>
            <a:pPr algn="just">
              <a:spcBef>
                <a:spcPts val="600"/>
              </a:spcBef>
            </a:pPr>
            <a:r>
              <a:rPr lang="ru-RU" sz="1600" b="1" dirty="0">
                <a:latin typeface="Arial" panose="020B0604020202020204" pitchFamily="34" charset="0"/>
                <a:cs typeface="Arial" panose="020B0604020202020204" pitchFamily="34" charset="0"/>
              </a:rPr>
              <a:t>Мощность (Capacity) </a:t>
            </a:r>
            <a:r>
              <a:rPr lang="ru-RU"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ru-RU" sz="1600" dirty="0">
                <a:latin typeface="Arial" panose="020B0604020202020204" pitchFamily="34" charset="0"/>
                <a:cs typeface="Arial" panose="020B0604020202020204" pitchFamily="34" charset="0"/>
              </a:rPr>
              <a:t>максимальная пропускная способность, которую может обеспечить конфигурационная единица. Для некоторых типов конфигурационных единиц, мощность может быть выражена размером или объемом.</a:t>
            </a:r>
          </a:p>
        </p:txBody>
      </p:sp>
      <p:pic>
        <p:nvPicPr>
          <p:cNvPr id="17" name="Picture 2">
            <a:extLst>
              <a:ext uri="{FF2B5EF4-FFF2-40B4-BE49-F238E27FC236}">
                <a16:creationId xmlns:a16="http://schemas.microsoft.com/office/drawing/2014/main" id="{65F7FDBE-513F-4CB6-BFFC-9C3E77A3E96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BF5FDF-09A4-B453-5BA0-25D9DD2FEBE2}"/>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spTree>
    <p:extLst>
      <p:ext uri="{BB962C8B-B14F-4D97-AF65-F5344CB8AC3E}">
        <p14:creationId xmlns:p14="http://schemas.microsoft.com/office/powerpoint/2010/main" val="1958750578"/>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A89BB05-531B-406A-B4DC-4A7C5F3AF08D}"/>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1E30B723-2274-4FBD-91D6-CC8C12358CEC}"/>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 управления активами</a:t>
            </a:r>
          </a:p>
        </p:txBody>
      </p:sp>
      <p:sp>
        <p:nvSpPr>
          <p:cNvPr id="11" name="Прямоугольник 10">
            <a:extLst>
              <a:ext uri="{FF2B5EF4-FFF2-40B4-BE49-F238E27FC236}">
                <a16:creationId xmlns:a16="http://schemas.microsoft.com/office/drawing/2014/main" id="{21311DCC-E57A-47BE-9EF8-55F02DE05D91}"/>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15.4</a:t>
            </a:r>
          </a:p>
        </p:txBody>
      </p:sp>
      <p:sp>
        <p:nvSpPr>
          <p:cNvPr id="13" name="Прямоугольник 12">
            <a:extLst>
              <a:ext uri="{FF2B5EF4-FFF2-40B4-BE49-F238E27FC236}">
                <a16:creationId xmlns:a16="http://schemas.microsoft.com/office/drawing/2014/main" id="{48C3736C-888A-43B2-B064-C2D6CEC29A4F}"/>
              </a:ext>
            </a:extLst>
          </p:cNvPr>
          <p:cNvSpPr/>
          <p:nvPr/>
        </p:nvSpPr>
        <p:spPr>
          <a:xfrm>
            <a:off x="468313" y="777875"/>
            <a:ext cx="8496300" cy="11541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Бизнес-цель – </a:t>
            </a:r>
            <a:r>
              <a:rPr lang="ru-RU" sz="1600" dirty="0"/>
              <a:t>учет всех активов, безопасность которых нужно обеспечить.</a:t>
            </a:r>
          </a:p>
          <a:p>
            <a:pPr algn="just" eaLnBrk="1" hangingPunct="1">
              <a:spcBef>
                <a:spcPts val="600"/>
              </a:spcBef>
              <a:defRPr/>
            </a:pPr>
            <a:r>
              <a:rPr lang="ru-RU" sz="1600" b="1" dirty="0"/>
              <a:t>Цели управления процессом:</a:t>
            </a:r>
          </a:p>
          <a:p>
            <a:pPr marL="342900" indent="-342900" algn="just" eaLnBrk="1" hangingPunct="1">
              <a:spcBef>
                <a:spcPts val="0"/>
              </a:spcBef>
              <a:buFontTx/>
              <a:buAutoNum type="arabicPeriod"/>
              <a:defRPr/>
            </a:pPr>
            <a:r>
              <a:rPr lang="ru-RU" sz="1600" dirty="0"/>
              <a:t>Прозрачность затрат по соотношению рисков и выгод</a:t>
            </a:r>
          </a:p>
          <a:p>
            <a:pPr marL="342900" indent="-342900" algn="just" eaLnBrk="1" hangingPunct="1">
              <a:spcBef>
                <a:spcPts val="0"/>
              </a:spcBef>
              <a:buFontTx/>
              <a:buAutoNum type="arabicPeriod"/>
              <a:defRPr/>
            </a:pPr>
            <a:r>
              <a:rPr lang="ru-RU" sz="1600" dirty="0"/>
              <a:t>Оптимизация ИТ активов компании</a:t>
            </a:r>
          </a:p>
        </p:txBody>
      </p:sp>
      <p:sp>
        <p:nvSpPr>
          <p:cNvPr id="12" name="Прямоугольник 11">
            <a:extLst>
              <a:ext uri="{FF2B5EF4-FFF2-40B4-BE49-F238E27FC236}">
                <a16:creationId xmlns:a16="http://schemas.microsoft.com/office/drawing/2014/main" id="{04C39874-B24A-425C-AE0F-17532962650F}"/>
              </a:ext>
            </a:extLst>
          </p:cNvPr>
          <p:cNvSpPr/>
          <p:nvPr/>
        </p:nvSpPr>
        <p:spPr>
          <a:xfrm>
            <a:off x="468313" y="2242609"/>
            <a:ext cx="8496300" cy="17240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Целевые </a:t>
            </a:r>
            <a:r>
              <a:rPr lang="en-US" sz="1600" b="1" dirty="0"/>
              <a:t>KPI </a:t>
            </a:r>
            <a:r>
              <a:rPr lang="ru-RU" sz="1600" b="1" dirty="0"/>
              <a:t>(показатели эффективности управления)</a:t>
            </a:r>
          </a:p>
          <a:p>
            <a:pPr marL="342900" indent="-342900" algn="just" eaLnBrk="1" hangingPunct="1">
              <a:spcBef>
                <a:spcPts val="600"/>
              </a:spcBef>
              <a:buSzPct val="80000"/>
              <a:defRPr/>
            </a:pPr>
            <a:r>
              <a:rPr lang="ru-RU" sz="1600" b="1" dirty="0"/>
              <a:t>Эффективность лицензионной деятельности </a:t>
            </a:r>
          </a:p>
          <a:p>
            <a:pPr marL="342900" indent="-342900" algn="just" eaLnBrk="1" hangingPunct="1">
              <a:spcBef>
                <a:spcPts val="0"/>
              </a:spcBef>
              <a:buSzPct val="80000"/>
              <a:buFont typeface="Wingdings" pitchFamily="2" charset="2"/>
              <a:buChar char="q"/>
              <a:defRPr/>
            </a:pPr>
            <a:r>
              <a:rPr lang="ru-RU" sz="1600" dirty="0"/>
              <a:t>Процент использованных лицензий по сравнению с оплаченными лицензиями</a:t>
            </a:r>
          </a:p>
          <a:p>
            <a:pPr marL="342900" indent="-342900" algn="just" eaLnBrk="1" hangingPunct="1">
              <a:spcBef>
                <a:spcPts val="600"/>
              </a:spcBef>
              <a:buSzPct val="80000"/>
              <a:defRPr/>
            </a:pPr>
            <a:r>
              <a:rPr lang="ru-RU" sz="1600" b="1" dirty="0"/>
              <a:t>Активы поддерживаются на оптимальном уровне</a:t>
            </a:r>
          </a:p>
          <a:p>
            <a:pPr marL="342900" indent="-342900" algn="just" eaLnBrk="1" hangingPunct="1">
              <a:spcBef>
                <a:spcPts val="0"/>
              </a:spcBef>
              <a:buSzPct val="80000"/>
              <a:buFont typeface="Wingdings" pitchFamily="2" charset="2"/>
              <a:buChar char="q"/>
              <a:defRPr/>
            </a:pPr>
            <a:r>
              <a:rPr lang="ru-RU" sz="1600" dirty="0"/>
              <a:t>Количество неиспользуемых активов</a:t>
            </a:r>
          </a:p>
          <a:p>
            <a:pPr marL="342900" indent="-342900" algn="just" eaLnBrk="1" hangingPunct="1">
              <a:spcBef>
                <a:spcPts val="0"/>
              </a:spcBef>
              <a:buSzPct val="80000"/>
              <a:buFont typeface="Wingdings" pitchFamily="2" charset="2"/>
              <a:buChar char="q"/>
              <a:defRPr/>
            </a:pPr>
            <a:r>
              <a:rPr lang="ru-RU" sz="1600" dirty="0"/>
              <a:t>Количество устаревших активов</a:t>
            </a:r>
          </a:p>
        </p:txBody>
      </p:sp>
      <p:sp>
        <p:nvSpPr>
          <p:cNvPr id="10" name="Прямоугольник 9">
            <a:extLst>
              <a:ext uri="{FF2B5EF4-FFF2-40B4-BE49-F238E27FC236}">
                <a16:creationId xmlns:a16="http://schemas.microsoft.com/office/drawing/2014/main" id="{439253AB-6CFA-4D2E-AFF8-1BC70E5A7585}"/>
              </a:ext>
            </a:extLst>
          </p:cNvPr>
          <p:cNvSpPr/>
          <p:nvPr/>
        </p:nvSpPr>
        <p:spPr>
          <a:xfrm>
            <a:off x="468313" y="4258205"/>
            <a:ext cx="8496300" cy="132343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Действия по управлению активами</a:t>
            </a:r>
          </a:p>
          <a:p>
            <a:pPr marL="342900" indent="-342900" algn="just" eaLnBrk="1" hangingPunct="1">
              <a:spcBef>
                <a:spcPts val="0"/>
              </a:spcBef>
              <a:buSzPct val="80000"/>
              <a:buFont typeface="Wingdings" pitchFamily="2" charset="2"/>
              <a:buChar char="q"/>
              <a:defRPr/>
            </a:pPr>
            <a:r>
              <a:rPr lang="ru-RU" sz="1600" dirty="0"/>
              <a:t>Учет существующих активов</a:t>
            </a:r>
          </a:p>
          <a:p>
            <a:pPr marL="342900" indent="-342900" algn="just" eaLnBrk="1" hangingPunct="1">
              <a:spcBef>
                <a:spcPts val="0"/>
              </a:spcBef>
              <a:buSzPct val="80000"/>
              <a:buFont typeface="Wingdings" pitchFamily="2" charset="2"/>
              <a:buChar char="q"/>
              <a:defRPr/>
            </a:pPr>
            <a:r>
              <a:rPr lang="ru-RU" sz="1600" dirty="0"/>
              <a:t>Выделение и управление критически важными активами</a:t>
            </a:r>
          </a:p>
          <a:p>
            <a:pPr marL="342900" indent="-342900" algn="just" eaLnBrk="1" hangingPunct="1">
              <a:spcBef>
                <a:spcPts val="0"/>
              </a:spcBef>
              <a:buSzPct val="80000"/>
              <a:buFont typeface="Wingdings" pitchFamily="2" charset="2"/>
              <a:buChar char="q"/>
              <a:defRPr/>
            </a:pPr>
            <a:r>
              <a:rPr lang="ru-RU" sz="1600" dirty="0"/>
              <a:t>Управление лицензиями на программное обеспечение</a:t>
            </a:r>
          </a:p>
          <a:p>
            <a:pPr marL="342900" indent="-342900" algn="just" eaLnBrk="1" hangingPunct="1">
              <a:spcBef>
                <a:spcPts val="0"/>
              </a:spcBef>
              <a:buSzPct val="80000"/>
              <a:buFont typeface="Wingdings" pitchFamily="2" charset="2"/>
              <a:buChar char="q"/>
              <a:defRPr/>
            </a:pPr>
            <a:r>
              <a:rPr lang="ru-RU" sz="1600" dirty="0"/>
              <a:t>Мониторинг на всех этапах жизненного цикла активов</a:t>
            </a:r>
          </a:p>
        </p:txBody>
      </p:sp>
      <p:sp>
        <p:nvSpPr>
          <p:cNvPr id="2" name="TextBox 1">
            <a:extLst>
              <a:ext uri="{FF2B5EF4-FFF2-40B4-BE49-F238E27FC236}">
                <a16:creationId xmlns:a16="http://schemas.microsoft.com/office/drawing/2014/main" id="{3140547E-325A-0B45-953B-6FBB396BF4D3}"/>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DCA1A8A2-E53F-F9EA-F3D1-B3F3C070FC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62890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29899FC9-41C9-4540-9F1A-B541D27CDF1D}"/>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E4554B11-1482-4B2C-BED2-D0B3EBEF9CF0}"/>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Учет существующих активов</a:t>
            </a:r>
          </a:p>
        </p:txBody>
      </p:sp>
      <p:sp>
        <p:nvSpPr>
          <p:cNvPr id="11" name="Прямоугольник 10">
            <a:extLst>
              <a:ext uri="{FF2B5EF4-FFF2-40B4-BE49-F238E27FC236}">
                <a16:creationId xmlns:a16="http://schemas.microsoft.com/office/drawing/2014/main" id="{04E0A2CE-FEB4-4E37-961C-259B88D32E88}"/>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15.5</a:t>
            </a:r>
          </a:p>
        </p:txBody>
      </p:sp>
      <p:sp>
        <p:nvSpPr>
          <p:cNvPr id="12" name="Прямоугольник 11">
            <a:extLst>
              <a:ext uri="{FF2B5EF4-FFF2-40B4-BE49-F238E27FC236}">
                <a16:creationId xmlns:a16="http://schemas.microsoft.com/office/drawing/2014/main" id="{E1984788-B325-4A17-8DB1-C2EAE9A28CB9}"/>
              </a:ext>
            </a:extLst>
          </p:cNvPr>
          <p:cNvSpPr/>
          <p:nvPr/>
        </p:nvSpPr>
        <p:spPr>
          <a:xfrm>
            <a:off x="468313" y="836613"/>
            <a:ext cx="8496300" cy="43243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Ведение точного учета всех активов, необходимых для предоставления </a:t>
            </a:r>
            <a:r>
              <a:rPr lang="ru-RU" sz="1600" dirty="0" err="1"/>
              <a:t>ИТ-услуг</a:t>
            </a:r>
            <a:r>
              <a:rPr lang="ru-RU" sz="1600" dirty="0"/>
              <a:t>, согласованное с финансовым управлением</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Определите все принадлежащие ИТ активы в едином реестре. Поддерживайте соответствие с процессами управления изменениями и управления конфигурацией, и с записями финансового учета</a:t>
            </a:r>
          </a:p>
          <a:p>
            <a:pPr marL="342900" indent="-342900" algn="just" eaLnBrk="1" hangingPunct="1">
              <a:spcBef>
                <a:spcPts val="600"/>
              </a:spcBef>
              <a:buFont typeface="+mj-lt"/>
              <a:buAutoNum type="arabicPeriod"/>
              <a:defRPr/>
            </a:pPr>
            <a:r>
              <a:rPr lang="ru-RU" sz="1600" dirty="0"/>
              <a:t>Определите правовые, нормативные или договорные требования, которые необходимо учитывать при управлении активами</a:t>
            </a:r>
          </a:p>
          <a:p>
            <a:pPr marL="342900" indent="-342900" algn="just" eaLnBrk="1" hangingPunct="1">
              <a:spcBef>
                <a:spcPts val="600"/>
              </a:spcBef>
              <a:buFont typeface="+mj-lt"/>
              <a:buAutoNum type="arabicPeriod"/>
              <a:defRPr/>
            </a:pPr>
            <a:r>
              <a:rPr lang="ru-RU" sz="1600" dirty="0"/>
              <a:t>Проверьте наличие всех активов путем проведения регулярных физических и логических инвентаризационных проверок и сверки, включая использование средств обнаружения программного обеспечения</a:t>
            </a:r>
          </a:p>
          <a:p>
            <a:pPr marL="342900" indent="-342900" algn="just" eaLnBrk="1" hangingPunct="1">
              <a:spcBef>
                <a:spcPts val="600"/>
              </a:spcBef>
              <a:buFont typeface="+mj-lt"/>
              <a:buAutoNum type="arabicPeriod"/>
              <a:defRPr/>
            </a:pPr>
            <a:r>
              <a:rPr lang="ru-RU" sz="1600" dirty="0"/>
              <a:t>Убедитесь, что активы соответствуют назначению (т. е. находятся в полезном состоянии)</a:t>
            </a:r>
          </a:p>
          <a:p>
            <a:pPr marL="342900" indent="-342900" algn="just" eaLnBrk="1" hangingPunct="1">
              <a:spcBef>
                <a:spcPts val="600"/>
              </a:spcBef>
              <a:buFont typeface="+mj-lt"/>
              <a:buAutoNum type="arabicPeriod"/>
              <a:defRPr/>
            </a:pPr>
            <a:r>
              <a:rPr lang="ru-RU" sz="1600" dirty="0"/>
              <a:t>Оцените ожидаемый срок полезного использования каждого актива для учета амортизационной стоимости</a:t>
            </a:r>
          </a:p>
        </p:txBody>
      </p:sp>
      <p:sp>
        <p:nvSpPr>
          <p:cNvPr id="2" name="TextBox 1">
            <a:extLst>
              <a:ext uri="{FF2B5EF4-FFF2-40B4-BE49-F238E27FC236}">
                <a16:creationId xmlns:a16="http://schemas.microsoft.com/office/drawing/2014/main" id="{4ED62F88-B37B-B58E-262F-EB6C8C74CA4F}"/>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0F19954F-109A-1068-E338-AD1C511BD4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97446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CBADA205-6E9F-4124-B4A8-7FA4768CE71B}"/>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01DFBE2E-93DC-4004-B01A-7976869C9B65}"/>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критически важными активами</a:t>
            </a:r>
          </a:p>
        </p:txBody>
      </p:sp>
      <p:sp>
        <p:nvSpPr>
          <p:cNvPr id="11" name="Прямоугольник 10">
            <a:extLst>
              <a:ext uri="{FF2B5EF4-FFF2-40B4-BE49-F238E27FC236}">
                <a16:creationId xmlns:a16="http://schemas.microsoft.com/office/drawing/2014/main" id="{5EB2BBF0-1437-4B72-8BFB-A5EC0478BC7D}"/>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15.6</a:t>
            </a:r>
          </a:p>
        </p:txBody>
      </p:sp>
      <p:sp>
        <p:nvSpPr>
          <p:cNvPr id="12" name="Прямоугольник 11">
            <a:extLst>
              <a:ext uri="{FF2B5EF4-FFF2-40B4-BE49-F238E27FC236}">
                <a16:creationId xmlns:a16="http://schemas.microsoft.com/office/drawing/2014/main" id="{D197539E-A93C-47F2-8D47-D13668640A8A}"/>
              </a:ext>
            </a:extLst>
          </p:cNvPr>
          <p:cNvSpPr/>
          <p:nvPr/>
        </p:nvSpPr>
        <p:spPr>
          <a:xfrm>
            <a:off x="468313" y="836613"/>
            <a:ext cx="8496300" cy="47244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Определение активов, имеющих решающее значение для обеспечения бизнеса услугами ИТ, чтобы максимально повысить их надежности и доступность</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Определите активы, которые имеют решающее значение для обеспечения SLA</a:t>
            </a:r>
          </a:p>
          <a:p>
            <a:pPr marL="342900" indent="-342900" algn="just" eaLnBrk="1" hangingPunct="1">
              <a:spcBef>
                <a:spcPts val="600"/>
              </a:spcBef>
              <a:buFont typeface="+mj-lt"/>
              <a:buAutoNum type="arabicPeriod"/>
              <a:defRPr/>
            </a:pPr>
            <a:r>
              <a:rPr lang="ru-RU" sz="1600" dirty="0"/>
              <a:t>Контролируйте производительность критически важных активов, изучая тенденции инцидентов, и, при необходимости, принимайте меры по ремонту или замене</a:t>
            </a:r>
          </a:p>
          <a:p>
            <a:pPr marL="342900" indent="-342900" algn="just" eaLnBrk="1" hangingPunct="1">
              <a:spcBef>
                <a:spcPts val="600"/>
              </a:spcBef>
              <a:buFont typeface="+mj-lt"/>
              <a:buAutoNum type="arabicPeriod"/>
              <a:defRPr/>
            </a:pPr>
            <a:r>
              <a:rPr lang="ru-RU" sz="1600" dirty="0"/>
              <a:t>На регулярной основе учитывайте риск выхода из строя или необходимость замены </a:t>
            </a:r>
          </a:p>
          <a:p>
            <a:pPr marL="342900" indent="-342900" algn="just" eaLnBrk="1" hangingPunct="1">
              <a:spcBef>
                <a:spcPts val="600"/>
              </a:spcBef>
              <a:buFont typeface="+mj-lt"/>
              <a:buAutoNum type="arabicPeriod"/>
              <a:defRPr/>
            </a:pPr>
            <a:r>
              <a:rPr lang="ru-RU" sz="1600" dirty="0"/>
              <a:t>Поддерживайте устойчивость путем предоставления альтернативных активов</a:t>
            </a:r>
          </a:p>
          <a:p>
            <a:pPr marL="342900" indent="-342900" algn="just" eaLnBrk="1" hangingPunct="1">
              <a:spcBef>
                <a:spcPts val="600"/>
              </a:spcBef>
              <a:buFont typeface="+mj-lt"/>
              <a:buAutoNum type="arabicPeriod"/>
              <a:defRPr/>
            </a:pPr>
            <a:r>
              <a:rPr lang="ru-RU" sz="1600" dirty="0"/>
              <a:t>Разработайте план профилактического обслуживания для минимизации риска простоя</a:t>
            </a:r>
          </a:p>
          <a:p>
            <a:pPr marL="342900" indent="-342900" algn="just" eaLnBrk="1" hangingPunct="1">
              <a:spcBef>
                <a:spcPts val="600"/>
              </a:spcBef>
              <a:buFont typeface="+mj-lt"/>
              <a:buAutoNum type="arabicPeriod"/>
              <a:defRPr/>
            </a:pPr>
            <a:r>
              <a:rPr lang="ru-RU" sz="1600" dirty="0"/>
              <a:t>Заключайте соглашения о техническом обслуживании, содержащие все необходимые условия безопасности, включая процедуры авторизации доступа</a:t>
            </a:r>
          </a:p>
          <a:p>
            <a:pPr marL="342900" indent="-342900" algn="just" eaLnBrk="1" hangingPunct="1">
              <a:spcBef>
                <a:spcPts val="600"/>
              </a:spcBef>
              <a:buFont typeface="+mj-lt"/>
              <a:buAutoNum type="arabicPeriod"/>
              <a:defRPr/>
            </a:pPr>
            <a:r>
              <a:rPr lang="ru-RU" sz="1600" dirty="0"/>
              <a:t>Доведите до сведения пользователей ожидаемое воздействие (например, ограничения производительности) работ по техническому обслуживанию для минимизации негативного воздействия на коммерческие процессы.</a:t>
            </a:r>
          </a:p>
        </p:txBody>
      </p:sp>
      <p:sp>
        <p:nvSpPr>
          <p:cNvPr id="2" name="TextBox 1">
            <a:extLst>
              <a:ext uri="{FF2B5EF4-FFF2-40B4-BE49-F238E27FC236}">
                <a16:creationId xmlns:a16="http://schemas.microsoft.com/office/drawing/2014/main" id="{6F616E41-7064-0972-46BC-D0310255D682}"/>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1A2B1159-7E65-8123-9B3B-5BA09294C0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32020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5DE636CB-F758-47AF-962E-FA31D2BF8586}"/>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674593ED-20D4-4D39-880D-9DD5E8AAF0F8}"/>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лицензиями</a:t>
            </a:r>
          </a:p>
        </p:txBody>
      </p:sp>
      <p:sp>
        <p:nvSpPr>
          <p:cNvPr id="11" name="Прямоугольник 10">
            <a:extLst>
              <a:ext uri="{FF2B5EF4-FFF2-40B4-BE49-F238E27FC236}">
                <a16:creationId xmlns:a16="http://schemas.microsoft.com/office/drawing/2014/main" id="{904178CF-4524-4863-AAE4-DF01BD209A7F}"/>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15.7</a:t>
            </a:r>
          </a:p>
        </p:txBody>
      </p:sp>
      <p:sp>
        <p:nvSpPr>
          <p:cNvPr id="12" name="Прямоугольник 11">
            <a:extLst>
              <a:ext uri="{FF2B5EF4-FFF2-40B4-BE49-F238E27FC236}">
                <a16:creationId xmlns:a16="http://schemas.microsoft.com/office/drawing/2014/main" id="{D5A28FFC-0D8F-4FF5-95E4-E29A3AFE0FE9}"/>
              </a:ext>
            </a:extLst>
          </p:cNvPr>
          <p:cNvSpPr/>
          <p:nvPr/>
        </p:nvSpPr>
        <p:spPr>
          <a:xfrm>
            <a:off x="468313" y="836613"/>
            <a:ext cx="8496300" cy="53863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Поддержание оптимального количества лицензий в соответствии с </a:t>
            </a:r>
            <a:r>
              <a:rPr lang="ru-RU" sz="1600" dirty="0" err="1"/>
              <a:t>бизнес-требованиямий</a:t>
            </a:r>
            <a:r>
              <a:rPr lang="ru-RU" sz="1600" dirty="0"/>
              <a:t> </a:t>
            </a:r>
            <a:r>
              <a:rPr lang="ru-RU" sz="1600" dirty="0" err="1"/>
              <a:t>с</a:t>
            </a:r>
            <a:r>
              <a:rPr lang="ru-RU" sz="1600" dirty="0"/>
              <a:t> целью обеспечения максимально эффективного и результативного их использования</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Ведете реестр всех приобретенных лицензий на программное обеспечение и связанных с ними лицензионных соглашений</a:t>
            </a:r>
          </a:p>
          <a:p>
            <a:pPr marL="342900" indent="-342900" algn="just" eaLnBrk="1" hangingPunct="1">
              <a:spcBef>
                <a:spcPts val="600"/>
              </a:spcBef>
              <a:buFont typeface="+mj-lt"/>
              <a:buAutoNum type="arabicPeriod"/>
              <a:defRPr/>
            </a:pPr>
            <a:r>
              <a:rPr lang="ru-RU" sz="1600" dirty="0"/>
              <a:t>Регулярно проводите аудит для выявления всех экземпляров установленного лицензионного программного обеспечения</a:t>
            </a:r>
          </a:p>
          <a:p>
            <a:pPr marL="342900" indent="-342900" algn="just" eaLnBrk="1" hangingPunct="1">
              <a:spcBef>
                <a:spcPts val="600"/>
              </a:spcBef>
              <a:buFont typeface="+mj-lt"/>
              <a:buAutoNum type="arabicPeriod"/>
              <a:defRPr/>
            </a:pPr>
            <a:r>
              <a:rPr lang="ru-RU" sz="1600" dirty="0"/>
              <a:t>Сравните количество установленных экземпляров программного обеспечения с количеством принадлежащих лицензий</a:t>
            </a:r>
          </a:p>
          <a:p>
            <a:pPr marL="342900" indent="-342900" algn="just" eaLnBrk="1" hangingPunct="1">
              <a:spcBef>
                <a:spcPts val="600"/>
              </a:spcBef>
              <a:buFont typeface="+mj-lt"/>
              <a:buAutoNum type="arabicPeriod"/>
              <a:defRPr/>
            </a:pPr>
            <a:r>
              <a:rPr lang="ru-RU" sz="1600" dirty="0"/>
              <a:t>Если количество экземпляров меньше, чем число владельцев, то следует принять решение о необходимости сохранения или прекращения действия лицензий, учитывая потенциальную возможность экономии на ненужном техническом обслуживании, обучении и других расходах</a:t>
            </a:r>
          </a:p>
          <a:p>
            <a:pPr marL="342900" indent="-342900" algn="just" eaLnBrk="1" hangingPunct="1">
              <a:spcBef>
                <a:spcPts val="600"/>
              </a:spcBef>
              <a:buFont typeface="+mj-lt"/>
              <a:buAutoNum type="arabicPeriod"/>
              <a:defRPr/>
            </a:pPr>
            <a:r>
              <a:rPr lang="ru-RU" sz="1600" dirty="0"/>
              <a:t>Если число экземпляров превышает число закупленных, то следует рассмотреть возможность удаления нелицензионных экземпляров, а затем приобрести дополнительные лицензии для соблюдения лицензионного соглашения</a:t>
            </a:r>
          </a:p>
          <a:p>
            <a:pPr marL="342900" indent="-342900" algn="just" eaLnBrk="1" hangingPunct="1">
              <a:spcBef>
                <a:spcPts val="600"/>
              </a:spcBef>
              <a:buFont typeface="+mj-lt"/>
              <a:buAutoNum type="arabicPeriod"/>
              <a:defRPr/>
            </a:pPr>
            <a:r>
              <a:rPr lang="ru-RU" sz="1600" dirty="0"/>
              <a:t>На регулярной основе рассмотрите вопрос о том, нужна ли модернизации продуктов и связанных с ними лицензий.</a:t>
            </a:r>
          </a:p>
        </p:txBody>
      </p:sp>
      <p:sp>
        <p:nvSpPr>
          <p:cNvPr id="2" name="TextBox 1">
            <a:extLst>
              <a:ext uri="{FF2B5EF4-FFF2-40B4-BE49-F238E27FC236}">
                <a16:creationId xmlns:a16="http://schemas.microsoft.com/office/drawing/2014/main" id="{EB507408-D1B1-1E1A-326B-A9E8E818BDD3}"/>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31F679C0-9847-EBF6-948D-2B840DC35E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15950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094FD37E-628A-465D-BC30-3E4C49902046}"/>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70A64C3E-447F-46E3-8AFE-B9D73D63C1D6}"/>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Жизненный цикл активов</a:t>
            </a:r>
          </a:p>
        </p:txBody>
      </p:sp>
      <p:sp>
        <p:nvSpPr>
          <p:cNvPr id="11" name="Прямоугольник 10">
            <a:extLst>
              <a:ext uri="{FF2B5EF4-FFF2-40B4-BE49-F238E27FC236}">
                <a16:creationId xmlns:a16="http://schemas.microsoft.com/office/drawing/2014/main" id="{AADF4A59-CB16-4B32-A3F6-FBA598E8363D}"/>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15.8</a:t>
            </a:r>
          </a:p>
        </p:txBody>
      </p:sp>
      <p:sp>
        <p:nvSpPr>
          <p:cNvPr id="12" name="Прямоугольник 11">
            <a:extLst>
              <a:ext uri="{FF2B5EF4-FFF2-40B4-BE49-F238E27FC236}">
                <a16:creationId xmlns:a16="http://schemas.microsoft.com/office/drawing/2014/main" id="{15ABD46C-C4D8-42CF-A31D-84528B942B4E}"/>
              </a:ext>
            </a:extLst>
          </p:cNvPr>
          <p:cNvSpPr/>
          <p:nvPr/>
        </p:nvSpPr>
        <p:spPr>
          <a:xfrm>
            <a:off x="468313" y="836613"/>
            <a:ext cx="8496300" cy="47244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Управление Активами от закупки до списания с целью обеспечения максимально эффективного и результативного использования</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Закупайте все активы на основе утвержденных заявок и в соответствии с политикой и практикой закупок предприятия</a:t>
            </a:r>
          </a:p>
          <a:p>
            <a:pPr marL="342900" indent="-342900" algn="just" eaLnBrk="1" hangingPunct="1">
              <a:spcBef>
                <a:spcPts val="600"/>
              </a:spcBef>
              <a:buFont typeface="+mj-lt"/>
              <a:buAutoNum type="arabicPeriod"/>
              <a:defRPr/>
            </a:pPr>
            <a:r>
              <a:rPr lang="ru-RU" sz="1600" dirty="0"/>
              <a:t>Наносите физическую маркировку для учета и проверки всех активов</a:t>
            </a:r>
          </a:p>
          <a:p>
            <a:pPr marL="342900" indent="-342900" algn="just" eaLnBrk="1" hangingPunct="1">
              <a:spcBef>
                <a:spcPts val="600"/>
              </a:spcBef>
              <a:buFont typeface="+mj-lt"/>
              <a:buAutoNum type="arabicPeriod"/>
              <a:defRPr/>
            </a:pPr>
            <a:r>
              <a:rPr lang="ru-RU" sz="1600" dirty="0"/>
              <a:t>Развертывайте новые активы с приемочным тестированием в рамках процесса управления изменениями</a:t>
            </a:r>
          </a:p>
          <a:p>
            <a:pPr marL="342900" indent="-342900" algn="just" eaLnBrk="1" hangingPunct="1">
              <a:spcBef>
                <a:spcPts val="600"/>
              </a:spcBef>
              <a:buFont typeface="+mj-lt"/>
              <a:buAutoNum type="arabicPeriod"/>
              <a:defRPr/>
            </a:pPr>
            <a:r>
              <a:rPr lang="ru-RU" sz="1600" dirty="0"/>
              <a:t>Назначайте материально ответственных за каждый актив</a:t>
            </a:r>
          </a:p>
          <a:p>
            <a:pPr marL="342900" indent="-342900" algn="just" eaLnBrk="1" hangingPunct="1">
              <a:spcBef>
                <a:spcPts val="600"/>
              </a:spcBef>
              <a:buFont typeface="+mj-lt"/>
              <a:buAutoNum type="arabicPeriod"/>
              <a:defRPr/>
            </a:pPr>
            <a:r>
              <a:rPr lang="ru-RU" sz="1600" dirty="0"/>
              <a:t>Перераспределяйте активы по мере необходимости, когда они больше не требуются из-за изменения роли пользователя, избыточности или вывода актива из эксплуатации</a:t>
            </a:r>
          </a:p>
          <a:p>
            <a:pPr marL="342900" indent="-342900" algn="just" eaLnBrk="1" hangingPunct="1">
              <a:spcBef>
                <a:spcPts val="600"/>
              </a:spcBef>
              <a:buFont typeface="+mj-lt"/>
              <a:buAutoNum type="arabicPeriod"/>
              <a:defRPr/>
            </a:pPr>
            <a:r>
              <a:rPr lang="ru-RU" sz="1600" dirty="0"/>
              <a:t>Утилизируйте активы, когда они не служат никакой полезной цели с </a:t>
            </a:r>
            <a:r>
              <a:rPr lang="ru-RU" sz="1600" dirty="0" err="1"/>
              <a:t>соответсвующей</a:t>
            </a:r>
            <a:r>
              <a:rPr lang="ru-RU" sz="1600" dirty="0"/>
              <a:t> записью в реестре.</a:t>
            </a:r>
          </a:p>
          <a:p>
            <a:pPr marL="342900" indent="-342900" algn="just" eaLnBrk="1" hangingPunct="1">
              <a:spcBef>
                <a:spcPts val="600"/>
              </a:spcBef>
              <a:buFont typeface="+mj-lt"/>
              <a:buAutoNum type="arabicPeriod"/>
              <a:defRPr/>
            </a:pPr>
            <a:r>
              <a:rPr lang="ru-RU" sz="1600" dirty="0"/>
              <a:t>Утилизируйте активы безопасно, учитывая, например, постоянное удаление любых записанных данных на носителях .</a:t>
            </a:r>
          </a:p>
        </p:txBody>
      </p:sp>
      <p:sp>
        <p:nvSpPr>
          <p:cNvPr id="2" name="TextBox 1">
            <a:extLst>
              <a:ext uri="{FF2B5EF4-FFF2-40B4-BE49-F238E27FC236}">
                <a16:creationId xmlns:a16="http://schemas.microsoft.com/office/drawing/2014/main" id="{FBB9765C-0823-E6B7-69A1-BD85FA0EAFEE}"/>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3121B167-34FE-9436-0768-CC7665659C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51288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119E52B0-7671-4C74-9C4C-38F114DD30DD}"/>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F19BF1C3-0214-46A4-A3CC-79805AAEDA1A}"/>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Учёт конфигурационных единиц</a:t>
            </a:r>
          </a:p>
        </p:txBody>
      </p:sp>
      <p:sp>
        <p:nvSpPr>
          <p:cNvPr id="11" name="Прямоугольник 10">
            <a:extLst>
              <a:ext uri="{FF2B5EF4-FFF2-40B4-BE49-F238E27FC236}">
                <a16:creationId xmlns:a16="http://schemas.microsoft.com/office/drawing/2014/main" id="{F55A6C2F-8592-42EA-B02C-4ABB56C7C31C}"/>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15.9</a:t>
            </a:r>
          </a:p>
        </p:txBody>
      </p:sp>
      <p:graphicFrame>
        <p:nvGraphicFramePr>
          <p:cNvPr id="2" name="Объект 1">
            <a:extLst>
              <a:ext uri="{FF2B5EF4-FFF2-40B4-BE49-F238E27FC236}">
                <a16:creationId xmlns:a16="http://schemas.microsoft.com/office/drawing/2014/main" id="{569C2379-6752-FBC1-0D62-3D95B24A58EA}"/>
              </a:ext>
            </a:extLst>
          </p:cNvPr>
          <p:cNvGraphicFramePr>
            <a:graphicFrameLocks noChangeAspect="1"/>
          </p:cNvGraphicFramePr>
          <p:nvPr/>
        </p:nvGraphicFramePr>
        <p:xfrm>
          <a:off x="539750" y="927478"/>
          <a:ext cx="1940983" cy="1710371"/>
        </p:xfrm>
        <a:graphic>
          <a:graphicData uri="http://schemas.openxmlformats.org/presentationml/2006/ole">
            <mc:AlternateContent xmlns:mc="http://schemas.openxmlformats.org/markup-compatibility/2006">
              <mc:Choice xmlns:v="urn:schemas-microsoft-com:vml" Requires="v">
                <p:oleObj name="Bitmap Image" r:id="rId2" imgW="961920" imgH="847800" progId="PBrush">
                  <p:embed/>
                </p:oleObj>
              </mc:Choice>
              <mc:Fallback>
                <p:oleObj name="Bitmap Image" r:id="rId2" imgW="961920" imgH="847800" progId="PBrush">
                  <p:embed/>
                  <p:pic>
                    <p:nvPicPr>
                      <p:cNvPr id="2" name="Объект 1">
                        <a:extLst>
                          <a:ext uri="{FF2B5EF4-FFF2-40B4-BE49-F238E27FC236}">
                            <a16:creationId xmlns:a16="http://schemas.microsoft.com/office/drawing/2014/main" id="{569C2379-6752-FBC1-0D62-3D95B24A58EA}"/>
                          </a:ext>
                        </a:extLst>
                      </p:cNvPr>
                      <p:cNvPicPr/>
                      <p:nvPr/>
                    </p:nvPicPr>
                    <p:blipFill>
                      <a:blip r:embed="rId3"/>
                      <a:stretch>
                        <a:fillRect/>
                      </a:stretch>
                    </p:blipFill>
                    <p:spPr>
                      <a:xfrm>
                        <a:off x="539750" y="927478"/>
                        <a:ext cx="1940983" cy="1710371"/>
                      </a:xfrm>
                      <a:prstGeom prst="rect">
                        <a:avLst/>
                      </a:prstGeom>
                    </p:spPr>
                  </p:pic>
                </p:oleObj>
              </mc:Fallback>
            </mc:AlternateContent>
          </a:graphicData>
        </a:graphic>
      </p:graphicFrame>
      <p:graphicFrame>
        <p:nvGraphicFramePr>
          <p:cNvPr id="3" name="Объект 2">
            <a:extLst>
              <a:ext uri="{FF2B5EF4-FFF2-40B4-BE49-F238E27FC236}">
                <a16:creationId xmlns:a16="http://schemas.microsoft.com/office/drawing/2014/main" id="{73996A52-F9B3-8555-F260-891AE8EB75F0}"/>
              </a:ext>
            </a:extLst>
          </p:cNvPr>
          <p:cNvGraphicFramePr>
            <a:graphicFrameLocks noChangeAspect="1"/>
          </p:cNvGraphicFramePr>
          <p:nvPr/>
        </p:nvGraphicFramePr>
        <p:xfrm>
          <a:off x="3048532" y="927478"/>
          <a:ext cx="1176337" cy="766762"/>
        </p:xfrm>
        <a:graphic>
          <a:graphicData uri="http://schemas.openxmlformats.org/presentationml/2006/ole">
            <mc:AlternateContent xmlns:mc="http://schemas.openxmlformats.org/markup-compatibility/2006">
              <mc:Choice xmlns:v="urn:schemas-microsoft-com:vml" Requires="v">
                <p:oleObj name="Bitmap Image" r:id="rId4" imgW="2352600" imgH="1533600" progId="PBrush">
                  <p:embed/>
                </p:oleObj>
              </mc:Choice>
              <mc:Fallback>
                <p:oleObj name="Bitmap Image" r:id="rId4" imgW="2352600" imgH="1533600" progId="PBrush">
                  <p:embed/>
                  <p:pic>
                    <p:nvPicPr>
                      <p:cNvPr id="3" name="Объект 2">
                        <a:extLst>
                          <a:ext uri="{FF2B5EF4-FFF2-40B4-BE49-F238E27FC236}">
                            <a16:creationId xmlns:a16="http://schemas.microsoft.com/office/drawing/2014/main" id="{73996A52-F9B3-8555-F260-891AE8EB75F0}"/>
                          </a:ext>
                        </a:extLst>
                      </p:cNvPr>
                      <p:cNvPicPr/>
                      <p:nvPr/>
                    </p:nvPicPr>
                    <p:blipFill>
                      <a:blip r:embed="rId5"/>
                      <a:stretch>
                        <a:fillRect/>
                      </a:stretch>
                    </p:blipFill>
                    <p:spPr>
                      <a:xfrm>
                        <a:off x="3048532" y="927478"/>
                        <a:ext cx="1176337" cy="766762"/>
                      </a:xfrm>
                      <a:prstGeom prst="rect">
                        <a:avLst/>
                      </a:prstGeom>
                    </p:spPr>
                  </p:pic>
                </p:oleObj>
              </mc:Fallback>
            </mc:AlternateContent>
          </a:graphicData>
        </a:graphic>
      </p:graphicFrame>
      <p:graphicFrame>
        <p:nvGraphicFramePr>
          <p:cNvPr id="4" name="Объект 3">
            <a:extLst>
              <a:ext uri="{FF2B5EF4-FFF2-40B4-BE49-F238E27FC236}">
                <a16:creationId xmlns:a16="http://schemas.microsoft.com/office/drawing/2014/main" id="{9091EF07-3813-00B9-6A55-AC284CD2C1E1}"/>
              </a:ext>
            </a:extLst>
          </p:cNvPr>
          <p:cNvGraphicFramePr>
            <a:graphicFrameLocks noChangeAspect="1"/>
          </p:cNvGraphicFramePr>
          <p:nvPr/>
        </p:nvGraphicFramePr>
        <p:xfrm>
          <a:off x="4919663" y="927100"/>
          <a:ext cx="4044950" cy="2490788"/>
        </p:xfrm>
        <a:graphic>
          <a:graphicData uri="http://schemas.openxmlformats.org/presentationml/2006/ole">
            <mc:AlternateContent xmlns:mc="http://schemas.openxmlformats.org/markup-compatibility/2006">
              <mc:Choice xmlns:v="urn:schemas-microsoft-com:vml" Requires="v">
                <p:oleObj name="Bitmap Image" r:id="rId6" imgW="4362480" imgH="2685960" progId="PBrush">
                  <p:embed/>
                </p:oleObj>
              </mc:Choice>
              <mc:Fallback>
                <p:oleObj name="Bitmap Image" r:id="rId6" imgW="4362480" imgH="2685960" progId="PBrush">
                  <p:embed/>
                  <p:pic>
                    <p:nvPicPr>
                      <p:cNvPr id="4" name="Объект 3">
                        <a:extLst>
                          <a:ext uri="{FF2B5EF4-FFF2-40B4-BE49-F238E27FC236}">
                            <a16:creationId xmlns:a16="http://schemas.microsoft.com/office/drawing/2014/main" id="{9091EF07-3813-00B9-6A55-AC284CD2C1E1}"/>
                          </a:ext>
                        </a:extLst>
                      </p:cNvPr>
                      <p:cNvPicPr/>
                      <p:nvPr/>
                    </p:nvPicPr>
                    <p:blipFill>
                      <a:blip r:embed="rId7"/>
                      <a:stretch>
                        <a:fillRect/>
                      </a:stretch>
                    </p:blipFill>
                    <p:spPr>
                      <a:xfrm>
                        <a:off x="4919663" y="927100"/>
                        <a:ext cx="4044950" cy="2490788"/>
                      </a:xfrm>
                      <a:prstGeom prst="rect">
                        <a:avLst/>
                      </a:prstGeom>
                    </p:spPr>
                  </p:pic>
                </p:oleObj>
              </mc:Fallback>
            </mc:AlternateContent>
          </a:graphicData>
        </a:graphic>
      </p:graphicFrame>
      <p:pic>
        <p:nvPicPr>
          <p:cNvPr id="14" name="Рисунок 13">
            <a:extLst>
              <a:ext uri="{FF2B5EF4-FFF2-40B4-BE49-F238E27FC236}">
                <a16:creationId xmlns:a16="http://schemas.microsoft.com/office/drawing/2014/main" id="{D10C51D6-4C99-9651-9EFC-E832E574E9C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48272" y="4235587"/>
            <a:ext cx="2463940" cy="16043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19" name="Прямая со стрелкой 18">
            <a:extLst>
              <a:ext uri="{FF2B5EF4-FFF2-40B4-BE49-F238E27FC236}">
                <a16:creationId xmlns:a16="http://schemas.microsoft.com/office/drawing/2014/main" id="{3B1F5B24-A65B-1D4C-AE93-5D294FB0D66B}"/>
              </a:ext>
            </a:extLst>
          </p:cNvPr>
          <p:cNvCxnSpPr>
            <a:cxnSpLocks/>
            <a:endCxn id="4" idx="1"/>
          </p:cNvCxnSpPr>
          <p:nvPr/>
        </p:nvCxnSpPr>
        <p:spPr>
          <a:xfrm>
            <a:off x="2480733" y="2169167"/>
            <a:ext cx="2438399" cy="3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Соединитель: уступ 21">
            <a:extLst>
              <a:ext uri="{FF2B5EF4-FFF2-40B4-BE49-F238E27FC236}">
                <a16:creationId xmlns:a16="http://schemas.microsoft.com/office/drawing/2014/main" id="{458451BD-3F3D-A170-E09A-1E274C4E3C38}"/>
              </a:ext>
            </a:extLst>
          </p:cNvPr>
          <p:cNvCxnSpPr>
            <a:cxnSpLocks/>
            <a:stCxn id="4" idx="2"/>
            <a:endCxn id="27" idx="0"/>
          </p:cNvCxnSpPr>
          <p:nvPr/>
        </p:nvCxnSpPr>
        <p:spPr>
          <a:xfrm rot="5400000">
            <a:off x="4630567" y="1777445"/>
            <a:ext cx="671129" cy="395201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27" name="Рисунок 26">
            <a:extLst>
              <a:ext uri="{FF2B5EF4-FFF2-40B4-BE49-F238E27FC236}">
                <a16:creationId xmlns:a16="http://schemas.microsoft.com/office/drawing/2014/main" id="{CBFE5354-299F-AF41-86E4-93EABF8471DB}"/>
              </a:ext>
            </a:extLst>
          </p:cNvPr>
          <p:cNvPicPr>
            <a:picLocks noChangeAspect="1"/>
          </p:cNvPicPr>
          <p:nvPr/>
        </p:nvPicPr>
        <p:blipFill rotWithShape="1">
          <a:blip r:embed="rId9">
            <a:extLst>
              <a:ext uri="{28A0092B-C50C-407E-A947-70E740481C1C}">
                <a14:useLocalDpi xmlns:a14="http://schemas.microsoft.com/office/drawing/2010/main" val="0"/>
              </a:ext>
            </a:extLst>
          </a:blip>
          <a:srcRect r="7734"/>
          <a:stretch/>
        </p:blipFill>
        <p:spPr>
          <a:xfrm>
            <a:off x="917179" y="4089017"/>
            <a:ext cx="4145888" cy="1897526"/>
          </a:xfrm>
          <a:prstGeom prst="rect">
            <a:avLst/>
          </a:prstGeom>
        </p:spPr>
      </p:pic>
      <p:cxnSp>
        <p:nvCxnSpPr>
          <p:cNvPr id="30" name="Прямая со стрелкой 29">
            <a:extLst>
              <a:ext uri="{FF2B5EF4-FFF2-40B4-BE49-F238E27FC236}">
                <a16:creationId xmlns:a16="http://schemas.microsoft.com/office/drawing/2014/main" id="{B015AB34-717C-70D8-4612-406A3868C329}"/>
              </a:ext>
            </a:extLst>
          </p:cNvPr>
          <p:cNvCxnSpPr>
            <a:cxnSpLocks/>
            <a:endCxn id="27" idx="3"/>
          </p:cNvCxnSpPr>
          <p:nvPr/>
        </p:nvCxnSpPr>
        <p:spPr>
          <a:xfrm flipH="1">
            <a:off x="5063067" y="5037780"/>
            <a:ext cx="1143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86B4874-78E1-856A-2B92-73ACC6AA5C50}"/>
              </a:ext>
            </a:extLst>
          </p:cNvPr>
          <p:cNvSpPr txBox="1"/>
          <p:nvPr/>
        </p:nvSpPr>
        <p:spPr>
          <a:xfrm>
            <a:off x="2480733" y="2169759"/>
            <a:ext cx="2438399" cy="430887"/>
          </a:xfrm>
          <a:prstGeom prst="rect">
            <a:avLst/>
          </a:prstGeom>
          <a:noFill/>
        </p:spPr>
        <p:txBody>
          <a:bodyPr wrap="square" rtlCol="0">
            <a:spAutoFit/>
          </a:bodyPr>
          <a:lstStyle/>
          <a:p>
            <a:pPr algn="ctr"/>
            <a:r>
              <a:rPr lang="ru-RU" sz="1100" b="1" dirty="0">
                <a:solidFill>
                  <a:schemeClr val="accent5">
                    <a:lumMod val="75000"/>
                  </a:schemeClr>
                </a:solidFill>
                <a:latin typeface="Arial" panose="020B0604020202020204" pitchFamily="34" charset="0"/>
                <a:cs typeface="Arial" panose="020B0604020202020204" pitchFamily="34" charset="0"/>
              </a:rPr>
              <a:t>Инвентаризация и описание состава КЕ (</a:t>
            </a:r>
            <a:r>
              <a:rPr lang="en-US" sz="1100" b="1" dirty="0">
                <a:solidFill>
                  <a:schemeClr val="accent5">
                    <a:lumMod val="75000"/>
                  </a:schemeClr>
                </a:solidFill>
                <a:latin typeface="Arial" panose="020B0604020202020204" pitchFamily="34" charset="0"/>
                <a:cs typeface="Arial" panose="020B0604020202020204" pitchFamily="34" charset="0"/>
              </a:rPr>
              <a:t>software, hardware) </a:t>
            </a:r>
            <a:endParaRPr lang="ru-RU" sz="1100" b="1" dirty="0">
              <a:solidFill>
                <a:schemeClr val="accent5">
                  <a:lumMod val="75000"/>
                </a:schemeClr>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4414E37A-8D6C-7BEC-96D8-1920CBDBFA2C}"/>
              </a:ext>
            </a:extLst>
          </p:cNvPr>
          <p:cNvSpPr txBox="1"/>
          <p:nvPr/>
        </p:nvSpPr>
        <p:spPr>
          <a:xfrm>
            <a:off x="2333891" y="3293713"/>
            <a:ext cx="2438399" cy="430887"/>
          </a:xfrm>
          <a:prstGeom prst="rect">
            <a:avLst/>
          </a:prstGeom>
          <a:noFill/>
        </p:spPr>
        <p:txBody>
          <a:bodyPr wrap="square" rtlCol="0">
            <a:spAutoFit/>
          </a:bodyPr>
          <a:lstStyle/>
          <a:p>
            <a:pPr algn="ctr"/>
            <a:r>
              <a:rPr lang="ru-RU" sz="1100" b="1" dirty="0">
                <a:solidFill>
                  <a:schemeClr val="accent5">
                    <a:lumMod val="75000"/>
                  </a:schemeClr>
                </a:solidFill>
                <a:latin typeface="Arial" panose="020B0604020202020204" pitchFamily="34" charset="0"/>
                <a:cs typeface="Arial" panose="020B0604020202020204" pitchFamily="34" charset="0"/>
              </a:rPr>
              <a:t>Внесение данных в единую базу конфигураций </a:t>
            </a:r>
            <a:r>
              <a:rPr lang="en-US" sz="1100" b="1" dirty="0">
                <a:solidFill>
                  <a:schemeClr val="accent5">
                    <a:lumMod val="75000"/>
                  </a:schemeClr>
                </a:solidFill>
                <a:latin typeface="Arial" panose="020B0604020202020204" pitchFamily="34" charset="0"/>
                <a:cs typeface="Arial" panose="020B0604020202020204" pitchFamily="34" charset="0"/>
              </a:rPr>
              <a:t>(CMDB)</a:t>
            </a:r>
            <a:endParaRPr lang="ru-RU" sz="1100" b="1" dirty="0">
              <a:solidFill>
                <a:schemeClr val="accent5">
                  <a:lumMod val="75000"/>
                </a:schemeClr>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0FAC27BB-8CFF-8A4C-88C9-0D3B7B3AC33D}"/>
              </a:ext>
            </a:extLst>
          </p:cNvPr>
          <p:cNvSpPr txBox="1"/>
          <p:nvPr/>
        </p:nvSpPr>
        <p:spPr>
          <a:xfrm>
            <a:off x="5063067" y="5081274"/>
            <a:ext cx="1143000" cy="430887"/>
          </a:xfrm>
          <a:prstGeom prst="rect">
            <a:avLst/>
          </a:prstGeom>
          <a:noFill/>
        </p:spPr>
        <p:txBody>
          <a:bodyPr wrap="square" rtlCol="0">
            <a:spAutoFit/>
          </a:bodyPr>
          <a:lstStyle/>
          <a:p>
            <a:pPr algn="ctr"/>
            <a:r>
              <a:rPr lang="ru-RU" sz="1100" b="1" dirty="0">
                <a:solidFill>
                  <a:schemeClr val="accent5">
                    <a:lumMod val="75000"/>
                  </a:schemeClr>
                </a:solidFill>
                <a:latin typeface="Arial" panose="020B0604020202020204" pitchFamily="34" charset="0"/>
                <a:cs typeface="Arial" panose="020B0604020202020204" pitchFamily="34" charset="0"/>
              </a:rPr>
              <a:t>Привязка КЕ к активам</a:t>
            </a:r>
          </a:p>
        </p:txBody>
      </p:sp>
      <p:sp>
        <p:nvSpPr>
          <p:cNvPr id="5" name="TextBox 4">
            <a:extLst>
              <a:ext uri="{FF2B5EF4-FFF2-40B4-BE49-F238E27FC236}">
                <a16:creationId xmlns:a16="http://schemas.microsoft.com/office/drawing/2014/main" id="{0A559DAF-5B89-F6C7-59AB-A3FB05FAA84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6" name="Picture 2">
            <a:extLst>
              <a:ext uri="{FF2B5EF4-FFF2-40B4-BE49-F238E27FC236}">
                <a16:creationId xmlns:a16="http://schemas.microsoft.com/office/drawing/2014/main" id="{5867258B-CDE1-3103-98F0-478E034BF72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13703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15.10</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База данных конфигураций активов </a:t>
            </a:r>
            <a:r>
              <a:rPr lang="en-US" b="1" dirty="0">
                <a:solidFill>
                  <a:schemeClr val="accent5">
                    <a:lumMod val="75000"/>
                  </a:schemeClr>
                </a:solidFill>
                <a:latin typeface="Arial" panose="020B0604020202020204" pitchFamily="34" charset="0"/>
                <a:cs typeface="Arial" panose="020B0604020202020204" pitchFamily="34" charset="0"/>
              </a:rPr>
              <a:t>(CMDB)</a:t>
            </a:r>
            <a:endParaRPr lang="ru-RU" b="1" dirty="0">
              <a:solidFill>
                <a:schemeClr val="accent5">
                  <a:lumMod val="75000"/>
                </a:schemeClr>
              </a:solidFill>
              <a:latin typeface="Arial" panose="020B0604020202020204" pitchFamily="34" charset="0"/>
              <a:cs typeface="Arial" panose="020B0604020202020204" pitchFamily="34" charset="0"/>
            </a:endParaRPr>
          </a:p>
        </p:txBody>
      </p:sp>
      <p:pic>
        <p:nvPicPr>
          <p:cNvPr id="22530" name="Picture 2">
            <a:extLst>
              <a:ext uri="{FF2B5EF4-FFF2-40B4-BE49-F238E27FC236}">
                <a16:creationId xmlns:a16="http://schemas.microsoft.com/office/drawing/2014/main" id="{763634DD-EBCE-43C1-8230-0EA08FB454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50008"/>
            <a:ext cx="8291670" cy="575165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899A44D6-5B37-4C9B-9DAE-70EF356865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BE12D16-9D63-9FC1-3DFA-92AAF70B5207}"/>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spTree>
    <p:extLst>
      <p:ext uri="{BB962C8B-B14F-4D97-AF65-F5344CB8AC3E}">
        <p14:creationId xmlns:p14="http://schemas.microsoft.com/office/powerpoint/2010/main" val="3336633799"/>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119E52B0-7671-4C74-9C4C-38F114DD30DD}"/>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F19BF1C3-0214-46A4-A3CC-79805AAEDA1A}"/>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 управления конфигурациями</a:t>
            </a:r>
          </a:p>
        </p:txBody>
      </p:sp>
      <p:sp>
        <p:nvSpPr>
          <p:cNvPr id="11" name="Прямоугольник 10">
            <a:extLst>
              <a:ext uri="{FF2B5EF4-FFF2-40B4-BE49-F238E27FC236}">
                <a16:creationId xmlns:a16="http://schemas.microsoft.com/office/drawing/2014/main" id="{F55A6C2F-8592-42EA-B02C-4ABB56C7C31C}"/>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15.11</a:t>
            </a:r>
          </a:p>
        </p:txBody>
      </p:sp>
      <p:sp>
        <p:nvSpPr>
          <p:cNvPr id="13" name="Прямоугольник 12">
            <a:extLst>
              <a:ext uri="{FF2B5EF4-FFF2-40B4-BE49-F238E27FC236}">
                <a16:creationId xmlns:a16="http://schemas.microsoft.com/office/drawing/2014/main" id="{7BD0750C-A456-4B3C-854B-96C26E07C959}"/>
              </a:ext>
            </a:extLst>
          </p:cNvPr>
          <p:cNvSpPr/>
          <p:nvPr/>
        </p:nvSpPr>
        <p:spPr>
          <a:xfrm>
            <a:off x="468313" y="777875"/>
            <a:ext cx="8496300" cy="172354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Управление конфигурациями </a:t>
            </a:r>
            <a:r>
              <a:rPr lang="ru-RU" sz="1600" dirty="0"/>
              <a:t>отвечает за то, чтобы отдельные компоненты системы или продукта должным образом определены и контролируются. </a:t>
            </a:r>
          </a:p>
          <a:p>
            <a:pPr algn="just" eaLnBrk="1" hangingPunct="1">
              <a:spcBef>
                <a:spcPts val="600"/>
              </a:spcBef>
              <a:defRPr/>
            </a:pPr>
            <a:r>
              <a:rPr lang="ru-RU" sz="1600" b="1" dirty="0"/>
              <a:t>Процесс управления конфигурациями</a:t>
            </a:r>
            <a:r>
              <a:rPr lang="ru-RU" sz="1600" b="1" dirty="0">
                <a:solidFill>
                  <a:srgbClr val="742217"/>
                </a:solidFill>
                <a:latin typeface="Arial" pitchFamily="34" charset="0"/>
                <a:cs typeface="Arial" pitchFamily="34" charset="0"/>
              </a:rPr>
              <a:t> </a:t>
            </a:r>
            <a:r>
              <a:rPr lang="ru-RU" sz="1600" dirty="0"/>
              <a:t>также контролирует все изменения компонентов. Объектом рассмотрения является Конфигурационная единица.</a:t>
            </a:r>
          </a:p>
          <a:p>
            <a:pPr algn="just" eaLnBrk="1" hangingPunct="1">
              <a:spcBef>
                <a:spcPts val="600"/>
              </a:spcBef>
              <a:defRPr/>
            </a:pPr>
            <a:r>
              <a:rPr lang="ru-RU" sz="1600" b="1" dirty="0"/>
              <a:t>Конфигурационная единица </a:t>
            </a:r>
            <a:r>
              <a:rPr lang="ru-RU" sz="1600" dirty="0"/>
              <a:t>- любой компонент, который отличается от других экземпляров контролируемого </a:t>
            </a:r>
            <a:r>
              <a:rPr lang="ru-RU" sz="1600" dirty="0" err="1"/>
              <a:t>ресура</a:t>
            </a:r>
            <a:r>
              <a:rPr lang="ru-RU" sz="1600" dirty="0"/>
              <a:t>. </a:t>
            </a:r>
          </a:p>
        </p:txBody>
      </p:sp>
      <p:sp>
        <p:nvSpPr>
          <p:cNvPr id="12" name="Прямоугольник 11">
            <a:extLst>
              <a:ext uri="{FF2B5EF4-FFF2-40B4-BE49-F238E27FC236}">
                <a16:creationId xmlns:a16="http://schemas.microsoft.com/office/drawing/2014/main" id="{3E1E6B32-8963-42F6-B506-954F6655D3D3}"/>
              </a:ext>
            </a:extLst>
          </p:cNvPr>
          <p:cNvSpPr/>
          <p:nvPr/>
        </p:nvSpPr>
        <p:spPr>
          <a:xfrm>
            <a:off x="468313" y="4337527"/>
            <a:ext cx="8496300" cy="115411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Целевые </a:t>
            </a:r>
            <a:r>
              <a:rPr lang="en-US" sz="1600" b="1" dirty="0"/>
              <a:t>KPI </a:t>
            </a:r>
            <a:r>
              <a:rPr lang="ru-RU" sz="1600" b="1" dirty="0"/>
              <a:t>(показатели эффективности управления)</a:t>
            </a:r>
          </a:p>
          <a:p>
            <a:pPr marL="342900" indent="-342900" algn="just" eaLnBrk="1" hangingPunct="1">
              <a:spcBef>
                <a:spcPts val="600"/>
              </a:spcBef>
              <a:buSzPct val="80000"/>
              <a:defRPr/>
            </a:pPr>
            <a:r>
              <a:rPr lang="ru-RU" sz="1600" b="1" dirty="0"/>
              <a:t>Хранилище конфигураций является точным, полным и современным</a:t>
            </a:r>
          </a:p>
          <a:p>
            <a:pPr marL="342900" indent="-342900" algn="just" eaLnBrk="1" hangingPunct="1">
              <a:spcBef>
                <a:spcPts val="0"/>
              </a:spcBef>
              <a:buSzPct val="80000"/>
              <a:buFont typeface="Wingdings" pitchFamily="2" charset="2"/>
              <a:buChar char="q"/>
              <a:defRPr/>
            </a:pPr>
            <a:r>
              <a:rPr lang="ru-RU" sz="1600" dirty="0"/>
              <a:t>Количество отклонений между данными </a:t>
            </a:r>
            <a:r>
              <a:rPr lang="ru-RU" sz="1600" dirty="0" err="1"/>
              <a:t>репозитория</a:t>
            </a:r>
            <a:r>
              <a:rPr lang="ru-RU" sz="1600" dirty="0"/>
              <a:t> и реальной конфигурацией</a:t>
            </a:r>
          </a:p>
          <a:p>
            <a:pPr marL="342900" indent="-342900" algn="just" eaLnBrk="1" hangingPunct="1">
              <a:spcBef>
                <a:spcPts val="0"/>
              </a:spcBef>
              <a:buSzPct val="80000"/>
              <a:buFont typeface="Wingdings" pitchFamily="2" charset="2"/>
              <a:buChar char="q"/>
              <a:defRPr/>
            </a:pPr>
            <a:r>
              <a:rPr lang="ru-RU" sz="1600" dirty="0"/>
              <a:t>Количество фактических активов, не описанных в </a:t>
            </a:r>
            <a:r>
              <a:rPr lang="ru-RU" sz="1600" dirty="0" err="1"/>
              <a:t>репозитарии</a:t>
            </a:r>
            <a:r>
              <a:rPr lang="ru-RU" sz="1600" dirty="0"/>
              <a:t> конфигураций</a:t>
            </a:r>
          </a:p>
        </p:txBody>
      </p:sp>
      <p:sp>
        <p:nvSpPr>
          <p:cNvPr id="16" name="Прямоугольник 15">
            <a:extLst>
              <a:ext uri="{FF2B5EF4-FFF2-40B4-BE49-F238E27FC236}">
                <a16:creationId xmlns:a16="http://schemas.microsoft.com/office/drawing/2014/main" id="{1104E29A-C8FB-43A9-9164-8A0DA635BA90}"/>
              </a:ext>
            </a:extLst>
          </p:cNvPr>
          <p:cNvSpPr/>
          <p:nvPr/>
        </p:nvSpPr>
        <p:spPr>
          <a:xfrm>
            <a:off x="468313" y="2719388"/>
            <a:ext cx="8496300" cy="140017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dirty="0"/>
              <a:t>Бизнес-цель – </a:t>
            </a:r>
            <a:r>
              <a:rPr lang="ru-RU" sz="1600" dirty="0"/>
              <a:t>изменения не должны приводить к инцидентам нарушения целостности активов.</a:t>
            </a:r>
          </a:p>
          <a:p>
            <a:pPr algn="just" eaLnBrk="1" hangingPunct="1">
              <a:spcBef>
                <a:spcPts val="600"/>
              </a:spcBef>
              <a:defRPr/>
            </a:pPr>
            <a:r>
              <a:rPr lang="ru-RU" sz="1600" b="1" dirty="0"/>
              <a:t>Цели управления процессом:</a:t>
            </a:r>
          </a:p>
          <a:p>
            <a:pPr marL="342900" indent="-342900" algn="just" eaLnBrk="1" hangingPunct="1">
              <a:spcBef>
                <a:spcPts val="0"/>
              </a:spcBef>
              <a:buFontTx/>
              <a:buAutoNum type="arabicPeriod"/>
              <a:defRPr/>
            </a:pPr>
            <a:r>
              <a:rPr lang="ru-RU" sz="1600" dirty="0"/>
              <a:t>Поддержка соответствия активов ИТ </a:t>
            </a:r>
            <a:r>
              <a:rPr lang="ru-RU" sz="1600" dirty="0" err="1"/>
              <a:t>бизнес-требованиям</a:t>
            </a:r>
            <a:endParaRPr lang="ru-RU" sz="1600" dirty="0"/>
          </a:p>
          <a:p>
            <a:pPr marL="342900" indent="-342900" algn="just" eaLnBrk="1" hangingPunct="1">
              <a:spcBef>
                <a:spcPts val="0"/>
              </a:spcBef>
              <a:buFontTx/>
              <a:buAutoNum type="arabicPeriod"/>
              <a:defRPr/>
            </a:pPr>
            <a:r>
              <a:rPr lang="ru-RU" sz="1600" dirty="0"/>
              <a:t>Целостность и доступность </a:t>
            </a:r>
            <a:r>
              <a:rPr lang="ru-RU" sz="1600" dirty="0" err="1"/>
              <a:t>ИТ-активов</a:t>
            </a:r>
            <a:r>
              <a:rPr lang="ru-RU" sz="1600" dirty="0"/>
              <a:t> для принятия </a:t>
            </a:r>
            <a:r>
              <a:rPr lang="ru-RU" sz="1600" dirty="0" err="1"/>
              <a:t>бизнес-решений</a:t>
            </a:r>
            <a:endParaRPr lang="ru-RU" sz="1600" dirty="0"/>
          </a:p>
        </p:txBody>
      </p:sp>
      <p:sp>
        <p:nvSpPr>
          <p:cNvPr id="2" name="TextBox 1">
            <a:extLst>
              <a:ext uri="{FF2B5EF4-FFF2-40B4-BE49-F238E27FC236}">
                <a16:creationId xmlns:a16="http://schemas.microsoft.com/office/drawing/2014/main" id="{B341BE7D-7B3E-4706-F4DD-0B40443260F5}"/>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69DC379E-55A0-0763-39FD-31EB0E01E6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047925"/>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C469053B-D9B1-434F-BEDF-566A05ACE46F}"/>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33E4DE4A-949B-4847-9233-A0F6CA84A992}"/>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репозитарием конфигураций</a:t>
            </a:r>
          </a:p>
        </p:txBody>
      </p:sp>
      <p:sp>
        <p:nvSpPr>
          <p:cNvPr id="11" name="Прямоугольник 10">
            <a:extLst>
              <a:ext uri="{FF2B5EF4-FFF2-40B4-BE49-F238E27FC236}">
                <a16:creationId xmlns:a16="http://schemas.microsoft.com/office/drawing/2014/main" id="{7E1F2C65-7636-4E86-8E3C-640467531DEF}"/>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15.12</a:t>
            </a:r>
          </a:p>
        </p:txBody>
      </p:sp>
      <p:sp>
        <p:nvSpPr>
          <p:cNvPr id="12" name="Прямоугольник 11">
            <a:extLst>
              <a:ext uri="{FF2B5EF4-FFF2-40B4-BE49-F238E27FC236}">
                <a16:creationId xmlns:a16="http://schemas.microsoft.com/office/drawing/2014/main" id="{60E37D5F-E05E-44C4-BAC1-9CFFF7875066}"/>
              </a:ext>
            </a:extLst>
          </p:cNvPr>
          <p:cNvSpPr/>
          <p:nvPr/>
        </p:nvSpPr>
        <p:spPr>
          <a:xfrm>
            <a:off x="468313" y="836613"/>
            <a:ext cx="8496300" cy="4648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Создание и ведение системы управления конфигурациями на базе </a:t>
            </a:r>
            <a:r>
              <a:rPr lang="ru-RU" sz="1600" dirty="0" err="1"/>
              <a:t>репозитория</a:t>
            </a:r>
            <a:r>
              <a:rPr lang="ru-RU" sz="1600" dirty="0"/>
              <a:t> и контролируемых базовых показателей конфигураций</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Определите и согласуйте уровень детализации конфигурацией (т. е. какие службы, активы и инфраструктура включаются в </a:t>
            </a:r>
            <a:r>
              <a:rPr lang="ru-RU" sz="1600" dirty="0" err="1"/>
              <a:t>репозиторий</a:t>
            </a:r>
            <a:r>
              <a:rPr lang="ru-RU" sz="1600" dirty="0"/>
              <a:t>)</a:t>
            </a:r>
          </a:p>
          <a:p>
            <a:pPr marL="342900" indent="-342900" algn="just" eaLnBrk="1" hangingPunct="1">
              <a:spcBef>
                <a:spcPts val="600"/>
              </a:spcBef>
              <a:buFont typeface="+mj-lt"/>
              <a:buAutoNum type="arabicPeriod"/>
              <a:defRPr/>
            </a:pPr>
            <a:r>
              <a:rPr lang="ru-RU" sz="1600" dirty="0"/>
              <a:t>Определите логическую модель управления конфигурацией, включая информацию о типах элементов конфигурации, атрибутах элементов конфигурации, типах отношений коды состояния</a:t>
            </a:r>
          </a:p>
          <a:p>
            <a:pPr marL="342900" indent="-342900" algn="just" eaLnBrk="1" hangingPunct="1">
              <a:spcBef>
                <a:spcPts val="600"/>
              </a:spcBef>
              <a:buFont typeface="+mj-lt"/>
              <a:buAutoNum type="arabicPeriod"/>
              <a:defRPr/>
            </a:pPr>
            <a:r>
              <a:rPr lang="ru-RU" sz="1600" dirty="0"/>
              <a:t>Заполните </a:t>
            </a:r>
            <a:r>
              <a:rPr lang="ru-RU" sz="1600" dirty="0" err="1"/>
              <a:t>репозитарий</a:t>
            </a:r>
            <a:r>
              <a:rPr lang="ru-RU" sz="1600" dirty="0"/>
              <a:t> официально согласованными базовыми параметрами конфигурации службы, приложения или инфраструктуры. Ведение обновленного хранилища элементов конфигурации путем заполнения с изменениями.</a:t>
            </a:r>
          </a:p>
          <a:p>
            <a:pPr marL="342900" indent="-342900" algn="just" eaLnBrk="1" hangingPunct="1">
              <a:spcBef>
                <a:spcPts val="600"/>
              </a:spcBef>
              <a:buFont typeface="+mj-lt"/>
              <a:buAutoNum type="arabicPeriod"/>
              <a:defRPr/>
            </a:pPr>
            <a:r>
              <a:rPr lang="ru-RU" sz="1600" dirty="0"/>
              <a:t>Регулярно выявляйте все изменения в элементах конфигурации.</a:t>
            </a:r>
          </a:p>
          <a:p>
            <a:pPr marL="342900" indent="-342900" algn="just" eaLnBrk="1" hangingPunct="1">
              <a:spcBef>
                <a:spcPts val="600"/>
              </a:spcBef>
              <a:buFont typeface="+mj-lt"/>
              <a:buAutoNum type="arabicPeriod"/>
              <a:defRPr/>
            </a:pPr>
            <a:r>
              <a:rPr lang="ru-RU" sz="1600" dirty="0"/>
              <a:t>Рассмотрите предлагаемые изменения в элементах конфигурации по сравнению с базовым уровнем для обеспечения полноты и точности</a:t>
            </a:r>
          </a:p>
          <a:p>
            <a:pPr marL="342900" indent="-342900" algn="just" eaLnBrk="1" hangingPunct="1">
              <a:spcBef>
                <a:spcPts val="600"/>
              </a:spcBef>
              <a:buFont typeface="+mj-lt"/>
              <a:buAutoNum type="arabicPeriod"/>
              <a:defRPr/>
            </a:pPr>
            <a:r>
              <a:rPr lang="ru-RU" sz="1600" dirty="0"/>
              <a:t>При необходимости создавайте, просматривайте и формально согласовывайте изменения базовых показателей конфигурации.</a:t>
            </a:r>
          </a:p>
        </p:txBody>
      </p:sp>
      <p:sp>
        <p:nvSpPr>
          <p:cNvPr id="2" name="TextBox 1">
            <a:extLst>
              <a:ext uri="{FF2B5EF4-FFF2-40B4-BE49-F238E27FC236}">
                <a16:creationId xmlns:a16="http://schemas.microsoft.com/office/drawing/2014/main" id="{EBE807C4-AB42-F5F4-150C-F6DAC467A39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45A3B4DE-1636-7035-C875-D2273D3183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59236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C8A9522-4826-4C4D-B26B-47FFCB4422D0}"/>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D44F57B0-B147-4B0C-AC93-4BDCFAFBC77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Проверка целостности конфигураций</a:t>
            </a:r>
          </a:p>
        </p:txBody>
      </p:sp>
      <p:sp>
        <p:nvSpPr>
          <p:cNvPr id="11" name="Прямоугольник 10">
            <a:extLst>
              <a:ext uri="{FF2B5EF4-FFF2-40B4-BE49-F238E27FC236}">
                <a16:creationId xmlns:a16="http://schemas.microsoft.com/office/drawing/2014/main" id="{F22DECD9-0397-47A1-867C-159C251F24A6}"/>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15.13</a:t>
            </a:r>
          </a:p>
        </p:txBody>
      </p:sp>
      <p:sp>
        <p:nvSpPr>
          <p:cNvPr id="12" name="Прямоугольник 11">
            <a:extLst>
              <a:ext uri="{FF2B5EF4-FFF2-40B4-BE49-F238E27FC236}">
                <a16:creationId xmlns:a16="http://schemas.microsoft.com/office/drawing/2014/main" id="{C09BCFCD-5C30-49C3-83D8-9274D75965E7}"/>
              </a:ext>
            </a:extLst>
          </p:cNvPr>
          <p:cNvSpPr/>
          <p:nvPr/>
        </p:nvSpPr>
        <p:spPr>
          <a:xfrm>
            <a:off x="468313" y="771525"/>
            <a:ext cx="8496300" cy="506292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defRPr/>
            </a:pPr>
            <a:r>
              <a:rPr lang="ru-RU" sz="1600" b="1" dirty="0"/>
              <a:t>Контроль репозитория конфигураций включает в себя следующие шаги:</a:t>
            </a:r>
          </a:p>
          <a:p>
            <a:pPr marL="342900" indent="-342900" algn="just" eaLnBrk="1" hangingPunct="1">
              <a:spcBef>
                <a:spcPts val="600"/>
              </a:spcBef>
              <a:buFont typeface="+mj-lt"/>
              <a:buAutoNum type="arabicPeriod"/>
              <a:defRPr/>
            </a:pPr>
            <a:r>
              <a:rPr lang="ru-RU" sz="1600" dirty="0"/>
              <a:t>Периодически проверяйте конфигурационные элементы конфигурации на соответствие описания в </a:t>
            </a:r>
            <a:r>
              <a:rPr lang="ru-RU" sz="1600" dirty="0" err="1"/>
              <a:t>репозитории</a:t>
            </a:r>
            <a:r>
              <a:rPr lang="ru-RU" sz="1600" dirty="0"/>
              <a:t> конфигураций, сравнивая физические и логические конфигурации и используя по возможности соответствующие методы и инструменты обнаружения отличий</a:t>
            </a:r>
          </a:p>
          <a:p>
            <a:pPr marL="342900" indent="-342900" algn="just" eaLnBrk="1" hangingPunct="1">
              <a:spcBef>
                <a:spcPts val="600"/>
              </a:spcBef>
              <a:buFont typeface="+mj-lt"/>
              <a:buAutoNum type="arabicPeriod"/>
              <a:defRPr/>
            </a:pPr>
            <a:r>
              <a:rPr lang="ru-RU" sz="1600" dirty="0"/>
              <a:t>Сообщайте и анализируйте все отклонения для корректировки данных </a:t>
            </a:r>
            <a:r>
              <a:rPr lang="ru-RU" sz="1600" dirty="0" err="1"/>
              <a:t>репозитория</a:t>
            </a:r>
            <a:r>
              <a:rPr lang="ru-RU" sz="1600" dirty="0"/>
              <a:t> или удаления любых несанкционированных активов</a:t>
            </a:r>
          </a:p>
          <a:p>
            <a:pPr marL="342900" indent="-342900" algn="just" eaLnBrk="1" hangingPunct="1">
              <a:spcBef>
                <a:spcPts val="600"/>
              </a:spcBef>
              <a:buFont typeface="+mj-lt"/>
              <a:buAutoNum type="arabicPeriod"/>
              <a:defRPr/>
            </a:pPr>
            <a:r>
              <a:rPr lang="ru-RU" sz="1600" dirty="0"/>
              <a:t>Периодически проверяйте, что все физические элементы конфигурации, определенные в </a:t>
            </a:r>
            <a:r>
              <a:rPr lang="ru-RU" sz="1600" dirty="0" err="1"/>
              <a:t>репозитории</a:t>
            </a:r>
            <a:r>
              <a:rPr lang="ru-RU" sz="1600" dirty="0"/>
              <a:t>, физически существуют</a:t>
            </a:r>
          </a:p>
          <a:p>
            <a:pPr marL="342900" indent="-342900" algn="just" eaLnBrk="1" hangingPunct="1">
              <a:spcBef>
                <a:spcPts val="600"/>
              </a:spcBef>
              <a:buFont typeface="+mj-lt"/>
              <a:buAutoNum type="arabicPeriod"/>
              <a:defRPr/>
            </a:pPr>
            <a:r>
              <a:rPr lang="ru-RU" sz="1600" dirty="0"/>
              <a:t>Установите и периодически проверяйте </a:t>
            </a:r>
            <a:r>
              <a:rPr lang="ru-RU" sz="1600" dirty="0" err="1"/>
              <a:t>репозитория</a:t>
            </a:r>
            <a:r>
              <a:rPr lang="ru-RU" sz="1600" dirty="0"/>
              <a:t> конфигурации на основе </a:t>
            </a:r>
            <a:r>
              <a:rPr lang="ru-RU" sz="1600" dirty="0" err="1"/>
              <a:t>бизнес-потребностей</a:t>
            </a:r>
            <a:endParaRPr lang="ru-RU" sz="1600" dirty="0"/>
          </a:p>
          <a:p>
            <a:pPr marL="342900" indent="-342900" algn="just" eaLnBrk="1" hangingPunct="1">
              <a:spcBef>
                <a:spcPts val="600"/>
              </a:spcBef>
              <a:buFont typeface="+mj-lt"/>
              <a:buAutoNum type="arabicPeriod"/>
              <a:defRPr/>
            </a:pPr>
            <a:r>
              <a:rPr lang="ru-RU" sz="1600" dirty="0"/>
              <a:t>Периодически сравнивайте степень полноты и точности с целевыми показателями и принимайте корректирующие меры, для улучшения качества получаемых результатов.</a:t>
            </a:r>
          </a:p>
          <a:p>
            <a:pPr marL="342900" indent="-342900" algn="just" eaLnBrk="1" hangingPunct="1">
              <a:spcBef>
                <a:spcPts val="600"/>
              </a:spcBef>
              <a:buFont typeface="+mj-lt"/>
              <a:buAutoNum type="arabicPeriod"/>
              <a:defRPr/>
            </a:pPr>
            <a:r>
              <a:rPr lang="ru-RU" sz="1600" dirty="0"/>
              <a:t>Сопоставьте все изменения конфигурации с утвержденными запросами на изменение, чтобы выявить любые несанкционированные изменения. </a:t>
            </a:r>
          </a:p>
          <a:p>
            <a:pPr marL="342900" indent="-342900" algn="just" eaLnBrk="1" hangingPunct="1">
              <a:spcBef>
                <a:spcPts val="600"/>
              </a:spcBef>
              <a:buFont typeface="+mj-lt"/>
              <a:buAutoNum type="arabicPeriod"/>
              <a:defRPr/>
            </a:pPr>
            <a:r>
              <a:rPr lang="ru-RU" sz="1600" dirty="0"/>
              <a:t>Определите требования к отчетности от всех заинтересованных сторон, включая содержание, частоту и средства массовой информации. Подготовьте отчеты в соответствии с выявленные требования.</a:t>
            </a:r>
          </a:p>
        </p:txBody>
      </p:sp>
      <p:sp>
        <p:nvSpPr>
          <p:cNvPr id="2" name="TextBox 1">
            <a:extLst>
              <a:ext uri="{FF2B5EF4-FFF2-40B4-BE49-F238E27FC236}">
                <a16:creationId xmlns:a16="http://schemas.microsoft.com/office/drawing/2014/main" id="{96C1B466-388C-A001-B783-2E88FA1BF67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43F9F737-CABF-1696-74D6-0C4215AE54B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82446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252B6ACB-CDCF-4328-8081-F7123717A9FA}"/>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9F48505C-E685-4D3B-A2CB-9360B64FDB03}"/>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мощностями</a:t>
            </a:r>
          </a:p>
        </p:txBody>
      </p:sp>
      <p:sp>
        <p:nvSpPr>
          <p:cNvPr id="11" name="Прямоугольник 10">
            <a:extLst>
              <a:ext uri="{FF2B5EF4-FFF2-40B4-BE49-F238E27FC236}">
                <a16:creationId xmlns:a16="http://schemas.microsoft.com/office/drawing/2014/main" id="{D2F197F5-9FA4-4AE3-A755-67E21078B524}"/>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15.14</a:t>
            </a:r>
          </a:p>
        </p:txBody>
      </p:sp>
      <p:sp>
        <p:nvSpPr>
          <p:cNvPr id="10" name="Прямоугольник 9">
            <a:extLst>
              <a:ext uri="{FF2B5EF4-FFF2-40B4-BE49-F238E27FC236}">
                <a16:creationId xmlns:a16="http://schemas.microsoft.com/office/drawing/2014/main" id="{76448645-C373-419D-B16F-AAAF7CFC776F}"/>
              </a:ext>
            </a:extLst>
          </p:cNvPr>
          <p:cNvSpPr/>
          <p:nvPr/>
        </p:nvSpPr>
        <p:spPr>
          <a:xfrm>
            <a:off x="468313" y="692150"/>
            <a:ext cx="8496300"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spcBef>
                <a:spcPts val="600"/>
              </a:spcBef>
            </a:pPr>
            <a:r>
              <a:rPr lang="ru-RU" sz="1600" b="1" dirty="0"/>
              <a:t>Мощность (</a:t>
            </a:r>
            <a:r>
              <a:rPr lang="ru-RU" sz="1600" b="1" dirty="0" err="1"/>
              <a:t>Capacity</a:t>
            </a:r>
            <a:r>
              <a:rPr lang="ru-RU" sz="1600" b="1" dirty="0"/>
              <a:t>) </a:t>
            </a:r>
            <a:r>
              <a:rPr lang="ru-RU" sz="1600" dirty="0">
                <a:solidFill>
                  <a:srgbClr val="000000"/>
                </a:solidFill>
                <a:effectLst/>
                <a:latin typeface="Calibri" panose="020F0502020204030204" pitchFamily="34" charset="0"/>
                <a:ea typeface="Times New Roman" panose="02020603050405020304" pitchFamily="18" charset="0"/>
                <a:cs typeface="Tahoma" panose="020B0604030504040204" pitchFamily="34" charset="0"/>
              </a:rPr>
              <a:t>- </a:t>
            </a:r>
            <a:r>
              <a:rPr lang="ru-RU" sz="1600" dirty="0"/>
              <a:t>максимальная пропускная способность, которую может обеспечить конфигурационная единица в рамках согласованных целевых показателей. Для некоторых типов конфигурационных единиц, мощность может быть выражена размером или объемом.</a:t>
            </a:r>
          </a:p>
          <a:p>
            <a:pPr algn="just">
              <a:spcBef>
                <a:spcPts val="600"/>
              </a:spcBef>
            </a:pPr>
            <a:r>
              <a:rPr lang="ru-RU" sz="1600" b="1" dirty="0"/>
              <a:t>Управление мощностями (</a:t>
            </a:r>
            <a:r>
              <a:rPr lang="ru-RU" sz="1600" b="1" dirty="0" err="1"/>
              <a:t>Capacity</a:t>
            </a:r>
            <a:r>
              <a:rPr lang="ru-RU" sz="1600" b="1" dirty="0"/>
              <a:t> Management) </a:t>
            </a:r>
            <a:r>
              <a:rPr lang="ru-RU" sz="1600" dirty="0"/>
              <a:t>- процесс, отвечающий за своевременное и эффективное по затратам соответствие мощности инфраструктуры согласованным требованиям.</a:t>
            </a:r>
          </a:p>
        </p:txBody>
      </p:sp>
      <p:sp>
        <p:nvSpPr>
          <p:cNvPr id="12" name="Прямоугольник 11">
            <a:extLst>
              <a:ext uri="{FF2B5EF4-FFF2-40B4-BE49-F238E27FC236}">
                <a16:creationId xmlns:a16="http://schemas.microsoft.com/office/drawing/2014/main" id="{430843F1-09F9-4B8E-88CF-5D27EDB3FAA3}"/>
              </a:ext>
            </a:extLst>
          </p:cNvPr>
          <p:cNvSpPr/>
          <p:nvPr/>
        </p:nvSpPr>
        <p:spPr>
          <a:xfrm>
            <a:off x="468313" y="2566953"/>
            <a:ext cx="8496300" cy="375487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600"/>
              </a:spcBef>
              <a:spcAft>
                <a:spcPts val="0"/>
              </a:spcAft>
              <a:defRPr/>
            </a:pPr>
            <a:r>
              <a:rPr lang="ru-RU" sz="1600" b="1" dirty="0"/>
              <a:t>Цели управления мощностями:</a:t>
            </a:r>
          </a:p>
          <a:p>
            <a:pPr marL="342900" indent="-342900" algn="just" eaLnBrk="1" hangingPunct="1">
              <a:spcBef>
                <a:spcPts val="600"/>
              </a:spcBef>
              <a:spcAft>
                <a:spcPts val="0"/>
              </a:spcAft>
              <a:buFont typeface="+mj-lt"/>
              <a:buAutoNum type="arabicPeriod"/>
              <a:defRPr/>
            </a:pPr>
            <a:r>
              <a:rPr lang="ru-RU" sz="1600" dirty="0"/>
              <a:t>Формировать План обеспечения мощностей и управлять им. Этот план содержит сценарии для прогнозирования спроса со стороны бизнеса, и оценку затрат, необходимых для обеспечения согласованных показателей необходимой мощности;</a:t>
            </a:r>
          </a:p>
          <a:p>
            <a:pPr marL="342900" indent="-342900" algn="just" eaLnBrk="1" hangingPunct="1">
              <a:spcBef>
                <a:spcPts val="600"/>
              </a:spcBef>
              <a:spcAft>
                <a:spcPts val="0"/>
              </a:spcAft>
              <a:buFont typeface="+mj-lt"/>
              <a:buAutoNum type="arabicPeriod"/>
              <a:defRPr/>
            </a:pPr>
            <a:r>
              <a:rPr lang="ru-RU" sz="1600" dirty="0"/>
              <a:t>Предоставлять рекомендации для всех других областей бизнеса и IT по всем вопросам, связанным с производительностью и мощностью;</a:t>
            </a:r>
          </a:p>
          <a:p>
            <a:pPr marL="342900" indent="-342900" algn="just" eaLnBrk="1" hangingPunct="1">
              <a:spcBef>
                <a:spcPts val="600"/>
              </a:spcBef>
              <a:spcAft>
                <a:spcPts val="0"/>
              </a:spcAft>
              <a:buFont typeface="+mj-lt"/>
              <a:buAutoNum type="arabicPeriod"/>
              <a:defRPr/>
            </a:pPr>
            <a:r>
              <a:rPr lang="ru-RU" sz="1600" dirty="0"/>
              <a:t>Контролировать достижение установленных целевых показателей производительности и мощности ресурсов;</a:t>
            </a:r>
          </a:p>
          <a:p>
            <a:pPr marL="342900" indent="-342900" algn="just" eaLnBrk="1" hangingPunct="1">
              <a:spcBef>
                <a:spcPts val="600"/>
              </a:spcBef>
              <a:spcAft>
                <a:spcPts val="0"/>
              </a:spcAft>
              <a:buFont typeface="+mj-lt"/>
              <a:buAutoNum type="arabicPeriod"/>
              <a:defRPr/>
            </a:pPr>
            <a:r>
              <a:rPr lang="ru-RU" sz="1600" dirty="0"/>
              <a:t>Содействовать диагностированию и разрешении проблем, связанных с производительностью и мощностью;</a:t>
            </a:r>
          </a:p>
          <a:p>
            <a:pPr marL="342900" indent="-342900" algn="just" eaLnBrk="1" hangingPunct="1">
              <a:spcBef>
                <a:spcPts val="600"/>
              </a:spcBef>
              <a:spcAft>
                <a:spcPts val="0"/>
              </a:spcAft>
              <a:buFont typeface="+mj-lt"/>
              <a:buAutoNum type="arabicPeriod"/>
              <a:defRPr/>
            </a:pPr>
            <a:r>
              <a:rPr lang="ru-RU" sz="1600" dirty="0"/>
              <a:t>Оценивать влияние изменений на План обеспечения мощностей, услуги и ресурсы;</a:t>
            </a:r>
          </a:p>
          <a:p>
            <a:pPr marL="342900" indent="-342900" algn="just" eaLnBrk="1" hangingPunct="1">
              <a:spcBef>
                <a:spcPts val="600"/>
              </a:spcBef>
              <a:spcAft>
                <a:spcPts val="0"/>
              </a:spcAft>
              <a:buFont typeface="+mj-lt"/>
              <a:buAutoNum type="arabicPeriod"/>
              <a:defRPr/>
            </a:pPr>
            <a:r>
              <a:rPr lang="ru-RU" sz="1600" dirty="0"/>
              <a:t>Гарантировать, что </a:t>
            </a:r>
            <a:r>
              <a:rPr lang="ru-RU" sz="1600" dirty="0" err="1"/>
              <a:t>проактивные</a:t>
            </a:r>
            <a:r>
              <a:rPr lang="ru-RU" sz="1600" dirty="0"/>
              <a:t> средства улучшения производительности внедрены там, где это экономически оправдано.</a:t>
            </a:r>
          </a:p>
        </p:txBody>
      </p:sp>
      <p:sp>
        <p:nvSpPr>
          <p:cNvPr id="2" name="TextBox 1">
            <a:extLst>
              <a:ext uri="{FF2B5EF4-FFF2-40B4-BE49-F238E27FC236}">
                <a16:creationId xmlns:a16="http://schemas.microsoft.com/office/drawing/2014/main" id="{B7FE7C0D-8F1C-6515-4A0E-38B9958CEE52}"/>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E34C596C-C984-B354-0A1A-DE15BDFD73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14216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C8A9522-4826-4C4D-B26B-47FFCB4422D0}"/>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D44F57B0-B147-4B0C-AC93-4BDCFAFBC77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 управления мощностями</a:t>
            </a:r>
          </a:p>
        </p:txBody>
      </p:sp>
      <p:sp>
        <p:nvSpPr>
          <p:cNvPr id="11" name="Прямоугольник 10">
            <a:extLst>
              <a:ext uri="{FF2B5EF4-FFF2-40B4-BE49-F238E27FC236}">
                <a16:creationId xmlns:a16="http://schemas.microsoft.com/office/drawing/2014/main" id="{F22DECD9-0397-47A1-867C-159C251F24A6}"/>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15.15</a:t>
            </a:r>
          </a:p>
        </p:txBody>
      </p:sp>
      <p:sp>
        <p:nvSpPr>
          <p:cNvPr id="12" name="Прямоугольник 11">
            <a:extLst>
              <a:ext uri="{FF2B5EF4-FFF2-40B4-BE49-F238E27FC236}">
                <a16:creationId xmlns:a16="http://schemas.microsoft.com/office/drawing/2014/main" id="{C09BCFCD-5C30-49C3-83D8-9274D75965E7}"/>
              </a:ext>
            </a:extLst>
          </p:cNvPr>
          <p:cNvSpPr/>
          <p:nvPr/>
        </p:nvSpPr>
        <p:spPr>
          <a:xfrm>
            <a:off x="468313" y="709613"/>
            <a:ext cx="8496300" cy="367793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i="0" dirty="0">
                <a:solidFill>
                  <a:srgbClr val="000000"/>
                </a:solidFill>
                <a:effectLst/>
              </a:rPr>
              <a:t>Процесс Управление мощностями </a:t>
            </a:r>
            <a:r>
              <a:rPr lang="ru-RU" sz="1600" b="0" i="0" dirty="0">
                <a:solidFill>
                  <a:srgbClr val="000000"/>
                </a:solidFill>
                <a:effectLst/>
              </a:rPr>
              <a:t>включает в себя следующие деятельности:</a:t>
            </a:r>
          </a:p>
          <a:p>
            <a:pPr marL="342900" indent="-342900" algn="just" eaLnBrk="1" hangingPunct="1">
              <a:spcBef>
                <a:spcPts val="600"/>
              </a:spcBef>
              <a:buFont typeface="+mj-lt"/>
              <a:buAutoNum type="arabicPeriod"/>
              <a:defRPr/>
            </a:pPr>
            <a:r>
              <a:rPr lang="ru-RU" sz="1600" dirty="0"/>
              <a:t>Мониторинг моделей бизнеса-деятельностей и планов на уровне услуг в терминах производительности использования пропускной способности IT-услуг и поддерживающих инфраструктур, окружения, данных, приложений. Процесс должен формировать случайные и регулярные отчеты о производительности и мощности услуг и их компонентов;</a:t>
            </a:r>
          </a:p>
          <a:p>
            <a:pPr marL="342900" indent="-342900" algn="just">
              <a:spcBef>
                <a:spcPts val="600"/>
              </a:spcBef>
              <a:buFont typeface="+mj-lt"/>
              <a:buAutoNum type="arabicPeriod"/>
              <a:defRPr/>
            </a:pPr>
            <a:r>
              <a:rPr lang="ru-RU" sz="1600" dirty="0" err="1"/>
              <a:t>Проактивное</a:t>
            </a:r>
            <a:r>
              <a:rPr lang="ru-RU" sz="1600" dirty="0"/>
              <a:t> улучшение услуг и их компонентов там, где это экономически оправдано или требуется бизнесом</a:t>
            </a:r>
          </a:p>
          <a:p>
            <a:pPr marL="342900" indent="-342900" algn="just" eaLnBrk="1" hangingPunct="1">
              <a:spcBef>
                <a:spcPts val="600"/>
              </a:spcBef>
              <a:buFont typeface="+mj-lt"/>
              <a:buAutoNum type="arabicPeriod"/>
              <a:defRPr/>
            </a:pPr>
            <a:r>
              <a:rPr lang="ru-RU" sz="1600" dirty="0"/>
              <a:t>Проведение деятельности по регулировке и настройке с целью максимально эффективного использования ресурсов;</a:t>
            </a:r>
          </a:p>
          <a:p>
            <a:pPr marL="342900" indent="-342900" algn="just" eaLnBrk="1" hangingPunct="1">
              <a:spcBef>
                <a:spcPts val="600"/>
              </a:spcBef>
              <a:buFont typeface="+mj-lt"/>
              <a:buAutoNum type="arabicPeriod"/>
              <a:defRPr/>
            </a:pPr>
            <a:r>
              <a:rPr lang="ru-RU" sz="1600" dirty="0"/>
              <a:t>Понимание утвержденных и будущих требований заказчиков в IT-ресурсах, формирование прогнозов относительно требований в будущем;</a:t>
            </a:r>
          </a:p>
          <a:p>
            <a:pPr marL="342900" indent="-342900" algn="just" eaLnBrk="1" hangingPunct="1">
              <a:spcBef>
                <a:spcPts val="600"/>
              </a:spcBef>
              <a:buFont typeface="+mj-lt"/>
              <a:buAutoNum type="arabicPeriod"/>
              <a:defRPr/>
            </a:pPr>
            <a:r>
              <a:rPr lang="ru-RU" sz="1600" dirty="0"/>
              <a:t>Формирование Плана обеспечения мощностей;</a:t>
            </a:r>
          </a:p>
        </p:txBody>
      </p:sp>
      <p:sp>
        <p:nvSpPr>
          <p:cNvPr id="2" name="TextBox 1">
            <a:extLst>
              <a:ext uri="{FF2B5EF4-FFF2-40B4-BE49-F238E27FC236}">
                <a16:creationId xmlns:a16="http://schemas.microsoft.com/office/drawing/2014/main" id="{96C1B466-388C-A001-B783-2E88FA1BF67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активами, конфигурациями и мощностями</a:t>
            </a:r>
          </a:p>
        </p:txBody>
      </p:sp>
      <p:pic>
        <p:nvPicPr>
          <p:cNvPr id="3" name="Picture 2">
            <a:extLst>
              <a:ext uri="{FF2B5EF4-FFF2-40B4-BE49-F238E27FC236}">
                <a16:creationId xmlns:a16="http://schemas.microsoft.com/office/drawing/2014/main" id="{43F9F737-CABF-1696-74D6-0C4215AE54B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749E168A-819A-4048-5042-DC4B377B1151}"/>
              </a:ext>
            </a:extLst>
          </p:cNvPr>
          <p:cNvSpPr/>
          <p:nvPr/>
        </p:nvSpPr>
        <p:spPr>
          <a:xfrm>
            <a:off x="468313" y="4594115"/>
            <a:ext cx="8496300" cy="155427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b="1" i="0" dirty="0">
                <a:solidFill>
                  <a:srgbClr val="000000"/>
                </a:solidFill>
                <a:effectLst/>
              </a:rPr>
              <a:t>Процесс предоставляет следующую информацию</a:t>
            </a:r>
            <a:r>
              <a:rPr lang="ru-RU" sz="1600" b="0" i="0" dirty="0">
                <a:solidFill>
                  <a:srgbClr val="000000"/>
                </a:solidFill>
                <a:effectLst/>
              </a:rPr>
              <a:t>:</a:t>
            </a:r>
          </a:p>
          <a:p>
            <a:pPr marL="342900" indent="-342900" algn="just" eaLnBrk="1" hangingPunct="1">
              <a:spcBef>
                <a:spcPts val="600"/>
              </a:spcBef>
              <a:buFont typeface="+mj-lt"/>
              <a:buAutoNum type="arabicPeriod"/>
              <a:defRPr/>
            </a:pPr>
            <a:r>
              <a:rPr lang="ru-RU" sz="1600" dirty="0"/>
              <a:t>Какие компоненты необходимо обновить (например, больше памяти на запоминающих устройствах или более быстрые процессоры);</a:t>
            </a:r>
          </a:p>
          <a:p>
            <a:pPr marL="342900" indent="-342900" algn="just" eaLnBrk="1" hangingPunct="1">
              <a:spcBef>
                <a:spcPts val="600"/>
              </a:spcBef>
              <a:buFont typeface="+mj-lt"/>
              <a:buAutoNum type="arabicPeriod"/>
              <a:defRPr/>
            </a:pPr>
            <a:r>
              <a:rPr lang="ru-RU" sz="1600" dirty="0"/>
              <a:t>Когда обновлять компоненты;</a:t>
            </a:r>
          </a:p>
          <a:p>
            <a:pPr marL="342900" indent="-342900" algn="just" eaLnBrk="1" hangingPunct="1">
              <a:spcBef>
                <a:spcPts val="600"/>
              </a:spcBef>
              <a:buFont typeface="+mj-lt"/>
              <a:buAutoNum type="arabicPeriod"/>
              <a:defRPr/>
            </a:pPr>
            <a:r>
              <a:rPr lang="ru-RU" sz="1600" dirty="0"/>
              <a:t>Сколько будет стоить обновление компонентов.</a:t>
            </a:r>
          </a:p>
        </p:txBody>
      </p:sp>
    </p:spTree>
    <p:extLst>
      <p:ext uri="{BB962C8B-B14F-4D97-AF65-F5344CB8AC3E}">
        <p14:creationId xmlns:p14="http://schemas.microsoft.com/office/powerpoint/2010/main" val="163765932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a:solidFill>
                  <a:schemeClr val="bg1"/>
                </a:solidFill>
                <a:latin typeface="Calibri" panose="020F0502020204030204" pitchFamily="34" charset="0"/>
                <a:cs typeface="Calibri" panose="020F0502020204030204" pitchFamily="34" charset="0"/>
              </a:rPr>
              <a:t>⓯</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rPr>
              <a:t>Управление активами, конфигурациями и мощностями</a:t>
            </a: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относится к активам компании?</a:t>
            </a:r>
          </a:p>
          <a:p>
            <a:pPr marL="285750" indent="-285750">
              <a:buFont typeface="Wingdings" panose="05000000000000000000" pitchFamily="2" charset="2"/>
              <a:buChar char="§"/>
              <a:defRPr/>
            </a:pPr>
            <a:r>
              <a:rPr lang="ru-RU" dirty="0">
                <a:solidFill>
                  <a:schemeClr val="tx1"/>
                </a:solidFill>
              </a:rPr>
              <a:t>Что такое Управление активами?</a:t>
            </a:r>
          </a:p>
          <a:p>
            <a:pPr marL="285750" indent="-285750">
              <a:buFont typeface="Wingdings" panose="05000000000000000000" pitchFamily="2" charset="2"/>
              <a:buChar char="§"/>
              <a:defRPr/>
            </a:pPr>
            <a:r>
              <a:rPr lang="ru-RU" dirty="0">
                <a:solidFill>
                  <a:schemeClr val="tx1"/>
                </a:solidFill>
              </a:rPr>
              <a:t>Как проводиться учёт активов?</a:t>
            </a:r>
          </a:p>
          <a:p>
            <a:pPr marL="285750" indent="-285750">
              <a:buFont typeface="Wingdings" panose="05000000000000000000" pitchFamily="2" charset="2"/>
              <a:buChar char="§"/>
              <a:defRPr/>
            </a:pPr>
            <a:r>
              <a:rPr lang="ru-RU" dirty="0">
                <a:solidFill>
                  <a:schemeClr val="tx1"/>
                </a:solidFill>
              </a:rPr>
              <a:t>Зачем необходимо управление лицензиями?</a:t>
            </a:r>
          </a:p>
          <a:p>
            <a:pPr marL="285750" indent="-285750">
              <a:buFont typeface="Wingdings" panose="05000000000000000000" pitchFamily="2" charset="2"/>
              <a:buChar char="§"/>
              <a:defRPr/>
            </a:pPr>
            <a:r>
              <a:rPr lang="ru-RU" dirty="0">
                <a:solidFill>
                  <a:schemeClr val="tx1"/>
                </a:solidFill>
              </a:rPr>
              <a:t>Опишите жизненный цикл актива</a:t>
            </a:r>
          </a:p>
          <a:p>
            <a:pPr marL="285750" indent="-285750">
              <a:buFont typeface="Wingdings" panose="05000000000000000000" pitchFamily="2" charset="2"/>
              <a:buChar char="§"/>
              <a:defRPr/>
            </a:pPr>
            <a:r>
              <a:rPr lang="ru-RU" dirty="0">
                <a:solidFill>
                  <a:schemeClr val="tx1"/>
                </a:solidFill>
              </a:rPr>
              <a:t>Что такое Управление конфигурациями?</a:t>
            </a:r>
          </a:p>
          <a:p>
            <a:pPr marL="285750" indent="-285750">
              <a:buFont typeface="Wingdings" panose="05000000000000000000" pitchFamily="2" charset="2"/>
              <a:buChar char="§"/>
              <a:defRPr/>
            </a:pPr>
            <a:r>
              <a:rPr lang="ru-RU" dirty="0">
                <a:solidFill>
                  <a:schemeClr val="tx1"/>
                </a:solidFill>
              </a:rPr>
              <a:t>Зачем нужен конфигурационный учет?</a:t>
            </a:r>
          </a:p>
          <a:p>
            <a:pPr marL="285750" indent="-285750">
              <a:buFont typeface="Wingdings" panose="05000000000000000000" pitchFamily="2" charset="2"/>
              <a:buChar char="§"/>
              <a:defRPr/>
            </a:pPr>
            <a:r>
              <a:rPr lang="ru-RU" dirty="0">
                <a:solidFill>
                  <a:schemeClr val="tx1"/>
                </a:solidFill>
              </a:rPr>
              <a:t>Что такое конфигурационная единица?</a:t>
            </a:r>
          </a:p>
          <a:p>
            <a:pPr marL="285750" indent="-285750">
              <a:buFont typeface="Wingdings" panose="05000000000000000000" pitchFamily="2" charset="2"/>
              <a:buChar char="§"/>
              <a:defRPr/>
            </a:pPr>
            <a:r>
              <a:rPr lang="ru-RU" dirty="0">
                <a:solidFill>
                  <a:schemeClr val="tx1"/>
                </a:solidFill>
              </a:rPr>
              <a:t>Что такое репозиторий конфигураций?</a:t>
            </a:r>
          </a:p>
          <a:p>
            <a:pPr marL="285750" indent="-285750">
              <a:buFont typeface="Wingdings" panose="05000000000000000000" pitchFamily="2" charset="2"/>
              <a:buChar char="§"/>
              <a:defRPr/>
            </a:pPr>
            <a:r>
              <a:rPr lang="ru-RU" dirty="0">
                <a:solidFill>
                  <a:schemeClr val="tx1"/>
                </a:solidFill>
              </a:rPr>
              <a:t>Как связаны активы и конфигурационные единицы?</a:t>
            </a:r>
          </a:p>
          <a:p>
            <a:pPr marL="285750" indent="-285750">
              <a:buFont typeface="Wingdings" panose="05000000000000000000" pitchFamily="2" charset="2"/>
              <a:buChar char="§"/>
              <a:defRPr/>
            </a:pPr>
            <a:r>
              <a:rPr lang="ru-RU" dirty="0">
                <a:solidFill>
                  <a:schemeClr val="tx1"/>
                </a:solidFill>
              </a:rPr>
              <a:t>Как проверяется целостность конфигураций?</a:t>
            </a:r>
          </a:p>
          <a:p>
            <a:pPr marL="285750" indent="-285750">
              <a:buFont typeface="Wingdings" panose="05000000000000000000" pitchFamily="2" charset="2"/>
              <a:buChar char="§"/>
              <a:defRPr/>
            </a:pPr>
            <a:r>
              <a:rPr lang="ru-RU" dirty="0">
                <a:solidFill>
                  <a:schemeClr val="tx1"/>
                </a:solidFill>
              </a:rPr>
              <a:t>Что такое Управление мощностями?</a:t>
            </a:r>
          </a:p>
          <a:p>
            <a:pPr marL="285750" indent="-285750">
              <a:buFont typeface="Wingdings" panose="05000000000000000000" pitchFamily="2" charset="2"/>
              <a:buChar char="§"/>
              <a:defRPr/>
            </a:pPr>
            <a:r>
              <a:rPr lang="ru-RU" dirty="0">
                <a:solidFill>
                  <a:schemeClr val="tx1"/>
                </a:solidFill>
              </a:rPr>
              <a:t>Что входит в Процесс управления мощностями</a:t>
            </a:r>
          </a:p>
          <a:p>
            <a:pPr marL="285750" indent="-285750">
              <a:buFont typeface="Wingdings" panose="05000000000000000000" pitchFamily="2" charset="2"/>
              <a:buChar char="§"/>
              <a:defRPr/>
            </a:pPr>
            <a:r>
              <a:rPr lang="ru-RU" dirty="0">
                <a:solidFill>
                  <a:schemeClr val="tx1"/>
                </a:solidFill>
              </a:rPr>
              <a:t>Какие результаты даёт Управление мощностями</a:t>
            </a: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sp>
        <p:nvSpPr>
          <p:cNvPr id="2" name="Прямоугольник 1">
            <a:extLst>
              <a:ext uri="{FF2B5EF4-FFF2-40B4-BE49-F238E27FC236}">
                <a16:creationId xmlns:a16="http://schemas.microsoft.com/office/drawing/2014/main" id="{0EC2BBAF-90A3-4591-4430-762C471E0FC5}"/>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pic>
        <p:nvPicPr>
          <p:cNvPr id="4" name="Picture 2">
            <a:extLst>
              <a:ext uri="{FF2B5EF4-FFF2-40B4-BE49-F238E27FC236}">
                <a16:creationId xmlns:a16="http://schemas.microsoft.com/office/drawing/2014/main" id="{BBCDA4A0-AD75-0369-2AB3-534D2B1D7D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600" y="736601"/>
            <a:ext cx="2513011" cy="160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79353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latin typeface="Calibri" panose="020F0502020204030204" pitchFamily="34" charset="0"/>
                <a:cs typeface="Calibri" panose="020F0502020204030204" pitchFamily="34" charset="0"/>
              </a:rPr>
              <a:t>⓰</a:t>
            </a:r>
            <a:r>
              <a:rPr lang="en-US" sz="2400" b="1" dirty="0">
                <a:solidFill>
                  <a:schemeClr val="accent5">
                    <a:lumMod val="75000"/>
                  </a:schemeClr>
                </a:solidFill>
                <a:cs typeface="Arial" panose="020B0604020202020204" pitchFamily="34" charset="0"/>
              </a:rPr>
              <a:t> </a:t>
            </a:r>
            <a:r>
              <a:rPr lang="ru-RU" sz="2400" b="1" dirty="0">
                <a:solidFill>
                  <a:schemeClr val="accent5">
                    <a:lumMod val="75000"/>
                  </a:schemeClr>
                </a:solidFill>
                <a:cs typeface="Arial" panose="020B0604020202020204" pitchFamily="34" charset="0"/>
              </a:rPr>
              <a:t>Управление инцидентами и проблемами</a:t>
            </a:r>
            <a:endParaRPr lang="ru-RU" altLang="ru-RU" sz="2400" b="1" dirty="0">
              <a:solidFill>
                <a:schemeClr val="accent5">
                  <a:lumMod val="75000"/>
                </a:schemeClr>
              </a:solidFill>
              <a:cs typeface="Arial" panose="020B0604020202020204" pitchFamily="34" charset="0"/>
            </a:endParaRPr>
          </a:p>
        </p:txBody>
      </p:sp>
      <p:pic>
        <p:nvPicPr>
          <p:cNvPr id="3"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25223" y="855325"/>
            <a:ext cx="3539389" cy="235354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DE4E45F4-FF79-6CE5-97E1-143CABF4404A}"/>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5" name="Прямоугольник 4">
            <a:extLst>
              <a:ext uri="{FF2B5EF4-FFF2-40B4-BE49-F238E27FC236}">
                <a16:creationId xmlns:a16="http://schemas.microsoft.com/office/drawing/2014/main" id="{60B977B2-6AAD-100C-4B09-B7A40880F7FC}"/>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6" name="Прямоугольник 5">
            <a:extLst>
              <a:ext uri="{FF2B5EF4-FFF2-40B4-BE49-F238E27FC236}">
                <a16:creationId xmlns:a16="http://schemas.microsoft.com/office/drawing/2014/main" id="{CF08A570-76DE-B5BF-1E30-85FBA46DF32C}"/>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1044392695"/>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16.1</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Управление событиями</a:t>
            </a:r>
          </a:p>
        </p:txBody>
      </p:sp>
      <p:pic>
        <p:nvPicPr>
          <p:cNvPr id="13" name="Picture 2">
            <a:extLst>
              <a:ext uri="{FF2B5EF4-FFF2-40B4-BE49-F238E27FC236}">
                <a16:creationId xmlns:a16="http://schemas.microsoft.com/office/drawing/2014/main" id="{899A44D6-5B37-4C9B-9DAE-70EF356865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0329043-6554-4A13-B8B1-6703D8F40D87}"/>
              </a:ext>
            </a:extLst>
          </p:cNvPr>
          <p:cNvSpPr txBox="1"/>
          <p:nvPr/>
        </p:nvSpPr>
        <p:spPr>
          <a:xfrm>
            <a:off x="468313" y="719435"/>
            <a:ext cx="8537574" cy="584775"/>
          </a:xfrm>
          <a:prstGeom prst="rect">
            <a:avLst/>
          </a:prstGeom>
          <a:solidFill>
            <a:schemeClr val="bg1"/>
          </a:solidFill>
          <a:ln>
            <a:noFill/>
          </a:ln>
          <a:effectLst>
            <a:outerShdw blurRad="190500" algn="tl" rotWithShape="0">
              <a:srgbClr val="000000">
                <a:alpha val="70000"/>
              </a:srgb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algn="just">
              <a:defRPr sz="1600" b="1">
                <a:solidFill>
                  <a:schemeClr val="accent5">
                    <a:lumMod val="75000"/>
                  </a:schemeClr>
                </a:solidFill>
                <a:latin typeface="Arial" panose="020B0604020202020204" pitchFamily="34" charset="0"/>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dirty="0">
                <a:latin typeface="+mn-lt"/>
              </a:rPr>
              <a:t>Событие </a:t>
            </a:r>
            <a:r>
              <a:rPr lang="ru-RU" dirty="0">
                <a:solidFill>
                  <a:schemeClr val="tx1"/>
                </a:solidFill>
                <a:latin typeface="+mn-lt"/>
              </a:rPr>
              <a:t>(Event) </a:t>
            </a:r>
            <a:r>
              <a:rPr lang="ru-RU" b="0" dirty="0">
                <a:solidFill>
                  <a:schemeClr val="tx1"/>
                </a:solidFill>
                <a:latin typeface="+mn-lt"/>
              </a:rPr>
              <a:t>- изменение состояния, которое имеет значение для управления конфигурационной единицей или услугой</a:t>
            </a:r>
          </a:p>
        </p:txBody>
      </p:sp>
      <p:sp>
        <p:nvSpPr>
          <p:cNvPr id="14" name="TextBox 13">
            <a:extLst>
              <a:ext uri="{FF2B5EF4-FFF2-40B4-BE49-F238E27FC236}">
                <a16:creationId xmlns:a16="http://schemas.microsoft.com/office/drawing/2014/main" id="{56B77087-1A9B-4267-A7E4-2731D9EFFB22}"/>
              </a:ext>
            </a:extLst>
          </p:cNvPr>
          <p:cNvSpPr txBox="1"/>
          <p:nvPr/>
        </p:nvSpPr>
        <p:spPr>
          <a:xfrm>
            <a:off x="468313" y="1549331"/>
            <a:ext cx="8537575" cy="435503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lgn="just">
              <a:spcBef>
                <a:spcPts val="600"/>
              </a:spcBef>
              <a:defRPr sz="1600" b="1">
                <a:latin typeface="Arial" panose="020B0604020202020204" pitchFamily="34" charset="0"/>
                <a:cs typeface="Arial" panose="020B0604020202020204" pitchFamily="34" charset="0"/>
              </a:defRPr>
            </a:lvl1pPr>
          </a:lstStyle>
          <a:p>
            <a:r>
              <a:rPr lang="ru-RU" dirty="0">
                <a:latin typeface="+mn-lt"/>
              </a:rPr>
              <a:t>Управление событиями </a:t>
            </a:r>
            <a:r>
              <a:rPr lang="ru-RU" b="0" dirty="0">
                <a:latin typeface="+mn-lt"/>
              </a:rPr>
              <a:t>реализовывается с помощью систем мониторинга и контроля, которые основаны на двух типах инструментов</a:t>
            </a:r>
            <a:r>
              <a:rPr lang="ru-RU" dirty="0">
                <a:latin typeface="+mn-lt"/>
              </a:rPr>
              <a:t>:</a:t>
            </a:r>
          </a:p>
          <a:p>
            <a:pPr marL="285750" indent="-285750">
              <a:buFont typeface="Wingdings" panose="05000000000000000000" pitchFamily="2" charset="2"/>
              <a:buChar char="q"/>
            </a:pPr>
            <a:r>
              <a:rPr lang="ru-RU" dirty="0">
                <a:latin typeface="+mn-lt"/>
              </a:rPr>
              <a:t>Активный мониторинг </a:t>
            </a:r>
            <a:r>
              <a:rPr lang="ru-RU" b="0" dirty="0">
                <a:latin typeface="+mn-lt"/>
              </a:rPr>
              <a:t>(Active Monitoring) - мониторинг конфигурационных единиц или услуг, использующий автоматизированные регулярные проверки для отслеживания текущего статуса объекта мониторинга. </a:t>
            </a:r>
          </a:p>
          <a:p>
            <a:pPr marL="288000" lvl="1" algn="just">
              <a:spcBef>
                <a:spcPts val="600"/>
              </a:spcBef>
            </a:pPr>
            <a:r>
              <a:rPr lang="ru-RU" b="0" dirty="0"/>
              <a:t>Инструменты активного мониторинга опрашивают ключевые конфигурационные единицы с целью выяснения их статуса и доступности. Любое отклонение вызовет </a:t>
            </a:r>
            <a:r>
              <a:rPr lang="en-US" b="1" dirty="0"/>
              <a:t>alert</a:t>
            </a:r>
            <a:r>
              <a:rPr lang="ru-RU" b="0" dirty="0"/>
              <a:t> (предупреждение), который перенаправляется сотрудникам или специальному инструменту для принятия необходимых действий.</a:t>
            </a:r>
          </a:p>
          <a:p>
            <a:pPr marL="285750" indent="-285750">
              <a:buFont typeface="Wingdings" panose="05000000000000000000" pitchFamily="2" charset="2"/>
              <a:buChar char="q"/>
            </a:pPr>
            <a:r>
              <a:rPr lang="ru-RU" dirty="0">
                <a:latin typeface="+mn-lt"/>
              </a:rPr>
              <a:t>Пассивный мониторинг </a:t>
            </a:r>
            <a:r>
              <a:rPr lang="ru-RU" b="0" dirty="0">
                <a:latin typeface="+mn-lt"/>
              </a:rPr>
              <a:t>(</a:t>
            </a:r>
            <a:r>
              <a:rPr lang="ru-RU" b="0" dirty="0" err="1">
                <a:latin typeface="+mn-lt"/>
              </a:rPr>
              <a:t>Passive</a:t>
            </a:r>
            <a:r>
              <a:rPr lang="ru-RU" b="0" dirty="0">
                <a:latin typeface="+mn-lt"/>
              </a:rPr>
              <a:t> Monitoring) - мониторинг конфигурационной единицы, услуги или процесса, который основывается на предупреждениях или уведомлениях о текущем состоянии объекта мониторинга.</a:t>
            </a:r>
          </a:p>
          <a:p>
            <a:pPr marL="288000" lvl="1" algn="just">
              <a:spcBef>
                <a:spcPts val="600"/>
              </a:spcBef>
            </a:pPr>
            <a:r>
              <a:rPr lang="ru-RU" dirty="0"/>
              <a:t>Инструменты пассивного мониторинга обнаруживают и собирают </a:t>
            </a:r>
            <a:r>
              <a:rPr lang="en-US" dirty="0"/>
              <a:t>alert</a:t>
            </a:r>
            <a:r>
              <a:rPr lang="ru-RU" dirty="0"/>
              <a:t>, без принятия каких-либо ответных действий.</a:t>
            </a:r>
          </a:p>
          <a:p>
            <a:r>
              <a:rPr lang="ru-RU" dirty="0">
                <a:solidFill>
                  <a:schemeClr val="accent5">
                    <a:lumMod val="75000"/>
                  </a:schemeClr>
                </a:solidFill>
                <a:latin typeface="+mn-lt"/>
              </a:rPr>
              <a:t>Обращения пользователей</a:t>
            </a:r>
            <a:r>
              <a:rPr lang="ru-RU" dirty="0">
                <a:latin typeface="+mn-lt"/>
              </a:rPr>
              <a:t>, </a:t>
            </a:r>
            <a:r>
              <a:rPr lang="ru-RU" b="0" dirty="0">
                <a:latin typeface="+mn-lt"/>
              </a:rPr>
              <a:t>как правило, реализуются с помощью </a:t>
            </a:r>
            <a:r>
              <a:rPr lang="en-US" b="0" dirty="0">
                <a:latin typeface="+mn-lt"/>
              </a:rPr>
              <a:t>“</a:t>
            </a:r>
            <a:r>
              <a:rPr lang="ru-RU" b="0" dirty="0">
                <a:latin typeface="+mn-lt"/>
              </a:rPr>
              <a:t>единого окна</a:t>
            </a:r>
            <a:r>
              <a:rPr lang="en-US" b="0" dirty="0">
                <a:latin typeface="+mn-lt"/>
              </a:rPr>
              <a:t>”</a:t>
            </a:r>
            <a:r>
              <a:rPr lang="ru-RU" b="0" dirty="0">
                <a:latin typeface="+mn-lt"/>
              </a:rPr>
              <a:t> - </a:t>
            </a:r>
            <a:r>
              <a:rPr lang="en-US" dirty="0">
                <a:latin typeface="+mn-lt"/>
              </a:rPr>
              <a:t>ServiceDesk </a:t>
            </a:r>
            <a:endParaRPr lang="ru-RU" b="0" dirty="0">
              <a:latin typeface="+mn-lt"/>
            </a:endParaRPr>
          </a:p>
        </p:txBody>
      </p:sp>
      <p:sp>
        <p:nvSpPr>
          <p:cNvPr id="2" name="TextBox 1">
            <a:extLst>
              <a:ext uri="{FF2B5EF4-FFF2-40B4-BE49-F238E27FC236}">
                <a16:creationId xmlns:a16="http://schemas.microsoft.com/office/drawing/2014/main" id="{C25B839A-81D1-E3A6-68C9-700AA1D36DDF}"/>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3885003031"/>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16.2</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Как устроен </a:t>
            </a:r>
            <a:r>
              <a:rPr lang="en-US" b="1" dirty="0">
                <a:solidFill>
                  <a:schemeClr val="accent5">
                    <a:lumMod val="75000"/>
                  </a:schemeClr>
                </a:solidFill>
                <a:latin typeface="Arial" panose="020B0604020202020204" pitchFamily="34" charset="0"/>
                <a:cs typeface="Arial" panose="020B0604020202020204" pitchFamily="34" charset="0"/>
              </a:rPr>
              <a:t>Service Desk</a:t>
            </a:r>
            <a:endParaRPr lang="ru-RU" b="1" dirty="0">
              <a:solidFill>
                <a:schemeClr val="accent5">
                  <a:lumMod val="75000"/>
                </a:schemeClr>
              </a:solidFill>
              <a:latin typeface="Arial" panose="020B0604020202020204" pitchFamily="34" charset="0"/>
              <a:cs typeface="Arial" panose="020B0604020202020204" pitchFamily="34" charset="0"/>
            </a:endParaRPr>
          </a:p>
        </p:txBody>
      </p:sp>
      <p:pic>
        <p:nvPicPr>
          <p:cNvPr id="51202" name="Picture 2">
            <a:extLst>
              <a:ext uri="{FF2B5EF4-FFF2-40B4-BE49-F238E27FC236}">
                <a16:creationId xmlns:a16="http://schemas.microsoft.com/office/drawing/2014/main" id="{1A2404D0-279D-40CE-9D3D-4DEB84A755B2}"/>
              </a:ext>
            </a:extLst>
          </p:cNvPr>
          <p:cNvPicPr>
            <a:picLocks noChangeAspect="1" noChangeArrowheads="1"/>
          </p:cNvPicPr>
          <p:nvPr/>
        </p:nvPicPr>
        <p:blipFill>
          <a:blip r:embed="rId2">
            <a:biLevel thresh="75000"/>
            <a:extLst>
              <a:ext uri="{28A0092B-C50C-407E-A947-70E740481C1C}">
                <a14:useLocalDpi xmlns:a14="http://schemas.microsoft.com/office/drawing/2010/main" val="0"/>
              </a:ext>
            </a:extLst>
          </a:blip>
          <a:srcRect/>
          <a:stretch>
            <a:fillRect/>
          </a:stretch>
        </p:blipFill>
        <p:spPr bwMode="auto">
          <a:xfrm>
            <a:off x="452438" y="1003305"/>
            <a:ext cx="8239125" cy="4038600"/>
          </a:xfrm>
          <a:prstGeom prst="rect">
            <a:avLst/>
          </a:prstGeom>
          <a:noFill/>
          <a:extLst>
            <a:ext uri="{909E8E84-426E-40DD-AFC4-6F175D3DCCD1}">
              <a14:hiddenFill xmlns:a14="http://schemas.microsoft.com/office/drawing/2010/main">
                <a:solidFill>
                  <a:srgbClr val="FFFFFF"/>
                </a:solidFill>
              </a14:hiddenFill>
            </a:ext>
          </a:extLst>
        </p:spPr>
      </p:pic>
      <p:sp>
        <p:nvSpPr>
          <p:cNvPr id="2" name="Облачко с текстом: прямоугольное со скругленными углами 1">
            <a:extLst>
              <a:ext uri="{FF2B5EF4-FFF2-40B4-BE49-F238E27FC236}">
                <a16:creationId xmlns:a16="http://schemas.microsoft.com/office/drawing/2014/main" id="{83FA6ABE-27ED-4607-8446-D1197FCC8673}"/>
              </a:ext>
            </a:extLst>
          </p:cNvPr>
          <p:cNvSpPr/>
          <p:nvPr/>
        </p:nvSpPr>
        <p:spPr>
          <a:xfrm>
            <a:off x="1422399" y="5424482"/>
            <a:ext cx="1642534" cy="860425"/>
          </a:xfrm>
          <a:prstGeom prst="wedgeRoundRectCallout">
            <a:avLst>
              <a:gd name="adj1" fmla="val 8020"/>
              <a:gd name="adj2" fmla="val -86085"/>
              <a:gd name="adj3" fmla="val 16667"/>
            </a:avLst>
          </a:prstGeom>
          <a:solidFill>
            <a:schemeClr val="tx1">
              <a:lumMod val="85000"/>
              <a:lumOff val="1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0-</a:t>
            </a:r>
            <a:r>
              <a:rPr lang="ru-RU" b="1" dirty="0">
                <a:latin typeface="Arial" panose="020B0604020202020204" pitchFamily="34" charset="0"/>
                <a:cs typeface="Arial" panose="020B0604020202020204" pitchFamily="34" charset="0"/>
              </a:rPr>
              <a:t>я линия</a:t>
            </a:r>
          </a:p>
          <a:p>
            <a:pPr algn="ctr"/>
            <a:r>
              <a:rPr lang="en-US" b="1" dirty="0">
                <a:latin typeface="Arial" panose="020B0604020202020204" pitchFamily="34" charset="0"/>
                <a:cs typeface="Arial" panose="020B0604020202020204" pitchFamily="34" charset="0"/>
              </a:rPr>
              <a:t>IVR</a:t>
            </a:r>
            <a:endParaRPr lang="ru-RU" b="1" dirty="0">
              <a:latin typeface="Arial" panose="020B0604020202020204" pitchFamily="34" charset="0"/>
              <a:cs typeface="Arial" panose="020B0604020202020204" pitchFamily="34" charset="0"/>
            </a:endParaRPr>
          </a:p>
        </p:txBody>
      </p:sp>
      <p:sp>
        <p:nvSpPr>
          <p:cNvPr id="10" name="Облачко с текстом: прямоугольное со скругленными углами 9">
            <a:extLst>
              <a:ext uri="{FF2B5EF4-FFF2-40B4-BE49-F238E27FC236}">
                <a16:creationId xmlns:a16="http://schemas.microsoft.com/office/drawing/2014/main" id="{BB06732A-8F8E-4DFA-93A8-F161AC07582B}"/>
              </a:ext>
            </a:extLst>
          </p:cNvPr>
          <p:cNvSpPr/>
          <p:nvPr/>
        </p:nvSpPr>
        <p:spPr>
          <a:xfrm>
            <a:off x="7239000" y="5424482"/>
            <a:ext cx="1642534" cy="860425"/>
          </a:xfrm>
          <a:prstGeom prst="wedgeRoundRectCallout">
            <a:avLst>
              <a:gd name="adj1" fmla="val 33793"/>
              <a:gd name="adj2" fmla="val -91989"/>
              <a:gd name="adj3" fmla="val 16667"/>
            </a:avLst>
          </a:prstGeom>
          <a:solidFill>
            <a:schemeClr val="tx1">
              <a:lumMod val="85000"/>
              <a:lumOff val="1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ru-RU" b="1" dirty="0">
                <a:latin typeface="Arial" panose="020B0604020202020204" pitchFamily="34" charset="0"/>
                <a:cs typeface="Arial" panose="020B0604020202020204" pitchFamily="34" charset="0"/>
              </a:rPr>
              <a:t>4</a:t>
            </a:r>
            <a:r>
              <a:rPr lang="en-US" b="1" dirty="0">
                <a:latin typeface="Arial" panose="020B0604020202020204" pitchFamily="34" charset="0"/>
                <a:cs typeface="Arial" panose="020B0604020202020204" pitchFamily="34" charset="0"/>
              </a:rPr>
              <a:t>-</a:t>
            </a:r>
            <a:r>
              <a:rPr lang="ru-RU" b="1" dirty="0">
                <a:latin typeface="Arial" panose="020B0604020202020204" pitchFamily="34" charset="0"/>
                <a:cs typeface="Arial" panose="020B0604020202020204" pitchFamily="34" charset="0"/>
              </a:rPr>
              <a:t>я линия</a:t>
            </a:r>
          </a:p>
          <a:p>
            <a:pPr algn="ctr"/>
            <a:r>
              <a:rPr lang="ru-RU" b="1" dirty="0">
                <a:latin typeface="Arial" panose="020B0604020202020204" pitchFamily="34" charset="0"/>
                <a:cs typeface="Arial" panose="020B0604020202020204" pitchFamily="34" charset="0"/>
              </a:rPr>
              <a:t>вендоры</a:t>
            </a:r>
          </a:p>
        </p:txBody>
      </p:sp>
      <p:pic>
        <p:nvPicPr>
          <p:cNvPr id="14" name="Picture 2">
            <a:extLst>
              <a:ext uri="{FF2B5EF4-FFF2-40B4-BE49-F238E27FC236}">
                <a16:creationId xmlns:a16="http://schemas.microsoft.com/office/drawing/2014/main" id="{E5F4E39F-AA8D-4C06-A6B1-6B0A28868E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5CD8584-AA7F-F64D-AFE6-54B277905DC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69095399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Модель процесса управления событиями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6</a:t>
            </a:r>
            <a:r>
              <a:rPr lang="ru-RU" sz="1200" b="1" dirty="0">
                <a:solidFill>
                  <a:schemeClr val="bg1"/>
                </a:solidFill>
                <a:latin typeface="Arial" pitchFamily="34" charset="0"/>
                <a:ea typeface="Tahoma" pitchFamily="34" charset="0"/>
                <a:cs typeface="Arial" pitchFamily="34" charset="0"/>
              </a:rPr>
              <a:t>.3</a:t>
            </a:r>
          </a:p>
        </p:txBody>
      </p:sp>
      <p:pic>
        <p:nvPicPr>
          <p:cNvPr id="10"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pic>
        <p:nvPicPr>
          <p:cNvPr id="16" name="Рисунок 15" descr="Процесс Управления инцидентами">
            <a:hlinkClick r:id="rId3"/>
          </p:cNvPr>
          <p:cNvPicPr/>
          <p:nvPr/>
        </p:nvPicPr>
        <p:blipFill rotWithShape="1">
          <a:blip r:embed="rId4" cstate="screen">
            <a:extLst>
              <a:ext uri="{28A0092B-C50C-407E-A947-70E740481C1C}">
                <a14:useLocalDpi xmlns:a14="http://schemas.microsoft.com/office/drawing/2010/main"/>
              </a:ext>
            </a:extLst>
          </a:blip>
          <a:srcRect r="20024"/>
          <a:stretch/>
        </p:blipFill>
        <p:spPr bwMode="auto">
          <a:xfrm>
            <a:off x="323850" y="777875"/>
            <a:ext cx="3729614" cy="5698913"/>
          </a:xfrm>
          <a:prstGeom prst="rect">
            <a:avLst/>
          </a:prstGeom>
          <a:noFill/>
          <a:ln w="9525">
            <a:noFill/>
            <a:miter lim="800000"/>
            <a:headEnd/>
            <a:tailEnd/>
          </a:ln>
        </p:spPr>
      </p:pic>
      <p:sp>
        <p:nvSpPr>
          <p:cNvPr id="17" name="Прямоугольник 16"/>
          <p:cNvSpPr/>
          <p:nvPr/>
        </p:nvSpPr>
        <p:spPr>
          <a:xfrm>
            <a:off x="4256115" y="777875"/>
            <a:ext cx="4708497" cy="5509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eaLnBrk="1" hangingPunct="1">
              <a:defRPr/>
            </a:pPr>
            <a:r>
              <a:rPr lang="ru-RU" sz="1600" b="1" dirty="0"/>
              <a:t>Информация об событии (инциденте или запросе)</a:t>
            </a:r>
          </a:p>
          <a:p>
            <a:pPr marL="285750" lvl="0" indent="-285750">
              <a:buFont typeface="Wingdings" panose="05000000000000000000" pitchFamily="2" charset="2"/>
              <a:buChar char="q"/>
            </a:pPr>
            <a:r>
              <a:rPr lang="ru-RU" sz="1600" dirty="0"/>
              <a:t>уникальный идентификатор инцидента;</a:t>
            </a:r>
          </a:p>
          <a:p>
            <a:pPr marL="285750" indent="-285750">
              <a:buFont typeface="Wingdings" panose="05000000000000000000" pitchFamily="2" charset="2"/>
              <a:buChar char="q"/>
            </a:pPr>
            <a:r>
              <a:rPr lang="ru-RU" sz="1600" dirty="0"/>
              <a:t>дата и время записи;</a:t>
            </a:r>
          </a:p>
          <a:p>
            <a:pPr marL="285750" indent="-285750">
              <a:buFont typeface="Wingdings" panose="05000000000000000000" pitchFamily="2" charset="2"/>
              <a:buChar char="q"/>
            </a:pPr>
            <a:r>
              <a:rPr lang="ru-RU" sz="1600" dirty="0"/>
              <a:t>кто сделал запись об инциденте;</a:t>
            </a:r>
          </a:p>
          <a:p>
            <a:pPr marL="285750" indent="-285750">
              <a:buFont typeface="Wingdings" panose="05000000000000000000" pitchFamily="2" charset="2"/>
              <a:buChar char="q"/>
            </a:pPr>
            <a:r>
              <a:rPr lang="ru-RU" sz="1600" dirty="0"/>
              <a:t>описание симптомов;</a:t>
            </a:r>
          </a:p>
          <a:p>
            <a:pPr marL="285750" lvl="0" indent="-285750">
              <a:buFont typeface="Wingdings" panose="05000000000000000000" pitchFamily="2" charset="2"/>
              <a:buChar char="q"/>
            </a:pPr>
            <a:r>
              <a:rPr lang="ru-RU" sz="1600" dirty="0"/>
              <a:t>категорию инцидента;</a:t>
            </a:r>
          </a:p>
          <a:p>
            <a:pPr marL="285750" lvl="0" indent="-285750">
              <a:buFont typeface="Wingdings" panose="05000000000000000000" pitchFamily="2" charset="2"/>
              <a:buChar char="q"/>
            </a:pPr>
            <a:r>
              <a:rPr lang="ru-RU" sz="1600" dirty="0"/>
              <a:t>срочность инцидента;</a:t>
            </a:r>
          </a:p>
          <a:p>
            <a:pPr marL="285750" lvl="0" indent="-285750">
              <a:buFont typeface="Wingdings" panose="05000000000000000000" pitchFamily="2" charset="2"/>
              <a:buChar char="q"/>
            </a:pPr>
            <a:r>
              <a:rPr lang="ru-RU" sz="1600" dirty="0"/>
              <a:t>влияние инцидента;</a:t>
            </a:r>
          </a:p>
          <a:p>
            <a:pPr marL="285750" lvl="0" indent="-285750">
              <a:buFont typeface="Wingdings" panose="05000000000000000000" pitchFamily="2" charset="2"/>
              <a:buChar char="q"/>
            </a:pPr>
            <a:r>
              <a:rPr lang="ru-RU" sz="1600" dirty="0"/>
              <a:t>приоритет инцидента;</a:t>
            </a:r>
          </a:p>
          <a:p>
            <a:pPr marL="285750" lvl="0" indent="-285750">
              <a:buFont typeface="Wingdings" panose="05000000000000000000" pitchFamily="2" charset="2"/>
              <a:buChar char="q"/>
            </a:pPr>
            <a:r>
              <a:rPr lang="ru-RU" sz="1600" dirty="0"/>
              <a:t>имя/расположение пользователей;</a:t>
            </a:r>
          </a:p>
          <a:p>
            <a:pPr marL="285750" lvl="0" indent="-285750">
              <a:buFont typeface="Wingdings" panose="05000000000000000000" pitchFamily="2" charset="2"/>
              <a:buChar char="q"/>
            </a:pPr>
            <a:r>
              <a:rPr lang="ru-RU" sz="1600" dirty="0"/>
              <a:t>метод обратной связи;</a:t>
            </a:r>
          </a:p>
          <a:p>
            <a:pPr marL="285750" lvl="0" indent="-285750">
              <a:buFont typeface="Wingdings" panose="05000000000000000000" pitchFamily="2" charset="2"/>
              <a:buChar char="q"/>
            </a:pPr>
            <a:r>
              <a:rPr lang="ru-RU" sz="1600" dirty="0"/>
              <a:t>статус инцидента;</a:t>
            </a:r>
          </a:p>
          <a:p>
            <a:pPr marL="285750" lvl="0" indent="-285750">
              <a:buFont typeface="Wingdings" panose="05000000000000000000" pitchFamily="2" charset="2"/>
              <a:buChar char="q"/>
            </a:pPr>
            <a:r>
              <a:rPr lang="ru-RU" sz="1600" dirty="0"/>
              <a:t>связанные конфигурационные единицы;</a:t>
            </a:r>
          </a:p>
          <a:p>
            <a:pPr marL="285750" lvl="0" indent="-285750">
              <a:buFont typeface="Wingdings" panose="05000000000000000000" pitchFamily="2" charset="2"/>
              <a:buChar char="q"/>
            </a:pPr>
            <a:r>
              <a:rPr lang="ru-RU" sz="1600" dirty="0"/>
              <a:t>группа поддержки/сотрудник, к кому переадресован инцидент;</a:t>
            </a:r>
          </a:p>
          <a:p>
            <a:pPr marL="285750" lvl="0" indent="-285750">
              <a:buFont typeface="Wingdings" panose="05000000000000000000" pitchFamily="2" charset="2"/>
              <a:buChar char="q"/>
            </a:pPr>
            <a:r>
              <a:rPr lang="ru-RU" sz="1600" dirty="0"/>
              <a:t>история эскалаций;</a:t>
            </a:r>
          </a:p>
          <a:p>
            <a:pPr marL="285750" lvl="0" indent="-285750">
              <a:buFont typeface="Wingdings" panose="05000000000000000000" pitchFamily="2" charset="2"/>
              <a:buChar char="q"/>
            </a:pPr>
            <a:r>
              <a:rPr lang="ru-RU" sz="1600" dirty="0"/>
              <a:t>связанная с инцидентом проблема/ошибка;</a:t>
            </a:r>
          </a:p>
          <a:p>
            <a:pPr marL="285750" lvl="0" indent="-285750">
              <a:buFont typeface="Wingdings" panose="05000000000000000000" pitchFamily="2" charset="2"/>
              <a:buChar char="q"/>
            </a:pPr>
            <a:r>
              <a:rPr lang="ru-RU" sz="1600" dirty="0"/>
              <a:t>деятельности, осуществленные для разрешения инцидента;</a:t>
            </a:r>
          </a:p>
          <a:p>
            <a:pPr marL="285750" lvl="0" indent="-285750">
              <a:buFont typeface="Wingdings" panose="05000000000000000000" pitchFamily="2" charset="2"/>
              <a:buChar char="q"/>
            </a:pPr>
            <a:r>
              <a:rPr lang="ru-RU" sz="1600" dirty="0"/>
              <a:t>время и дата разрешения инцидента;</a:t>
            </a:r>
          </a:p>
          <a:p>
            <a:pPr marL="285750" lvl="0" indent="-285750">
              <a:buFont typeface="Wingdings" panose="05000000000000000000" pitchFamily="2" charset="2"/>
              <a:buChar char="q"/>
            </a:pPr>
            <a:r>
              <a:rPr lang="ru-RU" sz="1600" dirty="0"/>
              <a:t>категория закрытия;</a:t>
            </a:r>
          </a:p>
          <a:p>
            <a:pPr marL="285750" indent="-285750">
              <a:buFont typeface="Wingdings" panose="05000000000000000000" pitchFamily="2" charset="2"/>
              <a:buChar char="q"/>
            </a:pPr>
            <a:r>
              <a:rPr lang="ru-RU" sz="1600" dirty="0"/>
              <a:t>время и дата закрытия.</a:t>
            </a:r>
            <a:endParaRPr lang="ru-RU" sz="1600" b="1" dirty="0"/>
          </a:p>
        </p:txBody>
      </p:sp>
      <p:sp>
        <p:nvSpPr>
          <p:cNvPr id="18" name="TextBox 17"/>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cxnSp>
        <p:nvCxnSpPr>
          <p:cNvPr id="3" name="Прямая со стрелкой 2">
            <a:extLst>
              <a:ext uri="{FF2B5EF4-FFF2-40B4-BE49-F238E27FC236}">
                <a16:creationId xmlns:a16="http://schemas.microsoft.com/office/drawing/2014/main" id="{0E32467E-54E8-42BD-8DF1-E73E4F995611}"/>
              </a:ext>
            </a:extLst>
          </p:cNvPr>
          <p:cNvCxnSpPr/>
          <p:nvPr/>
        </p:nvCxnSpPr>
        <p:spPr>
          <a:xfrm>
            <a:off x="2836333" y="1921933"/>
            <a:ext cx="1419782"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705482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6</a:t>
            </a:r>
            <a:r>
              <a:rPr lang="ru-RU" sz="1200" b="1" dirty="0">
                <a:solidFill>
                  <a:schemeClr val="bg1"/>
                </a:solidFill>
                <a:latin typeface="Arial" pitchFamily="34" charset="0"/>
                <a:ea typeface="Tahoma" pitchFamily="34" charset="0"/>
                <a:cs typeface="Arial" pitchFamily="34" charset="0"/>
              </a:rPr>
              <a:t>.4</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chemeClr val="accent5">
                    <a:lumMod val="75000"/>
                  </a:schemeClr>
                </a:solidFill>
                <a:latin typeface="Arial" panose="020B0604020202020204" pitchFamily="34" charset="0"/>
                <a:cs typeface="Arial" panose="020B0604020202020204" pitchFamily="34" charset="0"/>
              </a:rPr>
              <a:t>Запросы на обслуживание</a:t>
            </a:r>
          </a:p>
        </p:txBody>
      </p:sp>
      <p:pic>
        <p:nvPicPr>
          <p:cNvPr id="13" name="Picture 2">
            <a:extLst>
              <a:ext uri="{FF2B5EF4-FFF2-40B4-BE49-F238E27FC236}">
                <a16:creationId xmlns:a16="http://schemas.microsoft.com/office/drawing/2014/main" id="{899A44D6-5B37-4C9B-9DAE-70EF356865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4933" y="0"/>
            <a:ext cx="860956" cy="54927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893E40A-4289-4C63-ACCD-1714BBEAA271}"/>
              </a:ext>
            </a:extLst>
          </p:cNvPr>
          <p:cNvSpPr txBox="1"/>
          <p:nvPr/>
        </p:nvSpPr>
        <p:spPr>
          <a:xfrm>
            <a:off x="468312" y="752670"/>
            <a:ext cx="8537575" cy="830997"/>
          </a:xfrm>
          <a:prstGeom prst="rect">
            <a:avLst/>
          </a:prstGeom>
          <a:solidFill>
            <a:schemeClr val="bg1"/>
          </a:solidFill>
          <a:ln>
            <a:noFill/>
          </a:ln>
          <a:effectLst>
            <a:outerShdw blurRad="190500" algn="tl" rotWithShape="0">
              <a:srgbClr val="000000">
                <a:alpha val="70000"/>
              </a:srgb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algn="just">
              <a:defRPr sz="1600" b="0">
                <a:latin typeface="Arial" panose="020B0604020202020204" pitchFamily="34" charset="0"/>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b="1" dirty="0">
                <a:solidFill>
                  <a:schemeClr val="accent5">
                    <a:lumMod val="75000"/>
                  </a:schemeClr>
                </a:solidFill>
                <a:latin typeface="+mn-lt"/>
              </a:rPr>
              <a:t>Запрос на обслуживание </a:t>
            </a:r>
            <a:r>
              <a:rPr lang="ru-RU" dirty="0">
                <a:latin typeface="+mn-lt"/>
              </a:rPr>
              <a:t>— это официальный запрос пользователя на любую услугу, например установку нового ПО (программного обеспечения), замену оборудования или отдельного его компонента. </a:t>
            </a:r>
          </a:p>
        </p:txBody>
      </p:sp>
      <p:sp>
        <p:nvSpPr>
          <p:cNvPr id="14" name="TextBox 13">
            <a:extLst>
              <a:ext uri="{FF2B5EF4-FFF2-40B4-BE49-F238E27FC236}">
                <a16:creationId xmlns:a16="http://schemas.microsoft.com/office/drawing/2014/main" id="{B7E99CAE-B6BB-4F32-AB77-6DAF5FCF0789}"/>
              </a:ext>
            </a:extLst>
          </p:cNvPr>
          <p:cNvSpPr txBox="1"/>
          <p:nvPr/>
        </p:nvSpPr>
        <p:spPr>
          <a:xfrm>
            <a:off x="468310" y="1769464"/>
            <a:ext cx="8537575" cy="244682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lgn="just">
              <a:spcBef>
                <a:spcPts val="600"/>
              </a:spcBef>
              <a:defRPr sz="1600" b="1">
                <a:latin typeface="Arial" panose="020B0604020202020204" pitchFamily="34" charset="0"/>
                <a:cs typeface="Arial" panose="020B0604020202020204" pitchFamily="34" charset="0"/>
              </a:defRPr>
            </a:lvl1pPr>
          </a:lstStyle>
          <a:p>
            <a:r>
              <a:rPr lang="ru-RU" dirty="0">
                <a:latin typeface="+mn-lt"/>
              </a:rPr>
              <a:t>Задачи выполнения запросов на обслуживание:</a:t>
            </a:r>
          </a:p>
          <a:p>
            <a:pPr marL="285750" indent="-285750">
              <a:buFont typeface="Wingdings" panose="05000000000000000000" pitchFamily="2" charset="2"/>
              <a:buChar char="q"/>
            </a:pPr>
            <a:r>
              <a:rPr lang="ru-RU" b="0" dirty="0">
                <a:latin typeface="+mn-lt"/>
              </a:rPr>
              <a:t>Информирование пользователей о доступности существующих услуг и процедуре их запроса.</a:t>
            </a:r>
          </a:p>
          <a:p>
            <a:pPr marL="285750" indent="-285750">
              <a:buFont typeface="Wingdings" panose="05000000000000000000" pitchFamily="2" charset="2"/>
              <a:buChar char="q"/>
            </a:pPr>
            <a:r>
              <a:rPr lang="ru-RU" b="0" dirty="0">
                <a:latin typeface="+mn-lt"/>
              </a:rPr>
              <a:t>Создание отдельного канала/каналов, с помощью которых пользователи могут запрашивать и получать требуемые услуги, получившие одобрение.</a:t>
            </a:r>
          </a:p>
          <a:p>
            <a:pPr marL="285750" indent="-285750">
              <a:buFont typeface="Wingdings" panose="05000000000000000000" pitchFamily="2" charset="2"/>
              <a:buChar char="q"/>
            </a:pPr>
            <a:r>
              <a:rPr lang="ru-RU" b="0" dirty="0">
                <a:latin typeface="+mn-lt"/>
              </a:rPr>
              <a:t>Мониторинг своевременного предоставление пользователю требуемых стандартных услуг.</a:t>
            </a:r>
          </a:p>
          <a:p>
            <a:pPr marL="285750" indent="-285750">
              <a:buFont typeface="Wingdings" panose="05000000000000000000" pitchFamily="2" charset="2"/>
              <a:buChar char="q"/>
            </a:pPr>
            <a:r>
              <a:rPr lang="ru-RU" b="0" dirty="0">
                <a:latin typeface="+mn-lt"/>
              </a:rPr>
              <a:t>Получение обратной связи о качестве полученной услуги;</a:t>
            </a:r>
          </a:p>
          <a:p>
            <a:pPr marL="285750" indent="-285750">
              <a:buFont typeface="Wingdings" panose="05000000000000000000" pitchFamily="2" charset="2"/>
              <a:buChar char="q"/>
            </a:pPr>
            <a:r>
              <a:rPr lang="ru-RU" b="0" dirty="0">
                <a:latin typeface="+mn-lt"/>
              </a:rPr>
              <a:t>Консультирование и помощь в обработке жалоб/запросов общей информации.</a:t>
            </a:r>
          </a:p>
        </p:txBody>
      </p:sp>
      <p:sp>
        <p:nvSpPr>
          <p:cNvPr id="15" name="TextBox 14">
            <a:extLst>
              <a:ext uri="{FF2B5EF4-FFF2-40B4-BE49-F238E27FC236}">
                <a16:creationId xmlns:a16="http://schemas.microsoft.com/office/drawing/2014/main" id="{B3B31843-A30B-4020-A238-785C5C57A34B}"/>
              </a:ext>
            </a:extLst>
          </p:cNvPr>
          <p:cNvSpPr txBox="1"/>
          <p:nvPr/>
        </p:nvSpPr>
        <p:spPr>
          <a:xfrm>
            <a:off x="468310" y="4648306"/>
            <a:ext cx="8537575" cy="163121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lgn="just">
              <a:spcBef>
                <a:spcPts val="600"/>
              </a:spcBef>
              <a:defRPr sz="1600" b="1">
                <a:latin typeface="Arial" panose="020B0604020202020204" pitchFamily="34" charset="0"/>
                <a:cs typeface="Arial" panose="020B0604020202020204" pitchFamily="34" charset="0"/>
              </a:defRPr>
            </a:lvl1pPr>
          </a:lstStyle>
          <a:p>
            <a:r>
              <a:rPr lang="ru-RU" dirty="0">
                <a:latin typeface="+mn-lt"/>
              </a:rPr>
              <a:t>Модель выполнения запросов на обслуживание:</a:t>
            </a:r>
          </a:p>
          <a:p>
            <a:pPr marL="285750" indent="-285750">
              <a:buFont typeface="Wingdings" panose="05000000000000000000" pitchFamily="2" charset="2"/>
              <a:buChar char="q"/>
            </a:pPr>
            <a:r>
              <a:rPr lang="ru-RU" b="0" dirty="0">
                <a:latin typeface="+mn-lt"/>
              </a:rPr>
              <a:t>Назначение ответственного и команды реализации по типам запросов;</a:t>
            </a:r>
          </a:p>
          <a:p>
            <a:pPr marL="285750" indent="-285750">
              <a:buFont typeface="Wingdings" panose="05000000000000000000" pitchFamily="2" charset="2"/>
              <a:buChar char="q"/>
            </a:pPr>
            <a:r>
              <a:rPr lang="ru-RU" b="0" dirty="0">
                <a:latin typeface="+mn-lt"/>
              </a:rPr>
              <a:t>Определение процесса предоставления той или иной услуги;</a:t>
            </a:r>
          </a:p>
          <a:p>
            <a:pPr marL="285750" indent="-285750">
              <a:buFont typeface="Wingdings" panose="05000000000000000000" pitchFamily="2" charset="2"/>
              <a:buChar char="q"/>
            </a:pPr>
            <a:r>
              <a:rPr lang="ru-RU" b="0" dirty="0">
                <a:latin typeface="+mn-lt"/>
              </a:rPr>
              <a:t>Определение альтернативного пути решения при проблемах в реализации;</a:t>
            </a:r>
          </a:p>
          <a:p>
            <a:pPr marL="285750" indent="-285750">
              <a:buFont typeface="Wingdings" panose="05000000000000000000" pitchFamily="2" charset="2"/>
              <a:buChar char="q"/>
            </a:pPr>
            <a:r>
              <a:rPr lang="ru-RU" b="0" dirty="0">
                <a:latin typeface="+mn-lt"/>
              </a:rPr>
              <a:t>Определить уровень предоставления услуги (включить её в </a:t>
            </a:r>
            <a:r>
              <a:rPr lang="en-US" b="0" dirty="0">
                <a:latin typeface="+mn-lt"/>
              </a:rPr>
              <a:t>OLA </a:t>
            </a:r>
            <a:r>
              <a:rPr lang="ru-RU" b="0" dirty="0">
                <a:latin typeface="+mn-lt"/>
              </a:rPr>
              <a:t>и </a:t>
            </a:r>
            <a:r>
              <a:rPr lang="en-US" b="0" dirty="0">
                <a:latin typeface="+mn-lt"/>
              </a:rPr>
              <a:t>SLA</a:t>
            </a:r>
            <a:r>
              <a:rPr lang="ru-RU" b="0" dirty="0">
                <a:latin typeface="+mn-lt"/>
              </a:rPr>
              <a:t>).</a:t>
            </a:r>
          </a:p>
        </p:txBody>
      </p:sp>
      <p:sp>
        <p:nvSpPr>
          <p:cNvPr id="2" name="TextBox 1">
            <a:extLst>
              <a:ext uri="{FF2B5EF4-FFF2-40B4-BE49-F238E27FC236}">
                <a16:creationId xmlns:a16="http://schemas.microsoft.com/office/drawing/2014/main" id="{297C93ED-5647-4926-D6C4-D8275C6B214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361092091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 управления инцидентами и запросами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a:t>
            </a:r>
            <a:r>
              <a:rPr lang="en-US" sz="1200" b="1" dirty="0">
                <a:solidFill>
                  <a:schemeClr val="bg1"/>
                </a:solidFill>
                <a:latin typeface="Arial" pitchFamily="34" charset="0"/>
                <a:ea typeface="Tahoma" pitchFamily="34" charset="0"/>
                <a:cs typeface="Arial" pitchFamily="34" charset="0"/>
              </a:rPr>
              <a:t>6</a:t>
            </a:r>
            <a:r>
              <a:rPr lang="ru-RU" sz="1200" b="1" dirty="0">
                <a:solidFill>
                  <a:schemeClr val="bg1"/>
                </a:solidFill>
                <a:latin typeface="Arial" pitchFamily="34" charset="0"/>
                <a:ea typeface="Tahoma" pitchFamily="34" charset="0"/>
                <a:cs typeface="Arial" pitchFamily="34" charset="0"/>
              </a:rPr>
              <a:t>.</a:t>
            </a:r>
            <a:r>
              <a:rPr lang="en-US" sz="1200" b="1" dirty="0">
                <a:solidFill>
                  <a:schemeClr val="bg1"/>
                </a:solidFill>
                <a:latin typeface="Arial" pitchFamily="34" charset="0"/>
                <a:ea typeface="Tahoma" pitchFamily="34" charset="0"/>
                <a:cs typeface="Arial" pitchFamily="34" charset="0"/>
              </a:rPr>
              <a:t>5</a:t>
            </a:r>
            <a:endParaRPr lang="ru-RU" sz="1200" b="1" dirty="0">
              <a:solidFill>
                <a:schemeClr val="bg1"/>
              </a:solidFill>
              <a:latin typeface="Arial" pitchFamily="34" charset="0"/>
              <a:ea typeface="Tahoma" pitchFamily="34" charset="0"/>
              <a:cs typeface="Arial" pitchFamily="34" charset="0"/>
            </a:endParaRPr>
          </a:p>
        </p:txBody>
      </p:sp>
      <p:sp>
        <p:nvSpPr>
          <p:cNvPr id="9" name="TextBox 8"/>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
        <p:nvSpPr>
          <p:cNvPr id="13" name="Прямоугольник 12"/>
          <p:cNvSpPr/>
          <p:nvPr/>
        </p:nvSpPr>
        <p:spPr>
          <a:xfrm>
            <a:off x="468313" y="777875"/>
            <a:ext cx="8496300" cy="538609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b="1" dirty="0">
                <a:solidFill>
                  <a:schemeClr val="accent5">
                    <a:lumMod val="75000"/>
                  </a:schemeClr>
                </a:solidFill>
              </a:rPr>
              <a:t>Инцидент</a:t>
            </a:r>
            <a:r>
              <a:rPr lang="ru-RU" b="1" dirty="0">
                <a:solidFill>
                  <a:srgbClr val="860000"/>
                </a:solidFill>
              </a:rPr>
              <a:t> -</a:t>
            </a:r>
            <a:r>
              <a:rPr lang="ru-RU" b="1" dirty="0"/>
              <a:t> </a:t>
            </a:r>
            <a:r>
              <a:rPr lang="ru-RU" dirty="0"/>
              <a:t>незапланированное прерывание или снижение качества работы ИТ. Сбой конфигурационной единицы, который еще не повлиял на услугу, также является инцидентом.</a:t>
            </a:r>
          </a:p>
          <a:p>
            <a:pPr algn="just">
              <a:spcBef>
                <a:spcPts val="600"/>
              </a:spcBef>
              <a:defRPr/>
            </a:pPr>
            <a:r>
              <a:rPr lang="ru-RU" b="1" dirty="0"/>
              <a:t>Управление инцидентами </a:t>
            </a:r>
            <a:r>
              <a:rPr lang="ru-RU" dirty="0"/>
              <a:t>- процесс, отвечающий за управление жизненным циклом всех инцидентов. </a:t>
            </a:r>
          </a:p>
          <a:p>
            <a:pPr algn="just">
              <a:spcBef>
                <a:spcPts val="600"/>
              </a:spcBef>
              <a:defRPr/>
            </a:pPr>
            <a:r>
              <a:rPr lang="ru-RU" b="1" dirty="0"/>
              <a:t>Цели управления процессом:</a:t>
            </a:r>
          </a:p>
          <a:p>
            <a:pPr marL="342900" indent="-342900" algn="just">
              <a:buFontTx/>
              <a:buAutoNum type="arabicPeriod"/>
              <a:defRPr/>
            </a:pPr>
            <a:r>
              <a:rPr lang="ru-RU" dirty="0"/>
              <a:t>Снижение бизнес-рисков, связанных с использованием ИТ-технологий</a:t>
            </a:r>
          </a:p>
          <a:p>
            <a:pPr marL="342900" indent="-342900" algn="just">
              <a:buFontTx/>
              <a:buAutoNum type="arabicPeriod"/>
              <a:defRPr/>
            </a:pPr>
            <a:r>
              <a:rPr lang="ru-RU" dirty="0"/>
              <a:t>Предоставление ИТ-услуг тогда, когда это надо бизнесу</a:t>
            </a:r>
          </a:p>
          <a:p>
            <a:pPr algn="just" eaLnBrk="1" hangingPunct="1">
              <a:spcBef>
                <a:spcPts val="600"/>
              </a:spcBef>
              <a:defRPr/>
            </a:pPr>
            <a:r>
              <a:rPr lang="ru-RU" b="1" dirty="0"/>
              <a:t>Бизнес-цель - </a:t>
            </a:r>
            <a:r>
              <a:rPr lang="ru-RU" dirty="0"/>
              <a:t>повышение доступности информации и средств её обработки за счёт минимизации сбоев и быстрому исполнению запросов пользователей.</a:t>
            </a:r>
          </a:p>
          <a:p>
            <a:pPr>
              <a:spcBef>
                <a:spcPts val="600"/>
              </a:spcBef>
            </a:pPr>
            <a:r>
              <a:rPr lang="ru-RU" b="1" dirty="0"/>
              <a:t>Управление инцидентами помогает бизнесу</a:t>
            </a:r>
            <a:r>
              <a:rPr lang="ru-RU" dirty="0"/>
              <a:t>:</a:t>
            </a:r>
          </a:p>
          <a:p>
            <a:pPr marL="285750" lvl="0" indent="-285750">
              <a:buFont typeface="Wingdings" panose="05000000000000000000" pitchFamily="2" charset="2"/>
              <a:buChar char="q"/>
            </a:pPr>
            <a:r>
              <a:rPr lang="ru-RU" dirty="0"/>
              <a:t>быстро находит и разрешает инциденты, в результате чего снижается время простоя услуг, что в целом увеличивает показатели доступности услуг;</a:t>
            </a:r>
          </a:p>
          <a:p>
            <a:pPr marL="285750" lvl="0" indent="-285750">
              <a:buFont typeface="Wingdings" panose="05000000000000000000" pitchFamily="2" charset="2"/>
              <a:buChar char="q"/>
            </a:pPr>
            <a:r>
              <a:rPr lang="ru-RU" dirty="0"/>
              <a:t>выравнивает деятельности IT в соответствии с приоритетами бизнеса;</a:t>
            </a:r>
          </a:p>
          <a:p>
            <a:pPr marL="285750" lvl="0" indent="-285750">
              <a:buFont typeface="Wingdings" panose="05000000000000000000" pitchFamily="2" charset="2"/>
              <a:buChar char="q"/>
            </a:pPr>
            <a:r>
              <a:rPr lang="ru-RU" dirty="0"/>
              <a:t>увеличивает способность выявления возможностей для улучшения услуг в результате расследования инцидентов;</a:t>
            </a:r>
          </a:p>
          <a:p>
            <a:pPr marL="285750" lvl="0" indent="-285750">
              <a:buFont typeface="Wingdings" panose="05000000000000000000" pitchFamily="2" charset="2"/>
              <a:buChar char="q"/>
            </a:pPr>
            <a:r>
              <a:rPr lang="ru-RU" dirty="0"/>
              <a:t>сервис-деск, разрешая инциденты, определяет дополнительные требования IT и бизнеса к услугам и обучению.</a:t>
            </a:r>
          </a:p>
        </p:txBody>
      </p:sp>
      <p:pic>
        <p:nvPicPr>
          <p:cNvPr id="10"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045166"/>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Эффективность управления инцидентами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16.6</a:t>
            </a:r>
          </a:p>
        </p:txBody>
      </p:sp>
      <p:sp>
        <p:nvSpPr>
          <p:cNvPr id="13" name="Прямоугольник 12"/>
          <p:cNvSpPr/>
          <p:nvPr/>
        </p:nvSpPr>
        <p:spPr>
          <a:xfrm>
            <a:off x="468313" y="777875"/>
            <a:ext cx="8496300" cy="463203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dirty="0"/>
              <a:t>Для эффективного Управления инцидентами необходимо обеспечить следующее:</a:t>
            </a:r>
          </a:p>
          <a:p>
            <a:pPr marL="285750" indent="-285750" algn="just">
              <a:spcBef>
                <a:spcPts val="600"/>
              </a:spcBef>
              <a:buFont typeface="Wingdings" panose="05000000000000000000" pitchFamily="2" charset="2"/>
              <a:buChar char="q"/>
              <a:defRPr/>
            </a:pPr>
            <a:r>
              <a:rPr lang="ru-RU" dirty="0"/>
              <a:t>Способность обнаруживать инциденты как можно раньше. Это включает в себя обучение пользователей немедленно сообщать об инцидентах и конфигурирование инструментов Управления событиями;</a:t>
            </a:r>
          </a:p>
          <a:p>
            <a:pPr marL="285750" indent="-285750" algn="just">
              <a:spcBef>
                <a:spcPts val="600"/>
              </a:spcBef>
              <a:buFont typeface="Wingdings" panose="05000000000000000000" pitchFamily="2" charset="2"/>
              <a:buChar char="q"/>
              <a:defRPr/>
            </a:pPr>
            <a:r>
              <a:rPr lang="ru-RU" dirty="0"/>
              <a:t>Убедить персонал в том, что все инциденты должны быть занесены в журнал;</a:t>
            </a:r>
          </a:p>
          <a:p>
            <a:pPr marL="285750" indent="-285750" algn="just">
              <a:spcBef>
                <a:spcPts val="600"/>
              </a:spcBef>
              <a:buFont typeface="Wingdings" panose="05000000000000000000" pitchFamily="2" charset="2"/>
              <a:buChar char="q"/>
              <a:defRPr/>
            </a:pPr>
            <a:r>
              <a:rPr lang="ru-RU" dirty="0"/>
              <a:t>Доступность информации об известных проблемах и ошибках. Это позволит персоналу использовать опыт предыдущих инцидентов;</a:t>
            </a:r>
          </a:p>
          <a:p>
            <a:pPr marL="285750" indent="-285750" algn="just">
              <a:spcBef>
                <a:spcPts val="600"/>
              </a:spcBef>
              <a:buFont typeface="Wingdings" panose="05000000000000000000" pitchFamily="2" charset="2"/>
              <a:buChar char="q"/>
              <a:defRPr/>
            </a:pPr>
            <a:r>
              <a:rPr lang="ru-RU" dirty="0"/>
              <a:t>Взаимодействие с Системой конфигурационного управления (CMS) для определения взаимосвязей конфигурационных единиц и обращения к их истории для поддержки первого уровня;</a:t>
            </a:r>
          </a:p>
          <a:p>
            <a:pPr marL="285750" indent="-285750" algn="just">
              <a:spcBef>
                <a:spcPts val="600"/>
              </a:spcBef>
              <a:buFont typeface="Wingdings" panose="05000000000000000000" pitchFamily="2" charset="2"/>
              <a:buChar char="q"/>
              <a:defRPr/>
            </a:pPr>
            <a:r>
              <a:rPr lang="ru-RU" dirty="0"/>
              <a:t>Взаимодействие с Системой управления уровнем обслуживания бизнеса (SLM) для корректной оценки инцидентов, расстановки приоритетов и выполнения процедур эскалации. SLM в свою очередь может использовать информацию от Управления инцидентами для определения того, что целевые уровни производительности реалистичны и могут быть достигнуты.</a:t>
            </a:r>
          </a:p>
        </p:txBody>
      </p:sp>
      <p:pic>
        <p:nvPicPr>
          <p:cNvPr id="10"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242939533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Классификация инцидентов и запросов на обслуживание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16.7</a:t>
            </a:r>
          </a:p>
        </p:txBody>
      </p:sp>
      <p:sp>
        <p:nvSpPr>
          <p:cNvPr id="12" name="Прямоугольник 11"/>
          <p:cNvSpPr/>
          <p:nvPr/>
        </p:nvSpPr>
        <p:spPr>
          <a:xfrm>
            <a:off x="468313" y="836613"/>
            <a:ext cx="8496300" cy="43243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Создание модели классификации инцидентов и запросов на обслуживание </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Определите схему классификации инцидентов и запросов на обслуживание, включая приоритеты и критерии регистрации проблем для обеспечения последовательных подходов к обработке, информированию пользователей и проведению анализа тенденций</a:t>
            </a:r>
          </a:p>
          <a:p>
            <a:pPr marL="342900" indent="-342900" algn="just" eaLnBrk="1" hangingPunct="1">
              <a:spcBef>
                <a:spcPts val="600"/>
              </a:spcBef>
              <a:buFont typeface="+mj-lt"/>
              <a:buAutoNum type="arabicPeriod"/>
              <a:defRPr/>
            </a:pPr>
            <a:r>
              <a:rPr lang="ru-RU" sz="1600" dirty="0"/>
              <a:t>Определите модели инцидентов для известных ошибок, чтобы обеспечить эффективное и действенное разрешение</a:t>
            </a:r>
          </a:p>
          <a:p>
            <a:pPr marL="342900" indent="-342900" algn="just" eaLnBrk="1" hangingPunct="1">
              <a:spcBef>
                <a:spcPts val="600"/>
              </a:spcBef>
              <a:buFont typeface="+mj-lt"/>
              <a:buAutoNum type="arabicPeriod"/>
              <a:defRPr/>
            </a:pPr>
            <a:r>
              <a:rPr lang="ru-RU" sz="1600" dirty="0"/>
              <a:t>Определите модели запросов на обслуживание в соответствии с типом запроса на обслуживание, чтобы обеспечить самопомощь и эффективное обслуживание для стандартных запросов</a:t>
            </a:r>
          </a:p>
          <a:p>
            <a:pPr marL="342900" indent="-342900" algn="just" eaLnBrk="1" hangingPunct="1">
              <a:spcBef>
                <a:spcPts val="600"/>
              </a:spcBef>
              <a:buFont typeface="+mj-lt"/>
              <a:buAutoNum type="arabicPeriod"/>
              <a:defRPr/>
            </a:pPr>
            <a:r>
              <a:rPr lang="ru-RU" sz="1600" dirty="0"/>
              <a:t>Определите правила и процедуры эскалации инцидентов, особенно для крупных инцидентов и инцидентов безопасности</a:t>
            </a:r>
          </a:p>
          <a:p>
            <a:pPr marL="342900" indent="-342900" algn="just" eaLnBrk="1" hangingPunct="1">
              <a:spcBef>
                <a:spcPts val="600"/>
              </a:spcBef>
              <a:buFont typeface="+mj-lt"/>
              <a:buAutoNum type="arabicPeriod"/>
              <a:defRPr/>
            </a:pPr>
            <a:r>
              <a:rPr lang="ru-RU" sz="1600" dirty="0"/>
              <a:t>Определите источники знаний об инцидентах и запросах, а также их использование.</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2662301396"/>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Регистрация инцидентов и запросов на обслуживание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16.8</a:t>
            </a:r>
          </a:p>
        </p:txBody>
      </p:sp>
      <p:sp>
        <p:nvSpPr>
          <p:cNvPr id="12" name="Прямоугольник 11"/>
          <p:cNvSpPr/>
          <p:nvPr/>
        </p:nvSpPr>
        <p:spPr>
          <a:xfrm>
            <a:off x="468313" y="836613"/>
            <a:ext cx="8496300" cy="514032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Регистрация, классификация запросов и инцидентов, а также назначение приоритетов в соответствии с </a:t>
            </a:r>
            <a:r>
              <a:rPr lang="ru-RU" sz="1600" dirty="0" err="1"/>
              <a:t>бизнес-критичностью</a:t>
            </a:r>
            <a:r>
              <a:rPr lang="ru-RU" sz="1600" dirty="0"/>
              <a:t> и </a:t>
            </a:r>
            <a:r>
              <a:rPr lang="en-US" sz="1600" dirty="0"/>
              <a:t>SLA</a:t>
            </a:r>
            <a:endParaRPr lang="ru-RU" sz="1600" dirty="0"/>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Регистрируйте все запросы на обслуживание и инциденты, записывая всю соответствующую информацию, чтобы их можно было эффективно обрабатывать с точки зрения анализа исторических записей</a:t>
            </a:r>
          </a:p>
          <a:p>
            <a:pPr marL="342900" indent="-342900" algn="just" eaLnBrk="1" hangingPunct="1">
              <a:spcBef>
                <a:spcPts val="600"/>
              </a:spcBef>
              <a:buFont typeface="+mj-lt"/>
              <a:buAutoNum type="arabicPeriod"/>
              <a:defRPr/>
            </a:pPr>
            <a:r>
              <a:rPr lang="ru-RU" sz="1600" dirty="0"/>
              <a:t>Классифицируйте запросы на обслуживание и инциденты по типу и категории</a:t>
            </a:r>
          </a:p>
          <a:p>
            <a:pPr marL="342900" indent="-342900" algn="just" eaLnBrk="1" hangingPunct="1">
              <a:spcBef>
                <a:spcPts val="600"/>
              </a:spcBef>
              <a:buFont typeface="+mj-lt"/>
              <a:buAutoNum type="arabicPeriod"/>
              <a:defRPr/>
            </a:pPr>
            <a:r>
              <a:rPr lang="ru-RU" sz="1600" dirty="0"/>
              <a:t>Определите приоритет запросов на обслуживание и инцидентов на основе влияния и срочности для бизнеса. </a:t>
            </a:r>
          </a:p>
          <a:p>
            <a:pPr marL="342900" indent="-342900" algn="just" eaLnBrk="1" hangingPunct="1">
              <a:spcBef>
                <a:spcPts val="600"/>
              </a:spcBef>
              <a:buFont typeface="+mj-lt"/>
              <a:buAutoNum type="arabicPeriod"/>
              <a:defRPr/>
            </a:pPr>
            <a:r>
              <a:rPr lang="ru-RU" sz="1600" dirty="0"/>
              <a:t>Определите и опишите соответствующие симптомы, чтобы установить наиболее вероятные причины инцидентов и возможные разрешения инцидентов (временные обходные пути и/или постоянные решения)</a:t>
            </a:r>
          </a:p>
          <a:p>
            <a:pPr marL="342900" indent="-342900" algn="just" eaLnBrk="1" hangingPunct="1">
              <a:spcBef>
                <a:spcPts val="600"/>
              </a:spcBef>
              <a:buFont typeface="+mj-lt"/>
              <a:buAutoNum type="arabicPeriod"/>
              <a:defRPr/>
            </a:pPr>
            <a:r>
              <a:rPr lang="ru-RU" sz="1600" dirty="0"/>
              <a:t>Если связанная проблема или известная ошибка еще не существует и инцидент удовлетворяет согласованным критериям регистрации проблемы, регистрируйте новую проблему</a:t>
            </a:r>
          </a:p>
          <a:p>
            <a:pPr marL="342900" indent="-342900" algn="just" eaLnBrk="1" hangingPunct="1">
              <a:spcBef>
                <a:spcPts val="600"/>
              </a:spcBef>
              <a:buFont typeface="+mj-lt"/>
              <a:buAutoNum type="arabicPeriod"/>
              <a:defRPr/>
            </a:pPr>
            <a:r>
              <a:rPr lang="ru-RU" sz="1600" dirty="0"/>
              <a:t>Если требуется более глубокая экспертиза, передайте инциденты в специализированные центры компетенции и привлеките соответствующий уровень руководителей, если это необходимо.</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178934310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Решение  инцидентов и запросов на обслуживание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16.9</a:t>
            </a:r>
          </a:p>
        </p:txBody>
      </p:sp>
      <p:sp>
        <p:nvSpPr>
          <p:cNvPr id="12" name="Прямоугольник 11"/>
          <p:cNvSpPr/>
          <p:nvPr/>
        </p:nvSpPr>
        <p:spPr>
          <a:xfrm>
            <a:off x="468313" y="836613"/>
            <a:ext cx="8496300" cy="407828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Проверка запросов на обслуживание по заданным критериям запроса, при необходимости одобрение работ  и выполнение запросов.</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Проверьте право на получение запросов на обслуживание, используя, где это возможно, заранее определенный поток процессов и стандартные изменения</a:t>
            </a:r>
          </a:p>
          <a:p>
            <a:pPr marL="342900" indent="-342900" algn="just" eaLnBrk="1" hangingPunct="1">
              <a:spcBef>
                <a:spcPts val="600"/>
              </a:spcBef>
              <a:buFont typeface="+mj-lt"/>
              <a:buAutoNum type="arabicPeriod"/>
              <a:defRPr/>
            </a:pPr>
            <a:r>
              <a:rPr lang="ru-RU" sz="1600" dirty="0"/>
              <a:t>Выберите и примените наиболее подходящие разрешения инцидентов (временный обходной путь и/или постоянное решение).</a:t>
            </a:r>
          </a:p>
          <a:p>
            <a:pPr marL="342900" indent="-342900" algn="just" eaLnBrk="1" hangingPunct="1">
              <a:spcBef>
                <a:spcPts val="600"/>
              </a:spcBef>
              <a:buFont typeface="+mj-lt"/>
              <a:buAutoNum type="arabicPeriod"/>
              <a:defRPr/>
            </a:pPr>
            <a:r>
              <a:rPr lang="ru-RU" sz="1600" dirty="0"/>
              <a:t>Получите финансовое и функциональное одобрение, если это необходимо, или заранее определенные разрешения для согласованных стандартных изменений</a:t>
            </a:r>
          </a:p>
          <a:p>
            <a:pPr marL="342900" indent="-342900" algn="just" eaLnBrk="1" hangingPunct="1">
              <a:spcBef>
                <a:spcPts val="600"/>
              </a:spcBef>
              <a:buFont typeface="+mj-lt"/>
              <a:buAutoNum type="arabicPeriod"/>
              <a:defRPr/>
            </a:pPr>
            <a:r>
              <a:rPr lang="ru-RU" sz="1600" dirty="0"/>
              <a:t>Выполняйте запросы, используя, где это возможно, автоматизированные меню самопомощи и предопределенные модели запросов для часто запрашиваемых товаров.</a:t>
            </a:r>
          </a:p>
          <a:p>
            <a:pPr marL="342900" indent="-342900" algn="just" eaLnBrk="1" hangingPunct="1">
              <a:spcBef>
                <a:spcPts val="600"/>
              </a:spcBef>
              <a:buFont typeface="+mj-lt"/>
              <a:buAutoNum type="arabicPeriod"/>
              <a:defRPr/>
            </a:pPr>
            <a:r>
              <a:rPr lang="ru-RU" sz="1600" dirty="0"/>
              <a:t>Документируйте разрешение инцидентов и оцените, можно ли использовать это разрешение в качестве будущего источника знаний</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41503470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Закрытие  инцидентов и запросов на обслуживание</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16.10</a:t>
            </a:r>
          </a:p>
        </p:txBody>
      </p:sp>
      <p:sp>
        <p:nvSpPr>
          <p:cNvPr id="12" name="Прямоугольник 11"/>
          <p:cNvSpPr/>
          <p:nvPr/>
        </p:nvSpPr>
        <p:spPr>
          <a:xfrm>
            <a:off x="468313" y="836613"/>
            <a:ext cx="8496300" cy="489426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Проверка удовлетворительного разрешение инцидента и подготовка отчётов об исполнение</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Проверьте вместе с пострадавшими пользователями (если это согласовано), что запрос на обслуживание был выполнен или инцидент был разрешен</a:t>
            </a:r>
          </a:p>
          <a:p>
            <a:pPr marL="342900" indent="-342900" algn="just" eaLnBrk="1" hangingPunct="1">
              <a:spcBef>
                <a:spcPts val="600"/>
              </a:spcBef>
              <a:buFont typeface="+mj-lt"/>
              <a:buAutoNum type="arabicPeriod"/>
              <a:defRPr/>
            </a:pPr>
            <a:r>
              <a:rPr lang="ru-RU" sz="1600" dirty="0"/>
              <a:t>Закройте запросы на обслуживание и инциденты</a:t>
            </a:r>
          </a:p>
          <a:p>
            <a:pPr marL="342900" indent="-342900" algn="just" eaLnBrk="1" hangingPunct="1">
              <a:spcBef>
                <a:spcPts val="600"/>
              </a:spcBef>
              <a:buFont typeface="+mj-lt"/>
              <a:buAutoNum type="arabicPeriod"/>
              <a:defRPr/>
            </a:pPr>
            <a:r>
              <a:rPr lang="ru-RU" sz="1600" dirty="0"/>
              <a:t>Ведите мониторинг и отслеживание эскалации инцидентов и их разрешения, а также процедуры обработки запросов для продвижения к разрешению или завершению</a:t>
            </a:r>
          </a:p>
          <a:p>
            <a:pPr marL="342900" indent="-342900" algn="just" eaLnBrk="1" hangingPunct="1">
              <a:spcBef>
                <a:spcPts val="600"/>
              </a:spcBef>
              <a:buFont typeface="+mj-lt"/>
              <a:buAutoNum type="arabicPeriod"/>
              <a:defRPr/>
            </a:pPr>
            <a:r>
              <a:rPr lang="ru-RU" sz="1600" dirty="0"/>
              <a:t>Определите информацию заинтересованных сторон и их потребности в данных или отчетах. Определите частоту и средство отчетности</a:t>
            </a:r>
          </a:p>
          <a:p>
            <a:pPr marL="342900" indent="-342900" algn="just" eaLnBrk="1" hangingPunct="1">
              <a:spcBef>
                <a:spcPts val="600"/>
              </a:spcBef>
              <a:buFont typeface="+mj-lt"/>
              <a:buAutoNum type="arabicPeriod"/>
              <a:defRPr/>
            </a:pPr>
            <a:r>
              <a:rPr lang="ru-RU" sz="1600" dirty="0"/>
              <a:t>Анализируйте инциденты и запросы на обслуживание по категориям и типам для установления тенденций и выявления закономерностей повторяющихся проблем, нарушений SLA или неэффективный. Используйте эту информацию в качестве входных данных для постоянного планирования совершенствования</a:t>
            </a:r>
          </a:p>
          <a:p>
            <a:pPr marL="342900" indent="-342900" algn="just" eaLnBrk="1" hangingPunct="1">
              <a:spcBef>
                <a:spcPts val="600"/>
              </a:spcBef>
              <a:buFont typeface="+mj-lt"/>
              <a:buAutoNum type="arabicPeriod"/>
              <a:defRPr/>
            </a:pPr>
            <a:r>
              <a:rPr lang="ru-RU" sz="1600" dirty="0"/>
              <a:t>Подготовьте и предоставляйте своевременные отчеты или обеспечьте </a:t>
            </a:r>
            <a:r>
              <a:rPr lang="ru-RU" sz="1600" dirty="0" err="1"/>
              <a:t>онлайн</a:t>
            </a:r>
            <a:r>
              <a:rPr lang="ru-RU" sz="1600" dirty="0"/>
              <a:t> доступа к  контролируемым данным </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27997235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Метрики эффективности управления инцидентами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16.11</a:t>
            </a:r>
          </a:p>
        </p:txBody>
      </p:sp>
      <p:sp>
        <p:nvSpPr>
          <p:cNvPr id="13" name="Прямоугольник 12"/>
          <p:cNvSpPr/>
          <p:nvPr/>
        </p:nvSpPr>
        <p:spPr>
          <a:xfrm>
            <a:off x="468313" y="777875"/>
            <a:ext cx="8496300" cy="227754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lgn="just">
              <a:spcBef>
                <a:spcPts val="600"/>
              </a:spcBef>
              <a:buFont typeface="Wingdings" panose="05000000000000000000" pitchFamily="2" charset="2"/>
              <a:buChar char="q"/>
              <a:defRPr/>
            </a:pPr>
            <a:r>
              <a:rPr lang="ru-RU" sz="1600" dirty="0"/>
              <a:t>Количество инцидентов, находящихся на разных стадиях - закрыт, в работе, передан и т.п.</a:t>
            </a:r>
          </a:p>
          <a:p>
            <a:pPr marL="285750" indent="-285750" algn="just">
              <a:spcBef>
                <a:spcPts val="600"/>
              </a:spcBef>
              <a:buFont typeface="Wingdings" panose="05000000000000000000" pitchFamily="2" charset="2"/>
              <a:buChar char="q"/>
              <a:defRPr/>
            </a:pPr>
            <a:r>
              <a:rPr lang="ru-RU" sz="1600" dirty="0"/>
              <a:t>Количество значительных инцидентов;</a:t>
            </a:r>
          </a:p>
          <a:p>
            <a:pPr marL="285750" indent="-285750" algn="just">
              <a:spcBef>
                <a:spcPts val="600"/>
              </a:spcBef>
              <a:buFont typeface="Wingdings" panose="05000000000000000000" pitchFamily="2" charset="2"/>
              <a:buChar char="q"/>
              <a:defRPr/>
            </a:pPr>
            <a:r>
              <a:rPr lang="ru-RU" sz="1600" dirty="0"/>
              <a:t>Среднее время разрешения инцидентов;</a:t>
            </a:r>
          </a:p>
          <a:p>
            <a:pPr marL="285750" indent="-285750" algn="just">
              <a:spcBef>
                <a:spcPts val="600"/>
              </a:spcBef>
              <a:buFont typeface="Wingdings" panose="05000000000000000000" pitchFamily="2" charset="2"/>
              <a:buChar char="q"/>
              <a:defRPr/>
            </a:pPr>
            <a:r>
              <a:rPr lang="ru-RU" sz="1600" dirty="0"/>
              <a:t>Процент инцидентов, разрешенных в согласованное время разрешения инцидентов;</a:t>
            </a:r>
          </a:p>
          <a:p>
            <a:pPr marL="285750" indent="-285750" algn="just">
              <a:spcBef>
                <a:spcPts val="600"/>
              </a:spcBef>
              <a:buFont typeface="Wingdings" panose="05000000000000000000" pitchFamily="2" charset="2"/>
              <a:buChar char="q"/>
              <a:defRPr/>
            </a:pPr>
            <a:r>
              <a:rPr lang="ru-RU" sz="1600" dirty="0"/>
              <a:t>Количество повторно открытых инцидентов и их % к общему количеству инцидентов;</a:t>
            </a:r>
          </a:p>
          <a:p>
            <a:pPr marL="285750" indent="-285750" algn="just">
              <a:spcBef>
                <a:spcPts val="600"/>
              </a:spcBef>
              <a:buFont typeface="Wingdings" panose="05000000000000000000" pitchFamily="2" charset="2"/>
              <a:buChar char="q"/>
              <a:defRPr/>
            </a:pPr>
            <a:r>
              <a:rPr lang="ru-RU" sz="1600" dirty="0"/>
              <a:t>Количество инцидентов, неправильно назначенных в команды поддержки;</a:t>
            </a:r>
          </a:p>
          <a:p>
            <a:pPr marL="285750" indent="-285750" algn="just">
              <a:spcBef>
                <a:spcPts val="600"/>
              </a:spcBef>
              <a:buFont typeface="Wingdings" panose="05000000000000000000" pitchFamily="2" charset="2"/>
              <a:buChar char="q"/>
              <a:defRPr/>
            </a:pPr>
            <a:r>
              <a:rPr lang="ru-RU" sz="1600" dirty="0"/>
              <a:t>Количество инцидентов, для которых были неправильно определены категории;</a:t>
            </a:r>
          </a:p>
        </p:txBody>
      </p:sp>
      <p:pic>
        <p:nvPicPr>
          <p:cNvPr id="10"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68313" y="3284021"/>
            <a:ext cx="8496300" cy="261610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a:t>Основные риски для процесса Управления инцидентами:</a:t>
            </a:r>
          </a:p>
          <a:p>
            <a:pPr marL="285750" indent="-285750" algn="just">
              <a:spcBef>
                <a:spcPts val="600"/>
              </a:spcBef>
              <a:buFont typeface="Wingdings" panose="05000000000000000000" pitchFamily="2" charset="2"/>
              <a:buChar char="q"/>
              <a:defRPr/>
            </a:pPr>
            <a:r>
              <a:rPr lang="ru-RU" sz="1600" dirty="0"/>
              <a:t>Большое количество инцидентов, которые не могут быть разрешены в установленные сроки в связи с недостатком ресурсов или их недостаточной подготовкой;</a:t>
            </a:r>
          </a:p>
          <a:p>
            <a:pPr marL="285750" indent="-285750" algn="just">
              <a:spcBef>
                <a:spcPts val="600"/>
              </a:spcBef>
              <a:buFont typeface="Wingdings" panose="05000000000000000000" pitchFamily="2" charset="2"/>
              <a:buChar char="q"/>
              <a:defRPr/>
            </a:pPr>
            <a:r>
              <a:rPr lang="ru-RU" sz="1600" dirty="0"/>
              <a:t>Приостановка разрешения инцидентов из-за некорректной работы поддерживающих инструментов;</a:t>
            </a:r>
          </a:p>
          <a:p>
            <a:pPr marL="285750" indent="-285750" algn="just">
              <a:spcBef>
                <a:spcPts val="600"/>
              </a:spcBef>
              <a:buFont typeface="Wingdings" panose="05000000000000000000" pitchFamily="2" charset="2"/>
              <a:buChar char="q"/>
              <a:defRPr/>
            </a:pPr>
            <a:r>
              <a:rPr lang="ru-RU" sz="1600" dirty="0"/>
              <a:t>Недостаточность или несвоевременность информации из-за некорректной работы поддерживающих инструментов или плохой взаимосвязи с другими процессами;</a:t>
            </a:r>
          </a:p>
          <a:p>
            <a:pPr marL="285750" indent="-285750" algn="just">
              <a:spcBef>
                <a:spcPts val="600"/>
              </a:spcBef>
              <a:buFont typeface="Wingdings" panose="05000000000000000000" pitchFamily="2" charset="2"/>
              <a:buChar char="q"/>
              <a:defRPr/>
            </a:pPr>
            <a:r>
              <a:rPr lang="ru-RU" sz="1600" dirty="0"/>
              <a:t>Несоответствия с основными контрактами и соглашениями, которые возникают вследствие их плохой проработки и </a:t>
            </a:r>
            <a:r>
              <a:rPr lang="ru-RU" sz="1600" dirty="0" err="1"/>
              <a:t>нереалистичности</a:t>
            </a:r>
            <a:r>
              <a:rPr lang="ru-RU" sz="1600" dirty="0"/>
              <a:t> согласованных целевых показателей.</a:t>
            </a:r>
          </a:p>
        </p:txBody>
      </p:sp>
      <p:sp>
        <p:nvSpPr>
          <p:cNvPr id="14" name="TextBox 13"/>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326562636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itchFamily="34" charset="0"/>
                <a:cs typeface="Arial" pitchFamily="34" charset="0"/>
              </a:rPr>
              <a:t>Инциденты и проблемы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16.</a:t>
            </a:r>
            <a:r>
              <a:rPr lang="ru-RU" sz="1200" b="1" dirty="0">
                <a:solidFill>
                  <a:schemeClr val="bg1"/>
                </a:solidFill>
                <a:latin typeface="Arial" pitchFamily="34" charset="0"/>
                <a:ea typeface="Tahoma" pitchFamily="34" charset="0"/>
                <a:cs typeface="Arial" pitchFamily="34" charset="0"/>
              </a:rPr>
              <a:t>12</a:t>
            </a:r>
          </a:p>
        </p:txBody>
      </p:sp>
      <p:pic>
        <p:nvPicPr>
          <p:cNvPr id="23554" name="Picture 2">
            <a:extLst>
              <a:ext uri="{FF2B5EF4-FFF2-40B4-BE49-F238E27FC236}">
                <a16:creationId xmlns:a16="http://schemas.microsoft.com/office/drawing/2014/main" id="{10CFC0B1-3549-4534-9886-74D80F370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583796"/>
            <a:ext cx="8263153" cy="397933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25F420C-CC89-4025-94FF-5CCA1DA8611B}"/>
              </a:ext>
            </a:extLst>
          </p:cNvPr>
          <p:cNvSpPr txBox="1"/>
          <p:nvPr/>
        </p:nvSpPr>
        <p:spPr>
          <a:xfrm>
            <a:off x="468313" y="750335"/>
            <a:ext cx="8493003" cy="584775"/>
          </a:xfrm>
          <a:prstGeom prst="rect">
            <a:avLst/>
          </a:prstGeom>
          <a:solidFill>
            <a:schemeClr val="bg1"/>
          </a:solidFill>
          <a:ln>
            <a:noFill/>
          </a:ln>
          <a:effectLst>
            <a:outerShdw blurRad="190500" algn="tl" rotWithShape="0">
              <a:srgbClr val="000000">
                <a:alpha val="70000"/>
              </a:srgb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algn="just">
              <a:defRPr sz="1600" b="1">
                <a:solidFill>
                  <a:schemeClr val="accent5">
                    <a:lumMod val="75000"/>
                  </a:schemeClr>
                </a:solidFill>
                <a:ea typeface="Open Sans" panose="020B0606030504020204" pitchFamily="34" charset="0"/>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dirty="0"/>
              <a:t>Инцидент </a:t>
            </a:r>
            <a:r>
              <a:rPr lang="ru-RU" b="0" dirty="0">
                <a:solidFill>
                  <a:schemeClr val="tx1"/>
                </a:solidFill>
              </a:rPr>
              <a:t>- незапланированное прерывание или снижение качества работы ИТ. Сбой, который еще не повлиял на бизнес, также является инцидентом.</a:t>
            </a:r>
          </a:p>
        </p:txBody>
      </p:sp>
      <p:sp>
        <p:nvSpPr>
          <p:cNvPr id="14" name="TextBox 13">
            <a:extLst>
              <a:ext uri="{FF2B5EF4-FFF2-40B4-BE49-F238E27FC236}">
                <a16:creationId xmlns:a16="http://schemas.microsoft.com/office/drawing/2014/main" id="{65BECE2C-A6B3-42E7-BE8C-E71C95FBF976}"/>
              </a:ext>
            </a:extLst>
          </p:cNvPr>
          <p:cNvSpPr txBox="1"/>
          <p:nvPr/>
        </p:nvSpPr>
        <p:spPr>
          <a:xfrm>
            <a:off x="468312" y="5911112"/>
            <a:ext cx="8493003" cy="338554"/>
          </a:xfrm>
          <a:prstGeom prst="rect">
            <a:avLst/>
          </a:prstGeom>
          <a:solidFill>
            <a:schemeClr val="bg1"/>
          </a:solidFill>
          <a:ln>
            <a:noFill/>
          </a:ln>
          <a:effectLst>
            <a:outerShdw blurRad="190500" algn="tl" rotWithShape="0">
              <a:srgbClr val="000000">
                <a:alpha val="70000"/>
              </a:srgb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defPPr>
              <a:defRPr lang="ru-RU"/>
            </a:defPPr>
            <a:lvl1pPr algn="just">
              <a:defRPr sz="1600" b="1">
                <a:solidFill>
                  <a:schemeClr val="accent5">
                    <a:lumMod val="75000"/>
                  </a:schemeClr>
                </a:solidFill>
                <a:ea typeface="Open Sans" panose="020B0606030504020204" pitchFamily="34" charset="0"/>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dirty="0"/>
              <a:t>Проблема</a:t>
            </a:r>
            <a:r>
              <a:rPr lang="ru-RU" b="0" dirty="0">
                <a:solidFill>
                  <a:schemeClr val="tx1"/>
                </a:solidFill>
              </a:rPr>
              <a:t> - корневая причина одного или нескольких инцидентов</a:t>
            </a:r>
          </a:p>
        </p:txBody>
      </p:sp>
      <p:pic>
        <p:nvPicPr>
          <p:cNvPr id="16" name="Picture 2" descr="https://pokadepressiya.ru/wp-content/uploads/d/5/2/d528693b350a0ea3c32b3f13a56469bc.png">
            <a:extLst>
              <a:ext uri="{FF2B5EF4-FFF2-40B4-BE49-F238E27FC236}">
                <a16:creationId xmlns:a16="http://schemas.microsoft.com/office/drawing/2014/main" id="{75C05E25-783D-4439-B7D8-1881DAE4180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D0EE9AD-A9A0-CE17-EE48-99CF7ED3846F}"/>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408241733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Процесс управления проблемами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16.13</a:t>
            </a:r>
          </a:p>
        </p:txBody>
      </p:sp>
      <p:sp>
        <p:nvSpPr>
          <p:cNvPr id="13" name="Прямоугольник 12"/>
          <p:cNvSpPr/>
          <p:nvPr/>
        </p:nvSpPr>
        <p:spPr>
          <a:xfrm>
            <a:off x="468313" y="777875"/>
            <a:ext cx="8496300" cy="561692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b="1" dirty="0"/>
              <a:t>Проблема (</a:t>
            </a:r>
            <a:r>
              <a:rPr lang="ru-RU" b="1" dirty="0" err="1"/>
              <a:t>Problem</a:t>
            </a:r>
            <a:r>
              <a:rPr lang="ru-RU" b="1" dirty="0"/>
              <a:t>) </a:t>
            </a:r>
            <a:r>
              <a:rPr lang="ru-RU" dirty="0"/>
              <a:t>- корневая причина одного или нескольких инцидентов</a:t>
            </a:r>
          </a:p>
          <a:p>
            <a:pPr algn="just">
              <a:spcBef>
                <a:spcPts val="600"/>
              </a:spcBef>
              <a:defRPr/>
            </a:pPr>
            <a:r>
              <a:rPr lang="ru-RU" b="1" dirty="0"/>
              <a:t>Управление проблемами (</a:t>
            </a:r>
            <a:r>
              <a:rPr lang="ru-RU" b="1" dirty="0" err="1"/>
              <a:t>Problem</a:t>
            </a:r>
            <a:r>
              <a:rPr lang="ru-RU" b="1" dirty="0"/>
              <a:t> </a:t>
            </a:r>
            <a:r>
              <a:rPr lang="ru-RU" b="1" dirty="0" err="1"/>
              <a:t>Management</a:t>
            </a:r>
            <a:r>
              <a:rPr lang="ru-RU" b="1" dirty="0"/>
              <a:t>) </a:t>
            </a:r>
            <a:r>
              <a:rPr lang="ru-RU" dirty="0"/>
              <a:t>- процесс, отвечающий за управление жизненным циклом всех проблем. </a:t>
            </a:r>
          </a:p>
          <a:p>
            <a:pPr algn="just">
              <a:spcBef>
                <a:spcPts val="600"/>
              </a:spcBef>
              <a:defRPr/>
            </a:pPr>
            <a:r>
              <a:rPr lang="ru-RU" b="1" dirty="0"/>
              <a:t>Цели управления процессом:</a:t>
            </a:r>
          </a:p>
          <a:p>
            <a:pPr marL="342900" indent="-342900" algn="just">
              <a:buFontTx/>
              <a:buAutoNum type="arabicPeriod"/>
              <a:defRPr/>
            </a:pPr>
            <a:r>
              <a:rPr lang="ru-RU" dirty="0"/>
              <a:t>Снижение бизнес-рисков, связанных с использованием ИТ-технологий</a:t>
            </a:r>
          </a:p>
          <a:p>
            <a:pPr marL="342900" indent="-342900" algn="just">
              <a:buFontTx/>
              <a:buAutoNum type="arabicPeriod"/>
              <a:defRPr/>
            </a:pPr>
            <a:r>
              <a:rPr lang="ru-RU" dirty="0"/>
              <a:t>Предоставление ИТ-услуг когда это надо бизнесу</a:t>
            </a:r>
          </a:p>
          <a:p>
            <a:pPr marL="342900" indent="-342900" algn="just">
              <a:buFontTx/>
              <a:buAutoNum type="arabicPeriod"/>
              <a:defRPr/>
            </a:pPr>
            <a:r>
              <a:rPr lang="ru-RU" dirty="0"/>
              <a:t>Доступность надёжной и нужной информации для принятия решений</a:t>
            </a:r>
          </a:p>
          <a:p>
            <a:pPr algn="just">
              <a:spcBef>
                <a:spcPts val="600"/>
              </a:spcBef>
              <a:defRPr/>
            </a:pPr>
            <a:r>
              <a:rPr lang="ru-RU" b="1" dirty="0"/>
              <a:t>Бизнес-цель - </a:t>
            </a:r>
            <a:r>
              <a:rPr lang="ru-RU" dirty="0"/>
              <a:t>увеличение доступности, а также повышение удобства и удовлетворенности клиентов за счет сокращения числа операционных проблем.</a:t>
            </a:r>
          </a:p>
          <a:p>
            <a:pPr>
              <a:spcBef>
                <a:spcPts val="600"/>
              </a:spcBef>
            </a:pPr>
            <a:r>
              <a:rPr lang="ru-RU" b="1" dirty="0"/>
              <a:t>Управление проблемами предоставляет ценность для бизнеса</a:t>
            </a:r>
            <a:r>
              <a:rPr lang="ru-RU" dirty="0"/>
              <a:t>:</a:t>
            </a:r>
          </a:p>
          <a:p>
            <a:pPr marL="285750" indent="-285750">
              <a:buFont typeface="Wingdings" panose="05000000000000000000" pitchFamily="2" charset="2"/>
              <a:buChar char="q"/>
            </a:pPr>
            <a:r>
              <a:rPr lang="ru-RU" dirty="0"/>
              <a:t>бизнес выиграет от уменьшения времени простоя услуг;</a:t>
            </a:r>
          </a:p>
          <a:p>
            <a:pPr marL="285750" indent="-285750">
              <a:buFont typeface="Wingdings" panose="05000000000000000000" pitchFamily="2" charset="2"/>
              <a:buChar char="q"/>
            </a:pPr>
            <a:r>
              <a:rPr lang="ru-RU" dirty="0"/>
              <a:t>управление проблемами также уменьшает издержки бизнеса на разрешение инцидентов, так как непосредственно уменьшает их количество.</a:t>
            </a:r>
          </a:p>
          <a:p>
            <a:pPr>
              <a:spcBef>
                <a:spcPts val="600"/>
              </a:spcBef>
            </a:pPr>
            <a:r>
              <a:rPr lang="ru-RU" b="1" dirty="0"/>
              <a:t>Управление проблемами состоит из двух </a:t>
            </a:r>
            <a:r>
              <a:rPr lang="ru-RU" b="1" dirty="0" err="1"/>
              <a:t>подпроцессов</a:t>
            </a:r>
            <a:r>
              <a:rPr lang="ru-RU" dirty="0"/>
              <a:t>:</a:t>
            </a:r>
          </a:p>
          <a:p>
            <a:pPr marL="285750" lvl="0" indent="-285750">
              <a:buFont typeface="Wingdings" panose="05000000000000000000" pitchFamily="2" charset="2"/>
              <a:buChar char="q"/>
            </a:pPr>
            <a:r>
              <a:rPr lang="ru-RU" dirty="0"/>
              <a:t>реактивное управление проблемами, инициируется во время решения инцидентов;</a:t>
            </a:r>
          </a:p>
          <a:p>
            <a:pPr marL="285750" lvl="0" indent="-285750">
              <a:buFont typeface="Wingdings" panose="05000000000000000000" pitchFamily="2" charset="2"/>
              <a:buChar char="q"/>
            </a:pPr>
            <a:r>
              <a:rPr lang="ru-RU" dirty="0" err="1"/>
              <a:t>проактивное</a:t>
            </a:r>
            <a:r>
              <a:rPr lang="ru-RU" dirty="0"/>
              <a:t> управление проблемами, которое инициализируется на этапе анализа статистики инцидентов.</a:t>
            </a:r>
          </a:p>
        </p:txBody>
      </p:sp>
      <p:pic>
        <p:nvPicPr>
          <p:cNvPr id="10"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51973041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Классификация выявляемых проблем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16.14</a:t>
            </a:r>
          </a:p>
        </p:txBody>
      </p:sp>
      <p:sp>
        <p:nvSpPr>
          <p:cNvPr id="12" name="Прямоугольник 11"/>
          <p:cNvSpPr/>
          <p:nvPr/>
        </p:nvSpPr>
        <p:spPr>
          <a:xfrm>
            <a:off x="468313" y="836613"/>
            <a:ext cx="8496300" cy="538609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Определение и внедрение критериев и процедур представления отчетности выявленные проблемы, включая классификацию проблем, категоризацию и определение приоритетов.</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Выявляйте проблемы с помощью корреляции отчетов об инцидентах, журналов ошибок и других ресурсов идентификации проблем. </a:t>
            </a:r>
          </a:p>
          <a:p>
            <a:pPr marL="342900" indent="-342900" algn="just" eaLnBrk="1" hangingPunct="1">
              <a:spcBef>
                <a:spcPts val="600"/>
              </a:spcBef>
              <a:buFont typeface="+mj-lt"/>
              <a:buAutoNum type="arabicPeriod"/>
              <a:defRPr/>
            </a:pPr>
            <a:r>
              <a:rPr lang="ru-RU" sz="1600" dirty="0"/>
              <a:t>Формально решайте все проблемы с доступом ко всем, включая информацию из системы управления изменениями и сведения о конфигурации ИТ/активах</a:t>
            </a:r>
          </a:p>
          <a:p>
            <a:pPr marL="342900" indent="-342900" algn="just" eaLnBrk="1" hangingPunct="1">
              <a:spcBef>
                <a:spcPts val="600"/>
              </a:spcBef>
              <a:buFont typeface="+mj-lt"/>
              <a:buAutoNum type="arabicPeriod"/>
              <a:defRPr/>
            </a:pPr>
            <a:r>
              <a:rPr lang="ru-RU" sz="1600" dirty="0"/>
              <a:t>Определите соответствующие группы поддержки для оказания помощи в выявлении проблем, анализе первопричин и определении решений для поддержки управления проблемами на основе категорий (аппаратное обеспечение, сеть, программное обеспечение, приложения и т.д.)</a:t>
            </a:r>
          </a:p>
          <a:p>
            <a:pPr marL="342900" indent="-342900" algn="just" eaLnBrk="1" hangingPunct="1">
              <a:spcBef>
                <a:spcPts val="600"/>
              </a:spcBef>
              <a:buFont typeface="+mj-lt"/>
              <a:buAutoNum type="arabicPeriod"/>
              <a:defRPr/>
            </a:pPr>
            <a:r>
              <a:rPr lang="ru-RU" sz="1600" dirty="0"/>
              <a:t>Определите приоритетные уровни путем консультаций с бизнесом, чтобы обеспечить своевременное выявление проблем и анализ первопричин в соответствии с SLA</a:t>
            </a:r>
          </a:p>
          <a:p>
            <a:pPr marL="342900" indent="-342900" algn="just" eaLnBrk="1" hangingPunct="1">
              <a:spcBef>
                <a:spcPts val="600"/>
              </a:spcBef>
              <a:buFont typeface="+mj-lt"/>
              <a:buAutoNum type="arabicPeriod"/>
              <a:defRPr/>
            </a:pPr>
            <a:r>
              <a:rPr lang="ru-RU" sz="1600" dirty="0"/>
              <a:t>Сообщайте о состоянии выявленных проблем в службу </a:t>
            </a:r>
            <a:r>
              <a:rPr lang="ru-RU" sz="1600" dirty="0" err="1"/>
              <a:t>service</a:t>
            </a:r>
            <a:r>
              <a:rPr lang="ru-RU" sz="1600" dirty="0"/>
              <a:t> </a:t>
            </a:r>
            <a:r>
              <a:rPr lang="ru-RU" sz="1600" dirty="0" err="1"/>
              <a:t>desk</a:t>
            </a:r>
            <a:r>
              <a:rPr lang="ru-RU" sz="1600" dirty="0"/>
              <a:t>, чтобы клиенты и </a:t>
            </a:r>
            <a:r>
              <a:rPr lang="ru-RU" sz="1600" dirty="0" err="1"/>
              <a:t>ИТ-менеджмент</a:t>
            </a:r>
            <a:r>
              <a:rPr lang="ru-RU" sz="1600" dirty="0"/>
              <a:t> были в курсе происходящего</a:t>
            </a:r>
          </a:p>
          <a:p>
            <a:pPr marL="342900" indent="-342900" algn="just" eaLnBrk="1" hangingPunct="1">
              <a:spcBef>
                <a:spcPts val="600"/>
              </a:spcBef>
              <a:buFont typeface="+mj-lt"/>
              <a:buAutoNum type="arabicPeriod"/>
              <a:defRPr/>
            </a:pPr>
            <a:r>
              <a:rPr lang="ru-RU" sz="1600" dirty="0"/>
              <a:t>Ведите единый каталог управления проблемами для регистрации и представления отчетов о выявленных проблемах, а также для установления аудиторских следов процессов управления проблемами, включая статус каждой проблемы (т. е. открытой, вновь открытой, незавершенной или закрытой)</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1174229138"/>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Исследование и диагностирование проблем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16.15</a:t>
            </a:r>
          </a:p>
        </p:txBody>
      </p:sp>
      <p:sp>
        <p:nvSpPr>
          <p:cNvPr id="12" name="Прямоугольник 11"/>
          <p:cNvSpPr/>
          <p:nvPr/>
        </p:nvSpPr>
        <p:spPr>
          <a:xfrm>
            <a:off x="468313" y="836613"/>
            <a:ext cx="8496300" cy="457041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Как только будут выявлены первопричины проблем, определяются потенциальных решения. Если это известная ошибка, то выбирается соответствующий ей обходной путь.</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Выявляйте проблемы, которые могут быть известными ошибками, путем сравнения инцидентов с базой данных известных и предполагаемых ошибок</a:t>
            </a:r>
          </a:p>
          <a:p>
            <a:pPr marL="342900" indent="-342900" algn="just" eaLnBrk="1" hangingPunct="1">
              <a:spcBef>
                <a:spcPts val="600"/>
              </a:spcBef>
              <a:buFont typeface="+mj-lt"/>
              <a:buAutoNum type="arabicPeriod"/>
              <a:defRPr/>
            </a:pPr>
            <a:r>
              <a:rPr lang="ru-RU" sz="1600" dirty="0"/>
              <a:t>Свяжите затронутые элементы конфигурации с установленной/известной ошибкой</a:t>
            </a:r>
          </a:p>
          <a:p>
            <a:pPr marL="342900" indent="-342900" algn="just" eaLnBrk="1" hangingPunct="1">
              <a:spcBef>
                <a:spcPts val="600"/>
              </a:spcBef>
              <a:buFont typeface="+mj-lt"/>
              <a:buAutoNum type="arabicPeriod"/>
              <a:defRPr/>
            </a:pPr>
            <a:r>
              <a:rPr lang="ru-RU" sz="1600" dirty="0"/>
              <a:t>Как только будут выявлены первопричины проблем, создайте записи об известных ошибках и разработайте подходящий обходной путь</a:t>
            </a:r>
          </a:p>
          <a:p>
            <a:pPr marL="342900" indent="-342900" algn="just" eaLnBrk="1" hangingPunct="1">
              <a:spcBef>
                <a:spcPts val="600"/>
              </a:spcBef>
              <a:buFont typeface="+mj-lt"/>
              <a:buAutoNum type="arabicPeriod"/>
              <a:defRPr/>
            </a:pPr>
            <a:r>
              <a:rPr lang="ru-RU" sz="1600" dirty="0"/>
              <a:t>Определите приоритеты решений для известных ошибок на основе </a:t>
            </a:r>
            <a:r>
              <a:rPr lang="ru-RU" sz="1600" dirty="0" err="1"/>
              <a:t>бизнес-кейса</a:t>
            </a:r>
            <a:r>
              <a:rPr lang="ru-RU" sz="1600" dirty="0"/>
              <a:t> с точки зрения затрат и срочности</a:t>
            </a:r>
          </a:p>
          <a:p>
            <a:pPr marL="342900" indent="-342900" algn="just" eaLnBrk="1" hangingPunct="1">
              <a:spcBef>
                <a:spcPts val="600"/>
              </a:spcBef>
              <a:buFont typeface="+mj-lt"/>
              <a:buAutoNum type="arabicPeriod"/>
              <a:defRPr/>
            </a:pPr>
            <a:r>
              <a:rPr lang="ru-RU" sz="1600" dirty="0"/>
              <a:t>Подготовьте отчеты для информирования о прогрессе в решении проблем и мониторинга продолжающегося воздействия нерешенных проблем. Следите за состоянием системы процесса обработки проблем на протяжении всего его жизненного цикла, включая входные данные от управления изменениями и конфигурацией</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115592288"/>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Tahoma" pitchFamily="34" charset="0"/>
              <a:ea typeface="Tahoma" pitchFamily="34" charset="0"/>
              <a:cs typeface="Tahoma"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Tahoma" pitchFamily="34" charset="0"/>
                <a:cs typeface="Tahoma" pitchFamily="34" charset="0"/>
              </a:rPr>
              <a:t>Решение и закрытие проблемы</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anose="020B0604020202020204" pitchFamily="34" charset="0"/>
                <a:ea typeface="Tahoma" pitchFamily="34" charset="0"/>
                <a:cs typeface="Arial" panose="020B0604020202020204" pitchFamily="34" charset="0"/>
              </a:rPr>
              <a:t>16.16</a:t>
            </a:r>
          </a:p>
        </p:txBody>
      </p:sp>
      <p:sp>
        <p:nvSpPr>
          <p:cNvPr id="12" name="Прямоугольник 11"/>
          <p:cNvSpPr/>
          <p:nvPr/>
        </p:nvSpPr>
        <p:spPr>
          <a:xfrm>
            <a:off x="468313" y="836613"/>
            <a:ext cx="8496300" cy="464820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just" eaLnBrk="1" hangingPunct="1">
              <a:defRPr/>
            </a:pPr>
            <a:r>
              <a:rPr lang="ru-RU" sz="1600" dirty="0">
                <a:latin typeface="+mn-lt"/>
                <a:cs typeface="+mn-cs"/>
              </a:rPr>
              <a:t>Выявление и фиксация устойчивых решений, формирование запроса на изменение, если это необходимо устранения данной проблемы. Убедитесь, что пострадавший персонал осведомлен о принятых мерах</a:t>
            </a:r>
          </a:p>
          <a:p>
            <a:pPr algn="just" eaLnBrk="1" hangingPunct="1">
              <a:spcBef>
                <a:spcPts val="1200"/>
              </a:spcBef>
              <a:defRPr/>
            </a:pPr>
            <a:r>
              <a:rPr lang="ru-RU" sz="1600" b="1" dirty="0">
                <a:latin typeface="+mn-lt"/>
                <a:cs typeface="+mn-cs"/>
              </a:rPr>
              <a:t>Включает в себя следующие шаги:</a:t>
            </a:r>
          </a:p>
          <a:p>
            <a:pPr marL="342900" indent="-342900" algn="just" eaLnBrk="1" hangingPunct="1">
              <a:spcBef>
                <a:spcPts val="600"/>
              </a:spcBef>
              <a:buFont typeface="+mj-lt"/>
              <a:buAutoNum type="arabicPeriod"/>
              <a:defRPr/>
            </a:pPr>
            <a:r>
              <a:rPr lang="ru-RU" sz="1600" dirty="0">
                <a:latin typeface="+mn-lt"/>
                <a:cs typeface="+mn-cs"/>
              </a:rPr>
              <a:t>Закрывайте записи проблем либо после подтверждения успешного устранения известной ошибки, либо после согласования с бизнесом о том, как это сделать. </a:t>
            </a:r>
          </a:p>
          <a:p>
            <a:pPr marL="342900" indent="-342900" algn="just" eaLnBrk="1" hangingPunct="1">
              <a:spcBef>
                <a:spcPts val="600"/>
              </a:spcBef>
              <a:buFont typeface="+mj-lt"/>
              <a:buAutoNum type="arabicPeriod"/>
              <a:defRPr/>
            </a:pPr>
            <a:r>
              <a:rPr lang="ru-RU" sz="1600" dirty="0">
                <a:latin typeface="+mn-lt"/>
                <a:cs typeface="+mn-cs"/>
              </a:rPr>
              <a:t>Сообщите в службу технической поддержки график закрытия проблемы, возможный обходной путь или тот факт, что проблема будет оставаться до тех пор, пока не будут осуществлены изменения и не будут устранены последствия принятого подхода. Держите затронутых пользователей и клиентов в курсе </a:t>
            </a:r>
            <a:r>
              <a:rPr lang="ru-RU" sz="1600" dirty="0" err="1">
                <a:latin typeface="+mn-lt"/>
                <a:cs typeface="+mn-cs"/>
              </a:rPr>
              <a:t>какподходящего</a:t>
            </a:r>
            <a:endParaRPr lang="ru-RU" sz="1600" dirty="0">
              <a:latin typeface="+mn-lt"/>
              <a:cs typeface="+mn-cs"/>
            </a:endParaRPr>
          </a:p>
          <a:p>
            <a:pPr marL="342900" indent="-342900" algn="just" eaLnBrk="1" hangingPunct="1">
              <a:spcBef>
                <a:spcPts val="600"/>
              </a:spcBef>
              <a:buFont typeface="+mj-lt"/>
              <a:buAutoNum type="arabicPeriod"/>
              <a:defRPr/>
            </a:pPr>
            <a:r>
              <a:rPr lang="ru-RU" sz="1600" dirty="0">
                <a:latin typeface="+mn-lt"/>
                <a:cs typeface="+mn-cs"/>
              </a:rPr>
              <a:t>На протяжении всего процесса разрешения проблем регулярно готовьте отчеты для руководства о ходе работы по устранению проблем и ошибок</a:t>
            </a:r>
          </a:p>
          <a:p>
            <a:pPr marL="342900" indent="-342900" algn="just" eaLnBrk="1" hangingPunct="1">
              <a:spcBef>
                <a:spcPts val="600"/>
              </a:spcBef>
              <a:buFont typeface="+mj-lt"/>
              <a:buAutoNum type="arabicPeriod"/>
              <a:defRPr/>
            </a:pPr>
            <a:r>
              <a:rPr lang="ru-RU" sz="1600" dirty="0">
                <a:latin typeface="+mn-lt"/>
                <a:cs typeface="+mn-cs"/>
              </a:rPr>
              <a:t>Контролируйте постоянное воздействие проблем и известных ошибок</a:t>
            </a:r>
          </a:p>
          <a:p>
            <a:pPr marL="342900" indent="-342900" algn="just" eaLnBrk="1" hangingPunct="1">
              <a:spcBef>
                <a:spcPts val="600"/>
              </a:spcBef>
              <a:buFont typeface="+mj-lt"/>
              <a:buAutoNum type="arabicPeriod"/>
              <a:defRPr/>
            </a:pPr>
            <a:r>
              <a:rPr lang="ru-RU" sz="1600" dirty="0">
                <a:latin typeface="+mn-lt"/>
                <a:cs typeface="+mn-cs"/>
              </a:rPr>
              <a:t>Проанализируйте и подтвердите успешность решения основных проблем</a:t>
            </a:r>
          </a:p>
          <a:p>
            <a:pPr marL="342900" indent="-342900" algn="just" eaLnBrk="1" hangingPunct="1">
              <a:spcBef>
                <a:spcPts val="600"/>
              </a:spcBef>
              <a:buFont typeface="+mj-lt"/>
              <a:buAutoNum type="arabicPeriod"/>
              <a:defRPr/>
            </a:pPr>
            <a:r>
              <a:rPr lang="ru-RU" sz="1600" dirty="0">
                <a:latin typeface="+mn-lt"/>
                <a:cs typeface="+mn-cs"/>
              </a:rPr>
              <a:t>Убедитесь, что знания, полученные в результате проверки, включены в встречу по обзору услуг с </a:t>
            </a:r>
            <a:r>
              <a:rPr lang="ru-RU" sz="1600" dirty="0" err="1">
                <a:latin typeface="+mn-lt"/>
                <a:cs typeface="+mn-cs"/>
              </a:rPr>
              <a:t>бизнес-клиентом</a:t>
            </a:r>
            <a:endParaRPr lang="ru-RU" sz="1600" dirty="0">
              <a:latin typeface="+mn-lt"/>
              <a:cs typeface="+mn-cs"/>
            </a:endParaRP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1360619479"/>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err="1">
                <a:solidFill>
                  <a:schemeClr val="accent5">
                    <a:lumMod val="75000"/>
                  </a:schemeClr>
                </a:solidFill>
                <a:latin typeface="Arial" pitchFamily="34" charset="0"/>
                <a:cs typeface="Arial" pitchFamily="34" charset="0"/>
              </a:rPr>
              <a:t>Проактивное</a:t>
            </a:r>
            <a:r>
              <a:rPr lang="ru-RU" b="1" dirty="0">
                <a:solidFill>
                  <a:schemeClr val="accent5">
                    <a:lumMod val="75000"/>
                  </a:schemeClr>
                </a:solidFill>
                <a:latin typeface="Arial" pitchFamily="34" charset="0"/>
                <a:cs typeface="Arial" pitchFamily="34" charset="0"/>
              </a:rPr>
              <a:t> решение проблем</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16.17</a:t>
            </a:r>
          </a:p>
        </p:txBody>
      </p:sp>
      <p:sp>
        <p:nvSpPr>
          <p:cNvPr id="12" name="Прямоугольник 11"/>
          <p:cNvSpPr/>
          <p:nvPr/>
        </p:nvSpPr>
        <p:spPr>
          <a:xfrm>
            <a:off x="468313" y="836613"/>
            <a:ext cx="8496300" cy="432435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defRPr/>
            </a:pPr>
            <a:r>
              <a:rPr lang="ru-RU" sz="1600" dirty="0"/>
              <a:t>Сбор и анализ оперативных данных для выявления новых тенденций, которые могут указывать на будущие проблемы</a:t>
            </a:r>
          </a:p>
          <a:p>
            <a:pPr algn="just" eaLnBrk="1" hangingPunct="1">
              <a:spcBef>
                <a:spcPts val="1200"/>
              </a:spcBef>
              <a:defRPr/>
            </a:pPr>
            <a:r>
              <a:rPr lang="ru-RU" sz="1600" b="1" dirty="0"/>
              <a:t>Включает в себя следующие шаги:</a:t>
            </a:r>
          </a:p>
          <a:p>
            <a:pPr marL="342900" indent="-342900" algn="just" eaLnBrk="1" hangingPunct="1">
              <a:spcBef>
                <a:spcPts val="600"/>
              </a:spcBef>
              <a:buFont typeface="+mj-lt"/>
              <a:buAutoNum type="arabicPeriod"/>
              <a:defRPr/>
            </a:pPr>
            <a:r>
              <a:rPr lang="ru-RU" sz="1600" dirty="0"/>
              <a:t>Сбирайте проблемную информацию, связанную с </a:t>
            </a:r>
            <a:r>
              <a:rPr lang="ru-RU" sz="1600" dirty="0" err="1"/>
              <a:t>ИТ-изменениями</a:t>
            </a:r>
            <a:r>
              <a:rPr lang="ru-RU" sz="1600" dirty="0"/>
              <a:t> и инцидентами, и передавайте ее ключевым заинтересованным сторонам. </a:t>
            </a:r>
          </a:p>
          <a:p>
            <a:pPr marL="342900" indent="-342900" algn="just" eaLnBrk="1" hangingPunct="1">
              <a:spcBef>
                <a:spcPts val="600"/>
              </a:spcBef>
              <a:buFont typeface="+mj-lt"/>
              <a:buAutoNum type="arabicPeriod"/>
              <a:defRPr/>
            </a:pPr>
            <a:r>
              <a:rPr lang="ru-RU" sz="1600" dirty="0"/>
              <a:t>Убедитесь, что владельцы процессов и менеджеры по управлению инцидентами, проблемами, изменениями и конфигурациями регулярно встречаются для обсуждения известных проблем и будущие запланированные изменения</a:t>
            </a:r>
          </a:p>
          <a:p>
            <a:pPr marL="342900" indent="-342900" algn="just" eaLnBrk="1" hangingPunct="1">
              <a:spcBef>
                <a:spcPts val="600"/>
              </a:spcBef>
              <a:buFont typeface="+mj-lt"/>
              <a:buAutoNum type="arabicPeriod"/>
              <a:defRPr/>
            </a:pPr>
            <a:r>
              <a:rPr lang="ru-RU" sz="1600" dirty="0" err="1"/>
              <a:t>Обеспечтье</a:t>
            </a:r>
            <a:r>
              <a:rPr lang="ru-RU" sz="1600" dirty="0"/>
              <a:t> надлежащую эскалацию проблем, увеличьте приоритет срочного запроса на изменение для реализации временного обходного пути</a:t>
            </a:r>
          </a:p>
          <a:p>
            <a:pPr marL="342900" indent="-342900" algn="just" eaLnBrk="1" hangingPunct="1">
              <a:spcBef>
                <a:spcPts val="600"/>
              </a:spcBef>
              <a:buFont typeface="+mj-lt"/>
              <a:buAutoNum type="arabicPeriod"/>
              <a:defRPr/>
            </a:pPr>
            <a:r>
              <a:rPr lang="ru-RU" sz="1600" dirty="0"/>
              <a:t>Для оптимизации использования ресурсов и сокращения обходных путей необходимо отслеживать тенденции развития проблем</a:t>
            </a:r>
          </a:p>
          <a:p>
            <a:pPr marL="342900" indent="-342900" algn="just" eaLnBrk="1" hangingPunct="1">
              <a:spcBef>
                <a:spcPts val="600"/>
              </a:spcBef>
              <a:buFont typeface="+mj-lt"/>
              <a:buAutoNum type="arabicPeriod"/>
              <a:defRPr/>
            </a:pPr>
            <a:r>
              <a:rPr lang="ru-RU" sz="1600" dirty="0"/>
              <a:t>Определите и инициируйте устойчивые решения (постоянное исправление), направленные на устранение первопричины, а также поднимите запросы на изменение через установленные процедуры.</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311597675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Метрики эффективности управления проблемами</a:t>
            </a:r>
          </a:p>
        </p:txBody>
      </p:sp>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16.18</a:t>
            </a:r>
          </a:p>
        </p:txBody>
      </p:sp>
      <p:sp>
        <p:nvSpPr>
          <p:cNvPr id="13" name="Прямоугольник 12"/>
          <p:cNvSpPr/>
          <p:nvPr/>
        </p:nvSpPr>
        <p:spPr>
          <a:xfrm>
            <a:off x="468313" y="777875"/>
            <a:ext cx="8496300" cy="284693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marL="285750" indent="-285750" algn="just">
              <a:spcBef>
                <a:spcPts val="600"/>
              </a:spcBef>
              <a:buFont typeface="Wingdings" panose="05000000000000000000" pitchFamily="2" charset="2"/>
              <a:buChar char="q"/>
              <a:defRPr/>
            </a:pPr>
            <a:r>
              <a:rPr lang="ru-RU" sz="1600" dirty="0"/>
              <a:t>Общее количество проблем, зафиксированных в определенный период;</a:t>
            </a:r>
          </a:p>
          <a:p>
            <a:pPr marL="285750" indent="-285750" algn="just">
              <a:spcBef>
                <a:spcPts val="600"/>
              </a:spcBef>
              <a:buFont typeface="Wingdings" panose="05000000000000000000" pitchFamily="2" charset="2"/>
              <a:buChar char="q"/>
              <a:defRPr/>
            </a:pPr>
            <a:r>
              <a:rPr lang="ru-RU" sz="1600" dirty="0"/>
              <a:t>Процент проблем, решенных в рамках, установленных SLA;</a:t>
            </a:r>
          </a:p>
          <a:p>
            <a:pPr marL="285750" indent="-285750" algn="just">
              <a:spcBef>
                <a:spcPts val="600"/>
              </a:spcBef>
              <a:buFont typeface="Wingdings" panose="05000000000000000000" pitchFamily="2" charset="2"/>
              <a:buChar char="q"/>
              <a:defRPr/>
            </a:pPr>
            <a:r>
              <a:rPr lang="ru-RU" sz="1600" dirty="0"/>
              <a:t>Количество проблем, решение которых вышло за рамки согласованных целевых показателей времени для решения проблем;</a:t>
            </a:r>
          </a:p>
          <a:p>
            <a:pPr marL="285750" indent="-285750" algn="just">
              <a:spcBef>
                <a:spcPts val="600"/>
              </a:spcBef>
              <a:buFont typeface="Wingdings" panose="05000000000000000000" pitchFamily="2" charset="2"/>
              <a:buChar char="q"/>
              <a:defRPr/>
            </a:pPr>
            <a:r>
              <a:rPr lang="ru-RU" sz="1600" dirty="0"/>
              <a:t>Количество нерешенных проблем;</a:t>
            </a:r>
          </a:p>
          <a:p>
            <a:pPr marL="285750" indent="-285750" algn="just">
              <a:spcBef>
                <a:spcPts val="600"/>
              </a:spcBef>
              <a:buFont typeface="Wingdings" panose="05000000000000000000" pitchFamily="2" charset="2"/>
              <a:buChar char="q"/>
              <a:defRPr/>
            </a:pPr>
            <a:r>
              <a:rPr lang="ru-RU" sz="1600" dirty="0"/>
              <a:t>Среднее время решения проблемы;</a:t>
            </a:r>
          </a:p>
          <a:p>
            <a:pPr marL="285750" indent="-285750" algn="just">
              <a:spcBef>
                <a:spcPts val="600"/>
              </a:spcBef>
              <a:buFont typeface="Wingdings" panose="05000000000000000000" pitchFamily="2" charset="2"/>
              <a:buChar char="q"/>
              <a:defRPr/>
            </a:pPr>
            <a:r>
              <a:rPr lang="ru-RU" sz="1600" dirty="0"/>
              <a:t>Количество значительных проблем;</a:t>
            </a:r>
          </a:p>
          <a:p>
            <a:pPr marL="285750" indent="-285750" algn="just">
              <a:spcBef>
                <a:spcPts val="600"/>
              </a:spcBef>
              <a:buFont typeface="Wingdings" panose="05000000000000000000" pitchFamily="2" charset="2"/>
              <a:buChar char="q"/>
              <a:defRPr/>
            </a:pPr>
            <a:r>
              <a:rPr lang="ru-RU" sz="1600" dirty="0"/>
              <a:t>Количество успешно завершенных пересмотров значительных проблем;</a:t>
            </a:r>
          </a:p>
          <a:p>
            <a:pPr marL="285750" indent="-285750" algn="just">
              <a:spcBef>
                <a:spcPts val="600"/>
              </a:spcBef>
              <a:buFont typeface="Wingdings" panose="05000000000000000000" pitchFamily="2" charset="2"/>
              <a:buChar char="q"/>
              <a:defRPr/>
            </a:pPr>
            <a:r>
              <a:rPr lang="ru-RU" sz="1600" dirty="0"/>
              <a:t>Количество известных ошибок, добавленных в Базу известных ошибок.</a:t>
            </a:r>
          </a:p>
        </p:txBody>
      </p:sp>
      <p:pic>
        <p:nvPicPr>
          <p:cNvPr id="10"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0581" y="1330"/>
            <a:ext cx="824032" cy="547946"/>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68313" y="3853407"/>
            <a:ext cx="8496300" cy="1954381"/>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a:defRPr/>
            </a:pPr>
            <a:r>
              <a:rPr lang="ru-RU" sz="1600" b="1" dirty="0"/>
              <a:t>Для оптимизации процесса управления проблемами необходимо ответить на вопросы:</a:t>
            </a:r>
          </a:p>
          <a:p>
            <a:pPr marL="285750" indent="-285750" algn="just">
              <a:spcBef>
                <a:spcPts val="600"/>
              </a:spcBef>
              <a:buFont typeface="Wingdings" panose="05000000000000000000" pitchFamily="2" charset="2"/>
              <a:buChar char="q"/>
              <a:defRPr/>
            </a:pPr>
            <a:r>
              <a:rPr lang="ru-RU" sz="1600" dirty="0"/>
              <a:t>Что сделано правильно в отношении проблемы;</a:t>
            </a:r>
          </a:p>
          <a:p>
            <a:pPr marL="285750" indent="-285750" algn="just">
              <a:spcBef>
                <a:spcPts val="600"/>
              </a:spcBef>
              <a:buFont typeface="Wingdings" panose="05000000000000000000" pitchFamily="2" charset="2"/>
              <a:buChar char="q"/>
              <a:defRPr/>
            </a:pPr>
            <a:r>
              <a:rPr lang="ru-RU" sz="1600" dirty="0"/>
              <a:t>Что сделано неправильно в отношении проблемы;</a:t>
            </a:r>
          </a:p>
          <a:p>
            <a:pPr marL="285750" indent="-285750" algn="just">
              <a:spcBef>
                <a:spcPts val="600"/>
              </a:spcBef>
              <a:buFont typeface="Wingdings" panose="05000000000000000000" pitchFamily="2" charset="2"/>
              <a:buChar char="q"/>
              <a:defRPr/>
            </a:pPr>
            <a:r>
              <a:rPr lang="ru-RU" sz="1600" dirty="0"/>
              <a:t>Что может быть сделано лучше в будущем;</a:t>
            </a:r>
          </a:p>
          <a:p>
            <a:pPr marL="285750" indent="-285750" algn="just">
              <a:spcBef>
                <a:spcPts val="600"/>
              </a:spcBef>
              <a:buFont typeface="Wingdings" panose="05000000000000000000" pitchFamily="2" charset="2"/>
              <a:buChar char="q"/>
              <a:defRPr/>
            </a:pPr>
            <a:r>
              <a:rPr lang="ru-RU" sz="1600" dirty="0"/>
              <a:t>Как предотвратить повторение проблемы;</a:t>
            </a:r>
          </a:p>
          <a:p>
            <a:pPr marL="285750" indent="-285750" algn="just">
              <a:spcBef>
                <a:spcPts val="600"/>
              </a:spcBef>
              <a:buFont typeface="Wingdings" panose="05000000000000000000" pitchFamily="2" charset="2"/>
              <a:buChar char="q"/>
              <a:defRPr/>
            </a:pPr>
            <a:r>
              <a:rPr lang="ru-RU" sz="1600" dirty="0"/>
              <a:t>Были ли задействованы и какие обходные пути.</a:t>
            </a:r>
          </a:p>
        </p:txBody>
      </p:sp>
      <p:sp>
        <p:nvSpPr>
          <p:cNvPr id="14" name="TextBox 13"/>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инцидентами и проблемами</a:t>
            </a:r>
          </a:p>
        </p:txBody>
      </p:sp>
    </p:spTree>
    <p:extLst>
      <p:ext uri="{BB962C8B-B14F-4D97-AF65-F5344CB8AC3E}">
        <p14:creationId xmlns:p14="http://schemas.microsoft.com/office/powerpoint/2010/main" val="232317238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400" b="1" dirty="0">
                <a:solidFill>
                  <a:schemeClr val="bg1"/>
                </a:solidFill>
                <a:latin typeface="Calibri" panose="020F0502020204030204" pitchFamily="34" charset="0"/>
                <a:cs typeface="Calibri" panose="020F0502020204030204" pitchFamily="34" charset="0"/>
              </a:rPr>
              <a:t>⓰</a:t>
            </a:r>
            <a:endParaRPr lang="ru-RU" sz="14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Инцидент информационной безопасности?</a:t>
            </a:r>
          </a:p>
          <a:p>
            <a:pPr marL="285750" indent="-285750">
              <a:buFont typeface="Wingdings" panose="05000000000000000000" pitchFamily="2" charset="2"/>
              <a:buChar char="§"/>
              <a:defRPr/>
            </a:pPr>
            <a:r>
              <a:rPr lang="ru-RU" dirty="0">
                <a:solidFill>
                  <a:schemeClr val="tx1"/>
                </a:solidFill>
              </a:rPr>
              <a:t>Что даёт бизнесу процесс управление инцидентами?</a:t>
            </a:r>
          </a:p>
          <a:p>
            <a:pPr marL="285750" indent="-285750">
              <a:buFont typeface="Wingdings" panose="05000000000000000000" pitchFamily="2" charset="2"/>
              <a:buChar char="§"/>
              <a:defRPr/>
            </a:pPr>
            <a:r>
              <a:rPr lang="ru-RU" dirty="0">
                <a:solidFill>
                  <a:schemeClr val="tx1"/>
                </a:solidFill>
              </a:rPr>
              <a:t>Что включает в себя Классификация инцидентов?</a:t>
            </a:r>
          </a:p>
          <a:p>
            <a:pPr marL="285750" indent="-285750">
              <a:buFont typeface="Wingdings" panose="05000000000000000000" pitchFamily="2" charset="2"/>
              <a:buChar char="§"/>
              <a:defRPr/>
            </a:pPr>
            <a:r>
              <a:rPr lang="ru-RU" dirty="0">
                <a:solidFill>
                  <a:schemeClr val="tx1"/>
                </a:solidFill>
              </a:rPr>
              <a:t>Как регистрируются инциденты и запросы на обслуживание?</a:t>
            </a:r>
          </a:p>
          <a:p>
            <a:pPr marL="285750" indent="-285750">
              <a:buFont typeface="Wingdings" panose="05000000000000000000" pitchFamily="2" charset="2"/>
              <a:buChar char="§"/>
              <a:defRPr/>
            </a:pPr>
            <a:r>
              <a:rPr lang="ru-RU" dirty="0">
                <a:solidFill>
                  <a:schemeClr val="tx1"/>
                </a:solidFill>
              </a:rPr>
              <a:t>Что включает в себя решение инцидентов?</a:t>
            </a:r>
          </a:p>
          <a:p>
            <a:pPr marL="285750" indent="-285750">
              <a:buFont typeface="Wingdings" panose="05000000000000000000" pitchFamily="2" charset="2"/>
              <a:buChar char="§"/>
              <a:defRPr/>
            </a:pPr>
            <a:r>
              <a:rPr lang="ru-RU" dirty="0">
                <a:solidFill>
                  <a:schemeClr val="tx1"/>
                </a:solidFill>
              </a:rPr>
              <a:t>Как осуществляется закрытие инцидентов и запросов на обслуживание?</a:t>
            </a:r>
          </a:p>
          <a:p>
            <a:pPr marL="285750" indent="-285750">
              <a:buFont typeface="Wingdings" panose="05000000000000000000" pitchFamily="2" charset="2"/>
              <a:buChar char="§"/>
              <a:defRPr/>
            </a:pPr>
            <a:r>
              <a:rPr lang="ru-RU" dirty="0">
                <a:solidFill>
                  <a:schemeClr val="tx1"/>
                </a:solidFill>
              </a:rPr>
              <a:t>Какие метрики определяют эффективность управления инцидентами?</a:t>
            </a:r>
          </a:p>
          <a:p>
            <a:pPr marL="285750" indent="-285750">
              <a:buFont typeface="Wingdings" panose="05000000000000000000" pitchFamily="2" charset="2"/>
              <a:buChar char="§"/>
              <a:defRPr/>
            </a:pPr>
            <a:r>
              <a:rPr lang="ru-RU" dirty="0">
                <a:solidFill>
                  <a:schemeClr val="tx1"/>
                </a:solidFill>
              </a:rPr>
              <a:t>Что такое Проблема информационной безопасности?</a:t>
            </a:r>
          </a:p>
          <a:p>
            <a:pPr marL="285750" indent="-285750">
              <a:buFont typeface="Wingdings" panose="05000000000000000000" pitchFamily="2" charset="2"/>
              <a:buChar char="§"/>
              <a:defRPr/>
            </a:pPr>
            <a:r>
              <a:rPr lang="ru-RU" dirty="0">
                <a:solidFill>
                  <a:schemeClr val="tx1"/>
                </a:solidFill>
              </a:rPr>
              <a:t>Что даёт бизнесу процесс управление проблемами?</a:t>
            </a:r>
          </a:p>
          <a:p>
            <a:pPr marL="285750" indent="-285750">
              <a:buFont typeface="Wingdings" panose="05000000000000000000" pitchFamily="2" charset="2"/>
              <a:buChar char="§"/>
              <a:defRPr/>
            </a:pPr>
            <a:r>
              <a:rPr lang="ru-RU" dirty="0">
                <a:solidFill>
                  <a:schemeClr val="tx1"/>
                </a:solidFill>
              </a:rPr>
              <a:t>Как осуществляется классификация проблем?</a:t>
            </a:r>
          </a:p>
          <a:p>
            <a:pPr marL="285750" indent="-285750">
              <a:buFont typeface="Wingdings" panose="05000000000000000000" pitchFamily="2" charset="2"/>
              <a:buChar char="§"/>
              <a:defRPr/>
            </a:pPr>
            <a:r>
              <a:rPr lang="ru-RU" dirty="0">
                <a:solidFill>
                  <a:schemeClr val="tx1"/>
                </a:solidFill>
              </a:rPr>
              <a:t>Что включает в себя решение и закрытие проблемы?</a:t>
            </a:r>
          </a:p>
          <a:p>
            <a:pPr marL="285750" indent="-285750">
              <a:buFont typeface="Wingdings" panose="05000000000000000000" pitchFamily="2" charset="2"/>
              <a:buChar char="§"/>
              <a:defRPr/>
            </a:pPr>
            <a:r>
              <a:rPr lang="ru-RU" dirty="0">
                <a:solidFill>
                  <a:schemeClr val="tx1"/>
                </a:solidFill>
              </a:rPr>
              <a:t>Что такое </a:t>
            </a:r>
            <a:r>
              <a:rPr lang="ru-RU" dirty="0" err="1">
                <a:solidFill>
                  <a:schemeClr val="tx1"/>
                </a:solidFill>
              </a:rPr>
              <a:t>проактивное</a:t>
            </a:r>
            <a:r>
              <a:rPr lang="ru-RU" dirty="0">
                <a:solidFill>
                  <a:schemeClr val="tx1"/>
                </a:solidFill>
              </a:rPr>
              <a:t> решение проблем?</a:t>
            </a:r>
          </a:p>
          <a:p>
            <a:pPr marL="285750" indent="-285750">
              <a:buFont typeface="Wingdings" panose="05000000000000000000" pitchFamily="2" charset="2"/>
              <a:buChar char="§"/>
              <a:defRPr/>
            </a:pPr>
            <a:r>
              <a:rPr lang="ru-RU" dirty="0">
                <a:solidFill>
                  <a:schemeClr val="tx1"/>
                </a:solidFill>
              </a:rPr>
              <a:t>Что делают при исследовании и диагностике проблем?</a:t>
            </a:r>
          </a:p>
          <a:p>
            <a:pPr marL="285750" indent="-285750">
              <a:buFont typeface="Wingdings" panose="05000000000000000000" pitchFamily="2" charset="2"/>
              <a:buChar char="§"/>
              <a:defRPr/>
            </a:pPr>
            <a:r>
              <a:rPr lang="ru-RU" dirty="0">
                <a:solidFill>
                  <a:schemeClr val="tx1"/>
                </a:solidFill>
              </a:rPr>
              <a:t>Какие метрики определяют эффективность управления проблемами? </a:t>
            </a:r>
          </a:p>
          <a:p>
            <a:pPr marL="285750" indent="-285750">
              <a:buFont typeface="Wingdings" panose="05000000000000000000" pitchFamily="2" charset="2"/>
              <a:buChar char="§"/>
              <a:defRPr/>
            </a:pPr>
            <a:r>
              <a:rPr lang="ru-RU" dirty="0">
                <a:solidFill>
                  <a:schemeClr val="tx1"/>
                </a:solidFill>
              </a:rPr>
              <a:t>Как оптимизировать процесс управления проблемами?</a:t>
            </a:r>
          </a:p>
        </p:txBody>
      </p:sp>
      <p:sp>
        <p:nvSpPr>
          <p:cNvPr id="14" name="Прямоугольник 13"/>
          <p:cNvSpPr/>
          <p:nvPr/>
        </p:nvSpPr>
        <p:spPr>
          <a:xfrm>
            <a:off x="468313" y="98425"/>
            <a:ext cx="8496300" cy="400110"/>
          </a:xfrm>
          <a:prstGeom prst="rect">
            <a:avLst/>
          </a:prstGeom>
        </p:spPr>
        <p:txBody>
          <a:bodyPr wrap="square">
            <a:spAutoFit/>
          </a:bodyPr>
          <a:lstStyle/>
          <a:p>
            <a:pPr>
              <a:spcBef>
                <a:spcPts val="600"/>
              </a:spcBef>
            </a:pPr>
            <a:r>
              <a:rPr lang="ru-RU" sz="2000" b="1" dirty="0">
                <a:solidFill>
                  <a:schemeClr val="accent5">
                    <a:lumMod val="75000"/>
                  </a:schemeClr>
                </a:solidFill>
                <a:latin typeface="Arial" panose="020B0604020202020204" pitchFamily="34" charset="0"/>
                <a:cs typeface="Arial" panose="020B0604020202020204" pitchFamily="34" charset="0"/>
              </a:rPr>
              <a:t>Управление инцидентами и проблемами</a:t>
            </a:r>
            <a:endParaRPr lang="ru-RU" alt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9" name="Picture 2" descr="https://pokadepressiya.ru/wp-content/uploads/d/5/2/d528693b350a0ea3c32b3f13a56469bc.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24749" y="956925"/>
            <a:ext cx="2139863" cy="142291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F1F1DBC3-9028-ADCC-7AE1-89D1192A79EF}"/>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216118346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cs typeface="Arial" panose="020B0604020202020204" pitchFamily="34" charset="0"/>
              </a:rPr>
              <a:t>⓱</a:t>
            </a:r>
            <a:r>
              <a:rPr lang="en-US" sz="2400" b="1" dirty="0">
                <a:solidFill>
                  <a:schemeClr val="accent5">
                    <a:lumMod val="75000"/>
                  </a:schemeClr>
                </a:solidFill>
                <a:cs typeface="Arial" panose="020B0604020202020204" pitchFamily="34" charset="0"/>
              </a:rPr>
              <a:t> </a:t>
            </a:r>
            <a:r>
              <a:rPr lang="ru-RU" sz="2400" b="1" dirty="0">
                <a:solidFill>
                  <a:schemeClr val="accent5">
                    <a:lumMod val="75000"/>
                  </a:schemeClr>
                </a:solidFill>
                <a:cs typeface="Arial" panose="020B0604020202020204" pitchFamily="34" charset="0"/>
              </a:rPr>
              <a:t>Управление безопасностью изменений</a:t>
            </a:r>
            <a:endParaRPr lang="ru-RU" altLang="ru-RU" sz="2400" b="1" dirty="0">
              <a:solidFill>
                <a:schemeClr val="accent5">
                  <a:lumMod val="75000"/>
                </a:schemeClr>
              </a:solidFill>
              <a:cs typeface="Arial" panose="020B0604020202020204" pitchFamily="34" charset="0"/>
            </a:endParaRPr>
          </a:p>
        </p:txBody>
      </p:sp>
      <p:pic>
        <p:nvPicPr>
          <p:cNvPr id="2050" name="Picture 2">
            <a:extLst>
              <a:ext uri="{FF2B5EF4-FFF2-40B4-BE49-F238E27FC236}">
                <a16:creationId xmlns:a16="http://schemas.microsoft.com/office/drawing/2014/main" id="{2C864793-D2F6-B7F2-F48A-4A5B8B28DAA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5632855" y="1049737"/>
            <a:ext cx="3331757" cy="22598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5A6E8578-34E8-C867-4892-8F150B182E2E}"/>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6C85419F-9833-B2BB-2D8B-BB4715F4AC95}"/>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E3EFD50B-78A9-4322-0462-EE2E47340A00}"/>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2158189802"/>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3221D9B-DF6E-4607-8380-716E97D4A759}"/>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4F187357-9AC5-4DC6-80E2-4BFBA2DE23D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изменениями</a:t>
            </a:r>
          </a:p>
        </p:txBody>
      </p:sp>
      <p:sp>
        <p:nvSpPr>
          <p:cNvPr id="11" name="Прямоугольник 10">
            <a:extLst>
              <a:ext uri="{FF2B5EF4-FFF2-40B4-BE49-F238E27FC236}">
                <a16:creationId xmlns:a16="http://schemas.microsoft.com/office/drawing/2014/main" id="{8E454350-5140-4AE3-8BF2-B0F614A3F333}"/>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17.1</a:t>
            </a:r>
          </a:p>
        </p:txBody>
      </p:sp>
      <p:sp>
        <p:nvSpPr>
          <p:cNvPr id="10" name="Прямоугольник 9">
            <a:extLst>
              <a:ext uri="{FF2B5EF4-FFF2-40B4-BE49-F238E27FC236}">
                <a16:creationId xmlns:a16="http://schemas.microsoft.com/office/drawing/2014/main" id="{AE84BC80-D1BB-487C-A387-F8392501186B}"/>
              </a:ext>
            </a:extLst>
          </p:cNvPr>
          <p:cNvSpPr/>
          <p:nvPr/>
        </p:nvSpPr>
        <p:spPr>
          <a:xfrm>
            <a:off x="465138" y="3866979"/>
            <a:ext cx="8496300" cy="252376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ct val="0"/>
              </a:spcBef>
              <a:buFontTx/>
              <a:buNone/>
            </a:pPr>
            <a:r>
              <a:rPr lang="ru-RU" altLang="ru-RU" sz="1600" b="1" dirty="0">
                <a:solidFill>
                  <a:schemeClr val="accent5">
                    <a:lumMod val="75000"/>
                  </a:schemeClr>
                </a:solidFill>
              </a:rPr>
              <a:t>Выделяют следующие типы изменений</a:t>
            </a:r>
            <a:r>
              <a:rPr lang="ru-RU" altLang="ru-RU" sz="1600" b="1" dirty="0"/>
              <a:t>:</a:t>
            </a:r>
          </a:p>
          <a:p>
            <a:pPr marL="285750" indent="-285750" algn="just" eaLnBrk="1" hangingPunct="1">
              <a:spcBef>
                <a:spcPts val="1200"/>
              </a:spcBef>
              <a:buFont typeface="Wingdings" panose="05000000000000000000" pitchFamily="2" charset="2"/>
              <a:buChar char="q"/>
            </a:pPr>
            <a:r>
              <a:rPr lang="ru-RU" altLang="ru-RU" sz="1600" b="1" dirty="0"/>
              <a:t>Стандартное изменение</a:t>
            </a:r>
            <a:r>
              <a:rPr lang="ru-RU" altLang="ru-RU" sz="1600" dirty="0"/>
              <a:t> – изменение в услуге или инфраструктуре, которое предварительно авторизовано, имеет согласованные процедуру применения.</a:t>
            </a:r>
          </a:p>
          <a:p>
            <a:pPr marL="285750" indent="-285750" algn="just" eaLnBrk="1" hangingPunct="1">
              <a:spcBef>
                <a:spcPts val="1200"/>
              </a:spcBef>
              <a:buFont typeface="Wingdings" panose="05000000000000000000" pitchFamily="2" charset="2"/>
              <a:buChar char="q"/>
            </a:pPr>
            <a:r>
              <a:rPr lang="ru-RU" altLang="ru-RU" sz="1600" b="1" dirty="0"/>
              <a:t>Нормальное изменение </a:t>
            </a:r>
            <a:r>
              <a:rPr lang="ru-RU" altLang="ru-RU" sz="1600" dirty="0"/>
              <a:t>– изменение, которое возникает по запросу инициатора (отдельный сотрудник или организационная группа).</a:t>
            </a:r>
          </a:p>
          <a:p>
            <a:pPr marL="285750" indent="-285750" algn="just" eaLnBrk="1" hangingPunct="1">
              <a:spcBef>
                <a:spcPts val="1200"/>
              </a:spcBef>
              <a:buFont typeface="Wingdings" panose="05000000000000000000" pitchFamily="2" charset="2"/>
              <a:buChar char="q"/>
            </a:pPr>
            <a:r>
              <a:rPr lang="ru-RU" altLang="ru-RU" sz="1600" b="1" dirty="0"/>
              <a:t>Экстренное изменение </a:t>
            </a:r>
            <a:r>
              <a:rPr lang="ru-RU" altLang="ru-RU" sz="1600" dirty="0"/>
              <a:t>– срочное, безотлагательное изменение, которое должно быть применено как можно быстрее, но так, чтобы не вызвать еще более негативные последствия, чем первоначальный инцидент.</a:t>
            </a:r>
          </a:p>
        </p:txBody>
      </p:sp>
      <p:sp>
        <p:nvSpPr>
          <p:cNvPr id="13" name="Прямоугольник 12">
            <a:extLst>
              <a:ext uri="{FF2B5EF4-FFF2-40B4-BE49-F238E27FC236}">
                <a16:creationId xmlns:a16="http://schemas.microsoft.com/office/drawing/2014/main" id="{7A30FF9B-BB5C-4DE4-A88E-EFBD820C7125}"/>
              </a:ext>
            </a:extLst>
          </p:cNvPr>
          <p:cNvSpPr/>
          <p:nvPr/>
        </p:nvSpPr>
        <p:spPr>
          <a:xfrm>
            <a:off x="465138" y="768351"/>
            <a:ext cx="8496300" cy="286232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ts val="1200"/>
              </a:spcBef>
              <a:defRPr/>
            </a:pPr>
            <a:r>
              <a:rPr lang="ru-RU" sz="1600" b="1" dirty="0">
                <a:solidFill>
                  <a:schemeClr val="accent5">
                    <a:lumMod val="75000"/>
                  </a:schemeClr>
                </a:solidFill>
              </a:rPr>
              <a:t>Изменения</a:t>
            </a:r>
            <a:r>
              <a:rPr lang="ru-RU" sz="1600" dirty="0">
                <a:solidFill>
                  <a:schemeClr val="accent5">
                    <a:lumMod val="75000"/>
                  </a:schemeClr>
                </a:solidFill>
              </a:rPr>
              <a:t> </a:t>
            </a:r>
            <a:r>
              <a:rPr lang="ru-RU" sz="1600" dirty="0"/>
              <a:t>являются важной составляющей любого бизнеса. Они могут быть </a:t>
            </a:r>
            <a:r>
              <a:rPr lang="ru-RU" sz="1600" dirty="0" err="1"/>
              <a:t>проактивными</a:t>
            </a:r>
            <a:r>
              <a:rPr lang="ru-RU" sz="1600" dirty="0"/>
              <a:t> и реактивными. </a:t>
            </a:r>
            <a:r>
              <a:rPr lang="ru-RU" sz="1600" b="1" dirty="0" err="1"/>
              <a:t>Проактивные</a:t>
            </a:r>
            <a:r>
              <a:rPr lang="ru-RU" sz="1600" dirty="0"/>
              <a:t> направлены на</a:t>
            </a:r>
            <a:r>
              <a:rPr lang="en-US" sz="1600" dirty="0"/>
              <a:t> </a:t>
            </a:r>
            <a:r>
              <a:rPr lang="ru-RU" sz="1600" dirty="0"/>
              <a:t>улучшение бизнеса, например, уменьшение издержек или увеличение эффективности поддержки. </a:t>
            </a:r>
            <a:r>
              <a:rPr lang="ru-RU" sz="1600" b="1" dirty="0"/>
              <a:t>Реактивные</a:t>
            </a:r>
            <a:r>
              <a:rPr lang="ru-RU" sz="1600" dirty="0"/>
              <a:t> являются ответными действиями на возникающие обстоятельства. Чаще всего осуществление реактивных изменений связано с адаптацией бизнеса к изменяющимся обстоятельствам.</a:t>
            </a:r>
          </a:p>
          <a:p>
            <a:pPr algn="just">
              <a:spcBef>
                <a:spcPts val="1200"/>
              </a:spcBef>
              <a:defRPr/>
            </a:pPr>
            <a:r>
              <a:rPr lang="ru-RU" sz="1600" b="1" dirty="0"/>
              <a:t>Управление изменениями </a:t>
            </a:r>
            <a:r>
              <a:rPr lang="ru-RU" sz="1600" dirty="0"/>
              <a:t>охватывает изменения в основных активах услуг и конфигурационных единицах в течение всего жизненного цикла.</a:t>
            </a:r>
          </a:p>
          <a:p>
            <a:pPr algn="just">
              <a:spcBef>
                <a:spcPts val="1200"/>
              </a:spcBef>
              <a:defRPr/>
            </a:pPr>
            <a:r>
              <a:rPr lang="ru-RU" sz="1600" b="1" dirty="0"/>
              <a:t>Запрос на изменение </a:t>
            </a:r>
            <a:r>
              <a:rPr lang="ru-RU" sz="1600" dirty="0"/>
              <a:t>должен содержать в детальную информацию о желаемом изменении и обоснование его необходимости. Все полученные запросы на изменения должны быть зарегистрированы.</a:t>
            </a:r>
          </a:p>
        </p:txBody>
      </p:sp>
      <p:sp>
        <p:nvSpPr>
          <p:cNvPr id="15" name="TextBox 14">
            <a:extLst>
              <a:ext uri="{FF2B5EF4-FFF2-40B4-BE49-F238E27FC236}">
                <a16:creationId xmlns:a16="http://schemas.microsoft.com/office/drawing/2014/main" id="{55E9B57B-09E8-47C0-8B7D-2B46A8C2AA18}"/>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2" name="Picture 2">
            <a:extLst>
              <a:ext uri="{FF2B5EF4-FFF2-40B4-BE49-F238E27FC236}">
                <a16:creationId xmlns:a16="http://schemas.microsoft.com/office/drawing/2014/main" id="{87A82DFD-B874-9248-0D6E-3F89175319A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495828"/>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3221D9B-DF6E-4607-8380-716E97D4A759}"/>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4F187357-9AC5-4DC6-80E2-4BFBA2DE23D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Последовательность шагов при нормальном изменении</a:t>
            </a:r>
          </a:p>
        </p:txBody>
      </p:sp>
      <p:sp>
        <p:nvSpPr>
          <p:cNvPr id="11" name="Прямоугольник 10">
            <a:extLst>
              <a:ext uri="{FF2B5EF4-FFF2-40B4-BE49-F238E27FC236}">
                <a16:creationId xmlns:a16="http://schemas.microsoft.com/office/drawing/2014/main" id="{8E454350-5140-4AE3-8BF2-B0F614A3F333}"/>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17.2</a:t>
            </a:r>
          </a:p>
        </p:txBody>
      </p:sp>
      <p:sp>
        <p:nvSpPr>
          <p:cNvPr id="10" name="Прямоугольник 9">
            <a:extLst>
              <a:ext uri="{FF2B5EF4-FFF2-40B4-BE49-F238E27FC236}">
                <a16:creationId xmlns:a16="http://schemas.microsoft.com/office/drawing/2014/main" id="{AE84BC80-D1BB-487C-A387-F8392501186B}"/>
              </a:ext>
            </a:extLst>
          </p:cNvPr>
          <p:cNvSpPr/>
          <p:nvPr/>
        </p:nvSpPr>
        <p:spPr>
          <a:xfrm>
            <a:off x="465138" y="785112"/>
            <a:ext cx="8496300" cy="517064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ct val="0"/>
              </a:spcBef>
              <a:buFontTx/>
              <a:buNone/>
            </a:pPr>
            <a:r>
              <a:rPr lang="ru-RU" altLang="ru-RU" sz="1600" b="1" dirty="0">
                <a:solidFill>
                  <a:schemeClr val="accent5">
                    <a:lumMod val="75000"/>
                  </a:schemeClr>
                </a:solidFill>
              </a:rPr>
              <a:t>Типовые процедуры процесса управления изменениями</a:t>
            </a:r>
            <a:r>
              <a:rPr lang="ru-RU" altLang="ru-RU" sz="1600" b="1" dirty="0"/>
              <a:t>:</a:t>
            </a:r>
          </a:p>
          <a:p>
            <a:pPr marL="285750" indent="-285750" algn="just" eaLnBrk="1" hangingPunct="1">
              <a:spcBef>
                <a:spcPts val="1200"/>
              </a:spcBef>
              <a:buFont typeface="Wingdings" panose="05000000000000000000" pitchFamily="2" charset="2"/>
              <a:buChar char="q"/>
            </a:pPr>
            <a:r>
              <a:rPr lang="ru-RU" altLang="ru-RU" sz="1600" dirty="0"/>
              <a:t>Определить, что требуется скорректировать и оценить целесообразность изменения.</a:t>
            </a:r>
          </a:p>
          <a:p>
            <a:pPr marL="285750" indent="-285750" algn="just" eaLnBrk="1" hangingPunct="1">
              <a:spcBef>
                <a:spcPts val="1200"/>
              </a:spcBef>
              <a:buFont typeface="Wingdings" panose="05000000000000000000" pitchFamily="2" charset="2"/>
              <a:buChar char="q"/>
            </a:pPr>
            <a:r>
              <a:rPr lang="ru-RU" altLang="ru-RU" sz="1600" dirty="0"/>
              <a:t>Определить и утвердить ресурсы для изменения.</a:t>
            </a:r>
          </a:p>
          <a:p>
            <a:pPr marL="285750" indent="-285750" algn="just" eaLnBrk="1" hangingPunct="1">
              <a:spcBef>
                <a:spcPts val="1200"/>
              </a:spcBef>
              <a:buFont typeface="Wingdings" panose="05000000000000000000" pitchFamily="2" charset="2"/>
              <a:buChar char="q"/>
            </a:pPr>
            <a:r>
              <a:rPr lang="ru-RU" altLang="ru-RU" sz="1600" dirty="0"/>
              <a:t>Разработать изменение (в зависимости от его специфики это могут быть правки кода, планирование действий с программным обеспечением, поиск и планирование решения проблемы и другие).</a:t>
            </a:r>
          </a:p>
          <a:p>
            <a:pPr marL="285750" indent="-285750" algn="just" eaLnBrk="1" hangingPunct="1">
              <a:spcBef>
                <a:spcPts val="1200"/>
              </a:spcBef>
              <a:buFont typeface="Wingdings" panose="05000000000000000000" pitchFamily="2" charset="2"/>
              <a:buChar char="q"/>
            </a:pPr>
            <a:r>
              <a:rPr lang="ru-RU" altLang="ru-RU" sz="1600" dirty="0"/>
              <a:t>Протестировать изменение, в том числе разработать план отката, если изменение вызовет отрицательный результат.</a:t>
            </a:r>
          </a:p>
          <a:p>
            <a:pPr marL="285750" indent="-285750" algn="just" eaLnBrk="1" hangingPunct="1">
              <a:spcBef>
                <a:spcPts val="1200"/>
              </a:spcBef>
              <a:buFont typeface="Wingdings" panose="05000000000000000000" pitchFamily="2" charset="2"/>
              <a:buChar char="q"/>
            </a:pPr>
            <a:r>
              <a:rPr lang="ru-RU" altLang="ru-RU" sz="1600" dirty="0"/>
              <a:t>Запланировать дату и время изменения, срок его проведения.</a:t>
            </a:r>
          </a:p>
          <a:p>
            <a:pPr marL="285750" indent="-285750" algn="just" eaLnBrk="1" hangingPunct="1">
              <a:spcBef>
                <a:spcPts val="1200"/>
              </a:spcBef>
              <a:buFont typeface="Wingdings" panose="05000000000000000000" pitchFamily="2" charset="2"/>
              <a:buChar char="q"/>
            </a:pPr>
            <a:r>
              <a:rPr lang="ru-RU" altLang="ru-RU" sz="1600" dirty="0"/>
              <a:t>Убедиться, что дата и время проведения не затрагивают другие изменения и не оказывают неблагоприятного воздействия на остальные бизнес-функции. </a:t>
            </a:r>
          </a:p>
          <a:p>
            <a:pPr marL="285750" indent="-285750" algn="just" eaLnBrk="1" hangingPunct="1">
              <a:spcBef>
                <a:spcPts val="1200"/>
              </a:spcBef>
              <a:buFont typeface="Wingdings" panose="05000000000000000000" pitchFamily="2" charset="2"/>
              <a:buChar char="q"/>
            </a:pPr>
            <a:r>
              <a:rPr lang="ru-RU" altLang="ru-RU" sz="1600" dirty="0"/>
              <a:t>Выполнить согласованное изменение во время определенного окна изменения.</a:t>
            </a:r>
          </a:p>
          <a:p>
            <a:pPr marL="285750" indent="-285750" algn="just" eaLnBrk="1" hangingPunct="1">
              <a:spcBef>
                <a:spcPts val="1200"/>
              </a:spcBef>
              <a:buFont typeface="Wingdings" panose="05000000000000000000" pitchFamily="2" charset="2"/>
              <a:buChar char="q"/>
            </a:pPr>
            <a:r>
              <a:rPr lang="ru-RU" altLang="ru-RU" sz="1600" dirty="0"/>
              <a:t>Задокументировать изменения конфигурационной единицы, внести их в базу CMDB .</a:t>
            </a:r>
          </a:p>
          <a:p>
            <a:pPr marL="285750" indent="-285750" algn="just" eaLnBrk="1" hangingPunct="1">
              <a:spcBef>
                <a:spcPts val="1200"/>
              </a:spcBef>
              <a:buFont typeface="Wingdings" panose="05000000000000000000" pitchFamily="2" charset="2"/>
              <a:buChar char="q"/>
            </a:pPr>
            <a:r>
              <a:rPr lang="ru-RU" altLang="ru-RU" sz="1600" dirty="0"/>
              <a:t>Просмотреть результаты выполнения изменения, чтобы убедиться в успешности выполнения поставленной задачи, а также в отсутствии новых инцидентов.</a:t>
            </a:r>
          </a:p>
        </p:txBody>
      </p:sp>
      <p:sp>
        <p:nvSpPr>
          <p:cNvPr id="15" name="TextBox 14">
            <a:extLst>
              <a:ext uri="{FF2B5EF4-FFF2-40B4-BE49-F238E27FC236}">
                <a16:creationId xmlns:a16="http://schemas.microsoft.com/office/drawing/2014/main" id="{55E9B57B-09E8-47C0-8B7D-2B46A8C2AA18}"/>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2" name="Picture 2">
            <a:extLst>
              <a:ext uri="{FF2B5EF4-FFF2-40B4-BE49-F238E27FC236}">
                <a16:creationId xmlns:a16="http://schemas.microsoft.com/office/drawing/2014/main" id="{87A82DFD-B874-9248-0D6E-3F89175319A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37044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3221D9B-DF6E-4607-8380-716E97D4A759}"/>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4F187357-9AC5-4DC6-80E2-4BFBA2DE23D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требованиями на изменение</a:t>
            </a:r>
          </a:p>
        </p:txBody>
      </p:sp>
      <p:sp>
        <p:nvSpPr>
          <p:cNvPr id="11" name="Прямоугольник 10">
            <a:extLst>
              <a:ext uri="{FF2B5EF4-FFF2-40B4-BE49-F238E27FC236}">
                <a16:creationId xmlns:a16="http://schemas.microsoft.com/office/drawing/2014/main" id="{8E454350-5140-4AE3-8BF2-B0F614A3F333}"/>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17.3</a:t>
            </a:r>
          </a:p>
        </p:txBody>
      </p:sp>
      <p:pic>
        <p:nvPicPr>
          <p:cNvPr id="3074" name="Picture 2">
            <a:extLst>
              <a:ext uri="{FF2B5EF4-FFF2-40B4-BE49-F238E27FC236}">
                <a16:creationId xmlns:a16="http://schemas.microsoft.com/office/drawing/2014/main" id="{04DCC2AD-79CE-196D-BBB0-E6C19F92CD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2" y="962555"/>
            <a:ext cx="8496300" cy="47439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723EE32-9A0B-843A-FBFD-E0FA00AB8EA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9450FD5B-D98A-9F2E-1129-26F96DB63B5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6223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3221D9B-DF6E-4607-8380-716E97D4A759}"/>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4F187357-9AC5-4DC6-80E2-4BFBA2DE23D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Безопасность изменений</a:t>
            </a:r>
          </a:p>
        </p:txBody>
      </p:sp>
      <p:sp>
        <p:nvSpPr>
          <p:cNvPr id="11" name="Прямоугольник 10">
            <a:extLst>
              <a:ext uri="{FF2B5EF4-FFF2-40B4-BE49-F238E27FC236}">
                <a16:creationId xmlns:a16="http://schemas.microsoft.com/office/drawing/2014/main" id="{8E454350-5140-4AE3-8BF2-B0F614A3F333}"/>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17,4</a:t>
            </a:r>
          </a:p>
        </p:txBody>
      </p:sp>
      <p:sp>
        <p:nvSpPr>
          <p:cNvPr id="10" name="Прямоугольник 9">
            <a:extLst>
              <a:ext uri="{FF2B5EF4-FFF2-40B4-BE49-F238E27FC236}">
                <a16:creationId xmlns:a16="http://schemas.microsoft.com/office/drawing/2014/main" id="{AE84BC80-D1BB-487C-A387-F8392501186B}"/>
              </a:ext>
            </a:extLst>
          </p:cNvPr>
          <p:cNvSpPr/>
          <p:nvPr/>
        </p:nvSpPr>
        <p:spPr>
          <a:xfrm>
            <a:off x="468313" y="808995"/>
            <a:ext cx="8496300"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algn="just" eaLnBrk="1" hangingPunct="1">
              <a:spcBef>
                <a:spcPct val="0"/>
              </a:spcBef>
              <a:buFontTx/>
              <a:buNone/>
            </a:pPr>
            <a:r>
              <a:rPr lang="ru-RU" altLang="ru-RU" sz="1600" b="1" dirty="0"/>
              <a:t>Безопасное программное обеспечение </a:t>
            </a:r>
            <a:r>
              <a:rPr lang="ru-RU" altLang="ru-RU" sz="1600" dirty="0"/>
              <a:t>- программное обеспечение, разработанное с использованием совокупности мер, направленных на предотвращение появления и устранение уязвимостей программы или системы</a:t>
            </a:r>
          </a:p>
        </p:txBody>
      </p:sp>
      <p:sp>
        <p:nvSpPr>
          <p:cNvPr id="12" name="Прямоугольник 11">
            <a:extLst>
              <a:ext uri="{FF2B5EF4-FFF2-40B4-BE49-F238E27FC236}">
                <a16:creationId xmlns:a16="http://schemas.microsoft.com/office/drawing/2014/main" id="{75DC3A0F-4B2C-4213-9161-373E3A12815D}"/>
              </a:ext>
            </a:extLst>
          </p:cNvPr>
          <p:cNvSpPr/>
          <p:nvPr/>
        </p:nvSpPr>
        <p:spPr>
          <a:xfrm>
            <a:off x="468313" y="1834718"/>
            <a:ext cx="8496300" cy="113877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Стандарты по разработке безопасного программного обеспечения</a:t>
            </a:r>
          </a:p>
          <a:p>
            <a:pPr marL="342900" indent="-342900" algn="just" eaLnBrk="1" hangingPunct="1">
              <a:spcBef>
                <a:spcPts val="1200"/>
              </a:spcBef>
              <a:buFont typeface="+mj-lt"/>
              <a:buAutoNum type="arabicPeriod"/>
              <a:defRPr/>
            </a:pPr>
            <a:r>
              <a:rPr lang="ru-RU" sz="1600" b="1" dirty="0"/>
              <a:t>ГОСТ Р 56939—2016 </a:t>
            </a:r>
            <a:r>
              <a:rPr lang="ru-RU" sz="1600" dirty="0"/>
              <a:t>«Разработка безопасного программного обеспечения»</a:t>
            </a:r>
          </a:p>
          <a:p>
            <a:pPr marL="342900" indent="-342900" algn="just" eaLnBrk="1" hangingPunct="1">
              <a:spcBef>
                <a:spcPts val="1200"/>
              </a:spcBef>
              <a:buFont typeface="+mj-lt"/>
              <a:buAutoNum type="arabicPeriod"/>
              <a:defRPr/>
            </a:pPr>
            <a:r>
              <a:rPr lang="ru-RU" sz="1600" b="1" dirty="0"/>
              <a:t>ГОСТ Р 58412-2019 </a:t>
            </a:r>
            <a:r>
              <a:rPr lang="ru-RU" sz="1600" dirty="0"/>
              <a:t>«Угрозы безопасности информации при разработке ПО»</a:t>
            </a:r>
          </a:p>
        </p:txBody>
      </p:sp>
      <p:sp>
        <p:nvSpPr>
          <p:cNvPr id="2" name="TextBox 1">
            <a:extLst>
              <a:ext uri="{FF2B5EF4-FFF2-40B4-BE49-F238E27FC236}">
                <a16:creationId xmlns:a16="http://schemas.microsoft.com/office/drawing/2014/main" id="{6398AEC6-03AD-1A49-7F39-5F19A8CF1F51}"/>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0AAC0F78-26C8-E665-1823-FE93F4728D5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Объект 4">
            <a:extLst>
              <a:ext uri="{FF2B5EF4-FFF2-40B4-BE49-F238E27FC236}">
                <a16:creationId xmlns:a16="http://schemas.microsoft.com/office/drawing/2014/main" id="{F496D268-B43E-B1EB-3427-8C150EF63FF1}"/>
              </a:ext>
            </a:extLst>
          </p:cNvPr>
          <p:cNvGraphicFramePr>
            <a:graphicFrameLocks noChangeAspect="1"/>
          </p:cNvGraphicFramePr>
          <p:nvPr>
            <p:extLst>
              <p:ext uri="{D42A27DB-BD31-4B8C-83A1-F6EECF244321}">
                <p14:modId xmlns:p14="http://schemas.microsoft.com/office/powerpoint/2010/main" val="2644967975"/>
              </p:ext>
            </p:extLst>
          </p:nvPr>
        </p:nvGraphicFramePr>
        <p:xfrm>
          <a:off x="468313" y="3168217"/>
          <a:ext cx="3798671" cy="3359835"/>
        </p:xfrm>
        <a:graphic>
          <a:graphicData uri="http://schemas.openxmlformats.org/presentationml/2006/ole">
            <mc:AlternateContent xmlns:mc="http://schemas.openxmlformats.org/markup-compatibility/2006">
              <mc:Choice xmlns:v="urn:schemas-microsoft-com:vml" Requires="v">
                <p:oleObj name="Bitmap Image" r:id="rId3" imgW="5276880" imgH="4667400" progId="PBrush">
                  <p:embed/>
                </p:oleObj>
              </mc:Choice>
              <mc:Fallback>
                <p:oleObj name="Bitmap Image" r:id="rId3" imgW="5276880" imgH="4667400" progId="PBrush">
                  <p:embed/>
                  <p:pic>
                    <p:nvPicPr>
                      <p:cNvPr id="0" name=""/>
                      <p:cNvPicPr/>
                      <p:nvPr/>
                    </p:nvPicPr>
                    <p:blipFill>
                      <a:blip r:embed="rId4"/>
                      <a:stretch>
                        <a:fillRect/>
                      </a:stretch>
                    </p:blipFill>
                    <p:spPr>
                      <a:xfrm>
                        <a:off x="468313" y="3168217"/>
                        <a:ext cx="3798671" cy="3359835"/>
                      </a:xfrm>
                      <a:prstGeom prst="rect">
                        <a:avLst/>
                      </a:prstGeom>
                      <a:ln>
                        <a:solidFill>
                          <a:schemeClr val="tx1">
                            <a:lumMod val="50000"/>
                            <a:lumOff val="50000"/>
                          </a:schemeClr>
                        </a:solidFill>
                      </a:ln>
                    </p:spPr>
                  </p:pic>
                </p:oleObj>
              </mc:Fallback>
            </mc:AlternateContent>
          </a:graphicData>
        </a:graphic>
      </p:graphicFrame>
      <p:graphicFrame>
        <p:nvGraphicFramePr>
          <p:cNvPr id="6" name="Объект 5">
            <a:extLst>
              <a:ext uri="{FF2B5EF4-FFF2-40B4-BE49-F238E27FC236}">
                <a16:creationId xmlns:a16="http://schemas.microsoft.com/office/drawing/2014/main" id="{0309D427-48C2-9C55-51EC-A96E5CBA7A6E}"/>
              </a:ext>
            </a:extLst>
          </p:cNvPr>
          <p:cNvGraphicFramePr>
            <a:graphicFrameLocks noChangeAspect="1"/>
          </p:cNvGraphicFramePr>
          <p:nvPr>
            <p:extLst>
              <p:ext uri="{D42A27DB-BD31-4B8C-83A1-F6EECF244321}">
                <p14:modId xmlns:p14="http://schemas.microsoft.com/office/powerpoint/2010/main" val="1376688501"/>
              </p:ext>
            </p:extLst>
          </p:nvPr>
        </p:nvGraphicFramePr>
        <p:xfrm>
          <a:off x="4572000" y="3168217"/>
          <a:ext cx="3444588" cy="3359835"/>
        </p:xfrm>
        <a:graphic>
          <a:graphicData uri="http://schemas.openxmlformats.org/presentationml/2006/ole">
            <mc:AlternateContent xmlns:mc="http://schemas.openxmlformats.org/markup-compatibility/2006">
              <mc:Choice xmlns:v="urn:schemas-microsoft-com:vml" Requires="v">
                <p:oleObj name="Bitmap Image" r:id="rId5" imgW="5419800" imgH="5286240" progId="PBrush">
                  <p:embed/>
                </p:oleObj>
              </mc:Choice>
              <mc:Fallback>
                <p:oleObj name="Bitmap Image" r:id="rId5" imgW="5419800" imgH="5286240" progId="PBrush">
                  <p:embed/>
                  <p:pic>
                    <p:nvPicPr>
                      <p:cNvPr id="0" name=""/>
                      <p:cNvPicPr/>
                      <p:nvPr/>
                    </p:nvPicPr>
                    <p:blipFill>
                      <a:blip r:embed="rId6"/>
                      <a:stretch>
                        <a:fillRect/>
                      </a:stretch>
                    </p:blipFill>
                    <p:spPr>
                      <a:xfrm>
                        <a:off x="4572000" y="3168217"/>
                        <a:ext cx="3444588" cy="3359835"/>
                      </a:xfrm>
                      <a:prstGeom prst="rect">
                        <a:avLst/>
                      </a:prstGeom>
                      <a:ln>
                        <a:solidFill>
                          <a:schemeClr val="tx1">
                            <a:lumMod val="50000"/>
                            <a:lumOff val="50000"/>
                          </a:schemeClr>
                        </a:solidFill>
                      </a:ln>
                    </p:spPr>
                  </p:pic>
                </p:oleObj>
              </mc:Fallback>
            </mc:AlternateContent>
          </a:graphicData>
        </a:graphic>
      </p:graphicFrame>
    </p:spTree>
    <p:extLst>
      <p:ext uri="{BB962C8B-B14F-4D97-AF65-F5344CB8AC3E}">
        <p14:creationId xmlns:p14="http://schemas.microsoft.com/office/powerpoint/2010/main" val="3632770503"/>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3221D9B-DF6E-4607-8380-716E97D4A759}"/>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4F187357-9AC5-4DC6-80E2-4BFBA2DE23D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Анализ требований к программному обеспечению</a:t>
            </a:r>
          </a:p>
        </p:txBody>
      </p:sp>
      <p:sp>
        <p:nvSpPr>
          <p:cNvPr id="11" name="Прямоугольник 10">
            <a:extLst>
              <a:ext uri="{FF2B5EF4-FFF2-40B4-BE49-F238E27FC236}">
                <a16:creationId xmlns:a16="http://schemas.microsoft.com/office/drawing/2014/main" id="{8E454350-5140-4AE3-8BF2-B0F614A3F333}"/>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17.5</a:t>
            </a:r>
          </a:p>
        </p:txBody>
      </p:sp>
      <p:sp>
        <p:nvSpPr>
          <p:cNvPr id="10" name="Прямоугольник 9">
            <a:extLst>
              <a:ext uri="{FF2B5EF4-FFF2-40B4-BE49-F238E27FC236}">
                <a16:creationId xmlns:a16="http://schemas.microsoft.com/office/drawing/2014/main" id="{AE84BC80-D1BB-487C-A387-F8392501186B}"/>
              </a:ext>
            </a:extLst>
          </p:cNvPr>
          <p:cNvSpPr/>
          <p:nvPr/>
        </p:nvSpPr>
        <p:spPr>
          <a:xfrm>
            <a:off x="465138" y="773744"/>
            <a:ext cx="8496300" cy="163121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при выполнении анализа требований к ПО</a:t>
            </a:r>
            <a:endParaRPr lang="ru-RU" sz="1600" dirty="0"/>
          </a:p>
          <a:p>
            <a:pPr marL="342900" indent="-342900" algn="just" eaLnBrk="1" hangingPunct="1">
              <a:spcBef>
                <a:spcPts val="1200"/>
              </a:spcBef>
              <a:buFont typeface="+mj-lt"/>
              <a:buAutoNum type="arabicPeriod"/>
              <a:defRPr/>
            </a:pPr>
            <a:r>
              <a:rPr lang="ru-RU" sz="1600" dirty="0"/>
              <a:t>Угроза появления уязвимостей вследствие ошибок, допущенных </a:t>
            </a:r>
            <a:r>
              <a:rPr lang="ru-RU" sz="1600" u="sng" dirty="0"/>
              <a:t>при задании требований </a:t>
            </a:r>
            <a:r>
              <a:rPr lang="ru-RU" sz="1600" dirty="0"/>
              <a:t>по безопасности, предъявляемых к создаваемому ПО</a:t>
            </a:r>
          </a:p>
          <a:p>
            <a:pPr marL="342900" indent="-342900" algn="just" eaLnBrk="1" hangingPunct="1">
              <a:spcBef>
                <a:spcPts val="1200"/>
              </a:spcBef>
              <a:buFont typeface="+mj-lt"/>
              <a:buAutoNum type="arabicPeriod"/>
              <a:defRPr/>
            </a:pPr>
            <a:r>
              <a:rPr lang="ru-RU" sz="1600" dirty="0"/>
              <a:t>Угроза выявления уязвимостей вследствие </a:t>
            </a:r>
            <a:r>
              <a:rPr lang="ru-RU" sz="1600" u="sng" dirty="0"/>
              <a:t>раскрытия информации о требованиях</a:t>
            </a:r>
            <a:r>
              <a:rPr lang="ru-RU" sz="1600" dirty="0"/>
              <a:t> по безопасности, предъявляемых к создаваемому ПО</a:t>
            </a:r>
          </a:p>
        </p:txBody>
      </p:sp>
      <p:sp>
        <p:nvSpPr>
          <p:cNvPr id="12" name="Прямоугольник 11">
            <a:extLst>
              <a:ext uri="{FF2B5EF4-FFF2-40B4-BE49-F238E27FC236}">
                <a16:creationId xmlns:a16="http://schemas.microsoft.com/office/drawing/2014/main" id="{75DC3A0F-4B2C-4213-9161-373E3A12815D}"/>
              </a:ext>
            </a:extLst>
          </p:cNvPr>
          <p:cNvSpPr/>
          <p:nvPr/>
        </p:nvSpPr>
        <p:spPr>
          <a:xfrm>
            <a:off x="465138" y="2629429"/>
            <a:ext cx="8496300" cy="310854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eaLnBrk="1" hangingPunct="1">
              <a:spcBef>
                <a:spcPts val="1200"/>
              </a:spcBef>
              <a:buFont typeface="+mj-lt"/>
              <a:buAutoNum type="arabicPeriod"/>
              <a:defRPr/>
            </a:pPr>
            <a:r>
              <a:rPr lang="ru-RU" sz="1600" dirty="0"/>
              <a:t>Разработчик ПО должен определить требования по безопасности, предъявляемые к разрабатываемому ПО. Для организации работ, выполняемых в процессах жизненного цикла ПО, и подтверждения соответствия требованиям настоящего стандарта </a:t>
            </a:r>
            <a:r>
              <a:rPr lang="ru-RU" sz="1600" u="sng" dirty="0"/>
              <a:t>документация должна содержать перечень требований по безопасности</a:t>
            </a:r>
            <a:r>
              <a:rPr lang="ru-RU" sz="1600" dirty="0"/>
              <a:t>, предъявляемых к разрабатываемому ПО.</a:t>
            </a:r>
          </a:p>
          <a:p>
            <a:pPr marL="342900" indent="-342900" algn="just" eaLnBrk="1" hangingPunct="1">
              <a:spcBef>
                <a:spcPts val="1200"/>
              </a:spcBef>
              <a:buFont typeface="+mj-lt"/>
              <a:buAutoNum type="arabicPeriod"/>
              <a:defRPr/>
            </a:pPr>
            <a:r>
              <a:rPr lang="ru-RU" sz="1600" dirty="0"/>
              <a:t>Требования по безопасности, предъявляемые к разрабатываемому ПО, могут быть отражены в техническом задании, При наличии в программе функциональных возможностей, обеспечивающих реализацию мер защиты информации, документ, содержащий требования по безопасности, предъявляемые к разрабатываемому ПО, </a:t>
            </a:r>
            <a:r>
              <a:rPr lang="ru-RU" sz="1600" u="sng" dirty="0"/>
              <a:t>следует разрабатывать в соответствии оценкой службы безопасности</a:t>
            </a:r>
            <a:r>
              <a:rPr lang="ru-RU" sz="1600" dirty="0"/>
              <a:t>.</a:t>
            </a:r>
          </a:p>
        </p:txBody>
      </p:sp>
      <p:sp>
        <p:nvSpPr>
          <p:cNvPr id="2" name="TextBox 1">
            <a:extLst>
              <a:ext uri="{FF2B5EF4-FFF2-40B4-BE49-F238E27FC236}">
                <a16:creationId xmlns:a16="http://schemas.microsoft.com/office/drawing/2014/main" id="{13900E5A-5614-AA04-B6EB-747339A95D38}"/>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79FD3F75-40E1-E813-F62A-2D758D22AFA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773681"/>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25DD0358-0C18-48AC-AFA3-DF4685D26461}"/>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496E0197-8D00-4429-91E6-ED1D0DC07F55}"/>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Проектирование архитектуры программы</a:t>
            </a:r>
          </a:p>
        </p:txBody>
      </p:sp>
      <p:sp>
        <p:nvSpPr>
          <p:cNvPr id="11" name="Прямоугольник 10">
            <a:extLst>
              <a:ext uri="{FF2B5EF4-FFF2-40B4-BE49-F238E27FC236}">
                <a16:creationId xmlns:a16="http://schemas.microsoft.com/office/drawing/2014/main" id="{9BB36196-F472-4BF7-9114-50A52984FB63}"/>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17.6</a:t>
            </a:r>
          </a:p>
        </p:txBody>
      </p:sp>
      <p:sp>
        <p:nvSpPr>
          <p:cNvPr id="10" name="Прямоугольник 9">
            <a:extLst>
              <a:ext uri="{FF2B5EF4-FFF2-40B4-BE49-F238E27FC236}">
                <a16:creationId xmlns:a16="http://schemas.microsoft.com/office/drawing/2014/main" id="{D6AFAE4F-506C-440E-A5D0-41262E96B48C}"/>
              </a:ext>
            </a:extLst>
          </p:cNvPr>
          <p:cNvSpPr/>
          <p:nvPr/>
        </p:nvSpPr>
        <p:spPr>
          <a:xfrm>
            <a:off x="468313" y="692150"/>
            <a:ext cx="8496300" cy="147732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при выполнении проектирования архитектуры</a:t>
            </a:r>
          </a:p>
          <a:p>
            <a:pPr marL="342900" indent="-342900" algn="just" eaLnBrk="1" hangingPunct="1">
              <a:spcBef>
                <a:spcPts val="600"/>
              </a:spcBef>
              <a:buFont typeface="+mj-lt"/>
              <a:buAutoNum type="arabicPeriod"/>
              <a:defRPr/>
            </a:pPr>
            <a:r>
              <a:rPr lang="ru-RU" sz="1600" dirty="0"/>
              <a:t>Угроза появления уязвимостей программы вследствие ошибок, допущенных при создании проекта архитектуры программы</a:t>
            </a:r>
          </a:p>
          <a:p>
            <a:pPr marL="342900" indent="-342900" algn="just" eaLnBrk="1" hangingPunct="1">
              <a:spcBef>
                <a:spcPts val="600"/>
              </a:spcBef>
              <a:buFont typeface="+mj-lt"/>
              <a:buAutoNum type="arabicPeriod"/>
              <a:defRPr/>
            </a:pPr>
            <a:r>
              <a:rPr lang="ru-RU" sz="1600" dirty="0"/>
              <a:t>Угроза выявления уязвимостей программы вследствие раскрытия информации о проекте архитектуры программы</a:t>
            </a:r>
          </a:p>
        </p:txBody>
      </p:sp>
      <p:sp>
        <p:nvSpPr>
          <p:cNvPr id="12" name="Прямоугольник 11">
            <a:extLst>
              <a:ext uri="{FF2B5EF4-FFF2-40B4-BE49-F238E27FC236}">
                <a16:creationId xmlns:a16="http://schemas.microsoft.com/office/drawing/2014/main" id="{3B74D0AA-A53A-47B2-BC4A-F860FD0BAB54}"/>
              </a:ext>
            </a:extLst>
          </p:cNvPr>
          <p:cNvSpPr/>
          <p:nvPr/>
        </p:nvSpPr>
        <p:spPr>
          <a:xfrm>
            <a:off x="468312" y="2332122"/>
            <a:ext cx="8496300" cy="401648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eaLnBrk="1" hangingPunct="1">
              <a:spcBef>
                <a:spcPts val="600"/>
              </a:spcBef>
              <a:buFont typeface="+mj-lt"/>
              <a:buAutoNum type="arabicPeriod"/>
              <a:defRPr/>
            </a:pPr>
            <a:r>
              <a:rPr lang="ru-RU" sz="1600" dirty="0"/>
              <a:t>Разработчик ПО должен выполнить </a:t>
            </a:r>
            <a:r>
              <a:rPr lang="ru-RU" sz="1600" u="sng" dirty="0"/>
              <a:t>моделирование угроз безопасности</a:t>
            </a:r>
            <a:r>
              <a:rPr lang="ru-RU" sz="1600" dirty="0"/>
              <a:t> информации, которые могут возникнуть вследствие применения ПО, с целью выявления потенциальных угроз безопасности информации и обоснования требований по безопасности, предъявляемых к разрабатываемому ПО. Требования по безопасности, предъявляемые к разрабатываемому ПО могут быть уточнены с учетом результатов моделирования угроз безопасности информации.</a:t>
            </a:r>
          </a:p>
          <a:p>
            <a:pPr marL="342900" indent="-342900" algn="just" eaLnBrk="1" hangingPunct="1">
              <a:spcBef>
                <a:spcPts val="1200"/>
              </a:spcBef>
              <a:buFont typeface="+mj-lt"/>
              <a:buAutoNum type="arabicPeriod"/>
              <a:defRPr/>
            </a:pPr>
            <a:r>
              <a:rPr lang="ru-RU" sz="1600" dirty="0"/>
              <a:t>Проект архитектуры программы (логическая структура программы, в которой идентифицированы компоненты, их интерфейсы и концепция взаимодействия между ними) должен быть уточнен с учетом необходимости </a:t>
            </a:r>
            <a:r>
              <a:rPr lang="ru-RU" sz="1600" u="sng" dirty="0"/>
              <a:t>нейтрализации потенциальных угроз </a:t>
            </a:r>
            <a:r>
              <a:rPr lang="ru-RU" sz="1600" dirty="0"/>
              <a:t>безопасности информации, которые были выявлены на этапе моделирования угроз безопасности информации, и выполнения требований по безопасности, установленных в процессе анализа требований к ПО. Для организации работ, выполняемых в процессах жизненного цикла ПО, документация разработчика ПО должна содержать документально оформленный проект архитектуры программы.</a:t>
            </a:r>
            <a:endParaRPr lang="ru-RU" sz="1600" b="1" dirty="0"/>
          </a:p>
        </p:txBody>
      </p:sp>
      <p:sp>
        <p:nvSpPr>
          <p:cNvPr id="2" name="TextBox 1">
            <a:extLst>
              <a:ext uri="{FF2B5EF4-FFF2-40B4-BE49-F238E27FC236}">
                <a16:creationId xmlns:a16="http://schemas.microsoft.com/office/drawing/2014/main" id="{817B5EEA-09D8-3417-A9A5-E826677892B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5689A056-9695-F4A2-A92B-E4E7767E987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01537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7F2DD3A6-4E5A-4952-B524-294FAC217FA4}"/>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DF41AF51-F323-4BE7-BA80-AA52CFE1F5EB}"/>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Конструирование и разработка ПО</a:t>
            </a:r>
          </a:p>
        </p:txBody>
      </p:sp>
      <p:sp>
        <p:nvSpPr>
          <p:cNvPr id="11" name="Прямоугольник 10">
            <a:extLst>
              <a:ext uri="{FF2B5EF4-FFF2-40B4-BE49-F238E27FC236}">
                <a16:creationId xmlns:a16="http://schemas.microsoft.com/office/drawing/2014/main" id="{EF99E8F3-9DCB-4972-BB82-E665F2A65F45}"/>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17.7</a:t>
            </a:r>
          </a:p>
        </p:txBody>
      </p:sp>
      <p:sp>
        <p:nvSpPr>
          <p:cNvPr id="10" name="Прямоугольник 9">
            <a:extLst>
              <a:ext uri="{FF2B5EF4-FFF2-40B4-BE49-F238E27FC236}">
                <a16:creationId xmlns:a16="http://schemas.microsoft.com/office/drawing/2014/main" id="{2F177193-CCDB-4D09-B82E-355FE2D3C260}"/>
              </a:ext>
            </a:extLst>
          </p:cNvPr>
          <p:cNvSpPr/>
          <p:nvPr/>
        </p:nvSpPr>
        <p:spPr>
          <a:xfrm>
            <a:off x="468313" y="692150"/>
            <a:ext cx="8496300" cy="220060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при выполнении конструирования и разработке ПО</a:t>
            </a:r>
          </a:p>
          <a:p>
            <a:pPr marL="342900" indent="-342900" algn="just" eaLnBrk="1" hangingPunct="1">
              <a:spcBef>
                <a:spcPts val="600"/>
              </a:spcBef>
              <a:buFont typeface="+mj-lt"/>
              <a:buAutoNum type="arabicPeriod"/>
              <a:defRPr/>
            </a:pPr>
            <a:r>
              <a:rPr lang="ru-RU" sz="1600" dirty="0"/>
              <a:t>Угроза внедрения уязвимостей в исходный код </a:t>
            </a:r>
            <a:r>
              <a:rPr lang="ru-RU" sz="1600" u="sng" dirty="0"/>
              <a:t>в ходе разработки</a:t>
            </a:r>
          </a:p>
          <a:p>
            <a:pPr marL="342900" indent="-342900" algn="just">
              <a:spcBef>
                <a:spcPts val="600"/>
              </a:spcBef>
              <a:buFont typeface="+mj-lt"/>
              <a:buAutoNum type="arabicPeriod"/>
              <a:defRPr/>
            </a:pPr>
            <a:r>
              <a:rPr lang="ru-RU" sz="1600" dirty="0"/>
              <a:t>Угроза выявления уязвимостей программы вследствие </a:t>
            </a:r>
            <a:r>
              <a:rPr lang="ru-RU" sz="1600" u="sng" dirty="0"/>
              <a:t>раскрытия исходного кода</a:t>
            </a:r>
          </a:p>
          <a:p>
            <a:pPr marL="342900" indent="-342900" algn="just" eaLnBrk="1" hangingPunct="1">
              <a:spcBef>
                <a:spcPts val="600"/>
              </a:spcBef>
              <a:buFont typeface="+mj-lt"/>
              <a:buAutoNum type="arabicPeriod"/>
              <a:defRPr/>
            </a:pPr>
            <a:r>
              <a:rPr lang="ru-RU" sz="1600" dirty="0"/>
              <a:t>Угроза внедрения уязвимостей путем использования заимствованных у сторонних разработчиков </a:t>
            </a:r>
            <a:r>
              <a:rPr lang="ru-RU" sz="1600" u="sng" dirty="0"/>
              <a:t>уязвимых компонентов</a:t>
            </a:r>
          </a:p>
          <a:p>
            <a:pPr marL="342900" indent="-342900" algn="just" eaLnBrk="1" hangingPunct="1">
              <a:spcBef>
                <a:spcPts val="600"/>
              </a:spcBef>
              <a:buFont typeface="+mj-lt"/>
              <a:buAutoNum type="arabicPeriod"/>
              <a:defRPr/>
            </a:pPr>
            <a:r>
              <a:rPr lang="ru-RU" sz="1600" dirty="0"/>
              <a:t>Угроза внедрения уязвимостей из-за неверного использования </a:t>
            </a:r>
            <a:r>
              <a:rPr lang="ru-RU" sz="1600" u="sng" dirty="0"/>
              <a:t>инструментальных средств</a:t>
            </a:r>
          </a:p>
          <a:p>
            <a:pPr marL="342900" indent="-342900" algn="just" eaLnBrk="1" hangingPunct="1">
              <a:spcBef>
                <a:spcPts val="600"/>
              </a:spcBef>
              <a:buFont typeface="+mj-lt"/>
              <a:buAutoNum type="arabicPeriod"/>
              <a:defRPr/>
            </a:pPr>
            <a:r>
              <a:rPr lang="ru-RU" sz="1600" dirty="0"/>
              <a:t>Угроза появления уязвимостей вследствие ошибок </a:t>
            </a:r>
            <a:r>
              <a:rPr lang="ru-RU" sz="1600" u="sng" dirty="0"/>
              <a:t>в эксплуатационных документах</a:t>
            </a:r>
            <a:endParaRPr lang="ru-RU" sz="1600" dirty="0"/>
          </a:p>
        </p:txBody>
      </p:sp>
      <p:sp>
        <p:nvSpPr>
          <p:cNvPr id="12" name="Прямоугольник 11">
            <a:extLst>
              <a:ext uri="{FF2B5EF4-FFF2-40B4-BE49-F238E27FC236}">
                <a16:creationId xmlns:a16="http://schemas.microsoft.com/office/drawing/2014/main" id="{2073967B-5683-40C3-86B3-6E5907687244}"/>
              </a:ext>
            </a:extLst>
          </p:cNvPr>
          <p:cNvSpPr/>
          <p:nvPr/>
        </p:nvSpPr>
        <p:spPr>
          <a:xfrm>
            <a:off x="468313" y="3096684"/>
            <a:ext cx="8496300" cy="293926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a:spcBef>
                <a:spcPts val="600"/>
              </a:spcBef>
              <a:buFont typeface="+mj-lt"/>
              <a:buAutoNum type="arabicPeriod"/>
              <a:defRPr/>
            </a:pPr>
            <a:r>
              <a:rPr lang="ru-RU" sz="1600" dirty="0"/>
              <a:t>Разработчик ПО должен создавать ПО на основе </a:t>
            </a:r>
            <a:r>
              <a:rPr lang="ru-RU" sz="1600" u="sng" dirty="0"/>
              <a:t>спроектированной архитектуры</a:t>
            </a:r>
            <a:r>
              <a:rPr lang="ru-RU" sz="1600" dirty="0"/>
              <a:t>,</a:t>
            </a:r>
          </a:p>
          <a:p>
            <a:pPr marL="342900" indent="-342900" algn="just">
              <a:spcBef>
                <a:spcPts val="600"/>
              </a:spcBef>
              <a:buFont typeface="+mj-lt"/>
              <a:buAutoNum type="arabicPeriod"/>
              <a:defRPr/>
            </a:pPr>
            <a:r>
              <a:rPr lang="ru-RU" sz="1600" dirty="0"/>
              <a:t>Разработчик ПО должен использовать единый порядок оформления и приводить </a:t>
            </a:r>
            <a:r>
              <a:rPr lang="ru-RU" sz="1600" u="sng" dirty="0"/>
              <a:t>комментарии в исходном коде программы</a:t>
            </a:r>
            <a:r>
              <a:rPr lang="ru-RU" sz="1600" dirty="0"/>
              <a:t>.</a:t>
            </a:r>
          </a:p>
          <a:p>
            <a:pPr marL="342900" indent="-342900" algn="just">
              <a:spcBef>
                <a:spcPts val="600"/>
              </a:spcBef>
              <a:buFont typeface="+mj-lt"/>
              <a:buAutoNum type="arabicPeriod"/>
              <a:defRPr/>
            </a:pPr>
            <a:r>
              <a:rPr lang="ru-RU" sz="1600" dirty="0"/>
              <a:t>Разработчик ПО должен обеспечить проведение статического </a:t>
            </a:r>
            <a:r>
              <a:rPr lang="ru-RU" sz="1600" u="sng" dirty="0"/>
              <a:t>анализа исходного кода </a:t>
            </a:r>
            <a:r>
              <a:rPr lang="ru-RU" sz="1600" dirty="0"/>
              <a:t>программы с целью выявления недостатков программы.</a:t>
            </a:r>
          </a:p>
          <a:p>
            <a:pPr marL="342900" indent="-342900" algn="just">
              <a:spcBef>
                <a:spcPts val="600"/>
              </a:spcBef>
              <a:buFont typeface="+mj-lt"/>
              <a:buAutoNum type="arabicPeriod"/>
              <a:defRPr/>
            </a:pPr>
            <a:r>
              <a:rPr lang="ru-RU" sz="1600" dirty="0"/>
              <a:t>Разработчик ПО должен обеспечить проведение периодической </a:t>
            </a:r>
            <a:r>
              <a:rPr lang="ru-RU" sz="1600" u="sng" dirty="0"/>
              <a:t>экспертизы компонентов</a:t>
            </a:r>
            <a:r>
              <a:rPr lang="ru-RU" sz="1600" dirty="0"/>
              <a:t>, заимствованных у сторонних разработчиков ПО, если для этих компонентов доступен исходный код программы. </a:t>
            </a:r>
          </a:p>
          <a:p>
            <a:pPr marL="342900" indent="-342900" algn="just" eaLnBrk="1" hangingPunct="1">
              <a:spcBef>
                <a:spcPts val="600"/>
              </a:spcBef>
              <a:buFont typeface="+mj-lt"/>
              <a:buAutoNum type="arabicPeriod"/>
              <a:defRPr/>
            </a:pPr>
            <a:r>
              <a:rPr lang="ru-RU" sz="1600" dirty="0"/>
              <a:t>При разработке ПО должны применяться </a:t>
            </a:r>
            <a:r>
              <a:rPr lang="ru-RU" sz="1600" u="sng" dirty="0"/>
              <a:t>последние версии инструментальных средств</a:t>
            </a:r>
          </a:p>
        </p:txBody>
      </p:sp>
      <p:sp>
        <p:nvSpPr>
          <p:cNvPr id="2" name="TextBox 1">
            <a:extLst>
              <a:ext uri="{FF2B5EF4-FFF2-40B4-BE49-F238E27FC236}">
                <a16:creationId xmlns:a16="http://schemas.microsoft.com/office/drawing/2014/main" id="{B9659314-9629-0B59-54D4-3D02F44365EC}"/>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1AA40C58-8500-B848-D54B-59DC1A73D6B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81890"/>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D8C74A7-8E30-493A-B37A-F02C5A976D75}"/>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BCEF7E4A-6965-42EC-8C02-54C00BFAF500}"/>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Тестирование программного обеспечения</a:t>
            </a:r>
          </a:p>
        </p:txBody>
      </p:sp>
      <p:sp>
        <p:nvSpPr>
          <p:cNvPr id="11" name="Прямоугольник 10">
            <a:extLst>
              <a:ext uri="{FF2B5EF4-FFF2-40B4-BE49-F238E27FC236}">
                <a16:creationId xmlns:a16="http://schemas.microsoft.com/office/drawing/2014/main" id="{12E35382-0BE7-4EC0-9EC9-FB496BE9A620}"/>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17.8</a:t>
            </a:r>
          </a:p>
        </p:txBody>
      </p:sp>
      <p:sp>
        <p:nvSpPr>
          <p:cNvPr id="9" name="TextBox 8">
            <a:extLst>
              <a:ext uri="{FF2B5EF4-FFF2-40B4-BE49-F238E27FC236}">
                <a16:creationId xmlns:a16="http://schemas.microsoft.com/office/drawing/2014/main" id="{0660ED35-9C3B-4AA3-A0C7-456AA7B035F7}"/>
              </a:ext>
            </a:extLst>
          </p:cNvPr>
          <p:cNvSpPr txBox="1"/>
          <p:nvPr/>
        </p:nvSpPr>
        <p:spPr>
          <a:xfrm>
            <a:off x="0" y="6550025"/>
            <a:ext cx="6732588" cy="307975"/>
          </a:xfrm>
          <a:prstGeom prst="rect">
            <a:avLst/>
          </a:prstGeom>
          <a:noFill/>
        </p:spPr>
        <p:txBody>
          <a:bodyPr>
            <a:spAutoFit/>
          </a:bodyPr>
          <a:lstStyle/>
          <a:p>
            <a:pPr eaLnBrk="1" hangingPunct="1">
              <a:defRPr/>
            </a:pPr>
            <a:r>
              <a:rPr lang="ru-RU" sz="1400" b="1">
                <a:solidFill>
                  <a:schemeClr val="bg1"/>
                </a:solidFill>
                <a:effectLst>
                  <a:outerShdw blurRad="38100" dist="38100" dir="2700000" algn="tl">
                    <a:srgbClr val="C0C0C0"/>
                  </a:outerShdw>
                </a:effectLst>
              </a:rPr>
              <a:t>Разработка безопасного программного обеспечения</a:t>
            </a:r>
          </a:p>
        </p:txBody>
      </p:sp>
      <p:sp>
        <p:nvSpPr>
          <p:cNvPr id="10" name="Прямоугольник 9">
            <a:extLst>
              <a:ext uri="{FF2B5EF4-FFF2-40B4-BE49-F238E27FC236}">
                <a16:creationId xmlns:a16="http://schemas.microsoft.com/office/drawing/2014/main" id="{5329B7A8-5005-4B7B-B2C4-9AE3A27EDD2C}"/>
              </a:ext>
            </a:extLst>
          </p:cNvPr>
          <p:cNvSpPr/>
          <p:nvPr/>
        </p:nvSpPr>
        <p:spPr>
          <a:xfrm>
            <a:off x="468313" y="692150"/>
            <a:ext cx="8496300" cy="180049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при выполнении квалификационного тестирования ПО </a:t>
            </a:r>
          </a:p>
          <a:p>
            <a:pPr marL="342900" indent="-342900" algn="just" eaLnBrk="1" hangingPunct="1">
              <a:spcBef>
                <a:spcPts val="600"/>
              </a:spcBef>
              <a:buFont typeface="+mj-lt"/>
              <a:buAutoNum type="arabicPeriod"/>
              <a:defRPr/>
            </a:pPr>
            <a:r>
              <a:rPr lang="ru-RU" sz="1600" dirty="0"/>
              <a:t>Угроза появления уязвимостей вследствие изменения </a:t>
            </a:r>
            <a:r>
              <a:rPr lang="ru-RU" sz="1600" u="sng" dirty="0"/>
              <a:t>тестовой документации</a:t>
            </a:r>
            <a:r>
              <a:rPr lang="ru-RU" sz="1600" dirty="0"/>
              <a:t> с целью сокрытия уязвимостей программы</a:t>
            </a:r>
          </a:p>
          <a:p>
            <a:pPr marL="342900" indent="-342900" algn="just" eaLnBrk="1" hangingPunct="1">
              <a:spcBef>
                <a:spcPts val="600"/>
              </a:spcBef>
              <a:buFont typeface="+mj-lt"/>
              <a:buAutoNum type="arabicPeriod"/>
              <a:defRPr/>
            </a:pPr>
            <a:r>
              <a:rPr lang="ru-RU" sz="1600" dirty="0"/>
              <a:t>Угроза выявления уязвимостей вследствие </a:t>
            </a:r>
            <a:r>
              <a:rPr lang="ru-RU" sz="1600" u="sng" dirty="0"/>
              <a:t>раскрытия информации о тестировании</a:t>
            </a:r>
            <a:r>
              <a:rPr lang="ru-RU" sz="1600" dirty="0"/>
              <a:t> ПО</a:t>
            </a:r>
          </a:p>
          <a:p>
            <a:pPr marL="342900" indent="-342900" algn="just" eaLnBrk="1" hangingPunct="1">
              <a:spcBef>
                <a:spcPts val="600"/>
              </a:spcBef>
              <a:buFont typeface="+mj-lt"/>
              <a:buAutoNum type="arabicPeriod"/>
              <a:defRPr/>
            </a:pPr>
            <a:r>
              <a:rPr lang="ru-RU" sz="1600" dirty="0"/>
              <a:t>Угроза появления уязвимостей программы вследствие совершения </a:t>
            </a:r>
            <a:r>
              <a:rPr lang="ru-RU" sz="1600" u="sng" dirty="0"/>
              <a:t>ошибок при выполнении тестирования</a:t>
            </a:r>
            <a:r>
              <a:rPr lang="ru-RU" sz="1600" dirty="0"/>
              <a:t> ПО</a:t>
            </a:r>
          </a:p>
        </p:txBody>
      </p:sp>
      <p:sp>
        <p:nvSpPr>
          <p:cNvPr id="12" name="Прямоугольник 11">
            <a:extLst>
              <a:ext uri="{FF2B5EF4-FFF2-40B4-BE49-F238E27FC236}">
                <a16:creationId xmlns:a16="http://schemas.microsoft.com/office/drawing/2014/main" id="{D9551A58-C538-4FFA-9681-4E87AB0A2336}"/>
              </a:ext>
            </a:extLst>
          </p:cNvPr>
          <p:cNvSpPr/>
          <p:nvPr/>
        </p:nvSpPr>
        <p:spPr>
          <a:xfrm>
            <a:off x="468313" y="2636971"/>
            <a:ext cx="8497888" cy="360098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a:spcBef>
                <a:spcPts val="600"/>
              </a:spcBef>
              <a:buFont typeface="+mj-lt"/>
              <a:buAutoNum type="arabicPeriod"/>
              <a:defRPr/>
            </a:pPr>
            <a:r>
              <a:rPr lang="ru-RU" sz="1600" dirty="0"/>
              <a:t>Разработчик ПО должен проводить функциональное </a:t>
            </a:r>
            <a:r>
              <a:rPr lang="ru-RU" sz="1600" u="sng" dirty="0"/>
              <a:t>тестирование требований безопасности</a:t>
            </a:r>
            <a:r>
              <a:rPr lang="en-US" sz="1600" dirty="0"/>
              <a:t> </a:t>
            </a:r>
            <a:r>
              <a:rPr lang="ru-RU" sz="1600" dirty="0"/>
              <a:t>для того, чтобы подтвердить реализацию идентифицированных в процессе анализа требований к ПО. </a:t>
            </a:r>
          </a:p>
          <a:p>
            <a:pPr marL="342900" indent="-342900" algn="just" eaLnBrk="1" hangingPunct="1">
              <a:spcBef>
                <a:spcPts val="600"/>
              </a:spcBef>
              <a:buFont typeface="+mj-lt"/>
              <a:buAutoNum type="arabicPeriod"/>
              <a:defRPr/>
            </a:pPr>
            <a:r>
              <a:rPr lang="ru-RU" sz="1600" dirty="0"/>
              <a:t>Разработчик ПО должен обеспечить </a:t>
            </a:r>
            <a:r>
              <a:rPr lang="ru-RU" sz="1600" u="sng" dirty="0"/>
              <a:t>проведение тестирования на проникновение</a:t>
            </a:r>
            <a:r>
              <a:rPr lang="ru-RU" sz="1600" dirty="0"/>
              <a:t> в отношении программы с целью выявления ее уязвимостей. Тесты, выполняемые в рамках тестирования на проникновение, должны быть разработаны с учетом проекта архитектуры</a:t>
            </a:r>
          </a:p>
          <a:p>
            <a:pPr marL="342900" indent="-342900" algn="just" eaLnBrk="1" hangingPunct="1">
              <a:spcBef>
                <a:spcPts val="600"/>
              </a:spcBef>
              <a:buFont typeface="+mj-lt"/>
              <a:buAutoNum type="arabicPeriod"/>
              <a:defRPr/>
            </a:pPr>
            <a:r>
              <a:rPr lang="ru-RU" sz="1600" dirty="0"/>
              <a:t> Разработчик ПО должен обеспечить проведение динамического анализа кода программы с целью </a:t>
            </a:r>
            <a:r>
              <a:rPr lang="ru-RU" sz="1600" u="sng" dirty="0"/>
              <a:t>выявления уязвимостей программы</a:t>
            </a:r>
            <a:r>
              <a:rPr lang="ru-RU" sz="1600" dirty="0"/>
              <a:t>. </a:t>
            </a:r>
          </a:p>
          <a:p>
            <a:pPr marL="342900" indent="-342900" algn="just" eaLnBrk="1" hangingPunct="1">
              <a:spcBef>
                <a:spcPts val="600"/>
              </a:spcBef>
              <a:buFont typeface="+mj-lt"/>
              <a:buAutoNum type="arabicPeriod"/>
              <a:defRPr/>
            </a:pPr>
            <a:r>
              <a:rPr lang="ru-RU" sz="1600" dirty="0"/>
              <a:t>Разработчик ПО должен обеспечить </a:t>
            </a:r>
            <a:r>
              <a:rPr lang="ru-RU" sz="1600" u="sng" dirty="0"/>
              <a:t>проведение </a:t>
            </a:r>
            <a:r>
              <a:rPr lang="ru-RU" sz="1600" u="sng" dirty="0" err="1"/>
              <a:t>фаззинг</a:t>
            </a:r>
            <a:r>
              <a:rPr lang="ru-RU" sz="1600" u="sng" dirty="0"/>
              <a:t>-тестирования</a:t>
            </a:r>
            <a:r>
              <a:rPr lang="ru-RU" sz="1600" dirty="0"/>
              <a:t> программы, направленный на оценку ее свойств при передаче программе случайных или специально сформированных входных данных, отличных от предусмотренных алгоритмом работы программы</a:t>
            </a:r>
          </a:p>
        </p:txBody>
      </p:sp>
      <p:sp>
        <p:nvSpPr>
          <p:cNvPr id="2" name="TextBox 1">
            <a:extLst>
              <a:ext uri="{FF2B5EF4-FFF2-40B4-BE49-F238E27FC236}">
                <a16:creationId xmlns:a16="http://schemas.microsoft.com/office/drawing/2014/main" id="{0CCBBA9A-62E0-616C-1370-409666D4A907}"/>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A9784C24-D763-A5F3-C2E4-C0AE24A9FCA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481093"/>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17.9</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ea typeface="Tahoma" panose="020B0604030504040204" pitchFamily="34" charset="0"/>
                <a:cs typeface="Arial" panose="020B0604020202020204" pitchFamily="34" charset="0"/>
              </a:rPr>
              <a:t>Виды тестирования качества программного обеспечения</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grpSp>
        <p:nvGrpSpPr>
          <p:cNvPr id="27" name="Группа 26">
            <a:extLst>
              <a:ext uri="{FF2B5EF4-FFF2-40B4-BE49-F238E27FC236}">
                <a16:creationId xmlns:a16="http://schemas.microsoft.com/office/drawing/2014/main" id="{40FF6FCC-BA03-4089-9F03-FD941C0A9EDD}"/>
              </a:ext>
            </a:extLst>
          </p:cNvPr>
          <p:cNvGrpSpPr/>
          <p:nvPr/>
        </p:nvGrpSpPr>
        <p:grpSpPr>
          <a:xfrm>
            <a:off x="468313" y="595685"/>
            <a:ext cx="8472487" cy="4502716"/>
            <a:chOff x="468313" y="2331693"/>
            <a:chExt cx="8472487" cy="4538133"/>
          </a:xfrm>
        </p:grpSpPr>
        <p:graphicFrame>
          <p:nvGraphicFramePr>
            <p:cNvPr id="9" name="Схема 8">
              <a:extLst>
                <a:ext uri="{FF2B5EF4-FFF2-40B4-BE49-F238E27FC236}">
                  <a16:creationId xmlns:a16="http://schemas.microsoft.com/office/drawing/2014/main" id="{1C694426-EFE7-40DF-B09F-B2197DC06FB6}"/>
                </a:ext>
              </a:extLst>
            </p:cNvPr>
            <p:cNvGraphicFramePr/>
            <p:nvPr>
              <p:extLst>
                <p:ext uri="{D42A27DB-BD31-4B8C-83A1-F6EECF244321}">
                  <p14:modId xmlns:p14="http://schemas.microsoft.com/office/powerpoint/2010/main" val="452259169"/>
                </p:ext>
              </p:extLst>
            </p:nvPr>
          </p:nvGraphicFramePr>
          <p:xfrm>
            <a:off x="468313" y="2331693"/>
            <a:ext cx="8472487" cy="4538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4" name="Группа 13">
              <a:extLst>
                <a:ext uri="{FF2B5EF4-FFF2-40B4-BE49-F238E27FC236}">
                  <a16:creationId xmlns:a16="http://schemas.microsoft.com/office/drawing/2014/main" id="{1AA50051-BBD3-457D-AD29-07C521182E62}"/>
                </a:ext>
              </a:extLst>
            </p:cNvPr>
            <p:cNvGrpSpPr/>
            <p:nvPr/>
          </p:nvGrpSpPr>
          <p:grpSpPr>
            <a:xfrm>
              <a:off x="1507067" y="2424784"/>
              <a:ext cx="6595534" cy="761096"/>
              <a:chOff x="1456267" y="1311253"/>
              <a:chExt cx="6595534" cy="1002393"/>
            </a:xfrm>
          </p:grpSpPr>
          <p:sp>
            <p:nvSpPr>
              <p:cNvPr id="15" name="TextBox 14">
                <a:extLst>
                  <a:ext uri="{FF2B5EF4-FFF2-40B4-BE49-F238E27FC236}">
                    <a16:creationId xmlns:a16="http://schemas.microsoft.com/office/drawing/2014/main" id="{829B766E-314D-4031-A652-3181284591C3}"/>
                  </a:ext>
                </a:extLst>
              </p:cNvPr>
              <p:cNvSpPr txBox="1"/>
              <p:nvPr/>
            </p:nvSpPr>
            <p:spPr>
              <a:xfrm>
                <a:off x="1456267" y="1311253"/>
                <a:ext cx="6595534" cy="490251"/>
              </a:xfrm>
              <a:prstGeom prst="rect">
                <a:avLst/>
              </a:prstGeom>
              <a:noFill/>
            </p:spPr>
            <p:txBody>
              <a:bodyPr wrap="square" rtlCol="0">
                <a:spAutoFit/>
              </a:bodyPr>
              <a:lstStyle/>
              <a:p>
                <a:pPr algn="ctr"/>
                <a:r>
                  <a:rPr lang="ru-RU" b="1" dirty="0">
                    <a:solidFill>
                      <a:schemeClr val="accent5">
                        <a:lumMod val="75000"/>
                      </a:schemeClr>
                    </a:solidFill>
                  </a:rPr>
                  <a:t>Тестирование компонентов информационных систем</a:t>
                </a:r>
              </a:p>
            </p:txBody>
          </p:sp>
          <p:cxnSp>
            <p:nvCxnSpPr>
              <p:cNvPr id="16" name="Прямая со стрелкой 15">
                <a:extLst>
                  <a:ext uri="{FF2B5EF4-FFF2-40B4-BE49-F238E27FC236}">
                    <a16:creationId xmlns:a16="http://schemas.microsoft.com/office/drawing/2014/main" id="{DD25F688-0681-406C-BBAE-F47FCCDDFB5F}"/>
                  </a:ext>
                </a:extLst>
              </p:cNvPr>
              <p:cNvCxnSpPr>
                <a:cxnSpLocks/>
              </p:cNvCxnSpPr>
              <p:nvPr/>
            </p:nvCxnSpPr>
            <p:spPr>
              <a:xfrm flipH="1">
                <a:off x="4754036" y="1756214"/>
                <a:ext cx="527" cy="557429"/>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7" name="Соединитель: уступ 16">
                <a:extLst>
                  <a:ext uri="{FF2B5EF4-FFF2-40B4-BE49-F238E27FC236}">
                    <a16:creationId xmlns:a16="http://schemas.microsoft.com/office/drawing/2014/main" id="{9925AF05-E8AF-4C7B-9BA0-933E1FB9EE6F}"/>
                  </a:ext>
                </a:extLst>
              </p:cNvPr>
              <p:cNvCxnSpPr>
                <a:cxnSpLocks/>
              </p:cNvCxnSpPr>
              <p:nvPr/>
            </p:nvCxnSpPr>
            <p:spPr>
              <a:xfrm>
                <a:off x="4754034" y="1962578"/>
                <a:ext cx="3145366" cy="351059"/>
              </a:xfrm>
              <a:prstGeom prst="bentConnector3">
                <a:avLst>
                  <a:gd name="adj1" fmla="val 99798"/>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8" name="Соединитель: уступ 17">
                <a:extLst>
                  <a:ext uri="{FF2B5EF4-FFF2-40B4-BE49-F238E27FC236}">
                    <a16:creationId xmlns:a16="http://schemas.microsoft.com/office/drawing/2014/main" id="{F13626A1-765C-4C14-9C60-3137C80F47D3}"/>
                  </a:ext>
                </a:extLst>
              </p:cNvPr>
              <p:cNvCxnSpPr>
                <a:cxnSpLocks/>
              </p:cNvCxnSpPr>
              <p:nvPr/>
            </p:nvCxnSpPr>
            <p:spPr>
              <a:xfrm rot="10800000" flipV="1">
                <a:off x="1735670" y="1962587"/>
                <a:ext cx="3018364" cy="351059"/>
              </a:xfrm>
              <a:prstGeom prst="bentConnector3">
                <a:avLst>
                  <a:gd name="adj1" fmla="val 99649"/>
                </a:avLst>
              </a:prstGeom>
              <a:ln>
                <a:tailEnd type="triangle"/>
              </a:ln>
            </p:spPr>
            <p:style>
              <a:lnRef idx="3">
                <a:schemeClr val="accent3"/>
              </a:lnRef>
              <a:fillRef idx="0">
                <a:schemeClr val="accent3"/>
              </a:fillRef>
              <a:effectRef idx="2">
                <a:schemeClr val="accent3"/>
              </a:effectRef>
              <a:fontRef idx="minor">
                <a:schemeClr val="tx1"/>
              </a:fontRef>
            </p:style>
          </p:cxnSp>
        </p:grpSp>
      </p:grpSp>
      <p:pic>
        <p:nvPicPr>
          <p:cNvPr id="2" name="Picture 2">
            <a:extLst>
              <a:ext uri="{FF2B5EF4-FFF2-40B4-BE49-F238E27FC236}">
                <a16:creationId xmlns:a16="http://schemas.microsoft.com/office/drawing/2014/main" id="{9A8D3530-22DC-470E-397E-C48E1EF3A2C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E4FE243-03D0-8317-94F1-DBE08453FE0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sp>
        <p:nvSpPr>
          <p:cNvPr id="13" name="TextBox 12">
            <a:extLst>
              <a:ext uri="{FF2B5EF4-FFF2-40B4-BE49-F238E27FC236}">
                <a16:creationId xmlns:a16="http://schemas.microsoft.com/office/drawing/2014/main" id="{C558523B-7CAA-F006-4538-CE0DDF2E7C6F}"/>
              </a:ext>
            </a:extLst>
          </p:cNvPr>
          <p:cNvSpPr txBox="1"/>
          <p:nvPr/>
        </p:nvSpPr>
        <p:spPr>
          <a:xfrm>
            <a:off x="649818" y="4624914"/>
            <a:ext cx="8511198" cy="338554"/>
          </a:xfrm>
          <a:prstGeom prst="rect">
            <a:avLst/>
          </a:prstGeom>
          <a:noFill/>
        </p:spPr>
        <p:txBody>
          <a:bodyPr wrap="square">
            <a:spAutoFit/>
          </a:bodyPr>
          <a:lstStyle/>
          <a:p>
            <a:r>
              <a:rPr lang="ru-RU" sz="1600" b="0" i="0" dirty="0">
                <a:solidFill>
                  <a:srgbClr val="111111"/>
                </a:solidFill>
                <a:effectLst/>
                <a:latin typeface="Arial" panose="020B0604020202020204" pitchFamily="34" charset="0"/>
                <a:cs typeface="Arial" panose="020B0604020202020204" pitchFamily="34" charset="0"/>
              </a:rPr>
              <a:t>Приемочное тестирование является наиболее важным шагом и состоит из 4 фаз</a:t>
            </a:r>
            <a:endParaRPr lang="ru-RU" sz="1600" dirty="0">
              <a:latin typeface="Arial" panose="020B0604020202020204" pitchFamily="34" charset="0"/>
              <a:cs typeface="Arial" panose="020B0604020202020204" pitchFamily="34" charset="0"/>
            </a:endParaRPr>
          </a:p>
        </p:txBody>
      </p:sp>
      <p:graphicFrame>
        <p:nvGraphicFramePr>
          <p:cNvPr id="20" name="Схема 19">
            <a:extLst>
              <a:ext uri="{FF2B5EF4-FFF2-40B4-BE49-F238E27FC236}">
                <a16:creationId xmlns:a16="http://schemas.microsoft.com/office/drawing/2014/main" id="{85166560-7838-C6BB-E47C-530CF8296999}"/>
              </a:ext>
            </a:extLst>
          </p:cNvPr>
          <p:cNvGraphicFramePr/>
          <p:nvPr>
            <p:extLst>
              <p:ext uri="{D42A27DB-BD31-4B8C-83A1-F6EECF244321}">
                <p14:modId xmlns:p14="http://schemas.microsoft.com/office/powerpoint/2010/main" val="20960533"/>
              </p:ext>
            </p:extLst>
          </p:nvPr>
        </p:nvGraphicFramePr>
        <p:xfrm>
          <a:off x="677864" y="4904634"/>
          <a:ext cx="8328024" cy="126531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74262524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32162E0B-BCB3-4102-8C23-58C21F114B3E}"/>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533B3495-1FB2-45D1-8994-FE379907FF1E}"/>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Инсталляция и приёмка программного обеспечения</a:t>
            </a:r>
          </a:p>
        </p:txBody>
      </p:sp>
      <p:sp>
        <p:nvSpPr>
          <p:cNvPr id="11" name="Прямоугольник 10">
            <a:extLst>
              <a:ext uri="{FF2B5EF4-FFF2-40B4-BE49-F238E27FC236}">
                <a16:creationId xmlns:a16="http://schemas.microsoft.com/office/drawing/2014/main" id="{55E902C3-61F6-44DF-A563-3F9A20BB5101}"/>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17.10</a:t>
            </a:r>
          </a:p>
        </p:txBody>
      </p:sp>
      <p:sp>
        <p:nvSpPr>
          <p:cNvPr id="10" name="Прямоугольник 9">
            <a:extLst>
              <a:ext uri="{FF2B5EF4-FFF2-40B4-BE49-F238E27FC236}">
                <a16:creationId xmlns:a16="http://schemas.microsoft.com/office/drawing/2014/main" id="{712BAF3F-C396-469F-A76B-F7E221D91CF9}"/>
              </a:ext>
            </a:extLst>
          </p:cNvPr>
          <p:cNvSpPr/>
          <p:nvPr/>
        </p:nvSpPr>
        <p:spPr>
          <a:xfrm>
            <a:off x="468313" y="692150"/>
            <a:ext cx="8496300" cy="153888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при выполнении инсталляции и приемки ПО </a:t>
            </a:r>
          </a:p>
          <a:p>
            <a:pPr marL="342900" indent="-342900" eaLnBrk="1" hangingPunct="1">
              <a:spcBef>
                <a:spcPts val="1200"/>
              </a:spcBef>
              <a:buFont typeface="+mj-lt"/>
              <a:buAutoNum type="arabicPeriod"/>
              <a:defRPr/>
            </a:pPr>
            <a:r>
              <a:rPr lang="ru-RU" sz="1600" dirty="0"/>
              <a:t>Угроза внедрения уязвимостей в программу </a:t>
            </a:r>
            <a:r>
              <a:rPr lang="ru-RU" sz="1600" u="sng" dirty="0"/>
              <a:t>в процессе ее поставки</a:t>
            </a:r>
          </a:p>
          <a:p>
            <a:pPr marL="342900" indent="-342900" eaLnBrk="1" hangingPunct="1">
              <a:spcBef>
                <a:spcPts val="1200"/>
              </a:spcBef>
              <a:buFont typeface="+mj-lt"/>
              <a:buAutoNum type="arabicPeriod"/>
              <a:defRPr/>
            </a:pPr>
            <a:r>
              <a:rPr lang="ru-RU" sz="1600" dirty="0"/>
              <a:t>Угроза появления уязвимостей вследствие </a:t>
            </a:r>
            <a:r>
              <a:rPr lang="ru-RU" sz="1600" u="sng" dirty="0"/>
              <a:t>модификации эксплуатационных документов</a:t>
            </a:r>
          </a:p>
          <a:p>
            <a:pPr marL="342900" indent="-342900" eaLnBrk="1" hangingPunct="1">
              <a:spcBef>
                <a:spcPts val="1200"/>
              </a:spcBef>
              <a:buFont typeface="+mj-lt"/>
              <a:buAutoNum type="arabicPeriod"/>
              <a:defRPr/>
            </a:pPr>
            <a:r>
              <a:rPr lang="ru-RU" sz="1600" dirty="0"/>
              <a:t>Угроза внедрения уязвимостей в </a:t>
            </a:r>
            <a:r>
              <a:rPr lang="ru-RU" sz="1600" u="sng" dirty="0"/>
              <a:t>обновления программного обеспечения</a:t>
            </a:r>
          </a:p>
        </p:txBody>
      </p:sp>
      <p:sp>
        <p:nvSpPr>
          <p:cNvPr id="12" name="Прямоугольник 11">
            <a:extLst>
              <a:ext uri="{FF2B5EF4-FFF2-40B4-BE49-F238E27FC236}">
                <a16:creationId xmlns:a16="http://schemas.microsoft.com/office/drawing/2014/main" id="{7CF99808-A321-4828-B084-607DB6D05DAA}"/>
              </a:ext>
            </a:extLst>
          </p:cNvPr>
          <p:cNvSpPr/>
          <p:nvPr/>
        </p:nvSpPr>
        <p:spPr>
          <a:xfrm>
            <a:off x="465138" y="2454275"/>
            <a:ext cx="8496300" cy="276998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eaLnBrk="1" hangingPunct="1">
              <a:spcBef>
                <a:spcPts val="1200"/>
              </a:spcBef>
              <a:buFont typeface="+mj-lt"/>
              <a:buAutoNum type="arabicPeriod"/>
              <a:defRPr/>
            </a:pPr>
            <a:r>
              <a:rPr lang="ru-RU" sz="1600" dirty="0"/>
              <a:t>Разработчик ПО должен применять технические и организационные меры, необходимые для обнаружения модификации ПО или любого </a:t>
            </a:r>
            <a:r>
              <a:rPr lang="ru-RU" sz="1600" u="sng" dirty="0"/>
              <a:t>расхождения между оригиналом и версией</a:t>
            </a:r>
            <a:r>
              <a:rPr lang="ru-RU" sz="1600" dirty="0"/>
              <a:t>, полученной пользователем</a:t>
            </a:r>
          </a:p>
          <a:p>
            <a:pPr marL="342900" indent="-342900" algn="just" eaLnBrk="1" hangingPunct="1">
              <a:spcBef>
                <a:spcPts val="1200"/>
              </a:spcBef>
              <a:buFont typeface="+mj-lt"/>
              <a:buAutoNum type="arabicPeriod"/>
              <a:defRPr/>
            </a:pPr>
            <a:r>
              <a:rPr lang="ru-RU" sz="1600" dirty="0"/>
              <a:t>В состав поставляемого ПО должны быть включены эксплуатационные документы в объеме, </a:t>
            </a:r>
            <a:r>
              <a:rPr lang="ru-RU" sz="1600" u="sng" dirty="0"/>
              <a:t>достаточном для правильной настройки</a:t>
            </a:r>
            <a:r>
              <a:rPr lang="ru-RU" sz="1600" dirty="0"/>
              <a:t> и безопасного применения программы. </a:t>
            </a:r>
          </a:p>
          <a:p>
            <a:pPr marL="342900" indent="-342900" algn="just" eaLnBrk="1" hangingPunct="1">
              <a:spcBef>
                <a:spcPts val="1200"/>
              </a:spcBef>
              <a:buFont typeface="+mj-lt"/>
              <a:buAutoNum type="arabicPeriod"/>
              <a:defRPr/>
            </a:pPr>
            <a:r>
              <a:rPr lang="ru-RU" sz="1600" dirty="0"/>
              <a:t>Для организации работ, выполняемых в процессах жизненного цикла ПО, и подтверждения соответствия требованиям настоящего стандарта должны быть оформлены </a:t>
            </a:r>
            <a:r>
              <a:rPr lang="ru-RU" sz="1600" u="sng" dirty="0"/>
              <a:t>эксплуатационные документы</a:t>
            </a:r>
            <a:r>
              <a:rPr lang="ru-RU" sz="1600" dirty="0"/>
              <a:t>.</a:t>
            </a:r>
          </a:p>
        </p:txBody>
      </p:sp>
      <p:sp>
        <p:nvSpPr>
          <p:cNvPr id="2" name="TextBox 1">
            <a:extLst>
              <a:ext uri="{FF2B5EF4-FFF2-40B4-BE49-F238E27FC236}">
                <a16:creationId xmlns:a16="http://schemas.microsoft.com/office/drawing/2014/main" id="{0CB44A45-A37B-5923-E8D9-E985DD0EB2C0}"/>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AF2973AD-334B-A8EA-D55F-A0FB4477878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428100"/>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09B3DEAF-4D94-4A8D-A7BE-916CE5BBD982}"/>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821AA2BC-F5C3-4321-99B9-E4EDA8A64F5D}"/>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Решение проблем ПО в процессе эксплуатации</a:t>
            </a:r>
          </a:p>
        </p:txBody>
      </p:sp>
      <p:sp>
        <p:nvSpPr>
          <p:cNvPr id="11" name="Прямоугольник 10">
            <a:extLst>
              <a:ext uri="{FF2B5EF4-FFF2-40B4-BE49-F238E27FC236}">
                <a16:creationId xmlns:a16="http://schemas.microsoft.com/office/drawing/2014/main" id="{8CE147A9-1F7A-44A1-9EC7-533FD84FCEC2}"/>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17.11</a:t>
            </a:r>
          </a:p>
        </p:txBody>
      </p:sp>
      <p:sp>
        <p:nvSpPr>
          <p:cNvPr id="10" name="Прямоугольник 9">
            <a:extLst>
              <a:ext uri="{FF2B5EF4-FFF2-40B4-BE49-F238E27FC236}">
                <a16:creationId xmlns:a16="http://schemas.microsoft.com/office/drawing/2014/main" id="{9415997E-17DE-469E-9FB0-B3247B1988D6}"/>
              </a:ext>
            </a:extLst>
          </p:cNvPr>
          <p:cNvSpPr/>
          <p:nvPr/>
        </p:nvSpPr>
        <p:spPr>
          <a:xfrm>
            <a:off x="468313" y="692150"/>
            <a:ext cx="8496300" cy="123110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при решении проблем в ПО процессе эксплуатации </a:t>
            </a:r>
          </a:p>
          <a:p>
            <a:pPr marL="342900" indent="-342900" eaLnBrk="1" hangingPunct="1">
              <a:spcBef>
                <a:spcPts val="600"/>
              </a:spcBef>
              <a:buFont typeface="+mj-lt"/>
              <a:buAutoNum type="arabicPeriod"/>
              <a:defRPr/>
            </a:pPr>
            <a:r>
              <a:rPr lang="ru-RU" sz="1600" dirty="0"/>
              <a:t>Угроза </a:t>
            </a:r>
            <a:r>
              <a:rPr lang="ru-RU" sz="1600" u="sng" dirty="0" err="1"/>
              <a:t>неисправления</a:t>
            </a:r>
            <a:r>
              <a:rPr lang="ru-RU" sz="1600" u="sng" dirty="0"/>
              <a:t> обнаруженных уязвимостей</a:t>
            </a:r>
            <a:r>
              <a:rPr lang="ru-RU" sz="1600" dirty="0"/>
              <a:t> программы</a:t>
            </a:r>
          </a:p>
          <a:p>
            <a:pPr marL="342900" indent="-342900" eaLnBrk="1" hangingPunct="1">
              <a:spcBef>
                <a:spcPts val="600"/>
              </a:spcBef>
              <a:buFont typeface="+mj-lt"/>
              <a:buAutoNum type="arabicPeriod"/>
              <a:defRPr/>
            </a:pPr>
            <a:r>
              <a:rPr lang="ru-RU" sz="1600" dirty="0"/>
              <a:t>Угроза выявления уязвимостей вследствие </a:t>
            </a:r>
            <a:r>
              <a:rPr lang="ru-RU" sz="1600" u="sng" dirty="0"/>
              <a:t>раскрытия информации об ошибках</a:t>
            </a:r>
            <a:r>
              <a:rPr lang="ru-RU" sz="1600" dirty="0"/>
              <a:t> и уязвимостях программы</a:t>
            </a:r>
          </a:p>
        </p:txBody>
      </p:sp>
      <p:sp>
        <p:nvSpPr>
          <p:cNvPr id="12" name="Прямоугольник 11">
            <a:extLst>
              <a:ext uri="{FF2B5EF4-FFF2-40B4-BE49-F238E27FC236}">
                <a16:creationId xmlns:a16="http://schemas.microsoft.com/office/drawing/2014/main" id="{960F7F5A-196F-4C4A-A2FD-F09D3FBDA512}"/>
              </a:ext>
            </a:extLst>
          </p:cNvPr>
          <p:cNvSpPr/>
          <p:nvPr/>
        </p:nvSpPr>
        <p:spPr>
          <a:xfrm>
            <a:off x="468313" y="2138363"/>
            <a:ext cx="8496300" cy="409342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eaLnBrk="1" hangingPunct="1">
              <a:spcBef>
                <a:spcPts val="600"/>
              </a:spcBef>
              <a:buFont typeface="+mj-lt"/>
              <a:buAutoNum type="arabicPeriod"/>
              <a:defRPr/>
            </a:pPr>
            <a:r>
              <a:rPr lang="ru-RU" sz="1600" dirty="0"/>
              <a:t>Разработчик ПО должен предусмотреть процедуру, позволяющую выполнять </a:t>
            </a:r>
            <a:r>
              <a:rPr lang="ru-RU" sz="1600" u="sng" dirty="0"/>
              <a:t>отслеживание и исправление обнаруженных ошибок</a:t>
            </a:r>
            <a:r>
              <a:rPr lang="ru-RU" sz="1600" dirty="0"/>
              <a:t> ПО и уязвимостей программы. По результатам обработки сообщений от пользователей об ошибках ПО и уязвимостях программы разработчик ПО должен обеспечить доведение до пользователей информации об уязвимостях программы и рекомендаций по их устранению, и обновлению ПО.</a:t>
            </a:r>
          </a:p>
          <a:p>
            <a:pPr marL="342900" indent="-342900" algn="just" eaLnBrk="1" hangingPunct="1">
              <a:spcBef>
                <a:spcPts val="600"/>
              </a:spcBef>
              <a:buFont typeface="+mj-lt"/>
              <a:buAutoNum type="arabicPeriod"/>
              <a:defRPr/>
            </a:pPr>
            <a:r>
              <a:rPr lang="ru-RU" sz="1600" dirty="0"/>
              <a:t>Разработчик ПО должен </a:t>
            </a:r>
            <a:r>
              <a:rPr lang="ru-RU" sz="1600" u="sng" dirty="0"/>
              <a:t>предложить пользователю решения проблем</a:t>
            </a:r>
            <a:r>
              <a:rPr lang="ru-RU" sz="1600" dirty="0"/>
              <a:t> в ситуации, когда неизвестная ранее уязвимость программы используется для проведения компьютерной или сетевой атаки на информационную систему пользователя. </a:t>
            </a:r>
          </a:p>
          <a:p>
            <a:pPr marL="342900" indent="-342900" algn="just" eaLnBrk="1" hangingPunct="1">
              <a:spcBef>
                <a:spcPts val="600"/>
              </a:spcBef>
              <a:buFont typeface="+mj-lt"/>
              <a:buAutoNum type="arabicPeriod"/>
              <a:defRPr/>
            </a:pPr>
            <a:r>
              <a:rPr lang="ru-RU" sz="1600" dirty="0"/>
              <a:t>В экстренных ситуациях разработчик ПО должен быть способен к выпуску обновлений ПО в обход стандартной процедуры выпуска новых версий ПО. Если </a:t>
            </a:r>
            <a:r>
              <a:rPr lang="ru-RU" sz="1600" u="sng" dirty="0"/>
              <a:t>экстренный выпуск обновлений</a:t>
            </a:r>
            <a:r>
              <a:rPr lang="ru-RU" sz="1600" dirty="0"/>
              <a:t> ПО невозможен, разработчик ПО должен предложить альтернативные способы временного решения проблемы, включая использование пользователем дополнительных средств защиты.</a:t>
            </a:r>
          </a:p>
          <a:p>
            <a:pPr marL="342900" indent="-342900" algn="just" eaLnBrk="1" hangingPunct="1">
              <a:spcBef>
                <a:spcPts val="600"/>
              </a:spcBef>
              <a:buFont typeface="+mj-lt"/>
              <a:buAutoNum type="arabicPeriod"/>
              <a:defRPr/>
            </a:pPr>
            <a:r>
              <a:rPr lang="ru-RU" sz="1600" dirty="0"/>
              <a:t>Разработчик ПО должен проводить </a:t>
            </a:r>
            <a:r>
              <a:rPr lang="ru-RU" sz="1600" u="sng" dirty="0"/>
              <a:t>систематический поиск уязвимостей</a:t>
            </a:r>
            <a:r>
              <a:rPr lang="ru-RU" sz="1600" dirty="0"/>
              <a:t> программы.</a:t>
            </a:r>
          </a:p>
        </p:txBody>
      </p:sp>
      <p:sp>
        <p:nvSpPr>
          <p:cNvPr id="2" name="TextBox 1">
            <a:extLst>
              <a:ext uri="{FF2B5EF4-FFF2-40B4-BE49-F238E27FC236}">
                <a16:creationId xmlns:a16="http://schemas.microsoft.com/office/drawing/2014/main" id="{2CBA7A27-BC3F-A447-6938-4834E36CF1BF}"/>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48341E57-7F09-6164-0FEC-405BEDD63CA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675420"/>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9C3CAD97-4D0F-4BD8-9B73-352152CFCAE7}"/>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52439BF6-9F49-455B-B708-C3589EBE7987}"/>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Документирование и конфигурирование ПО</a:t>
            </a:r>
          </a:p>
        </p:txBody>
      </p:sp>
      <p:sp>
        <p:nvSpPr>
          <p:cNvPr id="11" name="Прямоугольник 10">
            <a:extLst>
              <a:ext uri="{FF2B5EF4-FFF2-40B4-BE49-F238E27FC236}">
                <a16:creationId xmlns:a16="http://schemas.microsoft.com/office/drawing/2014/main" id="{51E9F71F-26AF-40EE-823A-FBE91A06C289}"/>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17.12</a:t>
            </a:r>
          </a:p>
        </p:txBody>
      </p:sp>
      <p:sp>
        <p:nvSpPr>
          <p:cNvPr id="10" name="Прямоугольник 9">
            <a:extLst>
              <a:ext uri="{FF2B5EF4-FFF2-40B4-BE49-F238E27FC236}">
                <a16:creationId xmlns:a16="http://schemas.microsoft.com/office/drawing/2014/main" id="{22FEF5DF-D685-4278-94D8-460DD7E338E5}"/>
              </a:ext>
            </a:extLst>
          </p:cNvPr>
          <p:cNvSpPr/>
          <p:nvPr/>
        </p:nvSpPr>
        <p:spPr>
          <a:xfrm>
            <a:off x="468313" y="692150"/>
            <a:ext cx="8496300" cy="66172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в процессе документирования и конфигурацией ПО</a:t>
            </a:r>
          </a:p>
          <a:p>
            <a:pPr marL="342900" indent="-342900" eaLnBrk="1" hangingPunct="1">
              <a:spcBef>
                <a:spcPts val="600"/>
              </a:spcBef>
              <a:buFont typeface="+mj-lt"/>
              <a:buAutoNum type="arabicPeriod"/>
              <a:defRPr/>
            </a:pPr>
            <a:r>
              <a:rPr lang="ru-RU" sz="1600" dirty="0"/>
              <a:t>Угроза внедрения в программу </a:t>
            </a:r>
            <a:r>
              <a:rPr lang="ru-RU" sz="1600" u="sng" dirty="0"/>
              <a:t>уязвимостей при управлении конфигурацией</a:t>
            </a:r>
            <a:r>
              <a:rPr lang="ru-RU" sz="1600" dirty="0"/>
              <a:t> ПО</a:t>
            </a:r>
          </a:p>
        </p:txBody>
      </p:sp>
      <p:sp>
        <p:nvSpPr>
          <p:cNvPr id="12" name="Прямоугольник 11">
            <a:extLst>
              <a:ext uri="{FF2B5EF4-FFF2-40B4-BE49-F238E27FC236}">
                <a16:creationId xmlns:a16="http://schemas.microsoft.com/office/drawing/2014/main" id="{22DEC56F-A137-4F86-9D43-3BFE3113B37F}"/>
              </a:ext>
            </a:extLst>
          </p:cNvPr>
          <p:cNvSpPr/>
          <p:nvPr/>
        </p:nvSpPr>
        <p:spPr>
          <a:xfrm>
            <a:off x="468313" y="1589231"/>
            <a:ext cx="8496300" cy="415498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eaLnBrk="1" hangingPunct="1">
              <a:spcBef>
                <a:spcPts val="1200"/>
              </a:spcBef>
              <a:spcAft>
                <a:spcPts val="0"/>
              </a:spcAft>
              <a:buFont typeface="+mj-lt"/>
              <a:buAutoNum type="arabicPeriod"/>
              <a:defRPr/>
            </a:pPr>
            <a:r>
              <a:rPr lang="ru-RU" sz="1600" dirty="0"/>
              <a:t>Разработчиком ПО должна быть реализована процедура, позволяющая выполнять </a:t>
            </a:r>
            <a:r>
              <a:rPr lang="ru-RU" sz="1600" u="sng" dirty="0"/>
              <a:t>уникальную маркировку каждой версии</a:t>
            </a:r>
            <a:r>
              <a:rPr lang="ru-RU" sz="1600" dirty="0"/>
              <a:t> ПО.</a:t>
            </a:r>
          </a:p>
          <a:p>
            <a:pPr marL="342900" indent="-342900" algn="just" eaLnBrk="1" hangingPunct="1">
              <a:spcBef>
                <a:spcPts val="1200"/>
              </a:spcBef>
              <a:spcAft>
                <a:spcPts val="0"/>
              </a:spcAft>
              <a:buFont typeface="+mj-lt"/>
              <a:buAutoNum type="arabicPeriod"/>
              <a:defRPr/>
            </a:pPr>
            <a:r>
              <a:rPr lang="ru-RU" sz="1600" dirty="0"/>
              <a:t>Разработчик ПО должен </a:t>
            </a:r>
            <a:r>
              <a:rPr lang="ru-RU" sz="1600" u="sng" dirty="0"/>
              <a:t>определить элементы конфигурации</a:t>
            </a:r>
            <a:r>
              <a:rPr lang="ru-RU" sz="1600" dirty="0"/>
              <a:t>, имеющие отношение к разрабатываемому ПО, которые должны контролироваться системой управления конфигурацией ПО. Разработчик ПО должен использовать систему управления конфигурацией ПО, позволяющую уникально идентифицировать определенные элементы конфигурации.</a:t>
            </a:r>
          </a:p>
          <a:p>
            <a:pPr marL="342900" indent="-342900" algn="just" eaLnBrk="1" hangingPunct="1">
              <a:spcBef>
                <a:spcPts val="1200"/>
              </a:spcBef>
              <a:spcAft>
                <a:spcPts val="0"/>
              </a:spcAft>
              <a:buFont typeface="+mj-lt"/>
              <a:buAutoNum type="arabicPeriod"/>
              <a:defRPr/>
            </a:pPr>
            <a:r>
              <a:rPr lang="ru-RU" sz="1600" dirty="0"/>
              <a:t>Система управления конфигурацией ПО должна идентифицировать </a:t>
            </a:r>
            <a:r>
              <a:rPr lang="ru-RU" sz="1600" u="sng" dirty="0"/>
              <a:t>элементы конфигурации, связанные с реализацией функций безопасности</a:t>
            </a:r>
            <a:r>
              <a:rPr lang="ru-RU" sz="1600" dirty="0"/>
              <a:t> ПО (при наличии требований безопасности, предъявляемых к ПО).</a:t>
            </a:r>
          </a:p>
          <a:p>
            <a:pPr marL="342900" indent="-342900" algn="just" eaLnBrk="1" hangingPunct="1">
              <a:spcBef>
                <a:spcPts val="1200"/>
              </a:spcBef>
              <a:spcAft>
                <a:spcPts val="0"/>
              </a:spcAft>
              <a:buFont typeface="+mj-lt"/>
              <a:buAutoNum type="arabicPeriod"/>
              <a:defRPr/>
            </a:pPr>
            <a:r>
              <a:rPr lang="ru-RU" sz="1600" dirty="0"/>
              <a:t>Система управления конфигурацией ПО должна предоставлять средства для </a:t>
            </a:r>
            <a:r>
              <a:rPr lang="ru-RU" sz="1600" u="sng" dirty="0"/>
              <a:t>определения всех элементов конфигурации</a:t>
            </a:r>
            <a:r>
              <a:rPr lang="ru-RU" sz="1600" dirty="0"/>
              <a:t>, на которые воздействует модификация данного элемента конфигурации. </a:t>
            </a:r>
          </a:p>
        </p:txBody>
      </p:sp>
      <p:sp>
        <p:nvSpPr>
          <p:cNvPr id="2" name="TextBox 1">
            <a:extLst>
              <a:ext uri="{FF2B5EF4-FFF2-40B4-BE49-F238E27FC236}">
                <a16:creationId xmlns:a16="http://schemas.microsoft.com/office/drawing/2014/main" id="{54874E73-B7C0-0D34-307A-89691307D7D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EA324C66-F655-24DA-A0E0-778BC8D5474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087685"/>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A5A8AE2B-00C3-4A94-86C0-E898BF14FB59}"/>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A78B9072-6DA1-4CEF-8985-83689A5BA8A2}"/>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Инфраструктурная среда разработки</a:t>
            </a:r>
          </a:p>
        </p:txBody>
      </p:sp>
      <p:sp>
        <p:nvSpPr>
          <p:cNvPr id="11" name="Прямоугольник 10">
            <a:extLst>
              <a:ext uri="{FF2B5EF4-FFF2-40B4-BE49-F238E27FC236}">
                <a16:creationId xmlns:a16="http://schemas.microsoft.com/office/drawing/2014/main" id="{58FC8032-FA93-4ECE-B2F0-65114E1AF63E}"/>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17.13</a:t>
            </a:r>
          </a:p>
        </p:txBody>
      </p:sp>
      <p:sp>
        <p:nvSpPr>
          <p:cNvPr id="10" name="Прямоугольник 9">
            <a:extLst>
              <a:ext uri="{FF2B5EF4-FFF2-40B4-BE49-F238E27FC236}">
                <a16:creationId xmlns:a16="http://schemas.microsoft.com/office/drawing/2014/main" id="{87816523-BD7E-4F06-B64C-8787E0051A10}"/>
              </a:ext>
            </a:extLst>
          </p:cNvPr>
          <p:cNvSpPr/>
          <p:nvPr/>
        </p:nvSpPr>
        <p:spPr>
          <a:xfrm>
            <a:off x="468313" y="692150"/>
            <a:ext cx="8496300" cy="115416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в процессе управления инфраструктурой среды разработки</a:t>
            </a:r>
          </a:p>
          <a:p>
            <a:pPr marL="342900" indent="-342900" eaLnBrk="1" hangingPunct="1">
              <a:spcBef>
                <a:spcPts val="600"/>
              </a:spcBef>
              <a:buFont typeface="+mj-lt"/>
              <a:buAutoNum type="arabicPeriod"/>
              <a:defRPr/>
            </a:pPr>
            <a:r>
              <a:rPr lang="ru-RU" sz="1600" dirty="0"/>
              <a:t>Угрозы безопасности информации, связанные с </a:t>
            </a:r>
            <a:r>
              <a:rPr lang="ru-RU" sz="1600" u="sng" dirty="0"/>
              <a:t>доступом к объектам среды разработки</a:t>
            </a:r>
            <a:r>
              <a:rPr lang="ru-RU" sz="1600" dirty="0"/>
              <a:t>, в том числе элементам конфигурации.</a:t>
            </a:r>
          </a:p>
        </p:txBody>
      </p:sp>
      <p:sp>
        <p:nvSpPr>
          <p:cNvPr id="12" name="Прямоугольник 11">
            <a:extLst>
              <a:ext uri="{FF2B5EF4-FFF2-40B4-BE49-F238E27FC236}">
                <a16:creationId xmlns:a16="http://schemas.microsoft.com/office/drawing/2014/main" id="{748E3A88-57B3-402D-A25B-55FC877E7BEF}"/>
              </a:ext>
            </a:extLst>
          </p:cNvPr>
          <p:cNvSpPr/>
          <p:nvPr/>
        </p:nvSpPr>
        <p:spPr>
          <a:xfrm>
            <a:off x="468313" y="1989187"/>
            <a:ext cx="8496300" cy="400109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endParaRPr lang="ru-RU" sz="1600" dirty="0"/>
          </a:p>
          <a:p>
            <a:pPr marL="342900" indent="-342900" algn="just" eaLnBrk="1" hangingPunct="1">
              <a:spcBef>
                <a:spcPts val="1200"/>
              </a:spcBef>
              <a:buFont typeface="+mj-lt"/>
              <a:buAutoNum type="arabicPeriod"/>
              <a:defRPr/>
            </a:pPr>
            <a:r>
              <a:rPr lang="ru-RU" sz="1600" dirty="0"/>
              <a:t>Разработчик ПО должен применять технические и организационные меры, обеспечивающие защиту от несанкционированного доступа к элементам </a:t>
            </a:r>
            <a:r>
              <a:rPr lang="ru-RU" sz="1600" u="sng" dirty="0"/>
              <a:t>конфигурации инструментальных средств</a:t>
            </a:r>
          </a:p>
          <a:p>
            <a:pPr marL="342900" indent="-342900" algn="just" eaLnBrk="1" hangingPunct="1">
              <a:spcBef>
                <a:spcPts val="1200"/>
              </a:spcBef>
              <a:buFont typeface="+mj-lt"/>
              <a:buAutoNum type="arabicPeriod"/>
              <a:defRPr/>
            </a:pPr>
            <a:r>
              <a:rPr lang="ru-RU" sz="1600" dirty="0"/>
              <a:t>Разработчик ПО должен определить подлежащие резервному копированию элементы конфигурации, имеющие отношение к разрабатываемому ПО. Разработчик ПО должен применять технические и организационные меры, обеспечивающие </a:t>
            </a:r>
            <a:r>
              <a:rPr lang="ru-RU" sz="1600" u="sng" dirty="0"/>
              <a:t>резервное копирование и восстановление</a:t>
            </a:r>
            <a:r>
              <a:rPr lang="ru-RU" sz="1600" dirty="0"/>
              <a:t> определенных элементов конфигурации с периодичностью, определенной в документации разработчика ПО.</a:t>
            </a:r>
          </a:p>
          <a:p>
            <a:pPr marL="342900" indent="-342900" algn="just" eaLnBrk="1" hangingPunct="1">
              <a:spcBef>
                <a:spcPts val="1200"/>
              </a:spcBef>
              <a:buFont typeface="+mj-lt"/>
              <a:buAutoNum type="arabicPeriod"/>
              <a:defRPr/>
            </a:pPr>
            <a:r>
              <a:rPr lang="ru-RU" sz="1600" dirty="0"/>
              <a:t>Разработчик ПО должен применять технические и организационные меры, обеспечивающие </a:t>
            </a:r>
            <a:r>
              <a:rPr lang="ru-RU" sz="1600" u="sng" dirty="0"/>
              <a:t>регистрацию всех событий, связанных с фактами изменения</a:t>
            </a:r>
            <a:r>
              <a:rPr lang="ru-RU" sz="1600" dirty="0"/>
              <a:t> элементов конфигурации, в журналах регистрации событий. Следует регистрировать следующую информацию: инициатор изменения, идентификатор элемента конфигурации, дата и время изменения элемента конфигурации.</a:t>
            </a:r>
          </a:p>
        </p:txBody>
      </p:sp>
      <p:sp>
        <p:nvSpPr>
          <p:cNvPr id="2" name="TextBox 1">
            <a:extLst>
              <a:ext uri="{FF2B5EF4-FFF2-40B4-BE49-F238E27FC236}">
                <a16:creationId xmlns:a16="http://schemas.microsoft.com/office/drawing/2014/main" id="{60D283E1-60DE-D3CE-2FA3-9FCA1142AD0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4B61E059-51C8-040B-E0C8-761ADAD6CA4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207305"/>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252B6ACB-CDCF-4328-8081-F7123717A9FA}"/>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a:extLst>
              <a:ext uri="{FF2B5EF4-FFF2-40B4-BE49-F238E27FC236}">
                <a16:creationId xmlns:a16="http://schemas.microsoft.com/office/drawing/2014/main" id="{9F48505C-E685-4D3B-A2CB-9360B64FDB03}"/>
              </a:ext>
            </a:extLst>
          </p:cNvPr>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b="1" dirty="0">
                <a:solidFill>
                  <a:schemeClr val="accent5">
                    <a:lumMod val="75000"/>
                  </a:schemeClr>
                </a:solidFill>
                <a:latin typeface="Arial" pitchFamily="34" charset="0"/>
                <a:cs typeface="Arial" pitchFamily="34" charset="0"/>
              </a:rPr>
              <a:t>Управление людскими ресурсами разработки</a:t>
            </a:r>
          </a:p>
        </p:txBody>
      </p:sp>
      <p:sp>
        <p:nvSpPr>
          <p:cNvPr id="11" name="Прямоугольник 10">
            <a:extLst>
              <a:ext uri="{FF2B5EF4-FFF2-40B4-BE49-F238E27FC236}">
                <a16:creationId xmlns:a16="http://schemas.microsoft.com/office/drawing/2014/main" id="{D2F197F5-9FA4-4AE3-A755-67E21078B524}"/>
              </a:ext>
            </a:extLst>
          </p:cNvPr>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17.14</a:t>
            </a:r>
          </a:p>
        </p:txBody>
      </p:sp>
      <p:sp>
        <p:nvSpPr>
          <p:cNvPr id="10" name="Прямоугольник 9">
            <a:extLst>
              <a:ext uri="{FF2B5EF4-FFF2-40B4-BE49-F238E27FC236}">
                <a16:creationId xmlns:a16="http://schemas.microsoft.com/office/drawing/2014/main" id="{76448645-C373-419D-B16F-AAAF7CFC776F}"/>
              </a:ext>
            </a:extLst>
          </p:cNvPr>
          <p:cNvSpPr/>
          <p:nvPr/>
        </p:nvSpPr>
        <p:spPr>
          <a:xfrm>
            <a:off x="468313" y="692150"/>
            <a:ext cx="8496300" cy="115416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Угрозы безопасности информации в процессе менеджмента людскими ресурсами разработки</a:t>
            </a:r>
          </a:p>
          <a:p>
            <a:pPr marL="342900" indent="-342900" algn="just" eaLnBrk="1" hangingPunct="1">
              <a:spcBef>
                <a:spcPts val="600"/>
              </a:spcBef>
              <a:buFont typeface="+mj-lt"/>
              <a:buAutoNum type="arabicPeriod"/>
              <a:defRPr/>
            </a:pPr>
            <a:r>
              <a:rPr lang="ru-RU" sz="1600" dirty="0"/>
              <a:t>Угроза появления уязвимостей программы вследствие совершения </a:t>
            </a:r>
            <a:r>
              <a:rPr lang="ru-RU" sz="1600" u="sng" dirty="0"/>
              <a:t>ошибок при обучении программистов</a:t>
            </a:r>
            <a:r>
              <a:rPr lang="ru-RU" sz="1600" dirty="0"/>
              <a:t> в области разработки безопасного программного обеспечения</a:t>
            </a:r>
          </a:p>
        </p:txBody>
      </p:sp>
      <p:sp>
        <p:nvSpPr>
          <p:cNvPr id="12" name="Прямоугольник 11">
            <a:extLst>
              <a:ext uri="{FF2B5EF4-FFF2-40B4-BE49-F238E27FC236}">
                <a16:creationId xmlns:a16="http://schemas.microsoft.com/office/drawing/2014/main" id="{430843F1-09F9-4B8E-88CF-5D27EDB3FAA3}"/>
              </a:ext>
            </a:extLst>
          </p:cNvPr>
          <p:cNvSpPr/>
          <p:nvPr/>
        </p:nvSpPr>
        <p:spPr>
          <a:xfrm>
            <a:off x="468313" y="2022847"/>
            <a:ext cx="8496300" cy="400109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p>
            <a:pPr eaLnBrk="1" hangingPunct="1">
              <a:defRPr/>
            </a:pPr>
            <a:r>
              <a:rPr lang="ru-RU" sz="1600" b="1" dirty="0"/>
              <a:t>Методы и меры по снижению угроз</a:t>
            </a:r>
          </a:p>
          <a:p>
            <a:pPr marL="342900" indent="-342900" algn="just" eaLnBrk="1" hangingPunct="1">
              <a:spcBef>
                <a:spcPts val="1200"/>
              </a:spcBef>
              <a:spcAft>
                <a:spcPts val="0"/>
              </a:spcAft>
              <a:buFont typeface="+mj-lt"/>
              <a:buAutoNum type="arabicPeriod"/>
              <a:defRPr/>
            </a:pPr>
            <a:r>
              <a:rPr lang="ru-RU" sz="1600" dirty="0"/>
              <a:t>Разработчик ПО должен проводить </a:t>
            </a:r>
            <a:r>
              <a:rPr lang="ru-RU" sz="1600" u="sng" dirty="0"/>
              <a:t>периодическое переобучение сотрудников</a:t>
            </a:r>
            <a:r>
              <a:rPr lang="ru-RU" sz="1600" dirty="0"/>
              <a:t> с целью повышения их осведомленности в области разработки безопасного ПО</a:t>
            </a:r>
          </a:p>
          <a:p>
            <a:pPr marL="342900" indent="-342900" algn="just" eaLnBrk="1" hangingPunct="1">
              <a:spcBef>
                <a:spcPts val="1200"/>
              </a:spcBef>
              <a:spcAft>
                <a:spcPts val="0"/>
              </a:spcAft>
              <a:buFont typeface="+mj-lt"/>
              <a:buAutoNum type="arabicPeriod"/>
              <a:defRPr/>
            </a:pPr>
            <a:r>
              <a:rPr lang="ru-RU" sz="1600" dirty="0"/>
              <a:t>В программу обучения могут входить </a:t>
            </a:r>
            <a:r>
              <a:rPr lang="ru-RU" sz="1600" u="sng" dirty="0"/>
              <a:t>курсы, посвященные моделированию угроз безопасности информации</a:t>
            </a:r>
            <a:r>
              <a:rPr lang="ru-RU" sz="1600" dirty="0"/>
              <a:t>, экспертизы исходного кода программы, тестирования на проникновение, статического анализа исходного кода программы, динамического анализа кода программы. К проведению обучения сотрудников могут привлекаться сторонние организации.</a:t>
            </a:r>
          </a:p>
          <a:p>
            <a:pPr marL="342900" indent="-342900" algn="just" eaLnBrk="1" hangingPunct="1">
              <a:spcBef>
                <a:spcPts val="1200"/>
              </a:spcBef>
              <a:spcAft>
                <a:spcPts val="0"/>
              </a:spcAft>
              <a:buFont typeface="+mj-lt"/>
              <a:buAutoNum type="arabicPeriod"/>
              <a:defRPr/>
            </a:pPr>
            <a:r>
              <a:rPr lang="ru-RU" sz="1600" dirty="0"/>
              <a:t>Разработчик ПО должен проводить </a:t>
            </a:r>
            <a:r>
              <a:rPr lang="ru-RU" sz="1600" u="sng" dirty="0"/>
              <a:t>периодический анализ программы обучения</a:t>
            </a:r>
            <a:r>
              <a:rPr lang="ru-RU" sz="1600" dirty="0"/>
              <a:t> сотрудников для установления ее пригодности, адекватности и результативности для достижения установленных целей в области разработки безопасного ПО. В случае существенных изменений целей разработчика ПО в области разработки безопасного ПО программу обучения сотрудников следует подвергать анализу и при необходимости пересмотру. </a:t>
            </a:r>
          </a:p>
        </p:txBody>
      </p:sp>
      <p:sp>
        <p:nvSpPr>
          <p:cNvPr id="2" name="TextBox 1">
            <a:extLst>
              <a:ext uri="{FF2B5EF4-FFF2-40B4-BE49-F238E27FC236}">
                <a16:creationId xmlns:a16="http://schemas.microsoft.com/office/drawing/2014/main" id="{730FCE8E-00CF-19E7-41F4-DCA379AF36A5}"/>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cs typeface="Arial" panose="020B0604020202020204" pitchFamily="34" charset="0"/>
              </a:rPr>
              <a:t>Управление безопасностью изменений</a:t>
            </a:r>
            <a:endParaRPr lang="ru-RU" sz="1400" b="1" dirty="0">
              <a:solidFill>
                <a:schemeClr val="bg1"/>
              </a:solidFill>
              <a:effectLst>
                <a:outerShdw blurRad="38100" dist="38100" dir="2700000" algn="tl">
                  <a:srgbClr val="C0C0C0"/>
                </a:outerShdw>
              </a:effectLst>
            </a:endParaRPr>
          </a:p>
        </p:txBody>
      </p:sp>
      <p:pic>
        <p:nvPicPr>
          <p:cNvPr id="3" name="Picture 2">
            <a:extLst>
              <a:ext uri="{FF2B5EF4-FFF2-40B4-BE49-F238E27FC236}">
                <a16:creationId xmlns:a16="http://schemas.microsoft.com/office/drawing/2014/main" id="{5F33D3F3-F5B7-91C7-F520-8FF0D5C6FF5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8153400" y="0"/>
            <a:ext cx="808038" cy="54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20331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a:solidFill>
                  <a:schemeClr val="bg1"/>
                </a:solidFill>
                <a:latin typeface="Calibri" panose="020F0502020204030204" pitchFamily="34" charset="0"/>
                <a:cs typeface="Calibri" panose="020F0502020204030204" pitchFamily="34" charset="0"/>
              </a:rPr>
              <a:t>⓱</a:t>
            </a: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563813"/>
            <a:ext cx="8928100" cy="41783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Что такое управление изменениями?</a:t>
            </a:r>
          </a:p>
          <a:p>
            <a:pPr marL="285750" indent="-285750">
              <a:buFont typeface="Wingdings" panose="05000000000000000000" pitchFamily="2" charset="2"/>
              <a:buChar char="§"/>
              <a:defRPr/>
            </a:pPr>
            <a:r>
              <a:rPr lang="ru-RU" dirty="0">
                <a:solidFill>
                  <a:schemeClr val="tx1"/>
                </a:solidFill>
              </a:rPr>
              <a:t>Какие бываю виды и типы изменений? </a:t>
            </a:r>
          </a:p>
          <a:p>
            <a:pPr marL="285750" indent="-285750">
              <a:buFont typeface="Wingdings" panose="05000000000000000000" pitchFamily="2" charset="2"/>
              <a:buChar char="§"/>
              <a:defRPr/>
            </a:pPr>
            <a:r>
              <a:rPr lang="ru-RU" dirty="0">
                <a:solidFill>
                  <a:schemeClr val="tx1"/>
                </a:solidFill>
              </a:rPr>
              <a:t>Что такое Безопасное программное обеспечение?</a:t>
            </a:r>
          </a:p>
          <a:p>
            <a:pPr marL="285750" indent="-285750">
              <a:buFont typeface="Wingdings" panose="05000000000000000000" pitchFamily="2" charset="2"/>
              <a:buChar char="§"/>
              <a:defRPr/>
            </a:pPr>
            <a:r>
              <a:rPr lang="ru-RU" dirty="0">
                <a:solidFill>
                  <a:schemeClr val="tx1"/>
                </a:solidFill>
              </a:rPr>
              <a:t>Какие документы регламентируют работы по безопасности разработки?</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анализе требований к ПО?</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проектировании архитектуры?</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разработке ПО?</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тестировании ПО?</a:t>
            </a:r>
          </a:p>
          <a:p>
            <a:pPr marL="285750" indent="-285750">
              <a:buFont typeface="Wingdings" panose="05000000000000000000" pitchFamily="2" charset="2"/>
              <a:buChar char="§"/>
              <a:defRPr/>
            </a:pPr>
            <a:r>
              <a:rPr lang="ru-RU" dirty="0">
                <a:solidFill>
                  <a:schemeClr val="tx1"/>
                </a:solidFill>
              </a:rPr>
              <a:t>Какие существуют виды тестирования ПО?</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установке и настройке ПО?</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эксплуатации ПО?</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документировании конфигурации ПО?</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конфигурировании средств разработки?</a:t>
            </a:r>
          </a:p>
          <a:p>
            <a:pPr marL="285750" indent="-285750">
              <a:buFont typeface="Wingdings" panose="05000000000000000000" pitchFamily="2" charset="2"/>
              <a:buChar char="§"/>
              <a:defRPr/>
            </a:pPr>
            <a:r>
              <a:rPr lang="ru-RU" dirty="0">
                <a:solidFill>
                  <a:schemeClr val="tx1"/>
                </a:solidFill>
              </a:rPr>
              <a:t>Какие угрозы и меры их устранения при обучении персонала?</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Управление безопасностью изменений</a:t>
            </a:r>
            <a:endParaRPr lang="ru-RU" sz="2000" b="1" dirty="0">
              <a:solidFill>
                <a:schemeClr val="accent5">
                  <a:lumMod val="75000"/>
                </a:schemeClr>
              </a:solidFill>
            </a:endParaRPr>
          </a:p>
        </p:txBody>
      </p:sp>
      <p:sp>
        <p:nvSpPr>
          <p:cNvPr id="31751" name="TextBox 8"/>
          <p:cNvSpPr txBox="1">
            <a:spLocks noChangeArrowheads="1"/>
          </p:cNvSpPr>
          <p:nvPr/>
        </p:nvSpPr>
        <p:spPr bwMode="auto">
          <a:xfrm>
            <a:off x="219075" y="2047875"/>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chemeClr val="accent5">
                    <a:lumMod val="75000"/>
                  </a:schemeClr>
                </a:solidFill>
                <a:latin typeface="Arial" panose="020B0604020202020204" pitchFamily="34" charset="0"/>
              </a:rPr>
              <a:t>Вопросы для контроля</a:t>
            </a:r>
          </a:p>
        </p:txBody>
      </p:sp>
      <p:pic>
        <p:nvPicPr>
          <p:cNvPr id="2" name="Picture 2">
            <a:extLst>
              <a:ext uri="{FF2B5EF4-FFF2-40B4-BE49-F238E27FC236}">
                <a16:creationId xmlns:a16="http://schemas.microsoft.com/office/drawing/2014/main" id="{B6D92C43-C611-BBD1-2495-9619BE9EE4C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167" r="21945"/>
          <a:stretch/>
        </p:blipFill>
        <p:spPr bwMode="auto">
          <a:xfrm>
            <a:off x="6419954" y="665163"/>
            <a:ext cx="2544659" cy="172594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51FD614D-E7CE-B88B-1CFF-B54E1C4AC8BF}"/>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4264007593"/>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7950" y="3860800"/>
            <a:ext cx="8928100" cy="50482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pPr>
            <a:r>
              <a:rPr lang="ru-RU" sz="2400" b="1" dirty="0">
                <a:solidFill>
                  <a:schemeClr val="accent5">
                    <a:lumMod val="75000"/>
                  </a:schemeClr>
                </a:solidFill>
                <a:cs typeface="Arial" panose="020B0604020202020204" pitchFamily="34" charset="0"/>
              </a:rPr>
              <a:t>⓲ Управление безопасным внедрением релизов</a:t>
            </a:r>
            <a:endParaRPr lang="ru-RU" altLang="ru-RU" sz="2400" b="1" dirty="0">
              <a:solidFill>
                <a:schemeClr val="accent5">
                  <a:lumMod val="75000"/>
                </a:schemeClr>
              </a:solidFill>
              <a:cs typeface="Arial" panose="020B0604020202020204" pitchFamily="34" charset="0"/>
            </a:endParaRPr>
          </a:p>
        </p:txBody>
      </p:sp>
      <p:pic>
        <p:nvPicPr>
          <p:cNvPr id="3" name="Рисунок 2">
            <a:extLst>
              <a:ext uri="{FF2B5EF4-FFF2-40B4-BE49-F238E27FC236}">
                <a16:creationId xmlns:a16="http://schemas.microsoft.com/office/drawing/2014/main" id="{212A04BA-9FED-CAA5-66D0-EBAB0A900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9753" y="732427"/>
            <a:ext cx="4044859" cy="2696573"/>
          </a:xfrm>
          <a:prstGeom prst="rect">
            <a:avLst/>
          </a:prstGeom>
        </p:spPr>
      </p:pic>
      <p:sp>
        <p:nvSpPr>
          <p:cNvPr id="4" name="Прямоугольник 3">
            <a:extLst>
              <a:ext uri="{FF2B5EF4-FFF2-40B4-BE49-F238E27FC236}">
                <a16:creationId xmlns:a16="http://schemas.microsoft.com/office/drawing/2014/main" id="{3E6F3D2D-B29A-F6A8-E093-5706E1C2B2D0}"/>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5" name="Прямоугольник 4">
            <a:extLst>
              <a:ext uri="{FF2B5EF4-FFF2-40B4-BE49-F238E27FC236}">
                <a16:creationId xmlns:a16="http://schemas.microsoft.com/office/drawing/2014/main" id="{A7141931-8AE3-B48A-5DA9-F391EEB5AAD6}"/>
              </a:ext>
            </a:extLst>
          </p:cNvPr>
          <p:cNvSpPr/>
          <p:nvPr/>
        </p:nvSpPr>
        <p:spPr>
          <a:xfrm>
            <a:off x="539750" y="0"/>
            <a:ext cx="8424863" cy="5492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6" name="Прямоугольник 5">
            <a:extLst>
              <a:ext uri="{FF2B5EF4-FFF2-40B4-BE49-F238E27FC236}">
                <a16:creationId xmlns:a16="http://schemas.microsoft.com/office/drawing/2014/main" id="{DA4EB28D-8CBE-B7DB-2523-5230610BDA54}"/>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142815814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1</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solidFill>
                  <a:schemeClr val="accent5">
                    <a:lumMod val="75000"/>
                  </a:schemeClr>
                </a:solidFill>
                <a:latin typeface="Arial" panose="020B0604020202020204" pitchFamily="34" charset="0"/>
                <a:cs typeface="Arial" panose="020B0604020202020204" pitchFamily="34" charset="0"/>
              </a:rPr>
              <a:t>4 </a:t>
            </a:r>
            <a:r>
              <a:rPr lang="ru-RU" sz="2000" b="1" dirty="0">
                <a:solidFill>
                  <a:schemeClr val="accent5">
                    <a:lumMod val="75000"/>
                  </a:schemeClr>
                </a:solidFill>
                <a:latin typeface="Arial" panose="020B0604020202020204" pitchFamily="34" charset="0"/>
                <a:cs typeface="Arial" panose="020B0604020202020204" pitchFamily="34" charset="0"/>
              </a:rPr>
              <a:t>источника изменений в информационных системах</a:t>
            </a:r>
          </a:p>
        </p:txBody>
      </p:sp>
      <p:pic>
        <p:nvPicPr>
          <p:cNvPr id="1026" name="Picture 2">
            <a:extLst>
              <a:ext uri="{FF2B5EF4-FFF2-40B4-BE49-F238E27FC236}">
                <a16:creationId xmlns:a16="http://schemas.microsoft.com/office/drawing/2014/main" id="{6CBA88F0-8504-4A74-A7BA-FC272E724C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952" y="1035661"/>
            <a:ext cx="2952349" cy="19713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CBA8FC2-D9A5-42B6-A7D2-1141E25355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863" y="3912478"/>
            <a:ext cx="2958811" cy="19713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326B77B-37EE-4593-8A66-D4D83C5CFEC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54052" y="3911242"/>
            <a:ext cx="2958811" cy="19713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298D6EB-F6C8-4063-A1AC-4DB134DA85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5901" y="1035661"/>
            <a:ext cx="2956962" cy="19713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F769E2-F09E-428C-944E-D6DA71C9A745}"/>
              </a:ext>
            </a:extLst>
          </p:cNvPr>
          <p:cNvSpPr txBox="1"/>
          <p:nvPr/>
        </p:nvSpPr>
        <p:spPr>
          <a:xfrm>
            <a:off x="647863" y="698342"/>
            <a:ext cx="2957437" cy="338554"/>
          </a:xfrm>
          <a:prstGeom prst="rect">
            <a:avLst/>
          </a:prstGeom>
          <a:noFill/>
        </p:spPr>
        <p:txBody>
          <a:bodyPr wrap="square" rtlCol="0">
            <a:spAutoFit/>
          </a:bodyPr>
          <a:lstStyle/>
          <a:p>
            <a:pPr algn="ctr"/>
            <a:r>
              <a:rPr lang="ru-RU" sz="16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Креативные инновации</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29" name="TextBox 28">
            <a:extLst>
              <a:ext uri="{FF2B5EF4-FFF2-40B4-BE49-F238E27FC236}">
                <a16:creationId xmlns:a16="http://schemas.microsoft.com/office/drawing/2014/main" id="{E3B62AA0-032B-4C9E-BB4D-FD6C38BF6B7C}"/>
              </a:ext>
            </a:extLst>
          </p:cNvPr>
          <p:cNvSpPr txBox="1"/>
          <p:nvPr/>
        </p:nvSpPr>
        <p:spPr>
          <a:xfrm>
            <a:off x="647862" y="2998058"/>
            <a:ext cx="2957437" cy="523220"/>
          </a:xfrm>
          <a:prstGeom prst="rect">
            <a:avLst/>
          </a:prstGeom>
          <a:noFill/>
        </p:spPr>
        <p:txBody>
          <a:bodyPr wrap="square" rtlCol="0">
            <a:spAutoFit/>
          </a:bodyPr>
          <a:lstStyle/>
          <a:p>
            <a:pPr algn="ctr"/>
            <a:r>
              <a:rPr lang="ru-RU" sz="1400" dirty="0">
                <a:latin typeface="Tahoma" panose="020B0604030504040204" pitchFamily="34" charset="0"/>
                <a:ea typeface="Tahoma" panose="020B0604030504040204" pitchFamily="34" charset="0"/>
                <a:cs typeface="Tahoma" panose="020B0604030504040204" pitchFamily="34" charset="0"/>
              </a:rPr>
              <a:t>Инициатор является заказчиком (проекты с пилотированием)</a:t>
            </a:r>
          </a:p>
        </p:txBody>
      </p:sp>
      <p:sp>
        <p:nvSpPr>
          <p:cNvPr id="30" name="TextBox 29">
            <a:extLst>
              <a:ext uri="{FF2B5EF4-FFF2-40B4-BE49-F238E27FC236}">
                <a16:creationId xmlns:a16="http://schemas.microsoft.com/office/drawing/2014/main" id="{30AE7E9F-6F73-446B-9D34-1E7A22D9E4D6}"/>
              </a:ext>
            </a:extLst>
          </p:cNvPr>
          <p:cNvSpPr txBox="1"/>
          <p:nvPr/>
        </p:nvSpPr>
        <p:spPr>
          <a:xfrm>
            <a:off x="5155427" y="694021"/>
            <a:ext cx="2957437" cy="338554"/>
          </a:xfrm>
          <a:prstGeom prst="rect">
            <a:avLst/>
          </a:prstGeom>
          <a:noFill/>
        </p:spPr>
        <p:txBody>
          <a:bodyPr wrap="square" rtlCol="0">
            <a:spAutoFit/>
          </a:bodyPr>
          <a:lstStyle/>
          <a:p>
            <a:pPr algn="ctr"/>
            <a:r>
              <a:rPr lang="ru-RU" sz="16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Развитие</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31" name="TextBox 30">
            <a:extLst>
              <a:ext uri="{FF2B5EF4-FFF2-40B4-BE49-F238E27FC236}">
                <a16:creationId xmlns:a16="http://schemas.microsoft.com/office/drawing/2014/main" id="{AB0FB9AD-B039-45B7-9B28-FC1387E05582}"/>
              </a:ext>
            </a:extLst>
          </p:cNvPr>
          <p:cNvSpPr txBox="1"/>
          <p:nvPr/>
        </p:nvSpPr>
        <p:spPr>
          <a:xfrm>
            <a:off x="5073162" y="2993737"/>
            <a:ext cx="3097715" cy="523220"/>
          </a:xfrm>
          <a:prstGeom prst="rect">
            <a:avLst/>
          </a:prstGeom>
          <a:noFill/>
        </p:spPr>
        <p:txBody>
          <a:bodyPr wrap="square" rtlCol="0">
            <a:spAutoFit/>
          </a:bodyPr>
          <a:lstStyle/>
          <a:p>
            <a:pPr algn="ctr"/>
            <a:r>
              <a:rPr lang="ru-RU" sz="1400" dirty="0">
                <a:latin typeface="Tahoma" panose="020B0604030504040204" pitchFamily="34" charset="0"/>
                <a:ea typeface="Tahoma" panose="020B0604030504040204" pitchFamily="34" charset="0"/>
                <a:cs typeface="Tahoma" panose="020B0604030504040204" pitchFamily="34" charset="0"/>
              </a:rPr>
              <a:t>Новые функции от нескольких заказчиков (плановые проекты)</a:t>
            </a:r>
          </a:p>
        </p:txBody>
      </p:sp>
      <p:sp>
        <p:nvSpPr>
          <p:cNvPr id="32" name="TextBox 31">
            <a:extLst>
              <a:ext uri="{FF2B5EF4-FFF2-40B4-BE49-F238E27FC236}">
                <a16:creationId xmlns:a16="http://schemas.microsoft.com/office/drawing/2014/main" id="{ACA28883-E875-4529-9EFE-0E5B2920431A}"/>
              </a:ext>
            </a:extLst>
          </p:cNvPr>
          <p:cNvSpPr txBox="1"/>
          <p:nvPr/>
        </p:nvSpPr>
        <p:spPr>
          <a:xfrm>
            <a:off x="647862" y="3562122"/>
            <a:ext cx="2957437" cy="338554"/>
          </a:xfrm>
          <a:prstGeom prst="rect">
            <a:avLst/>
          </a:prstGeom>
          <a:noFill/>
        </p:spPr>
        <p:txBody>
          <a:bodyPr wrap="square" rtlCol="0">
            <a:spAutoFit/>
          </a:bodyPr>
          <a:lstStyle/>
          <a:p>
            <a:pPr algn="ctr"/>
            <a:r>
              <a:rPr lang="ru-RU" sz="16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Модернизация</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33" name="TextBox 32">
            <a:extLst>
              <a:ext uri="{FF2B5EF4-FFF2-40B4-BE49-F238E27FC236}">
                <a16:creationId xmlns:a16="http://schemas.microsoft.com/office/drawing/2014/main" id="{BBEA089A-7A8B-4D85-A531-DC5401861F1A}"/>
              </a:ext>
            </a:extLst>
          </p:cNvPr>
          <p:cNvSpPr txBox="1"/>
          <p:nvPr/>
        </p:nvSpPr>
        <p:spPr>
          <a:xfrm>
            <a:off x="468313" y="5861838"/>
            <a:ext cx="3259625" cy="523220"/>
          </a:xfrm>
          <a:prstGeom prst="rect">
            <a:avLst/>
          </a:prstGeom>
          <a:noFill/>
        </p:spPr>
        <p:txBody>
          <a:bodyPr wrap="square" rtlCol="0">
            <a:spAutoFit/>
          </a:bodyPr>
          <a:lstStyle/>
          <a:p>
            <a:pPr algn="ctr"/>
            <a:r>
              <a:rPr lang="ru-RU" sz="1400" dirty="0">
                <a:latin typeface="Tahoma" panose="020B0604030504040204" pitchFamily="34" charset="0"/>
                <a:ea typeface="Tahoma" panose="020B0604030504040204" pitchFamily="34" charset="0"/>
                <a:cs typeface="Tahoma" panose="020B0604030504040204" pitchFamily="34" charset="0"/>
              </a:rPr>
              <a:t>Изменение бизнеса </a:t>
            </a:r>
            <a:r>
              <a:rPr lang="ru-RU" sz="1400" dirty="0">
                <a:latin typeface="Cambria" panose="02040503050406030204" pitchFamily="18" charset="0"/>
                <a:ea typeface="Cambria" panose="02040503050406030204" pitchFamily="18" charset="0"/>
                <a:cs typeface="Tahoma" panose="020B0604030504040204" pitchFamily="34" charset="0"/>
              </a:rPr>
              <a:t>⫸</a:t>
            </a:r>
            <a:r>
              <a:rPr lang="en-US" sz="1400" dirty="0">
                <a:latin typeface="Tahoma" panose="020B0604030504040204" pitchFamily="34" charset="0"/>
                <a:ea typeface="Tahoma" panose="020B0604030504040204" pitchFamily="34" charset="0"/>
                <a:cs typeface="Tahoma" panose="020B0604030504040204" pitchFamily="34" charset="0"/>
              </a:rPr>
              <a:t> </a:t>
            </a:r>
            <a:r>
              <a:rPr lang="ru-RU" sz="1400" dirty="0">
                <a:latin typeface="Tahoma" panose="020B0604030504040204" pitchFamily="34" charset="0"/>
                <a:ea typeface="Tahoma" panose="020B0604030504040204" pitchFamily="34" charset="0"/>
                <a:cs typeface="Tahoma" panose="020B0604030504040204" pitchFamily="34" charset="0"/>
              </a:rPr>
              <a:t>изменение ИТ (в рамках бизнес-проектов)</a:t>
            </a:r>
          </a:p>
        </p:txBody>
      </p:sp>
      <p:sp>
        <p:nvSpPr>
          <p:cNvPr id="34" name="TextBox 33">
            <a:extLst>
              <a:ext uri="{FF2B5EF4-FFF2-40B4-BE49-F238E27FC236}">
                <a16:creationId xmlns:a16="http://schemas.microsoft.com/office/drawing/2014/main" id="{A932D838-9D0C-4B9E-9B27-8535989DE305}"/>
              </a:ext>
            </a:extLst>
          </p:cNvPr>
          <p:cNvSpPr txBox="1"/>
          <p:nvPr/>
        </p:nvSpPr>
        <p:spPr>
          <a:xfrm>
            <a:off x="5252711" y="3562122"/>
            <a:ext cx="2957437" cy="338554"/>
          </a:xfrm>
          <a:prstGeom prst="rect">
            <a:avLst/>
          </a:prstGeom>
          <a:noFill/>
        </p:spPr>
        <p:txBody>
          <a:bodyPr wrap="square" rtlCol="0">
            <a:spAutoFit/>
          </a:bodyPr>
          <a:lstStyle/>
          <a:p>
            <a:pPr algn="ctr"/>
            <a:r>
              <a:rPr lang="ru-RU" sz="1600" b="1" dirty="0" err="1">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Улучшайзинг</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35" name="TextBox 34">
            <a:extLst>
              <a:ext uri="{FF2B5EF4-FFF2-40B4-BE49-F238E27FC236}">
                <a16:creationId xmlns:a16="http://schemas.microsoft.com/office/drawing/2014/main" id="{9F9C47B9-2FBB-4359-BE91-FA6289834C70}"/>
              </a:ext>
            </a:extLst>
          </p:cNvPr>
          <p:cNvSpPr txBox="1"/>
          <p:nvPr/>
        </p:nvSpPr>
        <p:spPr>
          <a:xfrm>
            <a:off x="5073162" y="5861838"/>
            <a:ext cx="3259625" cy="523220"/>
          </a:xfrm>
          <a:prstGeom prst="rect">
            <a:avLst/>
          </a:prstGeom>
          <a:noFill/>
        </p:spPr>
        <p:txBody>
          <a:bodyPr wrap="square" rtlCol="0">
            <a:spAutoFit/>
          </a:bodyPr>
          <a:lstStyle/>
          <a:p>
            <a:pPr algn="ctr"/>
            <a:r>
              <a:rPr lang="ru-RU" sz="1400" dirty="0">
                <a:latin typeface="Tahoma" panose="020B0604030504040204" pitchFamily="34" charset="0"/>
                <a:ea typeface="Tahoma" panose="020B0604030504040204" pitchFamily="34" charset="0"/>
                <a:cs typeface="Tahoma" panose="020B0604030504040204" pitchFamily="34" charset="0"/>
              </a:rPr>
              <a:t>Доработки по текущим запросам </a:t>
            </a:r>
          </a:p>
          <a:p>
            <a:pPr algn="ctr"/>
            <a:r>
              <a:rPr lang="ru-RU" sz="1400" dirty="0">
                <a:latin typeface="Tahoma" panose="020B0604030504040204" pitchFamily="34" charset="0"/>
                <a:ea typeface="Tahoma" panose="020B0604030504040204" pitchFamily="34" charset="0"/>
                <a:cs typeface="Tahoma" panose="020B0604030504040204" pitchFamily="34" charset="0"/>
              </a:rPr>
              <a:t>(из бюджета сопровождения ИТ)</a:t>
            </a:r>
          </a:p>
        </p:txBody>
      </p:sp>
      <p:pic>
        <p:nvPicPr>
          <p:cNvPr id="36" name="Рисунок 35">
            <a:extLst>
              <a:ext uri="{FF2B5EF4-FFF2-40B4-BE49-F238E27FC236}">
                <a16:creationId xmlns:a16="http://schemas.microsoft.com/office/drawing/2014/main" id="{14356511-157C-4C94-B6B8-E248F22C159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740E121D-E6D7-10ED-30F0-D723D8BA6508}"/>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343779757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2</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Модели жизненного цикла разработки систем</a:t>
            </a:r>
          </a:p>
        </p:txBody>
      </p:sp>
      <p:pic>
        <p:nvPicPr>
          <p:cNvPr id="7170" name="Picture 2">
            <a:extLst>
              <a:ext uri="{FF2B5EF4-FFF2-40B4-BE49-F238E27FC236}">
                <a16:creationId xmlns:a16="http://schemas.microsoft.com/office/drawing/2014/main" id="{440F93F5-FEC8-4445-B0F7-F8D5668EBC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1959" y="1262937"/>
            <a:ext cx="3899041" cy="198360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DB11C531-9ACF-439F-99E7-67E4EE97F59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38" t="9164" r="12202" b="18372"/>
          <a:stretch/>
        </p:blipFill>
        <p:spPr bwMode="auto">
          <a:xfrm>
            <a:off x="5498210" y="3960202"/>
            <a:ext cx="2818702" cy="206340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1AE771FD-3A1B-4400-86CB-171C72F9AB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3596" y="1188071"/>
            <a:ext cx="3623262" cy="1899078"/>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a:extLst>
              <a:ext uri="{FF2B5EF4-FFF2-40B4-BE49-F238E27FC236}">
                <a16:creationId xmlns:a16="http://schemas.microsoft.com/office/drawing/2014/main" id="{E07637E1-B632-4C3C-97AF-CD8EDB6213C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31" t="29358" r="8165" b="15841"/>
          <a:stretch/>
        </p:blipFill>
        <p:spPr bwMode="auto">
          <a:xfrm>
            <a:off x="1116033" y="3905470"/>
            <a:ext cx="3936822" cy="18990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753217C-4926-48F5-97A8-7CEF4C57845B}"/>
              </a:ext>
            </a:extLst>
          </p:cNvPr>
          <p:cNvSpPr txBox="1"/>
          <p:nvPr/>
        </p:nvSpPr>
        <p:spPr>
          <a:xfrm>
            <a:off x="2265028" y="955160"/>
            <a:ext cx="1862356" cy="307777"/>
          </a:xfrm>
          <a:prstGeom prst="rect">
            <a:avLst/>
          </a:prstGeom>
          <a:noFill/>
        </p:spPr>
        <p:txBody>
          <a:bodyPr wrap="square" rtlCol="0">
            <a:spAutoFit/>
          </a:bodyPr>
          <a:lstStyle/>
          <a:p>
            <a:pPr algn="ctr"/>
            <a:r>
              <a:rPr lang="ru-RU" sz="1400" b="1" dirty="0">
                <a:latin typeface="Tahoma" panose="020B0604030504040204" pitchFamily="34" charset="0"/>
                <a:ea typeface="Tahoma" panose="020B0604030504040204" pitchFamily="34" charset="0"/>
                <a:cs typeface="Tahoma" panose="020B0604030504040204" pitchFamily="34" charset="0"/>
              </a:rPr>
              <a:t>Инкрементная</a:t>
            </a:r>
          </a:p>
        </p:txBody>
      </p:sp>
      <p:sp>
        <p:nvSpPr>
          <p:cNvPr id="14" name="TextBox 13">
            <a:extLst>
              <a:ext uri="{FF2B5EF4-FFF2-40B4-BE49-F238E27FC236}">
                <a16:creationId xmlns:a16="http://schemas.microsoft.com/office/drawing/2014/main" id="{A5F25DC5-F131-4588-BED5-47A6FBABC29B}"/>
              </a:ext>
            </a:extLst>
          </p:cNvPr>
          <p:cNvSpPr txBox="1"/>
          <p:nvPr/>
        </p:nvSpPr>
        <p:spPr>
          <a:xfrm>
            <a:off x="6088048" y="982458"/>
            <a:ext cx="1862356" cy="307777"/>
          </a:xfrm>
          <a:prstGeom prst="rect">
            <a:avLst/>
          </a:prstGeom>
          <a:noFill/>
        </p:spPr>
        <p:txBody>
          <a:bodyPr wrap="square" rtlCol="0">
            <a:spAutoFit/>
          </a:bodyPr>
          <a:lstStyle/>
          <a:p>
            <a:r>
              <a:rPr lang="ru-RU" sz="1400" b="1" dirty="0">
                <a:latin typeface="Tahoma" panose="020B0604030504040204" pitchFamily="34" charset="0"/>
                <a:ea typeface="Tahoma" panose="020B0604030504040204" pitchFamily="34" charset="0"/>
                <a:cs typeface="Tahoma" panose="020B0604030504040204" pitchFamily="34" charset="0"/>
              </a:rPr>
              <a:t>Гибкая (</a:t>
            </a:r>
            <a:r>
              <a:rPr lang="en-US" sz="1400" b="1" dirty="0">
                <a:latin typeface="Tahoma" panose="020B0604030504040204" pitchFamily="34" charset="0"/>
                <a:ea typeface="Tahoma" panose="020B0604030504040204" pitchFamily="34" charset="0"/>
                <a:cs typeface="Tahoma" panose="020B0604030504040204" pitchFamily="34" charset="0"/>
              </a:rPr>
              <a:t>Agile)</a:t>
            </a:r>
            <a:endParaRPr lang="ru-RU" sz="1400" b="1" dirty="0">
              <a:latin typeface="Tahoma" panose="020B0604030504040204"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E92CF0D9-97AA-44BE-893F-EF91D2292B5D}"/>
              </a:ext>
            </a:extLst>
          </p:cNvPr>
          <p:cNvSpPr txBox="1"/>
          <p:nvPr/>
        </p:nvSpPr>
        <p:spPr>
          <a:xfrm>
            <a:off x="2265028" y="3456873"/>
            <a:ext cx="1862356" cy="523220"/>
          </a:xfrm>
          <a:prstGeom prst="rect">
            <a:avLst/>
          </a:prstGeom>
          <a:noFill/>
        </p:spPr>
        <p:txBody>
          <a:bodyPr wrap="square" rtlCol="0">
            <a:spAutoFit/>
          </a:bodyPr>
          <a:lstStyle/>
          <a:p>
            <a:pPr algn="ctr"/>
            <a:r>
              <a:rPr lang="ru-RU" sz="1400" b="1" dirty="0">
                <a:latin typeface="Tahoma" panose="020B0604030504040204" pitchFamily="34" charset="0"/>
                <a:ea typeface="Tahoma" panose="020B0604030504040204" pitchFamily="34" charset="0"/>
                <a:cs typeface="Tahoma" panose="020B0604030504040204" pitchFamily="34" charset="0"/>
              </a:rPr>
              <a:t>Каскадная (водопад)</a:t>
            </a:r>
          </a:p>
        </p:txBody>
      </p:sp>
      <p:sp>
        <p:nvSpPr>
          <p:cNvPr id="17" name="TextBox 16">
            <a:extLst>
              <a:ext uri="{FF2B5EF4-FFF2-40B4-BE49-F238E27FC236}">
                <a16:creationId xmlns:a16="http://schemas.microsoft.com/office/drawing/2014/main" id="{85DCD247-0C48-4D6D-B62D-861F23A4227C}"/>
              </a:ext>
            </a:extLst>
          </p:cNvPr>
          <p:cNvSpPr txBox="1"/>
          <p:nvPr/>
        </p:nvSpPr>
        <p:spPr>
          <a:xfrm>
            <a:off x="5900301" y="3429000"/>
            <a:ext cx="1862356" cy="523220"/>
          </a:xfrm>
          <a:prstGeom prst="rect">
            <a:avLst/>
          </a:prstGeom>
          <a:noFill/>
        </p:spPr>
        <p:txBody>
          <a:bodyPr wrap="square" rtlCol="0">
            <a:spAutoFit/>
          </a:bodyPr>
          <a:lstStyle/>
          <a:p>
            <a:pPr algn="ctr"/>
            <a:r>
              <a:rPr lang="ru-RU" sz="1400" b="1" dirty="0">
                <a:latin typeface="Tahoma" panose="020B0604030504040204" pitchFamily="34" charset="0"/>
                <a:ea typeface="Tahoma" panose="020B0604030504040204" pitchFamily="34" charset="0"/>
                <a:cs typeface="Tahoma" panose="020B0604030504040204" pitchFamily="34" charset="0"/>
              </a:rPr>
              <a:t>Итерационная (спираль)</a:t>
            </a:r>
          </a:p>
        </p:txBody>
      </p:sp>
      <p:cxnSp>
        <p:nvCxnSpPr>
          <p:cNvPr id="4" name="Прямая со стрелкой 3">
            <a:extLst>
              <a:ext uri="{FF2B5EF4-FFF2-40B4-BE49-F238E27FC236}">
                <a16:creationId xmlns:a16="http://schemas.microsoft.com/office/drawing/2014/main" id="{3858F5C6-630A-45BD-AFE7-9156B019A3D1}"/>
              </a:ext>
            </a:extLst>
          </p:cNvPr>
          <p:cNvCxnSpPr/>
          <p:nvPr/>
        </p:nvCxnSpPr>
        <p:spPr>
          <a:xfrm>
            <a:off x="704675" y="6241409"/>
            <a:ext cx="818765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a:extLst>
              <a:ext uri="{FF2B5EF4-FFF2-40B4-BE49-F238E27FC236}">
                <a16:creationId xmlns:a16="http://schemas.microsoft.com/office/drawing/2014/main" id="{875833DA-A456-406A-A6B6-273DC1D54895}"/>
              </a:ext>
            </a:extLst>
          </p:cNvPr>
          <p:cNvCxnSpPr>
            <a:cxnSpLocks/>
          </p:cNvCxnSpPr>
          <p:nvPr/>
        </p:nvCxnSpPr>
        <p:spPr>
          <a:xfrm flipV="1">
            <a:off x="696286" y="949152"/>
            <a:ext cx="7384" cy="529225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EA9E259-4882-4FFB-B55F-C801159FB95A}"/>
              </a:ext>
            </a:extLst>
          </p:cNvPr>
          <p:cNvSpPr txBox="1"/>
          <p:nvPr/>
        </p:nvSpPr>
        <p:spPr>
          <a:xfrm>
            <a:off x="468313" y="687542"/>
            <a:ext cx="1107241" cy="261610"/>
          </a:xfrm>
          <a:prstGeom prst="rect">
            <a:avLst/>
          </a:prstGeom>
          <a:noFill/>
        </p:spPr>
        <p:txBody>
          <a:bodyPr wrap="square" rtlCol="0">
            <a:spAutoFit/>
          </a:bodyPr>
          <a:lstStyle/>
          <a:p>
            <a:r>
              <a:rPr lang="ru-RU" sz="1100" b="1" dirty="0">
                <a:latin typeface="Tahoma" panose="020B0604030504040204" pitchFamily="34" charset="0"/>
                <a:ea typeface="Tahoma" panose="020B0604030504040204" pitchFamily="34" charset="0"/>
                <a:cs typeface="Tahoma" panose="020B0604030504040204" pitchFamily="34" charset="0"/>
              </a:rPr>
              <a:t>Требования</a:t>
            </a:r>
          </a:p>
        </p:txBody>
      </p:sp>
      <p:sp>
        <p:nvSpPr>
          <p:cNvPr id="23" name="TextBox 22">
            <a:extLst>
              <a:ext uri="{FF2B5EF4-FFF2-40B4-BE49-F238E27FC236}">
                <a16:creationId xmlns:a16="http://schemas.microsoft.com/office/drawing/2014/main" id="{1BF05C8A-89C8-4FF2-A927-2EE4BEA23AFE}"/>
              </a:ext>
            </a:extLst>
          </p:cNvPr>
          <p:cNvSpPr txBox="1"/>
          <p:nvPr/>
        </p:nvSpPr>
        <p:spPr>
          <a:xfrm>
            <a:off x="7701095" y="5923427"/>
            <a:ext cx="1191236" cy="261610"/>
          </a:xfrm>
          <a:prstGeom prst="rect">
            <a:avLst/>
          </a:prstGeom>
          <a:noFill/>
        </p:spPr>
        <p:txBody>
          <a:bodyPr wrap="square" rtlCol="0">
            <a:spAutoFit/>
          </a:bodyPr>
          <a:lstStyle/>
          <a:p>
            <a:r>
              <a:rPr lang="ru-RU" sz="1100" b="1" dirty="0">
                <a:latin typeface="Tahoma" panose="020B0604030504040204" pitchFamily="34" charset="0"/>
                <a:ea typeface="Tahoma" panose="020B0604030504040204" pitchFamily="34" charset="0"/>
                <a:cs typeface="Tahoma" panose="020B0604030504040204" pitchFamily="34" charset="0"/>
              </a:rPr>
              <a:t>Стабильность</a:t>
            </a:r>
          </a:p>
        </p:txBody>
      </p:sp>
      <p:sp>
        <p:nvSpPr>
          <p:cNvPr id="18" name="TextBox 17">
            <a:extLst>
              <a:ext uri="{FF2B5EF4-FFF2-40B4-BE49-F238E27FC236}">
                <a16:creationId xmlns:a16="http://schemas.microsoft.com/office/drawing/2014/main" id="{15734802-98E1-4BE5-8D78-FB032594F0F8}"/>
              </a:ext>
            </a:extLst>
          </p:cNvPr>
          <p:cNvSpPr txBox="1"/>
          <p:nvPr/>
        </p:nvSpPr>
        <p:spPr>
          <a:xfrm>
            <a:off x="2232961" y="6251976"/>
            <a:ext cx="1702965" cy="276999"/>
          </a:xfrm>
          <a:prstGeom prst="rect">
            <a:avLst/>
          </a:prstGeom>
          <a:noFill/>
        </p:spPr>
        <p:txBody>
          <a:bodyPr wrap="square" rtlCol="0">
            <a:spAutoFit/>
          </a:bodyPr>
          <a:lstStyle/>
          <a:p>
            <a:pPr algn="ctr"/>
            <a:r>
              <a:rPr lang="ru-RU" sz="1200" b="1" dirty="0">
                <a:latin typeface="Tahoma" panose="020B0604030504040204" pitchFamily="34" charset="0"/>
                <a:ea typeface="Tahoma" panose="020B0604030504040204" pitchFamily="34" charset="0"/>
                <a:cs typeface="Tahoma" panose="020B0604030504040204" pitchFamily="34" charset="0"/>
              </a:rPr>
              <a:t>Высокая</a:t>
            </a:r>
          </a:p>
        </p:txBody>
      </p:sp>
      <p:sp>
        <p:nvSpPr>
          <p:cNvPr id="25" name="TextBox 24">
            <a:extLst>
              <a:ext uri="{FF2B5EF4-FFF2-40B4-BE49-F238E27FC236}">
                <a16:creationId xmlns:a16="http://schemas.microsoft.com/office/drawing/2014/main" id="{9BCC0B2A-4058-49DB-9FE1-0F380B8F6F7C}"/>
              </a:ext>
            </a:extLst>
          </p:cNvPr>
          <p:cNvSpPr txBox="1"/>
          <p:nvPr/>
        </p:nvSpPr>
        <p:spPr>
          <a:xfrm>
            <a:off x="6360253" y="6267845"/>
            <a:ext cx="1702965" cy="276999"/>
          </a:xfrm>
          <a:prstGeom prst="rect">
            <a:avLst/>
          </a:prstGeom>
          <a:noFill/>
        </p:spPr>
        <p:txBody>
          <a:bodyPr wrap="square" rtlCol="0">
            <a:spAutoFit/>
          </a:bodyPr>
          <a:lstStyle/>
          <a:p>
            <a:r>
              <a:rPr lang="ru-RU" sz="1200" b="1" dirty="0">
                <a:latin typeface="Tahoma" panose="020B0604030504040204" pitchFamily="34" charset="0"/>
                <a:ea typeface="Tahoma" panose="020B0604030504040204" pitchFamily="34" charset="0"/>
                <a:cs typeface="Tahoma" panose="020B0604030504040204" pitchFamily="34" charset="0"/>
              </a:rPr>
              <a:t>Низкая</a:t>
            </a:r>
          </a:p>
        </p:txBody>
      </p:sp>
      <p:sp>
        <p:nvSpPr>
          <p:cNvPr id="26" name="TextBox 25">
            <a:extLst>
              <a:ext uri="{FF2B5EF4-FFF2-40B4-BE49-F238E27FC236}">
                <a16:creationId xmlns:a16="http://schemas.microsoft.com/office/drawing/2014/main" id="{1AC6316F-31A1-4A37-865D-7D14F815A141}"/>
              </a:ext>
            </a:extLst>
          </p:cNvPr>
          <p:cNvSpPr txBox="1"/>
          <p:nvPr/>
        </p:nvSpPr>
        <p:spPr>
          <a:xfrm>
            <a:off x="335343" y="3469768"/>
            <a:ext cx="369332" cy="2088777"/>
          </a:xfrm>
          <a:prstGeom prst="rect">
            <a:avLst/>
          </a:prstGeom>
          <a:noFill/>
        </p:spPr>
        <p:txBody>
          <a:bodyPr vert="vert270" wrap="square" rtlCol="0">
            <a:spAutoFit/>
          </a:bodyPr>
          <a:lstStyle/>
          <a:p>
            <a:r>
              <a:rPr lang="ru-RU" sz="1200" b="1" dirty="0">
                <a:latin typeface="Tahoma" panose="020B0604030504040204" pitchFamily="34" charset="0"/>
                <a:ea typeface="Tahoma" panose="020B0604030504040204" pitchFamily="34" charset="0"/>
                <a:cs typeface="Tahoma" panose="020B0604030504040204" pitchFamily="34" charset="0"/>
              </a:rPr>
              <a:t>Определены заранее</a:t>
            </a:r>
          </a:p>
        </p:txBody>
      </p:sp>
      <p:sp>
        <p:nvSpPr>
          <p:cNvPr id="28" name="TextBox 27">
            <a:extLst>
              <a:ext uri="{FF2B5EF4-FFF2-40B4-BE49-F238E27FC236}">
                <a16:creationId xmlns:a16="http://schemas.microsoft.com/office/drawing/2014/main" id="{0BEE35EA-04A2-4220-B5B0-511DE0641834}"/>
              </a:ext>
            </a:extLst>
          </p:cNvPr>
          <p:cNvSpPr txBox="1"/>
          <p:nvPr/>
        </p:nvSpPr>
        <p:spPr>
          <a:xfrm>
            <a:off x="334841" y="628516"/>
            <a:ext cx="369332" cy="2668910"/>
          </a:xfrm>
          <a:prstGeom prst="rect">
            <a:avLst/>
          </a:prstGeom>
          <a:noFill/>
        </p:spPr>
        <p:txBody>
          <a:bodyPr vert="vert270" wrap="square" rtlCol="0">
            <a:spAutoFit/>
          </a:bodyPr>
          <a:lstStyle/>
          <a:p>
            <a:r>
              <a:rPr lang="ru-RU" sz="1200" b="1" dirty="0">
                <a:latin typeface="Tahoma" panose="020B0604030504040204" pitchFamily="34" charset="0"/>
                <a:ea typeface="Tahoma" panose="020B0604030504040204" pitchFamily="34" charset="0"/>
                <a:cs typeface="Tahoma" panose="020B0604030504040204" pitchFamily="34" charset="0"/>
              </a:rPr>
              <a:t>Уточняются по ходу работ</a:t>
            </a:r>
          </a:p>
        </p:txBody>
      </p:sp>
      <p:pic>
        <p:nvPicPr>
          <p:cNvPr id="27" name="Рисунок 26">
            <a:extLst>
              <a:ext uri="{FF2B5EF4-FFF2-40B4-BE49-F238E27FC236}">
                <a16:creationId xmlns:a16="http://schemas.microsoft.com/office/drawing/2014/main" id="{DD6F060D-11B7-4B0A-B805-6B3BBF0D8A1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24" name="TextBox 23">
            <a:extLst>
              <a:ext uri="{FF2B5EF4-FFF2-40B4-BE49-F238E27FC236}">
                <a16:creationId xmlns:a16="http://schemas.microsoft.com/office/drawing/2014/main" id="{D0E2798C-4B3D-44F0-834F-60172D53A589}"/>
              </a:ext>
            </a:extLst>
          </p:cNvPr>
          <p:cNvSpPr txBox="1"/>
          <p:nvPr/>
        </p:nvSpPr>
        <p:spPr>
          <a:xfrm>
            <a:off x="839377" y="5465994"/>
            <a:ext cx="2957437" cy="338554"/>
          </a:xfrm>
          <a:prstGeom prst="rect">
            <a:avLst/>
          </a:prstGeom>
          <a:noFill/>
        </p:spPr>
        <p:txBody>
          <a:bodyPr wrap="square" rtlCol="0">
            <a:spAutoFit/>
          </a:bodyPr>
          <a:lstStyle/>
          <a:p>
            <a:pPr algn="ctr"/>
            <a:r>
              <a:rPr lang="ru-RU" sz="16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Креативные инновации</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30" name="TextBox 29">
            <a:extLst>
              <a:ext uri="{FF2B5EF4-FFF2-40B4-BE49-F238E27FC236}">
                <a16:creationId xmlns:a16="http://schemas.microsoft.com/office/drawing/2014/main" id="{5B08EC71-F85B-43EA-89EA-A5E469572DE2}"/>
              </a:ext>
            </a:extLst>
          </p:cNvPr>
          <p:cNvSpPr txBox="1"/>
          <p:nvPr/>
        </p:nvSpPr>
        <p:spPr>
          <a:xfrm>
            <a:off x="984008" y="3166390"/>
            <a:ext cx="1411288" cy="338554"/>
          </a:xfrm>
          <a:prstGeom prst="rect">
            <a:avLst/>
          </a:prstGeom>
          <a:noFill/>
        </p:spPr>
        <p:txBody>
          <a:bodyPr wrap="square" rtlCol="0">
            <a:spAutoFit/>
          </a:bodyPr>
          <a:lstStyle/>
          <a:p>
            <a:pPr algn="ctr"/>
            <a:r>
              <a:rPr lang="ru-RU" sz="16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Развитие</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31" name="TextBox 30">
            <a:extLst>
              <a:ext uri="{FF2B5EF4-FFF2-40B4-BE49-F238E27FC236}">
                <a16:creationId xmlns:a16="http://schemas.microsoft.com/office/drawing/2014/main" id="{8E830543-750E-4C7A-BFD9-319ACD77F3EE}"/>
              </a:ext>
            </a:extLst>
          </p:cNvPr>
          <p:cNvSpPr txBox="1"/>
          <p:nvPr/>
        </p:nvSpPr>
        <p:spPr>
          <a:xfrm>
            <a:off x="7128933" y="5502978"/>
            <a:ext cx="1876955" cy="338554"/>
          </a:xfrm>
          <a:prstGeom prst="rect">
            <a:avLst/>
          </a:prstGeom>
          <a:noFill/>
        </p:spPr>
        <p:txBody>
          <a:bodyPr wrap="square" rtlCol="0">
            <a:spAutoFit/>
          </a:bodyPr>
          <a:lstStyle/>
          <a:p>
            <a:pPr algn="ctr"/>
            <a:r>
              <a:rPr lang="ru-RU" sz="1600" b="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Модернизация</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32" name="TextBox 31">
            <a:extLst>
              <a:ext uri="{FF2B5EF4-FFF2-40B4-BE49-F238E27FC236}">
                <a16:creationId xmlns:a16="http://schemas.microsoft.com/office/drawing/2014/main" id="{C841A33B-51A9-440F-8EE9-F314DB80DC75}"/>
              </a:ext>
            </a:extLst>
          </p:cNvPr>
          <p:cNvSpPr txBox="1"/>
          <p:nvPr/>
        </p:nvSpPr>
        <p:spPr>
          <a:xfrm>
            <a:off x="7353251" y="3172571"/>
            <a:ext cx="1626261" cy="338554"/>
          </a:xfrm>
          <a:prstGeom prst="rect">
            <a:avLst/>
          </a:prstGeom>
          <a:noFill/>
        </p:spPr>
        <p:txBody>
          <a:bodyPr wrap="square" rtlCol="0">
            <a:spAutoFit/>
          </a:bodyPr>
          <a:lstStyle/>
          <a:p>
            <a:pPr algn="ctr"/>
            <a:r>
              <a:rPr lang="ru-RU" sz="1600" b="1" dirty="0" err="1">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Улучшайзинг</a:t>
            </a:r>
            <a:endParaRPr lang="ru-RU" sz="1600" b="1"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1F800721-60BC-C10F-D1B1-C1A4DFEDF9E3}"/>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404601969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3</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Где могут быть внедрение изменений (релизы)?</a:t>
            </a:r>
          </a:p>
        </p:txBody>
      </p:sp>
      <p:sp>
        <p:nvSpPr>
          <p:cNvPr id="10" name="TextBox 9">
            <a:extLst>
              <a:ext uri="{FF2B5EF4-FFF2-40B4-BE49-F238E27FC236}">
                <a16:creationId xmlns:a16="http://schemas.microsoft.com/office/drawing/2014/main" id="{C7C4CF42-FA6D-4B36-B05C-D31D7FD1F4F3}"/>
              </a:ext>
            </a:extLst>
          </p:cNvPr>
          <p:cNvSpPr txBox="1"/>
          <p:nvPr/>
        </p:nvSpPr>
        <p:spPr>
          <a:xfrm>
            <a:off x="441937" y="774455"/>
            <a:ext cx="8537575" cy="5170646"/>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wrap="square">
            <a:spAutoFit/>
          </a:bodyPr>
          <a:lstStyle/>
          <a:p>
            <a:pPr algn="just">
              <a:spcBef>
                <a:spcPts val="1200"/>
              </a:spcBef>
            </a:pPr>
            <a:r>
              <a:rPr lang="ru-RU" sz="1600" dirty="0">
                <a:ea typeface="Tahoma" panose="020B0604030504040204" pitchFamily="34" charset="0"/>
                <a:cs typeface="Tahoma" panose="020B0604030504040204" pitchFamily="34" charset="0"/>
              </a:rPr>
              <a:t>На любой стадии могут создаваться/изменяться уникальные продукты или компоненты системы:</a:t>
            </a:r>
          </a:p>
          <a:p>
            <a:pPr algn="just">
              <a:spcBef>
                <a:spcPts val="1200"/>
              </a:spcBef>
            </a:pPr>
            <a:r>
              <a:rPr lang="ru-RU" sz="1600" b="1" dirty="0">
                <a:ea typeface="Tahoma" panose="020B0604030504040204" pitchFamily="34" charset="0"/>
                <a:cs typeface="Tahoma" panose="020B0604030504040204" pitchFamily="34" charset="0"/>
              </a:rPr>
              <a:t>Стадия концепции</a:t>
            </a:r>
          </a:p>
          <a:p>
            <a:pPr marL="742950" lvl="1" indent="-285750" algn="just">
              <a:spcBef>
                <a:spcPts val="600"/>
              </a:spcBef>
              <a:buFont typeface="Wingdings" panose="05000000000000000000" pitchFamily="2" charset="2"/>
              <a:buChar char="q"/>
            </a:pPr>
            <a:r>
              <a:rPr lang="ru-RU" sz="1600" dirty="0">
                <a:ea typeface="Tahoma" panose="020B0604030504040204" pitchFamily="34" charset="0"/>
                <a:cs typeface="Tahoma" panose="020B0604030504040204" pitchFamily="34" charset="0"/>
              </a:rPr>
              <a:t>разработка </a:t>
            </a:r>
            <a:r>
              <a:rPr lang="ru-RU" sz="1600" b="1" dirty="0">
                <a:solidFill>
                  <a:schemeClr val="accent5">
                    <a:lumMod val="75000"/>
                  </a:schemeClr>
                </a:solidFill>
                <a:ea typeface="Tahoma" panose="020B0604030504040204" pitchFamily="34" charset="0"/>
                <a:cs typeface="Tahoma" panose="020B0604030504040204" pitchFamily="34" charset="0"/>
              </a:rPr>
              <a:t>моделей и макетов</a:t>
            </a:r>
            <a:r>
              <a:rPr lang="ru-RU" sz="1600" b="1" dirty="0">
                <a:ea typeface="Tahoma" panose="020B0604030504040204" pitchFamily="34" charset="0"/>
                <a:cs typeface="Tahoma" panose="020B0604030504040204" pitchFamily="34" charset="0"/>
              </a:rPr>
              <a:t> </a:t>
            </a:r>
            <a:r>
              <a:rPr lang="ru-RU" sz="1600" dirty="0">
                <a:ea typeface="Tahoma" panose="020B0604030504040204" pitchFamily="34" charset="0"/>
                <a:cs typeface="Tahoma" panose="020B0604030504040204" pitchFamily="34" charset="0"/>
              </a:rPr>
              <a:t>программного обеспечения</a:t>
            </a:r>
          </a:p>
          <a:p>
            <a:pPr algn="just">
              <a:spcBef>
                <a:spcPts val="1200"/>
              </a:spcBef>
            </a:pPr>
            <a:r>
              <a:rPr lang="ru-RU" sz="1600" b="1" dirty="0">
                <a:ea typeface="Tahoma" panose="020B0604030504040204" pitchFamily="34" charset="0"/>
                <a:cs typeface="Tahoma" panose="020B0604030504040204" pitchFamily="34" charset="0"/>
              </a:rPr>
              <a:t>Стадия создания </a:t>
            </a:r>
          </a:p>
          <a:p>
            <a:pPr marL="742950" lvl="1" indent="-285750" algn="just">
              <a:spcBef>
                <a:spcPts val="600"/>
              </a:spcBef>
              <a:buFont typeface="Wingdings" panose="05000000000000000000" pitchFamily="2" charset="2"/>
              <a:buChar char="q"/>
            </a:pPr>
            <a:r>
              <a:rPr lang="ru-RU" sz="1600" dirty="0">
                <a:ea typeface="Tahoma" panose="020B0604030504040204" pitchFamily="34" charset="0"/>
                <a:cs typeface="Tahoma" panose="020B0604030504040204" pitchFamily="34" charset="0"/>
              </a:rPr>
              <a:t>разработка </a:t>
            </a:r>
            <a:r>
              <a:rPr lang="ru-RU" sz="1600" b="1" dirty="0">
                <a:solidFill>
                  <a:schemeClr val="accent5">
                    <a:lumMod val="75000"/>
                  </a:schemeClr>
                </a:solidFill>
                <a:ea typeface="Tahoma" panose="020B0604030504040204" pitchFamily="34" charset="0"/>
                <a:cs typeface="Tahoma" panose="020B0604030504040204" pitchFamily="34" charset="0"/>
              </a:rPr>
              <a:t>пилотов</a:t>
            </a:r>
            <a:r>
              <a:rPr lang="ru-RU" sz="1600" dirty="0">
                <a:ea typeface="Tahoma" panose="020B0604030504040204" pitchFamily="34" charset="0"/>
                <a:cs typeface="Tahoma" panose="020B0604030504040204" pitchFamily="34" charset="0"/>
              </a:rPr>
              <a:t> (опытных прототипов)</a:t>
            </a:r>
          </a:p>
          <a:p>
            <a:pPr algn="just">
              <a:spcBef>
                <a:spcPts val="1200"/>
              </a:spcBef>
            </a:pPr>
            <a:r>
              <a:rPr lang="ru-RU" sz="1600" b="1" dirty="0">
                <a:ea typeface="Tahoma" panose="020B0604030504040204" pitchFamily="34" charset="0"/>
                <a:cs typeface="Tahoma" panose="020B0604030504040204" pitchFamily="34" charset="0"/>
              </a:rPr>
              <a:t>Стадия внедрения </a:t>
            </a:r>
          </a:p>
          <a:p>
            <a:pPr marL="742950" lvl="1" indent="-285750" algn="just">
              <a:spcBef>
                <a:spcPts val="600"/>
              </a:spcBef>
              <a:buFont typeface="Wingdings" panose="05000000000000000000" pitchFamily="2" charset="2"/>
              <a:buChar char="q"/>
            </a:pPr>
            <a:r>
              <a:rPr lang="ru-RU" sz="1600" dirty="0">
                <a:ea typeface="Tahoma" panose="020B0604030504040204" pitchFamily="34" charset="0"/>
                <a:cs typeface="Tahoma" panose="020B0604030504040204" pitchFamily="34" charset="0"/>
              </a:rPr>
              <a:t>разработка </a:t>
            </a:r>
            <a:r>
              <a:rPr lang="ru-RU" sz="1600" b="1" dirty="0" err="1">
                <a:solidFill>
                  <a:schemeClr val="accent5">
                    <a:lumMod val="75000"/>
                  </a:schemeClr>
                </a:solidFill>
                <a:ea typeface="Tahoma" panose="020B0604030504040204" pitchFamily="34" charset="0"/>
                <a:cs typeface="Tahoma" panose="020B0604030504040204" pitchFamily="34" charset="0"/>
              </a:rPr>
              <a:t>продуктива</a:t>
            </a:r>
            <a:r>
              <a:rPr lang="ru-RU" sz="1600" dirty="0">
                <a:ea typeface="Tahoma" panose="020B0604030504040204" pitchFamily="34" charset="0"/>
                <a:cs typeface="Tahoma" panose="020B0604030504040204" pitchFamily="34" charset="0"/>
              </a:rPr>
              <a:t> (рабочей версии программного обеспечения)</a:t>
            </a:r>
          </a:p>
          <a:p>
            <a:pPr algn="just">
              <a:spcBef>
                <a:spcPts val="1200"/>
              </a:spcBef>
            </a:pPr>
            <a:r>
              <a:rPr lang="ru-RU" sz="1600" b="1" dirty="0">
                <a:ea typeface="Tahoma" panose="020B0604030504040204" pitchFamily="34" charset="0"/>
                <a:cs typeface="Tahoma" panose="020B0604030504040204" pitchFamily="34" charset="0"/>
              </a:rPr>
              <a:t>Стадия эксплуатации</a:t>
            </a:r>
          </a:p>
          <a:p>
            <a:pPr marL="742950" lvl="1" indent="-285750" algn="just">
              <a:spcBef>
                <a:spcPts val="600"/>
              </a:spcBef>
              <a:buFont typeface="Wingdings" panose="05000000000000000000" pitchFamily="2" charset="2"/>
              <a:buChar char="q"/>
            </a:pPr>
            <a:r>
              <a:rPr lang="ru-RU" sz="1600" dirty="0">
                <a:ea typeface="Tahoma" panose="020B0604030504040204" pitchFamily="34" charset="0"/>
                <a:cs typeface="Tahoma" panose="020B0604030504040204" pitchFamily="34" charset="0"/>
              </a:rPr>
              <a:t>устранение</a:t>
            </a:r>
            <a:r>
              <a:rPr lang="ru-RU" sz="1600" b="1" dirty="0">
                <a:ea typeface="Tahoma" panose="020B0604030504040204" pitchFamily="34" charset="0"/>
                <a:cs typeface="Tahoma" panose="020B0604030504040204" pitchFamily="34" charset="0"/>
              </a:rPr>
              <a:t> </a:t>
            </a:r>
            <a:r>
              <a:rPr lang="ru-RU" sz="1600" b="1" dirty="0">
                <a:solidFill>
                  <a:schemeClr val="accent5">
                    <a:lumMod val="75000"/>
                  </a:schemeClr>
                </a:solidFill>
                <a:ea typeface="Tahoma" panose="020B0604030504040204" pitchFamily="34" charset="0"/>
                <a:cs typeface="Tahoma" panose="020B0604030504040204" pitchFamily="34" charset="0"/>
              </a:rPr>
              <a:t>ошибок и дефектов </a:t>
            </a:r>
            <a:r>
              <a:rPr lang="ru-RU" sz="1600" dirty="0">
                <a:ea typeface="Tahoma" panose="020B0604030504040204" pitchFamily="34" charset="0"/>
                <a:cs typeface="Tahoma" panose="020B0604030504040204" pitchFamily="34" charset="0"/>
              </a:rPr>
              <a:t>(техническое сопровождение)</a:t>
            </a:r>
          </a:p>
          <a:p>
            <a:pPr marL="742950" lvl="1" indent="-285750" algn="just">
              <a:spcBef>
                <a:spcPts val="600"/>
              </a:spcBef>
              <a:buFont typeface="Wingdings" panose="05000000000000000000" pitchFamily="2" charset="2"/>
              <a:buChar char="q"/>
            </a:pPr>
            <a:r>
              <a:rPr lang="ru-RU" sz="1600" b="1" dirty="0">
                <a:solidFill>
                  <a:schemeClr val="accent5">
                    <a:lumMod val="75000"/>
                  </a:schemeClr>
                </a:solidFill>
                <a:ea typeface="Tahoma" panose="020B0604030504040204" pitchFamily="34" charset="0"/>
                <a:cs typeface="Tahoma" panose="020B0604030504040204" pitchFamily="34" charset="0"/>
              </a:rPr>
              <a:t>обновления</a:t>
            </a:r>
            <a:r>
              <a:rPr lang="ru-RU" sz="1600" b="1" dirty="0">
                <a:ea typeface="Tahoma" panose="020B0604030504040204" pitchFamily="34" charset="0"/>
                <a:cs typeface="Tahoma" panose="020B0604030504040204" pitchFamily="34" charset="0"/>
              </a:rPr>
              <a:t> </a:t>
            </a:r>
            <a:r>
              <a:rPr lang="ru-RU" sz="1600" dirty="0">
                <a:ea typeface="Tahoma" panose="020B0604030504040204" pitchFamily="34" charset="0"/>
                <a:cs typeface="Tahoma" panose="020B0604030504040204" pitchFamily="34" charset="0"/>
              </a:rPr>
              <a:t>платформ и базовых компонентов системы</a:t>
            </a:r>
          </a:p>
          <a:p>
            <a:pPr marL="742950" lvl="1" indent="-285750" algn="just">
              <a:spcBef>
                <a:spcPts val="600"/>
              </a:spcBef>
              <a:buFont typeface="Wingdings" panose="05000000000000000000" pitchFamily="2" charset="2"/>
              <a:buChar char="q"/>
            </a:pPr>
            <a:r>
              <a:rPr lang="ru-RU" sz="1600" b="1" dirty="0">
                <a:solidFill>
                  <a:schemeClr val="accent5">
                    <a:lumMod val="75000"/>
                  </a:schemeClr>
                </a:solidFill>
                <a:ea typeface="Tahoma" panose="020B0604030504040204" pitchFamily="34" charset="0"/>
                <a:cs typeface="Tahoma" panose="020B0604030504040204" pitchFamily="34" charset="0"/>
              </a:rPr>
              <a:t>адаптация</a:t>
            </a:r>
            <a:r>
              <a:rPr lang="ru-RU" sz="1600" dirty="0">
                <a:ea typeface="Tahoma" panose="020B0604030504040204" pitchFamily="34" charset="0"/>
                <a:cs typeface="Tahoma" panose="020B0604030504040204" pitchFamily="34" charset="0"/>
              </a:rPr>
              <a:t> к изменениям окружения системы</a:t>
            </a:r>
          </a:p>
          <a:p>
            <a:pPr marL="742950" lvl="1" indent="-285750" algn="just">
              <a:spcBef>
                <a:spcPts val="600"/>
              </a:spcBef>
              <a:buFont typeface="Wingdings" panose="05000000000000000000" pitchFamily="2" charset="2"/>
              <a:buChar char="q"/>
            </a:pPr>
            <a:r>
              <a:rPr lang="ru-RU" sz="1600" dirty="0">
                <a:ea typeface="Tahoma" panose="020B0604030504040204" pitchFamily="34" charset="0"/>
                <a:cs typeface="Tahoma" panose="020B0604030504040204" pitchFamily="34" charset="0"/>
              </a:rPr>
              <a:t>Улучшение </a:t>
            </a:r>
            <a:r>
              <a:rPr lang="ru-RU" sz="1600" b="1" dirty="0">
                <a:solidFill>
                  <a:schemeClr val="accent5">
                    <a:lumMod val="75000"/>
                  </a:schemeClr>
                </a:solidFill>
                <a:ea typeface="Tahoma" panose="020B0604030504040204" pitchFamily="34" charset="0"/>
                <a:cs typeface="Tahoma" panose="020B0604030504040204" pitchFamily="34" charset="0"/>
              </a:rPr>
              <a:t>потребительских свойств </a:t>
            </a:r>
            <a:r>
              <a:rPr lang="ru-RU" sz="1600" dirty="0">
                <a:ea typeface="Tahoma" panose="020B0604030504040204" pitchFamily="34" charset="0"/>
                <a:cs typeface="Tahoma" panose="020B0604030504040204" pitchFamily="34" charset="0"/>
              </a:rPr>
              <a:t>(по запросам пользователей)</a:t>
            </a:r>
          </a:p>
          <a:p>
            <a:pPr algn="just">
              <a:spcBef>
                <a:spcPts val="1200"/>
              </a:spcBef>
            </a:pPr>
            <a:r>
              <a:rPr lang="ru-RU" sz="1600" b="1" dirty="0">
                <a:ea typeface="Tahoma" panose="020B0604030504040204" pitchFamily="34" charset="0"/>
                <a:cs typeface="Tahoma" panose="020B0604030504040204" pitchFamily="34" charset="0"/>
              </a:rPr>
              <a:t>Стадия развития</a:t>
            </a:r>
          </a:p>
          <a:p>
            <a:pPr marL="742950" lvl="1" indent="-285750" algn="just">
              <a:spcBef>
                <a:spcPts val="600"/>
              </a:spcBef>
              <a:buFont typeface="Wingdings" panose="05000000000000000000" pitchFamily="2" charset="2"/>
              <a:buChar char="q"/>
            </a:pPr>
            <a:r>
              <a:rPr lang="ru-RU" sz="1600" b="1" dirty="0">
                <a:solidFill>
                  <a:schemeClr val="accent5">
                    <a:lumMod val="75000"/>
                  </a:schemeClr>
                </a:solidFill>
                <a:ea typeface="Tahoma" panose="020B0604030504040204" pitchFamily="34" charset="0"/>
                <a:cs typeface="Tahoma" panose="020B0604030504040204" pitchFamily="34" charset="0"/>
              </a:rPr>
              <a:t>доработка/модернизация </a:t>
            </a:r>
            <a:r>
              <a:rPr lang="ru-RU" sz="1600" dirty="0">
                <a:ea typeface="Tahoma" panose="020B0604030504040204" pitchFamily="34" charset="0"/>
                <a:cs typeface="Tahoma" panose="020B0604030504040204" pitchFamily="34" charset="0"/>
              </a:rPr>
              <a:t>функционала – выпуск новых версий системы</a:t>
            </a:r>
          </a:p>
        </p:txBody>
      </p:sp>
      <p:pic>
        <p:nvPicPr>
          <p:cNvPr id="13" name="Рисунок 12">
            <a:extLst>
              <a:ext uri="{FF2B5EF4-FFF2-40B4-BE49-F238E27FC236}">
                <a16:creationId xmlns:a16="http://schemas.microsoft.com/office/drawing/2014/main" id="{94A133AD-EBD1-40DA-B215-FDCBE595C6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2" name="TextBox 1">
            <a:extLst>
              <a:ext uri="{FF2B5EF4-FFF2-40B4-BE49-F238E27FC236}">
                <a16:creationId xmlns:a16="http://schemas.microsoft.com/office/drawing/2014/main" id="{B7B77B95-3F11-6B0A-C9AC-D32A613FAD61}"/>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4283262956"/>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4</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solidFill>
                  <a:schemeClr val="accent5">
                    <a:lumMod val="75000"/>
                  </a:schemeClr>
                </a:solidFill>
                <a:latin typeface="Arial" panose="020B0604020202020204" pitchFamily="34" charset="0"/>
                <a:cs typeface="Arial" panose="020B0604020202020204" pitchFamily="34" charset="0"/>
              </a:rPr>
              <a:t>Release</a:t>
            </a:r>
            <a:r>
              <a:rPr lang="ru-RU" sz="2000" b="1" dirty="0">
                <a:solidFill>
                  <a:schemeClr val="accent5">
                    <a:lumMod val="75000"/>
                  </a:schemeClr>
                </a:solidFill>
                <a:latin typeface="Arial" panose="020B0604020202020204" pitchFamily="34" charset="0"/>
                <a:cs typeface="Arial" panose="020B0604020202020204" pitchFamily="34" charset="0"/>
              </a:rPr>
              <a:t>, </a:t>
            </a:r>
            <a:r>
              <a:rPr lang="en-US" sz="2000" b="1" dirty="0">
                <a:solidFill>
                  <a:schemeClr val="accent5">
                    <a:lumMod val="75000"/>
                  </a:schemeClr>
                </a:solidFill>
                <a:latin typeface="Arial" panose="020B0604020202020204" pitchFamily="34" charset="0"/>
                <a:cs typeface="Arial" panose="020B0604020202020204" pitchFamily="34" charset="0"/>
              </a:rPr>
              <a:t>Time2market</a:t>
            </a:r>
            <a:r>
              <a:rPr lang="ru-RU" sz="2000" b="1" dirty="0">
                <a:solidFill>
                  <a:schemeClr val="accent5">
                    <a:lumMod val="75000"/>
                  </a:schemeClr>
                </a:solidFill>
                <a:latin typeface="Arial" panose="020B0604020202020204" pitchFamily="34" charset="0"/>
                <a:cs typeface="Arial" panose="020B0604020202020204" pitchFamily="34" charset="0"/>
              </a:rPr>
              <a:t> и </a:t>
            </a:r>
            <a:r>
              <a:rPr lang="en-US" sz="2000" b="1" dirty="0">
                <a:solidFill>
                  <a:schemeClr val="accent5">
                    <a:lumMod val="75000"/>
                  </a:schemeClr>
                </a:solidFill>
                <a:latin typeface="Arial" panose="020B0604020202020204" pitchFamily="34" charset="0"/>
                <a:cs typeface="Arial" panose="020B0604020202020204" pitchFamily="34" charset="0"/>
              </a:rPr>
              <a:t>MVP</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pic>
        <p:nvPicPr>
          <p:cNvPr id="22530" name="Picture 2" descr="CostsDown3">
            <a:extLst>
              <a:ext uri="{FF2B5EF4-FFF2-40B4-BE49-F238E27FC236}">
                <a16:creationId xmlns:a16="http://schemas.microsoft.com/office/drawing/2014/main" id="{2BDE4100-0E0F-4698-8F44-76C5DA41125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68314" y="2593980"/>
            <a:ext cx="2214562" cy="1190624"/>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a:extLst>
              <a:ext uri="{FF2B5EF4-FFF2-40B4-BE49-F238E27FC236}">
                <a16:creationId xmlns:a16="http://schemas.microsoft.com/office/drawing/2014/main" id="{42CD720E-CBC4-4910-8907-D23F9B5BB47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0988" t="16315" r="9291" b="21930"/>
          <a:stretch/>
        </p:blipFill>
        <p:spPr bwMode="auto">
          <a:xfrm>
            <a:off x="468313" y="4090926"/>
            <a:ext cx="2214563" cy="1817127"/>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a:extLst>
              <a:ext uri="{FF2B5EF4-FFF2-40B4-BE49-F238E27FC236}">
                <a16:creationId xmlns:a16="http://schemas.microsoft.com/office/drawing/2014/main" id="{9E5B95AA-6BA1-4996-BFFC-6F1565B12A9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136" t="3217" r="14642" b="87613"/>
          <a:stretch/>
        </p:blipFill>
        <p:spPr bwMode="auto">
          <a:xfrm>
            <a:off x="579437" y="5918619"/>
            <a:ext cx="2214563" cy="23186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2963C26-2679-4F55-8F0F-B2F7EE2F6CC3}"/>
              </a:ext>
            </a:extLst>
          </p:cNvPr>
          <p:cNvSpPr txBox="1"/>
          <p:nvPr/>
        </p:nvSpPr>
        <p:spPr>
          <a:xfrm>
            <a:off x="2794000" y="2500070"/>
            <a:ext cx="6185512" cy="1077218"/>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solidFill>
                  <a:schemeClr val="accent5">
                    <a:lumMod val="75000"/>
                  </a:schemeClr>
                </a:solidFill>
                <a:cs typeface="Arial" panose="020B0604020202020204" pitchFamily="34" charset="0"/>
              </a:rPr>
              <a:t>Time </a:t>
            </a:r>
            <a:r>
              <a:rPr lang="ru-RU" sz="1600" b="1" dirty="0" err="1">
                <a:solidFill>
                  <a:schemeClr val="accent5">
                    <a:lumMod val="75000"/>
                  </a:schemeClr>
                </a:solidFill>
                <a:cs typeface="Arial" panose="020B0604020202020204" pitchFamily="34" charset="0"/>
              </a:rPr>
              <a:t>to</a:t>
            </a:r>
            <a:r>
              <a:rPr lang="ru-RU" sz="1600" b="1" dirty="0">
                <a:solidFill>
                  <a:schemeClr val="accent5">
                    <a:lumMod val="75000"/>
                  </a:schemeClr>
                </a:solidFill>
                <a:cs typeface="Arial" panose="020B0604020202020204" pitchFamily="34" charset="0"/>
              </a:rPr>
              <a:t> Market </a:t>
            </a:r>
            <a:r>
              <a:rPr lang="ru-RU" sz="1600" dirty="0">
                <a:solidFill>
                  <a:srgbClr val="000000"/>
                </a:solidFill>
                <a:cs typeface="Arial" panose="020B0604020202020204" pitchFamily="34" charset="0"/>
              </a:rPr>
              <a:t>— это время от начала проработки идеи до выхода на её рынок. Time </a:t>
            </a:r>
            <a:r>
              <a:rPr lang="ru-RU" sz="1600" dirty="0" err="1">
                <a:solidFill>
                  <a:srgbClr val="000000"/>
                </a:solidFill>
                <a:cs typeface="Arial" panose="020B0604020202020204" pitchFamily="34" charset="0"/>
              </a:rPr>
              <a:t>to</a:t>
            </a:r>
            <a:r>
              <a:rPr lang="ru-RU" sz="1600" dirty="0">
                <a:solidFill>
                  <a:srgbClr val="000000"/>
                </a:solidFill>
                <a:cs typeface="Arial" panose="020B0604020202020204" pitchFamily="34" charset="0"/>
              </a:rPr>
              <a:t> Market пропорционален сложности продукта - чем сложнее продукт, тем больше времени потребуется для его запуска. </a:t>
            </a:r>
          </a:p>
        </p:txBody>
      </p:sp>
      <p:sp>
        <p:nvSpPr>
          <p:cNvPr id="15" name="TextBox 14">
            <a:extLst>
              <a:ext uri="{FF2B5EF4-FFF2-40B4-BE49-F238E27FC236}">
                <a16:creationId xmlns:a16="http://schemas.microsoft.com/office/drawing/2014/main" id="{AFCB2A5D-BEB4-4842-8509-80A354DCD8BC}"/>
              </a:ext>
            </a:extLst>
          </p:cNvPr>
          <p:cNvSpPr txBox="1"/>
          <p:nvPr/>
        </p:nvSpPr>
        <p:spPr>
          <a:xfrm>
            <a:off x="2794001" y="4179934"/>
            <a:ext cx="6211887" cy="1323439"/>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wrap="square">
            <a:spAutoFit/>
          </a:bodyPr>
          <a:lstStyle/>
          <a:p>
            <a:pPr algn="just"/>
            <a:r>
              <a:rPr lang="ru-RU" sz="1600" b="1" dirty="0">
                <a:solidFill>
                  <a:schemeClr val="accent5">
                    <a:lumMod val="75000"/>
                  </a:schemeClr>
                </a:solidFill>
                <a:cs typeface="Arial" panose="020B0604020202020204" pitchFamily="34" charset="0"/>
              </a:rPr>
              <a:t>MVP</a:t>
            </a:r>
            <a:r>
              <a:rPr lang="ru-RU" sz="1600" dirty="0">
                <a:solidFill>
                  <a:srgbClr val="000000"/>
                </a:solidFill>
                <a:cs typeface="Arial" panose="020B0604020202020204" pitchFamily="34" charset="0"/>
              </a:rPr>
              <a:t> — это минимально жизнеспособный продукт, у которого реализован только тот минимум базовых функций, ради чего вы его придумали. Базовые функции с наивысшим приоритетом должны выйти в MVP. Все функции, без которых можно выполнить основные задачи, из MVP исключаются. </a:t>
            </a:r>
          </a:p>
        </p:txBody>
      </p:sp>
      <p:pic>
        <p:nvPicPr>
          <p:cNvPr id="2" name="Picture 8">
            <a:extLst>
              <a:ext uri="{FF2B5EF4-FFF2-40B4-BE49-F238E27FC236}">
                <a16:creationId xmlns:a16="http://schemas.microsoft.com/office/drawing/2014/main" id="{614F3E09-C329-683A-C8EC-95E427DF185F}"/>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18974" y="701040"/>
            <a:ext cx="2263901" cy="17458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EF83BA5-8A29-36E1-4049-0C55A06003CB}"/>
              </a:ext>
            </a:extLst>
          </p:cNvPr>
          <p:cNvSpPr txBox="1"/>
          <p:nvPr/>
        </p:nvSpPr>
        <p:spPr>
          <a:xfrm>
            <a:off x="2794000" y="1035338"/>
            <a:ext cx="6211888" cy="1077218"/>
          </a:xfrm>
          <a:prstGeom prst="rect">
            <a:avLst/>
          </a:prstGeom>
          <a:solidFill>
            <a:schemeClr val="bg1"/>
          </a:solidFill>
          <a:ln>
            <a:solidFill>
              <a:schemeClr val="bg1">
                <a:lumMod val="50000"/>
              </a:schemeClr>
            </a:solidFill>
          </a:ln>
          <a:effectLst>
            <a:outerShdw blurRad="50800" dist="38100" dir="2700000" algn="tl" rotWithShape="0">
              <a:prstClr val="black">
                <a:alpha val="40000"/>
              </a:prstClr>
            </a:outerShdw>
          </a:effectLst>
        </p:spPr>
        <p:txBody>
          <a:bodyPr wrap="square">
            <a:spAutoFit/>
          </a:bodyPr>
          <a:lstStyle/>
          <a:p>
            <a:pPr algn="just"/>
            <a:r>
              <a:rPr lang="ru-RU" sz="1600" b="1" i="0" dirty="0">
                <a:solidFill>
                  <a:schemeClr val="accent5">
                    <a:lumMod val="75000"/>
                  </a:schemeClr>
                </a:solidFill>
                <a:effectLst/>
                <a:cs typeface="Arial" panose="020B0604020202020204" pitchFamily="34" charset="0"/>
              </a:rPr>
              <a:t>Управление релизами </a:t>
            </a:r>
            <a:r>
              <a:rPr lang="ru-RU" sz="1600" b="0" i="0" dirty="0">
                <a:solidFill>
                  <a:srgbClr val="000000"/>
                </a:solidFill>
                <a:effectLst/>
                <a:cs typeface="Arial" panose="020B0604020202020204" pitchFamily="34" charset="0"/>
              </a:rPr>
              <a:t>− это комплексный процесс, объединяющий планирование, реализацию, тестирование и внедрение </a:t>
            </a:r>
            <a:r>
              <a:rPr lang="ru-RU" sz="1600" b="0" i="0" u="sng" dirty="0">
                <a:solidFill>
                  <a:srgbClr val="000000"/>
                </a:solidFill>
                <a:effectLst/>
                <a:cs typeface="Arial" panose="020B0604020202020204" pitchFamily="34" charset="0"/>
              </a:rPr>
              <a:t>изменений</a:t>
            </a:r>
            <a:r>
              <a:rPr lang="ru-RU" sz="1600" b="0" i="0" dirty="0">
                <a:solidFill>
                  <a:srgbClr val="000000"/>
                </a:solidFill>
                <a:effectLst/>
                <a:cs typeface="Arial" panose="020B0604020202020204" pitchFamily="34" charset="0"/>
              </a:rPr>
              <a:t> в ИТ-продукт, а также контроль их качества при дальнейшем использовании</a:t>
            </a:r>
            <a:r>
              <a:rPr lang="ru-RU" sz="1600" b="0" i="0" dirty="0">
                <a:solidFill>
                  <a:srgbClr val="000000"/>
                </a:solidFill>
                <a:effectLst/>
                <a:latin typeface="Arial" panose="020B0604020202020204" pitchFamily="34" charset="0"/>
                <a:cs typeface="Arial" panose="020B0604020202020204" pitchFamily="34" charset="0"/>
              </a:rPr>
              <a:t>.</a:t>
            </a:r>
            <a:endParaRPr lang="ru-RU" sz="1600" dirty="0">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D1C7B4DF-A7BE-DC94-42FD-4B2DF681417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5" name="TextBox 4">
            <a:extLst>
              <a:ext uri="{FF2B5EF4-FFF2-40B4-BE49-F238E27FC236}">
                <a16:creationId xmlns:a16="http://schemas.microsoft.com/office/drawing/2014/main" id="{87C19ECB-4931-FC29-07A6-2AB7106EF7F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3977399185"/>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5</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Принципы </a:t>
            </a:r>
            <a:r>
              <a:rPr lang="en-US" sz="2000" b="1" dirty="0">
                <a:solidFill>
                  <a:schemeClr val="accent5">
                    <a:lumMod val="75000"/>
                  </a:schemeClr>
                </a:solidFill>
                <a:latin typeface="Arial" panose="020B0604020202020204" pitchFamily="34" charset="0"/>
                <a:cs typeface="Arial" panose="020B0604020202020204" pitchFamily="34" charset="0"/>
              </a:rPr>
              <a:t>Agile</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pic>
        <p:nvPicPr>
          <p:cNvPr id="36866" name="Picture 2">
            <a:extLst>
              <a:ext uri="{FF2B5EF4-FFF2-40B4-BE49-F238E27FC236}">
                <a16:creationId xmlns:a16="http://schemas.microsoft.com/office/drawing/2014/main" id="{BFAEA50C-A6E9-4FB3-B46C-73A9D1BDFC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80" y="2251279"/>
            <a:ext cx="6624640" cy="427841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2282D56-4363-4908-A92A-9804A9FF8B58}"/>
              </a:ext>
            </a:extLst>
          </p:cNvPr>
          <p:cNvSpPr txBox="1"/>
          <p:nvPr/>
        </p:nvSpPr>
        <p:spPr>
          <a:xfrm>
            <a:off x="468313" y="549275"/>
            <a:ext cx="8537574" cy="1702004"/>
          </a:xfrm>
          <a:prstGeom prst="rect">
            <a:avLst/>
          </a:prstGeom>
          <a:noFill/>
        </p:spPr>
        <p:txBody>
          <a:bodyPr wrap="square">
            <a:spAutoFit/>
          </a:bodyPr>
          <a:lstStyle/>
          <a:p>
            <a:pPr>
              <a:lnSpc>
                <a:spcPct val="150000"/>
              </a:lnSpc>
            </a:pP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①</a:t>
            </a:r>
            <a:r>
              <a:rPr lang="en-US"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Люди и взаимодействие </a:t>
            </a:r>
            <a: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важнее </a:t>
            </a:r>
            <a:r>
              <a:rPr lang="ru-RU"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процессов и инструментов</a:t>
            </a:r>
            <a:b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②</a:t>
            </a:r>
            <a:r>
              <a:rPr lang="en-US"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Работающий продукт </a:t>
            </a:r>
            <a: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важнее </a:t>
            </a:r>
            <a:r>
              <a:rPr lang="ru-RU"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исчерпывающей документации</a:t>
            </a:r>
            <a:b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③</a:t>
            </a:r>
            <a:r>
              <a:rPr lang="en-US"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Сотрудничество с заказчиком </a:t>
            </a:r>
            <a: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важнее </a:t>
            </a:r>
            <a:r>
              <a:rPr lang="ru-RU"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согласования условий контракта</a:t>
            </a:r>
            <a:b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④</a:t>
            </a:r>
            <a:r>
              <a:rPr lang="en-US"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Готовность к изменениям </a:t>
            </a:r>
            <a:r>
              <a:rPr lang="ru-RU"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важнее </a:t>
            </a:r>
            <a:r>
              <a:rPr lang="ru-RU"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следования первоначальному плану</a:t>
            </a:r>
            <a:endParaRPr lang="ru-RU" i="1" dirty="0">
              <a:latin typeface="Tahoma" panose="020B0604030504040204" pitchFamily="34" charset="0"/>
              <a:ea typeface="Tahoma" panose="020B0604030504040204" pitchFamily="34" charset="0"/>
              <a:cs typeface="Tahoma" panose="020B0604030504040204" pitchFamily="34" charset="0"/>
            </a:endParaRPr>
          </a:p>
        </p:txBody>
      </p:sp>
      <p:pic>
        <p:nvPicPr>
          <p:cNvPr id="4" name="Рисунок 3">
            <a:extLst>
              <a:ext uri="{FF2B5EF4-FFF2-40B4-BE49-F238E27FC236}">
                <a16:creationId xmlns:a16="http://schemas.microsoft.com/office/drawing/2014/main" id="{A0AB5C4F-D6DE-C312-E1C6-1F768EC4BC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5" name="TextBox 4">
            <a:extLst>
              <a:ext uri="{FF2B5EF4-FFF2-40B4-BE49-F238E27FC236}">
                <a16:creationId xmlns:a16="http://schemas.microsoft.com/office/drawing/2014/main" id="{FF2FC279-1A38-DAAE-3244-709363FEF17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3146537200"/>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6</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Управление короткими релизами</a:t>
            </a:r>
          </a:p>
        </p:txBody>
      </p:sp>
      <p:pic>
        <p:nvPicPr>
          <p:cNvPr id="3" name="Рисунок 2">
            <a:extLst>
              <a:ext uri="{FF2B5EF4-FFF2-40B4-BE49-F238E27FC236}">
                <a16:creationId xmlns:a16="http://schemas.microsoft.com/office/drawing/2014/main" id="{A6EE220E-1AEE-4144-959B-93081979B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047" y="848429"/>
            <a:ext cx="8761905" cy="5161142"/>
          </a:xfrm>
          <a:prstGeom prst="rect">
            <a:avLst/>
          </a:prstGeom>
        </p:spPr>
      </p:pic>
      <p:pic>
        <p:nvPicPr>
          <p:cNvPr id="2" name="Рисунок 1">
            <a:extLst>
              <a:ext uri="{FF2B5EF4-FFF2-40B4-BE49-F238E27FC236}">
                <a16:creationId xmlns:a16="http://schemas.microsoft.com/office/drawing/2014/main" id="{81EF994B-4C20-AD50-BCBF-090EBE5CE5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49DC72F-D212-8F2E-2550-1C12284CE16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1463632017"/>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7</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Что такое </a:t>
            </a:r>
            <a:r>
              <a:rPr lang="en-US" sz="2000" b="1" dirty="0">
                <a:solidFill>
                  <a:schemeClr val="accent5">
                    <a:lumMod val="75000"/>
                  </a:schemeClr>
                </a:solidFill>
                <a:latin typeface="Arial" panose="020B0604020202020204" pitchFamily="34" charset="0"/>
                <a:cs typeface="Arial" panose="020B0604020202020204" pitchFamily="34" charset="0"/>
              </a:rPr>
              <a:t>DevOps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graphicFrame>
        <p:nvGraphicFramePr>
          <p:cNvPr id="4" name="Объект 3">
            <a:extLst>
              <a:ext uri="{FF2B5EF4-FFF2-40B4-BE49-F238E27FC236}">
                <a16:creationId xmlns:a16="http://schemas.microsoft.com/office/drawing/2014/main" id="{8CF621FB-CC8B-470C-A50D-5170DEF8534C}"/>
              </a:ext>
            </a:extLst>
          </p:cNvPr>
          <p:cNvGraphicFramePr>
            <a:graphicFrameLocks noChangeAspect="1"/>
          </p:cNvGraphicFramePr>
          <p:nvPr/>
        </p:nvGraphicFramePr>
        <p:xfrm>
          <a:off x="628650" y="800100"/>
          <a:ext cx="8242788" cy="5495192"/>
        </p:xfrm>
        <a:graphic>
          <a:graphicData uri="http://schemas.openxmlformats.org/presentationml/2006/ole">
            <mc:AlternateContent xmlns:mc="http://schemas.openxmlformats.org/markup-compatibility/2006">
              <mc:Choice xmlns:v="urn:schemas-microsoft-com:vml" Requires="v">
                <p:oleObj name="Точечный рисунок" r:id="rId2" imgW="11430000" imgH="7620120" progId="Paint.Picture">
                  <p:embed/>
                </p:oleObj>
              </mc:Choice>
              <mc:Fallback>
                <p:oleObj name="Точечный рисунок" r:id="rId2" imgW="11430000" imgH="7620120" progId="Paint.Picture">
                  <p:embed/>
                  <p:pic>
                    <p:nvPicPr>
                      <p:cNvPr id="4" name="Объект 3">
                        <a:extLst>
                          <a:ext uri="{FF2B5EF4-FFF2-40B4-BE49-F238E27FC236}">
                            <a16:creationId xmlns:a16="http://schemas.microsoft.com/office/drawing/2014/main" id="{8CF621FB-CC8B-470C-A50D-5170DEF8534C}"/>
                          </a:ext>
                        </a:extLst>
                      </p:cNvPr>
                      <p:cNvPicPr/>
                      <p:nvPr/>
                    </p:nvPicPr>
                    <p:blipFill>
                      <a:blip r:embed="rId3"/>
                      <a:stretch>
                        <a:fillRect/>
                      </a:stretch>
                    </p:blipFill>
                    <p:spPr>
                      <a:xfrm>
                        <a:off x="628650" y="800100"/>
                        <a:ext cx="8242788" cy="5495192"/>
                      </a:xfrm>
                      <a:prstGeom prst="rect">
                        <a:avLst/>
                      </a:prstGeom>
                    </p:spPr>
                  </p:pic>
                </p:oleObj>
              </mc:Fallback>
            </mc:AlternateContent>
          </a:graphicData>
        </a:graphic>
      </p:graphicFrame>
      <p:pic>
        <p:nvPicPr>
          <p:cNvPr id="2" name="Рисунок 1">
            <a:extLst>
              <a:ext uri="{FF2B5EF4-FFF2-40B4-BE49-F238E27FC236}">
                <a16:creationId xmlns:a16="http://schemas.microsoft.com/office/drawing/2014/main" id="{5B092474-4204-1883-68C6-37D30CDA12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3" name="TextBox 2">
            <a:extLst>
              <a:ext uri="{FF2B5EF4-FFF2-40B4-BE49-F238E27FC236}">
                <a16:creationId xmlns:a16="http://schemas.microsoft.com/office/drawing/2014/main" id="{9364425E-760A-B3E2-4E9C-53CB697EE528}"/>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1911792611"/>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8</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Преимущества </a:t>
            </a:r>
            <a:r>
              <a:rPr lang="en-US" sz="2000" b="1" dirty="0">
                <a:solidFill>
                  <a:schemeClr val="accent5">
                    <a:lumMod val="75000"/>
                  </a:schemeClr>
                </a:solidFill>
                <a:latin typeface="Arial" panose="020B0604020202020204" pitchFamily="34" charset="0"/>
                <a:cs typeface="Arial" panose="020B0604020202020204" pitchFamily="34" charset="0"/>
              </a:rPr>
              <a:t>DevOps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E9DFBD8-DFC3-8FFC-D2C3-EEEB08632C88}"/>
              </a:ext>
            </a:extLst>
          </p:cNvPr>
          <p:cNvSpPr txBox="1"/>
          <p:nvPr/>
        </p:nvSpPr>
        <p:spPr>
          <a:xfrm>
            <a:off x="468313" y="786918"/>
            <a:ext cx="8537574" cy="473975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defRPr sz="1600" b="1"/>
            </a:lvl1pPr>
          </a:lstStyle>
          <a:p>
            <a:pPr marL="285750" indent="-285750" algn="just">
              <a:spcBef>
                <a:spcPts val="1200"/>
              </a:spcBef>
              <a:buFont typeface="Wingdings" panose="05000000000000000000" pitchFamily="2" charset="2"/>
              <a:buChar char="q"/>
            </a:pPr>
            <a:r>
              <a:rPr lang="ru-RU" sz="1600" b="1" dirty="0">
                <a:solidFill>
                  <a:schemeClr val="accent5">
                    <a:lumMod val="75000"/>
                  </a:schemeClr>
                </a:solidFill>
                <a:cs typeface="Arial" panose="020B0604020202020204" pitchFamily="34" charset="0"/>
              </a:rPr>
              <a:t>Меньше ошибок</a:t>
            </a:r>
            <a:r>
              <a:rPr lang="ru-RU" sz="1600" dirty="0">
                <a:cs typeface="Arial" panose="020B0604020202020204" pitchFamily="34" charset="0"/>
              </a:rPr>
              <a:t>. </a:t>
            </a:r>
            <a:endParaRPr lang="en-US" sz="1600" dirty="0">
              <a:cs typeface="Arial" panose="020B0604020202020204" pitchFamily="34" charset="0"/>
            </a:endParaRPr>
          </a:p>
          <a:p>
            <a:pPr algn="just"/>
            <a:r>
              <a:rPr lang="ru-RU" sz="1600" b="0" dirty="0">
                <a:cs typeface="Arial" panose="020B0604020202020204" pitchFamily="34" charset="0"/>
              </a:rPr>
              <a:t>Одна из причин, почему случаются сбои при развертывании, связана с багами. В </a:t>
            </a:r>
            <a:r>
              <a:rPr lang="ru-RU" sz="1600" b="0" dirty="0" err="1">
                <a:cs typeface="Arial" panose="020B0604020202020204" pitchFamily="34" charset="0"/>
              </a:rPr>
              <a:t>DevOps</a:t>
            </a:r>
            <a:r>
              <a:rPr lang="ru-RU" sz="1600" b="0" dirty="0">
                <a:cs typeface="Arial" panose="020B0604020202020204" pitchFamily="34" charset="0"/>
              </a:rPr>
              <a:t> циклы разработки короче обычных, поэтому код выходит чаще. В результате искать ошибки становится проще, а значит, количество сбоев уменьшается.</a:t>
            </a:r>
          </a:p>
          <a:p>
            <a:pPr marL="285750" indent="-285750" algn="just">
              <a:spcBef>
                <a:spcPts val="1200"/>
              </a:spcBef>
              <a:buFont typeface="Wingdings" panose="05000000000000000000" pitchFamily="2" charset="2"/>
              <a:buChar char="q"/>
            </a:pPr>
            <a:r>
              <a:rPr lang="ru-RU" sz="1600" b="1" dirty="0">
                <a:solidFill>
                  <a:schemeClr val="accent5">
                    <a:lumMod val="75000"/>
                  </a:schemeClr>
                </a:solidFill>
                <a:cs typeface="Arial" panose="020B0604020202020204" pitchFamily="34" charset="0"/>
              </a:rPr>
              <a:t>Сокращение времени выхода сервиса на рынок. </a:t>
            </a:r>
            <a:endParaRPr lang="en-US" sz="1600" b="1" dirty="0">
              <a:solidFill>
                <a:schemeClr val="accent5">
                  <a:lumMod val="75000"/>
                </a:schemeClr>
              </a:solidFill>
              <a:cs typeface="Arial" panose="020B0604020202020204" pitchFamily="34" charset="0"/>
            </a:endParaRPr>
          </a:p>
          <a:p>
            <a:pPr algn="just"/>
            <a:r>
              <a:rPr lang="ru-RU" sz="1600" b="0" dirty="0">
                <a:cs typeface="Arial" panose="020B0604020202020204" pitchFamily="34" charset="0"/>
              </a:rPr>
              <a:t>Масштабируемые инфраструктуры — облачные платформы, инструменты для ускорения сборки, параллельные рабочие процессы, работа в одной среде — сильно сокращают время работы. Развертывать и запускать приложение стало в разы быстрее. </a:t>
            </a:r>
          </a:p>
          <a:p>
            <a:pPr marL="285750" indent="-285750" algn="just">
              <a:spcBef>
                <a:spcPts val="1200"/>
              </a:spcBef>
              <a:buFont typeface="Wingdings" panose="05000000000000000000" pitchFamily="2" charset="2"/>
              <a:buChar char="q"/>
            </a:pPr>
            <a:r>
              <a:rPr lang="ru-RU" sz="1600" b="1" dirty="0">
                <a:solidFill>
                  <a:schemeClr val="accent5">
                    <a:lumMod val="75000"/>
                  </a:schemeClr>
                </a:solidFill>
                <a:cs typeface="Arial" panose="020B0604020202020204" pitchFamily="34" charset="0"/>
              </a:rPr>
              <a:t>Создание более гибких и отказоустойчивых систем. </a:t>
            </a:r>
            <a:endParaRPr lang="en-US" sz="1600" b="1" dirty="0">
              <a:solidFill>
                <a:schemeClr val="accent5">
                  <a:lumMod val="75000"/>
                </a:schemeClr>
              </a:solidFill>
              <a:cs typeface="Arial" panose="020B0604020202020204" pitchFamily="34" charset="0"/>
            </a:endParaRPr>
          </a:p>
          <a:p>
            <a:pPr algn="just"/>
            <a:r>
              <a:rPr lang="ru-RU" sz="1600" b="0" dirty="0">
                <a:cs typeface="Arial" panose="020B0604020202020204" pitchFamily="34" charset="0"/>
              </a:rPr>
              <a:t>Это достигается за счет использования облачной инфраструктуры. Она дает возможность быстро масштабировать систему, использовать только нужное количество ресурсов и оперативно увеличивать мощности. </a:t>
            </a:r>
          </a:p>
          <a:p>
            <a:pPr marL="285750" indent="-285750" algn="just">
              <a:spcBef>
                <a:spcPts val="1200"/>
              </a:spcBef>
              <a:buFont typeface="Wingdings" panose="05000000000000000000" pitchFamily="2" charset="2"/>
              <a:buChar char="q"/>
            </a:pPr>
            <a:r>
              <a:rPr lang="ru-RU" sz="1600" b="1" dirty="0">
                <a:solidFill>
                  <a:schemeClr val="accent5">
                    <a:lumMod val="75000"/>
                  </a:schemeClr>
                </a:solidFill>
                <a:cs typeface="Arial" panose="020B0604020202020204" pitchFamily="34" charset="0"/>
              </a:rPr>
              <a:t>Повышенная надежность и безопасность приложений. </a:t>
            </a:r>
            <a:endParaRPr lang="en-US" sz="1600" b="1" dirty="0">
              <a:solidFill>
                <a:schemeClr val="accent5">
                  <a:lumMod val="75000"/>
                </a:schemeClr>
              </a:solidFill>
              <a:cs typeface="Arial" panose="020B0604020202020204" pitchFamily="34" charset="0"/>
            </a:endParaRPr>
          </a:p>
          <a:p>
            <a:pPr algn="just"/>
            <a:r>
              <a:rPr lang="ru-RU" sz="1600" b="0" dirty="0">
                <a:cs typeface="Arial" panose="020B0604020202020204" pitchFamily="34" charset="0"/>
              </a:rPr>
              <a:t>Среди </a:t>
            </a:r>
            <a:r>
              <a:rPr lang="ru-RU" sz="1600" b="0" dirty="0" err="1">
                <a:cs typeface="Arial" panose="020B0604020202020204" pitchFamily="34" charset="0"/>
              </a:rPr>
              <a:t>DevOps</a:t>
            </a:r>
            <a:r>
              <a:rPr lang="ru-RU" sz="1600" b="0" dirty="0">
                <a:cs typeface="Arial" panose="020B0604020202020204" pitchFamily="34" charset="0"/>
              </a:rPr>
              <a:t>-инструментов есть те, которые анализируют исходный код программного обеспечения, чтобы определить, есть ли в нем недостатки безопасности. Есть специальные для</a:t>
            </a:r>
            <a:r>
              <a:rPr lang="en-US" sz="1600" b="0" dirty="0">
                <a:cs typeface="Arial" panose="020B0604020202020204" pitchFamily="34" charset="0"/>
              </a:rPr>
              <a:t> DevOps </a:t>
            </a:r>
            <a:r>
              <a:rPr lang="ru-RU" sz="1600" b="0" dirty="0">
                <a:cs typeface="Arial" panose="020B0604020202020204" pitchFamily="34" charset="0"/>
              </a:rPr>
              <a:t>приложения, которое сканирование сервисы на наличие в них уязвимостей — OWASP (Open Web Application Security Project). </a:t>
            </a:r>
          </a:p>
        </p:txBody>
      </p:sp>
      <p:pic>
        <p:nvPicPr>
          <p:cNvPr id="3" name="Рисунок 2">
            <a:extLst>
              <a:ext uri="{FF2B5EF4-FFF2-40B4-BE49-F238E27FC236}">
                <a16:creationId xmlns:a16="http://schemas.microsoft.com/office/drawing/2014/main" id="{C65DFD10-A3C5-D6C5-5AEC-8D7E3F4EFB3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AD720C06-87FC-B6E3-CA08-618254F786B7}"/>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876938381"/>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a:t>
            </a:r>
            <a:r>
              <a:rPr lang="en-US" sz="1200" b="1" dirty="0">
                <a:solidFill>
                  <a:schemeClr val="bg1"/>
                </a:solidFill>
                <a:latin typeface="Arial" pitchFamily="34" charset="0"/>
                <a:ea typeface="Tahoma" pitchFamily="34" charset="0"/>
                <a:cs typeface="Arial" pitchFamily="34" charset="0"/>
              </a:rPr>
              <a:t>9</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Безопасность </a:t>
            </a:r>
            <a:r>
              <a:rPr lang="en-US" sz="2000" b="1" dirty="0">
                <a:solidFill>
                  <a:schemeClr val="accent5">
                    <a:lumMod val="75000"/>
                  </a:schemeClr>
                </a:solidFill>
                <a:latin typeface="Arial" panose="020B0604020202020204" pitchFamily="34" charset="0"/>
                <a:cs typeface="Arial" panose="020B0604020202020204" pitchFamily="34" charset="0"/>
              </a:rPr>
              <a:t>DevOps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E9DFBD8-DFC3-8FFC-D2C3-EEEB08632C88}"/>
              </a:ext>
            </a:extLst>
          </p:cNvPr>
          <p:cNvSpPr txBox="1"/>
          <p:nvPr/>
        </p:nvSpPr>
        <p:spPr>
          <a:xfrm>
            <a:off x="468313" y="739846"/>
            <a:ext cx="8537574" cy="1569660"/>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defRPr sz="1600" b="1"/>
            </a:lvl1pPr>
          </a:lstStyle>
          <a:p>
            <a:pPr algn="just"/>
            <a:r>
              <a:rPr lang="ru-RU" sz="1600" b="0" dirty="0">
                <a:cs typeface="Arial" panose="020B0604020202020204" pitchFamily="34" charset="0"/>
              </a:rPr>
              <a:t>Уязвимости представляют серьезную угрозу для ПО</a:t>
            </a:r>
            <a:r>
              <a:rPr lang="ru-RU" b="0" dirty="0">
                <a:cs typeface="Arial" panose="020B0604020202020204" pitchFamily="34" charset="0"/>
              </a:rPr>
              <a:t>.</a:t>
            </a:r>
            <a:r>
              <a:rPr lang="ru-RU" sz="1600" b="0" dirty="0">
                <a:cs typeface="Arial" panose="020B0604020202020204" pitchFamily="34" charset="0"/>
              </a:rPr>
              <a:t> Это не только финансовые и репутационные последствия. По причине уязвимостей происходят утечки огромного количества конфиденциальной информации — от внутренних документов до невыпущенных продуктов и персональных данных клиентов (включая пароли). В зависимости от юрисдикции за утечку пользовательских данных могут накладываться серьезные денежные штрафы и юридическая ответственность.</a:t>
            </a:r>
          </a:p>
        </p:txBody>
      </p:sp>
      <p:sp>
        <p:nvSpPr>
          <p:cNvPr id="3" name="TextBox 2">
            <a:extLst>
              <a:ext uri="{FF2B5EF4-FFF2-40B4-BE49-F238E27FC236}">
                <a16:creationId xmlns:a16="http://schemas.microsoft.com/office/drawing/2014/main" id="{55CB931D-92E8-F617-22F2-D630215DD37F}"/>
              </a:ext>
            </a:extLst>
          </p:cNvPr>
          <p:cNvSpPr txBox="1"/>
          <p:nvPr/>
        </p:nvSpPr>
        <p:spPr>
          <a:xfrm>
            <a:off x="468313" y="2500077"/>
            <a:ext cx="8537574" cy="303159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defRPr sz="1600" b="1"/>
            </a:lvl1pPr>
          </a:lstStyle>
          <a:p>
            <a:pPr algn="just">
              <a:spcBef>
                <a:spcPts val="600"/>
              </a:spcBef>
            </a:pPr>
            <a:r>
              <a:rPr lang="ru-RU" sz="1600" b="0" dirty="0">
                <a:cs typeface="Arial" panose="020B0604020202020204" pitchFamily="34" charset="0"/>
              </a:rPr>
              <a:t>Фаза тестирования включает в себя контроль качества, приемочного тестирования и потом аудит безопасности. Этот процесс с иронией называют «</a:t>
            </a:r>
            <a:r>
              <a:rPr lang="ru-RU" sz="1600" dirty="0">
                <a:cs typeface="Arial" panose="020B0604020202020204" pitchFamily="34" charset="0"/>
              </a:rPr>
              <a:t>перекидыванием ПО через стену</a:t>
            </a:r>
            <a:r>
              <a:rPr lang="ru-RU" sz="1600" b="0" dirty="0">
                <a:cs typeface="Arial" panose="020B0604020202020204" pitchFamily="34" charset="0"/>
              </a:rPr>
              <a:t>»: продукт просто передавался от одной команде к другой.</a:t>
            </a:r>
          </a:p>
          <a:p>
            <a:pPr algn="just">
              <a:spcBef>
                <a:spcPts val="600"/>
              </a:spcBef>
            </a:pPr>
            <a:r>
              <a:rPr lang="ru-RU" sz="1600" b="0" dirty="0">
                <a:cs typeface="Arial" panose="020B0604020202020204" pitchFamily="34" charset="0"/>
              </a:rPr>
              <a:t>Команда информационной безопасности составляла список обнаруженных проблем и рекомендаций. Зачастую требовались изменения в коде, после которых нужно было повторять все стадии, чтобы убедиться, что все было реализовано верно. </a:t>
            </a:r>
          </a:p>
          <a:p>
            <a:pPr algn="just">
              <a:spcBef>
                <a:spcPts val="600"/>
              </a:spcBef>
            </a:pPr>
            <a:r>
              <a:rPr lang="ru-RU" sz="1600" b="0" dirty="0">
                <a:cs typeface="Arial" panose="020B0604020202020204" pitchFamily="34" charset="0"/>
              </a:rPr>
              <a:t>Команды разработчиков зачастую видят в безопасности не возможный актив, а некое обременение — все это замедляет процесс передачи ПО заказчику. </a:t>
            </a:r>
          </a:p>
          <a:p>
            <a:pPr algn="just">
              <a:spcBef>
                <a:spcPts val="600"/>
              </a:spcBef>
            </a:pPr>
            <a:r>
              <a:rPr lang="ru-RU" sz="1600" b="0" dirty="0">
                <a:cs typeface="Arial" panose="020B0604020202020204" pitchFamily="34" charset="0"/>
              </a:rPr>
              <a:t>Ситуация также усложняется тем, что практически любое ПО (и с открытым исходным кодом, и проприетарное) может стать угрозой. Вы не можете быть уверенными, что сторонний код не содержит уязвимостей.</a:t>
            </a:r>
          </a:p>
        </p:txBody>
      </p:sp>
      <p:sp>
        <p:nvSpPr>
          <p:cNvPr id="5" name="TextBox 4">
            <a:extLst>
              <a:ext uri="{FF2B5EF4-FFF2-40B4-BE49-F238E27FC236}">
                <a16:creationId xmlns:a16="http://schemas.microsoft.com/office/drawing/2014/main" id="{75F1C702-CF6F-40C0-7AFE-B548F5BBA259}"/>
              </a:ext>
            </a:extLst>
          </p:cNvPr>
          <p:cNvSpPr txBox="1"/>
          <p:nvPr/>
        </p:nvSpPr>
        <p:spPr>
          <a:xfrm>
            <a:off x="468313" y="5721673"/>
            <a:ext cx="8537574" cy="33855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defRPr sz="1600" b="1"/>
            </a:lvl1pPr>
          </a:lstStyle>
          <a:p>
            <a:pPr algn="just"/>
            <a:r>
              <a:rPr lang="ru-RU" sz="1600" dirty="0">
                <a:solidFill>
                  <a:schemeClr val="accent5">
                    <a:lumMod val="75000"/>
                  </a:schemeClr>
                </a:solidFill>
                <a:cs typeface="Arial" panose="020B0604020202020204" pitchFamily="34" charset="0"/>
              </a:rPr>
              <a:t>Как же включить аспекты безопасности в цикл разработки ПО?</a:t>
            </a:r>
          </a:p>
        </p:txBody>
      </p:sp>
      <p:pic>
        <p:nvPicPr>
          <p:cNvPr id="10" name="Рисунок 9">
            <a:extLst>
              <a:ext uri="{FF2B5EF4-FFF2-40B4-BE49-F238E27FC236}">
                <a16:creationId xmlns:a16="http://schemas.microsoft.com/office/drawing/2014/main" id="{1B175CB2-D698-5A35-1722-1275F869273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14" name="TextBox 13">
            <a:extLst>
              <a:ext uri="{FF2B5EF4-FFF2-40B4-BE49-F238E27FC236}">
                <a16:creationId xmlns:a16="http://schemas.microsoft.com/office/drawing/2014/main" id="{E8D942E1-3C18-132D-BE70-8A9811CBF82A}"/>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3054956230"/>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18.1</a:t>
            </a:r>
            <a:r>
              <a:rPr lang="en-US" sz="1200" b="1" dirty="0">
                <a:solidFill>
                  <a:schemeClr val="bg1"/>
                </a:solidFill>
                <a:latin typeface="Arial" pitchFamily="34" charset="0"/>
                <a:ea typeface="Tahoma" pitchFamily="34" charset="0"/>
                <a:cs typeface="Arial" pitchFamily="34" charset="0"/>
              </a:rPr>
              <a:t>0</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err="1">
                <a:solidFill>
                  <a:schemeClr val="accent5">
                    <a:lumMod val="75000"/>
                  </a:schemeClr>
                </a:solidFill>
                <a:latin typeface="Arial" panose="020B0604020202020204" pitchFamily="34" charset="0"/>
                <a:cs typeface="Arial" panose="020B0604020202020204" pitchFamily="34" charset="0"/>
              </a:rPr>
              <a:t>DevSecOps</a:t>
            </a:r>
            <a:r>
              <a:rPr lang="ru-RU" sz="2000" b="1" dirty="0">
                <a:solidFill>
                  <a:schemeClr val="accent5">
                    <a:lumMod val="75000"/>
                  </a:schemeClr>
                </a:solidFill>
                <a:latin typeface="Arial" panose="020B0604020202020204" pitchFamily="34" charset="0"/>
                <a:cs typeface="Arial" panose="020B0604020202020204" pitchFamily="34" charset="0"/>
              </a:rPr>
              <a:t> – тенденция безопасности изменений</a:t>
            </a:r>
          </a:p>
        </p:txBody>
      </p:sp>
      <p:pic>
        <p:nvPicPr>
          <p:cNvPr id="26626" name="Picture 2">
            <a:extLst>
              <a:ext uri="{FF2B5EF4-FFF2-40B4-BE49-F238E27FC236}">
                <a16:creationId xmlns:a16="http://schemas.microsoft.com/office/drawing/2014/main" id="{E2F439CF-2B8C-4481-AB21-7644407A38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616426"/>
            <a:ext cx="8018271" cy="36244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75390E4-02E1-4B81-BC16-6544D2958265}"/>
              </a:ext>
            </a:extLst>
          </p:cNvPr>
          <p:cNvSpPr txBox="1"/>
          <p:nvPr/>
        </p:nvSpPr>
        <p:spPr>
          <a:xfrm>
            <a:off x="468314" y="5240867"/>
            <a:ext cx="8537574"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defPPr>
              <a:defRPr lang="ru-RU"/>
            </a:defPPr>
            <a:lvl1pPr algn="just">
              <a:defRPr sz="1600" b="0">
                <a:solidFill>
                  <a:schemeClr val="tx1"/>
                </a:solidFill>
                <a:cs typeface="Arial" panose="020B060402020202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ru-RU" dirty="0"/>
              <a:t>Целью </a:t>
            </a:r>
            <a:r>
              <a:rPr lang="ru-RU" b="1" dirty="0" err="1">
                <a:solidFill>
                  <a:schemeClr val="accent5">
                    <a:lumMod val="75000"/>
                  </a:schemeClr>
                </a:solidFill>
              </a:rPr>
              <a:t>DevSecOps</a:t>
            </a:r>
            <a:r>
              <a:rPr lang="ru-RU" dirty="0"/>
              <a:t> является формирование специального образа мышления, при котором </a:t>
            </a:r>
            <a:r>
              <a:rPr lang="ru-RU" b="1" dirty="0"/>
              <a:t>любой участник будет нести ответственность за безопасность</a:t>
            </a:r>
            <a:r>
              <a:rPr lang="ru-RU" dirty="0"/>
              <a:t>. В результате обеспечивается быстрая и масштабируемая передача решений по безопасности тем специалистам, которые лучше всего владеют контекстом.</a:t>
            </a:r>
          </a:p>
        </p:txBody>
      </p:sp>
      <p:sp>
        <p:nvSpPr>
          <p:cNvPr id="2" name="TextBox 1">
            <a:extLst>
              <a:ext uri="{FF2B5EF4-FFF2-40B4-BE49-F238E27FC236}">
                <a16:creationId xmlns:a16="http://schemas.microsoft.com/office/drawing/2014/main" id="{86F53548-D784-DCB2-43D4-5176F2EC64C1}"/>
              </a:ext>
            </a:extLst>
          </p:cNvPr>
          <p:cNvSpPr txBox="1"/>
          <p:nvPr/>
        </p:nvSpPr>
        <p:spPr>
          <a:xfrm>
            <a:off x="468313" y="742036"/>
            <a:ext cx="8511198" cy="83099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defPPr>
              <a:defRPr lang="ru-RU"/>
            </a:defPPr>
            <a:lvl1pPr algn="just">
              <a:defRPr sz="1600" b="0">
                <a:cs typeface="Arial" panose="020B0604020202020204" pitchFamily="34" charset="0"/>
              </a:defRPr>
            </a:lvl1pPr>
          </a:lstStyle>
          <a:p>
            <a:r>
              <a:rPr lang="ru-RU" dirty="0"/>
              <a:t>Подход </a:t>
            </a:r>
            <a:r>
              <a:rPr lang="ru-RU" b="1" dirty="0" err="1">
                <a:solidFill>
                  <a:schemeClr val="accent5">
                    <a:lumMod val="75000"/>
                  </a:schemeClr>
                </a:solidFill>
              </a:rPr>
              <a:t>DevSecOps</a:t>
            </a:r>
            <a:r>
              <a:rPr lang="ru-RU" dirty="0"/>
              <a:t> предлагает применять к практикам безопасности те же принципы, которые позволяют наладить быстрые стабильные релизы — принципы сотрудничества, общей ответственности и максимальной автоматизации.</a:t>
            </a:r>
          </a:p>
        </p:txBody>
      </p:sp>
      <p:pic>
        <p:nvPicPr>
          <p:cNvPr id="3" name="Рисунок 2">
            <a:extLst>
              <a:ext uri="{FF2B5EF4-FFF2-40B4-BE49-F238E27FC236}">
                <a16:creationId xmlns:a16="http://schemas.microsoft.com/office/drawing/2014/main" id="{2922818E-4FC7-3EFB-4E98-8F067C3BDF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D8950628-6B73-0B80-4399-B3E7A5FC716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1460870089"/>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18,11</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3400" y="0"/>
            <a:ext cx="8472488"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Основные идеи </a:t>
            </a:r>
            <a:r>
              <a:rPr lang="en-US" sz="2000" b="1" dirty="0" err="1">
                <a:solidFill>
                  <a:schemeClr val="accent5">
                    <a:lumMod val="75000"/>
                  </a:schemeClr>
                </a:solidFill>
                <a:latin typeface="Arial" panose="020B0604020202020204" pitchFamily="34" charset="0"/>
                <a:cs typeface="Arial" panose="020B0604020202020204" pitchFamily="34" charset="0"/>
              </a:rPr>
              <a:t>DevSecOps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5" name="TextBox 4">
            <a:extLst>
              <a:ext uri="{FF2B5EF4-FFF2-40B4-BE49-F238E27FC236}">
                <a16:creationId xmlns:a16="http://schemas.microsoft.com/office/drawing/2014/main" id="{99063858-83C5-9160-E032-B27E0386C459}"/>
              </a:ext>
            </a:extLst>
          </p:cNvPr>
          <p:cNvSpPr txBox="1"/>
          <p:nvPr/>
        </p:nvSpPr>
        <p:spPr>
          <a:xfrm>
            <a:off x="468314" y="774170"/>
            <a:ext cx="8537574" cy="544764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algn="just">
              <a:spcBef>
                <a:spcPts val="1200"/>
              </a:spcBef>
            </a:pPr>
            <a:r>
              <a:rPr lang="ru-RU" dirty="0" err="1">
                <a:solidFill>
                  <a:schemeClr val="tx1"/>
                </a:solidFill>
              </a:rPr>
              <a:t>DevSecOps</a:t>
            </a:r>
            <a:r>
              <a:rPr lang="ru-RU" dirty="0">
                <a:solidFill>
                  <a:schemeClr val="tx1"/>
                </a:solidFill>
              </a:rPr>
              <a:t> решает проблемы безопасности по мере их поступления</a:t>
            </a:r>
            <a:r>
              <a:rPr lang="ru-RU" b="0" dirty="0">
                <a:solidFill>
                  <a:schemeClr val="tx1"/>
                </a:solidFill>
              </a:rPr>
              <a:t>, на том этапе, когда ошибки легче, быстрее и дешевле исправлять (до того, как код будет запущен в производство). </a:t>
            </a:r>
          </a:p>
          <a:p>
            <a:pPr algn="just">
              <a:spcBef>
                <a:spcPts val="1200"/>
              </a:spcBef>
            </a:pPr>
            <a:r>
              <a:rPr lang="ru-RU" dirty="0">
                <a:solidFill>
                  <a:schemeClr val="tx1"/>
                </a:solidFill>
              </a:rPr>
              <a:t>Уязвимости всегда являются ошибками –</a:t>
            </a:r>
            <a:r>
              <a:rPr lang="ru-RU" b="0" dirty="0">
                <a:solidFill>
                  <a:schemeClr val="tx1"/>
                </a:solidFill>
              </a:rPr>
              <a:t> любые уязвимости должны попадать в тот же журнал, что и другие «обычные» ошибки, и </a:t>
            </a:r>
            <a:r>
              <a:rPr lang="ru-RU" b="0" dirty="0" err="1">
                <a:solidFill>
                  <a:schemeClr val="tx1"/>
                </a:solidFill>
              </a:rPr>
              <a:t>приоритизироваться</a:t>
            </a:r>
            <a:r>
              <a:rPr lang="ru-RU" b="0" dirty="0">
                <a:solidFill>
                  <a:schemeClr val="tx1"/>
                </a:solidFill>
              </a:rPr>
              <a:t> наравне с ними.</a:t>
            </a:r>
          </a:p>
          <a:p>
            <a:pPr algn="just">
              <a:spcBef>
                <a:spcPts val="1200"/>
              </a:spcBef>
            </a:pPr>
            <a:r>
              <a:rPr lang="ru-RU" dirty="0">
                <a:solidFill>
                  <a:schemeClr val="tx1"/>
                </a:solidFill>
              </a:rPr>
              <a:t>Качество продукта — общая цель</a:t>
            </a:r>
            <a:r>
              <a:rPr lang="ru-RU" b="0" dirty="0">
                <a:solidFill>
                  <a:schemeClr val="tx1"/>
                </a:solidFill>
              </a:rPr>
              <a:t> как безопасности, так и разработки. Мы делаем одно дело, стараемся, чтобы все правильно работало и не было репутационных.</a:t>
            </a:r>
          </a:p>
          <a:p>
            <a:pPr algn="just">
              <a:spcBef>
                <a:spcPts val="1200"/>
              </a:spcBef>
            </a:pPr>
            <a:r>
              <a:rPr lang="ru-RU" dirty="0" err="1">
                <a:solidFill>
                  <a:schemeClr val="tx1"/>
                </a:solidFill>
              </a:rPr>
              <a:t>DevSecOps</a:t>
            </a:r>
            <a:r>
              <a:rPr lang="ru-RU" dirty="0">
                <a:solidFill>
                  <a:schemeClr val="tx1"/>
                </a:solidFill>
              </a:rPr>
              <a:t> делает безопасность приложений и инфраструктуры общей ответственностью </a:t>
            </a:r>
            <a:r>
              <a:rPr lang="ru-RU" b="0" dirty="0">
                <a:solidFill>
                  <a:schemeClr val="tx1"/>
                </a:solidFill>
              </a:rPr>
              <a:t>групп разработки, безопасности и эксплуатации, а не единоличной ответственностью специальных подразделений.</a:t>
            </a:r>
          </a:p>
          <a:p>
            <a:pPr algn="just">
              <a:spcBef>
                <a:spcPts val="1200"/>
              </a:spcBef>
            </a:pPr>
            <a:r>
              <a:rPr lang="ru-RU" dirty="0">
                <a:solidFill>
                  <a:schemeClr val="tx1"/>
                </a:solidFill>
              </a:rPr>
              <a:t>Назначьте экспертов по безопасности</a:t>
            </a:r>
            <a:r>
              <a:rPr lang="ru-RU" b="0" dirty="0">
                <a:solidFill>
                  <a:schemeClr val="tx1"/>
                </a:solidFill>
              </a:rPr>
              <a:t> - недостаточно просто сказать разработчикам, что теперь они все отвечают за безопасность. Отслеживание новых векторов атак это работа, на которую нужен отдельный сотрудник.</a:t>
            </a:r>
          </a:p>
          <a:p>
            <a:pPr algn="l" fontAlgn="base">
              <a:spcBef>
                <a:spcPts val="1200"/>
              </a:spcBef>
            </a:pPr>
            <a:r>
              <a:rPr lang="ru-RU" dirty="0">
                <a:solidFill>
                  <a:schemeClr val="tx1"/>
                </a:solidFill>
              </a:rPr>
              <a:t>Учитывайте безопасность на стадии проектирования </a:t>
            </a:r>
            <a:r>
              <a:rPr lang="ru-RU" b="0" dirty="0">
                <a:solidFill>
                  <a:schemeClr val="tx1"/>
                </a:solidFill>
              </a:rPr>
              <a:t>- чтобы разработчики разделяли ответственность за безопасность разрабатываемого ПО, эти вопросы нужно рассматривать еще до написания кода. </a:t>
            </a:r>
          </a:p>
          <a:p>
            <a:pPr algn="l" fontAlgn="base">
              <a:spcBef>
                <a:spcPts val="1200"/>
              </a:spcBef>
            </a:pPr>
            <a:r>
              <a:rPr lang="ru-RU" dirty="0">
                <a:solidFill>
                  <a:schemeClr val="tx1"/>
                </a:solidFill>
              </a:rPr>
              <a:t>Добавляйте авто-тесты на безопасность </a:t>
            </a:r>
            <a:r>
              <a:rPr lang="ru-RU" b="0" dirty="0">
                <a:solidFill>
                  <a:schemeClr val="tx1"/>
                </a:solidFill>
              </a:rPr>
              <a:t>- автоматизация  не только ускоряет выполнение задач, но и разгружает людей, освобождая время для более креативной работы.</a:t>
            </a:r>
          </a:p>
        </p:txBody>
      </p:sp>
    </p:spTree>
    <p:extLst>
      <p:ext uri="{BB962C8B-B14F-4D97-AF65-F5344CB8AC3E}">
        <p14:creationId xmlns:p14="http://schemas.microsoft.com/office/powerpoint/2010/main" val="2952816850"/>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18.12</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3400" y="0"/>
            <a:ext cx="8472488"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Рабочий процесс </a:t>
            </a:r>
            <a:r>
              <a:rPr lang="en-US" sz="2000" b="1" dirty="0" err="1">
                <a:solidFill>
                  <a:schemeClr val="accent5">
                    <a:lumMod val="75000"/>
                  </a:schemeClr>
                </a:solidFill>
                <a:latin typeface="Arial" panose="020B0604020202020204" pitchFamily="34" charset="0"/>
                <a:cs typeface="Arial" panose="020B0604020202020204" pitchFamily="34" charset="0"/>
              </a:rPr>
              <a:t>DevSecOps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BDBDA2B-4213-4B49-987E-FCB186AE2DE3}"/>
              </a:ext>
            </a:extLst>
          </p:cNvPr>
          <p:cNvSpPr txBox="1"/>
          <p:nvPr/>
        </p:nvSpPr>
        <p:spPr>
          <a:xfrm>
            <a:off x="468314" y="753681"/>
            <a:ext cx="8537574" cy="375487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Типичный рабочий процесс </a:t>
            </a:r>
            <a:r>
              <a:rPr lang="ru-RU" dirty="0" err="1">
                <a:solidFill>
                  <a:schemeClr val="tx1"/>
                </a:solidFill>
              </a:rPr>
              <a:t>DevOps</a:t>
            </a:r>
            <a:r>
              <a:rPr lang="ru-RU" dirty="0">
                <a:solidFill>
                  <a:schemeClr val="tx1"/>
                </a:solidFill>
              </a:rPr>
              <a:t> и </a:t>
            </a:r>
            <a:r>
              <a:rPr lang="ru-RU" dirty="0" err="1">
                <a:solidFill>
                  <a:schemeClr val="tx1"/>
                </a:solidFill>
              </a:rPr>
              <a:t>DevSecOps</a:t>
            </a:r>
            <a:r>
              <a:rPr lang="ru-RU" dirty="0">
                <a:solidFill>
                  <a:schemeClr val="tx1"/>
                </a:solidFill>
              </a:rPr>
              <a:t> выглядит так:</a:t>
            </a:r>
            <a:endParaRPr lang="en-US" dirty="0">
              <a:solidFill>
                <a:schemeClr val="tx1"/>
              </a:solidFill>
            </a:endParaRPr>
          </a:p>
          <a:p>
            <a:pPr algn="just"/>
            <a:r>
              <a:rPr lang="ru-RU" b="0" dirty="0">
                <a:solidFill>
                  <a:schemeClr val="tx1"/>
                </a:solidFill>
              </a:rPr>
              <a:t>Разработчик создает код и вносит его в систему управления контролем версий;</a:t>
            </a:r>
          </a:p>
          <a:p>
            <a:pPr algn="just"/>
            <a:r>
              <a:rPr lang="ru-RU" b="0" dirty="0">
                <a:solidFill>
                  <a:schemeClr val="tx1"/>
                </a:solidFill>
              </a:rPr>
              <a:t>Другой разработчик извлекает код из системы управления версиями и выполняет статический анализ кода для выявления любых дефектов безопасности или ошибок качества кода;</a:t>
            </a:r>
          </a:p>
          <a:p>
            <a:pPr algn="just"/>
            <a:r>
              <a:rPr lang="ru-RU" b="0" dirty="0">
                <a:solidFill>
                  <a:schemeClr val="tx1"/>
                </a:solidFill>
              </a:rPr>
              <a:t>Затем создается среда с помощью специального инструмента «инфраструктура как код». Приложение развернуто, и к системе применены настройки безопасности;</a:t>
            </a:r>
          </a:p>
          <a:p>
            <a:pPr algn="just"/>
            <a:r>
              <a:rPr lang="ru-RU" b="0" dirty="0">
                <a:solidFill>
                  <a:schemeClr val="tx1"/>
                </a:solidFill>
              </a:rPr>
              <a:t>После этого для вновь развернутого приложения выполняется набор автоматического тестирования, включая серверную часть, пользовательский интерфейс, интеграцию, тесты безопасности и API;</a:t>
            </a:r>
          </a:p>
          <a:p>
            <a:pPr algn="just"/>
            <a:r>
              <a:rPr lang="ru-RU" b="0" dirty="0">
                <a:solidFill>
                  <a:schemeClr val="tx1"/>
                </a:solidFill>
              </a:rPr>
              <a:t>Если приложение проходит эти тесты, оно развертывается в производственной среде;</a:t>
            </a:r>
          </a:p>
          <a:p>
            <a:pPr algn="just"/>
            <a:r>
              <a:rPr lang="ru-RU" b="0" dirty="0">
                <a:solidFill>
                  <a:schemeClr val="tx1"/>
                </a:solidFill>
              </a:rPr>
              <a:t>Эта новая производственная среда постоянно контролируется для выявления любых активных угроз безопасности для системы.</a:t>
            </a: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6" name="TextBox 5">
            <a:extLst>
              <a:ext uri="{FF2B5EF4-FFF2-40B4-BE49-F238E27FC236}">
                <a16:creationId xmlns:a16="http://schemas.microsoft.com/office/drawing/2014/main" id="{9C515B1E-BE8B-E97A-397E-F224310C1079}"/>
              </a:ext>
            </a:extLst>
          </p:cNvPr>
          <p:cNvSpPr txBox="1"/>
          <p:nvPr/>
        </p:nvSpPr>
        <p:spPr>
          <a:xfrm>
            <a:off x="468313" y="4722105"/>
            <a:ext cx="8537574"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defPPr>
              <a:defRPr lang="ru-RU"/>
            </a:defPPr>
            <a:lvl1pPr indent="0" algn="just">
              <a:spcBef>
                <a:spcPts val="600"/>
              </a:spcBef>
              <a:buFont typeface="Wingdings" panose="05000000000000000000" pitchFamily="2" charset="2"/>
              <a:buNone/>
              <a:defRPr sz="1600" b="1"/>
            </a:lvl1pPr>
          </a:lstStyle>
          <a:p>
            <a:r>
              <a:rPr lang="ru-RU" dirty="0"/>
              <a:t>Инженер </a:t>
            </a:r>
            <a:r>
              <a:rPr lang="ru-RU" dirty="0" err="1"/>
              <a:t>DevSecOps</a:t>
            </a:r>
            <a:r>
              <a:rPr lang="ru-RU" dirty="0"/>
              <a:t> </a:t>
            </a:r>
            <a:r>
              <a:rPr lang="ru-RU" b="0" dirty="0"/>
              <a:t>автоматизирует обеспечение информационной безопасности на всех этапах жизненного цикла разработки программных продуктов, от первоначального проектирования до интеграции, тестирования, развертывания и доставки.</a:t>
            </a:r>
          </a:p>
          <a:p>
            <a:r>
              <a:rPr lang="ru-RU" b="0" dirty="0"/>
              <a:t>В более широком смысле инженеры </a:t>
            </a:r>
            <a:r>
              <a:rPr lang="ru-RU" b="0" dirty="0" err="1"/>
              <a:t>DevSecOps</a:t>
            </a:r>
            <a:r>
              <a:rPr lang="ru-RU" b="0" dirty="0"/>
              <a:t> участвуют в создании </a:t>
            </a:r>
            <a:r>
              <a:rPr lang="ru-RU" dirty="0"/>
              <a:t>культуры безопасности </a:t>
            </a:r>
            <a:r>
              <a:rPr lang="ru-RU" b="0" dirty="0"/>
              <a:t>внутри компании, поддерживая различные команды и клиентов во внедрении передовых методов защиты.</a:t>
            </a:r>
          </a:p>
        </p:txBody>
      </p:sp>
    </p:spTree>
    <p:extLst>
      <p:ext uri="{BB962C8B-B14F-4D97-AF65-F5344CB8AC3E}">
        <p14:creationId xmlns:p14="http://schemas.microsoft.com/office/powerpoint/2010/main" val="407532050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18.1</a:t>
            </a:r>
            <a:r>
              <a:rPr lang="ru-RU" sz="1200" b="1" dirty="0">
                <a:solidFill>
                  <a:schemeClr val="bg1"/>
                </a:solidFill>
                <a:latin typeface="Arial" pitchFamily="34" charset="0"/>
                <a:ea typeface="Tahoma" pitchFamily="34" charset="0"/>
                <a:cs typeface="Arial" pitchFamily="34" charset="0"/>
              </a:rPr>
              <a:t>3</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Практики внедрения </a:t>
            </a:r>
            <a:r>
              <a:rPr lang="en-US" sz="2000" b="1" dirty="0" err="1">
                <a:solidFill>
                  <a:schemeClr val="accent5">
                    <a:lumMod val="75000"/>
                  </a:schemeClr>
                </a:solidFill>
                <a:latin typeface="Arial" panose="020B0604020202020204" pitchFamily="34" charset="0"/>
                <a:cs typeface="Arial" panose="020B0604020202020204" pitchFamily="34" charset="0"/>
              </a:rPr>
              <a:t>DevSecOps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0A45F6C-AFB8-1D17-340E-2567D40D02B7}"/>
              </a:ext>
            </a:extLst>
          </p:cNvPr>
          <p:cNvSpPr txBox="1"/>
          <p:nvPr/>
        </p:nvSpPr>
        <p:spPr>
          <a:xfrm>
            <a:off x="468314" y="4475277"/>
            <a:ext cx="8537574"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b="0" dirty="0">
                <a:solidFill>
                  <a:schemeClr val="tx1"/>
                </a:solidFill>
              </a:rPr>
              <a:t>Есть множество технологических инструментов, которые необходимо интегрировать, чтобы развернуть культуру </a:t>
            </a:r>
            <a:r>
              <a:rPr lang="ru-RU" b="0" dirty="0" err="1">
                <a:solidFill>
                  <a:schemeClr val="tx1"/>
                </a:solidFill>
              </a:rPr>
              <a:t>DevSecOps</a:t>
            </a:r>
            <a:r>
              <a:rPr lang="ru-RU" b="0" dirty="0">
                <a:solidFill>
                  <a:schemeClr val="tx1"/>
                </a:solidFill>
              </a:rPr>
              <a:t>.</a:t>
            </a:r>
          </a:p>
          <a:p>
            <a:pPr marL="0" indent="0" algn="just">
              <a:buNone/>
            </a:pPr>
            <a:r>
              <a:rPr lang="ru-RU" b="0" dirty="0">
                <a:solidFill>
                  <a:schemeClr val="tx1"/>
                </a:solidFill>
              </a:rPr>
              <a:t>Современные технологические инновации играют важную роль в развитии </a:t>
            </a:r>
            <a:r>
              <a:rPr lang="ru-RU" b="0" dirty="0" err="1">
                <a:solidFill>
                  <a:schemeClr val="tx1"/>
                </a:solidFill>
              </a:rPr>
              <a:t>DevSecOps</a:t>
            </a:r>
            <a:r>
              <a:rPr lang="ru-RU" b="0" dirty="0">
                <a:solidFill>
                  <a:schemeClr val="tx1"/>
                </a:solidFill>
              </a:rPr>
              <a:t>. </a:t>
            </a:r>
            <a:r>
              <a:rPr lang="en-US" b="0" dirty="0">
                <a:solidFill>
                  <a:schemeClr val="tx1"/>
                </a:solidFill>
              </a:rPr>
              <a:t>″</a:t>
            </a:r>
            <a:r>
              <a:rPr lang="ru-RU" b="0" dirty="0">
                <a:solidFill>
                  <a:schemeClr val="tx1"/>
                </a:solidFill>
              </a:rPr>
              <a:t>С</a:t>
            </a:r>
            <a:r>
              <a:rPr lang="ru-RU" dirty="0">
                <a:solidFill>
                  <a:schemeClr val="tx1"/>
                </a:solidFill>
              </a:rPr>
              <a:t>оответствие требованиям как код</a:t>
            </a:r>
            <a:r>
              <a:rPr lang="en-US" b="0" dirty="0">
                <a:solidFill>
                  <a:schemeClr val="tx1"/>
                </a:solidFill>
              </a:rPr>
              <a:t>″</a:t>
            </a:r>
            <a:r>
              <a:rPr lang="en-US" dirty="0">
                <a:solidFill>
                  <a:schemeClr val="tx1"/>
                </a:solidFill>
              </a:rPr>
              <a:t>, </a:t>
            </a:r>
            <a:r>
              <a:rPr lang="en-US" b="0" dirty="0">
                <a:solidFill>
                  <a:schemeClr val="tx1"/>
                </a:solidFill>
              </a:rPr>
              <a:t>″</a:t>
            </a:r>
            <a:r>
              <a:rPr lang="ru-RU" dirty="0">
                <a:solidFill>
                  <a:schemeClr val="tx1"/>
                </a:solidFill>
              </a:rPr>
              <a:t>Инфраструктура как код</a:t>
            </a:r>
            <a:r>
              <a:rPr lang="en-US" b="0" dirty="0">
                <a:solidFill>
                  <a:schemeClr val="tx1"/>
                </a:solidFill>
              </a:rPr>
              <a:t>″</a:t>
            </a:r>
            <a:r>
              <a:rPr lang="ru-RU" b="0" dirty="0">
                <a:solidFill>
                  <a:schemeClr val="tx1"/>
                </a:solidFill>
              </a:rPr>
              <a:t> и </a:t>
            </a:r>
            <a:r>
              <a:rPr lang="en-US" b="0" dirty="0">
                <a:solidFill>
                  <a:schemeClr val="tx1"/>
                </a:solidFill>
              </a:rPr>
              <a:t>″</a:t>
            </a:r>
            <a:r>
              <a:rPr lang="ru-RU" dirty="0">
                <a:solidFill>
                  <a:schemeClr val="tx1"/>
                </a:solidFill>
              </a:rPr>
              <a:t>Безопасность как код</a:t>
            </a:r>
            <a:r>
              <a:rPr lang="en-US" b="0" dirty="0">
                <a:solidFill>
                  <a:schemeClr val="tx1"/>
                </a:solidFill>
              </a:rPr>
              <a:t>″</a:t>
            </a:r>
            <a:r>
              <a:rPr lang="ru-RU" b="0" dirty="0">
                <a:solidFill>
                  <a:schemeClr val="tx1"/>
                </a:solidFill>
              </a:rPr>
              <a:t> способны автоматизировать многие действия по обеспечению защиты системы и повысить ее общую эффективность.»</a:t>
            </a: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6" name="TextBox 5">
            <a:extLst>
              <a:ext uri="{FF2B5EF4-FFF2-40B4-BE49-F238E27FC236}">
                <a16:creationId xmlns:a16="http://schemas.microsoft.com/office/drawing/2014/main" id="{93A7DA74-96A4-2BCE-71AC-37394FF7A7C7}"/>
              </a:ext>
            </a:extLst>
          </p:cNvPr>
          <p:cNvSpPr txBox="1"/>
          <p:nvPr/>
        </p:nvSpPr>
        <p:spPr>
          <a:xfrm>
            <a:off x="468313" y="752552"/>
            <a:ext cx="8537574" cy="350865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indent="0" algn="just">
              <a:spcBef>
                <a:spcPts val="600"/>
              </a:spcBef>
              <a:buFont typeface="Wingdings" panose="05000000000000000000" pitchFamily="2" charset="2"/>
              <a:buNone/>
              <a:defRPr sz="1600" b="0"/>
            </a:lvl1pPr>
          </a:lstStyle>
          <a:p>
            <a:r>
              <a:rPr lang="ru-RU" b="1" dirty="0"/>
              <a:t>Внедрение процессов безопасности </a:t>
            </a:r>
            <a:r>
              <a:rPr lang="ru-RU" dirty="0"/>
              <a:t>происходит на ранней стадии проектирования/планирования (</a:t>
            </a:r>
            <a:r>
              <a:rPr lang="en-US" b="1" dirty="0">
                <a:solidFill>
                  <a:schemeClr val="tx1"/>
                </a:solidFill>
              </a:rPr>
              <a:t>″</a:t>
            </a:r>
            <a:r>
              <a:rPr lang="ru-RU" b="1" dirty="0"/>
              <a:t>Сдвиг влево</a:t>
            </a:r>
            <a:r>
              <a:rPr lang="en-US" b="1" dirty="0">
                <a:solidFill>
                  <a:schemeClr val="tx1"/>
                </a:solidFill>
              </a:rPr>
              <a:t>″</a:t>
            </a:r>
            <a:r>
              <a:rPr lang="ru-RU" dirty="0"/>
              <a:t>), чтобы обеспечить осведомленность о безопасности разработчиков и выполнить все требования кибербезопасности. </a:t>
            </a:r>
          </a:p>
          <a:p>
            <a:r>
              <a:rPr lang="ru-RU" dirty="0"/>
              <a:t>Есть несколько практик, связанных с тем, как внедряется </a:t>
            </a:r>
            <a:r>
              <a:rPr lang="ru-RU" dirty="0" err="1"/>
              <a:t>DevSecOps</a:t>
            </a:r>
            <a:r>
              <a:rPr lang="ru-RU" dirty="0"/>
              <a:t>: </a:t>
            </a:r>
          </a:p>
          <a:p>
            <a:pPr marL="285750" indent="-285750">
              <a:buFont typeface="Wingdings" panose="05000000000000000000" pitchFamily="2" charset="2"/>
              <a:buChar char="q"/>
            </a:pPr>
            <a:r>
              <a:rPr lang="ru-RU" dirty="0"/>
              <a:t>Сотрудничество с группами безопасности и разработчиками, занимающимися моделированием угроз; </a:t>
            </a:r>
          </a:p>
          <a:p>
            <a:pPr marL="285750" indent="-285750">
              <a:buFont typeface="Wingdings" panose="05000000000000000000" pitchFamily="2" charset="2"/>
              <a:buChar char="q"/>
            </a:pPr>
            <a:r>
              <a:rPr lang="ru-RU" dirty="0"/>
              <a:t>Интеграция средств обеспечения безопасности в конвейер интеграции разработки;</a:t>
            </a:r>
          </a:p>
          <a:p>
            <a:pPr marL="285750" indent="-285750">
              <a:buFont typeface="Wingdings" panose="05000000000000000000" pitchFamily="2" charset="2"/>
              <a:buChar char="q"/>
            </a:pPr>
            <a:r>
              <a:rPr lang="ru-RU" dirty="0"/>
              <a:t>Определение приоритетов среди требований безопасности для совершенствования работы продукта; </a:t>
            </a:r>
          </a:p>
          <a:p>
            <a:pPr marL="285750" indent="-285750">
              <a:buFont typeface="Wingdings" panose="05000000000000000000" pitchFamily="2" charset="2"/>
              <a:buChar char="q"/>
            </a:pPr>
            <a:r>
              <a:rPr lang="ru-RU" dirty="0"/>
              <a:t>Проверка политик безопасности, связанных с инфраструктурой, перед развертыванием программы; </a:t>
            </a:r>
          </a:p>
          <a:p>
            <a:pPr marL="285750" indent="-285750">
              <a:buFont typeface="Wingdings" panose="05000000000000000000" pitchFamily="2" charset="2"/>
              <a:buChar char="q"/>
            </a:pPr>
            <a:r>
              <a:rPr lang="ru-RU" dirty="0"/>
              <a:t>Оценка автоматизированных тестов экспертами по безопасности.</a:t>
            </a:r>
          </a:p>
        </p:txBody>
      </p:sp>
    </p:spTree>
    <p:extLst>
      <p:ext uri="{BB962C8B-B14F-4D97-AF65-F5344CB8AC3E}">
        <p14:creationId xmlns:p14="http://schemas.microsoft.com/office/powerpoint/2010/main" val="412104457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18.1</a:t>
            </a:r>
            <a:r>
              <a:rPr lang="ru-RU" sz="1200" b="1" dirty="0">
                <a:solidFill>
                  <a:schemeClr val="bg1"/>
                </a:solidFill>
                <a:latin typeface="Arial" pitchFamily="34" charset="0"/>
                <a:ea typeface="Tahoma" pitchFamily="34" charset="0"/>
                <a:cs typeface="Arial" pitchFamily="34" charset="0"/>
              </a:rPr>
              <a:t>4</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Безопасность как код</a:t>
            </a:r>
          </a:p>
        </p:txBody>
      </p:sp>
      <p:sp>
        <p:nvSpPr>
          <p:cNvPr id="9" name="TextBox 8">
            <a:extLst>
              <a:ext uri="{FF2B5EF4-FFF2-40B4-BE49-F238E27FC236}">
                <a16:creationId xmlns:a16="http://schemas.microsoft.com/office/drawing/2014/main" id="{2BDBDA2B-4213-4B49-987E-FCB186AE2DE3}"/>
              </a:ext>
            </a:extLst>
          </p:cNvPr>
          <p:cNvSpPr txBox="1"/>
          <p:nvPr/>
        </p:nvSpPr>
        <p:spPr>
          <a:xfrm>
            <a:off x="468314" y="736118"/>
            <a:ext cx="8537574" cy="132343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Соответствие требованиям как код </a:t>
            </a:r>
            <a:r>
              <a:rPr lang="en-US" b="0" dirty="0">
                <a:solidFill>
                  <a:schemeClr val="tx1"/>
                </a:solidFill>
              </a:rPr>
              <a:t>(SDET Software Development Engineer in Test) </a:t>
            </a:r>
            <a:r>
              <a:rPr lang="ru-RU" b="0" dirty="0">
                <a:solidFill>
                  <a:schemeClr val="tx1"/>
                </a:solidFill>
              </a:rPr>
              <a:t>– созданием </a:t>
            </a:r>
            <a:r>
              <a:rPr lang="ru-RU" b="0" dirty="0" err="1">
                <a:solidFill>
                  <a:schemeClr val="tx1"/>
                </a:solidFill>
              </a:rPr>
              <a:t>автотестов</a:t>
            </a:r>
            <a:r>
              <a:rPr lang="ru-RU" b="0" dirty="0">
                <a:solidFill>
                  <a:schemeClr val="tx1"/>
                </a:solidFill>
              </a:rPr>
              <a:t> на основе входных требований реализуется:</a:t>
            </a:r>
          </a:p>
          <a:p>
            <a:pPr algn="just">
              <a:spcBef>
                <a:spcPts val="0"/>
              </a:spcBef>
              <a:buFont typeface="Wingdings" panose="05000000000000000000" pitchFamily="2" charset="2"/>
              <a:buChar char="§"/>
            </a:pPr>
            <a:r>
              <a:rPr lang="ru-RU" b="0" dirty="0">
                <a:solidFill>
                  <a:schemeClr val="tx1"/>
                </a:solidFill>
              </a:rPr>
              <a:t>Имитация действий пользователя и контроль экранного интерфейса</a:t>
            </a:r>
          </a:p>
          <a:p>
            <a:pPr algn="just">
              <a:spcBef>
                <a:spcPts val="0"/>
              </a:spcBef>
              <a:buFont typeface="Wingdings" panose="05000000000000000000" pitchFamily="2" charset="2"/>
              <a:buChar char="§"/>
            </a:pPr>
            <a:r>
              <a:rPr lang="ru-RU" b="0" dirty="0">
                <a:solidFill>
                  <a:schemeClr val="tx1"/>
                </a:solidFill>
              </a:rPr>
              <a:t>Имитация взаимодействия с внешней средой (программные интерфейсы)</a:t>
            </a:r>
          </a:p>
          <a:p>
            <a:pPr algn="just">
              <a:spcBef>
                <a:spcPts val="0"/>
              </a:spcBef>
              <a:buFont typeface="Wingdings" panose="05000000000000000000" pitchFamily="2" charset="2"/>
              <a:buChar char="§"/>
            </a:pPr>
            <a:r>
              <a:rPr lang="ru-RU" b="0" dirty="0">
                <a:solidFill>
                  <a:schemeClr val="tx1"/>
                </a:solidFill>
              </a:rPr>
              <a:t>Имитация нагрузки (управляемая </a:t>
            </a:r>
            <a:r>
              <a:rPr lang="en-US" b="0" dirty="0">
                <a:solidFill>
                  <a:schemeClr val="tx1"/>
                </a:solidFill>
              </a:rPr>
              <a:t>DDoS </a:t>
            </a:r>
            <a:r>
              <a:rPr lang="ru-RU" b="0" dirty="0">
                <a:solidFill>
                  <a:schemeClr val="tx1"/>
                </a:solidFill>
              </a:rPr>
              <a:t>атака </a:t>
            </a:r>
            <a:r>
              <a:rPr lang="en-US" b="0" dirty="0">
                <a:solidFill>
                  <a:schemeClr val="tx1"/>
                </a:solidFill>
              </a:rPr>
              <a:t>–</a:t>
            </a:r>
            <a:r>
              <a:rPr lang="ru-RU" b="0" dirty="0">
                <a:solidFill>
                  <a:schemeClr val="tx1"/>
                </a:solidFill>
              </a:rPr>
              <a:t> лавинообразное увеличение запросов)</a:t>
            </a: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5" name="TextBox 4">
            <a:extLst>
              <a:ext uri="{FF2B5EF4-FFF2-40B4-BE49-F238E27FC236}">
                <a16:creationId xmlns:a16="http://schemas.microsoft.com/office/drawing/2014/main" id="{6F5DA033-1E48-AF65-BF75-186267205ACD}"/>
              </a:ext>
            </a:extLst>
          </p:cNvPr>
          <p:cNvSpPr txBox="1"/>
          <p:nvPr/>
        </p:nvSpPr>
        <p:spPr>
          <a:xfrm>
            <a:off x="468314" y="2246400"/>
            <a:ext cx="8537574" cy="1815882"/>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Инфраструктура как код </a:t>
            </a:r>
            <a:r>
              <a:rPr lang="ru-RU" b="0" dirty="0">
                <a:solidFill>
                  <a:schemeClr val="tx1"/>
                </a:solidFill>
              </a:rPr>
              <a:t>(Infrastructure-</a:t>
            </a:r>
            <a:r>
              <a:rPr lang="en-US" b="0" dirty="0">
                <a:solidFill>
                  <a:schemeClr val="tx1"/>
                </a:solidFill>
              </a:rPr>
              <a:t>A</a:t>
            </a:r>
            <a:r>
              <a:rPr lang="ru-RU" b="0" dirty="0">
                <a:solidFill>
                  <a:schemeClr val="tx1"/>
                </a:solidFill>
              </a:rPr>
              <a:t>s-</a:t>
            </a:r>
            <a:r>
              <a:rPr lang="en-US" b="0" dirty="0">
                <a:solidFill>
                  <a:schemeClr val="tx1"/>
                </a:solidFill>
              </a:rPr>
              <a:t>C</a:t>
            </a:r>
            <a:r>
              <a:rPr lang="ru-RU" b="0" dirty="0" err="1">
                <a:solidFill>
                  <a:schemeClr val="tx1"/>
                </a:solidFill>
              </a:rPr>
              <a:t>ode</a:t>
            </a:r>
            <a:r>
              <a:rPr lang="ru-RU" b="0" dirty="0">
                <a:solidFill>
                  <a:schemeClr val="tx1"/>
                </a:solidFill>
              </a:rPr>
              <a:t>) или "программируемая инфраструктура" — это управление ресурсами </a:t>
            </a:r>
            <a:r>
              <a:rPr lang="ru-RU" b="0" dirty="0" err="1">
                <a:solidFill>
                  <a:schemeClr val="tx1"/>
                </a:solidFill>
              </a:rPr>
              <a:t>датацентра</a:t>
            </a:r>
            <a:r>
              <a:rPr lang="ru-RU" b="0" dirty="0">
                <a:solidFill>
                  <a:schemeClr val="tx1"/>
                </a:solidFill>
              </a:rPr>
              <a:t> с помощью файла с описанием что нужно:</a:t>
            </a:r>
          </a:p>
          <a:p>
            <a:pPr algn="just">
              <a:spcBef>
                <a:spcPts val="0"/>
              </a:spcBef>
              <a:buFont typeface="Wingdings" panose="05000000000000000000" pitchFamily="2" charset="2"/>
              <a:buChar char="§"/>
            </a:pPr>
            <a:r>
              <a:rPr lang="ru-RU" b="0" dirty="0">
                <a:solidFill>
                  <a:schemeClr val="tx1"/>
                </a:solidFill>
              </a:rPr>
              <a:t>Развертывание и эксплуатация инфраструктуры становятся продолжением процесса разработки. </a:t>
            </a:r>
          </a:p>
          <a:p>
            <a:pPr algn="just">
              <a:spcBef>
                <a:spcPts val="0"/>
              </a:spcBef>
              <a:buFont typeface="Wingdings" panose="05000000000000000000" pitchFamily="2" charset="2"/>
              <a:buChar char="§"/>
            </a:pPr>
            <a:r>
              <a:rPr lang="ru-RU" b="0" dirty="0">
                <a:solidFill>
                  <a:schemeClr val="tx1"/>
                </a:solidFill>
              </a:rPr>
              <a:t>Администраторы инфраструктуры получают четкое представление о динамике разработки и требования к уровню обслуживания (доступность, масштабируемость, надежность и отказоустойчивость). </a:t>
            </a:r>
          </a:p>
        </p:txBody>
      </p:sp>
      <p:sp>
        <p:nvSpPr>
          <p:cNvPr id="6" name="TextBox 5">
            <a:extLst>
              <a:ext uri="{FF2B5EF4-FFF2-40B4-BE49-F238E27FC236}">
                <a16:creationId xmlns:a16="http://schemas.microsoft.com/office/drawing/2014/main" id="{60331BB7-7F38-8DF0-3BC6-80D510A85425}"/>
              </a:ext>
            </a:extLst>
          </p:cNvPr>
          <p:cNvSpPr txBox="1"/>
          <p:nvPr/>
        </p:nvSpPr>
        <p:spPr>
          <a:xfrm>
            <a:off x="468314" y="4254205"/>
            <a:ext cx="8537574" cy="164660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Безопасность как код </a:t>
            </a:r>
            <a:r>
              <a:rPr lang="en-US" b="0" dirty="0">
                <a:solidFill>
                  <a:schemeClr val="tx1"/>
                </a:solidFill>
              </a:rPr>
              <a:t>(Security-As-Code)</a:t>
            </a:r>
            <a:r>
              <a:rPr lang="ru-RU" b="0" dirty="0">
                <a:solidFill>
                  <a:schemeClr val="tx1"/>
                </a:solidFill>
              </a:rPr>
              <a:t> программное управление и контроль выполнения требований к безопасности на протяжении всего жизненного цикла разработки:</a:t>
            </a:r>
          </a:p>
          <a:p>
            <a:pPr algn="just">
              <a:spcBef>
                <a:spcPts val="0"/>
              </a:spcBef>
              <a:buFont typeface="Wingdings" panose="05000000000000000000" pitchFamily="2" charset="2"/>
              <a:buChar char="§"/>
            </a:pPr>
            <a:r>
              <a:rPr lang="ru-RU" b="0" dirty="0">
                <a:solidFill>
                  <a:schemeClr val="tx1"/>
                </a:solidFill>
              </a:rPr>
              <a:t>Наглядный автоматизированный способ анализа безопасности кода.</a:t>
            </a:r>
          </a:p>
          <a:p>
            <a:pPr algn="just">
              <a:spcBef>
                <a:spcPts val="0"/>
              </a:spcBef>
              <a:buFont typeface="Wingdings" panose="05000000000000000000" pitchFamily="2" charset="2"/>
              <a:buChar char="§"/>
            </a:pPr>
            <a:r>
              <a:rPr lang="ru-RU" b="0" dirty="0">
                <a:solidFill>
                  <a:schemeClr val="tx1"/>
                </a:solidFill>
              </a:rPr>
              <a:t>Уязвимости кода выявляются на ранних этапах.</a:t>
            </a:r>
          </a:p>
          <a:p>
            <a:pPr algn="just">
              <a:spcBef>
                <a:spcPts val="0"/>
              </a:spcBef>
              <a:buFont typeface="Wingdings" panose="05000000000000000000" pitchFamily="2" charset="2"/>
              <a:buChar char="§"/>
            </a:pPr>
            <a:r>
              <a:rPr lang="ru-RU" b="0" dirty="0">
                <a:solidFill>
                  <a:schemeClr val="tx1"/>
                </a:solidFill>
              </a:rPr>
              <a:t>Разработчики понимают, что обеспечение безопасности должно быть "сдвинуто влево" </a:t>
            </a:r>
          </a:p>
          <a:p>
            <a:pPr marL="0" indent="0" algn="just">
              <a:buNone/>
            </a:pPr>
            <a:r>
              <a:rPr lang="ru-RU" dirty="0"/>
              <a:t>Сложность состоит в том, чтобы реализовать все это без ущерба для скорости разработки.</a:t>
            </a:r>
          </a:p>
        </p:txBody>
      </p:sp>
    </p:spTree>
    <p:extLst>
      <p:ext uri="{BB962C8B-B14F-4D97-AF65-F5344CB8AC3E}">
        <p14:creationId xmlns:p14="http://schemas.microsoft.com/office/powerpoint/2010/main" val="3626485250"/>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b="1" dirty="0">
                <a:solidFill>
                  <a:schemeClr val="bg1"/>
                </a:solidFill>
                <a:latin typeface="Arial" pitchFamily="34" charset="0"/>
                <a:ea typeface="Tahoma" pitchFamily="34" charset="0"/>
                <a:cs typeface="Arial" pitchFamily="34" charset="0"/>
              </a:rPr>
              <a:t>18.15</a:t>
            </a:r>
            <a:endParaRPr lang="ru-RU" sz="1200" b="1" dirty="0">
              <a:solidFill>
                <a:schemeClr val="bg1"/>
              </a:solidFill>
              <a:latin typeface="Arial" pitchFamily="34" charset="0"/>
              <a:ea typeface="Tahoma" pitchFamily="34" charset="0"/>
              <a:cs typeface="Arial" pitchFamily="34" charset="0"/>
            </a:endParaRP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Что входит в автоматизацию</a:t>
            </a:r>
          </a:p>
        </p:txBody>
      </p:sp>
      <p:pic>
        <p:nvPicPr>
          <p:cNvPr id="7170" name="Picture 2">
            <a:extLst>
              <a:ext uri="{FF2B5EF4-FFF2-40B4-BE49-F238E27FC236}">
                <a16:creationId xmlns:a16="http://schemas.microsoft.com/office/drawing/2014/main" id="{4FB1C42B-0639-0ACB-075B-844D4BFD9ED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val="0"/>
              </a:ext>
            </a:extLst>
          </a:blip>
          <a:srcRect r="6495"/>
          <a:stretch/>
        </p:blipFill>
        <p:spPr bwMode="auto">
          <a:xfrm>
            <a:off x="318852" y="2785533"/>
            <a:ext cx="8825148" cy="3572934"/>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a:extLst>
              <a:ext uri="{FF2B5EF4-FFF2-40B4-BE49-F238E27FC236}">
                <a16:creationId xmlns:a16="http://schemas.microsoft.com/office/drawing/2014/main" id="{EC2BB8D7-BAD9-FEB8-36C0-8892C6E3B1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3" name="TextBox 2">
            <a:extLst>
              <a:ext uri="{FF2B5EF4-FFF2-40B4-BE49-F238E27FC236}">
                <a16:creationId xmlns:a16="http://schemas.microsoft.com/office/drawing/2014/main" id="{AB40909F-EED5-757A-A432-C76466AD5509}"/>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5" name="TextBox 4">
            <a:extLst>
              <a:ext uri="{FF2B5EF4-FFF2-40B4-BE49-F238E27FC236}">
                <a16:creationId xmlns:a16="http://schemas.microsoft.com/office/drawing/2014/main" id="{DA42DA83-F56C-8A29-DF48-C4976A9DC448}"/>
              </a:ext>
            </a:extLst>
          </p:cNvPr>
          <p:cNvSpPr txBox="1"/>
          <p:nvPr/>
        </p:nvSpPr>
        <p:spPr>
          <a:xfrm>
            <a:off x="468312" y="687328"/>
            <a:ext cx="8537575" cy="172354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indent="0" algn="just">
              <a:spcBef>
                <a:spcPts val="600"/>
              </a:spcBef>
              <a:buFont typeface="Wingdings" panose="05000000000000000000" pitchFamily="2" charset="2"/>
              <a:buNone/>
              <a:defRPr sz="1600" b="0"/>
            </a:lvl1pPr>
          </a:lstStyle>
          <a:p>
            <a:r>
              <a:rPr lang="ru-RU" b="1" dirty="0"/>
              <a:t>SAST</a:t>
            </a:r>
            <a:r>
              <a:rPr lang="ru-RU" dirty="0"/>
              <a:t> (</a:t>
            </a:r>
            <a:r>
              <a:rPr lang="ru-RU" dirty="0" err="1"/>
              <a:t>Static</a:t>
            </a:r>
            <a:r>
              <a:rPr lang="ru-RU" dirty="0"/>
              <a:t> Application Security </a:t>
            </a:r>
            <a:r>
              <a:rPr lang="ru-RU" dirty="0" err="1"/>
              <a:t>Testing</a:t>
            </a:r>
            <a:r>
              <a:rPr lang="ru-RU" dirty="0"/>
              <a:t>) — тестирование «белого ящика», чтобы</a:t>
            </a:r>
            <a:r>
              <a:rPr lang="en-US" dirty="0"/>
              <a:t> </a:t>
            </a:r>
            <a:r>
              <a:rPr lang="ru-RU" dirty="0"/>
              <a:t>найти уязвимости безопасности в исходном коде без фактического его выполнения.</a:t>
            </a:r>
          </a:p>
          <a:p>
            <a:r>
              <a:rPr lang="ru-RU" b="1" dirty="0"/>
              <a:t>DAST</a:t>
            </a:r>
            <a:r>
              <a:rPr lang="ru-RU" dirty="0"/>
              <a:t> (Dynamic Application Security </a:t>
            </a:r>
            <a:r>
              <a:rPr lang="ru-RU" dirty="0" err="1"/>
              <a:t>Testing</a:t>
            </a:r>
            <a:r>
              <a:rPr lang="ru-RU" dirty="0"/>
              <a:t>) — тестирование «черного ящика», чтобы обнаруживать уязвимости и слабые места в работающем приложении.</a:t>
            </a:r>
            <a:endParaRPr lang="en-US" dirty="0"/>
          </a:p>
          <a:p>
            <a:r>
              <a:rPr lang="en-US" b="1" dirty="0"/>
              <a:t>OSA</a:t>
            </a:r>
            <a:r>
              <a:rPr lang="en-US" dirty="0"/>
              <a:t> (Open Source Analyze) – </a:t>
            </a:r>
            <a:r>
              <a:rPr lang="ru-RU" dirty="0"/>
              <a:t>внешние </a:t>
            </a:r>
            <a:r>
              <a:rPr lang="ru-RU" b="0" i="0" dirty="0">
                <a:solidFill>
                  <a:srgbClr val="111111"/>
                </a:solidFill>
                <a:effectLst/>
                <a:latin typeface="-apple-system"/>
              </a:rPr>
              <a:t>библиотеки пишутся людьми, и там тоже присутствуют уязвимости, о которых периодически сообщается.</a:t>
            </a:r>
            <a:endParaRPr lang="ru-RU" dirty="0"/>
          </a:p>
        </p:txBody>
      </p:sp>
    </p:spTree>
    <p:extLst>
      <p:ext uri="{BB962C8B-B14F-4D97-AF65-F5344CB8AC3E}">
        <p14:creationId xmlns:p14="http://schemas.microsoft.com/office/powerpoint/2010/main" val="2126418489"/>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18.16</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3400" y="0"/>
            <a:ext cx="8472488"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Виды анализа кода безопасности</a:t>
            </a:r>
          </a:p>
        </p:txBody>
      </p:sp>
      <p:sp>
        <p:nvSpPr>
          <p:cNvPr id="9" name="TextBox 8">
            <a:extLst>
              <a:ext uri="{FF2B5EF4-FFF2-40B4-BE49-F238E27FC236}">
                <a16:creationId xmlns:a16="http://schemas.microsoft.com/office/drawing/2014/main" id="{2BDBDA2B-4213-4B49-987E-FCB186AE2DE3}"/>
              </a:ext>
            </a:extLst>
          </p:cNvPr>
          <p:cNvSpPr txBox="1"/>
          <p:nvPr/>
        </p:nvSpPr>
        <p:spPr>
          <a:xfrm>
            <a:off x="468313" y="759946"/>
            <a:ext cx="8537574" cy="1231106"/>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Статический анализ — SAST</a:t>
            </a:r>
          </a:p>
          <a:p>
            <a:pPr marL="0" indent="0" algn="just">
              <a:buNone/>
            </a:pPr>
            <a:r>
              <a:rPr lang="ru-RU" b="0" dirty="0">
                <a:solidFill>
                  <a:schemeClr val="tx1"/>
                </a:solidFill>
              </a:rPr>
              <a:t>Это анализ кода на наличие уязвимостей, где проверяем не только по паттернам или стилю, но и по анализу состава и потоков данных и анализу конфигурационных файлов. </a:t>
            </a:r>
          </a:p>
          <a:p>
            <a:pPr marL="0" indent="0" algn="just">
              <a:buNone/>
            </a:pPr>
            <a:r>
              <a:rPr lang="ru-RU" b="0" dirty="0">
                <a:solidFill>
                  <a:schemeClr val="tx1"/>
                </a:solidFill>
              </a:rPr>
              <a:t>Плюсы подхода: выявление уязвимостей в коде на раннем этапе разработки.</a:t>
            </a: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6" name="TextBox 5">
            <a:extLst>
              <a:ext uri="{FF2B5EF4-FFF2-40B4-BE49-F238E27FC236}">
                <a16:creationId xmlns:a16="http://schemas.microsoft.com/office/drawing/2014/main" id="{F83361FE-D846-7DE7-B74E-42D62DE7BF64}"/>
              </a:ext>
            </a:extLst>
          </p:cNvPr>
          <p:cNvSpPr txBox="1"/>
          <p:nvPr/>
        </p:nvSpPr>
        <p:spPr>
          <a:xfrm>
            <a:off x="468313" y="2201723"/>
            <a:ext cx="8537574" cy="2292935"/>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Анализ Open Source — OSA</a:t>
            </a:r>
          </a:p>
          <a:p>
            <a:pPr algn="just"/>
            <a:r>
              <a:rPr lang="ru-RU" b="0" dirty="0">
                <a:solidFill>
                  <a:schemeClr val="tx1"/>
                </a:solidFill>
              </a:rPr>
              <a:t>Поиск уязвимостей в библиотеках. проверяет версию библиотеки и выдаст предупреждение если библиотека уязвима, и посоветует использовать другую, где уязвимостей нет.</a:t>
            </a:r>
          </a:p>
          <a:p>
            <a:pPr algn="just"/>
            <a:r>
              <a:rPr lang="ru-RU" b="0" dirty="0">
                <a:solidFill>
                  <a:schemeClr val="tx1"/>
                </a:solidFill>
              </a:rPr>
              <a:t>Анализ лицензионной чистоты - заграницей можно получить атаку за использование компоненты с открытым кодом без лицензии</a:t>
            </a:r>
          </a:p>
          <a:p>
            <a:pPr algn="just"/>
            <a:r>
              <a:rPr lang="ru-RU" b="0" dirty="0">
                <a:solidFill>
                  <a:schemeClr val="tx1"/>
                </a:solidFill>
              </a:rPr>
              <a:t>Анализ компонент, которые используются в промышленной среде - если выходит критическая уязвимость в Open Source компоненте, которую мы ранее использовали, а мы не записываем, что и где, то эту уязвимость просто не увидим.</a:t>
            </a:r>
          </a:p>
        </p:txBody>
      </p:sp>
      <p:sp>
        <p:nvSpPr>
          <p:cNvPr id="12" name="TextBox 11">
            <a:extLst>
              <a:ext uri="{FF2B5EF4-FFF2-40B4-BE49-F238E27FC236}">
                <a16:creationId xmlns:a16="http://schemas.microsoft.com/office/drawing/2014/main" id="{ED5EAB15-00F4-6AA6-EEBD-ED3D8DB7DF24}"/>
              </a:ext>
            </a:extLst>
          </p:cNvPr>
          <p:cNvSpPr txBox="1"/>
          <p:nvPr/>
        </p:nvSpPr>
        <p:spPr>
          <a:xfrm>
            <a:off x="500857" y="4705329"/>
            <a:ext cx="8537574" cy="1723549"/>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wrap="square">
            <a:spAutoFit/>
          </a:bodyPr>
          <a:lstStyle>
            <a:defPPr>
              <a:defRPr lang="ru-RU"/>
            </a:defPPr>
            <a:lvl1pPr indent="0" algn="just">
              <a:spcBef>
                <a:spcPts val="600"/>
              </a:spcBef>
              <a:buFont typeface="Wingdings" panose="05000000000000000000" pitchFamily="2" charset="2"/>
              <a:buNone/>
              <a:defRPr sz="1600" b="1"/>
            </a:lvl1pPr>
          </a:lstStyle>
          <a:p>
            <a:r>
              <a:rPr lang="ru-RU" dirty="0"/>
              <a:t>Динамический анализ — DAST</a:t>
            </a:r>
          </a:p>
          <a:p>
            <a:r>
              <a:rPr lang="ru-RU" b="0" dirty="0"/>
              <a:t>Инструменты динамического анализа кардинально отличаются от всего, что было сказано до этого. Это некая имитация работы пользователя с приложением. Система позволяет проверять шаблонные уязвимости просто кидая «зловредные» паттерны и анализируя ответы сервера.</a:t>
            </a:r>
          </a:p>
          <a:p>
            <a:r>
              <a:rPr lang="ru-RU" b="0" dirty="0"/>
              <a:t>В этом есть большие риски, потому что если вы проводите этот тест безопасности на том же стенде, с которым работают тестировщики — могут случиться неприятные вещи.</a:t>
            </a:r>
          </a:p>
        </p:txBody>
      </p:sp>
    </p:spTree>
    <p:extLst>
      <p:ext uri="{BB962C8B-B14F-4D97-AF65-F5344CB8AC3E}">
        <p14:creationId xmlns:p14="http://schemas.microsoft.com/office/powerpoint/2010/main" val="3313544289"/>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18.17</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3400" y="0"/>
            <a:ext cx="8472488"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Основные принципы </a:t>
            </a:r>
            <a:r>
              <a:rPr lang="en-US" sz="2000" b="1" dirty="0" err="1">
                <a:solidFill>
                  <a:schemeClr val="accent5">
                    <a:lumMod val="75000"/>
                  </a:schemeClr>
                </a:solidFill>
                <a:latin typeface="Arial" panose="020B0604020202020204" pitchFamily="34" charset="0"/>
                <a:cs typeface="Arial" panose="020B0604020202020204" pitchFamily="34" charset="0"/>
              </a:rPr>
              <a:t>DevSecOps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BDBDA2B-4213-4B49-987E-FCB186AE2DE3}"/>
              </a:ext>
            </a:extLst>
          </p:cNvPr>
          <p:cNvSpPr txBox="1"/>
          <p:nvPr/>
        </p:nvSpPr>
        <p:spPr>
          <a:xfrm>
            <a:off x="468314" y="812947"/>
            <a:ext cx="8537574" cy="350865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Можно выделить несколько фундаментальных принципов </a:t>
            </a:r>
            <a:r>
              <a:rPr lang="ru-RU" dirty="0" err="1">
                <a:solidFill>
                  <a:schemeClr val="tx1"/>
                </a:solidFill>
              </a:rPr>
              <a:t>DevSecOps</a:t>
            </a:r>
            <a:r>
              <a:rPr lang="ru-RU" dirty="0">
                <a:solidFill>
                  <a:schemeClr val="tx1"/>
                </a:solidFill>
              </a:rPr>
              <a:t>:</a:t>
            </a:r>
          </a:p>
          <a:p>
            <a:pPr algn="just"/>
            <a:r>
              <a:rPr lang="ru-RU" b="0" dirty="0">
                <a:solidFill>
                  <a:schemeClr val="tx1"/>
                </a:solidFill>
              </a:rPr>
              <a:t>Обеспечьте гибкость и скорость, инвестируя в специальные инструменты, охватывающие весь жизненный цикл приложений и ресурсов: </a:t>
            </a:r>
            <a:r>
              <a:rPr lang="ru-RU" dirty="0">
                <a:solidFill>
                  <a:schemeClr val="tx1"/>
                </a:solidFill>
              </a:rPr>
              <a:t>разработка-тестирование-развертывание-мониторинг</a:t>
            </a:r>
            <a:r>
              <a:rPr lang="ru-RU" b="0" dirty="0">
                <a:solidFill>
                  <a:schemeClr val="tx1"/>
                </a:solidFill>
              </a:rPr>
              <a:t>.</a:t>
            </a:r>
          </a:p>
          <a:p>
            <a:pPr algn="just"/>
            <a:r>
              <a:rPr lang="ru-RU" b="0" dirty="0">
                <a:solidFill>
                  <a:schemeClr val="tx1"/>
                </a:solidFill>
              </a:rPr>
              <a:t>Подвергайте все сомнению, обеспечивая прозрачность на каждом этапе CI / CD-конвейера.</a:t>
            </a:r>
          </a:p>
          <a:p>
            <a:pPr algn="just"/>
            <a:r>
              <a:rPr lang="ru-RU" b="0" dirty="0">
                <a:solidFill>
                  <a:schemeClr val="tx1"/>
                </a:solidFill>
              </a:rPr>
              <a:t>Сделайте безопасность фундаментальным и безусловным критерием приемки на раннем этапе процесса разработки. Это то само - "Сдвиг безопасности влево".</a:t>
            </a:r>
          </a:p>
          <a:p>
            <a:pPr algn="just"/>
            <a:r>
              <a:rPr lang="ru-RU" b="0" dirty="0">
                <a:solidFill>
                  <a:schemeClr val="tx1"/>
                </a:solidFill>
              </a:rPr>
              <a:t>Относитесь ко всему с подозрением, включая код, конфигурацию, артефакты, инфраструктуру, и установите оценку безопасности в качестве требования для продвижения по конвейеру.</a:t>
            </a:r>
          </a:p>
          <a:p>
            <a:pPr algn="just"/>
            <a:r>
              <a:rPr lang="ru-RU" b="0" dirty="0">
                <a:solidFill>
                  <a:schemeClr val="tx1"/>
                </a:solidFill>
              </a:rPr>
              <a:t>Как можно чаще прогоняйте приложение через </a:t>
            </a:r>
            <a:r>
              <a:rPr lang="ru-RU" b="0" dirty="0" err="1">
                <a:solidFill>
                  <a:schemeClr val="tx1"/>
                </a:solidFill>
              </a:rPr>
              <a:t>Dev</a:t>
            </a:r>
            <a:r>
              <a:rPr lang="ru-RU" b="0" dirty="0">
                <a:solidFill>
                  <a:schemeClr val="tx1"/>
                </a:solidFill>
              </a:rPr>
              <a:t>, QA, </a:t>
            </a:r>
            <a:r>
              <a:rPr lang="ru-RU" b="0" dirty="0" err="1">
                <a:solidFill>
                  <a:schemeClr val="tx1"/>
                </a:solidFill>
              </a:rPr>
              <a:t>Staging</a:t>
            </a:r>
            <a:r>
              <a:rPr lang="ru-RU" b="0" dirty="0">
                <a:solidFill>
                  <a:schemeClr val="tx1"/>
                </a:solidFill>
              </a:rPr>
              <a:t> и Production.</a:t>
            </a:r>
          </a:p>
          <a:p>
            <a:pPr algn="just"/>
            <a:r>
              <a:rPr lang="ru-RU" b="0" dirty="0">
                <a:solidFill>
                  <a:schemeClr val="tx1"/>
                </a:solidFill>
              </a:rPr>
              <a:t>И, наконец, автоматизируйте, автоматизируйте и автоматизируйте.</a:t>
            </a: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6" name="TextBox 5">
            <a:extLst>
              <a:ext uri="{FF2B5EF4-FFF2-40B4-BE49-F238E27FC236}">
                <a16:creationId xmlns:a16="http://schemas.microsoft.com/office/drawing/2014/main" id="{F83361FE-D846-7DE7-B74E-42D62DE7BF64}"/>
              </a:ext>
            </a:extLst>
          </p:cNvPr>
          <p:cNvSpPr txBox="1"/>
          <p:nvPr/>
        </p:nvSpPr>
        <p:spPr>
          <a:xfrm>
            <a:off x="468314" y="4585272"/>
            <a:ext cx="8537574"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b="0" dirty="0">
                <a:solidFill>
                  <a:schemeClr val="tx1"/>
                </a:solidFill>
              </a:rPr>
              <a:t>Программное обеспечение для </a:t>
            </a:r>
            <a:r>
              <a:rPr lang="ru-RU" dirty="0" err="1">
                <a:solidFill>
                  <a:schemeClr val="tx1"/>
                </a:solidFill>
              </a:rPr>
              <a:t>DevSecOps</a:t>
            </a:r>
            <a:r>
              <a:rPr lang="ru-RU" b="0" dirty="0">
                <a:solidFill>
                  <a:schemeClr val="tx1"/>
                </a:solidFill>
              </a:rPr>
              <a:t> можно разработать собственными силами, но выгоднее использовать готовые продуманные решения. Есть несколько работоспособных платформ с открытым исходным кодом, создание аналогов которых может потребовать серьезных ресурсов, знаний и опыта.</a:t>
            </a:r>
          </a:p>
        </p:txBody>
      </p:sp>
    </p:spTree>
    <p:extLst>
      <p:ext uri="{BB962C8B-B14F-4D97-AF65-F5344CB8AC3E}">
        <p14:creationId xmlns:p14="http://schemas.microsoft.com/office/powerpoint/2010/main" val="1241450753"/>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18.18</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468313" y="0"/>
            <a:ext cx="8537575"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Инструменты </a:t>
            </a:r>
            <a:r>
              <a:rPr lang="en-US" sz="2000" b="1" dirty="0" err="1">
                <a:solidFill>
                  <a:schemeClr val="accent5">
                    <a:lumMod val="75000"/>
                  </a:schemeClr>
                </a:solidFill>
                <a:latin typeface="Arial" panose="020B0604020202020204" pitchFamily="34" charset="0"/>
                <a:cs typeface="Arial" panose="020B0604020202020204" pitchFamily="34" charset="0"/>
              </a:rPr>
              <a:t>DevSecOps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BDBDA2B-4213-4B49-987E-FCB186AE2DE3}"/>
              </a:ext>
            </a:extLst>
          </p:cNvPr>
          <p:cNvSpPr txBox="1"/>
          <p:nvPr/>
        </p:nvSpPr>
        <p:spPr>
          <a:xfrm>
            <a:off x="468313" y="786918"/>
            <a:ext cx="8537574" cy="5062924"/>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a:defRPr sz="1600" b="1"/>
            </a:lvl1pPr>
          </a:lstStyle>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2"/>
              </a:rPr>
              <a:t>SonarQube</a:t>
            </a:r>
            <a:r>
              <a:rPr lang="ru-RU" b="0" dirty="0"/>
              <a:t>: используется для непрерывного контроля качества кода. Он также обеспечивает непрерывную обратную связь по качеству программного обеспечения.</a:t>
            </a:r>
          </a:p>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3"/>
              </a:rPr>
              <a:t>ThreatModeler</a:t>
            </a:r>
            <a:r>
              <a:rPr lang="ru-RU" b="0" dirty="0"/>
              <a:t>: предоставляет решение для моделирования угроз, которое масштабирует и защищает жизненный цикл разработки корпоративного программного обеспечения. Он предсказывает, идентифицирует, определяет угрозы безопасности.</a:t>
            </a:r>
          </a:p>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4"/>
              </a:rPr>
              <a:t>Aqua Security</a:t>
            </a:r>
            <a:r>
              <a:rPr lang="ru-RU" b="0" dirty="0"/>
              <a:t>: обеспечивает автоматизацию предотвращения, обнаружения и реагирования на атаки на безопасность системы, облачной инфраструктуры и рабочих процессов. </a:t>
            </a:r>
          </a:p>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5"/>
              </a:rPr>
              <a:t>CheckMarx</a:t>
            </a:r>
            <a:r>
              <a:rPr lang="ru-RU" b="0" dirty="0"/>
              <a:t>: представляет собой полный набор программных решений для обеспечения безопасности статических и динамических приложений, а также анализ состава программного обеспечения. </a:t>
            </a:r>
          </a:p>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6"/>
              </a:rPr>
              <a:t>Fortify</a:t>
            </a:r>
            <a:r>
              <a:rPr lang="ru-RU" b="0" dirty="0"/>
              <a:t>: обеспечивает безопасность приложения как службы для безопасной разработки и тестирования, а также непрерывного мониторинга и защиты.</a:t>
            </a:r>
          </a:p>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7"/>
              </a:rPr>
              <a:t>HashiCorp </a:t>
            </a:r>
            <a:r>
              <a:rPr lang="ru-RU" dirty="0" err="1">
                <a:solidFill>
                  <a:schemeClr val="accent5">
                    <a:lumMod val="75000"/>
                  </a:schemeClr>
                </a:solidFill>
                <a:hlinkClick r:id="rId7"/>
              </a:rPr>
              <a:t>Vault</a:t>
            </a:r>
            <a:r>
              <a:rPr lang="ru-RU" b="0" dirty="0"/>
              <a:t>: занимается управлением секретов, паролей, токенов, API-ключей, сертификатов, чтобы защитить конфиденциальные данные пользователя.</a:t>
            </a:r>
          </a:p>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8"/>
              </a:rPr>
              <a:t>GauntLT</a:t>
            </a:r>
            <a:r>
              <a:rPr lang="ru-RU" b="0" dirty="0"/>
              <a:t>: поведенческий инструмент разработки для автоматизации инструментов атаки. Он может легко интегрироваться с инструментом тестирования и службами организации. </a:t>
            </a:r>
          </a:p>
          <a:p>
            <a:pPr marL="285750" indent="-285750" algn="just">
              <a:spcBef>
                <a:spcPts val="600"/>
              </a:spcBef>
              <a:buFont typeface="Wingdings" panose="05000000000000000000" pitchFamily="2" charset="2"/>
              <a:buChar char="q"/>
            </a:pPr>
            <a:r>
              <a:rPr lang="ru-RU" dirty="0">
                <a:solidFill>
                  <a:schemeClr val="accent5">
                    <a:lumMod val="75000"/>
                  </a:schemeClr>
                </a:solidFill>
                <a:hlinkClick r:id="rId9"/>
              </a:rPr>
              <a:t>IriusRisk</a:t>
            </a:r>
            <a:r>
              <a:rPr lang="ru-RU" b="0" dirty="0"/>
              <a:t>: помогает управлять моделями угроз и рисками безопасности с помощью двусторонней синхронизации с предоставлением защиты в режиме реального времени.</a:t>
            </a:r>
          </a:p>
        </p:txBody>
      </p:sp>
      <p:pic>
        <p:nvPicPr>
          <p:cNvPr id="2" name="Рисунок 1">
            <a:extLst>
              <a:ext uri="{FF2B5EF4-FFF2-40B4-BE49-F238E27FC236}">
                <a16:creationId xmlns:a16="http://schemas.microsoft.com/office/drawing/2014/main" id="{BA0E78C8-78FA-015E-368D-B87D906DE80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3" name="TextBox 2">
            <a:extLst>
              <a:ext uri="{FF2B5EF4-FFF2-40B4-BE49-F238E27FC236}">
                <a16:creationId xmlns:a16="http://schemas.microsoft.com/office/drawing/2014/main" id="{F54889E3-F9C1-3B0D-7D7C-697204AD6EF4}"/>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3862870417"/>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18.19</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3400" y="0"/>
            <a:ext cx="8472488"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Знания и навыки специалиста </a:t>
            </a:r>
            <a:r>
              <a:rPr lang="ru-RU" sz="2000" b="1" dirty="0" err="1">
                <a:solidFill>
                  <a:schemeClr val="accent5">
                    <a:lumMod val="75000"/>
                  </a:schemeClr>
                </a:solidFill>
                <a:latin typeface="Arial" panose="020B0604020202020204" pitchFamily="34" charset="0"/>
                <a:cs typeface="Arial" panose="020B0604020202020204" pitchFamily="34" charset="0"/>
              </a:rPr>
              <a:t>DevSecOps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BDBDA2B-4213-4B49-987E-FCB186AE2DE3}"/>
              </a:ext>
            </a:extLst>
          </p:cNvPr>
          <p:cNvSpPr txBox="1"/>
          <p:nvPr/>
        </p:nvSpPr>
        <p:spPr>
          <a:xfrm>
            <a:off x="468313" y="1975590"/>
            <a:ext cx="8537574" cy="4431983"/>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Краткий список необходимых навыков:</a:t>
            </a:r>
          </a:p>
          <a:p>
            <a:pPr algn="just">
              <a:spcBef>
                <a:spcPts val="0"/>
              </a:spcBef>
              <a:buFont typeface="Wingdings" panose="05000000000000000000" pitchFamily="2" charset="2"/>
              <a:buChar char="§"/>
            </a:pPr>
            <a:r>
              <a:rPr lang="ru-RU" b="0" dirty="0">
                <a:solidFill>
                  <a:schemeClr val="tx1"/>
                </a:solidFill>
              </a:rPr>
              <a:t>Активные коммуникативные навыки;</a:t>
            </a:r>
          </a:p>
          <a:p>
            <a:pPr algn="just">
              <a:spcBef>
                <a:spcPts val="0"/>
              </a:spcBef>
              <a:buFont typeface="Wingdings" panose="05000000000000000000" pitchFamily="2" charset="2"/>
              <a:buChar char="§"/>
            </a:pPr>
            <a:r>
              <a:rPr lang="ru-RU" b="0" dirty="0">
                <a:solidFill>
                  <a:schemeClr val="tx1"/>
                </a:solidFill>
              </a:rPr>
              <a:t>Умение работать с разными командами и клиентами;</a:t>
            </a:r>
          </a:p>
          <a:p>
            <a:pPr algn="just">
              <a:spcBef>
                <a:spcPts val="0"/>
              </a:spcBef>
              <a:buFont typeface="Wingdings" panose="05000000000000000000" pitchFamily="2" charset="2"/>
              <a:buChar char="§"/>
            </a:pPr>
            <a:r>
              <a:rPr lang="ru-RU" b="0" dirty="0">
                <a:solidFill>
                  <a:schemeClr val="tx1"/>
                </a:solidFill>
              </a:rPr>
              <a:t>Ответственность;</a:t>
            </a:r>
          </a:p>
          <a:p>
            <a:pPr algn="just">
              <a:spcBef>
                <a:spcPts val="0"/>
              </a:spcBef>
              <a:buFont typeface="Wingdings" panose="05000000000000000000" pitchFamily="2" charset="2"/>
              <a:buChar char="§"/>
            </a:pPr>
            <a:r>
              <a:rPr lang="ru-RU" b="0" dirty="0">
                <a:solidFill>
                  <a:schemeClr val="tx1"/>
                </a:solidFill>
              </a:rPr>
              <a:t>Исполнительность;</a:t>
            </a:r>
          </a:p>
          <a:p>
            <a:pPr algn="just">
              <a:spcBef>
                <a:spcPts val="0"/>
              </a:spcBef>
              <a:buFont typeface="Wingdings" panose="05000000000000000000" pitchFamily="2" charset="2"/>
              <a:buChar char="§"/>
            </a:pPr>
            <a:r>
              <a:rPr lang="ru-RU" b="0" dirty="0">
                <a:solidFill>
                  <a:schemeClr val="tx1"/>
                </a:solidFill>
              </a:rPr>
              <a:t>Аналитические навыки;</a:t>
            </a:r>
          </a:p>
          <a:p>
            <a:pPr algn="just">
              <a:spcBef>
                <a:spcPts val="0"/>
              </a:spcBef>
              <a:buFont typeface="Wingdings" panose="05000000000000000000" pitchFamily="2" charset="2"/>
              <a:buChar char="§"/>
            </a:pPr>
            <a:r>
              <a:rPr lang="ru-RU" b="0" dirty="0">
                <a:solidFill>
                  <a:schemeClr val="tx1"/>
                </a:solidFill>
              </a:rPr>
              <a:t>Системное мышление;</a:t>
            </a:r>
          </a:p>
          <a:p>
            <a:pPr algn="just">
              <a:spcBef>
                <a:spcPts val="0"/>
              </a:spcBef>
              <a:buFont typeface="Wingdings" panose="05000000000000000000" pitchFamily="2" charset="2"/>
              <a:buChar char="§"/>
            </a:pPr>
            <a:r>
              <a:rPr lang="ru-RU" b="0" dirty="0">
                <a:solidFill>
                  <a:schemeClr val="tx1"/>
                </a:solidFill>
              </a:rPr>
              <a:t>Навык самообучения;</a:t>
            </a:r>
          </a:p>
          <a:p>
            <a:pPr algn="just">
              <a:spcBef>
                <a:spcPts val="0"/>
              </a:spcBef>
              <a:buFont typeface="Wingdings" panose="05000000000000000000" pitchFamily="2" charset="2"/>
              <a:buChar char="§"/>
            </a:pPr>
            <a:r>
              <a:rPr lang="ru-RU" b="0" dirty="0">
                <a:solidFill>
                  <a:schemeClr val="tx1"/>
                </a:solidFill>
              </a:rPr>
              <a:t>Умение просто и доступно доносить информацию.</a:t>
            </a:r>
          </a:p>
          <a:p>
            <a:pPr marL="0" indent="0" algn="just">
              <a:spcBef>
                <a:spcPts val="1200"/>
              </a:spcBef>
              <a:buNone/>
            </a:pPr>
            <a:r>
              <a:rPr lang="ru-RU" dirty="0">
                <a:solidFill>
                  <a:schemeClr val="tx1"/>
                </a:solidFill>
              </a:rPr>
              <a:t>Краткий список необходимых знаний:</a:t>
            </a:r>
          </a:p>
          <a:p>
            <a:pPr algn="just">
              <a:spcBef>
                <a:spcPts val="0"/>
              </a:spcBef>
              <a:buFont typeface="Wingdings" panose="05000000000000000000" pitchFamily="2" charset="2"/>
              <a:buChar char="§"/>
            </a:pPr>
            <a:r>
              <a:rPr lang="ru-RU" b="0" dirty="0">
                <a:solidFill>
                  <a:schemeClr val="tx1"/>
                </a:solidFill>
              </a:rPr>
              <a:t>Знание культуры и принципов </a:t>
            </a:r>
            <a:r>
              <a:rPr lang="ru-RU" b="0" dirty="0" err="1">
                <a:solidFill>
                  <a:schemeClr val="tx1"/>
                </a:solidFill>
              </a:rPr>
              <a:t>DevOps</a:t>
            </a:r>
            <a:r>
              <a:rPr lang="ru-RU" b="0" dirty="0">
                <a:solidFill>
                  <a:schemeClr val="tx1"/>
                </a:solidFill>
              </a:rPr>
              <a:t>;</a:t>
            </a:r>
          </a:p>
          <a:p>
            <a:pPr algn="just">
              <a:spcBef>
                <a:spcPts val="0"/>
              </a:spcBef>
              <a:buFont typeface="Wingdings" panose="05000000000000000000" pitchFamily="2" charset="2"/>
              <a:buChar char="§"/>
            </a:pPr>
            <a:r>
              <a:rPr lang="ru-RU" b="0" dirty="0">
                <a:solidFill>
                  <a:schemeClr val="tx1"/>
                </a:solidFill>
              </a:rPr>
              <a:t>Знание языков программирования (например, Python, Java, Go);</a:t>
            </a:r>
          </a:p>
          <a:p>
            <a:pPr algn="just">
              <a:spcBef>
                <a:spcPts val="0"/>
              </a:spcBef>
              <a:buFont typeface="Wingdings" panose="05000000000000000000" pitchFamily="2" charset="2"/>
              <a:buChar char="§"/>
            </a:pPr>
            <a:r>
              <a:rPr lang="ru-RU" b="0" dirty="0">
                <a:solidFill>
                  <a:schemeClr val="tx1"/>
                </a:solidFill>
              </a:rPr>
              <a:t>Знание методов моделирования угроз и оценки рисков;</a:t>
            </a:r>
          </a:p>
          <a:p>
            <a:pPr algn="just">
              <a:spcBef>
                <a:spcPts val="0"/>
              </a:spcBef>
              <a:buFont typeface="Wingdings" panose="05000000000000000000" pitchFamily="2" charset="2"/>
              <a:buChar char="§"/>
            </a:pPr>
            <a:r>
              <a:rPr lang="ru-RU" b="0" dirty="0">
                <a:solidFill>
                  <a:schemeClr val="tx1"/>
                </a:solidFill>
              </a:rPr>
              <a:t>Знание архитектур безопасности, навыки кибербезопасности;</a:t>
            </a:r>
          </a:p>
          <a:p>
            <a:pPr algn="just">
              <a:spcBef>
                <a:spcPts val="0"/>
              </a:spcBef>
              <a:buFont typeface="Wingdings" panose="05000000000000000000" pitchFamily="2" charset="2"/>
              <a:buChar char="§"/>
            </a:pPr>
            <a:r>
              <a:rPr lang="ru-RU" b="0" dirty="0">
                <a:solidFill>
                  <a:schemeClr val="tx1"/>
                </a:solidFill>
              </a:rPr>
              <a:t>Актуальные знания об угрозах кибербезопасности и современных передовых методах борьбы с ними;</a:t>
            </a:r>
          </a:p>
          <a:p>
            <a:pPr algn="just">
              <a:spcBef>
                <a:spcPts val="0"/>
              </a:spcBef>
              <a:buFont typeface="Wingdings" panose="05000000000000000000" pitchFamily="2" charset="2"/>
              <a:buChar char="§"/>
            </a:pPr>
            <a:r>
              <a:rPr lang="ru-RU" b="0" dirty="0">
                <a:solidFill>
                  <a:schemeClr val="tx1"/>
                </a:solidFill>
              </a:rPr>
              <a:t>Свободное владение техническим английским языком.</a:t>
            </a: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
        <p:nvSpPr>
          <p:cNvPr id="6" name="TextBox 5">
            <a:extLst>
              <a:ext uri="{FF2B5EF4-FFF2-40B4-BE49-F238E27FC236}">
                <a16:creationId xmlns:a16="http://schemas.microsoft.com/office/drawing/2014/main" id="{F83361FE-D846-7DE7-B74E-42D62DE7BF64}"/>
              </a:ext>
            </a:extLst>
          </p:cNvPr>
          <p:cNvSpPr txBox="1"/>
          <p:nvPr/>
        </p:nvSpPr>
        <p:spPr>
          <a:xfrm>
            <a:off x="468314" y="719616"/>
            <a:ext cx="8537574" cy="1077218"/>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b="0" dirty="0">
                <a:solidFill>
                  <a:schemeClr val="tx1"/>
                </a:solidFill>
              </a:rPr>
              <a:t>Чтобы стать инженером </a:t>
            </a:r>
            <a:r>
              <a:rPr lang="ru-RU" b="0" dirty="0" err="1">
                <a:solidFill>
                  <a:schemeClr val="tx1"/>
                </a:solidFill>
              </a:rPr>
              <a:t>DevSecOps</a:t>
            </a:r>
            <a:r>
              <a:rPr lang="ru-RU" b="0" dirty="0">
                <a:solidFill>
                  <a:schemeClr val="tx1"/>
                </a:solidFill>
              </a:rPr>
              <a:t>, требуется определенный набор навыков и знаний. Специалисты в этой области должны иметь глубокое понимание того, как безопасность влияет на каждый этап конвейера разработки и на конечный продукт или услугу, а также уметь взаимодействовать с людьми.</a:t>
            </a:r>
          </a:p>
        </p:txBody>
      </p:sp>
    </p:spTree>
    <p:extLst>
      <p:ext uri="{BB962C8B-B14F-4D97-AF65-F5344CB8AC3E}">
        <p14:creationId xmlns:p14="http://schemas.microsoft.com/office/powerpoint/2010/main" val="471753378"/>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8316913" y="6597650"/>
            <a:ext cx="688975"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ea typeface="Tahoma" pitchFamily="34" charset="0"/>
                <a:cs typeface="Arial" pitchFamily="34" charset="0"/>
              </a:rPr>
              <a:t>18.20</a:t>
            </a:r>
          </a:p>
        </p:txBody>
      </p:sp>
      <p:sp>
        <p:nvSpPr>
          <p:cNvPr id="7" name="Прямоугольник 6"/>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8" name="Прямоугольник 7"/>
          <p:cNvSpPr/>
          <p:nvPr/>
        </p:nvSpPr>
        <p:spPr>
          <a:xfrm>
            <a:off x="533400" y="0"/>
            <a:ext cx="8472488"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b="1" dirty="0">
                <a:solidFill>
                  <a:schemeClr val="accent5">
                    <a:lumMod val="75000"/>
                  </a:schemeClr>
                </a:solidFill>
                <a:latin typeface="Arial" panose="020B0604020202020204" pitchFamily="34" charset="0"/>
                <a:cs typeface="Arial" panose="020B0604020202020204" pitchFamily="34" charset="0"/>
              </a:rPr>
              <a:t>Квалификация, необходимая инженеру </a:t>
            </a:r>
            <a:r>
              <a:rPr lang="en-US" sz="2000" b="1" dirty="0" err="1">
                <a:solidFill>
                  <a:schemeClr val="accent5">
                    <a:lumMod val="75000"/>
                  </a:schemeClr>
                </a:solidFill>
                <a:latin typeface="Arial" panose="020B0604020202020204" pitchFamily="34" charset="0"/>
                <a:cs typeface="Arial" panose="020B0604020202020204" pitchFamily="34" charset="0"/>
              </a:rPr>
              <a:t>DevSecOps</a:t>
            </a:r>
            <a:endParaRPr lang="ru-RU" sz="2000" b="1" dirty="0">
              <a:solidFill>
                <a:schemeClr val="accent5">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BDBDA2B-4213-4B49-987E-FCB186AE2DE3}"/>
              </a:ext>
            </a:extLst>
          </p:cNvPr>
          <p:cNvSpPr txBox="1"/>
          <p:nvPr/>
        </p:nvSpPr>
        <p:spPr>
          <a:xfrm>
            <a:off x="468313" y="730990"/>
            <a:ext cx="8537574" cy="5293757"/>
          </a:xfrm>
          <a:prstGeom prst="rect">
            <a:avLst/>
          </a:prstGeom>
          <a:solidFill>
            <a:schemeClr val="bg1"/>
          </a:solidFill>
          <a:ln w="9525">
            <a:solidFill>
              <a:schemeClr val="bg1">
                <a:lumMod val="85000"/>
              </a:schemeClr>
            </a:solidFill>
          </a:ln>
          <a:effectLst>
            <a:outerShdw blurRad="50800" dist="38100" dir="2700000" algn="tl" rotWithShape="0">
              <a:prstClr val="black">
                <a:alpha val="40000"/>
              </a:prstClr>
            </a:outerShdw>
          </a:effectLst>
        </p:spPr>
        <p:txBody>
          <a:bodyPr>
            <a:spAutoFit/>
          </a:bodyPr>
          <a:lstStyle>
            <a:defPPr>
              <a:defRPr lang="ru-RU"/>
            </a:defPPr>
            <a:lvl1pPr marL="285750" indent="-285750">
              <a:spcBef>
                <a:spcPts val="600"/>
              </a:spcBef>
              <a:buFont typeface="Wingdings" panose="05000000000000000000" pitchFamily="2" charset="2"/>
              <a:buChar char="q"/>
              <a:defRPr sz="1600" b="1">
                <a:solidFill>
                  <a:schemeClr val="accent5">
                    <a:lumMod val="75000"/>
                  </a:schemeClr>
                </a:solidFill>
              </a:defRPr>
            </a:lvl1pPr>
          </a:lstStyle>
          <a:p>
            <a:pPr marL="0" indent="0" algn="just">
              <a:buNone/>
            </a:pPr>
            <a:r>
              <a:rPr lang="ru-RU" dirty="0">
                <a:solidFill>
                  <a:schemeClr val="tx1"/>
                </a:solidFill>
              </a:rPr>
              <a:t>Образование</a:t>
            </a:r>
          </a:p>
          <a:p>
            <a:pPr marL="0" indent="0" algn="just">
              <a:buNone/>
            </a:pPr>
            <a:r>
              <a:rPr lang="ru-RU" b="0" dirty="0">
                <a:solidFill>
                  <a:schemeClr val="tx1"/>
                </a:solidFill>
              </a:rPr>
              <a:t>Для большинства вакансий в области кибербезопасности требуется как минимум степень бакалавра. Работодатели отдают предпочтение кандидатам с дипломами в технической области (информатика, кибербезопасность, компьютерная инженерия).</a:t>
            </a:r>
          </a:p>
          <a:p>
            <a:pPr marL="0" indent="0" algn="just">
              <a:spcBef>
                <a:spcPts val="1200"/>
              </a:spcBef>
              <a:buNone/>
            </a:pPr>
            <a:r>
              <a:rPr lang="ru-RU" dirty="0">
                <a:solidFill>
                  <a:schemeClr val="tx1"/>
                </a:solidFill>
              </a:rPr>
              <a:t>Сертификация</a:t>
            </a:r>
          </a:p>
          <a:p>
            <a:pPr marL="0" indent="0" algn="just">
              <a:buNone/>
            </a:pPr>
            <a:r>
              <a:rPr lang="ru-RU" b="0" dirty="0">
                <a:solidFill>
                  <a:schemeClr val="tx1"/>
                </a:solidFill>
              </a:rPr>
              <a:t>Одного диплома мало. Чтобы не потерять актуальность в быстро меняющейся сфере ИТ, вам придется совершенствоваться в профессии. Кроме того, работодатели чаще отдают предпочтение соискателям с сертификатами.</a:t>
            </a:r>
          </a:p>
          <a:p>
            <a:pPr marL="0" indent="0" algn="just">
              <a:buNone/>
            </a:pPr>
            <a:r>
              <a:rPr lang="ru-RU" b="0" dirty="0">
                <a:solidFill>
                  <a:schemeClr val="tx1"/>
                </a:solidFill>
              </a:rPr>
              <a:t>Пройти сертификацию вы можете на следующих платформах: Cisco; </a:t>
            </a:r>
            <a:r>
              <a:rPr lang="ru-RU" b="0" dirty="0" err="1">
                <a:solidFill>
                  <a:schemeClr val="tx1"/>
                </a:solidFill>
              </a:rPr>
              <a:t>CompTIA</a:t>
            </a:r>
            <a:r>
              <a:rPr lang="ru-RU" b="0" dirty="0">
                <a:solidFill>
                  <a:schemeClr val="tx1"/>
                </a:solidFill>
              </a:rPr>
              <a:t>; Microsoft; Certified </a:t>
            </a:r>
            <a:r>
              <a:rPr lang="ru-RU" b="0" dirty="0" err="1">
                <a:solidFill>
                  <a:schemeClr val="tx1"/>
                </a:solidFill>
              </a:rPr>
              <a:t>Ethical</a:t>
            </a:r>
            <a:r>
              <a:rPr lang="ru-RU" b="0" dirty="0">
                <a:solidFill>
                  <a:schemeClr val="tx1"/>
                </a:solidFill>
              </a:rPr>
              <a:t> </a:t>
            </a:r>
            <a:r>
              <a:rPr lang="ru-RU" b="0" dirty="0" err="1">
                <a:solidFill>
                  <a:schemeClr val="tx1"/>
                </a:solidFill>
              </a:rPr>
              <a:t>Hacker</a:t>
            </a:r>
            <a:r>
              <a:rPr lang="ru-RU" b="0" dirty="0">
                <a:solidFill>
                  <a:schemeClr val="tx1"/>
                </a:solidFill>
              </a:rPr>
              <a:t> (CEH); </a:t>
            </a:r>
            <a:r>
              <a:rPr lang="ru-RU" b="0" dirty="0" err="1">
                <a:solidFill>
                  <a:schemeClr val="tx1"/>
                </a:solidFill>
              </a:rPr>
              <a:t>DevSecOps</a:t>
            </a:r>
            <a:r>
              <a:rPr lang="ru-RU" b="0" dirty="0">
                <a:solidFill>
                  <a:schemeClr val="tx1"/>
                </a:solidFill>
              </a:rPr>
              <a:t> Foundation; </a:t>
            </a:r>
            <a:r>
              <a:rPr lang="ru-RU" b="0" dirty="0" err="1">
                <a:solidFill>
                  <a:schemeClr val="tx1"/>
                </a:solidFill>
              </a:rPr>
              <a:t>DevOps</a:t>
            </a:r>
            <a:r>
              <a:rPr lang="ru-RU" b="0" dirty="0">
                <a:solidFill>
                  <a:schemeClr val="tx1"/>
                </a:solidFill>
              </a:rPr>
              <a:t> </a:t>
            </a:r>
            <a:r>
              <a:rPr lang="ru-RU" b="0" dirty="0" err="1">
                <a:solidFill>
                  <a:schemeClr val="tx1"/>
                </a:solidFill>
              </a:rPr>
              <a:t>Leader</a:t>
            </a:r>
            <a:r>
              <a:rPr lang="ru-RU" b="0" dirty="0">
                <a:solidFill>
                  <a:schemeClr val="tx1"/>
                </a:solidFill>
              </a:rPr>
              <a:t>.</a:t>
            </a:r>
          </a:p>
          <a:p>
            <a:pPr marL="0" indent="0" algn="just">
              <a:spcBef>
                <a:spcPts val="1200"/>
              </a:spcBef>
              <a:buNone/>
            </a:pPr>
            <a:r>
              <a:rPr lang="ru-RU" dirty="0">
                <a:solidFill>
                  <a:schemeClr val="tx1"/>
                </a:solidFill>
              </a:rPr>
              <a:t>Опыт</a:t>
            </a:r>
          </a:p>
          <a:p>
            <a:pPr marL="0" indent="0" algn="just">
              <a:buNone/>
            </a:pPr>
            <a:r>
              <a:rPr lang="ru-RU" b="0" dirty="0">
                <a:solidFill>
                  <a:schemeClr val="tx1"/>
                </a:solidFill>
              </a:rPr>
              <a:t>Инженеры </a:t>
            </a:r>
            <a:r>
              <a:rPr lang="ru-RU" b="0" dirty="0" err="1">
                <a:solidFill>
                  <a:schemeClr val="tx1"/>
                </a:solidFill>
              </a:rPr>
              <a:t>DevSecOps</a:t>
            </a:r>
            <a:r>
              <a:rPr lang="ru-RU" b="0" dirty="0">
                <a:solidFill>
                  <a:schemeClr val="tx1"/>
                </a:solidFill>
              </a:rPr>
              <a:t> обычно не сразу переходят на эту позицию. Лучше всего приобретать опыт в сфере ИТ, связанный с программированием, системным администрированием или кибербезопасностью. За этот период вы сможете получить навыки, который пригодятся на позиции инженера </a:t>
            </a:r>
            <a:r>
              <a:rPr lang="ru-RU" b="0" dirty="0" err="1">
                <a:solidFill>
                  <a:schemeClr val="tx1"/>
                </a:solidFill>
              </a:rPr>
              <a:t>DevSecOps</a:t>
            </a:r>
            <a:r>
              <a:rPr lang="ru-RU" b="0" dirty="0">
                <a:solidFill>
                  <a:schemeClr val="tx1"/>
                </a:solidFill>
              </a:rPr>
              <a:t>.</a:t>
            </a:r>
          </a:p>
          <a:p>
            <a:pPr marL="0" indent="0" algn="just">
              <a:spcBef>
                <a:spcPts val="1200"/>
              </a:spcBef>
              <a:buNone/>
            </a:pPr>
            <a:r>
              <a:rPr lang="ru-RU" b="0" dirty="0">
                <a:solidFill>
                  <a:schemeClr val="tx1"/>
                </a:solidFill>
              </a:rPr>
              <a:t>Если вы решите стать </a:t>
            </a:r>
            <a:r>
              <a:rPr lang="ru-RU" dirty="0">
                <a:solidFill>
                  <a:schemeClr val="tx1"/>
                </a:solidFill>
              </a:rPr>
              <a:t>инженером </a:t>
            </a:r>
            <a:r>
              <a:rPr lang="ru-RU" dirty="0" err="1">
                <a:solidFill>
                  <a:schemeClr val="tx1"/>
                </a:solidFill>
              </a:rPr>
              <a:t>DevSecOps</a:t>
            </a:r>
            <a:r>
              <a:rPr lang="ru-RU" b="0" dirty="0">
                <a:solidFill>
                  <a:schemeClr val="tx1"/>
                </a:solidFill>
              </a:rPr>
              <a:t>, начать карьерный путь стоит с позиции специалиста по информационной безопасности, а затем углубиться в изучение методологии </a:t>
            </a:r>
            <a:r>
              <a:rPr lang="ru-RU" b="0" dirty="0" err="1">
                <a:solidFill>
                  <a:schemeClr val="tx1"/>
                </a:solidFill>
              </a:rPr>
              <a:t>DevOps</a:t>
            </a:r>
            <a:r>
              <a:rPr lang="ru-RU" b="0" dirty="0">
                <a:solidFill>
                  <a:schemeClr val="tx1"/>
                </a:solidFill>
              </a:rPr>
              <a:t>.</a:t>
            </a:r>
          </a:p>
        </p:txBody>
      </p:sp>
      <p:pic>
        <p:nvPicPr>
          <p:cNvPr id="3" name="Рисунок 2">
            <a:extLst>
              <a:ext uri="{FF2B5EF4-FFF2-40B4-BE49-F238E27FC236}">
                <a16:creationId xmlns:a16="http://schemas.microsoft.com/office/drawing/2014/main" id="{C12DE86E-AD13-14BF-9097-07AEC60E6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25"/>
          <a:stretch/>
        </p:blipFill>
        <p:spPr>
          <a:xfrm>
            <a:off x="8061762" y="0"/>
            <a:ext cx="917750" cy="549275"/>
          </a:xfrm>
          <a:prstGeom prst="rect">
            <a:avLst/>
          </a:prstGeom>
        </p:spPr>
      </p:pic>
      <p:sp>
        <p:nvSpPr>
          <p:cNvPr id="4" name="TextBox 3">
            <a:extLst>
              <a:ext uri="{FF2B5EF4-FFF2-40B4-BE49-F238E27FC236}">
                <a16:creationId xmlns:a16="http://schemas.microsoft.com/office/drawing/2014/main" id="{1AA4DC21-39D4-8EED-FB22-8548BE53990D}"/>
              </a:ext>
            </a:extLst>
          </p:cNvPr>
          <p:cNvSpPr txBox="1"/>
          <p:nvPr/>
        </p:nvSpPr>
        <p:spPr>
          <a:xfrm>
            <a:off x="-1" y="6550025"/>
            <a:ext cx="8316913" cy="307777"/>
          </a:xfrm>
          <a:prstGeom prst="rect">
            <a:avLst/>
          </a:prstGeom>
          <a:noFill/>
        </p:spPr>
        <p:txBody>
          <a:bodyPr wrap="square">
            <a:spAutoFit/>
          </a:bodyPr>
          <a:lstStyle/>
          <a:p>
            <a:pPr>
              <a:defRPr/>
            </a:pPr>
            <a:r>
              <a:rPr lang="ru-RU" sz="1400" b="1" dirty="0">
                <a:solidFill>
                  <a:schemeClr val="accent5">
                    <a:lumMod val="75000"/>
                  </a:schemeClr>
                </a:solidFill>
              </a:rPr>
              <a:t>Управление безопасным внедрением релизов</a:t>
            </a:r>
          </a:p>
        </p:txBody>
      </p:sp>
    </p:spTree>
    <p:extLst>
      <p:ext uri="{BB962C8B-B14F-4D97-AF65-F5344CB8AC3E}">
        <p14:creationId xmlns:p14="http://schemas.microsoft.com/office/powerpoint/2010/main" val="820301472"/>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388" y="0"/>
            <a:ext cx="288925" cy="549275"/>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a:solidFill>
                  <a:schemeClr val="bg1"/>
                </a:solidFill>
                <a:latin typeface="Calibri" panose="020F0502020204030204" pitchFamily="34" charset="0"/>
                <a:cs typeface="Calibri" panose="020F0502020204030204" pitchFamily="34" charset="0"/>
              </a:rPr>
              <a:t>⓲</a:t>
            </a:r>
          </a:p>
        </p:txBody>
      </p:sp>
      <p:sp>
        <p:nvSpPr>
          <p:cNvPr id="8" name="Прямоугольник 7"/>
          <p:cNvSpPr/>
          <p:nvPr/>
        </p:nvSpPr>
        <p:spPr>
          <a:xfrm>
            <a:off x="539750" y="0"/>
            <a:ext cx="8424863" cy="54927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dirty="0">
              <a:solidFill>
                <a:srgbClr val="002060"/>
              </a:solidFill>
            </a:endParaRPr>
          </a:p>
        </p:txBody>
      </p:sp>
      <p:sp>
        <p:nvSpPr>
          <p:cNvPr id="10" name="Прямоугольник 9"/>
          <p:cNvSpPr/>
          <p:nvPr/>
        </p:nvSpPr>
        <p:spPr>
          <a:xfrm>
            <a:off x="107950" y="2447925"/>
            <a:ext cx="8928100" cy="429418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
              <a:defRPr/>
            </a:pPr>
            <a:r>
              <a:rPr lang="ru-RU" dirty="0">
                <a:solidFill>
                  <a:schemeClr val="tx1"/>
                </a:solidFill>
              </a:rPr>
              <a:t>Какие виды жизненного цикла разработок бывают и с чем это связано?</a:t>
            </a:r>
          </a:p>
          <a:p>
            <a:pPr marL="285750" indent="-285750">
              <a:buFont typeface="Wingdings" panose="05000000000000000000" pitchFamily="2" charset="2"/>
              <a:buChar char="§"/>
              <a:defRPr/>
            </a:pPr>
            <a:r>
              <a:rPr lang="ru-RU" dirty="0">
                <a:solidFill>
                  <a:schemeClr val="tx1"/>
                </a:solidFill>
              </a:rPr>
              <a:t>Что такое Управление </a:t>
            </a:r>
            <a:r>
              <a:rPr lang="ru-RU" dirty="0" err="1">
                <a:solidFill>
                  <a:schemeClr val="tx1"/>
                </a:solidFill>
              </a:rPr>
              <a:t>резизами</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Что такое </a:t>
            </a:r>
            <a:r>
              <a:rPr lang="en-US" dirty="0" err="1">
                <a:solidFill>
                  <a:schemeClr val="tx1"/>
                </a:solidFill>
              </a:rPr>
              <a:t>TimeToMarket</a:t>
            </a:r>
            <a:r>
              <a:rPr lang="en-US" dirty="0">
                <a:solidFill>
                  <a:schemeClr val="tx1"/>
                </a:solidFill>
              </a:rPr>
              <a:t>, MVP </a:t>
            </a:r>
            <a:r>
              <a:rPr lang="ru-RU" dirty="0">
                <a:solidFill>
                  <a:schemeClr val="tx1"/>
                </a:solidFill>
              </a:rPr>
              <a:t>и </a:t>
            </a:r>
            <a:r>
              <a:rPr lang="en-US" dirty="0">
                <a:solidFill>
                  <a:schemeClr val="tx1"/>
                </a:solidFill>
              </a:rPr>
              <a:t>Agile</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Назовите основные принципы </a:t>
            </a:r>
            <a:r>
              <a:rPr lang="en-US" dirty="0">
                <a:solidFill>
                  <a:schemeClr val="tx1"/>
                </a:solidFill>
              </a:rPr>
              <a:t>Agile</a:t>
            </a:r>
          </a:p>
          <a:p>
            <a:pPr marL="285750" indent="-285750">
              <a:buFont typeface="Wingdings" panose="05000000000000000000" pitchFamily="2" charset="2"/>
              <a:buChar char="§"/>
              <a:defRPr/>
            </a:pPr>
            <a:r>
              <a:rPr lang="ru-RU" dirty="0">
                <a:solidFill>
                  <a:schemeClr val="tx1"/>
                </a:solidFill>
              </a:rPr>
              <a:t>Опишите модель управления короткими релизами</a:t>
            </a:r>
          </a:p>
          <a:p>
            <a:pPr marL="285750" indent="-285750">
              <a:buFont typeface="Wingdings" panose="05000000000000000000" pitchFamily="2" charset="2"/>
              <a:buChar char="§"/>
              <a:defRPr/>
            </a:pPr>
            <a:r>
              <a:rPr lang="ru-RU" dirty="0">
                <a:solidFill>
                  <a:schemeClr val="tx1"/>
                </a:solidFill>
              </a:rPr>
              <a:t>Что такое </a:t>
            </a:r>
            <a:r>
              <a:rPr lang="en-US" dirty="0">
                <a:solidFill>
                  <a:schemeClr val="tx1"/>
                </a:solidFill>
              </a:rPr>
              <a:t>DevOps </a:t>
            </a:r>
            <a:r>
              <a:rPr lang="ru-RU" dirty="0">
                <a:solidFill>
                  <a:schemeClr val="tx1"/>
                </a:solidFill>
              </a:rPr>
              <a:t>(</a:t>
            </a:r>
            <a:r>
              <a:rPr lang="ru-RU" dirty="0" err="1">
                <a:solidFill>
                  <a:schemeClr val="tx1"/>
                </a:solidFill>
              </a:rPr>
              <a:t>преимущеста</a:t>
            </a:r>
            <a:r>
              <a:rPr lang="ru-RU" dirty="0">
                <a:solidFill>
                  <a:schemeClr val="tx1"/>
                </a:solidFill>
              </a:rPr>
              <a:t> и недостатки безопасности)?</a:t>
            </a:r>
          </a:p>
          <a:p>
            <a:pPr marL="285750" indent="-285750">
              <a:buFont typeface="Wingdings" panose="05000000000000000000" pitchFamily="2" charset="2"/>
              <a:buChar char="§"/>
              <a:defRPr/>
            </a:pPr>
            <a:r>
              <a:rPr lang="ru-RU" dirty="0">
                <a:solidFill>
                  <a:schemeClr val="tx1"/>
                </a:solidFill>
              </a:rPr>
              <a:t>Что такое </a:t>
            </a:r>
            <a:r>
              <a:rPr lang="en-US" dirty="0" err="1">
                <a:solidFill>
                  <a:schemeClr val="tx1"/>
                </a:solidFill>
              </a:rPr>
              <a:t>DevSecOps</a:t>
            </a:r>
            <a:r>
              <a:rPr lang="en-US" dirty="0">
                <a:solidFill>
                  <a:schemeClr val="tx1"/>
                </a:solidFill>
              </a:rPr>
              <a:t> (</a:t>
            </a:r>
            <a:r>
              <a:rPr lang="ru-RU" dirty="0">
                <a:solidFill>
                  <a:schemeClr val="tx1"/>
                </a:solidFill>
              </a:rPr>
              <a:t>цели и подходы)?</a:t>
            </a:r>
          </a:p>
          <a:p>
            <a:pPr marL="285750" indent="-285750">
              <a:buFont typeface="Wingdings" panose="05000000000000000000" pitchFamily="2" charset="2"/>
              <a:buChar char="§"/>
              <a:defRPr/>
            </a:pPr>
            <a:r>
              <a:rPr lang="ru-RU" dirty="0">
                <a:solidFill>
                  <a:schemeClr val="tx1"/>
                </a:solidFill>
              </a:rPr>
              <a:t>Опишите рабочий процесс </a:t>
            </a:r>
            <a:r>
              <a:rPr lang="en-US" dirty="0" err="1">
                <a:solidFill>
                  <a:schemeClr val="tx1"/>
                </a:solidFill>
              </a:rPr>
              <a:t>DevSecOps</a:t>
            </a:r>
            <a:endParaRPr lang="ru-RU" dirty="0">
              <a:solidFill>
                <a:schemeClr val="tx1"/>
              </a:solidFill>
            </a:endParaRPr>
          </a:p>
          <a:p>
            <a:pPr marL="285750" indent="-285750">
              <a:buFont typeface="Wingdings" panose="05000000000000000000" pitchFamily="2" charset="2"/>
              <a:buChar char="§"/>
              <a:defRPr/>
            </a:pPr>
            <a:r>
              <a:rPr lang="ru-RU" dirty="0">
                <a:solidFill>
                  <a:schemeClr val="tx1"/>
                </a:solidFill>
              </a:rPr>
              <a:t>Что такое «Соответствие требованиям как код»?</a:t>
            </a:r>
          </a:p>
          <a:p>
            <a:pPr marL="285750" indent="-285750">
              <a:buFont typeface="Wingdings" panose="05000000000000000000" pitchFamily="2" charset="2"/>
              <a:buChar char="§"/>
              <a:defRPr/>
            </a:pPr>
            <a:r>
              <a:rPr lang="ru-RU" dirty="0">
                <a:solidFill>
                  <a:schemeClr val="tx1"/>
                </a:solidFill>
              </a:rPr>
              <a:t>Что такое «Инфраструктура как код»?</a:t>
            </a:r>
          </a:p>
          <a:p>
            <a:pPr marL="285750" indent="-285750">
              <a:buFont typeface="Wingdings" panose="05000000000000000000" pitchFamily="2" charset="2"/>
              <a:buChar char="§"/>
              <a:defRPr/>
            </a:pPr>
            <a:r>
              <a:rPr lang="ru-RU" dirty="0">
                <a:solidFill>
                  <a:schemeClr val="tx1"/>
                </a:solidFill>
              </a:rPr>
              <a:t>Что такое «Безопасность как код»?</a:t>
            </a:r>
          </a:p>
          <a:p>
            <a:pPr marL="285750" indent="-285750">
              <a:buFont typeface="Wingdings" panose="05000000000000000000" pitchFamily="2" charset="2"/>
              <a:buChar char="§"/>
              <a:defRPr/>
            </a:pPr>
            <a:r>
              <a:rPr lang="ru-RU" dirty="0">
                <a:solidFill>
                  <a:schemeClr val="tx1"/>
                </a:solidFill>
              </a:rPr>
              <a:t>Что такое «Статистический анализ безопасности кода»?</a:t>
            </a:r>
          </a:p>
          <a:p>
            <a:pPr marL="285750" indent="-285750">
              <a:buFont typeface="Wingdings" panose="05000000000000000000" pitchFamily="2" charset="2"/>
              <a:buChar char="§"/>
              <a:defRPr/>
            </a:pPr>
            <a:r>
              <a:rPr lang="ru-RU" dirty="0">
                <a:solidFill>
                  <a:schemeClr val="tx1"/>
                </a:solidFill>
              </a:rPr>
              <a:t>Что такое «Динамический анализ безопасности кода»?</a:t>
            </a:r>
          </a:p>
          <a:p>
            <a:pPr marL="285750" indent="-285750">
              <a:buFont typeface="Wingdings" panose="05000000000000000000" pitchFamily="2" charset="2"/>
              <a:buChar char="§"/>
              <a:defRPr/>
            </a:pPr>
            <a:r>
              <a:rPr lang="ru-RU" dirty="0">
                <a:solidFill>
                  <a:schemeClr val="tx1"/>
                </a:solidFill>
              </a:rPr>
              <a:t>Зачем нужен «Анализ </a:t>
            </a:r>
            <a:r>
              <a:rPr lang="en-US" dirty="0">
                <a:solidFill>
                  <a:schemeClr val="tx1"/>
                </a:solidFill>
              </a:rPr>
              <a:t>Open Source</a:t>
            </a:r>
            <a:r>
              <a:rPr lang="ru-RU" dirty="0">
                <a:solidFill>
                  <a:schemeClr val="tx1"/>
                </a:solidFill>
              </a:rPr>
              <a:t>»?</a:t>
            </a:r>
          </a:p>
          <a:p>
            <a:pPr marL="285750" indent="-285750">
              <a:buFont typeface="Wingdings" panose="05000000000000000000" pitchFamily="2" charset="2"/>
              <a:buChar char="§"/>
              <a:defRPr/>
            </a:pPr>
            <a:r>
              <a:rPr lang="ru-RU" dirty="0">
                <a:solidFill>
                  <a:schemeClr val="tx1"/>
                </a:solidFill>
              </a:rPr>
              <a:t>Знания и навыки специалиста </a:t>
            </a:r>
            <a:r>
              <a:rPr lang="ru-RU" dirty="0" err="1">
                <a:solidFill>
                  <a:schemeClr val="tx1"/>
                </a:solidFill>
              </a:rPr>
              <a:t>DevSecOps</a:t>
            </a:r>
            <a:r>
              <a:rPr lang="ru-RU" dirty="0">
                <a:solidFill>
                  <a:schemeClr val="tx1"/>
                </a:solidFill>
              </a:rPr>
              <a:t>?</a:t>
            </a:r>
          </a:p>
        </p:txBody>
      </p:sp>
      <p:sp>
        <p:nvSpPr>
          <p:cNvPr id="14" name="Прямоугольник 13"/>
          <p:cNvSpPr/>
          <p:nvPr/>
        </p:nvSpPr>
        <p:spPr>
          <a:xfrm>
            <a:off x="468313" y="98425"/>
            <a:ext cx="8496300" cy="400110"/>
          </a:xfrm>
          <a:prstGeom prst="rect">
            <a:avLst/>
          </a:prstGeom>
        </p:spPr>
        <p:txBody>
          <a:bodyPr wrap="square">
            <a:spAutoFit/>
          </a:bodyPr>
          <a:lstStyle/>
          <a:p>
            <a:pPr>
              <a:defRPr/>
            </a:pPr>
            <a:r>
              <a:rPr lang="ru-RU" sz="2000" b="1" dirty="0">
                <a:solidFill>
                  <a:srgbClr val="860000"/>
                </a:solidFill>
                <a:latin typeface="Arial" panose="020B0604020202020204" pitchFamily="34" charset="0"/>
                <a:cs typeface="Arial" panose="020B0604020202020204" pitchFamily="34" charset="0"/>
              </a:rPr>
              <a:t>Управление релизами и мощностями</a:t>
            </a:r>
            <a:endParaRPr lang="ru-RU" sz="2000" b="1" dirty="0">
              <a:solidFill>
                <a:srgbClr val="860000"/>
              </a:solidFill>
            </a:endParaRPr>
          </a:p>
        </p:txBody>
      </p:sp>
      <p:sp>
        <p:nvSpPr>
          <p:cNvPr id="31751" name="TextBox 8"/>
          <p:cNvSpPr txBox="1">
            <a:spLocks noChangeArrowheads="1"/>
          </p:cNvSpPr>
          <p:nvPr/>
        </p:nvSpPr>
        <p:spPr bwMode="auto">
          <a:xfrm>
            <a:off x="244475" y="1982907"/>
            <a:ext cx="5759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ru-RU" altLang="ru-RU" sz="2000" b="1" dirty="0">
                <a:solidFill>
                  <a:srgbClr val="860000"/>
                </a:solidFill>
                <a:latin typeface="Arial" panose="020B0604020202020204" pitchFamily="34" charset="0"/>
              </a:rPr>
              <a:t>Вопросы для контроля</a:t>
            </a:r>
          </a:p>
        </p:txBody>
      </p:sp>
      <p:pic>
        <p:nvPicPr>
          <p:cNvPr id="3" name="Рисунок 2">
            <a:extLst>
              <a:ext uri="{FF2B5EF4-FFF2-40B4-BE49-F238E27FC236}">
                <a16:creationId xmlns:a16="http://schemas.microsoft.com/office/drawing/2014/main" id="{1119134D-60DE-53B2-E5BD-2EEDBBEBD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9267" y="614424"/>
            <a:ext cx="2555346" cy="1703564"/>
          </a:xfrm>
          <a:prstGeom prst="rect">
            <a:avLst/>
          </a:prstGeom>
        </p:spPr>
      </p:pic>
      <p:sp>
        <p:nvSpPr>
          <p:cNvPr id="2" name="Прямоугольник 1">
            <a:extLst>
              <a:ext uri="{FF2B5EF4-FFF2-40B4-BE49-F238E27FC236}">
                <a16:creationId xmlns:a16="http://schemas.microsoft.com/office/drawing/2014/main" id="{F69CA4B2-F4FE-6532-F53E-91320813086B}"/>
              </a:ext>
            </a:extLst>
          </p:cNvPr>
          <p:cNvSpPr/>
          <p:nvPr/>
        </p:nvSpPr>
        <p:spPr>
          <a:xfrm>
            <a:off x="8675688" y="6308725"/>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3066744001"/>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179387" y="549275"/>
            <a:ext cx="8785225" cy="4328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ltLang="ru-RU" sz="2000" b="1" dirty="0">
                <a:solidFill>
                  <a:schemeClr val="accent5">
                    <a:lumMod val="75000"/>
                  </a:schemeClr>
                </a:solidFill>
                <a:latin typeface="Arial" panose="020B0604020202020204" pitchFamily="34" charset="0"/>
              </a:rPr>
              <a:t>Федеральные законы и Указы</a:t>
            </a:r>
          </a:p>
        </p:txBody>
      </p:sp>
      <p:sp>
        <p:nvSpPr>
          <p:cNvPr id="3" name="Прямоугольник 2"/>
          <p:cNvSpPr/>
          <p:nvPr/>
        </p:nvSpPr>
        <p:spPr>
          <a:xfrm>
            <a:off x="223838" y="1281113"/>
            <a:ext cx="8774112" cy="4816703"/>
          </a:xfrm>
          <a:prstGeom prst="rect">
            <a:avLst/>
          </a:prstGeom>
        </p:spPr>
        <p:txBody>
          <a:bodyPr wrap="square">
            <a:spAutoFit/>
          </a:bodyPr>
          <a:lstStyle/>
          <a:p>
            <a:pPr marL="285750" indent="-285750">
              <a:spcBef>
                <a:spcPts val="600"/>
              </a:spcBef>
              <a:buFont typeface="Wingdings" panose="05000000000000000000" pitchFamily="2" charset="2"/>
              <a:buChar char="§"/>
              <a:defRPr/>
            </a:pPr>
            <a:r>
              <a:rPr lang="ru-RU" sz="1400" b="1" dirty="0">
                <a:hlinkClick r:id="rId2">
                  <a:extLst>
                    <a:ext uri="{A12FA001-AC4F-418D-AE19-62706E023703}">
                      <ahyp:hlinkClr xmlns:ahyp="http://schemas.microsoft.com/office/drawing/2018/hyperlinkcolor" val="tx"/>
                    </a:ext>
                  </a:extLst>
                </a:hlinkClick>
              </a:rPr>
              <a:t>Указ Президента РФ № 646</a:t>
            </a:r>
            <a:r>
              <a:rPr lang="ru-RU" sz="1400" dirty="0"/>
              <a:t> от 05.12.2016 г. «Доктрина информационной безопасности Российской Федерации»</a:t>
            </a:r>
          </a:p>
          <a:p>
            <a:pPr marL="285750" indent="-285750">
              <a:spcBef>
                <a:spcPts val="600"/>
              </a:spcBef>
              <a:buFont typeface="Wingdings" panose="05000000000000000000" pitchFamily="2" charset="2"/>
              <a:buChar char="§"/>
              <a:defRPr/>
            </a:pPr>
            <a:r>
              <a:rPr lang="ru-RU" sz="1400" b="1" dirty="0">
                <a:hlinkClick r:id="rId3">
                  <a:extLst>
                    <a:ext uri="{A12FA001-AC4F-418D-AE19-62706E023703}">
                      <ahyp:hlinkClr xmlns:ahyp="http://schemas.microsoft.com/office/drawing/2018/hyperlinkcolor" val="tx"/>
                    </a:ext>
                  </a:extLst>
                </a:hlinkClick>
              </a:rPr>
              <a:t>Указ Президента РФ № 203</a:t>
            </a:r>
            <a:r>
              <a:rPr lang="ru-RU" sz="1400" dirty="0"/>
              <a:t> от 09.05.2017 г. “О Стратегии развития информационного общества в Российской Федерации на 2017 - 2030 годы”</a:t>
            </a:r>
          </a:p>
          <a:p>
            <a:pPr marL="285750" indent="-285750">
              <a:spcBef>
                <a:spcPts val="600"/>
              </a:spcBef>
              <a:buFont typeface="Wingdings" panose="05000000000000000000" pitchFamily="2" charset="2"/>
              <a:buChar char="§"/>
              <a:defRPr/>
            </a:pPr>
            <a:r>
              <a:rPr lang="ru-RU" sz="1400" b="1" dirty="0">
                <a:hlinkClick r:id="rId4">
                  <a:extLst>
                    <a:ext uri="{A12FA001-AC4F-418D-AE19-62706E023703}">
                      <ahyp:hlinkClr xmlns:ahyp="http://schemas.microsoft.com/office/drawing/2018/hyperlinkcolor" val="tx"/>
                    </a:ext>
                  </a:extLst>
                </a:hlinkClick>
              </a:rPr>
              <a:t>Федеральный закон № 149-ФЗ</a:t>
            </a:r>
            <a:r>
              <a:rPr lang="ru-RU" sz="1400" b="1" dirty="0"/>
              <a:t> </a:t>
            </a:r>
            <a:r>
              <a:rPr lang="ru-RU" sz="1400" dirty="0"/>
              <a:t>"Об информации, информационных технологиях и о защите информации»</a:t>
            </a:r>
          </a:p>
          <a:p>
            <a:pPr marL="285750" indent="-285750">
              <a:spcBef>
                <a:spcPts val="600"/>
              </a:spcBef>
              <a:buFont typeface="Wingdings" panose="05000000000000000000" pitchFamily="2" charset="2"/>
              <a:buChar char="§"/>
              <a:defRPr/>
            </a:pPr>
            <a:r>
              <a:rPr lang="ru-RU" sz="1400" b="1" dirty="0">
                <a:hlinkClick r:id="rId5">
                  <a:extLst>
                    <a:ext uri="{A12FA001-AC4F-418D-AE19-62706E023703}">
                      <ahyp:hlinkClr xmlns:ahyp="http://schemas.microsoft.com/office/drawing/2018/hyperlinkcolor" val="tx"/>
                    </a:ext>
                  </a:extLst>
                </a:hlinkClick>
              </a:rPr>
              <a:t>Федеральный закон № 5485-1</a:t>
            </a:r>
            <a:r>
              <a:rPr lang="ru-RU" sz="1400" b="1" dirty="0"/>
              <a:t> </a:t>
            </a:r>
            <a:r>
              <a:rPr lang="ru-RU" sz="1400" dirty="0"/>
              <a:t>21.06.1993 г. "О государственной тайне "</a:t>
            </a:r>
          </a:p>
          <a:p>
            <a:pPr marL="285750" indent="-285750">
              <a:spcBef>
                <a:spcPts val="600"/>
              </a:spcBef>
              <a:buFont typeface="Wingdings" panose="05000000000000000000" pitchFamily="2" charset="2"/>
              <a:buChar char="§"/>
              <a:defRPr/>
            </a:pPr>
            <a:r>
              <a:rPr lang="ru-RU" sz="1400" b="1" dirty="0">
                <a:hlinkClick r:id="rId6">
                  <a:extLst>
                    <a:ext uri="{A12FA001-AC4F-418D-AE19-62706E023703}">
                      <ahyp:hlinkClr xmlns:ahyp="http://schemas.microsoft.com/office/drawing/2018/hyperlinkcolor" val="tx"/>
                    </a:ext>
                  </a:extLst>
                </a:hlinkClick>
              </a:rPr>
              <a:t>Федеральный закон № 98-ФЗ</a:t>
            </a:r>
            <a:r>
              <a:rPr lang="ru-RU" sz="1400" b="1" dirty="0"/>
              <a:t> </a:t>
            </a:r>
            <a:r>
              <a:rPr lang="ru-RU" sz="1400" dirty="0"/>
              <a:t>«О коммерческой тайне»</a:t>
            </a:r>
          </a:p>
          <a:p>
            <a:pPr marL="285750" indent="-285750">
              <a:spcBef>
                <a:spcPts val="600"/>
              </a:spcBef>
              <a:buSzPct val="80000"/>
              <a:buFont typeface="Wingdings" panose="05000000000000000000" pitchFamily="2" charset="2"/>
              <a:buChar char="§"/>
              <a:defRPr/>
            </a:pPr>
            <a:r>
              <a:rPr lang="ru-RU" sz="1400" b="1" dirty="0">
                <a:hlinkClick r:id="rId7">
                  <a:extLst>
                    <a:ext uri="{A12FA001-AC4F-418D-AE19-62706E023703}">
                      <ahyp:hlinkClr xmlns:ahyp="http://schemas.microsoft.com/office/drawing/2018/hyperlinkcolor" val="tx"/>
                    </a:ext>
                  </a:extLst>
                </a:hlinkClick>
              </a:rPr>
              <a:t>Федеральный закон № 187-ФЗ</a:t>
            </a:r>
            <a:r>
              <a:rPr lang="ru-RU" sz="1400" b="1" dirty="0"/>
              <a:t> </a:t>
            </a:r>
            <a:r>
              <a:rPr lang="ru-RU" sz="1400" dirty="0"/>
              <a:t>от 26.07.2017 г. "О безопасности критической информационной инфраструктуры " </a:t>
            </a:r>
          </a:p>
          <a:p>
            <a:pPr marL="285750" indent="-285750">
              <a:spcBef>
                <a:spcPts val="600"/>
              </a:spcBef>
              <a:buFont typeface="Wingdings" panose="05000000000000000000" pitchFamily="2" charset="2"/>
              <a:buChar char="§"/>
            </a:pPr>
            <a:r>
              <a:rPr lang="ru-RU" altLang="ru-RU" sz="1400" b="1" dirty="0">
                <a:hlinkClick r:id="rId8">
                  <a:extLst>
                    <a:ext uri="{A12FA001-AC4F-418D-AE19-62706E023703}">
                      <ahyp:hlinkClr xmlns:ahyp="http://schemas.microsoft.com/office/drawing/2018/hyperlinkcolor" val="tx"/>
                    </a:ext>
                  </a:extLst>
                </a:hlinkClick>
              </a:rPr>
              <a:t>Федеральный закон №63-ФЗ </a:t>
            </a:r>
            <a:r>
              <a:rPr lang="ru-RU" altLang="ru-RU" sz="1400" dirty="0"/>
              <a:t>ред. от 23.07.2020 «Об электронной подписи» </a:t>
            </a:r>
          </a:p>
          <a:p>
            <a:pPr marL="285750" indent="-285750">
              <a:spcBef>
                <a:spcPts val="600"/>
              </a:spcBef>
              <a:buFont typeface="Wingdings" panose="05000000000000000000" pitchFamily="2" charset="2"/>
              <a:buChar char="§"/>
            </a:pPr>
            <a:r>
              <a:rPr lang="ru-RU" sz="1400" b="1" dirty="0">
                <a:hlinkClick r:id="rId9">
                  <a:extLst>
                    <a:ext uri="{A12FA001-AC4F-418D-AE19-62706E023703}">
                      <ahyp:hlinkClr xmlns:ahyp="http://schemas.microsoft.com/office/drawing/2018/hyperlinkcolor" val="tx"/>
                    </a:ext>
                  </a:extLst>
                </a:hlinkClick>
              </a:rPr>
              <a:t>Федеральный закон № 152-ФЗ</a:t>
            </a:r>
            <a:r>
              <a:rPr lang="ru-RU" sz="1400" b="1" dirty="0"/>
              <a:t> </a:t>
            </a:r>
            <a:r>
              <a:rPr lang="ru-RU" sz="1400" dirty="0"/>
              <a:t>от 27.06.2006 г. "О персональных данных"</a:t>
            </a:r>
          </a:p>
          <a:p>
            <a:pPr marL="285750" indent="-285750">
              <a:spcBef>
                <a:spcPts val="600"/>
              </a:spcBef>
              <a:buFont typeface="Wingdings" panose="05000000000000000000" pitchFamily="2" charset="2"/>
              <a:buChar char="§"/>
            </a:pPr>
            <a:r>
              <a:rPr lang="ru-RU" sz="1400" b="1" dirty="0">
                <a:hlinkClick r:id="rId10">
                  <a:extLst>
                    <a:ext uri="{A12FA001-AC4F-418D-AE19-62706E023703}">
                      <ahyp:hlinkClr xmlns:ahyp="http://schemas.microsoft.com/office/drawing/2018/hyperlinkcolor" val="tx"/>
                    </a:ext>
                  </a:extLst>
                </a:hlinkClick>
              </a:rPr>
              <a:t>Постановление Правительства РФ № 1119 </a:t>
            </a:r>
            <a:r>
              <a:rPr lang="ru-RU" sz="1400" dirty="0"/>
              <a:t>«Об утверждении требований к защите персональных данных при их обработке в информационных системах персональных данных» </a:t>
            </a:r>
          </a:p>
          <a:p>
            <a:pPr marL="285750" indent="-285750">
              <a:spcBef>
                <a:spcPts val="600"/>
              </a:spcBef>
              <a:buFont typeface="Wingdings" panose="05000000000000000000" pitchFamily="2" charset="2"/>
              <a:buChar char="§"/>
            </a:pPr>
            <a:r>
              <a:rPr lang="ru-RU" sz="1400" b="1" dirty="0">
                <a:hlinkClick r:id="rId11">
                  <a:extLst>
                    <a:ext uri="{A12FA001-AC4F-418D-AE19-62706E023703}">
                      <ahyp:hlinkClr xmlns:ahyp="http://schemas.microsoft.com/office/drawing/2018/hyperlinkcolor" val="tx"/>
                    </a:ext>
                  </a:extLst>
                </a:hlinkClick>
              </a:rPr>
              <a:t>Постановление Правительства РФ № 687</a:t>
            </a:r>
            <a:r>
              <a:rPr lang="ru-RU" sz="1400" b="1" dirty="0"/>
              <a:t> </a:t>
            </a:r>
            <a:r>
              <a:rPr lang="ru-RU" sz="1400" dirty="0"/>
              <a:t>«Об утверждении Положения об особенностях обработки персональных данных, осуществляемой без использования средств автоматизации»</a:t>
            </a:r>
          </a:p>
          <a:p>
            <a:pPr marL="285750" indent="-285750">
              <a:spcBef>
                <a:spcPts val="600"/>
              </a:spcBef>
              <a:buFont typeface="Wingdings" panose="05000000000000000000" pitchFamily="2" charset="2"/>
              <a:buChar char="§"/>
            </a:pPr>
            <a:r>
              <a:rPr lang="ru-RU" sz="1400" b="1" dirty="0">
                <a:hlinkClick r:id="rId12">
                  <a:extLst>
                    <a:ext uri="{A12FA001-AC4F-418D-AE19-62706E023703}">
                      <ahyp:hlinkClr xmlns:ahyp="http://schemas.microsoft.com/office/drawing/2018/hyperlinkcolor" val="tx"/>
                    </a:ext>
                  </a:extLst>
                </a:hlinkClick>
              </a:rPr>
              <a:t>Постановление Правительства РФ № 512 </a:t>
            </a:r>
            <a:r>
              <a:rPr lang="ru-RU" sz="1400" dirty="0"/>
              <a:t>«Об утверждении требований к материальным носителям биометрических персональных данных и технологиям хранения таких данных вне информационных систем персональных данных »</a:t>
            </a:r>
          </a:p>
        </p:txBody>
      </p:sp>
      <p:sp>
        <p:nvSpPr>
          <p:cNvPr id="2" name="Прямоугольник 1">
            <a:extLst>
              <a:ext uri="{FF2B5EF4-FFF2-40B4-BE49-F238E27FC236}">
                <a16:creationId xmlns:a16="http://schemas.microsoft.com/office/drawing/2014/main" id="{5CC8C4A3-E0B0-C4BD-B7A5-CDDEF81261BE}"/>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FA490AE7-6734-01E4-A208-41007290CE59}"/>
              </a:ext>
            </a:extLst>
          </p:cNvPr>
          <p:cNvSpPr/>
          <p:nvPr/>
        </p:nvSpPr>
        <p:spPr>
          <a:xfrm>
            <a:off x="539750" y="0"/>
            <a:ext cx="8424863" cy="549275"/>
          </a:xfrm>
          <a:prstGeom prst="rect">
            <a:avLst/>
          </a:prstGeom>
          <a:blipFill dpi="0" rotWithShape="1">
            <a:blip r:embed="rId1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25A32807-9898-EDA8-CBF6-1B318C0EC41D}"/>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2731514422"/>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3838" y="1281113"/>
            <a:ext cx="8774112" cy="4170372"/>
          </a:xfrm>
          <a:prstGeom prst="rect">
            <a:avLst/>
          </a:prstGeom>
        </p:spPr>
        <p:txBody>
          <a:bodyPr wrap="square">
            <a:spAutoFit/>
          </a:bodyPr>
          <a:lstStyle/>
          <a:p>
            <a:pPr marL="285750" indent="-285750">
              <a:spcBef>
                <a:spcPts val="600"/>
              </a:spcBef>
              <a:buFont typeface="Wingdings" panose="05000000000000000000" pitchFamily="2" charset="2"/>
              <a:buChar char="§"/>
              <a:defRPr/>
            </a:pPr>
            <a:r>
              <a:rPr lang="ru-RU" sz="1400" b="1" dirty="0">
                <a:hlinkClick r:id="rId2">
                  <a:extLst>
                    <a:ext uri="{A12FA001-AC4F-418D-AE19-62706E023703}">
                      <ahyp:hlinkClr xmlns:ahyp="http://schemas.microsoft.com/office/drawing/2018/hyperlinkcolor" val="tx"/>
                    </a:ext>
                  </a:extLst>
                </a:hlinkClick>
              </a:rPr>
              <a:t>ГОСТ Р ИСО/МЭК 27000-2012</a:t>
            </a:r>
            <a:r>
              <a:rPr lang="ru-RU" sz="1400" b="1" dirty="0"/>
              <a:t> </a:t>
            </a:r>
            <a:r>
              <a:rPr lang="ru-RU" sz="1400" dirty="0"/>
              <a:t>Информационные технологии. Системы менеджмента защиты информации»</a:t>
            </a:r>
          </a:p>
          <a:p>
            <a:pPr marL="285750" indent="-285750">
              <a:spcBef>
                <a:spcPts val="600"/>
              </a:spcBef>
              <a:buFont typeface="Wingdings" panose="05000000000000000000" pitchFamily="2" charset="2"/>
              <a:buChar char="§"/>
              <a:defRPr/>
            </a:pPr>
            <a:r>
              <a:rPr lang="ru-RU" sz="1400" b="1" dirty="0">
                <a:hlinkClick r:id="rId3">
                  <a:extLst>
                    <a:ext uri="{A12FA001-AC4F-418D-AE19-62706E023703}">
                      <ahyp:hlinkClr xmlns:ahyp="http://schemas.microsoft.com/office/drawing/2018/hyperlinkcolor" val="tx"/>
                    </a:ext>
                  </a:extLst>
                </a:hlinkClick>
              </a:rPr>
              <a:t>ГОСТ Р 50922-2006</a:t>
            </a:r>
            <a:r>
              <a:rPr lang="ru-RU" sz="1400" b="1" dirty="0"/>
              <a:t> </a:t>
            </a:r>
            <a:r>
              <a:rPr lang="ru-RU" sz="1400" dirty="0"/>
              <a:t>Защита информации. Основные термины и определения</a:t>
            </a:r>
          </a:p>
          <a:p>
            <a:pPr marL="285750" indent="-285750">
              <a:spcBef>
                <a:spcPts val="600"/>
              </a:spcBef>
              <a:buFont typeface="Wingdings" panose="05000000000000000000" pitchFamily="2" charset="2"/>
              <a:buChar char="§"/>
              <a:defRPr/>
            </a:pPr>
            <a:r>
              <a:rPr lang="ru-RU" sz="1400" b="1" dirty="0">
                <a:hlinkClick r:id="rId4">
                  <a:extLst>
                    <a:ext uri="{A12FA001-AC4F-418D-AE19-62706E023703}">
                      <ahyp:hlinkClr xmlns:ahyp="http://schemas.microsoft.com/office/drawing/2018/hyperlinkcolor" val="tx"/>
                    </a:ext>
                  </a:extLst>
                </a:hlinkClick>
              </a:rPr>
              <a:t>ГОСТ Р 53114—2008 </a:t>
            </a:r>
            <a:r>
              <a:rPr lang="ru-RU" sz="1400" dirty="0"/>
              <a:t>Обеспечение информационной безопасности в организации. </a:t>
            </a:r>
          </a:p>
          <a:p>
            <a:pPr marL="285750" indent="-285750">
              <a:spcBef>
                <a:spcPts val="600"/>
              </a:spcBef>
              <a:buFont typeface="Wingdings" panose="05000000000000000000" pitchFamily="2" charset="2"/>
              <a:buChar char="§"/>
              <a:defRPr/>
            </a:pPr>
            <a:r>
              <a:rPr lang="ru-RU" sz="1400" b="1" dirty="0">
                <a:hlinkClick r:id="rId5">
                  <a:extLst>
                    <a:ext uri="{A12FA001-AC4F-418D-AE19-62706E023703}">
                      <ahyp:hlinkClr xmlns:ahyp="http://schemas.microsoft.com/office/drawing/2018/hyperlinkcolor" val="tx"/>
                    </a:ext>
                  </a:extLst>
                </a:hlinkClick>
              </a:rPr>
              <a:t>ГОСТ Р ИСО/МЭК 13335-1-2006</a:t>
            </a:r>
            <a:r>
              <a:rPr lang="ru-RU" sz="1400" b="1" dirty="0"/>
              <a:t> </a:t>
            </a:r>
            <a:r>
              <a:rPr lang="ru-RU" sz="1400" dirty="0"/>
              <a:t>«Методы и средства обеспечения безопасности. Концепция и модели менеджмента безопасности информационных технологий»</a:t>
            </a:r>
            <a:endParaRPr lang="en-US" sz="1400" dirty="0"/>
          </a:p>
          <a:p>
            <a:pPr marL="285750" indent="-285750">
              <a:spcBef>
                <a:spcPts val="600"/>
              </a:spcBef>
              <a:buFont typeface="Wingdings" panose="05000000000000000000" pitchFamily="2" charset="2"/>
              <a:buChar char="§"/>
              <a:defRPr/>
            </a:pPr>
            <a:r>
              <a:rPr lang="ru-RU" sz="1400" b="1" dirty="0">
                <a:hlinkClick r:id="rId6">
                  <a:extLst>
                    <a:ext uri="{A12FA001-AC4F-418D-AE19-62706E023703}">
                      <ahyp:hlinkClr xmlns:ahyp="http://schemas.microsoft.com/office/drawing/2018/hyperlinkcolor" val="tx"/>
                    </a:ext>
                  </a:extLst>
                </a:hlinkClick>
              </a:rPr>
              <a:t>ГОСТ Р 56546-2015 </a:t>
            </a:r>
            <a:r>
              <a:rPr lang="ru-RU" sz="1400" dirty="0"/>
              <a:t>Защита информации. Классификация уязвимостей информационных систем</a:t>
            </a:r>
          </a:p>
          <a:p>
            <a:pPr marL="285750" indent="-285750">
              <a:spcBef>
                <a:spcPts val="600"/>
              </a:spcBef>
              <a:buFont typeface="Wingdings" panose="05000000000000000000" pitchFamily="2" charset="2"/>
              <a:buChar char="§"/>
              <a:defRPr/>
            </a:pPr>
            <a:r>
              <a:rPr lang="ru-RU" sz="1400" b="1" dirty="0">
                <a:hlinkClick r:id="rId7">
                  <a:extLst>
                    <a:ext uri="{A12FA001-AC4F-418D-AE19-62706E023703}">
                      <ahyp:hlinkClr xmlns:ahyp="http://schemas.microsoft.com/office/drawing/2018/hyperlinkcolor" val="tx"/>
                    </a:ext>
                  </a:extLst>
                </a:hlinkClick>
              </a:rPr>
              <a:t>ГОСТ Р ИСО/МЭК 27005—2010</a:t>
            </a:r>
            <a:r>
              <a:rPr lang="ru-RU" sz="1400" b="1" dirty="0"/>
              <a:t> </a:t>
            </a:r>
            <a:r>
              <a:rPr lang="ru-RU" sz="1400" dirty="0"/>
              <a:t>«Менеджмент риска информационной безопасности»</a:t>
            </a:r>
          </a:p>
          <a:p>
            <a:pPr marL="285750" indent="-285750">
              <a:spcBef>
                <a:spcPts val="600"/>
              </a:spcBef>
              <a:buFont typeface="Wingdings" panose="05000000000000000000" pitchFamily="2" charset="2"/>
              <a:buChar char="§"/>
              <a:defRPr/>
            </a:pPr>
            <a:r>
              <a:rPr lang="ru-RU" sz="1400" b="1" dirty="0">
                <a:hlinkClick r:id="rId8">
                  <a:extLst>
                    <a:ext uri="{A12FA001-AC4F-418D-AE19-62706E023703}">
                      <ahyp:hlinkClr xmlns:ahyp="http://schemas.microsoft.com/office/drawing/2018/hyperlinkcolor" val="tx"/>
                    </a:ext>
                  </a:extLst>
                </a:hlinkClick>
              </a:rPr>
              <a:t>ГОСТ Р 51897-2011</a:t>
            </a:r>
            <a:r>
              <a:rPr lang="ru-RU" sz="1400" b="1" dirty="0"/>
              <a:t> </a:t>
            </a:r>
            <a:r>
              <a:rPr lang="ru-RU" sz="1400" dirty="0"/>
              <a:t>«Менеджмент риска. Термины и определения»</a:t>
            </a:r>
          </a:p>
          <a:p>
            <a:pPr marL="285750" indent="-285750">
              <a:spcBef>
                <a:spcPts val="600"/>
              </a:spcBef>
              <a:buFont typeface="Wingdings" panose="05000000000000000000" pitchFamily="2" charset="2"/>
              <a:buChar char="§"/>
              <a:defRPr/>
            </a:pPr>
            <a:r>
              <a:rPr lang="ru-RU" sz="1400" b="1" dirty="0">
                <a:hlinkClick r:id="rId9">
                  <a:extLst>
                    <a:ext uri="{A12FA001-AC4F-418D-AE19-62706E023703}">
                      <ahyp:hlinkClr xmlns:ahyp="http://schemas.microsoft.com/office/drawing/2018/hyperlinkcolor" val="tx"/>
                    </a:ext>
                  </a:extLst>
                </a:hlinkClick>
              </a:rPr>
              <a:t>ГОСТ Р ИСО 22301-2014</a:t>
            </a:r>
            <a:r>
              <a:rPr lang="ru-RU" sz="1400" b="1" dirty="0"/>
              <a:t> </a:t>
            </a:r>
            <a:r>
              <a:rPr lang="ru-RU" sz="1400" dirty="0"/>
              <a:t>Системы менеджмента непрерывности бизнеса. </a:t>
            </a:r>
          </a:p>
          <a:p>
            <a:pPr marL="285750" indent="-285750">
              <a:spcBef>
                <a:spcPts val="600"/>
              </a:spcBef>
              <a:buFont typeface="Wingdings" panose="05000000000000000000" pitchFamily="2" charset="2"/>
              <a:buChar char="§"/>
              <a:defRPr/>
            </a:pPr>
            <a:r>
              <a:rPr lang="ru-RU" sz="1400" b="1" dirty="0">
                <a:hlinkClick r:id="rId10">
                  <a:extLst>
                    <a:ext uri="{A12FA001-AC4F-418D-AE19-62706E023703}">
                      <ahyp:hlinkClr xmlns:ahyp="http://schemas.microsoft.com/office/drawing/2018/hyperlinkcolor" val="tx"/>
                    </a:ext>
                  </a:extLst>
                </a:hlinkClick>
              </a:rPr>
              <a:t>ГОСТ Р ИСО/МЭК 20000 </a:t>
            </a:r>
            <a:r>
              <a:rPr lang="ru-RU" sz="1400" dirty="0"/>
              <a:t>«Информационные технологии. Управление услугами»</a:t>
            </a:r>
          </a:p>
          <a:p>
            <a:pPr marL="285750" indent="-285750" fontAlgn="base">
              <a:spcBef>
                <a:spcPts val="600"/>
              </a:spcBef>
              <a:buFont typeface="Wingdings" panose="05000000000000000000" pitchFamily="2" charset="2"/>
              <a:buChar char="§"/>
            </a:pPr>
            <a:r>
              <a:rPr lang="ru-RU" altLang="ru-RU" sz="1400" b="1" dirty="0">
                <a:hlinkClick r:id="rId11">
                  <a:extLst>
                    <a:ext uri="{A12FA001-AC4F-418D-AE19-62706E023703}">
                      <ahyp:hlinkClr xmlns:ahyp="http://schemas.microsoft.com/office/drawing/2018/hyperlinkcolor" val="tx"/>
                    </a:ext>
                  </a:extLst>
                </a:hlinkClick>
              </a:rPr>
              <a:t>ГОСТ Р ИСО 15489-1—2019 </a:t>
            </a:r>
            <a:r>
              <a:rPr lang="ru-RU" altLang="ru-RU" sz="1400" dirty="0"/>
              <a:t>«Управление документами»</a:t>
            </a:r>
          </a:p>
          <a:p>
            <a:pPr fontAlgn="base">
              <a:spcBef>
                <a:spcPts val="1200"/>
              </a:spcBef>
            </a:pPr>
            <a:r>
              <a:rPr lang="en-US" altLang="ru-RU" b="1" dirty="0">
                <a:solidFill>
                  <a:schemeClr val="accent5">
                    <a:lumMod val="75000"/>
                  </a:schemeClr>
                </a:solidFill>
                <a:latin typeface="Arial" panose="020B0604020202020204" pitchFamily="34" charset="0"/>
              </a:rPr>
              <a:t>Best practices</a:t>
            </a:r>
          </a:p>
          <a:p>
            <a:pPr marL="285750" indent="-285750">
              <a:spcBef>
                <a:spcPts val="600"/>
              </a:spcBef>
              <a:buFont typeface="Wingdings" panose="05000000000000000000" pitchFamily="2" charset="2"/>
              <a:buChar char="§"/>
            </a:pPr>
            <a:r>
              <a:rPr lang="ru-RU" sz="1400" b="1" dirty="0">
                <a:hlinkClick r:id="rId12">
                  <a:extLst>
                    <a:ext uri="{A12FA001-AC4F-418D-AE19-62706E023703}">
                      <ahyp:hlinkClr xmlns:ahyp="http://schemas.microsoft.com/office/drawing/2018/hyperlinkcolor" val="tx"/>
                    </a:ext>
                  </a:extLst>
                </a:hlinkClick>
              </a:rPr>
              <a:t>COBIT 5</a:t>
            </a:r>
            <a:r>
              <a:rPr lang="ru-RU" sz="1400" b="1" dirty="0"/>
              <a:t> </a:t>
            </a:r>
            <a:r>
              <a:rPr lang="ru-RU" sz="1400" dirty="0"/>
              <a:t>Бизнес-модель по руководству и управлению ИТ на предприятии</a:t>
            </a:r>
          </a:p>
          <a:p>
            <a:pPr marL="285750" indent="-285750">
              <a:spcBef>
                <a:spcPts val="600"/>
              </a:spcBef>
              <a:buFont typeface="Wingdings" panose="05000000000000000000" pitchFamily="2" charset="2"/>
              <a:buChar char="§"/>
            </a:pPr>
            <a:r>
              <a:rPr lang="ru-RU" sz="1400" b="1" dirty="0">
                <a:hlinkClick r:id="rId13">
                  <a:extLst>
                    <a:ext uri="{A12FA001-AC4F-418D-AE19-62706E023703}">
                      <ahyp:hlinkClr xmlns:ahyp="http://schemas.microsoft.com/office/drawing/2018/hyperlinkcolor" val="tx"/>
                    </a:ext>
                  </a:extLst>
                </a:hlinkClick>
              </a:rPr>
              <a:t>Введение в ИТ Сервис‐менеджмент </a:t>
            </a:r>
            <a:r>
              <a:rPr lang="ru-RU" sz="1400" dirty="0"/>
              <a:t>по стандартам </a:t>
            </a:r>
            <a:r>
              <a:rPr lang="en-US" sz="1400" dirty="0"/>
              <a:t>ITIL</a:t>
            </a:r>
            <a:endParaRPr lang="ru-RU" altLang="ru-RU" b="1" dirty="0">
              <a:latin typeface="Arial" panose="020B0604020202020204" pitchFamily="34" charset="0"/>
            </a:endParaRPr>
          </a:p>
        </p:txBody>
      </p:sp>
      <p:sp>
        <p:nvSpPr>
          <p:cNvPr id="6" name="Прямоугольник 5">
            <a:extLst>
              <a:ext uri="{FF2B5EF4-FFF2-40B4-BE49-F238E27FC236}">
                <a16:creationId xmlns:a16="http://schemas.microsoft.com/office/drawing/2014/main" id="{309C4E7A-F6FF-48AA-9110-CD9E0681C31B}"/>
              </a:ext>
            </a:extLst>
          </p:cNvPr>
          <p:cNvSpPr/>
          <p:nvPr/>
        </p:nvSpPr>
        <p:spPr>
          <a:xfrm>
            <a:off x="179388" y="549275"/>
            <a:ext cx="8785226" cy="4836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ltLang="ru-RU" sz="2000" b="1" dirty="0">
                <a:solidFill>
                  <a:schemeClr val="accent5">
                    <a:lumMod val="75000"/>
                  </a:schemeClr>
                </a:solidFill>
                <a:latin typeface="Arial" panose="020B0604020202020204" pitchFamily="34" charset="0"/>
              </a:rPr>
              <a:t>Государственные стандарты РФ</a:t>
            </a:r>
          </a:p>
        </p:txBody>
      </p:sp>
      <p:sp>
        <p:nvSpPr>
          <p:cNvPr id="2" name="Прямоугольник 1">
            <a:extLst>
              <a:ext uri="{FF2B5EF4-FFF2-40B4-BE49-F238E27FC236}">
                <a16:creationId xmlns:a16="http://schemas.microsoft.com/office/drawing/2014/main" id="{65AB002B-017E-A1D5-1A70-744AB8137004}"/>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070E02D7-66AB-A64A-F8E6-F32DF387A2F3}"/>
              </a:ext>
            </a:extLst>
          </p:cNvPr>
          <p:cNvSpPr/>
          <p:nvPr/>
        </p:nvSpPr>
        <p:spPr>
          <a:xfrm>
            <a:off x="539750" y="0"/>
            <a:ext cx="8424863" cy="549275"/>
          </a:xfrm>
          <a:prstGeom prst="rect">
            <a:avLst/>
          </a:prstGeom>
          <a:blipFill dpi="0" rotWithShape="1">
            <a:blip r:embed="rId14">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85EEA0F9-F665-B767-5E90-7087CE14A2B6}"/>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367570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3838" y="1281113"/>
            <a:ext cx="8774112" cy="5016758"/>
          </a:xfrm>
          <a:prstGeom prst="rect">
            <a:avLst/>
          </a:prstGeom>
        </p:spPr>
        <p:txBody>
          <a:bodyPr wrap="square">
            <a:spAutoFit/>
          </a:bodyPr>
          <a:lstStyle/>
          <a:p>
            <a:pPr marL="285750" indent="-285750">
              <a:spcBef>
                <a:spcPts val="600"/>
              </a:spcBef>
              <a:buFont typeface="Wingdings" panose="05000000000000000000" pitchFamily="2" charset="2"/>
              <a:buChar char="§"/>
              <a:defRPr/>
            </a:pPr>
            <a:r>
              <a:rPr lang="ru-RU" sz="1400" b="1" dirty="0">
                <a:hlinkClick r:id="rId2">
                  <a:extLst>
                    <a:ext uri="{A12FA001-AC4F-418D-AE19-62706E023703}">
                      <ahyp:hlinkClr xmlns:ahyp="http://schemas.microsoft.com/office/drawing/2018/hyperlinkcolor" val="tx"/>
                    </a:ext>
                  </a:extLst>
                </a:hlinkClick>
              </a:rPr>
              <a:t>Основы информационной безопасности </a:t>
            </a:r>
            <a:r>
              <a:rPr lang="ru-RU" sz="1400" dirty="0"/>
              <a:t>: учебное пособие для студентов вузов / Е. В. </a:t>
            </a:r>
            <a:r>
              <a:rPr lang="ru-RU" sz="1400" dirty="0" err="1"/>
              <a:t>Вострецова</a:t>
            </a:r>
            <a:r>
              <a:rPr lang="ru-RU" sz="1400" dirty="0"/>
              <a:t>. Екатеринбург : Изд-во Урал. ун-та, 2019</a:t>
            </a:r>
          </a:p>
          <a:p>
            <a:pPr marL="285750" indent="-285750">
              <a:spcBef>
                <a:spcPts val="600"/>
              </a:spcBef>
              <a:buFont typeface="Wingdings" panose="05000000000000000000" pitchFamily="2" charset="2"/>
              <a:buChar char="§"/>
              <a:defRPr/>
            </a:pPr>
            <a:r>
              <a:rPr lang="ru-RU" sz="1400" b="1" dirty="0">
                <a:hlinkClick r:id="rId3">
                  <a:extLst>
                    <a:ext uri="{A12FA001-AC4F-418D-AE19-62706E023703}">
                      <ahyp:hlinkClr xmlns:ahyp="http://schemas.microsoft.com/office/drawing/2018/hyperlinkcolor" val="tx"/>
                    </a:ext>
                  </a:extLst>
                </a:hlinkClick>
              </a:rPr>
              <a:t>Теория информационной безопасности и методология защиты информации</a:t>
            </a:r>
            <a:r>
              <a:rPr lang="ru-RU" sz="1400" dirty="0"/>
              <a:t> Ю.А. Гатчин, В.В. </a:t>
            </a:r>
            <a:r>
              <a:rPr lang="ru-RU" sz="1400" dirty="0" err="1"/>
              <a:t>Сухостат</a:t>
            </a:r>
            <a:r>
              <a:rPr lang="ru-RU" sz="1400" dirty="0"/>
              <a:t>, А.С. Куракин, Ю.В. Донецкая СПб: Университет ИТМО, 2018</a:t>
            </a:r>
            <a:endParaRPr lang="en-US" sz="1400" dirty="0"/>
          </a:p>
          <a:p>
            <a:pPr marL="285750" indent="-285750">
              <a:spcBef>
                <a:spcPts val="600"/>
              </a:spcBef>
              <a:buFont typeface="Wingdings" panose="05000000000000000000" pitchFamily="2" charset="2"/>
              <a:buChar char="§"/>
              <a:defRPr/>
            </a:pPr>
            <a:r>
              <a:rPr lang="ru-RU" sz="1400" b="1" dirty="0">
                <a:hlinkClick r:id="rId4">
                  <a:extLst>
                    <a:ext uri="{A12FA001-AC4F-418D-AE19-62706E023703}">
                      <ahyp:hlinkClr xmlns:ahyp="http://schemas.microsoft.com/office/drawing/2018/hyperlinkcolor" val="tx"/>
                    </a:ext>
                  </a:extLst>
                </a:hlinkClick>
              </a:rPr>
              <a:t>Информационная безопасность и защита информации</a:t>
            </a:r>
            <a:r>
              <a:rPr lang="ru-RU" sz="1400" b="1" dirty="0"/>
              <a:t> </a:t>
            </a:r>
            <a:r>
              <a:rPr lang="ru-RU" sz="1400" dirty="0"/>
              <a:t>Баранова Е.К., </a:t>
            </a:r>
            <a:r>
              <a:rPr lang="ru-RU" sz="1400" dirty="0" err="1"/>
              <a:t>Бабаш</a:t>
            </a:r>
            <a:r>
              <a:rPr lang="ru-RU" sz="1400" dirty="0"/>
              <a:t> А.В. : учебное пособие. – РИОР, Инфра-М, 2017</a:t>
            </a:r>
          </a:p>
          <a:p>
            <a:pPr marL="285750" indent="-285750">
              <a:spcBef>
                <a:spcPts val="600"/>
              </a:spcBef>
              <a:buFont typeface="Wingdings" panose="05000000000000000000" pitchFamily="2" charset="2"/>
              <a:buChar char="§"/>
              <a:defRPr/>
            </a:pPr>
            <a:r>
              <a:rPr lang="ru-RU" sz="1400" b="1" dirty="0">
                <a:hlinkClick r:id="rId5">
                  <a:extLst>
                    <a:ext uri="{A12FA001-AC4F-418D-AE19-62706E023703}">
                      <ahyp:hlinkClr xmlns:ahyp="http://schemas.microsoft.com/office/drawing/2018/hyperlinkcolor" val="tx"/>
                    </a:ext>
                  </a:extLst>
                </a:hlinkClick>
              </a:rPr>
              <a:t>Методы организации защиты информации </a:t>
            </a:r>
            <a:r>
              <a:rPr lang="ru-RU" sz="1400" dirty="0"/>
              <a:t>: учебное пособие / Ю. Ю. Громов и др. – Тамбов : Изд-во ФГБОУ ВПО «ТГТУ», 2013.</a:t>
            </a:r>
          </a:p>
          <a:p>
            <a:pPr marL="285750" indent="-285750">
              <a:spcBef>
                <a:spcPts val="600"/>
              </a:spcBef>
              <a:buFont typeface="Wingdings" panose="05000000000000000000" pitchFamily="2" charset="2"/>
              <a:buChar char="§"/>
              <a:defRPr/>
            </a:pPr>
            <a:r>
              <a:rPr lang="ru-RU" sz="1400" b="1" dirty="0">
                <a:hlinkClick r:id="rId6">
                  <a:extLst>
                    <a:ext uri="{A12FA001-AC4F-418D-AE19-62706E023703}">
                      <ahyp:hlinkClr xmlns:ahyp="http://schemas.microsoft.com/office/drawing/2018/hyperlinkcolor" val="tx"/>
                    </a:ext>
                  </a:extLst>
                </a:hlinkClick>
              </a:rPr>
              <a:t>Введение в комплексную защиту объектов информатизации</a:t>
            </a:r>
            <a:r>
              <a:rPr lang="ru-RU" sz="1400" dirty="0"/>
              <a:t>: Гатчин Ю.А., Климова Е.В. – СПб: НИУ ИТМО, 2011 </a:t>
            </a:r>
          </a:p>
          <a:p>
            <a:pPr marL="285750" indent="-285750">
              <a:spcBef>
                <a:spcPts val="600"/>
              </a:spcBef>
              <a:buFont typeface="Wingdings" panose="05000000000000000000" pitchFamily="2" charset="2"/>
              <a:buChar char="§"/>
              <a:defRPr/>
            </a:pPr>
            <a:r>
              <a:rPr lang="ru-RU" sz="1400" b="1" dirty="0">
                <a:hlinkClick r:id="rId7">
                  <a:extLst>
                    <a:ext uri="{A12FA001-AC4F-418D-AE19-62706E023703}">
                      <ahyp:hlinkClr xmlns:ahyp="http://schemas.microsoft.com/office/drawing/2018/hyperlinkcolor" val="tx"/>
                    </a:ext>
                  </a:extLst>
                </a:hlinkClick>
              </a:rPr>
              <a:t>Информационная безопасность</a:t>
            </a:r>
            <a:r>
              <a:rPr lang="ru-RU" sz="1400" dirty="0"/>
              <a:t>: </a:t>
            </a:r>
            <a:r>
              <a:rPr lang="ru-RU" sz="1400" dirty="0" err="1"/>
              <a:t>Ярочкин</a:t>
            </a:r>
            <a:r>
              <a:rPr lang="ru-RU" sz="1400" dirty="0"/>
              <a:t> В.И. Учебник для студентов вузов. – М.: Академический Проект; Фонд «Мир», 2009.</a:t>
            </a:r>
          </a:p>
          <a:p>
            <a:pPr>
              <a:spcBef>
                <a:spcPts val="600"/>
              </a:spcBef>
              <a:defRPr/>
            </a:pPr>
            <a:r>
              <a:rPr lang="ru-RU" sz="1600" b="1" dirty="0">
                <a:solidFill>
                  <a:schemeClr val="accent5">
                    <a:lumMod val="75000"/>
                  </a:schemeClr>
                </a:solidFill>
                <a:latin typeface="Arial" panose="020B0604020202020204" pitchFamily="34" charset="0"/>
              </a:rPr>
              <a:t>А также:</a:t>
            </a:r>
            <a:endParaRPr lang="en-US" sz="1600" b="1" dirty="0">
              <a:solidFill>
                <a:schemeClr val="accent5">
                  <a:lumMod val="75000"/>
                </a:schemeClr>
              </a:solidFill>
              <a:latin typeface="Arial" panose="020B0604020202020204" pitchFamily="34" charset="0"/>
            </a:endParaRPr>
          </a:p>
          <a:p>
            <a:pPr marL="285750" indent="-285750">
              <a:spcBef>
                <a:spcPts val="600"/>
              </a:spcBef>
              <a:buFont typeface="Wingdings" panose="05000000000000000000" pitchFamily="2" charset="2"/>
              <a:buChar char="§"/>
              <a:defRPr/>
            </a:pPr>
            <a:r>
              <a:rPr lang="ru-RU" sz="1400" dirty="0" err="1"/>
              <a:t>Малюк</a:t>
            </a:r>
            <a:r>
              <a:rPr lang="ru-RU" sz="1400" dirty="0"/>
              <a:t> А.А. Теория защиты информации. М.: Горячая линия Телеком, 2012</a:t>
            </a:r>
          </a:p>
          <a:p>
            <a:pPr marL="285750" indent="-285750">
              <a:spcBef>
                <a:spcPts val="600"/>
              </a:spcBef>
              <a:buFont typeface="Wingdings" panose="05000000000000000000" pitchFamily="2" charset="2"/>
              <a:buChar char="§"/>
            </a:pPr>
            <a:r>
              <a:rPr lang="ru-RU" sz="1400" dirty="0"/>
              <a:t>Методы и средства, применяемые в SIEM-системах при мониторинге информационной безопасности. </a:t>
            </a:r>
            <a:r>
              <a:rPr lang="en-US" sz="1400" dirty="0" err="1"/>
              <a:t>SecurityLab</a:t>
            </a:r>
            <a:r>
              <a:rPr lang="ru-RU" sz="1400" dirty="0"/>
              <a:t>, 2018</a:t>
            </a:r>
          </a:p>
          <a:p>
            <a:pPr marL="285750" indent="-285750">
              <a:spcBef>
                <a:spcPts val="600"/>
              </a:spcBef>
              <a:buFont typeface="Wingdings" panose="05000000000000000000" pitchFamily="2" charset="2"/>
              <a:buChar char="§"/>
            </a:pPr>
            <a:r>
              <a:rPr lang="ru-RU" sz="1400" dirty="0" err="1"/>
              <a:t>Гречанная</a:t>
            </a:r>
            <a:r>
              <a:rPr lang="en-US" sz="1400" dirty="0"/>
              <a:t> </a:t>
            </a:r>
            <a:r>
              <a:rPr lang="ru-RU" sz="1400" dirty="0"/>
              <a:t>А. Ю. , </a:t>
            </a:r>
            <a:r>
              <a:rPr lang="ru-RU" sz="1400" dirty="0" err="1"/>
              <a:t>Тастенов</a:t>
            </a:r>
            <a:r>
              <a:rPr lang="ru-RU" sz="1400" dirty="0"/>
              <a:t> А. Д. А.А. DLP-системы и их роль в защите от утечек конфиденциальной информации, 2015.</a:t>
            </a:r>
            <a:endParaRPr lang="en-US" sz="1400" dirty="0"/>
          </a:p>
          <a:p>
            <a:pPr marL="285750" indent="-285750">
              <a:spcBef>
                <a:spcPts val="600"/>
              </a:spcBef>
              <a:buFont typeface="Wingdings" panose="05000000000000000000" pitchFamily="2" charset="2"/>
              <a:buChar char="§"/>
            </a:pPr>
            <a:r>
              <a:rPr lang="ru-RU" sz="1400" dirty="0"/>
              <a:t>И. Н. Васильева. Криптографические методы защиты информации, ЮРАЙТ, 2018</a:t>
            </a:r>
          </a:p>
        </p:txBody>
      </p:sp>
      <p:sp>
        <p:nvSpPr>
          <p:cNvPr id="8" name="Прямоугольник 7">
            <a:extLst>
              <a:ext uri="{FF2B5EF4-FFF2-40B4-BE49-F238E27FC236}">
                <a16:creationId xmlns:a16="http://schemas.microsoft.com/office/drawing/2014/main" id="{CB39BA48-232A-45C1-8999-8983985020C4}"/>
              </a:ext>
            </a:extLst>
          </p:cNvPr>
          <p:cNvSpPr/>
          <p:nvPr/>
        </p:nvSpPr>
        <p:spPr>
          <a:xfrm>
            <a:off x="179388" y="543455"/>
            <a:ext cx="8785226" cy="43787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ltLang="ru-RU" sz="2000" b="1" dirty="0">
                <a:solidFill>
                  <a:schemeClr val="accent5">
                    <a:lumMod val="75000"/>
                  </a:schemeClr>
                </a:solidFill>
                <a:latin typeface="Arial" panose="020B0604020202020204" pitchFamily="34" charset="0"/>
              </a:rPr>
              <a:t>Дополнительная литература</a:t>
            </a:r>
          </a:p>
        </p:txBody>
      </p:sp>
      <p:sp>
        <p:nvSpPr>
          <p:cNvPr id="2" name="Прямоугольник 1">
            <a:extLst>
              <a:ext uri="{FF2B5EF4-FFF2-40B4-BE49-F238E27FC236}">
                <a16:creationId xmlns:a16="http://schemas.microsoft.com/office/drawing/2014/main" id="{11462E8D-DC16-C8B4-856A-E96A55DE9C22}"/>
              </a:ext>
            </a:extLst>
          </p:cNvPr>
          <p:cNvSpPr/>
          <p:nvPr/>
        </p:nvSpPr>
        <p:spPr>
          <a:xfrm>
            <a:off x="179388" y="0"/>
            <a:ext cx="288925" cy="54927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200" b="1" dirty="0">
              <a:solidFill>
                <a:schemeClr val="bg1"/>
              </a:solidFill>
              <a:latin typeface="Arial" pitchFamily="34" charset="0"/>
              <a:ea typeface="Tahoma" pitchFamily="34" charset="0"/>
              <a:cs typeface="Arial" pitchFamily="34" charset="0"/>
            </a:endParaRPr>
          </a:p>
        </p:txBody>
      </p:sp>
      <p:sp>
        <p:nvSpPr>
          <p:cNvPr id="4" name="Прямоугольник 3">
            <a:extLst>
              <a:ext uri="{FF2B5EF4-FFF2-40B4-BE49-F238E27FC236}">
                <a16:creationId xmlns:a16="http://schemas.microsoft.com/office/drawing/2014/main" id="{FB99A8FE-DED9-49B1-16B6-3E2CDBCF9E79}"/>
              </a:ext>
            </a:extLst>
          </p:cNvPr>
          <p:cNvSpPr/>
          <p:nvPr/>
        </p:nvSpPr>
        <p:spPr>
          <a:xfrm>
            <a:off x="539750" y="0"/>
            <a:ext cx="8424863" cy="549275"/>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400" b="1" dirty="0">
                <a:solidFill>
                  <a:schemeClr val="bg1"/>
                </a:solidFill>
                <a:latin typeface="Arial" panose="020B0604020202020204" pitchFamily="34" charset="0"/>
                <a:cs typeface="Arial" panose="020B0604020202020204" pitchFamily="34" charset="0"/>
              </a:rPr>
              <a:t>Основы информационной безопасности</a:t>
            </a:r>
          </a:p>
        </p:txBody>
      </p:sp>
      <p:sp>
        <p:nvSpPr>
          <p:cNvPr id="5" name="Прямоугольник 4">
            <a:extLst>
              <a:ext uri="{FF2B5EF4-FFF2-40B4-BE49-F238E27FC236}">
                <a16:creationId xmlns:a16="http://schemas.microsoft.com/office/drawing/2014/main" id="{7C7E3D4A-A02B-1023-A3DB-9DDD21735D1E}"/>
              </a:ext>
            </a:extLst>
          </p:cNvPr>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charset="0"/>
                <a:cs typeface="Tahoma" pitchFamily="34" charset="0"/>
              </a:rPr>
              <a:t>Ковалев Виктор Александрович</a:t>
            </a:r>
          </a:p>
        </p:txBody>
      </p:sp>
    </p:spTree>
    <p:extLst>
      <p:ext uri="{BB962C8B-B14F-4D97-AF65-F5344CB8AC3E}">
        <p14:creationId xmlns:p14="http://schemas.microsoft.com/office/powerpoint/2010/main" val="702195079"/>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Рисунок 4" descr="ИТ.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42938" y="1571625"/>
            <a:ext cx="7643812" cy="334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45558" y="431800"/>
            <a:ext cx="6643688" cy="523875"/>
          </a:xfrm>
          <a:prstGeom prst="rect">
            <a:avLst/>
          </a:prstGeom>
          <a:noFill/>
        </p:spPr>
        <p:txBody>
          <a:bodyPr>
            <a:spAutoFit/>
          </a:bodyPr>
          <a:lstStyle/>
          <a:p>
            <a:pPr eaLnBrk="1" hangingPunct="1">
              <a:defRPr/>
            </a:pPr>
            <a:r>
              <a:rPr lang="ru-RU" sz="2800" b="1" dirty="0">
                <a:solidFill>
                  <a:schemeClr val="accent5">
                    <a:lumMod val="75000"/>
                  </a:schemeClr>
                </a:solidFill>
                <a:latin typeface="Arial" panose="020B0604020202020204" pitchFamily="34" charset="0"/>
                <a:cs typeface="Arial" panose="020B0604020202020204" pitchFamily="34" charset="0"/>
              </a:rPr>
              <a:t>Ответы на вопросы</a:t>
            </a:r>
          </a:p>
        </p:txBody>
      </p:sp>
      <p:sp>
        <p:nvSpPr>
          <p:cNvPr id="7" name="Прямоугольник 6"/>
          <p:cNvSpPr/>
          <p:nvPr/>
        </p:nvSpPr>
        <p:spPr>
          <a:xfrm>
            <a:off x="6261100" y="6597650"/>
            <a:ext cx="2736850" cy="2603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200" b="1" dirty="0">
                <a:solidFill>
                  <a:schemeClr val="bg1"/>
                </a:solidFill>
                <a:latin typeface="Arial" pitchFamily="34" charset="0"/>
                <a:cs typeface="Arial" pitchFamily="34" charset="0"/>
              </a:rPr>
              <a:t>Ковалев Виктор Александрович</a:t>
            </a:r>
          </a:p>
        </p:txBody>
      </p:sp>
      <p:pic>
        <p:nvPicPr>
          <p:cNvPr id="34821" name="Рисунок 7" descr="ИБ.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00563" y="692150"/>
            <a:ext cx="4643437"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179388" y="5589588"/>
            <a:ext cx="8818562" cy="10080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algn="ctr" eaLnBrk="1" hangingPunct="1">
              <a:defRPr/>
            </a:pPr>
            <a:r>
              <a:rPr lang="ru-RU" b="1" dirty="0">
                <a:solidFill>
                  <a:schemeClr val="accent5">
                    <a:lumMod val="75000"/>
                  </a:schemeClr>
                </a:solidFill>
                <a:latin typeface="Arial" pitchFamily="34" charset="0"/>
                <a:cs typeface="Arial" pitchFamily="34" charset="0"/>
              </a:rPr>
              <a:t>Контакты:</a:t>
            </a:r>
          </a:p>
          <a:p>
            <a:pPr lvl="1" algn="ctr" eaLnBrk="1" hangingPunct="1">
              <a:defRPr/>
            </a:pPr>
            <a:r>
              <a:rPr lang="ru-RU" dirty="0" err="1">
                <a:solidFill>
                  <a:schemeClr val="accent5">
                    <a:lumMod val="75000"/>
                  </a:schemeClr>
                </a:solidFill>
                <a:latin typeface="Arial" pitchFamily="34" charset="0"/>
                <a:cs typeface="Arial" pitchFamily="34" charset="0"/>
              </a:rPr>
              <a:t>моб.тел</a:t>
            </a:r>
            <a:r>
              <a:rPr lang="ru-RU" dirty="0">
                <a:solidFill>
                  <a:schemeClr val="accent5">
                    <a:lumMod val="75000"/>
                  </a:schemeClr>
                </a:solidFill>
                <a:latin typeface="Arial" pitchFamily="34" charset="0"/>
                <a:cs typeface="Arial" pitchFamily="34" charset="0"/>
              </a:rPr>
              <a:t>. +7(916)928-60-25</a:t>
            </a:r>
          </a:p>
          <a:p>
            <a:pPr lvl="1" algn="ctr" eaLnBrk="1" hangingPunct="1">
              <a:defRPr/>
            </a:pPr>
            <a:r>
              <a:rPr lang="en-US" dirty="0">
                <a:solidFill>
                  <a:schemeClr val="accent5">
                    <a:lumMod val="75000"/>
                  </a:schemeClr>
                </a:solidFill>
                <a:latin typeface="Arial" pitchFamily="34" charset="0"/>
                <a:cs typeface="Arial" pitchFamily="34" charset="0"/>
              </a:rPr>
              <a:t>e-mail kovalev_va@inbox.ru</a:t>
            </a:r>
            <a:endParaRPr lang="ru-RU"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162097117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37924</TotalTime>
  <Words>38055</Words>
  <Application>Microsoft Office PowerPoint</Application>
  <PresentationFormat>Экран (4:3)</PresentationFormat>
  <Paragraphs>3694</Paragraphs>
  <Slides>318</Slides>
  <Notes>0</Notes>
  <HiddenSlides>0</HiddenSlides>
  <MMClips>0</MMClips>
  <ScaleCrop>false</ScaleCrop>
  <HeadingPairs>
    <vt:vector size="8" baseType="variant">
      <vt:variant>
        <vt:lpstr>Использованные шрифты</vt:lpstr>
      </vt:variant>
      <vt:variant>
        <vt:i4>10</vt:i4>
      </vt:variant>
      <vt:variant>
        <vt:lpstr>Тема</vt:lpstr>
      </vt:variant>
      <vt:variant>
        <vt:i4>1</vt:i4>
      </vt:variant>
      <vt:variant>
        <vt:lpstr>Внедренные серверы OLE</vt:lpstr>
      </vt:variant>
      <vt:variant>
        <vt:i4>2</vt:i4>
      </vt:variant>
      <vt:variant>
        <vt:lpstr>Заголовки слайдов</vt:lpstr>
      </vt:variant>
      <vt:variant>
        <vt:i4>318</vt:i4>
      </vt:variant>
    </vt:vector>
  </HeadingPairs>
  <TitlesOfParts>
    <vt:vector size="331" baseType="lpstr">
      <vt:lpstr>-apple-system</vt:lpstr>
      <vt:lpstr>Arial</vt:lpstr>
      <vt:lpstr>Arial Narrow</vt:lpstr>
      <vt:lpstr>Calibri</vt:lpstr>
      <vt:lpstr>Calibri Light</vt:lpstr>
      <vt:lpstr>Cambria</vt:lpstr>
      <vt:lpstr>Cambria Math</vt:lpstr>
      <vt:lpstr>Tahoma</vt:lpstr>
      <vt:lpstr>Verdana</vt:lpstr>
      <vt:lpstr>Wingdings</vt:lpstr>
      <vt:lpstr>Тема Office</vt:lpstr>
      <vt:lpstr>Bitmap Image</vt:lpstr>
      <vt:lpstr>Точечный рисунок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Комплексное обеспечение защиты информации объекта информатизации</dc:title>
  <dc:creator>Виктор Ковалев</dc:creator>
  <cp:keywords>МГЛУ</cp:keywords>
  <cp:lastModifiedBy>Виктор Ковалев</cp:lastModifiedBy>
  <cp:revision>337</cp:revision>
  <dcterms:created xsi:type="dcterms:W3CDTF">2020-10-06T16:05:01Z</dcterms:created>
  <dcterms:modified xsi:type="dcterms:W3CDTF">2022-09-26T03:12:02Z</dcterms:modified>
  <cp:category>Лекции</cp:category>
</cp:coreProperties>
</file>