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82"/>
  </p:notesMasterIdLst>
  <p:sldIdLst>
    <p:sldId id="256" r:id="rId2"/>
    <p:sldId id="257" r:id="rId3"/>
    <p:sldId id="258" r:id="rId4"/>
    <p:sldId id="265" r:id="rId5"/>
    <p:sldId id="266" r:id="rId6"/>
    <p:sldId id="261" r:id="rId7"/>
    <p:sldId id="262" r:id="rId8"/>
    <p:sldId id="263" r:id="rId9"/>
    <p:sldId id="267" r:id="rId10"/>
    <p:sldId id="273" r:id="rId11"/>
    <p:sldId id="271" r:id="rId12"/>
    <p:sldId id="268" r:id="rId13"/>
    <p:sldId id="272" r:id="rId14"/>
    <p:sldId id="264" r:id="rId15"/>
    <p:sldId id="275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70" r:id="rId27"/>
    <p:sldId id="288" r:id="rId28"/>
    <p:sldId id="289" r:id="rId29"/>
    <p:sldId id="26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300" r:id="rId40"/>
    <p:sldId id="301" r:id="rId41"/>
    <p:sldId id="299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4" r:id="rId73"/>
    <p:sldId id="335" r:id="rId74"/>
    <p:sldId id="333" r:id="rId75"/>
    <p:sldId id="336" r:id="rId76"/>
    <p:sldId id="337" r:id="rId77"/>
    <p:sldId id="338" r:id="rId78"/>
    <p:sldId id="339" r:id="rId79"/>
    <p:sldId id="274" r:id="rId80"/>
    <p:sldId id="260" r:id="rId81"/>
  </p:sldIdLst>
  <p:sldSz cx="12192000" cy="6858000"/>
  <p:notesSz cx="6858000" cy="9144000"/>
  <p:custDataLst>
    <p:tags r:id="rId8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473AF4-A7C4-4881-BED4-36878F27B32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797074-8BED-493F-A2FD-2FB140A81A54}">
      <dgm:prSet phldrT="[Текст]" custT="1"/>
      <dgm:spPr/>
      <dgm:t>
        <a:bodyPr/>
        <a:lstStyle/>
        <a:p>
          <a:r>
            <a:rPr lang="ru-RU" sz="4000" b="1" dirty="0" smtClean="0"/>
            <a:t>Социально-экономическая</a:t>
          </a:r>
          <a:r>
            <a:rPr lang="en-US" sz="4000" b="1" dirty="0" smtClean="0"/>
            <a:t> </a:t>
          </a:r>
          <a:r>
            <a:rPr lang="ru-RU" sz="4000" b="1" dirty="0" smtClean="0"/>
            <a:t>география</a:t>
          </a:r>
          <a:r>
            <a:rPr lang="ru-RU" sz="4900" dirty="0" smtClean="0"/>
            <a:t> </a:t>
          </a:r>
          <a:endParaRPr lang="ru-RU" sz="4900" dirty="0"/>
        </a:p>
      </dgm:t>
    </dgm:pt>
    <dgm:pt modelId="{05C984AD-0675-4629-BD78-F6353A959525}" type="parTrans" cxnId="{CE51C767-4A48-4C49-A530-D3F9E83A7842}">
      <dgm:prSet/>
      <dgm:spPr/>
      <dgm:t>
        <a:bodyPr/>
        <a:lstStyle/>
        <a:p>
          <a:endParaRPr lang="ru-RU"/>
        </a:p>
      </dgm:t>
    </dgm:pt>
    <dgm:pt modelId="{9BBBB81F-674E-4001-ADB0-235BEFE7DFC2}" type="sibTrans" cxnId="{CE51C767-4A48-4C49-A530-D3F9E83A7842}">
      <dgm:prSet/>
      <dgm:spPr/>
      <dgm:t>
        <a:bodyPr/>
        <a:lstStyle/>
        <a:p>
          <a:endParaRPr lang="ru-RU"/>
        </a:p>
      </dgm:t>
    </dgm:pt>
    <dgm:pt modelId="{B3460C10-326E-411D-A5C6-A29D399A5173}">
      <dgm:prSet phldrT="[Текст]" custT="1"/>
      <dgm:spPr/>
      <dgm:t>
        <a:bodyPr/>
        <a:lstStyle/>
        <a:p>
          <a:r>
            <a:rPr lang="ru-RU" sz="2400" dirty="0" smtClean="0"/>
            <a:t>комплекс географических дисциплин, изучающих формы, процессы и закономерности территориальной организации общества в целом и его отдельных компонентов</a:t>
          </a:r>
          <a:endParaRPr lang="ru-RU" sz="2400" dirty="0"/>
        </a:p>
      </dgm:t>
    </dgm:pt>
    <dgm:pt modelId="{E4A128FB-D680-40EC-9EAF-C197EB973A6C}" type="parTrans" cxnId="{6BBAD504-96AD-423F-BF4B-FD04FB42ED9F}">
      <dgm:prSet/>
      <dgm:spPr/>
      <dgm:t>
        <a:bodyPr/>
        <a:lstStyle/>
        <a:p>
          <a:endParaRPr lang="ru-RU"/>
        </a:p>
      </dgm:t>
    </dgm:pt>
    <dgm:pt modelId="{3E6D4566-0233-4320-A895-98EECFE9C059}" type="sibTrans" cxnId="{6BBAD504-96AD-423F-BF4B-FD04FB42ED9F}">
      <dgm:prSet/>
      <dgm:spPr/>
      <dgm:t>
        <a:bodyPr/>
        <a:lstStyle/>
        <a:p>
          <a:endParaRPr lang="ru-RU"/>
        </a:p>
      </dgm:t>
    </dgm:pt>
    <dgm:pt modelId="{69FACE05-4F6C-4A21-AA5E-15E57D59B5F7}">
      <dgm:prSet phldrT="[Текст]" custT="1"/>
      <dgm:spPr/>
      <dgm:t>
        <a:bodyPr/>
        <a:lstStyle/>
        <a:p>
          <a:r>
            <a:rPr lang="ru-RU" sz="4000" b="1" dirty="0" smtClean="0"/>
            <a:t>Предмет</a:t>
          </a:r>
          <a:r>
            <a:rPr lang="en-US" sz="4000" b="1" dirty="0" smtClean="0"/>
            <a:t> </a:t>
          </a:r>
          <a:r>
            <a:rPr lang="ru-RU" sz="4000" b="1" dirty="0" smtClean="0"/>
            <a:t>СЭГ</a:t>
          </a:r>
          <a:endParaRPr lang="ru-RU" sz="4000" dirty="0"/>
        </a:p>
      </dgm:t>
    </dgm:pt>
    <dgm:pt modelId="{16531980-043B-4FA2-8A1D-7B3A6703B9E9}" type="parTrans" cxnId="{C1F888A9-962B-4887-ADE8-05B92AABD688}">
      <dgm:prSet/>
      <dgm:spPr/>
      <dgm:t>
        <a:bodyPr/>
        <a:lstStyle/>
        <a:p>
          <a:endParaRPr lang="ru-RU"/>
        </a:p>
      </dgm:t>
    </dgm:pt>
    <dgm:pt modelId="{CCCD66E1-4FA6-4495-A516-400C485651D4}" type="sibTrans" cxnId="{C1F888A9-962B-4887-ADE8-05B92AABD688}">
      <dgm:prSet/>
      <dgm:spPr/>
      <dgm:t>
        <a:bodyPr/>
        <a:lstStyle/>
        <a:p>
          <a:endParaRPr lang="ru-RU"/>
        </a:p>
      </dgm:t>
    </dgm:pt>
    <dgm:pt modelId="{79596892-4DE2-49D5-9728-0FF7B59180DF}">
      <dgm:prSet phldrT="[Текст]" custT="1"/>
      <dgm:spPr/>
      <dgm:t>
        <a:bodyPr/>
        <a:lstStyle/>
        <a:p>
          <a:r>
            <a:rPr lang="ru-RU" sz="2400" dirty="0" smtClean="0"/>
            <a:t>процессы формирования, функционирования и развития территориальных социально-экономических систем, а также способы управления ими</a:t>
          </a:r>
          <a:endParaRPr lang="ru-RU" sz="2400" dirty="0"/>
        </a:p>
      </dgm:t>
    </dgm:pt>
    <dgm:pt modelId="{7C18B9D7-D499-4909-81D1-43A184AE4638}" type="parTrans" cxnId="{7324403E-7315-467B-880C-873A668538E2}">
      <dgm:prSet/>
      <dgm:spPr/>
      <dgm:t>
        <a:bodyPr/>
        <a:lstStyle/>
        <a:p>
          <a:endParaRPr lang="ru-RU"/>
        </a:p>
      </dgm:t>
    </dgm:pt>
    <dgm:pt modelId="{3C0B29B7-C6C2-4444-BEF6-E3F173FC46B4}" type="sibTrans" cxnId="{7324403E-7315-467B-880C-873A668538E2}">
      <dgm:prSet/>
      <dgm:spPr/>
      <dgm:t>
        <a:bodyPr/>
        <a:lstStyle/>
        <a:p>
          <a:endParaRPr lang="ru-RU"/>
        </a:p>
      </dgm:t>
    </dgm:pt>
    <dgm:pt modelId="{AF3BF563-BC52-4226-B5AC-B34022302521}" type="pres">
      <dgm:prSet presAssocID="{C4473AF4-A7C4-4881-BED4-36878F27B32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FB4301-771E-4D35-B34B-EF09300E2D1D}" type="pres">
      <dgm:prSet presAssocID="{9F797074-8BED-493F-A2FD-2FB140A81A54}" presName="parentText" presStyleLbl="node1" presStyleIdx="0" presStyleCnt="2" custLinFactNeighborX="-507" custLinFactNeighborY="10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77313-7159-4089-B36E-E22E7BF348E4}" type="pres">
      <dgm:prSet presAssocID="{9F797074-8BED-493F-A2FD-2FB140A81A5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C521F-BD1D-41D7-9A9B-3A8AE401BF1C}" type="pres">
      <dgm:prSet presAssocID="{69FACE05-4F6C-4A21-AA5E-15E57D59B5F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5DC84-DDB8-4457-BD44-09142F5EDD31}" type="pres">
      <dgm:prSet presAssocID="{69FACE05-4F6C-4A21-AA5E-15E57D59B5F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D481CA-5C52-4DEA-828E-DADC25BB31A8}" type="presOf" srcId="{C4473AF4-A7C4-4881-BED4-36878F27B324}" destId="{AF3BF563-BC52-4226-B5AC-B34022302521}" srcOrd="0" destOrd="0" presId="urn:microsoft.com/office/officeart/2005/8/layout/vList2"/>
    <dgm:cxn modelId="{CE51C767-4A48-4C49-A530-D3F9E83A7842}" srcId="{C4473AF4-A7C4-4881-BED4-36878F27B324}" destId="{9F797074-8BED-493F-A2FD-2FB140A81A54}" srcOrd="0" destOrd="0" parTransId="{05C984AD-0675-4629-BD78-F6353A959525}" sibTransId="{9BBBB81F-674E-4001-ADB0-235BEFE7DFC2}"/>
    <dgm:cxn modelId="{C1F888A9-962B-4887-ADE8-05B92AABD688}" srcId="{C4473AF4-A7C4-4881-BED4-36878F27B324}" destId="{69FACE05-4F6C-4A21-AA5E-15E57D59B5F7}" srcOrd="1" destOrd="0" parTransId="{16531980-043B-4FA2-8A1D-7B3A6703B9E9}" sibTransId="{CCCD66E1-4FA6-4495-A516-400C485651D4}"/>
    <dgm:cxn modelId="{7324403E-7315-467B-880C-873A668538E2}" srcId="{69FACE05-4F6C-4A21-AA5E-15E57D59B5F7}" destId="{79596892-4DE2-49D5-9728-0FF7B59180DF}" srcOrd="0" destOrd="0" parTransId="{7C18B9D7-D499-4909-81D1-43A184AE4638}" sibTransId="{3C0B29B7-C6C2-4444-BEF6-E3F173FC46B4}"/>
    <dgm:cxn modelId="{E970EADB-A8A8-431A-A45A-281AB51253FA}" type="presOf" srcId="{69FACE05-4F6C-4A21-AA5E-15E57D59B5F7}" destId="{452C521F-BD1D-41D7-9A9B-3A8AE401BF1C}" srcOrd="0" destOrd="0" presId="urn:microsoft.com/office/officeart/2005/8/layout/vList2"/>
    <dgm:cxn modelId="{94A45C1B-25CA-45C1-9346-B8F2DB608FE7}" type="presOf" srcId="{B3460C10-326E-411D-A5C6-A29D399A5173}" destId="{36077313-7159-4089-B36E-E22E7BF348E4}" srcOrd="0" destOrd="0" presId="urn:microsoft.com/office/officeart/2005/8/layout/vList2"/>
    <dgm:cxn modelId="{6BBAD504-96AD-423F-BF4B-FD04FB42ED9F}" srcId="{9F797074-8BED-493F-A2FD-2FB140A81A54}" destId="{B3460C10-326E-411D-A5C6-A29D399A5173}" srcOrd="0" destOrd="0" parTransId="{E4A128FB-D680-40EC-9EAF-C197EB973A6C}" sibTransId="{3E6D4566-0233-4320-A895-98EECFE9C059}"/>
    <dgm:cxn modelId="{389BD69A-E7AC-49FE-80E3-0270CFAAF149}" type="presOf" srcId="{79596892-4DE2-49D5-9728-0FF7B59180DF}" destId="{2055DC84-DDB8-4457-BD44-09142F5EDD31}" srcOrd="0" destOrd="0" presId="urn:microsoft.com/office/officeart/2005/8/layout/vList2"/>
    <dgm:cxn modelId="{1BF7ABFA-1745-41CF-BA2A-6E1E3E3280EB}" type="presOf" srcId="{9F797074-8BED-493F-A2FD-2FB140A81A54}" destId="{2CFB4301-771E-4D35-B34B-EF09300E2D1D}" srcOrd="0" destOrd="0" presId="urn:microsoft.com/office/officeart/2005/8/layout/vList2"/>
    <dgm:cxn modelId="{3B9620FE-0951-4105-8AE2-B11C24FE9411}" type="presParOf" srcId="{AF3BF563-BC52-4226-B5AC-B34022302521}" destId="{2CFB4301-771E-4D35-B34B-EF09300E2D1D}" srcOrd="0" destOrd="0" presId="urn:microsoft.com/office/officeart/2005/8/layout/vList2"/>
    <dgm:cxn modelId="{22886B9D-25F6-41E8-9152-A58829387FA0}" type="presParOf" srcId="{AF3BF563-BC52-4226-B5AC-B34022302521}" destId="{36077313-7159-4089-B36E-E22E7BF348E4}" srcOrd="1" destOrd="0" presId="urn:microsoft.com/office/officeart/2005/8/layout/vList2"/>
    <dgm:cxn modelId="{A30EF902-14FF-4A60-8205-E6C0C68E7341}" type="presParOf" srcId="{AF3BF563-BC52-4226-B5AC-B34022302521}" destId="{452C521F-BD1D-41D7-9A9B-3A8AE401BF1C}" srcOrd="2" destOrd="0" presId="urn:microsoft.com/office/officeart/2005/8/layout/vList2"/>
    <dgm:cxn modelId="{54B7F182-4CE1-4D25-9CC2-C8B181B2E9B5}" type="presParOf" srcId="{AF3BF563-BC52-4226-B5AC-B34022302521}" destId="{2055DC84-DDB8-4457-BD44-09142F5EDD3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/>
      <dgm:spPr/>
      <dgm:t>
        <a:bodyPr/>
        <a:lstStyle/>
        <a:p>
          <a:r>
            <a:rPr lang="ru-RU" dirty="0" smtClean="0"/>
            <a:t>Экономико-географическое</a:t>
          </a:r>
          <a:endParaRPr lang="ru-RU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2060"/>
              </a:solidFill>
            </a:rPr>
            <a:t>анализ экономики регионов, отраслей производства, рынков труда и капитала</a:t>
          </a:r>
          <a:endParaRPr lang="ru-RU" sz="3200" dirty="0">
            <a:solidFill>
              <a:srgbClr val="002060"/>
            </a:solidFill>
          </a:endParaRPr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57C8D610-7B96-4903-B79D-107D5E410E6C}">
      <dgm:prSet phldrT="[Текст]"/>
      <dgm:spPr/>
      <dgm:t>
        <a:bodyPr/>
        <a:lstStyle/>
        <a:p>
          <a:r>
            <a:rPr lang="ru-RU" dirty="0" smtClean="0"/>
            <a:t>Демография и </a:t>
          </a:r>
          <a:r>
            <a:rPr lang="ru-RU" dirty="0" err="1" smtClean="0"/>
            <a:t>этногеография</a:t>
          </a:r>
          <a:endParaRPr lang="ru-RU" dirty="0"/>
        </a:p>
      </dgm:t>
    </dgm:pt>
    <dgm:pt modelId="{E8BFA42F-458E-4F46-9E95-CB29CEF323F2}" type="parTrans" cxnId="{5EC17B5F-28B5-482A-A97E-BBC710CD2510}">
      <dgm:prSet/>
      <dgm:spPr/>
      <dgm:t>
        <a:bodyPr/>
        <a:lstStyle/>
        <a:p>
          <a:endParaRPr lang="ru-RU"/>
        </a:p>
      </dgm:t>
    </dgm:pt>
    <dgm:pt modelId="{F5171E11-4606-4C5E-8F87-7B953AF7F71E}" type="sibTrans" cxnId="{5EC17B5F-28B5-482A-A97E-BBC710CD2510}">
      <dgm:prSet/>
      <dgm:spPr/>
      <dgm:t>
        <a:bodyPr/>
        <a:lstStyle/>
        <a:p>
          <a:endParaRPr lang="ru-RU"/>
        </a:p>
      </dgm:t>
    </dgm:pt>
    <dgm:pt modelId="{056A8639-3588-4381-BE48-C404D7E80D21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2060"/>
              </a:solidFill>
            </a:rPr>
            <a:t>исследование состава населения, миграционных процессов, этнических структур и культур</a:t>
          </a:r>
          <a:endParaRPr lang="ru-RU" sz="3200" dirty="0">
            <a:solidFill>
              <a:srgbClr val="002060"/>
            </a:solidFill>
          </a:endParaRPr>
        </a:p>
      </dgm:t>
    </dgm:pt>
    <dgm:pt modelId="{406DFF40-1AA0-4E7B-A781-C9DC2724BAE5}" type="parTrans" cxnId="{D7116355-C483-4814-ADD2-58A65AD7EE6D}">
      <dgm:prSet/>
      <dgm:spPr/>
      <dgm:t>
        <a:bodyPr/>
        <a:lstStyle/>
        <a:p>
          <a:endParaRPr lang="ru-RU"/>
        </a:p>
      </dgm:t>
    </dgm:pt>
    <dgm:pt modelId="{025BC63F-BA71-4D8E-B9F0-E367C53D06B9}" type="sibTrans" cxnId="{D7116355-C483-4814-ADD2-58A65AD7EE6D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519AF-0F15-4A9A-935D-A88EC0ABFBFE}" type="pres">
      <dgm:prSet presAssocID="{57C8D610-7B96-4903-B79D-107D5E410E6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4EC73-3D77-4261-BADA-9ED1F4885FFD}" type="pres">
      <dgm:prSet presAssocID="{57C8D610-7B96-4903-B79D-107D5E410E6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314333-AAEF-411C-95B2-E5619E31A28F}" type="presOf" srcId="{056A8639-3588-4381-BE48-C404D7E80D21}" destId="{9DB4EC73-3D77-4261-BADA-9ED1F4885FFD}" srcOrd="0" destOrd="0" presId="urn:microsoft.com/office/officeart/2005/8/layout/vList2"/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5EC17B5F-28B5-482A-A97E-BBC710CD2510}" srcId="{1442B220-6C46-4C03-8530-CB8620C25286}" destId="{57C8D610-7B96-4903-B79D-107D5E410E6C}" srcOrd="1" destOrd="0" parTransId="{E8BFA42F-458E-4F46-9E95-CB29CEF323F2}" sibTransId="{F5171E11-4606-4C5E-8F87-7B953AF7F71E}"/>
    <dgm:cxn modelId="{2A4D0AC5-30E4-4E9D-B73F-FB86306782A7}" type="presOf" srcId="{B91D9299-A417-4472-9F50-A2E58EF09FC6}" destId="{A419F36C-330C-4EB6-93CE-37D314E32456}" srcOrd="0" destOrd="0" presId="urn:microsoft.com/office/officeart/2005/8/layout/vList2"/>
    <dgm:cxn modelId="{1AD0A947-F488-4913-8B69-2430598F21AC}" type="presOf" srcId="{837E701B-954B-43F9-BC7E-78AB9FFADD90}" destId="{AFE75407-B01C-44BB-B641-EEFE262BD73E}" srcOrd="0" destOrd="0" presId="urn:microsoft.com/office/officeart/2005/8/layout/vList2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3192EA7E-FE9C-4250-943B-238E4E722899}" type="presOf" srcId="{1442B220-6C46-4C03-8530-CB8620C25286}" destId="{B44C7F8D-7AC9-4E0B-81A2-757D82051E17}" srcOrd="0" destOrd="0" presId="urn:microsoft.com/office/officeart/2005/8/layout/vList2"/>
    <dgm:cxn modelId="{5DCA1E11-BA96-43A8-9923-A9EF643ECB85}" type="presOf" srcId="{57C8D610-7B96-4903-B79D-107D5E410E6C}" destId="{F2E519AF-0F15-4A9A-935D-A88EC0ABFBFE}" srcOrd="0" destOrd="0" presId="urn:microsoft.com/office/officeart/2005/8/layout/vList2"/>
    <dgm:cxn modelId="{D7116355-C483-4814-ADD2-58A65AD7EE6D}" srcId="{57C8D610-7B96-4903-B79D-107D5E410E6C}" destId="{056A8639-3588-4381-BE48-C404D7E80D21}" srcOrd="0" destOrd="0" parTransId="{406DFF40-1AA0-4E7B-A781-C9DC2724BAE5}" sibTransId="{025BC63F-BA71-4D8E-B9F0-E367C53D06B9}"/>
    <dgm:cxn modelId="{F3725D15-A8B1-42E6-A46C-2534EA0705B3}" type="presParOf" srcId="{B44C7F8D-7AC9-4E0B-81A2-757D82051E17}" destId="{AFE75407-B01C-44BB-B641-EEFE262BD73E}" srcOrd="0" destOrd="0" presId="urn:microsoft.com/office/officeart/2005/8/layout/vList2"/>
    <dgm:cxn modelId="{256162AD-1890-478B-9350-5A4738EEB009}" type="presParOf" srcId="{B44C7F8D-7AC9-4E0B-81A2-757D82051E17}" destId="{A419F36C-330C-4EB6-93CE-37D314E32456}" srcOrd="1" destOrd="0" presId="urn:microsoft.com/office/officeart/2005/8/layout/vList2"/>
    <dgm:cxn modelId="{70380CA2-E4E6-44EA-BC7A-027D15DA025D}" type="presParOf" srcId="{B44C7F8D-7AC9-4E0B-81A2-757D82051E17}" destId="{F2E519AF-0F15-4A9A-935D-A88EC0ABFBFE}" srcOrd="2" destOrd="0" presId="urn:microsoft.com/office/officeart/2005/8/layout/vList2"/>
    <dgm:cxn modelId="{61319397-8884-4CE4-8EEB-CDDCB4821BA4}" type="presParOf" srcId="{B44C7F8D-7AC9-4E0B-81A2-757D82051E17}" destId="{9DB4EC73-3D77-4261-BADA-9ED1F4885FF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/>
      <dgm:spPr/>
      <dgm:t>
        <a:bodyPr/>
        <a:lstStyle/>
        <a:p>
          <a:r>
            <a:rPr lang="ru-RU" dirty="0" smtClean="0"/>
            <a:t>Политико-географический аспект</a:t>
          </a:r>
          <a:endParaRPr lang="ru-RU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2060"/>
              </a:solidFill>
            </a:rPr>
            <a:t>изучение политических границ, государственных образований, межгосударственных взаимодействий</a:t>
          </a:r>
          <a:endParaRPr lang="ru-RU" sz="3200" dirty="0">
            <a:solidFill>
              <a:srgbClr val="002060"/>
            </a:solidFill>
          </a:endParaRPr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57C8D610-7B96-4903-B79D-107D5E410E6C}">
      <dgm:prSet phldrT="[Текст]"/>
      <dgm:spPr/>
      <dgm:t>
        <a:bodyPr/>
        <a:lstStyle/>
        <a:p>
          <a:r>
            <a:rPr lang="ru-RU" dirty="0" smtClean="0"/>
            <a:t>Экология и природопользование</a:t>
          </a:r>
          <a:endParaRPr lang="ru-RU" dirty="0"/>
        </a:p>
      </dgm:t>
    </dgm:pt>
    <dgm:pt modelId="{E8BFA42F-458E-4F46-9E95-CB29CEF323F2}" type="parTrans" cxnId="{5EC17B5F-28B5-482A-A97E-BBC710CD2510}">
      <dgm:prSet/>
      <dgm:spPr/>
      <dgm:t>
        <a:bodyPr/>
        <a:lstStyle/>
        <a:p>
          <a:endParaRPr lang="ru-RU"/>
        </a:p>
      </dgm:t>
    </dgm:pt>
    <dgm:pt modelId="{F5171E11-4606-4C5E-8F87-7B953AF7F71E}" type="sibTrans" cxnId="{5EC17B5F-28B5-482A-A97E-BBC710CD2510}">
      <dgm:prSet/>
      <dgm:spPr/>
      <dgm:t>
        <a:bodyPr/>
        <a:lstStyle/>
        <a:p>
          <a:endParaRPr lang="ru-RU"/>
        </a:p>
      </dgm:t>
    </dgm:pt>
    <dgm:pt modelId="{056A8639-3588-4381-BE48-C404D7E80D21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2060"/>
              </a:solidFill>
            </a:rPr>
            <a:t>оценка влияния хозяйственной деятельности на окружающую среду, рациональное использование природных ресурсов</a:t>
          </a:r>
          <a:endParaRPr lang="ru-RU" sz="3200" dirty="0">
            <a:solidFill>
              <a:srgbClr val="002060"/>
            </a:solidFill>
          </a:endParaRPr>
        </a:p>
      </dgm:t>
    </dgm:pt>
    <dgm:pt modelId="{406DFF40-1AA0-4E7B-A781-C9DC2724BAE5}" type="parTrans" cxnId="{D7116355-C483-4814-ADD2-58A65AD7EE6D}">
      <dgm:prSet/>
      <dgm:spPr/>
      <dgm:t>
        <a:bodyPr/>
        <a:lstStyle/>
        <a:p>
          <a:endParaRPr lang="ru-RU"/>
        </a:p>
      </dgm:t>
    </dgm:pt>
    <dgm:pt modelId="{025BC63F-BA71-4D8E-B9F0-E367C53D06B9}" type="sibTrans" cxnId="{D7116355-C483-4814-ADD2-58A65AD7EE6D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519AF-0F15-4A9A-935D-A88EC0ABFBFE}" type="pres">
      <dgm:prSet presAssocID="{57C8D610-7B96-4903-B79D-107D5E410E6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4EC73-3D77-4261-BADA-9ED1F4885FFD}" type="pres">
      <dgm:prSet presAssocID="{57C8D610-7B96-4903-B79D-107D5E410E6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5EC17B5F-28B5-482A-A97E-BBC710CD2510}" srcId="{1442B220-6C46-4C03-8530-CB8620C25286}" destId="{57C8D610-7B96-4903-B79D-107D5E410E6C}" srcOrd="1" destOrd="0" parTransId="{E8BFA42F-458E-4F46-9E95-CB29CEF323F2}" sibTransId="{F5171E11-4606-4C5E-8F87-7B953AF7F71E}"/>
    <dgm:cxn modelId="{C95B1D7B-13B3-4E59-875A-AD501BBEC163}" type="presOf" srcId="{837E701B-954B-43F9-BC7E-78AB9FFADD90}" destId="{AFE75407-B01C-44BB-B641-EEFE262BD73E}" srcOrd="0" destOrd="0" presId="urn:microsoft.com/office/officeart/2005/8/layout/vList2"/>
    <dgm:cxn modelId="{A67095B4-C40A-48AA-A0C2-15204394704D}" type="presOf" srcId="{57C8D610-7B96-4903-B79D-107D5E410E6C}" destId="{F2E519AF-0F15-4A9A-935D-A88EC0ABFBFE}" srcOrd="0" destOrd="0" presId="urn:microsoft.com/office/officeart/2005/8/layout/vList2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A9CF45A1-C4D1-47A5-A87E-DE7A0546D266}" type="presOf" srcId="{056A8639-3588-4381-BE48-C404D7E80D21}" destId="{9DB4EC73-3D77-4261-BADA-9ED1F4885FFD}" srcOrd="0" destOrd="0" presId="urn:microsoft.com/office/officeart/2005/8/layout/vList2"/>
    <dgm:cxn modelId="{91A60754-22BE-402C-ADE5-FD8F6A439F53}" type="presOf" srcId="{B91D9299-A417-4472-9F50-A2E58EF09FC6}" destId="{A419F36C-330C-4EB6-93CE-37D314E32456}" srcOrd="0" destOrd="0" presId="urn:microsoft.com/office/officeart/2005/8/layout/vList2"/>
    <dgm:cxn modelId="{F4EE3A44-6CBD-4E7A-853A-C6FEE8D2FA67}" type="presOf" srcId="{1442B220-6C46-4C03-8530-CB8620C25286}" destId="{B44C7F8D-7AC9-4E0B-81A2-757D82051E17}" srcOrd="0" destOrd="0" presId="urn:microsoft.com/office/officeart/2005/8/layout/vList2"/>
    <dgm:cxn modelId="{D7116355-C483-4814-ADD2-58A65AD7EE6D}" srcId="{57C8D610-7B96-4903-B79D-107D5E410E6C}" destId="{056A8639-3588-4381-BE48-C404D7E80D21}" srcOrd="0" destOrd="0" parTransId="{406DFF40-1AA0-4E7B-A781-C9DC2724BAE5}" sibTransId="{025BC63F-BA71-4D8E-B9F0-E367C53D06B9}"/>
    <dgm:cxn modelId="{97682D00-6762-4BC3-988F-3A37734CA7F3}" type="presParOf" srcId="{B44C7F8D-7AC9-4E0B-81A2-757D82051E17}" destId="{AFE75407-B01C-44BB-B641-EEFE262BD73E}" srcOrd="0" destOrd="0" presId="urn:microsoft.com/office/officeart/2005/8/layout/vList2"/>
    <dgm:cxn modelId="{72BF2BE4-4B82-498B-869D-7783B6EDD733}" type="presParOf" srcId="{B44C7F8D-7AC9-4E0B-81A2-757D82051E17}" destId="{A419F36C-330C-4EB6-93CE-37D314E32456}" srcOrd="1" destOrd="0" presId="urn:microsoft.com/office/officeart/2005/8/layout/vList2"/>
    <dgm:cxn modelId="{D3DB4B21-C8DF-4B1D-856C-4B82219E2653}" type="presParOf" srcId="{B44C7F8D-7AC9-4E0B-81A2-757D82051E17}" destId="{F2E519AF-0F15-4A9A-935D-A88EC0ABFBFE}" srcOrd="2" destOrd="0" presId="urn:microsoft.com/office/officeart/2005/8/layout/vList2"/>
    <dgm:cxn modelId="{E7B3C480-082A-4FB4-A61A-0724C0422767}" type="presParOf" srcId="{B44C7F8D-7AC9-4E0B-81A2-757D82051E17}" destId="{9DB4EC73-3D77-4261-BADA-9ED1F4885FF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 custT="1"/>
      <dgm:spPr/>
      <dgm:t>
        <a:bodyPr/>
        <a:lstStyle/>
        <a:p>
          <a:r>
            <a:rPr lang="ru-RU" sz="4000" dirty="0" smtClean="0"/>
            <a:t>Рекреация и туризм</a:t>
          </a:r>
          <a:endParaRPr lang="ru-RU" sz="4000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r>
            <a:rPr lang="ru-RU" sz="3200" dirty="0" smtClean="0"/>
            <a:t>развитие туристских направлений, курортных зон, национальных парков и заповедников.</a:t>
          </a:r>
          <a:endParaRPr lang="ru-RU" sz="3200" dirty="0"/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418F21-52A6-47C5-82F6-97BC189F7A75}" type="presOf" srcId="{837E701B-954B-43F9-BC7E-78AB9FFADD90}" destId="{AFE75407-B01C-44BB-B641-EEFE262BD73E}" srcOrd="0" destOrd="0" presId="urn:microsoft.com/office/officeart/2005/8/layout/vList2"/>
    <dgm:cxn modelId="{7BC691CF-139A-4967-A08A-78766A11939E}" type="presOf" srcId="{B91D9299-A417-4472-9F50-A2E58EF09FC6}" destId="{A419F36C-330C-4EB6-93CE-37D314E32456}" srcOrd="0" destOrd="0" presId="urn:microsoft.com/office/officeart/2005/8/layout/vList2"/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6208333B-DCA7-410F-8428-E0B4C40819E4}" type="presOf" srcId="{1442B220-6C46-4C03-8530-CB8620C25286}" destId="{B44C7F8D-7AC9-4E0B-81A2-757D82051E17}" srcOrd="0" destOrd="0" presId="urn:microsoft.com/office/officeart/2005/8/layout/vList2"/>
    <dgm:cxn modelId="{D7818481-A249-4B1E-8661-798B597810F8}" type="presParOf" srcId="{B44C7F8D-7AC9-4E0B-81A2-757D82051E17}" destId="{AFE75407-B01C-44BB-B641-EEFE262BD73E}" srcOrd="0" destOrd="0" presId="urn:microsoft.com/office/officeart/2005/8/layout/vList2"/>
    <dgm:cxn modelId="{2ECFDD12-D614-4D25-897B-F8926F43F6C1}" type="presParOf" srcId="{B44C7F8D-7AC9-4E0B-81A2-757D82051E17}" destId="{A419F36C-330C-4EB6-93CE-37D314E324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 custT="1"/>
      <dgm:spPr/>
      <dgm:t>
        <a:bodyPr/>
        <a:lstStyle/>
        <a:p>
          <a:pPr algn="ctr"/>
          <a:r>
            <a:rPr lang="ru-RU" sz="4400" b="1" dirty="0" smtClean="0"/>
            <a:t>Экономическая география</a:t>
          </a:r>
          <a:r>
            <a:rPr lang="ru-RU" sz="4400" dirty="0" smtClean="0"/>
            <a:t> </a:t>
          </a:r>
          <a:endParaRPr lang="ru-RU" sz="4400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2060"/>
              </a:solidFill>
            </a:rPr>
            <a:t>общественно-географическая наука о территориальной организации экономической жизни общества. Изучает формы, структуры, процессы и закономерности территориальной организации экономической деятельности на глобальном, национальном, региональном и локальном уровнях</a:t>
          </a:r>
          <a:endParaRPr lang="ru-RU" sz="3200" dirty="0">
            <a:solidFill>
              <a:srgbClr val="002060"/>
            </a:solidFill>
          </a:endParaRPr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F15B11-5154-47D1-B370-5C69CC5D44C2}" type="presOf" srcId="{837E701B-954B-43F9-BC7E-78AB9FFADD90}" destId="{AFE75407-B01C-44BB-B641-EEFE262BD73E}" srcOrd="0" destOrd="0" presId="urn:microsoft.com/office/officeart/2005/8/layout/vList2"/>
    <dgm:cxn modelId="{C1C30030-705A-4A5C-96A4-4F080F84478E}" type="presOf" srcId="{B91D9299-A417-4472-9F50-A2E58EF09FC6}" destId="{A419F36C-330C-4EB6-93CE-37D314E32456}" srcOrd="0" destOrd="0" presId="urn:microsoft.com/office/officeart/2005/8/layout/vList2"/>
    <dgm:cxn modelId="{D714E7D1-5B06-4278-AB59-9D50C2568093}" type="presOf" srcId="{1442B220-6C46-4C03-8530-CB8620C25286}" destId="{B44C7F8D-7AC9-4E0B-81A2-757D82051E17}" srcOrd="0" destOrd="0" presId="urn:microsoft.com/office/officeart/2005/8/layout/vList2"/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FE9A01D1-FF5D-459A-878A-0CEFDB643C8C}" type="presParOf" srcId="{B44C7F8D-7AC9-4E0B-81A2-757D82051E17}" destId="{AFE75407-B01C-44BB-B641-EEFE262BD73E}" srcOrd="0" destOrd="0" presId="urn:microsoft.com/office/officeart/2005/8/layout/vList2"/>
    <dgm:cxn modelId="{F6F4AE3C-C237-49FC-A199-C20E3D131FB6}" type="presParOf" srcId="{B44C7F8D-7AC9-4E0B-81A2-757D82051E17}" destId="{A419F36C-330C-4EB6-93CE-37D314E324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 custT="1"/>
      <dgm:spPr/>
      <dgm:t>
        <a:bodyPr/>
        <a:lstStyle/>
        <a:p>
          <a:pPr algn="ctr"/>
          <a:r>
            <a:rPr lang="ru-RU" sz="3600" b="1" dirty="0" smtClean="0"/>
            <a:t>Объекты экономической географии</a:t>
          </a:r>
          <a:r>
            <a:rPr lang="ru-RU" sz="3600" dirty="0" smtClean="0"/>
            <a:t> </a:t>
          </a:r>
          <a:endParaRPr lang="ru-RU" sz="3600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dirty="0" smtClean="0">
              <a:solidFill>
                <a:srgbClr val="002060"/>
              </a:solidFill>
            </a:rPr>
            <a:t>Хозяйство.</a:t>
          </a:r>
          <a:endParaRPr lang="ru-RU" sz="4000" dirty="0">
            <a:solidFill>
              <a:srgbClr val="002060"/>
            </a:solidFill>
          </a:endParaRPr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16CEE1CC-40DB-4837-81C7-6BCA6F4ABDA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dirty="0" smtClean="0">
              <a:solidFill>
                <a:srgbClr val="002060"/>
              </a:solidFill>
            </a:rPr>
            <a:t>Население.</a:t>
          </a:r>
          <a:endParaRPr lang="ru-RU" sz="4000" dirty="0">
            <a:solidFill>
              <a:srgbClr val="002060"/>
            </a:solidFill>
          </a:endParaRPr>
        </a:p>
      </dgm:t>
    </dgm:pt>
    <dgm:pt modelId="{0B7CE5BB-D8D8-4F76-AA1D-889DA79F6310}" type="parTrans" cxnId="{97FAA673-A6D5-4B7D-BE46-E373B11EBCB0}">
      <dgm:prSet/>
      <dgm:spPr/>
      <dgm:t>
        <a:bodyPr/>
        <a:lstStyle/>
        <a:p>
          <a:endParaRPr lang="ru-RU"/>
        </a:p>
      </dgm:t>
    </dgm:pt>
    <dgm:pt modelId="{0F5121B8-9EBE-4F6C-BFAC-86207FA23459}" type="sibTrans" cxnId="{97FAA673-A6D5-4B7D-BE46-E373B11EBCB0}">
      <dgm:prSet/>
      <dgm:spPr/>
      <dgm:t>
        <a:bodyPr/>
        <a:lstStyle/>
        <a:p>
          <a:endParaRPr lang="ru-RU"/>
        </a:p>
      </dgm:t>
    </dgm:pt>
    <dgm:pt modelId="{18CDB17B-F1D4-41D6-9F1E-51F6AAF8BA4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dirty="0" smtClean="0">
              <a:solidFill>
                <a:srgbClr val="002060"/>
              </a:solidFill>
            </a:rPr>
            <a:t>Природные ресурсы.</a:t>
          </a:r>
          <a:endParaRPr lang="ru-RU" sz="4000" dirty="0">
            <a:solidFill>
              <a:srgbClr val="002060"/>
            </a:solidFill>
          </a:endParaRPr>
        </a:p>
      </dgm:t>
    </dgm:pt>
    <dgm:pt modelId="{9769CB07-666F-4AB6-96DA-F3089445332D}" type="parTrans" cxnId="{73BE2CD5-19A4-4F3F-B355-FFD00C53C53D}">
      <dgm:prSet/>
      <dgm:spPr/>
      <dgm:t>
        <a:bodyPr/>
        <a:lstStyle/>
        <a:p>
          <a:endParaRPr lang="ru-RU"/>
        </a:p>
      </dgm:t>
    </dgm:pt>
    <dgm:pt modelId="{6E608DC7-36E5-4543-92BE-C3E6D1585A03}" type="sibTrans" cxnId="{73BE2CD5-19A4-4F3F-B355-FFD00C53C53D}">
      <dgm:prSet/>
      <dgm:spPr/>
      <dgm:t>
        <a:bodyPr/>
        <a:lstStyle/>
        <a:p>
          <a:endParaRPr lang="ru-RU"/>
        </a:p>
      </dgm:t>
    </dgm:pt>
    <dgm:pt modelId="{A2F15300-76D7-4473-9AB1-723D967474E8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dirty="0" smtClean="0">
              <a:solidFill>
                <a:srgbClr val="002060"/>
              </a:solidFill>
            </a:rPr>
            <a:t>Территориальные социально-экономические системы</a:t>
          </a:r>
          <a:endParaRPr lang="ru-RU" sz="4000" dirty="0">
            <a:solidFill>
              <a:srgbClr val="002060"/>
            </a:solidFill>
          </a:endParaRPr>
        </a:p>
      </dgm:t>
    </dgm:pt>
    <dgm:pt modelId="{B678C747-57A9-441C-AFB4-A0AA848678D4}" type="parTrans" cxnId="{94BB5AA2-CCB4-4C10-93B7-1E9C19642609}">
      <dgm:prSet/>
      <dgm:spPr/>
      <dgm:t>
        <a:bodyPr/>
        <a:lstStyle/>
        <a:p>
          <a:endParaRPr lang="ru-RU"/>
        </a:p>
      </dgm:t>
    </dgm:pt>
    <dgm:pt modelId="{178E0C5B-C969-45EE-8E92-92DE76468FE7}" type="sibTrans" cxnId="{94BB5AA2-CCB4-4C10-93B7-1E9C19642609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FAA673-A6D5-4B7D-BE46-E373B11EBCB0}" srcId="{837E701B-954B-43F9-BC7E-78AB9FFADD90}" destId="{16CEE1CC-40DB-4837-81C7-6BCA6F4ABDA6}" srcOrd="1" destOrd="0" parTransId="{0B7CE5BB-D8D8-4F76-AA1D-889DA79F6310}" sibTransId="{0F5121B8-9EBE-4F6C-BFAC-86207FA23459}"/>
    <dgm:cxn modelId="{3EA9E867-9B43-486C-8499-164C4135AF38}" type="presOf" srcId="{1442B220-6C46-4C03-8530-CB8620C25286}" destId="{B44C7F8D-7AC9-4E0B-81A2-757D82051E17}" srcOrd="0" destOrd="0" presId="urn:microsoft.com/office/officeart/2005/8/layout/vList2"/>
    <dgm:cxn modelId="{CEA524B1-2706-47C9-AF73-F20D9C3AEFF4}" type="presOf" srcId="{837E701B-954B-43F9-BC7E-78AB9FFADD90}" destId="{AFE75407-B01C-44BB-B641-EEFE262BD73E}" srcOrd="0" destOrd="0" presId="urn:microsoft.com/office/officeart/2005/8/layout/vList2"/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94BB5AA2-CCB4-4C10-93B7-1E9C19642609}" srcId="{837E701B-954B-43F9-BC7E-78AB9FFADD90}" destId="{A2F15300-76D7-4473-9AB1-723D967474E8}" srcOrd="3" destOrd="0" parTransId="{B678C747-57A9-441C-AFB4-A0AA848678D4}" sibTransId="{178E0C5B-C969-45EE-8E92-92DE76468FE7}"/>
    <dgm:cxn modelId="{2748FD3C-D364-4C7B-B873-72C3390FA2FF}" type="presOf" srcId="{16CEE1CC-40DB-4837-81C7-6BCA6F4ABDA6}" destId="{A419F36C-330C-4EB6-93CE-37D314E32456}" srcOrd="0" destOrd="1" presId="urn:microsoft.com/office/officeart/2005/8/layout/vList2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21FA9350-DA67-47E4-90B6-32239D9DB617}" type="presOf" srcId="{18CDB17B-F1D4-41D6-9F1E-51F6AAF8BA44}" destId="{A419F36C-330C-4EB6-93CE-37D314E32456}" srcOrd="0" destOrd="2" presId="urn:microsoft.com/office/officeart/2005/8/layout/vList2"/>
    <dgm:cxn modelId="{8AD8D161-17CC-46D5-BBCA-E1E1DFFB1FB2}" type="presOf" srcId="{B91D9299-A417-4472-9F50-A2E58EF09FC6}" destId="{A419F36C-330C-4EB6-93CE-37D314E32456}" srcOrd="0" destOrd="0" presId="urn:microsoft.com/office/officeart/2005/8/layout/vList2"/>
    <dgm:cxn modelId="{CF9F3EBF-F3C2-47F4-8D9B-4A6CCA880AB5}" type="presOf" srcId="{A2F15300-76D7-4473-9AB1-723D967474E8}" destId="{A419F36C-330C-4EB6-93CE-37D314E32456}" srcOrd="0" destOrd="3" presId="urn:microsoft.com/office/officeart/2005/8/layout/vList2"/>
    <dgm:cxn modelId="{73BE2CD5-19A4-4F3F-B355-FFD00C53C53D}" srcId="{837E701B-954B-43F9-BC7E-78AB9FFADD90}" destId="{18CDB17B-F1D4-41D6-9F1E-51F6AAF8BA44}" srcOrd="2" destOrd="0" parTransId="{9769CB07-666F-4AB6-96DA-F3089445332D}" sibTransId="{6E608DC7-36E5-4543-92BE-C3E6D1585A03}"/>
    <dgm:cxn modelId="{7FDF975D-3812-4695-B560-9932BD0FF245}" type="presParOf" srcId="{B44C7F8D-7AC9-4E0B-81A2-757D82051E17}" destId="{AFE75407-B01C-44BB-B641-EEFE262BD73E}" srcOrd="0" destOrd="0" presId="urn:microsoft.com/office/officeart/2005/8/layout/vList2"/>
    <dgm:cxn modelId="{EA8EA62F-DF24-4E1F-901E-840C4D60E929}" type="presParOf" srcId="{B44C7F8D-7AC9-4E0B-81A2-757D82051E17}" destId="{A419F36C-330C-4EB6-93CE-37D314E324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21ED185-25E8-46C3-8ABA-28C378A8850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44C879-D413-4FF7-9A4B-7BBCFF64BAF5}">
      <dgm:prSet phldrT="[Текст]"/>
      <dgm:spPr/>
      <dgm:t>
        <a:bodyPr/>
        <a:lstStyle/>
        <a:p>
          <a:r>
            <a:rPr lang="ru-RU" dirty="0" smtClean="0"/>
            <a:t>Экономическая география</a:t>
          </a:r>
          <a:endParaRPr lang="ru-RU" dirty="0"/>
        </a:p>
      </dgm:t>
    </dgm:pt>
    <dgm:pt modelId="{69A1F047-A8E5-49E5-A79B-D0B181EB2388}" type="parTrans" cxnId="{EB12684C-668B-4794-96C3-9AF25044BFCA}">
      <dgm:prSet/>
      <dgm:spPr/>
      <dgm:t>
        <a:bodyPr/>
        <a:lstStyle/>
        <a:p>
          <a:endParaRPr lang="ru-RU"/>
        </a:p>
      </dgm:t>
    </dgm:pt>
    <dgm:pt modelId="{42B4615F-4117-4098-B491-AB842CB37CB6}" type="sibTrans" cxnId="{EB12684C-668B-4794-96C3-9AF25044BFCA}">
      <dgm:prSet/>
      <dgm:spPr/>
      <dgm:t>
        <a:bodyPr/>
        <a:lstStyle/>
        <a:p>
          <a:endParaRPr lang="ru-RU"/>
        </a:p>
      </dgm:t>
    </dgm:pt>
    <dgm:pt modelId="{C58656B4-0930-41E3-A7D6-67B6E4BA3925}">
      <dgm:prSet phldrT="[Текст]"/>
      <dgm:spPr/>
      <dgm:t>
        <a:bodyPr/>
        <a:lstStyle/>
        <a:p>
          <a:r>
            <a:rPr lang="ru-RU" dirty="0" smtClean="0"/>
            <a:t>Общая</a:t>
          </a:r>
          <a:endParaRPr lang="ru-RU" dirty="0"/>
        </a:p>
      </dgm:t>
    </dgm:pt>
    <dgm:pt modelId="{63778FE0-01AB-4D86-898A-4FF0BC61E628}" type="parTrans" cxnId="{A066F803-6DB7-47C3-9DE9-78523CDBE6F2}">
      <dgm:prSet/>
      <dgm:spPr/>
      <dgm:t>
        <a:bodyPr/>
        <a:lstStyle/>
        <a:p>
          <a:endParaRPr lang="ru-RU"/>
        </a:p>
      </dgm:t>
    </dgm:pt>
    <dgm:pt modelId="{41F094E4-C73E-414A-B785-DA376E308BC5}" type="sibTrans" cxnId="{A066F803-6DB7-47C3-9DE9-78523CDBE6F2}">
      <dgm:prSet/>
      <dgm:spPr/>
      <dgm:t>
        <a:bodyPr/>
        <a:lstStyle/>
        <a:p>
          <a:endParaRPr lang="ru-RU"/>
        </a:p>
      </dgm:t>
    </dgm:pt>
    <dgm:pt modelId="{B0E0371A-C308-4AD2-8453-07A4C3A1972A}">
      <dgm:prSet phldrT="[Текст]"/>
      <dgm:spPr/>
      <dgm:t>
        <a:bodyPr/>
        <a:lstStyle/>
        <a:p>
          <a:r>
            <a:rPr lang="ru-RU" dirty="0" smtClean="0"/>
            <a:t>Отраслевая</a:t>
          </a:r>
          <a:endParaRPr lang="ru-RU" dirty="0"/>
        </a:p>
      </dgm:t>
    </dgm:pt>
    <dgm:pt modelId="{0814ABDE-55CD-4D50-910A-0F89530442FB}" type="parTrans" cxnId="{B2B56F6F-0A8C-4422-86B2-C7842BBCF280}">
      <dgm:prSet/>
      <dgm:spPr/>
      <dgm:t>
        <a:bodyPr/>
        <a:lstStyle/>
        <a:p>
          <a:endParaRPr lang="ru-RU"/>
        </a:p>
      </dgm:t>
    </dgm:pt>
    <dgm:pt modelId="{3DE4E281-847E-4FCA-96C2-8D20A5745C58}" type="sibTrans" cxnId="{B2B56F6F-0A8C-4422-86B2-C7842BBCF280}">
      <dgm:prSet/>
      <dgm:spPr/>
      <dgm:t>
        <a:bodyPr/>
        <a:lstStyle/>
        <a:p>
          <a:endParaRPr lang="ru-RU"/>
        </a:p>
      </dgm:t>
    </dgm:pt>
    <dgm:pt modelId="{EAA1A284-0719-44EC-B062-96C6A0A40DC9}">
      <dgm:prSet phldrT="[Текст]"/>
      <dgm:spPr/>
      <dgm:t>
        <a:bodyPr/>
        <a:lstStyle/>
        <a:p>
          <a:r>
            <a:rPr lang="ru-RU" dirty="0" smtClean="0"/>
            <a:t>Региональная</a:t>
          </a:r>
          <a:endParaRPr lang="ru-RU" dirty="0"/>
        </a:p>
      </dgm:t>
    </dgm:pt>
    <dgm:pt modelId="{D6916FB4-89B9-4A61-9F11-1A7872EC6762}" type="parTrans" cxnId="{48CC74BD-2050-496C-87EB-AF4FF546945F}">
      <dgm:prSet/>
      <dgm:spPr/>
      <dgm:t>
        <a:bodyPr/>
        <a:lstStyle/>
        <a:p>
          <a:endParaRPr lang="ru-RU"/>
        </a:p>
      </dgm:t>
    </dgm:pt>
    <dgm:pt modelId="{66D1A312-2101-4402-8825-BD5E451A1536}" type="sibTrans" cxnId="{48CC74BD-2050-496C-87EB-AF4FF546945F}">
      <dgm:prSet/>
      <dgm:spPr/>
      <dgm:t>
        <a:bodyPr/>
        <a:lstStyle/>
        <a:p>
          <a:endParaRPr lang="ru-RU"/>
        </a:p>
      </dgm:t>
    </dgm:pt>
    <dgm:pt modelId="{45196D99-A502-4437-B60F-C9BD400C98D6}" type="pres">
      <dgm:prSet presAssocID="{E21ED185-25E8-46C3-8ABA-28C378A8850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3E5E0F-517C-467E-9BEC-31CF8DC8A43B}" type="pres">
      <dgm:prSet presAssocID="{2444C879-D413-4FF7-9A4B-7BBCFF64BAF5}" presName="root1" presStyleCnt="0"/>
      <dgm:spPr/>
    </dgm:pt>
    <dgm:pt modelId="{65C01411-D8E9-4025-B4F2-5672B1DC1762}" type="pres">
      <dgm:prSet presAssocID="{2444C879-D413-4FF7-9A4B-7BBCFF64BAF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04ACEF-DBB2-495A-9C9F-76820923E46B}" type="pres">
      <dgm:prSet presAssocID="{2444C879-D413-4FF7-9A4B-7BBCFF64BAF5}" presName="level2hierChild" presStyleCnt="0"/>
      <dgm:spPr/>
    </dgm:pt>
    <dgm:pt modelId="{A0F62919-8C27-4D8E-A056-49600DDBC05B}" type="pres">
      <dgm:prSet presAssocID="{63778FE0-01AB-4D86-898A-4FF0BC61E628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60D7265F-8FCA-4A14-AB26-EDC6DA6FB6A4}" type="pres">
      <dgm:prSet presAssocID="{63778FE0-01AB-4D86-898A-4FF0BC61E628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0248873-B0FD-46C6-AF6C-6547CA182948}" type="pres">
      <dgm:prSet presAssocID="{C58656B4-0930-41E3-A7D6-67B6E4BA3925}" presName="root2" presStyleCnt="0"/>
      <dgm:spPr/>
    </dgm:pt>
    <dgm:pt modelId="{544EA807-A255-4929-894E-F8BBD7E1F7A2}" type="pres">
      <dgm:prSet presAssocID="{C58656B4-0930-41E3-A7D6-67B6E4BA3925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58F2C-2029-4BAC-935A-09E55CF45F99}" type="pres">
      <dgm:prSet presAssocID="{C58656B4-0930-41E3-A7D6-67B6E4BA3925}" presName="level3hierChild" presStyleCnt="0"/>
      <dgm:spPr/>
    </dgm:pt>
    <dgm:pt modelId="{4DE9BEA2-1376-4426-A25C-AA678EE7768B}" type="pres">
      <dgm:prSet presAssocID="{0814ABDE-55CD-4D50-910A-0F89530442FB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6CD87113-57B7-4028-88E3-A029CC239A5B}" type="pres">
      <dgm:prSet presAssocID="{0814ABDE-55CD-4D50-910A-0F89530442FB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4DCB3F4-041E-43F2-9FE9-43386001CC1D}" type="pres">
      <dgm:prSet presAssocID="{B0E0371A-C308-4AD2-8453-07A4C3A1972A}" presName="root2" presStyleCnt="0"/>
      <dgm:spPr/>
    </dgm:pt>
    <dgm:pt modelId="{2CC07F74-62DA-4BA7-B275-1D24A3AF0AA9}" type="pres">
      <dgm:prSet presAssocID="{B0E0371A-C308-4AD2-8453-07A4C3A1972A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2516B3-D575-4632-8807-C85AB4C2421F}" type="pres">
      <dgm:prSet presAssocID="{B0E0371A-C308-4AD2-8453-07A4C3A1972A}" presName="level3hierChild" presStyleCnt="0"/>
      <dgm:spPr/>
    </dgm:pt>
    <dgm:pt modelId="{DBAB0E7E-9AF2-487D-BB81-0427F3F3F972}" type="pres">
      <dgm:prSet presAssocID="{D6916FB4-89B9-4A61-9F11-1A7872EC6762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E6148232-A083-4BA9-8F3C-90D182707F21}" type="pres">
      <dgm:prSet presAssocID="{D6916FB4-89B9-4A61-9F11-1A7872EC6762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5E0BE33-15DA-4652-A0A5-F5DAAAD4B45F}" type="pres">
      <dgm:prSet presAssocID="{EAA1A284-0719-44EC-B062-96C6A0A40DC9}" presName="root2" presStyleCnt="0"/>
      <dgm:spPr/>
    </dgm:pt>
    <dgm:pt modelId="{8D804BED-0885-429A-B4B2-9AE189A7E262}" type="pres">
      <dgm:prSet presAssocID="{EAA1A284-0719-44EC-B062-96C6A0A40DC9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7D1367-E580-4CDD-9333-014496F659F1}" type="pres">
      <dgm:prSet presAssocID="{EAA1A284-0719-44EC-B062-96C6A0A40DC9}" presName="level3hierChild" presStyleCnt="0"/>
      <dgm:spPr/>
    </dgm:pt>
  </dgm:ptLst>
  <dgm:cxnLst>
    <dgm:cxn modelId="{1BD0BF32-2DC4-4925-8C1A-0B921D1A894D}" type="presOf" srcId="{C58656B4-0930-41E3-A7D6-67B6E4BA3925}" destId="{544EA807-A255-4929-894E-F8BBD7E1F7A2}" srcOrd="0" destOrd="0" presId="urn:microsoft.com/office/officeart/2008/layout/HorizontalMultiLevelHierarchy"/>
    <dgm:cxn modelId="{E0BF6FA2-A6F9-45A0-8E12-7CE627F11F34}" type="presOf" srcId="{E21ED185-25E8-46C3-8ABA-28C378A88508}" destId="{45196D99-A502-4437-B60F-C9BD400C98D6}" srcOrd="0" destOrd="0" presId="urn:microsoft.com/office/officeart/2008/layout/HorizontalMultiLevelHierarchy"/>
    <dgm:cxn modelId="{A066F803-6DB7-47C3-9DE9-78523CDBE6F2}" srcId="{2444C879-D413-4FF7-9A4B-7BBCFF64BAF5}" destId="{C58656B4-0930-41E3-A7D6-67B6E4BA3925}" srcOrd="0" destOrd="0" parTransId="{63778FE0-01AB-4D86-898A-4FF0BC61E628}" sibTransId="{41F094E4-C73E-414A-B785-DA376E308BC5}"/>
    <dgm:cxn modelId="{0BCDAD84-344F-48AE-A47B-4EA5D1249320}" type="presOf" srcId="{D6916FB4-89B9-4A61-9F11-1A7872EC6762}" destId="{DBAB0E7E-9AF2-487D-BB81-0427F3F3F972}" srcOrd="0" destOrd="0" presId="urn:microsoft.com/office/officeart/2008/layout/HorizontalMultiLevelHierarchy"/>
    <dgm:cxn modelId="{469FFE3B-F70B-4B69-AF26-A20BE4AE55CE}" type="presOf" srcId="{0814ABDE-55CD-4D50-910A-0F89530442FB}" destId="{4DE9BEA2-1376-4426-A25C-AA678EE7768B}" srcOrd="0" destOrd="0" presId="urn:microsoft.com/office/officeart/2008/layout/HorizontalMultiLevelHierarchy"/>
    <dgm:cxn modelId="{E679B2A2-A7AE-49ED-8194-DAAC622C15C2}" type="presOf" srcId="{0814ABDE-55CD-4D50-910A-0F89530442FB}" destId="{6CD87113-57B7-4028-88E3-A029CC239A5B}" srcOrd="1" destOrd="0" presId="urn:microsoft.com/office/officeart/2008/layout/HorizontalMultiLevelHierarchy"/>
    <dgm:cxn modelId="{3704832E-7CDA-4E77-BD50-8587C1F80AD1}" type="presOf" srcId="{B0E0371A-C308-4AD2-8453-07A4C3A1972A}" destId="{2CC07F74-62DA-4BA7-B275-1D24A3AF0AA9}" srcOrd="0" destOrd="0" presId="urn:microsoft.com/office/officeart/2008/layout/HorizontalMultiLevelHierarchy"/>
    <dgm:cxn modelId="{48CC74BD-2050-496C-87EB-AF4FF546945F}" srcId="{2444C879-D413-4FF7-9A4B-7BBCFF64BAF5}" destId="{EAA1A284-0719-44EC-B062-96C6A0A40DC9}" srcOrd="2" destOrd="0" parTransId="{D6916FB4-89B9-4A61-9F11-1A7872EC6762}" sibTransId="{66D1A312-2101-4402-8825-BD5E451A1536}"/>
    <dgm:cxn modelId="{B2B56F6F-0A8C-4422-86B2-C7842BBCF280}" srcId="{2444C879-D413-4FF7-9A4B-7BBCFF64BAF5}" destId="{B0E0371A-C308-4AD2-8453-07A4C3A1972A}" srcOrd="1" destOrd="0" parTransId="{0814ABDE-55CD-4D50-910A-0F89530442FB}" sibTransId="{3DE4E281-847E-4FCA-96C2-8D20A5745C58}"/>
    <dgm:cxn modelId="{33E7E8B6-8461-41B2-9E20-4837AF0DABCF}" type="presOf" srcId="{63778FE0-01AB-4D86-898A-4FF0BC61E628}" destId="{A0F62919-8C27-4D8E-A056-49600DDBC05B}" srcOrd="0" destOrd="0" presId="urn:microsoft.com/office/officeart/2008/layout/HorizontalMultiLevelHierarchy"/>
    <dgm:cxn modelId="{A59CE063-700A-410C-9854-09B88B1EDCD2}" type="presOf" srcId="{D6916FB4-89B9-4A61-9F11-1A7872EC6762}" destId="{E6148232-A083-4BA9-8F3C-90D182707F21}" srcOrd="1" destOrd="0" presId="urn:microsoft.com/office/officeart/2008/layout/HorizontalMultiLevelHierarchy"/>
    <dgm:cxn modelId="{72408E3A-5E80-430E-BD7E-33B72066CC4E}" type="presOf" srcId="{EAA1A284-0719-44EC-B062-96C6A0A40DC9}" destId="{8D804BED-0885-429A-B4B2-9AE189A7E262}" srcOrd="0" destOrd="0" presId="urn:microsoft.com/office/officeart/2008/layout/HorizontalMultiLevelHierarchy"/>
    <dgm:cxn modelId="{19EE8E6A-B4E7-4496-BBA7-F5CE97DC0A26}" type="presOf" srcId="{63778FE0-01AB-4D86-898A-4FF0BC61E628}" destId="{60D7265F-8FCA-4A14-AB26-EDC6DA6FB6A4}" srcOrd="1" destOrd="0" presId="urn:microsoft.com/office/officeart/2008/layout/HorizontalMultiLevelHierarchy"/>
    <dgm:cxn modelId="{EB12684C-668B-4794-96C3-9AF25044BFCA}" srcId="{E21ED185-25E8-46C3-8ABA-28C378A88508}" destId="{2444C879-D413-4FF7-9A4B-7BBCFF64BAF5}" srcOrd="0" destOrd="0" parTransId="{69A1F047-A8E5-49E5-A79B-D0B181EB2388}" sibTransId="{42B4615F-4117-4098-B491-AB842CB37CB6}"/>
    <dgm:cxn modelId="{4FC6E06A-30DB-45D4-95ED-CC31FD4A3F65}" type="presOf" srcId="{2444C879-D413-4FF7-9A4B-7BBCFF64BAF5}" destId="{65C01411-D8E9-4025-B4F2-5672B1DC1762}" srcOrd="0" destOrd="0" presId="urn:microsoft.com/office/officeart/2008/layout/HorizontalMultiLevelHierarchy"/>
    <dgm:cxn modelId="{EF5FD8F6-1265-4964-AA07-B7710A5288F1}" type="presParOf" srcId="{45196D99-A502-4437-B60F-C9BD400C98D6}" destId="{4B3E5E0F-517C-467E-9BEC-31CF8DC8A43B}" srcOrd="0" destOrd="0" presId="urn:microsoft.com/office/officeart/2008/layout/HorizontalMultiLevelHierarchy"/>
    <dgm:cxn modelId="{8D484653-31DB-442E-AA8B-76830675B199}" type="presParOf" srcId="{4B3E5E0F-517C-467E-9BEC-31CF8DC8A43B}" destId="{65C01411-D8E9-4025-B4F2-5672B1DC1762}" srcOrd="0" destOrd="0" presId="urn:microsoft.com/office/officeart/2008/layout/HorizontalMultiLevelHierarchy"/>
    <dgm:cxn modelId="{BA7C9344-BF09-4C32-9B49-242BD11C4383}" type="presParOf" srcId="{4B3E5E0F-517C-467E-9BEC-31CF8DC8A43B}" destId="{6D04ACEF-DBB2-495A-9C9F-76820923E46B}" srcOrd="1" destOrd="0" presId="urn:microsoft.com/office/officeart/2008/layout/HorizontalMultiLevelHierarchy"/>
    <dgm:cxn modelId="{4AED5657-BDE8-403C-92B3-AB8E9D249957}" type="presParOf" srcId="{6D04ACEF-DBB2-495A-9C9F-76820923E46B}" destId="{A0F62919-8C27-4D8E-A056-49600DDBC05B}" srcOrd="0" destOrd="0" presId="urn:microsoft.com/office/officeart/2008/layout/HorizontalMultiLevelHierarchy"/>
    <dgm:cxn modelId="{54B850EF-BDB0-45D2-A38B-757E6F97A8BA}" type="presParOf" srcId="{A0F62919-8C27-4D8E-A056-49600DDBC05B}" destId="{60D7265F-8FCA-4A14-AB26-EDC6DA6FB6A4}" srcOrd="0" destOrd="0" presId="urn:microsoft.com/office/officeart/2008/layout/HorizontalMultiLevelHierarchy"/>
    <dgm:cxn modelId="{762702A0-19C1-42AA-B342-8FB2B0FDD35F}" type="presParOf" srcId="{6D04ACEF-DBB2-495A-9C9F-76820923E46B}" destId="{B0248873-B0FD-46C6-AF6C-6547CA182948}" srcOrd="1" destOrd="0" presId="urn:microsoft.com/office/officeart/2008/layout/HorizontalMultiLevelHierarchy"/>
    <dgm:cxn modelId="{5A940D46-470F-4039-B1D2-53B6FA3E4CFD}" type="presParOf" srcId="{B0248873-B0FD-46C6-AF6C-6547CA182948}" destId="{544EA807-A255-4929-894E-F8BBD7E1F7A2}" srcOrd="0" destOrd="0" presId="urn:microsoft.com/office/officeart/2008/layout/HorizontalMultiLevelHierarchy"/>
    <dgm:cxn modelId="{6524CB27-FBAF-4051-9A50-914621994294}" type="presParOf" srcId="{B0248873-B0FD-46C6-AF6C-6547CA182948}" destId="{B3558F2C-2029-4BAC-935A-09E55CF45F99}" srcOrd="1" destOrd="0" presId="urn:microsoft.com/office/officeart/2008/layout/HorizontalMultiLevelHierarchy"/>
    <dgm:cxn modelId="{CF62015B-3F4D-4F95-8B8F-3DA19D6D8550}" type="presParOf" srcId="{6D04ACEF-DBB2-495A-9C9F-76820923E46B}" destId="{4DE9BEA2-1376-4426-A25C-AA678EE7768B}" srcOrd="2" destOrd="0" presId="urn:microsoft.com/office/officeart/2008/layout/HorizontalMultiLevelHierarchy"/>
    <dgm:cxn modelId="{7A684F67-FB3B-4B9C-82B9-96A806E2685B}" type="presParOf" srcId="{4DE9BEA2-1376-4426-A25C-AA678EE7768B}" destId="{6CD87113-57B7-4028-88E3-A029CC239A5B}" srcOrd="0" destOrd="0" presId="urn:microsoft.com/office/officeart/2008/layout/HorizontalMultiLevelHierarchy"/>
    <dgm:cxn modelId="{319E96FA-1778-41FD-80E5-521E1EAB77E4}" type="presParOf" srcId="{6D04ACEF-DBB2-495A-9C9F-76820923E46B}" destId="{74DCB3F4-041E-43F2-9FE9-43386001CC1D}" srcOrd="3" destOrd="0" presId="urn:microsoft.com/office/officeart/2008/layout/HorizontalMultiLevelHierarchy"/>
    <dgm:cxn modelId="{602E7052-4733-444C-AF7E-4416A76DCE4A}" type="presParOf" srcId="{74DCB3F4-041E-43F2-9FE9-43386001CC1D}" destId="{2CC07F74-62DA-4BA7-B275-1D24A3AF0AA9}" srcOrd="0" destOrd="0" presId="urn:microsoft.com/office/officeart/2008/layout/HorizontalMultiLevelHierarchy"/>
    <dgm:cxn modelId="{9078FB9A-2CB0-421D-874D-A7E39FAFC8F9}" type="presParOf" srcId="{74DCB3F4-041E-43F2-9FE9-43386001CC1D}" destId="{5D2516B3-D575-4632-8807-C85AB4C2421F}" srcOrd="1" destOrd="0" presId="urn:microsoft.com/office/officeart/2008/layout/HorizontalMultiLevelHierarchy"/>
    <dgm:cxn modelId="{4517B43D-59E8-47EC-B17A-25C371736E9E}" type="presParOf" srcId="{6D04ACEF-DBB2-495A-9C9F-76820923E46B}" destId="{DBAB0E7E-9AF2-487D-BB81-0427F3F3F972}" srcOrd="4" destOrd="0" presId="urn:microsoft.com/office/officeart/2008/layout/HorizontalMultiLevelHierarchy"/>
    <dgm:cxn modelId="{19262728-67CE-4AC0-A9B9-28BEBFB470D1}" type="presParOf" srcId="{DBAB0E7E-9AF2-487D-BB81-0427F3F3F972}" destId="{E6148232-A083-4BA9-8F3C-90D182707F21}" srcOrd="0" destOrd="0" presId="urn:microsoft.com/office/officeart/2008/layout/HorizontalMultiLevelHierarchy"/>
    <dgm:cxn modelId="{5D709FB6-4F38-4B24-8D90-1937DFDC9395}" type="presParOf" srcId="{6D04ACEF-DBB2-495A-9C9F-76820923E46B}" destId="{C5E0BE33-15DA-4652-A0A5-F5DAAAD4B45F}" srcOrd="5" destOrd="0" presId="urn:microsoft.com/office/officeart/2008/layout/HorizontalMultiLevelHierarchy"/>
    <dgm:cxn modelId="{8E8555ED-2EB4-4D7C-BE7F-55193BBFD833}" type="presParOf" srcId="{C5E0BE33-15DA-4652-A0A5-F5DAAAD4B45F}" destId="{8D804BED-0885-429A-B4B2-9AE189A7E262}" srcOrd="0" destOrd="0" presId="urn:microsoft.com/office/officeart/2008/layout/HorizontalMultiLevelHierarchy"/>
    <dgm:cxn modelId="{E7BFF6F4-90CD-42D9-BC9A-F240034FE416}" type="presParOf" srcId="{C5E0BE33-15DA-4652-A0A5-F5DAAAD4B45F}" destId="{F77D1367-E580-4CDD-9333-014496F659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 custT="1"/>
      <dgm:spPr/>
      <dgm:t>
        <a:bodyPr/>
        <a:lstStyle/>
        <a:p>
          <a:pPr algn="ctr"/>
          <a:r>
            <a:rPr lang="ru-RU" sz="3600" b="1" dirty="0" smtClean="0"/>
            <a:t>Методы экономической географии</a:t>
          </a:r>
          <a:r>
            <a:rPr lang="ru-RU" sz="3600" dirty="0" smtClean="0"/>
            <a:t> </a:t>
          </a:r>
          <a:endParaRPr lang="ru-RU" sz="3600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b="0" dirty="0" smtClean="0">
              <a:solidFill>
                <a:srgbClr val="002060"/>
              </a:solidFill>
            </a:rPr>
            <a:t>Балансовый  </a:t>
          </a:r>
          <a:endParaRPr lang="ru-RU" sz="4000" b="0" dirty="0">
            <a:solidFill>
              <a:srgbClr val="002060"/>
            </a:solidFill>
          </a:endParaRPr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18CDB17B-F1D4-41D6-9F1E-51F6AAF8BA4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b="0" dirty="0" smtClean="0">
              <a:solidFill>
                <a:srgbClr val="002060"/>
              </a:solidFill>
            </a:rPr>
            <a:t>Программно-целевой </a:t>
          </a:r>
          <a:endParaRPr lang="ru-RU" sz="4000" b="0" dirty="0">
            <a:solidFill>
              <a:srgbClr val="002060"/>
            </a:solidFill>
          </a:endParaRPr>
        </a:p>
      </dgm:t>
    </dgm:pt>
    <dgm:pt modelId="{9769CB07-666F-4AB6-96DA-F3089445332D}" type="parTrans" cxnId="{73BE2CD5-19A4-4F3F-B355-FFD00C53C53D}">
      <dgm:prSet/>
      <dgm:spPr/>
      <dgm:t>
        <a:bodyPr/>
        <a:lstStyle/>
        <a:p>
          <a:endParaRPr lang="ru-RU"/>
        </a:p>
      </dgm:t>
    </dgm:pt>
    <dgm:pt modelId="{6E608DC7-36E5-4543-92BE-C3E6D1585A03}" type="sibTrans" cxnId="{73BE2CD5-19A4-4F3F-B355-FFD00C53C53D}">
      <dgm:prSet/>
      <dgm:spPr/>
      <dgm:t>
        <a:bodyPr/>
        <a:lstStyle/>
        <a:p>
          <a:endParaRPr lang="ru-RU"/>
        </a:p>
      </dgm:t>
    </dgm:pt>
    <dgm:pt modelId="{A2F15300-76D7-4473-9AB1-723D967474E8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b="0" dirty="0" smtClean="0">
              <a:solidFill>
                <a:srgbClr val="002060"/>
              </a:solidFill>
            </a:rPr>
            <a:t>Метод экономико-математического моделирования </a:t>
          </a:r>
          <a:endParaRPr lang="ru-RU" sz="4000" b="0" dirty="0">
            <a:solidFill>
              <a:srgbClr val="002060"/>
            </a:solidFill>
          </a:endParaRPr>
        </a:p>
      </dgm:t>
    </dgm:pt>
    <dgm:pt modelId="{B678C747-57A9-441C-AFB4-A0AA848678D4}" type="parTrans" cxnId="{94BB5AA2-CCB4-4C10-93B7-1E9C19642609}">
      <dgm:prSet/>
      <dgm:spPr/>
      <dgm:t>
        <a:bodyPr/>
        <a:lstStyle/>
        <a:p>
          <a:endParaRPr lang="ru-RU"/>
        </a:p>
      </dgm:t>
    </dgm:pt>
    <dgm:pt modelId="{178E0C5B-C969-45EE-8E92-92DE76468FE7}" type="sibTrans" cxnId="{94BB5AA2-CCB4-4C10-93B7-1E9C19642609}">
      <dgm:prSet/>
      <dgm:spPr/>
      <dgm:t>
        <a:bodyPr/>
        <a:lstStyle/>
        <a:p>
          <a:endParaRPr lang="ru-RU"/>
        </a:p>
      </dgm:t>
    </dgm:pt>
    <dgm:pt modelId="{951BE19F-8794-4F45-A2F8-F5B3EF2AFE15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200"/>
            </a:spcAft>
          </a:pPr>
          <a:r>
            <a:rPr lang="ru-RU" sz="4000" b="0" dirty="0" smtClean="0">
              <a:solidFill>
                <a:srgbClr val="002060"/>
              </a:solidFill>
            </a:rPr>
            <a:t>Картографический</a:t>
          </a:r>
          <a:endParaRPr lang="ru-RU" sz="4000" b="0" dirty="0">
            <a:solidFill>
              <a:srgbClr val="002060"/>
            </a:solidFill>
          </a:endParaRPr>
        </a:p>
      </dgm:t>
    </dgm:pt>
    <dgm:pt modelId="{D1DC6915-9A3B-4AAB-93E1-E6C66035CE6D}" type="parTrans" cxnId="{19CA75C1-6AB6-4D0A-923E-854992D4DCEF}">
      <dgm:prSet/>
      <dgm:spPr/>
      <dgm:t>
        <a:bodyPr/>
        <a:lstStyle/>
        <a:p>
          <a:endParaRPr lang="ru-RU"/>
        </a:p>
      </dgm:t>
    </dgm:pt>
    <dgm:pt modelId="{22008854-DC9F-44CB-B7DE-4553E0E57321}" type="sibTrans" cxnId="{19CA75C1-6AB6-4D0A-923E-854992D4DCEF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1" custScaleY="130271" custLinFactNeighborY="-106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1" custScaleY="88824" custLinFactNeighborX="-171" custLinFactNeighborY="-23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94BB5AA2-CCB4-4C10-93B7-1E9C19642609}" srcId="{837E701B-954B-43F9-BC7E-78AB9FFADD90}" destId="{A2F15300-76D7-4473-9AB1-723D967474E8}" srcOrd="3" destOrd="0" parTransId="{B678C747-57A9-441C-AFB4-A0AA848678D4}" sibTransId="{178E0C5B-C969-45EE-8E92-92DE76468FE7}"/>
    <dgm:cxn modelId="{FC2CF5EB-E089-4BD5-8E56-5A2BDFFD1579}" type="presOf" srcId="{1442B220-6C46-4C03-8530-CB8620C25286}" destId="{B44C7F8D-7AC9-4E0B-81A2-757D82051E17}" srcOrd="0" destOrd="0" presId="urn:microsoft.com/office/officeart/2005/8/layout/vList2"/>
    <dgm:cxn modelId="{E9436755-606A-4B6A-B012-1BEB47206E3C}" type="presOf" srcId="{18CDB17B-F1D4-41D6-9F1E-51F6AAF8BA44}" destId="{A419F36C-330C-4EB6-93CE-37D314E32456}" srcOrd="0" destOrd="2" presId="urn:microsoft.com/office/officeart/2005/8/layout/vList2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18B79641-2F68-453E-9666-B7B104F2FA6D}" type="presOf" srcId="{951BE19F-8794-4F45-A2F8-F5B3EF2AFE15}" destId="{A419F36C-330C-4EB6-93CE-37D314E32456}" srcOrd="0" destOrd="1" presId="urn:microsoft.com/office/officeart/2005/8/layout/vList2"/>
    <dgm:cxn modelId="{E1E29F79-6A14-49A9-9236-74CD695F13AF}" type="presOf" srcId="{B91D9299-A417-4472-9F50-A2E58EF09FC6}" destId="{A419F36C-330C-4EB6-93CE-37D314E32456}" srcOrd="0" destOrd="0" presId="urn:microsoft.com/office/officeart/2005/8/layout/vList2"/>
    <dgm:cxn modelId="{AEB023CF-C5FA-46AB-AAA3-770633443E76}" type="presOf" srcId="{837E701B-954B-43F9-BC7E-78AB9FFADD90}" destId="{AFE75407-B01C-44BB-B641-EEFE262BD73E}" srcOrd="0" destOrd="0" presId="urn:microsoft.com/office/officeart/2005/8/layout/vList2"/>
    <dgm:cxn modelId="{73BE2CD5-19A4-4F3F-B355-FFD00C53C53D}" srcId="{837E701B-954B-43F9-BC7E-78AB9FFADD90}" destId="{18CDB17B-F1D4-41D6-9F1E-51F6AAF8BA44}" srcOrd="2" destOrd="0" parTransId="{9769CB07-666F-4AB6-96DA-F3089445332D}" sibTransId="{6E608DC7-36E5-4543-92BE-C3E6D1585A03}"/>
    <dgm:cxn modelId="{19CA75C1-6AB6-4D0A-923E-854992D4DCEF}" srcId="{837E701B-954B-43F9-BC7E-78AB9FFADD90}" destId="{951BE19F-8794-4F45-A2F8-F5B3EF2AFE15}" srcOrd="1" destOrd="0" parTransId="{D1DC6915-9A3B-4AAB-93E1-E6C66035CE6D}" sibTransId="{22008854-DC9F-44CB-B7DE-4553E0E57321}"/>
    <dgm:cxn modelId="{AB086304-6693-4A66-9F24-EDD74C91A3CA}" type="presOf" srcId="{A2F15300-76D7-4473-9AB1-723D967474E8}" destId="{A419F36C-330C-4EB6-93CE-37D314E32456}" srcOrd="0" destOrd="3" presId="urn:microsoft.com/office/officeart/2005/8/layout/vList2"/>
    <dgm:cxn modelId="{68B0C584-BB7E-47D6-B04F-A2C1733ED9FE}" type="presParOf" srcId="{B44C7F8D-7AC9-4E0B-81A2-757D82051E17}" destId="{AFE75407-B01C-44BB-B641-EEFE262BD73E}" srcOrd="0" destOrd="0" presId="urn:microsoft.com/office/officeart/2005/8/layout/vList2"/>
    <dgm:cxn modelId="{AB7093C8-CF22-411A-8A96-7E8D98E68638}" type="presParOf" srcId="{B44C7F8D-7AC9-4E0B-81A2-757D82051E17}" destId="{A419F36C-330C-4EB6-93CE-37D314E324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 custT="1"/>
      <dgm:spPr/>
      <dgm:t>
        <a:bodyPr/>
        <a:lstStyle/>
        <a:p>
          <a:pPr algn="ctr"/>
          <a:r>
            <a:rPr lang="ru-RU" sz="4400" b="1" dirty="0" smtClean="0"/>
            <a:t>Социальная география</a:t>
          </a:r>
          <a:r>
            <a:rPr lang="ru-RU" sz="4400" dirty="0" smtClean="0"/>
            <a:t> </a:t>
          </a:r>
          <a:endParaRPr lang="ru-RU" sz="4400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r>
            <a:rPr lang="ru-RU" sz="3200" b="0" dirty="0" smtClean="0">
              <a:solidFill>
                <a:srgbClr val="002060"/>
              </a:solidFill>
            </a:rPr>
            <a:t>общественная географическая наука</a:t>
          </a:r>
          <a:r>
            <a:rPr lang="ru-RU" sz="3200" dirty="0" smtClean="0">
              <a:solidFill>
                <a:srgbClr val="002060"/>
              </a:solidFill>
            </a:rPr>
            <a:t>, изучающая закономерности территориальной организации и социальной инфраструктуры в связи со способом производства и особенностями географической среды</a:t>
          </a:r>
          <a:endParaRPr lang="ru-RU" sz="3200" dirty="0">
            <a:solidFill>
              <a:srgbClr val="002060"/>
            </a:solidFill>
          </a:endParaRPr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9FE302-26B4-4FF4-8412-7D571FB65452}" type="presOf" srcId="{B91D9299-A417-4472-9F50-A2E58EF09FC6}" destId="{A419F36C-330C-4EB6-93CE-37D314E32456}" srcOrd="0" destOrd="0" presId="urn:microsoft.com/office/officeart/2005/8/layout/vList2"/>
    <dgm:cxn modelId="{82F696B5-2AED-4EEC-9BE7-75C6DB593473}" type="presOf" srcId="{1442B220-6C46-4C03-8530-CB8620C25286}" destId="{B44C7F8D-7AC9-4E0B-81A2-757D82051E17}" srcOrd="0" destOrd="0" presId="urn:microsoft.com/office/officeart/2005/8/layout/vList2"/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A84E3B05-B0E4-4150-8F81-6CBD6007616C}" type="presOf" srcId="{837E701B-954B-43F9-BC7E-78AB9FFADD90}" destId="{AFE75407-B01C-44BB-B641-EEFE262BD73E}" srcOrd="0" destOrd="0" presId="urn:microsoft.com/office/officeart/2005/8/layout/vList2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E6F313FF-28CA-421B-8E9E-8AEA5BEE4AC5}" type="presParOf" srcId="{B44C7F8D-7AC9-4E0B-81A2-757D82051E17}" destId="{AFE75407-B01C-44BB-B641-EEFE262BD73E}" srcOrd="0" destOrd="0" presId="urn:microsoft.com/office/officeart/2005/8/layout/vList2"/>
    <dgm:cxn modelId="{5478DE38-2B6F-452D-AB20-F6B4173D645F}" type="presParOf" srcId="{B44C7F8D-7AC9-4E0B-81A2-757D82051E17}" destId="{A419F36C-330C-4EB6-93CE-37D314E324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42B220-6C46-4C03-8530-CB8620C252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E701B-954B-43F9-BC7E-78AB9FFADD90}">
      <dgm:prSet phldrT="[Текст]" custT="1"/>
      <dgm:spPr/>
      <dgm:t>
        <a:bodyPr/>
        <a:lstStyle/>
        <a:p>
          <a:pPr algn="ctr"/>
          <a:r>
            <a:rPr lang="ru-RU" sz="4400" b="1" dirty="0" smtClean="0"/>
            <a:t>Социальная география</a:t>
          </a:r>
          <a:r>
            <a:rPr lang="ru-RU" sz="4400" dirty="0" smtClean="0"/>
            <a:t> </a:t>
          </a:r>
          <a:endParaRPr lang="ru-RU" sz="4400" dirty="0"/>
        </a:p>
      </dgm:t>
    </dgm:pt>
    <dgm:pt modelId="{C585CFD4-D564-4341-A9C7-CD010B00ACD4}" type="parTrans" cxnId="{8612114C-0719-4454-8920-2879005659A7}">
      <dgm:prSet/>
      <dgm:spPr/>
      <dgm:t>
        <a:bodyPr/>
        <a:lstStyle/>
        <a:p>
          <a:endParaRPr lang="ru-RU"/>
        </a:p>
      </dgm:t>
    </dgm:pt>
    <dgm:pt modelId="{B2374ACA-5F1E-4741-AB0E-AC8DCE540859}" type="sibTrans" cxnId="{8612114C-0719-4454-8920-2879005659A7}">
      <dgm:prSet/>
      <dgm:spPr/>
      <dgm:t>
        <a:bodyPr/>
        <a:lstStyle/>
        <a:p>
          <a:endParaRPr lang="ru-RU"/>
        </a:p>
      </dgm:t>
    </dgm:pt>
    <dgm:pt modelId="{B91D9299-A417-4472-9F50-A2E58EF09FC6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2060"/>
              </a:solidFill>
            </a:rPr>
            <a:t>процессы и формы жизни людей, прежде всего с точки зрения условий труда, быта, отдыха, развития личности и воспроизводства жизни человека</a:t>
          </a:r>
          <a:endParaRPr lang="ru-RU" sz="3200" dirty="0">
            <a:solidFill>
              <a:srgbClr val="002060"/>
            </a:solidFill>
          </a:endParaRPr>
        </a:p>
      </dgm:t>
    </dgm:pt>
    <dgm:pt modelId="{696134F9-AA2F-4D25-8D5C-C49E09C3A714}" type="parTrans" cxnId="{821F15F6-7391-492E-8C52-3C31108BB07C}">
      <dgm:prSet/>
      <dgm:spPr/>
      <dgm:t>
        <a:bodyPr/>
        <a:lstStyle/>
        <a:p>
          <a:endParaRPr lang="ru-RU"/>
        </a:p>
      </dgm:t>
    </dgm:pt>
    <dgm:pt modelId="{BE46377A-FC90-4507-A718-FEE0712D096E}" type="sibTrans" cxnId="{821F15F6-7391-492E-8C52-3C31108BB07C}">
      <dgm:prSet/>
      <dgm:spPr/>
      <dgm:t>
        <a:bodyPr/>
        <a:lstStyle/>
        <a:p>
          <a:endParaRPr lang="ru-RU"/>
        </a:p>
      </dgm:t>
    </dgm:pt>
    <dgm:pt modelId="{BF656C5E-FD31-42E3-8620-359C5B953EE8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2060"/>
              </a:solidFill>
            </a:rPr>
            <a:t>территориальные системы надстроечных объектов, включая географию образа жизни, конфессиональную географию, культурную географию. </a:t>
          </a:r>
          <a:endParaRPr lang="ru-RU" sz="3200" dirty="0">
            <a:solidFill>
              <a:srgbClr val="002060"/>
            </a:solidFill>
          </a:endParaRPr>
        </a:p>
      </dgm:t>
    </dgm:pt>
    <dgm:pt modelId="{DE9BE824-F301-4C48-B5AC-EB986410787F}" type="parTrans" cxnId="{62733816-F2D4-4BCC-B988-9E88E1FB96DC}">
      <dgm:prSet/>
      <dgm:spPr/>
      <dgm:t>
        <a:bodyPr/>
        <a:lstStyle/>
        <a:p>
          <a:endParaRPr lang="ru-RU"/>
        </a:p>
      </dgm:t>
    </dgm:pt>
    <dgm:pt modelId="{CAF0CDDC-B4D6-49A5-B4B3-AD4790C76E43}" type="sibTrans" cxnId="{62733816-F2D4-4BCC-B988-9E88E1FB96DC}">
      <dgm:prSet/>
      <dgm:spPr/>
      <dgm:t>
        <a:bodyPr/>
        <a:lstStyle/>
        <a:p>
          <a:endParaRPr lang="ru-RU"/>
        </a:p>
      </dgm:t>
    </dgm:pt>
    <dgm:pt modelId="{B44C7F8D-7AC9-4E0B-81A2-757D82051E17}" type="pres">
      <dgm:prSet presAssocID="{1442B220-6C46-4C03-8530-CB8620C252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E75407-B01C-44BB-B641-EEFE262BD73E}" type="pres">
      <dgm:prSet presAssocID="{837E701B-954B-43F9-BC7E-78AB9FFADD90}" presName="parentText" presStyleLbl="node1" presStyleIdx="0" presStyleCnt="1" custLinFactNeighborY="-388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9F36C-330C-4EB6-93CE-37D314E32456}" type="pres">
      <dgm:prSet presAssocID="{837E701B-954B-43F9-BC7E-78AB9FFADD90}" presName="childText" presStyleLbl="revTx" presStyleIdx="0" presStyleCnt="1" custLinFactNeighborY="45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F35206-5A48-447F-9515-BC94180460D7}" type="presOf" srcId="{837E701B-954B-43F9-BC7E-78AB9FFADD90}" destId="{AFE75407-B01C-44BB-B641-EEFE262BD73E}" srcOrd="0" destOrd="0" presId="urn:microsoft.com/office/officeart/2005/8/layout/vList2"/>
    <dgm:cxn modelId="{CBBF2445-9453-4768-887C-49A1B2C1B636}" type="presOf" srcId="{BF656C5E-FD31-42E3-8620-359C5B953EE8}" destId="{A419F36C-330C-4EB6-93CE-37D314E32456}" srcOrd="0" destOrd="1" presId="urn:microsoft.com/office/officeart/2005/8/layout/vList2"/>
    <dgm:cxn modelId="{62733816-F2D4-4BCC-B988-9E88E1FB96DC}" srcId="{837E701B-954B-43F9-BC7E-78AB9FFADD90}" destId="{BF656C5E-FD31-42E3-8620-359C5B953EE8}" srcOrd="1" destOrd="0" parTransId="{DE9BE824-F301-4C48-B5AC-EB986410787F}" sibTransId="{CAF0CDDC-B4D6-49A5-B4B3-AD4790C76E43}"/>
    <dgm:cxn modelId="{7D6988B4-3FB3-4E89-90FE-F1A0C54548B9}" type="presOf" srcId="{1442B220-6C46-4C03-8530-CB8620C25286}" destId="{B44C7F8D-7AC9-4E0B-81A2-757D82051E17}" srcOrd="0" destOrd="0" presId="urn:microsoft.com/office/officeart/2005/8/layout/vList2"/>
    <dgm:cxn modelId="{821F15F6-7391-492E-8C52-3C31108BB07C}" srcId="{837E701B-954B-43F9-BC7E-78AB9FFADD90}" destId="{B91D9299-A417-4472-9F50-A2E58EF09FC6}" srcOrd="0" destOrd="0" parTransId="{696134F9-AA2F-4D25-8D5C-C49E09C3A714}" sibTransId="{BE46377A-FC90-4507-A718-FEE0712D096E}"/>
    <dgm:cxn modelId="{989F12E1-E5A4-436B-9F46-EB0DDA36017E}" type="presOf" srcId="{B91D9299-A417-4472-9F50-A2E58EF09FC6}" destId="{A419F36C-330C-4EB6-93CE-37D314E32456}" srcOrd="0" destOrd="0" presId="urn:microsoft.com/office/officeart/2005/8/layout/vList2"/>
    <dgm:cxn modelId="{8612114C-0719-4454-8920-2879005659A7}" srcId="{1442B220-6C46-4C03-8530-CB8620C25286}" destId="{837E701B-954B-43F9-BC7E-78AB9FFADD90}" srcOrd="0" destOrd="0" parTransId="{C585CFD4-D564-4341-A9C7-CD010B00ACD4}" sibTransId="{B2374ACA-5F1E-4741-AB0E-AC8DCE540859}"/>
    <dgm:cxn modelId="{E419739B-74AE-4BE9-BCFA-FC14A5D4FF3E}" type="presParOf" srcId="{B44C7F8D-7AC9-4E0B-81A2-757D82051E17}" destId="{AFE75407-B01C-44BB-B641-EEFE262BD73E}" srcOrd="0" destOrd="0" presId="urn:microsoft.com/office/officeart/2005/8/layout/vList2"/>
    <dgm:cxn modelId="{155DBDF9-4060-4BBE-87FA-7938F7B7C54C}" type="presParOf" srcId="{B44C7F8D-7AC9-4E0B-81A2-757D82051E17}" destId="{A419F36C-330C-4EB6-93CE-37D314E324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B4301-771E-4D35-B34B-EF09300E2D1D}">
      <dsp:nvSpPr>
        <dsp:cNvPr id="0" name=""/>
        <dsp:cNvSpPr/>
      </dsp:nvSpPr>
      <dsp:spPr>
        <a:xfrm>
          <a:off x="0" y="427467"/>
          <a:ext cx="1069933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Социально-экономическая</a:t>
          </a:r>
          <a:r>
            <a:rPr lang="en-US" sz="4000" b="1" kern="1200" dirty="0" smtClean="0"/>
            <a:t> </a:t>
          </a:r>
          <a:r>
            <a:rPr lang="ru-RU" sz="4000" b="1" kern="1200" dirty="0" smtClean="0"/>
            <a:t>география</a:t>
          </a:r>
          <a:r>
            <a:rPr lang="ru-RU" sz="4900" kern="1200" dirty="0" smtClean="0"/>
            <a:t> </a:t>
          </a:r>
          <a:endParaRPr lang="ru-RU" sz="4900" kern="1200" dirty="0"/>
        </a:p>
      </dsp:txBody>
      <dsp:txXfrm>
        <a:off x="59399" y="486866"/>
        <a:ext cx="10580537" cy="1098002"/>
      </dsp:txXfrm>
    </dsp:sp>
    <dsp:sp modelId="{36077313-7159-4089-B36E-E22E7BF348E4}">
      <dsp:nvSpPr>
        <dsp:cNvPr id="0" name=""/>
        <dsp:cNvSpPr/>
      </dsp:nvSpPr>
      <dsp:spPr>
        <a:xfrm>
          <a:off x="0" y="1632933"/>
          <a:ext cx="10699335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70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комплекс географических дисциплин, изучающих формы, процессы и закономерности территориальной организации общества в целом и его отдельных компонентов</a:t>
          </a:r>
          <a:endParaRPr lang="ru-RU" sz="2400" kern="1200" dirty="0"/>
        </a:p>
      </dsp:txBody>
      <dsp:txXfrm>
        <a:off x="0" y="1632933"/>
        <a:ext cx="10699335" cy="1076400"/>
      </dsp:txXfrm>
    </dsp:sp>
    <dsp:sp modelId="{452C521F-BD1D-41D7-9A9B-3A8AE401BF1C}">
      <dsp:nvSpPr>
        <dsp:cNvPr id="0" name=""/>
        <dsp:cNvSpPr/>
      </dsp:nvSpPr>
      <dsp:spPr>
        <a:xfrm>
          <a:off x="0" y="2709333"/>
          <a:ext cx="1069933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Предмет</a:t>
          </a:r>
          <a:r>
            <a:rPr lang="en-US" sz="4000" b="1" kern="1200" dirty="0" smtClean="0"/>
            <a:t> </a:t>
          </a:r>
          <a:r>
            <a:rPr lang="ru-RU" sz="4000" b="1" kern="1200" dirty="0" smtClean="0"/>
            <a:t>СЭГ</a:t>
          </a:r>
          <a:endParaRPr lang="ru-RU" sz="4000" kern="1200" dirty="0"/>
        </a:p>
      </dsp:txBody>
      <dsp:txXfrm>
        <a:off x="59399" y="2768732"/>
        <a:ext cx="10580537" cy="1098002"/>
      </dsp:txXfrm>
    </dsp:sp>
    <dsp:sp modelId="{2055DC84-DDB8-4457-BD44-09142F5EDD31}">
      <dsp:nvSpPr>
        <dsp:cNvPr id="0" name=""/>
        <dsp:cNvSpPr/>
      </dsp:nvSpPr>
      <dsp:spPr>
        <a:xfrm>
          <a:off x="0" y="3926133"/>
          <a:ext cx="10699335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70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процессы формирования, функционирования и развития территориальных социально-экономических систем, а также способы управления ими</a:t>
          </a:r>
          <a:endParaRPr lang="ru-RU" sz="2400" kern="1200" dirty="0"/>
        </a:p>
      </dsp:txBody>
      <dsp:txXfrm>
        <a:off x="0" y="3926133"/>
        <a:ext cx="10699335" cy="1076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6A09E-2694-41E8-BE94-EBEB047067C5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FFE8D-BF81-433E-AD7C-6F3C16BC7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268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983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166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73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58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958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782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485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804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820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045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93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838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763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31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57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383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273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05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791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785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442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5815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3881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541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602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9275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871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977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262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7689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6903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54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53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959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4949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4462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394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5726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5276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976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1490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348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1492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6597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0345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939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947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4770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8826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13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463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778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45511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2627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7304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4675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964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8943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06153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438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1864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23768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8816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2790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4276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8146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46356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10143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62466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545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119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8033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58394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72188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9803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95279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93858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5971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33882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20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2A600-6048-4DA5-B70D-3900EB7D51F1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220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F859-B2CC-4D5A-95A6-A1802B441F3E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3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E365-AA03-4036-A00B-98E1D47768E2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8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1C55-C721-48F3-AAD0-F2BD1CCFEF2A}" type="datetime1">
              <a:rPr lang="ru-RU" smtClean="0"/>
              <a:t>27.02.2026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5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7985-5DDA-47AD-85E5-022C6B346AD5}" type="datetime1">
              <a:rPr lang="ru-RU" smtClean="0"/>
              <a:t>27.02.2026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22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2BE2D-A6B7-4B8C-B180-7B8F1AFA2753}" type="datetime1">
              <a:rPr lang="ru-RU" smtClean="0"/>
              <a:t>27.02.2026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2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9617-7C64-47A0-9AEF-CF0A959FC763}" type="datetime1">
              <a:rPr lang="ru-RU" smtClean="0"/>
              <a:t>27.02.2026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5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A64-80DB-46A7-895F-03B7BF21F365}" type="datetime1">
              <a:rPr lang="ru-RU" smtClean="0"/>
              <a:t>27.02.2026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26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E8423-635B-493C-9E36-C9727D743391}" type="datetime1">
              <a:rPr lang="ru-RU" smtClean="0"/>
              <a:t>27.02.2026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9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1D72-9504-47F9-B8DE-76B3614FD9E4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7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E0846-69B0-4648-8BC0-544A42DC6C23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046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60B1-196E-4586-BE70-6654B5B6A9F2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97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57F4-7587-46AB-97A9-C5D82928FA5D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954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39E31-6C06-4BDA-B0BC-20DE695ED2C4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39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E553-4601-4937-9536-7ED4CD60F20D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1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7F0D3-ACF9-4CA9-90E4-0DC76E0E327F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06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51FBC-1BD2-407F-8918-1E85E26996C6}" type="datetime1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6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jp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jp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jp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jp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jpg"/><Relationship Id="rId9" Type="http://schemas.microsoft.com/office/2007/relationships/diagramDrawing" Target="../diagrams/drawing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jpg"/><Relationship Id="rId9" Type="http://schemas.microsoft.com/office/2007/relationships/diagramDrawing" Target="../diagrams/drawing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2.jpg"/><Relationship Id="rId9" Type="http://schemas.microsoft.com/office/2007/relationships/diagramDrawing" Target="../diagrams/drawing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2.jpg"/><Relationship Id="rId9" Type="http://schemas.microsoft.com/office/2007/relationships/diagramDrawing" Target="../diagrams/drawin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2.jpg"/><Relationship Id="rId9" Type="http://schemas.microsoft.com/office/2007/relationships/diagramDrawing" Target="../diagrams/drawing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2.jpg"/><Relationship Id="rId9" Type="http://schemas.microsoft.com/office/2007/relationships/diagramDrawing" Target="../diagrams/drawing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6B34530-4627-89EB-248C-E6EBC0676527}"/>
              </a:ext>
            </a:extLst>
          </p:cNvPr>
          <p:cNvSpPr txBox="1"/>
          <p:nvPr/>
        </p:nvSpPr>
        <p:spPr>
          <a:xfrm>
            <a:off x="1082049" y="2343237"/>
            <a:ext cx="79496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Содержание предмета и структура </a:t>
            </a:r>
            <a:endParaRPr lang="en-US" sz="3200" dirty="0" smtClean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экономической </a:t>
            </a:r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 социальной географии</a:t>
            </a:r>
            <a:endParaRPr lang="ru-RU" sz="3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10A6D14-C786-8EB9-F2FB-584A61ACB40D}"/>
              </a:ext>
            </a:extLst>
          </p:cNvPr>
          <p:cNvSpPr txBox="1"/>
          <p:nvPr/>
        </p:nvSpPr>
        <p:spPr>
          <a:xfrm>
            <a:off x="4065563" y="1758462"/>
            <a:ext cx="15488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ТЕМА </a:t>
            </a:r>
            <a:r>
              <a:rPr lang="en-US" sz="32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2</a:t>
            </a:r>
            <a:endParaRPr lang="ru-RU" sz="3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514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04149219"/>
              </p:ext>
            </p:extLst>
          </p:nvPr>
        </p:nvGraphicFramePr>
        <p:xfrm>
          <a:off x="666572" y="961157"/>
          <a:ext cx="106993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499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7463275"/>
              </p:ext>
            </p:extLst>
          </p:nvPr>
        </p:nvGraphicFramePr>
        <p:xfrm>
          <a:off x="807511" y="752843"/>
          <a:ext cx="92911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47544" y="350379"/>
            <a:ext cx="6845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>
                <a:solidFill>
                  <a:srgbClr val="00206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ru-RU" sz="4000" dirty="0" smtClean="0"/>
              <a:t>Направления структуры СЭГ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7572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10364197"/>
              </p:ext>
            </p:extLst>
          </p:nvPr>
        </p:nvGraphicFramePr>
        <p:xfrm>
          <a:off x="807511" y="953018"/>
          <a:ext cx="92911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47544" y="350379"/>
            <a:ext cx="6845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>
                <a:solidFill>
                  <a:srgbClr val="00206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ru-RU" sz="4000" dirty="0" smtClean="0"/>
              <a:t>Направления структуры СЭГ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5006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42378162"/>
              </p:ext>
            </p:extLst>
          </p:nvPr>
        </p:nvGraphicFramePr>
        <p:xfrm>
          <a:off x="807511" y="953018"/>
          <a:ext cx="92911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47544" y="350379"/>
            <a:ext cx="6845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>
                <a:solidFill>
                  <a:srgbClr val="00206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ru-RU" sz="4000" dirty="0" smtClean="0"/>
              <a:t>Направления структуры СЭГ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9576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745288" y="137076"/>
            <a:ext cx="2856669" cy="1157401"/>
            <a:chOff x="0" y="1411364"/>
            <a:chExt cx="9291178" cy="1157401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1411364"/>
              <a:ext cx="9291178" cy="86114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4000" dirty="0" smtClean="0"/>
                <a:t>Цель</a:t>
              </a:r>
              <a:endParaRPr lang="ru-RU" sz="4000" dirty="0"/>
            </a:p>
          </p:txBody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1470763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00" kern="12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80972" y="162370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77665" y="1059440"/>
            <a:ext cx="85763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изучение социально-экономических процессов и явлений </a:t>
            </a:r>
            <a:endParaRPr lang="ru-RU" sz="2400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в </a:t>
            </a:r>
            <a:r>
              <a:rPr lang="ru-RU" sz="2400" dirty="0">
                <a:solidFill>
                  <a:srgbClr val="002060"/>
                </a:solidFill>
              </a:rPr>
              <a:t>их территориальном выражении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3727025" y="1890437"/>
            <a:ext cx="2856669" cy="1157401"/>
            <a:chOff x="0" y="1411364"/>
            <a:chExt cx="9291178" cy="1157401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1411364"/>
              <a:ext cx="9291178" cy="86114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4000" dirty="0" smtClean="0"/>
                <a:t>Задачи</a:t>
              </a:r>
              <a:endParaRPr lang="ru-RU" sz="4000" dirty="0"/>
            </a:p>
          </p:txBody>
        </p:sp>
        <p:sp>
          <p:nvSpPr>
            <p:cNvPr id="14" name="Скругленный прямоугольник 4"/>
            <p:cNvSpPr/>
            <p:nvPr/>
          </p:nvSpPr>
          <p:spPr>
            <a:xfrm>
              <a:off x="59399" y="1470763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00" kern="12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74930" y="2806353"/>
            <a:ext cx="916085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Анализ </a:t>
            </a:r>
            <a:r>
              <a:rPr lang="ru-RU" sz="2400" dirty="0">
                <a:solidFill>
                  <a:srgbClr val="002060"/>
                </a:solidFill>
              </a:rPr>
              <a:t>пространственного распределения объектов и явлений, выявление тенденций и закономерностей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Оценка роли географического положения региона в формировании хозяйственно-экономического </a:t>
            </a:r>
            <a:r>
              <a:rPr lang="ru-RU" sz="2400" dirty="0" smtClean="0">
                <a:solidFill>
                  <a:srgbClr val="002060"/>
                </a:solidFill>
              </a:rPr>
              <a:t>потенциала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Изучение взаимосвязей природы и общества, разработка рекомендаций по устойчивому развитию территории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Прогнозирование динамики изменений географического пространства и адаптация управления территорией к новым условиям.</a:t>
            </a:r>
          </a:p>
        </p:txBody>
      </p:sp>
    </p:spTree>
    <p:extLst>
      <p:ext uri="{BB962C8B-B14F-4D97-AF65-F5344CB8AC3E}">
        <p14:creationId xmlns:p14="http://schemas.microsoft.com/office/powerpoint/2010/main" val="235468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218030" y="2328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573201" y="403633"/>
            <a:ext cx="2856669" cy="1157401"/>
            <a:chOff x="0" y="1411364"/>
            <a:chExt cx="9291178" cy="1157401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1411364"/>
              <a:ext cx="9291178" cy="86114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4000" dirty="0" smtClean="0"/>
                <a:t>Задачи</a:t>
              </a:r>
              <a:endParaRPr lang="ru-RU" sz="4000" dirty="0"/>
            </a:p>
          </p:txBody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1470763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000" kern="12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26205" y="1324177"/>
            <a:ext cx="91608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>
                <a:solidFill>
                  <a:srgbClr val="002060"/>
                </a:solidFill>
              </a:rPr>
              <a:t>5. </a:t>
            </a:r>
            <a:r>
              <a:rPr lang="ru-RU" sz="2400" dirty="0">
                <a:solidFill>
                  <a:srgbClr val="002060"/>
                </a:solidFill>
              </a:rPr>
              <a:t>Изучение экологического воздействия производства и расселения на природную среду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ru-RU" sz="2400" dirty="0" smtClean="0">
                <a:solidFill>
                  <a:srgbClr val="002060"/>
                </a:solidFill>
              </a:rPr>
              <a:t>6. </a:t>
            </a:r>
            <a:r>
              <a:rPr lang="ru-RU" sz="2400" dirty="0">
                <a:solidFill>
                  <a:srgbClr val="002060"/>
                </a:solidFill>
              </a:rPr>
              <a:t>Разработка научных основ пространственной организации жизни общества для целей планирования и </a:t>
            </a:r>
            <a:r>
              <a:rPr lang="ru-RU" sz="2400" dirty="0" smtClean="0">
                <a:solidFill>
                  <a:srgbClr val="002060"/>
                </a:solidFill>
              </a:rPr>
              <a:t>проектирования.</a:t>
            </a:r>
          </a:p>
          <a:p>
            <a:pPr>
              <a:spcAft>
                <a:spcPts val="1200"/>
              </a:spcAft>
            </a:pPr>
            <a:r>
              <a:rPr lang="ru-RU" sz="2400" dirty="0" smtClean="0">
                <a:solidFill>
                  <a:srgbClr val="002060"/>
                </a:solidFill>
              </a:rPr>
              <a:t>7. Выявление </a:t>
            </a:r>
            <a:r>
              <a:rPr lang="ru-RU" sz="2400" dirty="0">
                <a:solidFill>
                  <a:srgbClr val="002060"/>
                </a:solidFill>
              </a:rPr>
              <a:t>взаимосвязей между географической средой, производством и расселением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ru-RU" sz="2400" dirty="0" smtClean="0">
                <a:solidFill>
                  <a:srgbClr val="002060"/>
                </a:solidFill>
              </a:rPr>
              <a:t>8. </a:t>
            </a:r>
            <a:r>
              <a:rPr lang="ru-RU" sz="2400" dirty="0">
                <a:solidFill>
                  <a:srgbClr val="002060"/>
                </a:solidFill>
              </a:rPr>
              <a:t>Научно обоснованное районирование территории, выработка предложений по оптимизации и повышению эффективности функционирования отдельных элементов систем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4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5613" y="0"/>
            <a:ext cx="4592874" cy="564447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57196" y="5665134"/>
            <a:ext cx="5124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YS Text"/>
              </a:rPr>
              <a:t>Михаил Васильевич Ломоносов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45872" y="6176641"/>
            <a:ext cx="1812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YS Text"/>
              </a:rPr>
              <a:t>1711 - 1765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5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050" name="Picture 2" descr="https://avatars.mds.yandex.net/get-entity_search/2363292/959812046/S600xU_2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83" y="14212"/>
            <a:ext cx="3768695" cy="560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57196" y="5665134"/>
            <a:ext cx="50064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Николай Николаевич </a:t>
            </a:r>
            <a:r>
              <a:rPr lang="ru-RU" sz="2400" b="1" dirty="0" err="1">
                <a:solidFill>
                  <a:srgbClr val="002060"/>
                </a:solidFill>
              </a:rPr>
              <a:t>Баранский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45872" y="6176641"/>
            <a:ext cx="18293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YS Text"/>
              </a:rPr>
              <a:t>1881 - 1963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7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90155738"/>
              </p:ext>
            </p:extLst>
          </p:nvPr>
        </p:nvGraphicFramePr>
        <p:xfrm>
          <a:off x="807511" y="953018"/>
          <a:ext cx="92911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9018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57891913"/>
              </p:ext>
            </p:extLst>
          </p:nvPr>
        </p:nvGraphicFramePr>
        <p:xfrm>
          <a:off x="807511" y="726799"/>
          <a:ext cx="92911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7447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5680373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0304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13438110"/>
              </p:ext>
            </p:extLst>
          </p:nvPr>
        </p:nvGraphicFramePr>
        <p:xfrm>
          <a:off x="559683" y="961157"/>
          <a:ext cx="1002001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1158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Балансовый 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89668" y="3045667"/>
            <a:ext cx="8094511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Обеспечение равновесия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Использование статистических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данных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структуры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экономики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Прогнозирование изменений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80970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Ключевые принципы балансового 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3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Балансовый 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04" y="3016791"/>
            <a:ext cx="77009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Сбор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данных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Формулировка проблемы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Разработка сценария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Оценка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последствий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Принятие решений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7742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Этапы применения балансового 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92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020556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Балансовый 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78564" y="2703835"/>
            <a:ext cx="98020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Анализ производства сельскохозяйственной продукции и потребности населения в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продуктах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питания.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Оценка объемов добычи полезных ископаемых и спроса на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сырье.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Прогнозирование роста промышленного производства и потребления электроэнергии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48592" y="2237356"/>
            <a:ext cx="47452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Применение в практике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0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020556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Балансовый 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78564" y="2703835"/>
            <a:ext cx="980202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Обеспечивает ясное представление о состоянии экономики региона.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Помогает выявить слабые места и разработать меры по их устранению.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Способствует рациональному распределению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ресурсов.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48592" y="2237356"/>
            <a:ext cx="4453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Преимущества 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9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020556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Балансовый 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78564" y="2703835"/>
            <a:ext cx="980202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Требует значительных затрат времени и ресурсов на сбор и обработку данных.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Может возникать сложность в интерпретации полученных результатов.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Метод не учитывает внешние факторы, такие как политические или экологические риски.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48592" y="2237356"/>
            <a:ext cx="38491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Недостатки </a:t>
            </a:r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Картографический</a:t>
              </a:r>
              <a:r>
                <a:rPr lang="ru-RU" sz="4400" b="1" dirty="0" smtClean="0"/>
                <a:t> </a:t>
              </a:r>
              <a:r>
                <a:rPr lang="ru-RU" sz="4400" b="1" dirty="0"/>
                <a:t>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04" y="3016791"/>
            <a:ext cx="770093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Выбор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тематики карты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Сбор данных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Классификация данных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Композиция карты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Оформление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карты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Интерпретация результатов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7191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Основные этапы картографирования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5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Картографический</a:t>
              </a:r>
              <a:r>
                <a:rPr lang="ru-RU" sz="4400" b="1" dirty="0" smtClean="0"/>
                <a:t> </a:t>
              </a:r>
              <a:r>
                <a:rPr lang="ru-RU" sz="4400" b="1" dirty="0"/>
                <a:t>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03756" y="2964562"/>
            <a:ext cx="1070508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Экономико-географические карты</a:t>
            </a:r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- Карты размещения отраслей хозяйства (промышленность, сельское хозяйство).</a:t>
            </a:r>
          </a:p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- Транспортные карты (железнодорожные линии, автомобильные дороги, морские пути).</a:t>
            </a:r>
          </a:p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- Социально-экономические карты (уровень доходов населения, занятость, уровень образования).</a:t>
            </a:r>
          </a:p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Специальные карты</a:t>
            </a:r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- Экологические карты (загрязнение окружающей среды, зоны риска природных </a:t>
            </a:r>
            <a:r>
              <a:rPr lang="ru-RU" sz="20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катастроф</a:t>
            </a:r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).</a:t>
            </a:r>
          </a:p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- Демографические карты (миграционные потоки, плотность населения).</a:t>
            </a:r>
          </a:p>
          <a:p>
            <a:r>
              <a:rPr lang="ru-RU" sz="20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- Историко-культурные карты (культурные памятники, исторические события).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76626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Типы карт в экономической географии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33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98981" y="1148131"/>
            <a:ext cx="8830180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Картографический</a:t>
              </a:r>
              <a:r>
                <a:rPr lang="ru-RU" sz="4400" b="1" dirty="0" smtClean="0"/>
                <a:t> </a:t>
              </a:r>
              <a:r>
                <a:rPr lang="ru-RU" sz="4400" b="1" dirty="0"/>
                <a:t>метод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04" y="3016791"/>
            <a:ext cx="77009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Наглядность представления информации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Удобство сравнения разных регионов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Возможность выявления скрытых закономерностей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Использование в научных исследованиях и практической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работе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7281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Значение картографического 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8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98981" y="1148131"/>
            <a:ext cx="8830180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Программно-целевой метод</a:t>
              </a:r>
              <a:r>
                <a:rPr lang="ru-RU" sz="4400" dirty="0"/>
                <a:t> 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04" y="3016791"/>
            <a:ext cx="770093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Определение цели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Комплексный подход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Интеграция усилий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Мониторинг и оценка результатов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66800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Основные характеристики 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10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98981" y="1148131"/>
            <a:ext cx="8830180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Программно-целевой метод</a:t>
              </a:r>
              <a:r>
                <a:rPr lang="ru-RU" sz="4400" dirty="0"/>
                <a:t> 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04" y="3016791"/>
            <a:ext cx="770093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Развитие туристических зон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Создание промышленных кластеров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Социальная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инфраструктура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4371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Примеры применения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98981" y="1148131"/>
            <a:ext cx="8830180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Программно-целевой метод</a:t>
              </a:r>
              <a:r>
                <a:rPr lang="ru-RU" sz="4400" dirty="0"/>
                <a:t> 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03" y="3016791"/>
            <a:ext cx="866660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Четкость постановки целей и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задач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Комплексный подход к решению проблем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Координация действий различных субъектов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Повышение эффективности использования бюджетных средств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4453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Преимущества 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38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98981" y="1148131"/>
            <a:ext cx="8830180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Программно-целевой метод</a:t>
              </a:r>
              <a:r>
                <a:rPr lang="ru-RU" sz="4400" dirty="0"/>
                <a:t> 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04203" y="3016791"/>
            <a:ext cx="942601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Сложность координации большого числа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участников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Риски неэффективного распределения ресурсов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Необходимость постоянного мониторинга и оценки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результатов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3857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Недостатки </a:t>
            </a:r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метода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2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00234943"/>
              </p:ext>
            </p:extLst>
          </p:nvPr>
        </p:nvGraphicFramePr>
        <p:xfrm>
          <a:off x="807511" y="953018"/>
          <a:ext cx="92911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3756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1839872"/>
              </p:ext>
            </p:extLst>
          </p:nvPr>
        </p:nvGraphicFramePr>
        <p:xfrm>
          <a:off x="807511" y="953018"/>
          <a:ext cx="92911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109025" y="2187848"/>
            <a:ext cx="18389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Изучает: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90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98981" y="1148131"/>
            <a:ext cx="8830180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b="1" dirty="0" smtClean="0"/>
                <a:t>Объекты социальной географии</a:t>
              </a:r>
              <a:r>
                <a:rPr lang="ru-RU" sz="4000" dirty="0"/>
                <a:t>  </a:t>
              </a:r>
              <a:endParaRPr lang="ru-RU" sz="40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04203" y="3016791"/>
            <a:ext cx="94260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Общество </a:t>
            </a: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и его составные </a:t>
            </a: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части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Территориальные </a:t>
            </a: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общности людей 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Геоториальные</a:t>
            </a: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системы </a:t>
            </a:r>
            <a:endParaRPr lang="ru-RU" sz="36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2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https://upload.wikimedia.org/wikipedia/commons/f/f4/BRUNHES_Jea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44" y="1086132"/>
            <a:ext cx="3048000" cy="412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02759" y="5207981"/>
            <a:ext cx="272542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Жан </a:t>
            </a:r>
            <a:r>
              <a:rPr lang="ru-RU" sz="3200" dirty="0" err="1" smtClean="0">
                <a:solidFill>
                  <a:srgbClr val="002060"/>
                </a:solidFill>
              </a:rPr>
              <a:t>Брюн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endParaRPr lang="en-US" sz="3200" dirty="0" smtClean="0">
              <a:solidFill>
                <a:srgbClr val="002060"/>
              </a:solidFill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Jean </a:t>
            </a:r>
            <a:r>
              <a:rPr lang="en-US" sz="3200" dirty="0" err="1">
                <a:solidFill>
                  <a:srgbClr val="002060"/>
                </a:solidFill>
              </a:rPr>
              <a:t>Brunhes</a:t>
            </a:r>
            <a:endParaRPr lang="en-US" sz="3200" dirty="0">
              <a:solidFill>
                <a:srgbClr val="002060"/>
              </a:solidFill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(1869</a:t>
            </a:r>
            <a:r>
              <a:rPr lang="en-US" sz="3200" dirty="0" smtClean="0">
                <a:solidFill>
                  <a:srgbClr val="002060"/>
                </a:solidFill>
              </a:rPr>
              <a:t> - </a:t>
            </a:r>
            <a:r>
              <a:rPr lang="ru-RU" sz="3200" dirty="0" smtClean="0">
                <a:solidFill>
                  <a:srgbClr val="002060"/>
                </a:solidFill>
              </a:rPr>
              <a:t>1930)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87989" y="5207981"/>
            <a:ext cx="275107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Жозеф </a:t>
            </a:r>
            <a:r>
              <a:rPr lang="ru-RU" sz="3200" dirty="0" err="1">
                <a:solidFill>
                  <a:srgbClr val="002060"/>
                </a:solidFill>
              </a:rPr>
              <a:t>Валло</a:t>
            </a:r>
            <a:endParaRPr lang="en-US" sz="3200" dirty="0">
              <a:solidFill>
                <a:srgbClr val="002060"/>
              </a:solidFill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Joseph </a:t>
            </a:r>
            <a:r>
              <a:rPr lang="en-US" sz="3200" dirty="0" err="1" smtClean="0">
                <a:solidFill>
                  <a:srgbClr val="002060"/>
                </a:solidFill>
              </a:rPr>
              <a:t>Vallot</a:t>
            </a:r>
            <a:endParaRPr lang="en-US" sz="3200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(18</a:t>
            </a:r>
            <a:r>
              <a:rPr lang="en-US" sz="3200" dirty="0" smtClean="0">
                <a:solidFill>
                  <a:srgbClr val="002060"/>
                </a:solidFill>
              </a:rPr>
              <a:t>54 - </a:t>
            </a:r>
            <a:r>
              <a:rPr lang="ru-RU" sz="3200" dirty="0" smtClean="0">
                <a:solidFill>
                  <a:srgbClr val="002060"/>
                </a:solidFill>
              </a:rPr>
              <a:t>19</a:t>
            </a:r>
            <a:r>
              <a:rPr lang="en-US" sz="3200" dirty="0" smtClean="0">
                <a:solidFill>
                  <a:srgbClr val="002060"/>
                </a:solidFill>
              </a:rPr>
              <a:t>25</a:t>
            </a:r>
            <a:r>
              <a:rPr lang="ru-RU" sz="3200" dirty="0" smtClean="0">
                <a:solidFill>
                  <a:srgbClr val="002060"/>
                </a:solidFill>
              </a:rPr>
              <a:t>)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32" name="Picture 8" descr="https://upload.wikimedia.org/wikipedia/commons/thumb/c/cc/Joseph_Vallot.jpg/250px-Joseph_Vallo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900" y="664555"/>
            <a:ext cx="238125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41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98981" y="1148131"/>
            <a:ext cx="8830180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b="1" dirty="0" smtClean="0"/>
                <a:t>Методы социальной географии</a:t>
              </a:r>
              <a:r>
                <a:rPr lang="ru-RU" sz="4000" dirty="0"/>
                <a:t>  </a:t>
              </a:r>
              <a:endParaRPr lang="ru-RU" sz="40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04203" y="3016791"/>
            <a:ext cx="942601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Наблюдение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Метод </a:t>
            </a: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полевых исследований  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Сравнительно-географический </a:t>
            </a: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метод </a:t>
            </a:r>
            <a:endParaRPr lang="ru-RU" sz="36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Количественные </a:t>
            </a: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методы</a:t>
            </a:r>
            <a:endParaRPr lang="ru-RU" sz="36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 smtClean="0"/>
                <a:t>Метод «Наблюдение»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04" y="3016791"/>
            <a:ext cx="770093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Прямое наблюдение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Непрямое наблюдение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Открытое наблюдение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Скрытое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наблюдение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Структурированное наблюдение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Неструктурированное наблюдение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65790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Особенности метода наблюдения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2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Прямое </a:t>
              </a:r>
              <a:r>
                <a:rPr lang="ru-RU" sz="4400" b="1" dirty="0" smtClean="0"/>
                <a:t>наблюдение</a:t>
              </a:r>
              <a:r>
                <a:rPr lang="ru-RU" sz="4400" dirty="0" smtClean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Получение непосредственного опыта и наглядных сведений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Возможность выявления нюансов и деталей, незаметных при опросах или анкетировании.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Высокая степень объективности, особенно при структурированном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подходе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69092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Преимущества </a:t>
            </a:r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метода наблюдения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82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b="1" dirty="0"/>
                <a:t>Прямое наблюдение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Субъективизм наблюдателя, влияющий на интерпретацию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результатов.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Сложность стандартизации процесса наблюдения.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Невозможность глубокого проникновения в причины происходящих явлений без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дополнительного исследования.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6304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Недостатки </a:t>
            </a:r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метода наблюдения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1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b="1" dirty="0"/>
                <a:t>Прямое наблюдение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Личное присутствие.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Фиксирование фактов.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Обнаружение скрытой информации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Объективность.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73677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Характеристики прямого наблюдения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22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Прямое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Определение цели и предмета наблюдения.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Выбор места и времени наблюдения.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Подготовка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оборудования и инструментариев.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Проведение наблюдения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полученных данных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3700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Этапы </a:t>
            </a:r>
            <a:r>
              <a:rPr lang="ru-RU" sz="3200" dirty="0" smtClean="0">
                <a:solidFill>
                  <a:srgbClr val="002060"/>
                </a:solidFill>
              </a:rPr>
              <a:t>проведения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32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Непрямое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80868" y="2705481"/>
            <a:ext cx="1047434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это способ сбора первичной информации,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при </a:t>
            </a:r>
            <a:r>
              <a:rPr lang="ru-RU" sz="3200" dirty="0">
                <a:solidFill>
                  <a:srgbClr val="002060"/>
                </a:solidFill>
              </a:rPr>
              <a:t>котором исследователь получает представление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о </a:t>
            </a:r>
            <a:r>
              <a:rPr lang="ru-RU" sz="3200" dirty="0">
                <a:solidFill>
                  <a:srgbClr val="002060"/>
                </a:solidFill>
              </a:rPr>
              <a:t>реальности посредством посреднических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материалов </a:t>
            </a:r>
            <a:r>
              <a:rPr lang="ru-RU" sz="3200" dirty="0">
                <a:solidFill>
                  <a:srgbClr val="002060"/>
                </a:solidFill>
              </a:rPr>
              <a:t>и источников, не находясь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непосредственно </a:t>
            </a:r>
            <a:r>
              <a:rPr lang="ru-RU" sz="3200" dirty="0">
                <a:solidFill>
                  <a:srgbClr val="002060"/>
                </a:solidFill>
              </a:rPr>
              <a:t>на месте событий.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93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Непрямое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Использование фотографий и изображений.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Картографические материалы.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Спутниковые снимки.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Видео-материалы.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Документы и архивные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материалы.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35157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Основные формы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68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Непрямое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Широкий охват территории.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Экономичность и быстрота сбора данных.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Возможность ретроспективного анализа.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Независимость от присутствия самого исследователя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Преимущества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6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Непрямое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Отсутствие непосредственной связи с объектом исследования.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Возможные искажения и ошибки в представленной информации.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Необходимость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тщательной проверки подлинности и точности используемых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материалов.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65683" y="2401493"/>
            <a:ext cx="2366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Недостатки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6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Открытое </a:t>
              </a:r>
              <a:r>
                <a:rPr lang="ru-RU" sz="4400" dirty="0" smtClean="0"/>
                <a:t>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80868" y="2705481"/>
            <a:ext cx="9350637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это метод исследования, при котором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исследователь </a:t>
            </a:r>
            <a:r>
              <a:rPr lang="ru-RU" sz="3200" dirty="0">
                <a:solidFill>
                  <a:srgbClr val="002060"/>
                </a:solidFill>
              </a:rPr>
              <a:t>открыто заявляет о своей роли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 </a:t>
            </a:r>
            <a:r>
              <a:rPr lang="ru-RU" sz="3200" dirty="0">
                <a:solidFill>
                  <a:srgbClr val="002060"/>
                </a:solidFill>
              </a:rPr>
              <a:t>целях перед участниками наблюдения.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Такой </a:t>
            </a:r>
            <a:r>
              <a:rPr lang="ru-RU" sz="3200" dirty="0">
                <a:solidFill>
                  <a:srgbClr val="002060"/>
                </a:solidFill>
              </a:rPr>
              <a:t>подход отличается прозрачностью и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взаимным </a:t>
            </a:r>
            <a:r>
              <a:rPr lang="ru-RU" sz="3200" dirty="0">
                <a:solidFill>
                  <a:srgbClr val="002060"/>
                </a:solidFill>
              </a:rPr>
              <a:t>пониманием между наблюдателем и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наблюдаемыми </a:t>
            </a:r>
            <a:r>
              <a:rPr lang="ru-RU" sz="3200" dirty="0">
                <a:solidFill>
                  <a:srgbClr val="002060"/>
                </a:solidFill>
              </a:rPr>
              <a:t>субъектами.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3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Открытое </a:t>
              </a:r>
              <a:r>
                <a:rPr lang="ru-RU" sz="4400" dirty="0" smtClean="0"/>
                <a:t>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Четкое обозначение статуса.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Получение согласия.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Минимизация скрытых намерений.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Возможность обратной связи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4410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Отличительные </a:t>
            </a:r>
            <a:r>
              <a:rPr lang="ru-RU" sz="3200" dirty="0" smtClean="0">
                <a:solidFill>
                  <a:srgbClr val="002060"/>
                </a:solidFill>
              </a:rPr>
              <a:t>черты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1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Открытое </a:t>
              </a:r>
              <a:r>
                <a:rPr lang="ru-RU" sz="4400" dirty="0" smtClean="0"/>
                <a:t>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Формулирование цели и задач.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Подбор методики.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Организация информирования.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Сбор данных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Интерпретация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результатов.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3823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Этапы проведения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90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Открытое </a:t>
              </a:r>
              <a:r>
                <a:rPr lang="ru-RU" sz="4400" dirty="0" smtClean="0"/>
                <a:t>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Этический аспект.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Техническая сторона.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Интерпретационная точность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6168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Рекомендации по применению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0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Скрытое 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80868" y="2705481"/>
            <a:ext cx="10586552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это форма научного исследования, при которой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исследователь </a:t>
            </a:r>
            <a:r>
              <a:rPr lang="ru-RU" sz="3200" dirty="0">
                <a:solidFill>
                  <a:srgbClr val="002060"/>
                </a:solidFill>
              </a:rPr>
              <a:t>собирает данные, оставаясь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неизвестным </a:t>
            </a:r>
            <a:r>
              <a:rPr lang="ru-RU" sz="3200" dirty="0">
                <a:solidFill>
                  <a:srgbClr val="002060"/>
                </a:solidFill>
              </a:rPr>
              <a:t>участникам наблюдаемого процесса.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Цель </a:t>
            </a:r>
            <a:r>
              <a:rPr lang="ru-RU" sz="3200" dirty="0">
                <a:solidFill>
                  <a:srgbClr val="002060"/>
                </a:solidFill>
              </a:rPr>
              <a:t>такого подхода состоит в </a:t>
            </a:r>
            <a:r>
              <a:rPr lang="ru-RU" sz="3200" dirty="0" smtClean="0">
                <a:solidFill>
                  <a:srgbClr val="002060"/>
                </a:solidFill>
              </a:rPr>
              <a:t>минимизации </a:t>
            </a:r>
            <a:r>
              <a:rPr lang="ru-RU" sz="3200" dirty="0">
                <a:solidFill>
                  <a:srgbClr val="002060"/>
                </a:solidFill>
              </a:rPr>
              <a:t>влияния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постороннего </a:t>
            </a:r>
            <a:r>
              <a:rPr lang="ru-RU" sz="3200" dirty="0">
                <a:solidFill>
                  <a:srgbClr val="002060"/>
                </a:solidFill>
              </a:rPr>
              <a:t>фактора на поведение субъектов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 </a:t>
            </a:r>
            <a:r>
              <a:rPr lang="ru-RU" sz="3200" dirty="0">
                <a:solidFill>
                  <a:srgbClr val="002060"/>
                </a:solidFill>
              </a:rPr>
              <a:t>сохранение естественной </a:t>
            </a:r>
            <a:r>
              <a:rPr lang="ru-RU" sz="3200" dirty="0" smtClean="0">
                <a:solidFill>
                  <a:srgbClr val="002060"/>
                </a:solidFill>
              </a:rPr>
              <a:t>обстановки.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8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Скрытое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Отсутствие оповещения.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Натуральность ситуации.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Конспирация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Высокая </a:t>
            </a:r>
            <a:r>
              <a:rPr lang="ru-RU" sz="2800" dirty="0" err="1">
                <a:solidFill>
                  <a:srgbClr val="002060"/>
                </a:solidFill>
                <a:latin typeface="Trebuchet MS" panose="020B0603020202020204" pitchFamily="34" charset="0"/>
              </a:rPr>
              <a:t>валидность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40671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Основные признаки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4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Скрытое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Полностью скрытый вариант.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Частично скрытый вариант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321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Типология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1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Скрытое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Распространенность народных обычаев и праздников.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Структура быта и досуга населения.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Социальные взаимоотношения и межэтнические контакты.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Проблемы экологии и охраны природы.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678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Применение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32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Скрытое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Минимальное вмешательство в естественный ход событий.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Объективность получаемых данных.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Возможность зафиксировать спонтанные реакции и модели поведения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30941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Преимущества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06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Скрытое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Этические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трудности.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Трудности контроля качества и надежности данных.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Высокий уровень риска для исследователя 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489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Недостатки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47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Структурированное </a:t>
              </a:r>
              <a:r>
                <a:rPr lang="ru-RU" sz="4400" dirty="0" smtClean="0"/>
                <a:t>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44135" y="2662752"/>
            <a:ext cx="11134779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это научный метод, при котором процесс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восприятия </a:t>
            </a:r>
            <a:r>
              <a:rPr lang="ru-RU" sz="3200" dirty="0">
                <a:solidFill>
                  <a:srgbClr val="002060"/>
                </a:solidFill>
              </a:rPr>
              <a:t>и фиксации данных организуется по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предварительно </a:t>
            </a:r>
            <a:r>
              <a:rPr lang="ru-RU" sz="3200" dirty="0">
                <a:solidFill>
                  <a:srgbClr val="002060"/>
                </a:solidFill>
              </a:rPr>
              <a:t>разработанному плану и схеме.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Данный </a:t>
            </a:r>
            <a:r>
              <a:rPr lang="ru-RU" sz="3200" dirty="0">
                <a:solidFill>
                  <a:srgbClr val="002060"/>
                </a:solidFill>
              </a:rPr>
              <a:t>подход подразумевает четкую </a:t>
            </a:r>
            <a:r>
              <a:rPr lang="ru-RU" sz="3200" dirty="0" smtClean="0">
                <a:solidFill>
                  <a:srgbClr val="002060"/>
                </a:solidFill>
              </a:rPr>
              <a:t>организацию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наблюдения</a:t>
            </a:r>
            <a:r>
              <a:rPr lang="ru-RU" sz="3200" dirty="0">
                <a:solidFill>
                  <a:srgbClr val="002060"/>
                </a:solidFill>
              </a:rPr>
              <a:t>, установление критериев отбора фактов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 </a:t>
            </a:r>
            <a:r>
              <a:rPr lang="ru-RU" sz="3200" dirty="0">
                <a:solidFill>
                  <a:srgbClr val="002060"/>
                </a:solidFill>
              </a:rPr>
              <a:t>разработку стандартных процедур сбора информации.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14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Структурированное</a:t>
              </a:r>
              <a:r>
                <a:rPr lang="ru-RU" sz="4400" dirty="0" smtClean="0"/>
                <a:t>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Предварительная подготовка.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Стандартизация процедуры.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Собственно наблюдение.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Обработка и анализ данных.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48013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Ключевые компоненты 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08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Структурированное</a:t>
              </a:r>
              <a:r>
                <a:rPr lang="ru-RU" sz="4400" dirty="0" smtClean="0"/>
                <a:t>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Анализ миграция населения и её влияние на территорию.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Оценка уровня благоустройства городских кварталов.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Изучение туристской привлекательности регионов.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Исследование особенностей сельского хозяйства и земледелия.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4876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Примеры использования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76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Структурированное</a:t>
              </a:r>
              <a:r>
                <a:rPr lang="ru-RU" sz="4400" dirty="0" smtClean="0"/>
                <a:t>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Высокая надежность и </a:t>
            </a:r>
            <a:r>
              <a:rPr lang="ru-RU" sz="2800" dirty="0" err="1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воспроизводимость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результатов.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Возможность сравнения данных, полученных разными исследователями.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Эффективность в условиях массовых обследований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9706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Преимущества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Структурированное</a:t>
              </a:r>
              <a:r>
                <a:rPr lang="ru-RU" sz="4400" dirty="0" smtClean="0"/>
                <a:t>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Затраты времени и усилий на подготовку плана наблюдения.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Потеря индивидуальных оттенков и уникальных особенностей каждого случая.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Необходимость привлечения квалифицированных кадров для исполнения работ.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366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Недостатки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9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44135" y="1112080"/>
            <a:ext cx="9659121" cy="1216800"/>
            <a:chOff x="0" y="755433"/>
            <a:chExt cx="9659121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377532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99723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Неструктурированное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44135" y="2662752"/>
            <a:ext cx="10793339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это разновидность научного исследования,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при </a:t>
            </a:r>
            <a:r>
              <a:rPr lang="ru-RU" sz="3200" dirty="0">
                <a:solidFill>
                  <a:srgbClr val="002060"/>
                </a:solidFill>
              </a:rPr>
              <a:t>котором отсутствует заранее заданная схема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фиксации </a:t>
            </a:r>
            <a:r>
              <a:rPr lang="ru-RU" sz="3200" dirty="0">
                <a:solidFill>
                  <a:srgbClr val="002060"/>
                </a:solidFill>
              </a:rPr>
              <a:t>данных и упорядоченный подход к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восприятию </a:t>
            </a:r>
            <a:r>
              <a:rPr lang="ru-RU" sz="3200" dirty="0">
                <a:solidFill>
                  <a:srgbClr val="002060"/>
                </a:solidFill>
              </a:rPr>
              <a:t>окружающего мира. Данный </a:t>
            </a:r>
            <a:r>
              <a:rPr lang="ru-RU" sz="3200" dirty="0" smtClean="0">
                <a:solidFill>
                  <a:srgbClr val="002060"/>
                </a:solidFill>
              </a:rPr>
              <a:t>метод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допускает </a:t>
            </a:r>
            <a:r>
              <a:rPr lang="ru-RU" sz="3200" dirty="0">
                <a:solidFill>
                  <a:srgbClr val="002060"/>
                </a:solidFill>
              </a:rPr>
              <a:t>свободу действий исследователя,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позволяя </a:t>
            </a:r>
            <a:r>
              <a:rPr lang="ru-RU" sz="3200" dirty="0">
                <a:solidFill>
                  <a:srgbClr val="002060"/>
                </a:solidFill>
              </a:rPr>
              <a:t>ему самостоятельно определять </a:t>
            </a:r>
            <a:r>
              <a:rPr lang="ru-RU" sz="3200" dirty="0" smtClean="0">
                <a:solidFill>
                  <a:srgbClr val="002060"/>
                </a:solidFill>
              </a:rPr>
              <a:t>содержание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и </a:t>
            </a:r>
            <a:r>
              <a:rPr lang="ru-RU" sz="3200" dirty="0">
                <a:solidFill>
                  <a:srgbClr val="002060"/>
                </a:solidFill>
              </a:rPr>
              <a:t>форму наблюдения. 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11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24938" cy="1216800"/>
            <a:chOff x="0" y="755433"/>
            <a:chExt cx="962493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65539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Неструктурированное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Свободный выбор объекта.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Самостоятельность исследователя.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Открытость к новым данным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Широкий диапазон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охвата.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34467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Основные черты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17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24938" cy="1216800"/>
            <a:chOff x="0" y="755433"/>
            <a:chExt cx="962493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65539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Неструктурированное наблюдение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Предварительное ознакомление с территорией перед проведением масштабных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исследований.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Выявление новых направлений и перспективных областей для дальнейших изысканий.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Создание базы для последующего структурированного анализа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Практическое значение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9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52843" y="994901"/>
            <a:ext cx="9659121" cy="1216800"/>
            <a:chOff x="0" y="755433"/>
            <a:chExt cx="9659121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377532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99723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/>
                <a:t>Метод </a:t>
              </a:r>
              <a:r>
                <a:rPr lang="ru-RU" sz="4400" dirty="0"/>
                <a:t>полевых исследований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483175" y="2323147"/>
            <a:ext cx="10094430" cy="4031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представляет собой комплекс мероприятий,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направленных </a:t>
            </a:r>
            <a:r>
              <a:rPr lang="ru-RU" sz="3200" dirty="0">
                <a:solidFill>
                  <a:srgbClr val="002060"/>
                </a:solidFill>
              </a:rPr>
              <a:t>на непосредственное изучение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пространственных </a:t>
            </a:r>
            <a:r>
              <a:rPr lang="ru-RU" sz="3200" dirty="0">
                <a:solidFill>
                  <a:srgbClr val="002060"/>
                </a:solidFill>
              </a:rPr>
              <a:t>аспектов социальных процессов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 </a:t>
            </a:r>
            <a:r>
              <a:rPr lang="ru-RU" sz="3200" dirty="0">
                <a:solidFill>
                  <a:srgbClr val="002060"/>
                </a:solidFill>
              </a:rPr>
              <a:t>явлений непосредственно на </a:t>
            </a:r>
            <a:r>
              <a:rPr lang="ru-RU" sz="3200" dirty="0" smtClean="0">
                <a:solidFill>
                  <a:srgbClr val="002060"/>
                </a:solidFill>
              </a:rPr>
              <a:t>местности</a:t>
            </a:r>
            <a:r>
              <a:rPr lang="ru-RU" sz="3200" dirty="0">
                <a:solidFill>
                  <a:srgbClr val="002060"/>
                </a:solidFill>
              </a:rPr>
              <a:t>.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Этот </a:t>
            </a:r>
            <a:r>
              <a:rPr lang="ru-RU" sz="3200" dirty="0">
                <a:solidFill>
                  <a:srgbClr val="002060"/>
                </a:solidFill>
              </a:rPr>
              <a:t>метод позволяет исследователям получать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первичные </a:t>
            </a:r>
            <a:r>
              <a:rPr lang="ru-RU" sz="3200" dirty="0">
                <a:solidFill>
                  <a:srgbClr val="002060"/>
                </a:solidFill>
              </a:rPr>
              <a:t>данные путем наблюдения,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интервьюирования</a:t>
            </a:r>
            <a:r>
              <a:rPr lang="ru-RU" sz="3200" dirty="0">
                <a:solidFill>
                  <a:srgbClr val="002060"/>
                </a:solidFill>
              </a:rPr>
              <a:t>, анкетирования и анализа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реальных </a:t>
            </a:r>
            <a:r>
              <a:rPr lang="ru-RU" sz="3200" dirty="0">
                <a:solidFill>
                  <a:srgbClr val="002060"/>
                </a:solidFill>
              </a:rPr>
              <a:t>объектов и ситуаций.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24938" cy="1216800"/>
            <a:chOff x="0" y="755433"/>
            <a:chExt cx="962493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65539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Метод полевых исследований 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Получить первичный фактический материал о географическом объекте.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Непосредственно наблюдать изучаемые процессы и явления.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Собирать как качественные, так и количественные данные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Учитывать контекст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исследования.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1419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Позволяет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24938" cy="1216800"/>
            <a:chOff x="0" y="755433"/>
            <a:chExt cx="962493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65539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/>
                <a:t>Метод полевых исследований 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Сплошное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обследование территории.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Маршрутные наблюдения. 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Фоторегистрация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 </a:t>
            </a:r>
            <a:r>
              <a:rPr lang="ru-RU" sz="2800" dirty="0" err="1" smtClean="0">
                <a:solidFill>
                  <a:srgbClr val="002060"/>
                </a:solidFill>
                <a:latin typeface="Trebuchet MS" panose="020B0603020202020204" pitchFamily="34" charset="0"/>
              </a:rPr>
              <a:t>видеофиксация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Картографирование восприятия.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0136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Методика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52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52843" y="994901"/>
            <a:ext cx="9659121" cy="1216800"/>
            <a:chOff x="0" y="755433"/>
            <a:chExt cx="9659121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377532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99723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483175" y="2323147"/>
            <a:ext cx="10354117" cy="4031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используется для изучения пространственных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различий </a:t>
            </a:r>
            <a:r>
              <a:rPr lang="ru-RU" sz="3200" dirty="0">
                <a:solidFill>
                  <a:srgbClr val="002060"/>
                </a:solidFill>
              </a:rPr>
              <a:t>и сходств социальных процессов, явлений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и </a:t>
            </a:r>
            <a:r>
              <a:rPr lang="ru-RU" sz="3200" dirty="0">
                <a:solidFill>
                  <a:srgbClr val="002060"/>
                </a:solidFill>
              </a:rPr>
              <a:t>структур.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Этот </a:t>
            </a:r>
            <a:r>
              <a:rPr lang="ru-RU" sz="3200" dirty="0">
                <a:solidFill>
                  <a:srgbClr val="002060"/>
                </a:solidFill>
              </a:rPr>
              <a:t>метод позволяет выявить </a:t>
            </a:r>
            <a:r>
              <a:rPr lang="ru-RU" sz="3200" dirty="0" smtClean="0">
                <a:solidFill>
                  <a:srgbClr val="002060"/>
                </a:solidFill>
              </a:rPr>
              <a:t>закономерности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распределения населения</a:t>
            </a:r>
            <a:r>
              <a:rPr lang="ru-RU" sz="3200" dirty="0">
                <a:solidFill>
                  <a:srgbClr val="002060"/>
                </a:solidFill>
              </a:rPr>
              <a:t>, расселения,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миграционных </a:t>
            </a:r>
            <a:r>
              <a:rPr lang="ru-RU" sz="3200" dirty="0">
                <a:solidFill>
                  <a:srgbClr val="002060"/>
                </a:solidFill>
              </a:rPr>
              <a:t>потоков, социально-экономических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условий </a:t>
            </a:r>
            <a:r>
              <a:rPr lang="ru-RU" sz="3200" dirty="0">
                <a:solidFill>
                  <a:srgbClr val="002060"/>
                </a:solidFill>
              </a:rPr>
              <a:t>и культурных особенностей в разных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регионах </a:t>
            </a:r>
            <a:r>
              <a:rPr lang="ru-RU" sz="3200" dirty="0">
                <a:solidFill>
                  <a:srgbClr val="002060"/>
                </a:solidFill>
              </a:rPr>
              <a:t>мира или отдельных </a:t>
            </a:r>
            <a:r>
              <a:rPr lang="ru-RU" sz="3200" dirty="0" smtClean="0">
                <a:solidFill>
                  <a:srgbClr val="002060"/>
                </a:solidFill>
              </a:rPr>
              <a:t>странах.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06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Сопоставление социально-экономических систем во времени и пространстве.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результатов хозяйственной деятельности.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Изучение развития населения.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сферы обслуживания и других явлений.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43236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Области </a:t>
            </a:r>
            <a:r>
              <a:rPr lang="ru-RU" sz="3200" dirty="0">
                <a:solidFill>
                  <a:srgbClr val="002060"/>
                </a:solidFill>
              </a:rPr>
              <a:t>применения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43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5835" y="3016791"/>
            <a:ext cx="108787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Выбор объектов исследования.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Сбор данных.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и сравнение.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Интерпретация результатов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Формулирование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рекомендаций.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32896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Основные этапы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94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38560" y="99168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95655" y="2912053"/>
            <a:ext cx="1087879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Позволяет заменить эксперимент, использование которого крайне ограничено в социально-географических исследованиях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Позволяет определить причины и оценить влияние условий и факторов на развитие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изучаемых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объектов.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8771" y="2267879"/>
            <a:ext cx="26404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Особенности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0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38560" y="99168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95655" y="2912053"/>
            <a:ext cx="1087879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3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Помогает решить вопросы типологии и классификации изучаемых явлений и объектов, что необходимо в практике планирования и проектирования, прогнозирования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 startAt="3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Позволяет предвидеть по аналогии ход дальнейшего развития социально-экономических процессов, а значит, помогает в прогнозировании.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8771" y="2267879"/>
            <a:ext cx="26404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Особенности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32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38560" y="99168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95655" y="2912053"/>
            <a:ext cx="10878797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Сравнивать нужно такие объекты, между которыми существует какая-либо общность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Сравнение должно проводиться по наиболее важным особенностям объектов.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8771" y="2267879"/>
            <a:ext cx="1771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Правила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62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38560" y="99168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3398" y="2912053"/>
            <a:ext cx="1087879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Географические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особенности развития регионов и городов, располагающих крупным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научно-техническим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потенциалом.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Направления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путей поддержки регионов экологического бедствия, высокого уровня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безработицы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, острых демографических и миграционных проблем.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8771" y="2267879"/>
            <a:ext cx="3637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Помогает </a:t>
            </a:r>
            <a:r>
              <a:rPr lang="ru-RU" sz="3200" dirty="0">
                <a:solidFill>
                  <a:srgbClr val="002060"/>
                </a:solidFill>
              </a:rPr>
              <a:t>выявить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9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38560" y="99168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95655" y="2912053"/>
            <a:ext cx="1087879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3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Участие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в разработке научно обоснованной политики в отношении регионов со сложными условиями хозяйствования.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 startAt="3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Анализ и прогноз экономически обоснованных связей между предприятиями пограничных районов и соседних государств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8771" y="2267879"/>
            <a:ext cx="3637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Помогает выявить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64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6194" y="3016791"/>
            <a:ext cx="11635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Изучение экологической обстановки в различных регионах мира.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динамических процессов.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Обоснование рационального использования земельных ресурсов.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Сравнение путей освоения севера.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1923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Примеры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96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Сравнительно-географический метод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6194" y="3016791"/>
            <a:ext cx="11635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Почвенное картографирование.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Исследование миграции.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урбанизации.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Оценка доступности медицинских услуг.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1923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Примеры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7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52843" y="994901"/>
            <a:ext cx="9659121" cy="1216800"/>
            <a:chOff x="0" y="755433"/>
            <a:chExt cx="9659121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377532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99723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Количественные методы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483175" y="2323147"/>
            <a:ext cx="9212778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это набор статистических, математических и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вычислительных </a:t>
            </a:r>
            <a:r>
              <a:rPr lang="ru-RU" sz="3200" dirty="0">
                <a:solidFill>
                  <a:srgbClr val="002060"/>
                </a:solidFill>
              </a:rPr>
              <a:t>подходов, используемых для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анализа </a:t>
            </a:r>
            <a:r>
              <a:rPr lang="ru-RU" sz="3200" dirty="0">
                <a:solidFill>
                  <a:srgbClr val="002060"/>
                </a:solidFill>
              </a:rPr>
              <a:t>пространственных данных, связанных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с </a:t>
            </a:r>
            <a:r>
              <a:rPr lang="ru-RU" sz="3200" dirty="0">
                <a:solidFill>
                  <a:srgbClr val="002060"/>
                </a:solidFill>
              </a:rPr>
              <a:t>социальными и экономическими </a:t>
            </a:r>
            <a:r>
              <a:rPr lang="ru-RU" sz="3200" dirty="0" smtClean="0">
                <a:solidFill>
                  <a:srgbClr val="002060"/>
                </a:solidFill>
              </a:rPr>
              <a:t>процессами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Количественные методы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6194" y="3016791"/>
            <a:ext cx="11635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Статистический анализ.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Картографирование и </a:t>
            </a:r>
            <a:r>
              <a:rPr lang="ru-RU" sz="2800" dirty="0" err="1">
                <a:solidFill>
                  <a:srgbClr val="002060"/>
                </a:solidFill>
                <a:latin typeface="Trebuchet MS" panose="020B0603020202020204" pitchFamily="34" charset="0"/>
              </a:rPr>
              <a:t>геоинформатика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Моделирование и симуляция.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Эконометрический анализ.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3272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Основные виды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35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Количественные методы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6194" y="3016791"/>
            <a:ext cx="11635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Анализ временных рядов.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Балансовый метод.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Метод баллов.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Метод ранжирования.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3272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Основные виды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55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Количественные методы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6194" y="3016791"/>
            <a:ext cx="1163519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Сбор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статистических данных.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Группировка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данных.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Построение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графических изображений.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20136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Методика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62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Количественные методы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6194" y="3016791"/>
            <a:ext cx="1163519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Изучение миграционных потоков между регионами России с использованием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статистического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анализа и картографирования.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 влияния климатических условий на здоровье населения с применением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эконометрических </a:t>
            </a: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моделей. 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Прогнозирование изменений в возрастной структуре населения городов с использованием компьютерного моделирования.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1923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Примеры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8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47106" y="9009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Количественные методы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08799" y="2499157"/>
            <a:ext cx="1163519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4"/>
            </a:pPr>
            <a:r>
              <a:rPr lang="ru-RU" sz="24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Анализ факторов размещения. С использованием количественных методов оценивают влияние экономических и социальных факторов на размещение ресурсов</a:t>
            </a:r>
            <a:r>
              <a:rPr lang="ru-RU" sz="2400" dirty="0" smtClean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 startAt="4"/>
            </a:pPr>
            <a:r>
              <a:rPr lang="ru-RU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Изучение динамики социально-экономических процессов. Количественные методы </a:t>
            </a:r>
            <a:r>
              <a:rPr lang="ru-RU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помогают </a:t>
            </a:r>
            <a:r>
              <a:rPr lang="ru-RU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анализировать динамику развития территориальных систем на разных этапах их </a:t>
            </a:r>
            <a:r>
              <a:rPr lang="ru-RU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развития.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 startAt="4"/>
            </a:pPr>
            <a:r>
              <a:rPr lang="ru-RU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Исследования, направленные на районное планирование и оптимизацию размещения </a:t>
            </a:r>
            <a:r>
              <a:rPr lang="ru-RU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ресурсов</a:t>
            </a:r>
            <a:r>
              <a:rPr lang="ru-RU" sz="2400" dirty="0">
                <a:solidFill>
                  <a:srgbClr val="002060"/>
                </a:solidFill>
                <a:latin typeface="Trebuchet MS" panose="020B0603020202020204" pitchFamily="34" charset="0"/>
              </a:rPr>
              <a:t>. Количественные подходы используются для повышения эффективности управления территориями</a:t>
            </a:r>
            <a:r>
              <a:rPr lang="ru-RU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endParaRPr lang="ru-RU" sz="24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48592" y="2058371"/>
            <a:ext cx="19239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Примеры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6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52843" y="994901"/>
            <a:ext cx="9659121" cy="1216800"/>
            <a:chOff x="0" y="755433"/>
            <a:chExt cx="9659121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377532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99723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Экономическая география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483175" y="2323147"/>
            <a:ext cx="10657085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занимается исследованием территориального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распределения </a:t>
            </a:r>
            <a:r>
              <a:rPr lang="ru-RU" sz="3200" dirty="0">
                <a:solidFill>
                  <a:srgbClr val="002060"/>
                </a:solidFill>
              </a:rPr>
              <a:t>хозяйственных объектов и </a:t>
            </a:r>
            <a:r>
              <a:rPr lang="ru-RU" sz="3200" dirty="0" smtClean="0">
                <a:solidFill>
                  <a:srgbClr val="002060"/>
                </a:solidFill>
              </a:rPr>
              <a:t>процессов</a:t>
            </a:r>
            <a:r>
              <a:rPr lang="ru-RU" sz="3200" dirty="0">
                <a:solidFill>
                  <a:srgbClr val="002060"/>
                </a:solidFill>
              </a:rPr>
              <a:t>,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выявляя </a:t>
            </a:r>
            <a:r>
              <a:rPr lang="ru-RU" sz="3200" dirty="0">
                <a:solidFill>
                  <a:srgbClr val="002060"/>
                </a:solidFill>
              </a:rPr>
              <a:t>взаимосвязи между экономическими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явлениями </a:t>
            </a:r>
            <a:r>
              <a:rPr lang="ru-RU" sz="3200" dirty="0">
                <a:solidFill>
                  <a:srgbClr val="002060"/>
                </a:solidFill>
              </a:rPr>
              <a:t>и природными условиями территории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7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469" y="1154170"/>
            <a:ext cx="9633484" cy="1216800"/>
            <a:chOff x="0" y="755433"/>
            <a:chExt cx="9633484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62493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8" y="814832"/>
              <a:ext cx="95740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Экономическая география</a:t>
              </a:r>
              <a:r>
                <a:rPr lang="ru-RU" sz="4000" dirty="0" smtClean="0"/>
                <a:t> 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16194" y="3016791"/>
            <a:ext cx="11635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Размещение отраслей промышленности и сельского хозяйства.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Транспортные потоки и 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логистика. 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Особенности региональных рынков труда и капитала</a:t>
            </a:r>
            <a:r>
              <a:rPr lang="ru-RU" sz="28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Пространственное развитие городов и регионов</a:t>
            </a: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Aft>
                <a:spcPts val="1200"/>
              </a:spcAft>
            </a:pPr>
            <a:endParaRPr lang="ru-RU" sz="28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225" y="2401493"/>
            <a:ext cx="47564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Основные направления </a:t>
            </a:r>
            <a:endParaRPr lang="ru-RU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27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519" y="-619"/>
            <a:ext cx="6962019" cy="686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0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80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97787" y="2478039"/>
            <a:ext cx="54874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3200">
                <a:solidFill>
                  <a:srgbClr val="00206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ru-RU" sz="6000" dirty="0"/>
              <a:t>СПАСИБО </a:t>
            </a:r>
          </a:p>
          <a:p>
            <a:r>
              <a:rPr lang="ru-RU" sz="6000" dirty="0"/>
              <a:t>ЗА ВНИМАНИЕ!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807510" cy="3161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1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3a7706fa1c9922a4ac56f439bd317311ec5b6c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1366</TotalTime>
  <Words>2272</Words>
  <Application>Microsoft Office PowerPoint</Application>
  <PresentationFormat>Широкоэкранный</PresentationFormat>
  <Paragraphs>669</Paragraphs>
  <Slides>80</Slides>
  <Notes>80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7" baseType="lpstr">
      <vt:lpstr>Arial</vt:lpstr>
      <vt:lpstr>Calibri</vt:lpstr>
      <vt:lpstr>Times New Roman</vt:lpstr>
      <vt:lpstr>Trebuchet MS</vt:lpstr>
      <vt:lpstr>Wingdings 3</vt:lpstr>
      <vt:lpstr>YS Text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Гриванов Игорь</dc:creator>
  <cp:lastModifiedBy>Гриванов Игорь</cp:lastModifiedBy>
  <cp:revision>72</cp:revision>
  <dcterms:created xsi:type="dcterms:W3CDTF">2020-05-14T00:32:41Z</dcterms:created>
  <dcterms:modified xsi:type="dcterms:W3CDTF">2026-02-26T21:10:24Z</dcterms:modified>
</cp:coreProperties>
</file>