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76" r:id="rId5"/>
    <p:sldId id="266" r:id="rId6"/>
    <p:sldId id="259" r:id="rId7"/>
    <p:sldId id="260" r:id="rId8"/>
    <p:sldId id="261" r:id="rId9"/>
    <p:sldId id="267" r:id="rId10"/>
    <p:sldId id="262" r:id="rId11"/>
    <p:sldId id="263" r:id="rId12"/>
    <p:sldId id="264" r:id="rId13"/>
    <p:sldId id="265" r:id="rId14"/>
    <p:sldId id="268" r:id="rId15"/>
    <p:sldId id="269" r:id="rId16"/>
    <p:sldId id="270" r:id="rId17"/>
    <p:sldId id="271" r:id="rId18"/>
    <p:sldId id="273" r:id="rId19"/>
    <p:sldId id="274" r:id="rId20"/>
    <p:sldId id="277" r:id="rId21"/>
    <p:sldId id="272" r:id="rId22"/>
    <p:sldId id="275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8773"/>
    <a:srgbClr val="ADA8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35317-91C4-46EC-8CB9-CC49533A7A6C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2B3D4-2D5D-4161-9EB2-F10D937AE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198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2B3D4-2D5D-4161-9EB2-F10D937AED5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54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A9424-72F0-431A-B01B-54FFCC6CA0A3}" type="datetime1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0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4CDE-D9D4-4FF6-AD79-4889D446B970}" type="datetime1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27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87D89-417B-4E35-873B-D3ACA62B055B}" type="datetime1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053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CB651-02B9-4628-AD26-3E640661379C}" type="datetime1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522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D31F2-850C-4C8A-B98A-09E3C8D87312}" type="datetime1">
              <a:rPr lang="ru-RU" smtClean="0"/>
              <a:t>07.12.2020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141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F4F2C-A614-4D4A-9621-A9B8B059D44C}" type="datetime1">
              <a:rPr lang="ru-RU" smtClean="0"/>
              <a:t>07.12.2020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752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9660A-611D-4018-9907-63022428737E}" type="datetime1">
              <a:rPr lang="ru-RU" smtClean="0"/>
              <a:t>07.12.2020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0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61354-B26C-49D9-AC3C-154F970A6469}" type="datetime1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184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50E72-483A-4FE4-9C0E-949CD2124ACE}" type="datetime1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46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45599-A9A7-4D96-BB5B-A770600F6112}" type="datetime1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11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A8D5-3DC6-4C2B-ABE2-EF201163C2C7}" type="datetime1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21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30763-9809-4C8C-9CCC-1B82F1381294}" type="datetime1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6F2DF-6B54-4886-9A09-DB63B2CCF8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169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17688"/>
            <a:ext cx="92230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Дипломатическая и консульская служба</a:t>
            </a:r>
            <a:br>
              <a:rPr lang="ru-RU" sz="3200" dirty="0" smtClean="0"/>
            </a:br>
            <a:r>
              <a:rPr lang="ru-RU" sz="2400" dirty="0" smtClean="0"/>
              <a:t>тема 7 </a:t>
            </a:r>
            <a:r>
              <a:rPr lang="ru-RU" sz="2400" dirty="0" smtClean="0"/>
              <a:t>«Консульская служба в системе </a:t>
            </a:r>
            <a:r>
              <a:rPr lang="ru-RU" sz="2400" smtClean="0"/>
              <a:t>МИД РФ»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Лекция 13 «Этапы становления консульской службы». 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639" y="2039327"/>
            <a:ext cx="3767655" cy="28470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64265" y="5244478"/>
            <a:ext cx="7958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2020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0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91823" y="1004710"/>
            <a:ext cx="102728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КОНСУЛЬСКАЯ СЛУЖБА</a:t>
            </a:r>
            <a:r>
              <a:rPr lang="ru-RU" sz="2100" dirty="0" smtClean="0"/>
              <a:t>— неотъемлемая часть российской </a:t>
            </a:r>
            <a:r>
              <a:rPr lang="ru-RU" sz="2200" i="1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дипломатической службы</a:t>
            </a:r>
            <a:r>
              <a:rPr lang="ru-RU" sz="2100" dirty="0" smtClean="0"/>
              <a:t>. Она призвана обеспечить в рамках своих задач и функций защиту прав и интересов: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государства,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его юридических лиц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его физических лиц.</a:t>
            </a:r>
          </a:p>
          <a:p>
            <a:endParaRPr lang="ru-RU" sz="2100" dirty="0" smtClean="0"/>
          </a:p>
          <a:p>
            <a:r>
              <a:rPr lang="ru-RU" sz="21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КОНСУЛЬСКОЕ УЧРЕЖДЕНИЕ</a:t>
            </a:r>
            <a:r>
              <a:rPr lang="ru-RU" sz="2100" dirty="0" smtClean="0"/>
              <a:t>— государственный орган внешних сношений, осуществляющий в пределах соответствующего </a:t>
            </a:r>
            <a:r>
              <a:rPr lang="ru-RU" sz="2200" i="1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консульского округа </a:t>
            </a:r>
            <a:r>
              <a:rPr lang="ru-RU" sz="2100" dirty="0" smtClean="0"/>
              <a:t>на территории го­сударства пребывания </a:t>
            </a:r>
            <a:r>
              <a:rPr lang="ru-RU" sz="2200" i="1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функции </a:t>
            </a:r>
            <a:r>
              <a:rPr lang="ru-RU" sz="2100" dirty="0" smtClean="0"/>
              <a:t>от имени своего государства.</a:t>
            </a:r>
          </a:p>
          <a:p>
            <a:endParaRPr lang="ru-RU" sz="2100" dirty="0" smtClean="0"/>
          </a:p>
          <a:p>
            <a:r>
              <a:rPr lang="ru-RU" sz="21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КОНСУЛЬСКОЙ СЛУЖБЫ</a:t>
            </a:r>
            <a:r>
              <a:rPr lang="ru-RU" sz="2100" dirty="0" smtClean="0"/>
              <a:t>— является функциональным структурным подразделением МИД России. Департамент направляет и координирует деятельность консульских учреждений.</a:t>
            </a:r>
            <a:endParaRPr lang="ru-RU" sz="2100" dirty="0"/>
          </a:p>
        </p:txBody>
      </p:sp>
      <p:sp>
        <p:nvSpPr>
          <p:cNvPr id="4" name="TextBox 3"/>
          <p:cNvSpPr txBox="1"/>
          <p:nvPr/>
        </p:nvSpPr>
        <p:spPr>
          <a:xfrm>
            <a:off x="112889" y="101600"/>
            <a:ext cx="252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</a:t>
            </a:r>
            <a:endParaRPr lang="ru-RU" b="1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2941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7052733" y="4407729"/>
            <a:ext cx="4301067" cy="139622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03955" y="4479899"/>
            <a:ext cx="4035776" cy="130809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052733" y="2664911"/>
            <a:ext cx="4301068" cy="151399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58800" y="2668658"/>
            <a:ext cx="4080932" cy="15746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52733" y="796650"/>
            <a:ext cx="4301067" cy="161917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03956" y="846667"/>
            <a:ext cx="4035776" cy="1569155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70932" y="6032775"/>
            <a:ext cx="11356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территории страны может быть одно посольство, причем только в столице, и несколько консульств</a:t>
            </a:r>
            <a:r>
              <a:rPr lang="ru-RU" sz="2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.</a:t>
            </a:r>
            <a:endParaRPr lang="ru-RU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72154" y="145532"/>
            <a:ext cx="6588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Отличия между посольством и консульством</a:t>
            </a:r>
            <a:endParaRPr lang="ru-RU" sz="2400" b="1" i="1" u="sng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4219" y="1083608"/>
            <a:ext cx="3793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Посольство – дипломатическое представительство, решающее государственные вопросы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84345" y="976208"/>
            <a:ext cx="40484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Консульство – учреждение, решающее гражданские вопросы на территории иностранного государства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420" y="2778470"/>
            <a:ext cx="36914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Посольство находится на территории иностранного государства только при наличии дипломатического соглашения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66190" y="2962861"/>
            <a:ext cx="3156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консульства это условие необязательное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0467" y="4937563"/>
            <a:ext cx="3660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Посольство подчиняется МИД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80300" y="4752296"/>
            <a:ext cx="325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Консульство – фактически посольству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5238156" y="1323731"/>
            <a:ext cx="1216152" cy="484632"/>
          </a:xfrm>
          <a:prstGeom prst="left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5238156" y="3140000"/>
            <a:ext cx="1216152" cy="484632"/>
          </a:xfrm>
          <a:prstGeom prst="left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5238156" y="4871798"/>
            <a:ext cx="1216152" cy="484632"/>
          </a:xfrm>
          <a:prstGeom prst="left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514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11200" y="496711"/>
            <a:ext cx="103293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качестве самостоятельной отрасли международного права,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консульское право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сформировалось лишь к </a:t>
            </a:r>
            <a:r>
              <a:rPr lang="ru-RU" sz="21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середине XX </a:t>
            </a:r>
            <a:r>
              <a:rPr lang="ru-RU" sz="21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3155" y="1869046"/>
            <a:ext cx="581377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Сейчас оно является неотъемлемой частью международного права и представляет собой совокупность норм, международных договоров, обычаев и внутригосударственных актов по консульским вопросам, регулирующих взаимоотношения в этой области субъектов международного общения и определяющих правовой статус консульских учреждений и консульских работников.</a:t>
            </a:r>
          </a:p>
          <a:p>
            <a:endParaRPr lang="ru-RU" sz="2000" dirty="0"/>
          </a:p>
          <a:p>
            <a:r>
              <a:rPr lang="ru-RU" sz="2000" dirty="0"/>
              <a:t>До начала XX века консульское право было преимущественно «обычным», т.е. основанным на обычаях и внутреннем праве.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10600" y="1869046"/>
            <a:ext cx="283068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Современное консульское право является 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«конвенционным», </a:t>
            </a:r>
            <a:r>
              <a:rPr lang="ru-RU" sz="2000" dirty="0"/>
              <a:t>базируется на конвенциях и международных договорах. Немаловажной особенностью является его органическая связь с дипломатическим правом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1890">
            <a:off x="5977649" y="2333823"/>
            <a:ext cx="2849900" cy="301754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619110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85801" y="713735"/>
            <a:ext cx="1103206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Институт консулов возник в рабовладельческую эпоху задолго до появления постоянных посольств и по праву считается одним из старейших институтов консульского права.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 smtClean="0"/>
              <a:t>Как </a:t>
            </a:r>
            <a:r>
              <a:rPr lang="ru-RU" sz="2200" dirty="0"/>
              <a:t>и все институты современного </a:t>
            </a:r>
            <a:r>
              <a:rPr lang="ru-RU" sz="2200" dirty="0" smtClean="0"/>
              <a:t>международного </a:t>
            </a:r>
          </a:p>
          <a:p>
            <a:r>
              <a:rPr lang="ru-RU" sz="2200" dirty="0" smtClean="0"/>
              <a:t>права</a:t>
            </a:r>
            <a:r>
              <a:rPr lang="ru-RU" sz="2200" dirty="0"/>
              <a:t>, он развивался в тесной связи с изменениями, </a:t>
            </a:r>
            <a:endParaRPr lang="ru-RU" sz="2200" dirty="0" smtClean="0"/>
          </a:p>
          <a:p>
            <a:r>
              <a:rPr lang="ru-RU" sz="2200" dirty="0" smtClean="0"/>
              <a:t>происходившими </a:t>
            </a:r>
            <a:r>
              <a:rPr lang="ru-RU" sz="2200" dirty="0"/>
              <a:t>в политике государств. </a:t>
            </a:r>
            <a:endParaRPr lang="ru-RU" sz="2200" dirty="0" smtClean="0"/>
          </a:p>
          <a:p>
            <a:endParaRPr lang="ru-RU" sz="2200" b="1" i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Становление </a:t>
            </a:r>
            <a:r>
              <a:rPr lang="ru-RU" sz="22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института консульства было </a:t>
            </a:r>
            <a:endParaRPr lang="ru-RU" sz="2200" b="1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связано </a:t>
            </a:r>
            <a:r>
              <a:rPr lang="ru-RU" sz="22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ростом международной торговли </a:t>
            </a:r>
            <a:endParaRPr lang="ru-RU" sz="2200" b="1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2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мореплавания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/>
              <a:t>Родиной консульского института являются Греция и Рим, где рост торговых и международно-политических отношений имел беспрецедентный </a:t>
            </a:r>
            <a:r>
              <a:rPr lang="ru-RU" sz="2200" dirty="0" smtClean="0"/>
              <a:t>для древнего </a:t>
            </a:r>
            <a:r>
              <a:rPr lang="ru-RU" sz="2200" dirty="0"/>
              <a:t>мира масштаб. Исходя из политических и экономических </a:t>
            </a:r>
            <a:r>
              <a:rPr lang="ru-RU" sz="2200" dirty="0" smtClean="0"/>
              <a:t>интересов, они </a:t>
            </a:r>
            <a:r>
              <a:rPr lang="ru-RU" sz="2200" dirty="0"/>
              <a:t>устанавливали отношения с другими </a:t>
            </a:r>
            <a:r>
              <a:rPr lang="ru-RU" sz="2200" dirty="0" smtClean="0"/>
              <a:t>странами.</a:t>
            </a:r>
            <a:endParaRPr lang="ru-RU" sz="2200" dirty="0"/>
          </a:p>
          <a:p>
            <a:endParaRPr lang="ru-RU" sz="2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462" y="1957737"/>
            <a:ext cx="3083982" cy="186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30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886937" y="-3416"/>
            <a:ext cx="5305063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5364" y="452868"/>
            <a:ext cx="567831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/>
              <a:t>Прообразом Консульского института стала «</a:t>
            </a:r>
            <a:r>
              <a:rPr lang="ru-RU" sz="2100" dirty="0" err="1" smtClean="0"/>
              <a:t>проксения</a:t>
            </a:r>
            <a:r>
              <a:rPr lang="ru-RU" sz="2100" dirty="0" smtClean="0"/>
              <a:t>» в древней Греции. </a:t>
            </a:r>
          </a:p>
          <a:p>
            <a:endParaRPr lang="ru-RU" sz="2100" dirty="0" smtClean="0"/>
          </a:p>
          <a:p>
            <a:r>
              <a:rPr lang="ru-RU" sz="2100" dirty="0" err="1" smtClean="0"/>
              <a:t>Проксеном</a:t>
            </a:r>
            <a:r>
              <a:rPr lang="ru-RU" sz="2100" dirty="0" smtClean="0"/>
              <a:t> был гражданин греческого города-полиса, официально назначенный представлять на его родине интересы другого полиса и его граждан в своей стране. </a:t>
            </a:r>
          </a:p>
          <a:p>
            <a:endParaRPr lang="ru-RU" sz="2100" dirty="0"/>
          </a:p>
          <a:p>
            <a:r>
              <a:rPr lang="ru-RU" sz="2100" dirty="0" smtClean="0"/>
              <a:t>Приезжающие иностранцы обращались к </a:t>
            </a:r>
            <a:r>
              <a:rPr lang="ru-RU" sz="2100" dirty="0" err="1" smtClean="0"/>
              <a:t>проксенам</a:t>
            </a:r>
            <a:r>
              <a:rPr lang="ru-RU" sz="2100" dirty="0" smtClean="0"/>
              <a:t> за содействием в размещении и обеспечении пребывания, за покровительством и, если требовалась, защитой своих прав.</a:t>
            </a:r>
          </a:p>
          <a:p>
            <a:endParaRPr lang="ru-RU" sz="2100" dirty="0"/>
          </a:p>
          <a:p>
            <a:r>
              <a:rPr lang="ru-RU" sz="2100" dirty="0" smtClean="0"/>
              <a:t>Подсчитано</a:t>
            </a:r>
            <a:r>
              <a:rPr lang="ru-RU" sz="2100" dirty="0"/>
              <a:t>, </a:t>
            </a:r>
            <a:r>
              <a:rPr lang="ru-RU" sz="2100" dirty="0" smtClean="0"/>
              <a:t>что более </a:t>
            </a:r>
            <a:r>
              <a:rPr lang="ru-RU" sz="2100" dirty="0"/>
              <a:t>78 греческих полисов пользовались институтом </a:t>
            </a:r>
            <a:r>
              <a:rPr lang="ru-RU" sz="2100" dirty="0" err="1"/>
              <a:t>проксении</a:t>
            </a:r>
            <a:endParaRPr lang="ru-RU" sz="21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153" y="894990"/>
            <a:ext cx="4136680" cy="49852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/>
          <p:cNvSpPr txBox="1"/>
          <p:nvPr/>
        </p:nvSpPr>
        <p:spPr>
          <a:xfrm>
            <a:off x="8373459" y="102948"/>
            <a:ext cx="261711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b="1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3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Проксения</a:t>
            </a:r>
            <a:r>
              <a:rPr lang="ru-RU" b="1" dirty="0" smtClean="0">
                <a:ln/>
                <a:solidFill>
                  <a:schemeClr val="accent3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- </a:t>
            </a:r>
            <a:endParaRPr lang="ru-RU" b="1" dirty="0">
              <a:ln/>
              <a:solidFill>
                <a:schemeClr val="accent3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22493" y="63957"/>
            <a:ext cx="32067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/>
              <a:t>  </a:t>
            </a:r>
            <a:r>
              <a:rPr lang="ru-RU" sz="2000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институт древнегреческого международного права, общественное гостеприимство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886937" y="4561685"/>
            <a:ext cx="5282411" cy="2308324"/>
          </a:xfrm>
          <a:prstGeom prst="rect">
            <a:avLst/>
          </a:prstGeom>
          <a:solidFill>
            <a:schemeClr val="tx2"/>
          </a:solidFill>
          <a:effectLst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err="1" smtClean="0"/>
              <a:t>Проксения</a:t>
            </a:r>
            <a:r>
              <a:rPr lang="ru-RU" dirty="0"/>
              <a:t> </a:t>
            </a:r>
            <a:r>
              <a:rPr lang="ru-RU" dirty="0" smtClean="0"/>
              <a:t>(греч. </a:t>
            </a:r>
            <a:r>
              <a:rPr lang="ru-RU" dirty="0" err="1" smtClean="0"/>
              <a:t>proxenía</a:t>
            </a:r>
            <a:r>
              <a:rPr lang="ru-RU" dirty="0" smtClean="0"/>
              <a:t>, от </a:t>
            </a:r>
            <a:r>
              <a:rPr lang="ru-RU" dirty="0" err="1" smtClean="0"/>
              <a:t>pró</a:t>
            </a:r>
            <a:r>
              <a:rPr lang="ru-RU" dirty="0" smtClean="0"/>
              <a:t> — в защиту и </a:t>
            </a:r>
            <a:r>
              <a:rPr lang="ru-RU" dirty="0" err="1" smtClean="0"/>
              <a:t>xénos</a:t>
            </a:r>
            <a:r>
              <a:rPr lang="ru-RU" dirty="0" smtClean="0"/>
              <a:t> — чужеземец)  в Древней Греции форма межполисной связи, устанавливавшейся через </a:t>
            </a:r>
            <a:r>
              <a:rPr lang="ru-RU" dirty="0" err="1" smtClean="0"/>
              <a:t>проксенов</a:t>
            </a:r>
            <a:r>
              <a:rPr lang="ru-RU" dirty="0" smtClean="0"/>
              <a:t> (граждан, оказывавших по личной инициативе или по поручению своего полиса гостеприимство и помощь послам или гражданам др. полиса и пользовавшихся за это в чужом городе рядом привилегий).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81616" y="6070782"/>
            <a:ext cx="61053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Примечателен и тот факт, что нынешние греческие консулы также именуются </a:t>
            </a:r>
            <a:r>
              <a:rPr lang="ru-RU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проксенами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78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46667" y="451555"/>
            <a:ext cx="971973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Проксены</a:t>
            </a:r>
            <a:r>
              <a:rPr lang="ru-RU" sz="21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выступали свидетелями при составлении иностранцами завещаний,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устанавливали порядок ликвидации наследства иностранца, 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наблюдали за продажей товаров и оказывали другое содействие иностранным купцам,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 обеспечивали иностранцам доступ в храмы для отправления религиозных обрядов в чужом государстве-городе. 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Нередко</a:t>
            </a:r>
            <a:r>
              <a:rPr lang="ru-RU" sz="2000" dirty="0"/>
              <a:t> </a:t>
            </a:r>
            <a:r>
              <a:rPr lang="ru-RU" sz="2000" dirty="0" err="1" smtClean="0"/>
              <a:t>проксены</a:t>
            </a:r>
            <a:r>
              <a:rPr lang="ru-RU" sz="2000" dirty="0" smtClean="0"/>
              <a:t> выполняли роль посредника между государством-городом, которое</a:t>
            </a:r>
          </a:p>
          <a:p>
            <a:r>
              <a:rPr lang="ru-RU" sz="2000" dirty="0" smtClean="0"/>
              <a:t>они представляли, и властями своего города. </a:t>
            </a:r>
          </a:p>
          <a:p>
            <a:endParaRPr lang="ru-RU" sz="2000" dirty="0"/>
          </a:p>
          <a:p>
            <a:r>
              <a:rPr lang="ru-RU" sz="2000" dirty="0" smtClean="0"/>
              <a:t>Через них велись дипломатические переговоры, они принимали участие в</a:t>
            </a:r>
          </a:p>
          <a:p>
            <a:r>
              <a:rPr lang="ru-RU" sz="2000" dirty="0" smtClean="0"/>
              <a:t>составлении договоров с представляемыми государствами.</a:t>
            </a:r>
          </a:p>
        </p:txBody>
      </p:sp>
    </p:spTree>
    <p:extLst>
      <p:ext uri="{BB962C8B-B14F-4D97-AF65-F5344CB8AC3E}">
        <p14:creationId xmlns:p14="http://schemas.microsoft.com/office/powerpoint/2010/main" val="22291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82132" y="508000"/>
            <a:ext cx="953628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 выполнении своих функций </a:t>
            </a:r>
            <a:r>
              <a:rPr lang="ru-RU" sz="2000" dirty="0" err="1" smtClean="0"/>
              <a:t>проксены</a:t>
            </a:r>
            <a:r>
              <a:rPr lang="ru-RU" sz="2000" dirty="0" smtClean="0"/>
              <a:t> пользовались определёнными </a:t>
            </a:r>
            <a:r>
              <a:rPr lang="ru-RU" sz="20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привилегиями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освобождались от уплаты большинства налогов, 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обладали правом на беспошлинный ввоз и вывоз товаров, 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правом на первоочередное рассмотрение дел в судах, 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п</a:t>
            </a:r>
            <a:r>
              <a:rPr lang="ru-RU" sz="2000" dirty="0" smtClean="0"/>
              <a:t>ользовались специальной печатью с гербом представляемого государства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помещали щит с изображением герба у входа в своё жилище. 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endParaRPr lang="ru-RU" sz="2000" dirty="0"/>
          </a:p>
          <a:p>
            <a:r>
              <a:rPr lang="ru-RU" sz="2000" dirty="0" err="1" smtClean="0"/>
              <a:t>Проксения</a:t>
            </a:r>
            <a:r>
              <a:rPr lang="ru-RU" sz="2000" dirty="0" smtClean="0"/>
              <a:t>, таким образом, являлась особым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институтом, призванным оказывать помощь иностранцам</a:t>
            </a:r>
            <a:r>
              <a:rPr lang="ru-RU" sz="2000" dirty="0" smtClean="0"/>
              <a:t>. </a:t>
            </a:r>
          </a:p>
          <a:p>
            <a:endParaRPr lang="ru-RU" sz="2000" dirty="0"/>
          </a:p>
          <a:p>
            <a:r>
              <a:rPr lang="ru-RU" sz="2000" dirty="0" smtClean="0"/>
              <a:t>В наше время она получила прямое продолжение в виде почётных (нештатных)</a:t>
            </a:r>
          </a:p>
          <a:p>
            <a:r>
              <a:rPr lang="ru-RU" sz="2000" dirty="0" smtClean="0"/>
              <a:t>консулов.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919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9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55585" y="300942"/>
            <a:ext cx="1088020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Древнем Риме такую же функцию, как </a:t>
            </a:r>
            <a:r>
              <a:rPr lang="ru-RU" sz="2100" dirty="0" err="1"/>
              <a:t>проксены</a:t>
            </a:r>
            <a:r>
              <a:rPr lang="ru-RU" sz="2100" dirty="0"/>
              <a:t> в Греции, выполняли</a:t>
            </a:r>
          </a:p>
          <a:p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преторы</a:t>
            </a:r>
            <a:r>
              <a:rPr lang="ru-RU" sz="2100" dirty="0"/>
              <a:t>. С развитием торговли между Римом и другими городами возникла необходимость в предоставлении определенных прав иностранцам.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покровительства им в конце III в. до н. э. был создан институт так называемых преторов </a:t>
            </a: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чиновников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обязанностью которых было заботиться об иностранцах и </a:t>
            </a:r>
            <a:r>
              <a:rPr lang="ru-RU" sz="21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решать споры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где одна или обе стороны были иностранцами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Преторы </a:t>
            </a:r>
            <a:r>
              <a:rPr lang="ru-RU" sz="2100" dirty="0"/>
              <a:t>назначались </a:t>
            </a:r>
            <a:r>
              <a:rPr lang="ru-RU" sz="2100" dirty="0" smtClean="0"/>
              <a:t>из числа </a:t>
            </a:r>
            <a:r>
              <a:rPr lang="ru-RU" sz="2100" dirty="0"/>
              <a:t>сенаторов, а иногда и отдельных граждан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1331" y="5230217"/>
            <a:ext cx="105435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/>
              <a:t>В </a:t>
            </a:r>
            <a:r>
              <a:rPr lang="ru-RU" sz="2100" dirty="0"/>
              <a:t>современных международных отношениях 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государство оказывает покровительство своим </a:t>
            </a:r>
            <a:r>
              <a:rPr lang="ru-RU" sz="2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собственным гражданам 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государстве их пребывания</a:t>
            </a:r>
            <a:r>
              <a:rPr lang="ru-RU" sz="2100" dirty="0"/>
              <a:t>, направляя туда для этих целей специальных должностных лиц (консулов)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331" y="4090069"/>
            <a:ext cx="10543572" cy="738664"/>
          </a:xfrm>
          <a:prstGeom prst="rect">
            <a:avLst/>
          </a:prstGeom>
          <a:noFill/>
          <a:effectLst>
            <a:softEdge rad="3175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chemeClr val="tx1"/>
                </a:solidFill>
              </a:rPr>
              <a:t>Различие состоит в том, что в Древнем Риме </a:t>
            </a:r>
            <a:r>
              <a:rPr lang="ru-RU" sz="21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 государство </a:t>
            </a:r>
            <a:r>
              <a:rPr lang="ru-RU" sz="2100" dirty="0">
                <a:solidFill>
                  <a:schemeClr val="tx1"/>
                </a:solidFill>
              </a:rPr>
              <a:t>с помощью своих органов оказывало покровительство иностранцам, находившимся на его территории</a:t>
            </a:r>
            <a:r>
              <a:rPr lang="ru-RU" sz="2100" dirty="0" smtClean="0">
                <a:solidFill>
                  <a:schemeClr val="tx1"/>
                </a:solidFill>
              </a:rPr>
              <a:t>. </a:t>
            </a:r>
            <a:endParaRPr lang="ru-RU" sz="2100" dirty="0">
              <a:solidFill>
                <a:schemeClr val="tx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555585" y="3738623"/>
            <a:ext cx="10798215" cy="34724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71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34533" y="825929"/>
            <a:ext cx="92568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более развитых формах институт консульского представительства сложился в эпоху средневековья вследствие развития торгово-экономических связей государств Средиземноморья. Статус консулов и их функции </a:t>
            </a:r>
            <a:r>
              <a:rPr lang="ru-RU" sz="2100" dirty="0" smtClean="0"/>
              <a:t>закреплялись </a:t>
            </a:r>
            <a:r>
              <a:rPr lang="ru-RU" sz="2100" dirty="0"/>
              <a:t>в специальных кодексах.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288" y="2867380"/>
            <a:ext cx="947137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Быстрое развитие торговли привело к созданию новых институтов, призванных обслуживать иностранных купцов и мореплавателей. Это были так называемые коммерческие (торговые) суды, которые учреждались в торговых городах и разрешали споры и претензии, возникавшие между иностранными купцами в соответствии с национальными законами. Так, например, в торговых городах Италии, Испании, Франции купцы путем голосования избирали из своей</a:t>
            </a:r>
          </a:p>
          <a:p>
            <a:r>
              <a:rPr lang="ru-RU" sz="2100" dirty="0"/>
              <a:t>среды арбитражных судей в коммерческих спорах. Они назывались </a:t>
            </a:r>
            <a:r>
              <a:rPr lang="ru-RU" sz="2100" dirty="0" err="1"/>
              <a:t>Juges</a:t>
            </a:r>
            <a:r>
              <a:rPr lang="ru-RU" sz="2100" dirty="0"/>
              <a:t> </a:t>
            </a:r>
            <a:r>
              <a:rPr lang="ru-RU" sz="2100" dirty="0" err="1"/>
              <a:t>Consuls</a:t>
            </a:r>
            <a:r>
              <a:rPr lang="ru-RU" sz="2100" dirty="0"/>
              <a:t> или </a:t>
            </a:r>
            <a:r>
              <a:rPr lang="ru-RU" sz="2100" dirty="0" err="1"/>
              <a:t>Consuls</a:t>
            </a:r>
            <a:r>
              <a:rPr lang="ru-RU" sz="2100" dirty="0"/>
              <a:t> </a:t>
            </a:r>
            <a:r>
              <a:rPr lang="ru-RU" sz="2100" dirty="0" err="1"/>
              <a:t>Marchands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Таким </a:t>
            </a:r>
            <a:r>
              <a:rPr lang="ru-RU" sz="2100" dirty="0"/>
              <a:t>образом, судебная функция консулов </a:t>
            </a:r>
            <a:r>
              <a:rPr lang="ru-RU" sz="2100" dirty="0" smtClean="0"/>
              <a:t>была ведущей </a:t>
            </a:r>
            <a:r>
              <a:rPr lang="ru-RU" sz="2100" dirty="0"/>
              <a:t>в Средние века</a:t>
            </a:r>
          </a:p>
        </p:txBody>
      </p:sp>
    </p:spTree>
    <p:extLst>
      <p:ext uri="{BB962C8B-B14F-4D97-AF65-F5344CB8AC3E}">
        <p14:creationId xmlns:p14="http://schemas.microsoft.com/office/powerpoint/2010/main" val="3928157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83734" y="1027289"/>
            <a:ext cx="983262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С самого начала существования консульский институт был связан со специфическими образованиями средневековой Европы: городами-республиками.</a:t>
            </a:r>
          </a:p>
          <a:p>
            <a:r>
              <a:rPr lang="ru-RU" sz="2100" dirty="0"/>
              <a:t>Именно город-республика в лице городского ректора, мэра, подеста или городского совета обладал правом назначения консула (в переводе с латинского слово «консул» означает «человек совета»). </a:t>
            </a:r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r>
              <a:rPr lang="ru-RU" sz="21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Нередко на консулов возлагались дипломатические </a:t>
            </a:r>
            <a:endParaRPr lang="ru-RU" sz="2100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1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</a:t>
            </a:r>
            <a:r>
              <a:rPr lang="ru-RU" sz="2100" dirty="0"/>
              <a:t>. </a:t>
            </a:r>
            <a:endParaRPr lang="ru-RU" sz="2100" dirty="0" smtClean="0"/>
          </a:p>
          <a:p>
            <a:r>
              <a:rPr lang="ru-RU" sz="2100" dirty="0" smtClean="0"/>
              <a:t>Во многих странах </a:t>
            </a:r>
            <a:r>
              <a:rPr lang="ru-RU" sz="2100" dirty="0"/>
              <a:t>Средиземноморья они </a:t>
            </a:r>
            <a:endParaRPr lang="ru-RU" sz="2100" dirty="0" smtClean="0"/>
          </a:p>
          <a:p>
            <a:r>
              <a:rPr lang="ru-RU" sz="2100" dirty="0" smtClean="0"/>
              <a:t>поддерживали непосредственные </a:t>
            </a:r>
            <a:r>
              <a:rPr lang="ru-RU" sz="2100" dirty="0"/>
              <a:t>контакты </a:t>
            </a:r>
            <a:endParaRPr lang="ru-RU" sz="2100" dirty="0" smtClean="0"/>
          </a:p>
          <a:p>
            <a:r>
              <a:rPr lang="ru-RU" sz="2100" dirty="0" smtClean="0"/>
              <a:t>с главами </a:t>
            </a:r>
            <a:r>
              <a:rPr lang="ru-RU" sz="2100" dirty="0"/>
              <a:t>государств, выполняли </a:t>
            </a:r>
            <a:endParaRPr lang="ru-RU" sz="2100" dirty="0" smtClean="0"/>
          </a:p>
          <a:p>
            <a:r>
              <a:rPr lang="ru-RU" sz="2100" dirty="0" smtClean="0"/>
              <a:t>дипломатические </a:t>
            </a:r>
            <a:r>
              <a:rPr lang="ru-RU" sz="2100" dirty="0"/>
              <a:t>поручения, например, </a:t>
            </a:r>
            <a:endParaRPr lang="ru-RU" sz="2100" dirty="0" smtClean="0"/>
          </a:p>
          <a:p>
            <a:r>
              <a:rPr lang="ru-RU" sz="2100" dirty="0" smtClean="0"/>
              <a:t>вели дипломатические </a:t>
            </a:r>
          </a:p>
          <a:p>
            <a:r>
              <a:rPr lang="ru-RU" sz="2100" dirty="0" smtClean="0"/>
              <a:t>переговоры</a:t>
            </a:r>
            <a:r>
              <a:rPr lang="ru-RU" sz="2100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8127" t="11303" r="52768" b="1473"/>
          <a:stretch/>
        </p:blipFill>
        <p:spPr>
          <a:xfrm>
            <a:off x="7967133" y="2893636"/>
            <a:ext cx="2494844" cy="307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448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87022" y="339372"/>
            <a:ext cx="10766778" cy="6016978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2443" y="692816"/>
            <a:ext cx="10092266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Долгое время консульские отношения осуществлялись на основе международного обычая. В XI–XVI вв. почти все страны Европы имели своих </a:t>
            </a:r>
            <a:r>
              <a:rPr lang="ru-RU" sz="2100" dirty="0" smtClean="0"/>
              <a:t>консулов в </a:t>
            </a:r>
            <a:r>
              <a:rPr lang="ru-RU" sz="2100" dirty="0"/>
              <a:t>иностранных государствах. К этому и более позднему периоду </a:t>
            </a:r>
            <a:r>
              <a:rPr lang="ru-RU" sz="2100" dirty="0" smtClean="0"/>
              <a:t>государства начинают </a:t>
            </a:r>
            <a:r>
              <a:rPr lang="ru-RU" sz="2100" dirty="0"/>
              <a:t>заключать консульские договоры. Первоначально они </a:t>
            </a:r>
            <a:r>
              <a:rPr lang="ru-RU" sz="2100" dirty="0" smtClean="0"/>
              <a:t>заключались между </a:t>
            </a:r>
            <a:r>
              <a:rPr lang="ru-RU" sz="2100" dirty="0"/>
              <a:t>христианскими странами и мусульманскими монархами и </a:t>
            </a:r>
            <a:r>
              <a:rPr lang="ru-RU" sz="2100" dirty="0" smtClean="0"/>
              <a:t>назывались «капитуляциями</a:t>
            </a:r>
            <a:r>
              <a:rPr lang="ru-RU" sz="2100" dirty="0"/>
              <a:t>», которые значительно увеличили силы и влияние консулов</a:t>
            </a:r>
            <a:r>
              <a:rPr lang="ru-RU" sz="2100" dirty="0" smtClean="0"/>
              <a:t>.</a:t>
            </a:r>
          </a:p>
          <a:p>
            <a:endParaRPr lang="ru-RU" sz="2100" dirty="0"/>
          </a:p>
          <a:p>
            <a:endParaRPr lang="ru-RU" sz="2100" dirty="0"/>
          </a:p>
          <a:p>
            <a:endParaRPr lang="ru-RU" sz="2100" dirty="0"/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Генуя (1453 г.),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Венеция </a:t>
            </a:r>
            <a:r>
              <a:rPr lang="ru-RU" sz="2100" dirty="0"/>
              <a:t>(1454 г</a:t>
            </a:r>
            <a:r>
              <a:rPr lang="ru-RU" sz="2100" dirty="0" smtClean="0"/>
              <a:t>.),</a:t>
            </a:r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Франция </a:t>
            </a:r>
            <a:r>
              <a:rPr lang="ru-RU" sz="2100" dirty="0"/>
              <a:t>(1535 г.) </a:t>
            </a:r>
            <a:endParaRPr lang="ru-RU" sz="2100" dirty="0" smtClean="0"/>
          </a:p>
          <a:p>
            <a:r>
              <a:rPr lang="ru-RU" sz="2100" dirty="0" smtClean="0"/>
              <a:t>подписали </a:t>
            </a:r>
            <a:r>
              <a:rPr lang="ru-RU" sz="2100" dirty="0"/>
              <a:t>капитуляции </a:t>
            </a:r>
            <a:r>
              <a:rPr lang="ru-RU" sz="2100" dirty="0" smtClean="0"/>
              <a:t>с Турцией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По </a:t>
            </a:r>
            <a:r>
              <a:rPr lang="ru-RU" sz="2100" dirty="0"/>
              <a:t>этим договорам их консулы в Турции получили право гражданской и уголовной юрисдикции над своими </a:t>
            </a:r>
            <a:r>
              <a:rPr lang="ru-RU" sz="2100" dirty="0" smtClean="0"/>
              <a:t>гражданами.</a:t>
            </a:r>
            <a:endParaRPr lang="ru-RU" sz="2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111" y="3063609"/>
            <a:ext cx="3386667" cy="174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1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98689" y="165834"/>
            <a:ext cx="1100666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Уже в средние века </a:t>
            </a:r>
            <a:r>
              <a:rPr lang="ru-RU" sz="2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консулов стали подразделять </a:t>
            </a:r>
            <a:r>
              <a:rPr lang="ru-RU" sz="2000" dirty="0"/>
              <a:t>на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генеральных </a:t>
            </a:r>
            <a:r>
              <a:rPr lang="ru-RU" sz="2000" dirty="0"/>
              <a:t>консулов,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консулов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вице-консулов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Круг </a:t>
            </a:r>
            <a:r>
              <a:rPr lang="ru-RU" sz="2000" dirty="0"/>
              <a:t>их прав и обязанностей был различным. К типичным </a:t>
            </a:r>
            <a:r>
              <a:rPr lang="ru-RU" sz="2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функциям консула </a:t>
            </a:r>
            <a:r>
              <a:rPr lang="ru-RU" sz="2000" dirty="0"/>
              <a:t>относились: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судебные </a:t>
            </a:r>
            <a:r>
              <a:rPr lang="ru-RU" sz="2000" dirty="0"/>
              <a:t>функции в отношении подданных представляемого государства;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функции </a:t>
            </a:r>
            <a:r>
              <a:rPr lang="ru-RU" sz="2000" dirty="0"/>
              <a:t>наблюдения за исполнением заключенных договоров между представляемым государством и </a:t>
            </a:r>
            <a:r>
              <a:rPr lang="ru-RU" sz="2000" dirty="0" smtClean="0"/>
              <a:t>государством пребывания</a:t>
            </a:r>
            <a:r>
              <a:rPr lang="ru-RU" sz="2000" dirty="0"/>
              <a:t>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обеспечение </a:t>
            </a:r>
            <a:r>
              <a:rPr lang="ru-RU" sz="2000" dirty="0"/>
              <a:t>защиты частных прав и интересов подданных представляемого государства;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нотариальные </a:t>
            </a:r>
            <a:r>
              <a:rPr lang="ru-RU" sz="2000" dirty="0"/>
              <a:t>функции в отношении торговых сделок, наследования, регистрации фактов рождения и смерти.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К </a:t>
            </a:r>
            <a:r>
              <a:rPr lang="ru-RU" sz="2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привилегиям консулов </a:t>
            </a:r>
            <a:r>
              <a:rPr lang="ru-RU" sz="2000" dirty="0"/>
              <a:t>в то время относили: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личную </a:t>
            </a:r>
            <a:r>
              <a:rPr lang="ru-RU" sz="2000" dirty="0"/>
              <a:t>и имущественную неприкосновенность;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освобождение </a:t>
            </a:r>
            <a:r>
              <a:rPr lang="ru-RU" sz="2000" dirty="0"/>
              <a:t>от налогов и сборов;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право </a:t>
            </a:r>
            <a:r>
              <a:rPr lang="ru-RU" sz="2000" dirty="0"/>
              <a:t>использовать герб и щит представляемого государства;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право </a:t>
            </a:r>
            <a:r>
              <a:rPr lang="ru-RU" sz="2000" dirty="0"/>
              <a:t>носить оружие. </a:t>
            </a:r>
          </a:p>
        </p:txBody>
      </p:sp>
    </p:spTree>
    <p:extLst>
      <p:ext uri="{BB962C8B-B14F-4D97-AF65-F5344CB8AC3E}">
        <p14:creationId xmlns:p14="http://schemas.microsoft.com/office/powerpoint/2010/main" val="40364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17688" y="560710"/>
            <a:ext cx="524933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ХVI в. происходит заметное снижение роли консулов в межгосударственных отношениях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/>
              <a:t>Это произошло в основном по двум причинам: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во-первых, появлялось </a:t>
            </a:r>
            <a:r>
              <a:rPr lang="ru-RU" sz="2000" dirty="0"/>
              <a:t>все больше и больше постоянных дипломатических представительств;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во-вторых</a:t>
            </a:r>
            <a:r>
              <a:rPr lang="ru-RU" sz="2000" dirty="0"/>
              <a:t>, практически повсеместно юрисдикция над </a:t>
            </a:r>
            <a:r>
              <a:rPr lang="ru-RU" sz="2000" dirty="0" smtClean="0"/>
              <a:t>иностранными купцами </a:t>
            </a:r>
            <a:r>
              <a:rPr lang="ru-RU" sz="2000" dirty="0"/>
              <a:t>была передана в ведение государств, где они проживают. 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/>
          </a:p>
          <a:p>
            <a:r>
              <a:rPr lang="ru-RU" sz="2000" dirty="0" smtClean="0"/>
              <a:t>Обе причины связаны </a:t>
            </a:r>
            <a:r>
              <a:rPr lang="ru-RU" sz="2000" dirty="0"/>
              <a:t>с коренными преобразованиями в Европе, в результате которых </a:t>
            </a:r>
            <a:r>
              <a:rPr lang="ru-RU" sz="2000" dirty="0" smtClean="0"/>
              <a:t>были образованы </a:t>
            </a:r>
            <a:r>
              <a:rPr lang="ru-RU" sz="2000" dirty="0"/>
              <a:t>централизованные государства-нации. </a:t>
            </a:r>
          </a:p>
        </p:txBody>
      </p:sp>
      <p:sp>
        <p:nvSpPr>
          <p:cNvPr id="4" name="Вертикальный свиток 3"/>
          <p:cNvSpPr/>
          <p:nvPr/>
        </p:nvSpPr>
        <p:spPr>
          <a:xfrm rot="10800000">
            <a:off x="6626578" y="406400"/>
            <a:ext cx="5260621" cy="5633156"/>
          </a:xfrm>
          <a:prstGeom prst="verticalScroll">
            <a:avLst/>
          </a:prstGeom>
          <a:solidFill>
            <a:srgbClr val="ADA89D"/>
          </a:solidFill>
          <a:ln>
            <a:solidFill>
              <a:srgbClr val="8587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17342" y="778933"/>
            <a:ext cx="3174292" cy="44012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франко-голландском договоре 1739 г. было предусмотрено, что </a:t>
            </a:r>
            <a:endParaRPr lang="ru-RU" sz="2000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«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Впредь консулы не будут приниматься ни одной из сторон, а если будет сочтена необходимость посылки резидентов, агентов, комиссаров или других, они смогут располагаться только в обычной резиденции двора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022001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94645" y="564444"/>
            <a:ext cx="1029264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000" dirty="0"/>
              <a:t>Но вскоре выяснилось, что </a:t>
            </a:r>
            <a:r>
              <a:rPr lang="ru-RU" sz="2000" dirty="0" smtClean="0"/>
              <a:t>дипломатические представительства</a:t>
            </a:r>
            <a:r>
              <a:rPr lang="ru-RU" sz="2000" dirty="0"/>
              <a:t>, занятые общеполитическими и представительскими вопросами, оказались не в состоянии должным образом обеспечить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защиту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торгово-промышленных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интересов государства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Со </a:t>
            </a:r>
            <a:r>
              <a:rPr lang="ru-RU" sz="2000" dirty="0"/>
              <a:t>второй половины ХVIII в. государства вновь обращаются к испытанному на практике институту консулов. Начинается новый этап развития этого </a:t>
            </a:r>
            <a:r>
              <a:rPr lang="ru-RU" sz="2000" dirty="0" smtClean="0"/>
              <a:t>института: 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заключаются </a:t>
            </a:r>
            <a:r>
              <a:rPr lang="ru-RU" sz="2000" dirty="0"/>
              <a:t>специальные консульские договоры и конвенции, </a:t>
            </a:r>
            <a:endParaRPr lang="ru-RU" sz="2000" dirty="0" smtClean="0"/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ведется </a:t>
            </a:r>
            <a:r>
              <a:rPr lang="ru-RU" sz="2000" dirty="0"/>
              <a:t>работа по кодификации </a:t>
            </a:r>
            <a:r>
              <a:rPr lang="ru-RU" sz="2000" dirty="0" smtClean="0"/>
              <a:t>консульских функций</a:t>
            </a:r>
            <a:r>
              <a:rPr lang="ru-RU" sz="2000" dirty="0"/>
              <a:t>, привилегий и иммунитетов.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Первым </a:t>
            </a:r>
            <a:r>
              <a:rPr lang="ru-RU" sz="2000" dirty="0"/>
              <a:t>международно-правовым документом по консульским вопросам была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франко-испанская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консульская конвенция</a:t>
            </a:r>
            <a:r>
              <a:rPr lang="ru-RU" sz="2000" dirty="0"/>
              <a:t>, подписанная 13 марта 1769 г.,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а </a:t>
            </a:r>
            <a:r>
              <a:rPr lang="ru-RU" sz="2000" dirty="0"/>
              <a:t>в 1788 г. —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франко-американская консульская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конвенция</a:t>
            </a:r>
            <a:r>
              <a:rPr lang="ru-RU" sz="2000" dirty="0" smtClean="0"/>
              <a:t>;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конвенции явились первым шагом </a:t>
            </a:r>
            <a:endParaRPr lang="ru-RU" sz="20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пути кодификации 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консульского права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021" y="4317750"/>
            <a:ext cx="3276600" cy="191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61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2600" y="189448"/>
            <a:ext cx="1061155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u="sng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начале ХХ в</a:t>
            </a:r>
            <a:r>
              <a:rPr lang="ru-RU" sz="2000" i="1" u="sng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000" i="1" u="sng" dirty="0" smtClean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i="1" u="sng" dirty="0" smtClean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возрастает </a:t>
            </a:r>
            <a:r>
              <a:rPr lang="ru-RU" sz="2000" dirty="0"/>
              <a:t>количество консульств,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закрепляется </a:t>
            </a:r>
            <a:r>
              <a:rPr lang="ru-RU" sz="2000" dirty="0"/>
              <a:t>их </a:t>
            </a:r>
            <a:r>
              <a:rPr lang="ru-RU" sz="2000" dirty="0" smtClean="0"/>
              <a:t>деление на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штатные и нештатные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 </a:t>
            </a:r>
            <a:r>
              <a:rPr lang="ru-RU" sz="2000" dirty="0"/>
              <a:t>ряде стран консульские службы реформируются,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издаются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уставы</a:t>
            </a:r>
            <a:r>
              <a:rPr lang="ru-RU" sz="2000" dirty="0"/>
              <a:t>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этот же период заключаются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многосторонние консульские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конвенции регионального характера</a:t>
            </a:r>
            <a:r>
              <a:rPr lang="ru-RU" sz="2000" dirty="0"/>
              <a:t>: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err="1" smtClean="0"/>
              <a:t>Каракасская</a:t>
            </a:r>
            <a:r>
              <a:rPr lang="ru-RU" sz="2000" dirty="0" smtClean="0"/>
              <a:t> </a:t>
            </a:r>
            <a:r>
              <a:rPr lang="ru-RU" sz="2000" dirty="0"/>
              <a:t>конвенция </a:t>
            </a:r>
            <a:r>
              <a:rPr lang="ru-RU" sz="2000" dirty="0" smtClean="0"/>
              <a:t>о консульских </a:t>
            </a:r>
            <a:r>
              <a:rPr lang="ru-RU" sz="2000" dirty="0"/>
              <a:t>функциях 1911 г.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Гаванская </a:t>
            </a:r>
            <a:r>
              <a:rPr lang="ru-RU" sz="2000" dirty="0"/>
              <a:t>конвенция о консульских чиновниках 1928 г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К 1933 г. в мире было заключено более 900 соглашений по вопросам консульских сношений и </a:t>
            </a:r>
            <a:r>
              <a:rPr lang="ru-RU" sz="2000" dirty="0" smtClean="0"/>
              <a:t>иммунитетов. </a:t>
            </a:r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рамках Лиги Наций предпринималась попытка кодификации консульского права, но она закончилась безуспешно из-за многочисленных различий консульской практики государств </a:t>
            </a:r>
            <a:r>
              <a:rPr lang="ru-RU" sz="2000" dirty="0" smtClean="0"/>
              <a:t>и противоречивости </a:t>
            </a:r>
            <a:r>
              <a:rPr lang="ru-RU" sz="2000" dirty="0"/>
              <a:t>различных доктрин. </a:t>
            </a:r>
            <a:endParaRPr lang="ru-RU" sz="2000" dirty="0" smtClean="0"/>
          </a:p>
          <a:p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Какой-либо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единой основы для организации и функционирования консульской службы не существовало до 50-х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годов прошлого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столетия</a:t>
            </a:r>
            <a:r>
              <a:rPr lang="ru-RU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58065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9333" y="165834"/>
            <a:ext cx="1155982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/>
              <a:t>Деятельность консульских учреждений в период </a:t>
            </a:r>
            <a:r>
              <a:rPr lang="ru-RU" sz="1900" i="1" u="sng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Второй </a:t>
            </a:r>
            <a:r>
              <a:rPr lang="ru-RU" sz="1900" i="1" u="sng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мировой войны </a:t>
            </a:r>
            <a:r>
              <a:rPr lang="ru-RU" sz="1900" dirty="0"/>
              <a:t>частично базировалась на договорном праве, а частично на нормах международного обычного права. Но в данный период времени роль </a:t>
            </a:r>
            <a:r>
              <a:rPr lang="ru-RU" sz="1900" dirty="0" smtClean="0"/>
              <a:t>консульских учреждений </a:t>
            </a:r>
            <a:r>
              <a:rPr lang="ru-RU" sz="1900" dirty="0"/>
              <a:t>невероятно возрастала, так как всесторонне развивались международные связи. Соответственно, возросла необходимость в кодификации консульского права</a:t>
            </a:r>
            <a:r>
              <a:rPr lang="ru-RU" sz="1900" dirty="0" smtClean="0"/>
              <a:t>.</a:t>
            </a:r>
          </a:p>
          <a:p>
            <a:endParaRPr lang="ru-RU" sz="1900" dirty="0"/>
          </a:p>
          <a:p>
            <a:r>
              <a:rPr lang="ru-RU" sz="1900" i="1" u="sng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Генеральная Ассамблея </a:t>
            </a:r>
            <a:r>
              <a:rPr lang="ru-RU" sz="1900" i="1" u="sng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ООН</a:t>
            </a:r>
          </a:p>
          <a:p>
            <a:endParaRPr lang="ru-RU" sz="1900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6 </a:t>
            </a:r>
            <a:r>
              <a:rPr lang="ru-RU" sz="1900" dirty="0"/>
              <a:t>декабря 1949 г. приняла резолюцию о разработке проекта конвенции о консульских сношениях и иммунитетах. </a:t>
            </a:r>
            <a:endParaRPr lang="ru-RU" sz="19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19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в </a:t>
            </a:r>
            <a:r>
              <a:rPr lang="ru-RU" sz="1900" dirty="0"/>
              <a:t>1960 г. Комиссия международного </a:t>
            </a:r>
            <a:r>
              <a:rPr lang="ru-RU" sz="1900" dirty="0" smtClean="0"/>
              <a:t>права разработала </a:t>
            </a:r>
            <a:r>
              <a:rPr lang="ru-RU" sz="1900" dirty="0"/>
              <a:t>проект конвенции, который состоял из 65 статей и был </a:t>
            </a:r>
            <a:r>
              <a:rPr lang="ru-RU" sz="1900" dirty="0" smtClean="0"/>
              <a:t>направлен правительствам </a:t>
            </a:r>
            <a:r>
              <a:rPr lang="ru-RU" sz="1900" dirty="0"/>
              <a:t>для представления замечаний. </a:t>
            </a:r>
            <a:endParaRPr lang="ru-RU" sz="19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19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в </a:t>
            </a:r>
            <a:r>
              <a:rPr lang="ru-RU" sz="1900" dirty="0"/>
              <a:t>1961 г. Комиссия </a:t>
            </a:r>
            <a:r>
              <a:rPr lang="ru-RU" sz="1900" dirty="0" smtClean="0"/>
              <a:t>пересмотрела </a:t>
            </a:r>
            <a:r>
              <a:rPr lang="ru-RU" sz="1900" dirty="0"/>
              <a:t>проект, учтя замечания правительств, и представила его на 16-й сессии Генеральной Ассамблеи ООН. </a:t>
            </a:r>
            <a:endParaRPr lang="ru-RU" sz="19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19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1900" dirty="0" smtClean="0"/>
              <a:t>Генеральная </a:t>
            </a:r>
            <a:r>
              <a:rPr lang="ru-RU" sz="1900" dirty="0"/>
              <a:t>Ассамблея постановила созвать в </a:t>
            </a:r>
            <a:r>
              <a:rPr lang="ru-RU" sz="1900" dirty="0" smtClean="0"/>
              <a:t>марте 1963 </a:t>
            </a:r>
            <a:r>
              <a:rPr lang="ru-RU" sz="1900" dirty="0"/>
              <a:t>г. Международную конференцию полномочных представителей государств для изучения данного проекта. </a:t>
            </a:r>
            <a:endParaRPr lang="ru-RU" sz="19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1900" dirty="0" smtClean="0"/>
          </a:p>
          <a:p>
            <a:r>
              <a:rPr lang="ru-RU" sz="1900" dirty="0" smtClean="0"/>
              <a:t>В </a:t>
            </a:r>
            <a:r>
              <a:rPr lang="ru-RU" sz="1900" dirty="0"/>
              <a:t>конференции приняли участие 92 государства. </a:t>
            </a:r>
            <a:endParaRPr lang="ru-RU" sz="1900" dirty="0" smtClean="0"/>
          </a:p>
          <a:p>
            <a:r>
              <a:rPr lang="ru-RU" sz="1900" dirty="0" smtClean="0"/>
              <a:t>Была </a:t>
            </a:r>
            <a:r>
              <a:rPr lang="ru-RU" sz="1900" dirty="0"/>
              <a:t>подписана универсальная конвенция, которая регулирует практически все аспекты консульских отношений между государствами — участниками </a:t>
            </a:r>
            <a:r>
              <a:rPr lang="ru-RU" sz="1900" dirty="0" smtClean="0"/>
              <a:t>конвенции.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4215083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98311" y="135815"/>
            <a:ext cx="10893777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Первые попытки проанализировать природу консульских отношений были сделаны в конце </a:t>
            </a:r>
            <a:r>
              <a:rPr lang="ru-RU" sz="2000" dirty="0" smtClean="0"/>
              <a:t>XIX в</a:t>
            </a:r>
            <a:r>
              <a:rPr lang="ru-RU" sz="2000" dirty="0"/>
              <a:t>., когда теоретики международного права разделились на </a:t>
            </a:r>
            <a:r>
              <a:rPr lang="ru-RU" sz="2000" dirty="0" smtClean="0"/>
              <a:t>два противоположных </a:t>
            </a:r>
            <a:r>
              <a:rPr lang="ru-RU" sz="2000" dirty="0"/>
              <a:t>лагеря: </a:t>
            </a:r>
            <a:r>
              <a:rPr lang="ru-RU" sz="21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универсалистов    </a:t>
            </a:r>
            <a:r>
              <a:rPr lang="ru-RU" sz="20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ru-RU" sz="2100" dirty="0" smtClean="0"/>
              <a:t>и                        </a:t>
            </a:r>
            <a:r>
              <a:rPr lang="ru-RU" sz="2100" b="1" i="1" dirty="0" err="1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партикуляристов</a:t>
            </a:r>
            <a:endParaRPr lang="ru-RU" sz="2100" b="1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1247" y="1512206"/>
            <a:ext cx="5136442" cy="313932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считали, что международное взаимодействие, основанное </a:t>
            </a:r>
            <a:r>
              <a:rPr lang="ru-RU" dirty="0" smtClean="0"/>
              <a:t>на общности </a:t>
            </a:r>
            <a:r>
              <a:rPr lang="ru-RU" dirty="0"/>
              <a:t>интересов человечества, имеет место в рамках свободного </a:t>
            </a:r>
            <a:r>
              <a:rPr lang="ru-RU" dirty="0" smtClean="0"/>
              <a:t>союза государств</a:t>
            </a:r>
            <a:r>
              <a:rPr lang="ru-RU" dirty="0"/>
              <a:t>. В силу этого 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консульские учреждения </a:t>
            </a:r>
            <a:r>
              <a:rPr lang="ru-RU" dirty="0"/>
              <a:t>сторонники этого подхода </a:t>
            </a:r>
            <a:r>
              <a:rPr lang="ru-RU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относили к 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органам международного управления или международного </a:t>
            </a:r>
            <a:r>
              <a:rPr lang="ru-RU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общения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5467" y="5059482"/>
            <a:ext cx="11819466" cy="166199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Одной из типичных работ в духе универсализма является работа Ф. Ф. </a:t>
            </a:r>
            <a:r>
              <a:rPr lang="ru-RU" sz="1700" dirty="0" err="1">
                <a:solidFill>
                  <a:schemeClr val="bg2">
                    <a:lumMod val="50000"/>
                  </a:schemeClr>
                </a:solidFill>
              </a:rPr>
              <a:t>Мартенса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 «О консулах и консульской юрисдикции на 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</a:rPr>
              <a:t>Востоке».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В этой работе </a:t>
            </a:r>
            <a:r>
              <a:rPr lang="ru-RU" sz="1700" dirty="0" err="1" smtClean="0">
                <a:solidFill>
                  <a:schemeClr val="bg2">
                    <a:lumMod val="50000"/>
                  </a:schemeClr>
                </a:solidFill>
              </a:rPr>
              <a:t>Мартенс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</a:rPr>
              <a:t> делает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вывод о том, что каждое государство должно ставить перед собой цель 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</a:rPr>
              <a:t>— обеспечить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все условия для развития своих подданных, что возможно только посредством международного общения. 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</a:rPr>
              <a:t>Он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считал, что международное 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</a:rPr>
              <a:t>общение должно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</a:rPr>
              <a:t>осуществляться при помощи дипломатических агентов и консулов. С 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</a:rPr>
              <a:t>его позиции </a:t>
            </a:r>
            <a:r>
              <a:rPr lang="ru-RU" sz="1700" u="sng" dirty="0">
                <a:solidFill>
                  <a:schemeClr val="accent5">
                    <a:lumMod val="50000"/>
                  </a:schemeClr>
                </a:solidFill>
              </a:rPr>
              <a:t>дипломатические агенты должны были управлять политическими сношениями между государствами, а консулам отводилась роль института, который отвечал за общественные сношения и интересы общества в международной </a:t>
            </a:r>
            <a:r>
              <a:rPr lang="ru-RU" sz="1700" u="sng" dirty="0" smtClean="0">
                <a:solidFill>
                  <a:schemeClr val="accent5">
                    <a:lumMod val="50000"/>
                  </a:schemeClr>
                </a:solidFill>
              </a:rPr>
              <a:t>жизни.</a:t>
            </a:r>
            <a:endParaRPr lang="ru-RU" sz="1700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63733" y="1534279"/>
            <a:ext cx="5791200" cy="313932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исходили </a:t>
            </a:r>
            <a:r>
              <a:rPr lang="ru-RU" dirty="0"/>
              <a:t>из предпосылки государственного суверенитета, </a:t>
            </a:r>
            <a:r>
              <a:rPr lang="ru-RU" dirty="0" smtClean="0"/>
              <a:t>которая состояла </a:t>
            </a:r>
            <a:r>
              <a:rPr lang="ru-RU" dirty="0"/>
              <a:t>в понимании норм международного права как совокупности </a:t>
            </a:r>
            <a:r>
              <a:rPr lang="ru-RU" dirty="0" smtClean="0"/>
              <a:t>юридических актов</a:t>
            </a:r>
            <a:r>
              <a:rPr lang="ru-RU" dirty="0"/>
              <a:t>, регулирующих взаимодействие суверенных государств. В понимании </a:t>
            </a:r>
            <a:r>
              <a:rPr lang="ru-RU" dirty="0" err="1"/>
              <a:t>партикуляристов</a:t>
            </a:r>
            <a:r>
              <a:rPr lang="ru-RU" dirty="0"/>
              <a:t> государства должны были создавать 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внешних сношений для защиты своих интересов на международной арене</a:t>
            </a:r>
            <a:r>
              <a:rPr lang="ru-RU" dirty="0"/>
              <a:t>. Государственные институты </a:t>
            </a:r>
            <a:r>
              <a:rPr lang="ru-RU" dirty="0" smtClean="0"/>
              <a:t>внешних сношений </a:t>
            </a:r>
            <a:r>
              <a:rPr lang="ru-RU" dirty="0"/>
              <a:t>подразделялись на международные </a:t>
            </a:r>
            <a:r>
              <a:rPr lang="ru-RU" dirty="0" smtClean="0"/>
              <a:t>и национальные </a:t>
            </a:r>
            <a:r>
              <a:rPr lang="ru-RU" dirty="0"/>
              <a:t>органы. К числу последних, по их мнению, относились консульские учреждения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2929468" y="1166866"/>
            <a:ext cx="484632" cy="407619"/>
          </a:xfrm>
          <a:prstGeom prst="downArrow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8142506" y="1172847"/>
            <a:ext cx="484632" cy="401638"/>
          </a:xfrm>
          <a:prstGeom prst="downArrow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2929468" y="4673600"/>
            <a:ext cx="484632" cy="474638"/>
          </a:xfrm>
          <a:prstGeom prst="downArrow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648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19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87023" y="1031815"/>
            <a:ext cx="1142435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свете этого диспута консульская служба в России сочетает в себе черты, приписываемые этому институту как универсалистами, так и </a:t>
            </a:r>
            <a:r>
              <a:rPr lang="ru-RU" sz="2000" dirty="0" err="1"/>
              <a:t>партикуляристами</a:t>
            </a:r>
            <a:r>
              <a:rPr lang="ru-RU" sz="2000" dirty="0"/>
              <a:t>, т. е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выступает как институт международного общения с одной стороны,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а </a:t>
            </a:r>
            <a:r>
              <a:rPr lang="ru-RU" sz="2000" dirty="0"/>
              <a:t>с другой </a:t>
            </a:r>
            <a:r>
              <a:rPr lang="ru-RU" sz="2000" dirty="0" smtClean="0"/>
              <a:t>— защищает </a:t>
            </a:r>
            <a:r>
              <a:rPr lang="ru-RU" sz="2000" dirty="0"/>
              <a:t>национальные интересы государства Российской Федерации.</a:t>
            </a:r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Можно </a:t>
            </a:r>
            <a:r>
              <a:rPr lang="ru-RU" sz="2000" dirty="0"/>
              <a:t>утверждать, что, находясь на евразийском континенте, </a:t>
            </a:r>
            <a:endParaRPr lang="ru-RU" sz="2000" dirty="0" smtClean="0"/>
          </a:p>
          <a:p>
            <a:r>
              <a:rPr lang="ru-RU" sz="2000" dirty="0" smtClean="0"/>
              <a:t>Россия </a:t>
            </a:r>
            <a:r>
              <a:rPr lang="ru-RU" sz="2000" dirty="0"/>
              <a:t>в </a:t>
            </a:r>
            <a:r>
              <a:rPr lang="ru-RU" sz="2000" dirty="0" smtClean="0"/>
              <a:t>области практики </a:t>
            </a:r>
            <a:r>
              <a:rPr lang="ru-RU" sz="2000" dirty="0"/>
              <a:t>консульской деятельности следовала </a:t>
            </a:r>
            <a:endParaRPr lang="ru-RU" sz="2000" dirty="0" smtClean="0"/>
          </a:p>
          <a:p>
            <a:r>
              <a:rPr lang="ru-RU" sz="2000" dirty="0" smtClean="0"/>
              <a:t>по </a:t>
            </a:r>
            <a:r>
              <a:rPr lang="ru-RU" sz="2000" dirty="0"/>
              <a:t>европейскому пути развития.</a:t>
            </a:r>
          </a:p>
          <a:p>
            <a:r>
              <a:rPr lang="ru-RU" sz="2000" dirty="0"/>
              <a:t>Такое положение дел было в значительной мере обусловлено </a:t>
            </a:r>
            <a:endParaRPr lang="ru-RU" sz="2000" dirty="0" smtClean="0"/>
          </a:p>
          <a:p>
            <a:r>
              <a:rPr lang="ru-RU" sz="2000" dirty="0" smtClean="0"/>
              <a:t>большей степенью транспортной </a:t>
            </a:r>
            <a:r>
              <a:rPr lang="ru-RU" sz="2000" dirty="0"/>
              <a:t>доступности европейских стран, </a:t>
            </a:r>
            <a:endParaRPr lang="ru-RU" sz="2000" dirty="0" smtClean="0"/>
          </a:p>
          <a:p>
            <a:r>
              <a:rPr lang="ru-RU" sz="2000" dirty="0" smtClean="0"/>
              <a:t>а </a:t>
            </a:r>
            <a:r>
              <a:rPr lang="ru-RU" sz="2000" dirty="0"/>
              <a:t>в силу этого — более </a:t>
            </a:r>
            <a:r>
              <a:rPr lang="ru-RU" sz="2000" dirty="0" smtClean="0"/>
              <a:t>активной торговлей </a:t>
            </a:r>
            <a:r>
              <a:rPr lang="ru-RU" sz="2000" dirty="0"/>
              <a:t>и, как следствие, </a:t>
            </a:r>
            <a:endParaRPr lang="ru-RU" sz="2000" dirty="0" smtClean="0"/>
          </a:p>
          <a:p>
            <a:r>
              <a:rPr lang="ru-RU" sz="2000" dirty="0" smtClean="0"/>
              <a:t>большим </a:t>
            </a:r>
            <a:r>
              <a:rPr lang="ru-RU" sz="2000" dirty="0"/>
              <a:t>количеством проблем, возникающих у россиян в </a:t>
            </a:r>
            <a:endParaRPr lang="ru-RU" sz="2000" dirty="0" smtClean="0"/>
          </a:p>
          <a:p>
            <a:r>
              <a:rPr lang="ru-RU" sz="2000" dirty="0" smtClean="0"/>
              <a:t>европейских </a:t>
            </a:r>
            <a:r>
              <a:rPr lang="ru-RU" sz="2000" dirty="0"/>
              <a:t>странах по сравнению со странами Востока.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648" t="6430" r="11343" b="-463"/>
          <a:stretch/>
        </p:blipFill>
        <p:spPr>
          <a:xfrm>
            <a:off x="8761212" y="3646310"/>
            <a:ext cx="3430788" cy="232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16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06311" y="564443"/>
            <a:ext cx="967457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Процесс </a:t>
            </a:r>
            <a:r>
              <a:rPr lang="ru-RU" sz="2200" dirty="0"/>
              <a:t>развития </a:t>
            </a:r>
            <a:r>
              <a:rPr lang="ru-RU" sz="2200" dirty="0" smtClean="0"/>
              <a:t>консульской деятельности </a:t>
            </a:r>
            <a:r>
              <a:rPr lang="ru-RU" sz="2200" dirty="0"/>
              <a:t>в России </a:t>
            </a:r>
            <a:r>
              <a:rPr lang="ru-RU" sz="2200" dirty="0" smtClean="0"/>
              <a:t>можно разделить на </a:t>
            </a:r>
            <a:r>
              <a:rPr lang="ru-RU" sz="2200" dirty="0"/>
              <a:t>четыре основных периода</a:t>
            </a:r>
            <a:r>
              <a:rPr lang="ru-RU" sz="2200" dirty="0" smtClean="0"/>
              <a:t>:</a:t>
            </a:r>
          </a:p>
          <a:p>
            <a:endParaRPr lang="ru-RU" sz="2200" dirty="0"/>
          </a:p>
          <a:p>
            <a:r>
              <a:rPr lang="ru-RU" sz="2200" dirty="0">
                <a:solidFill>
                  <a:schemeClr val="accent4"/>
                </a:solidFill>
              </a:rPr>
              <a:t>•</a:t>
            </a:r>
            <a:r>
              <a:rPr lang="ru-RU" sz="2200" dirty="0"/>
              <a:t>	 предысторию консульских отношений вследствие активизации торговли и мореплавания (XVI–XVII вв</a:t>
            </a:r>
            <a:r>
              <a:rPr lang="ru-RU" sz="2200" dirty="0" smtClean="0"/>
              <a:t>.);</a:t>
            </a:r>
          </a:p>
          <a:p>
            <a:endParaRPr lang="ru-RU" sz="2200" dirty="0"/>
          </a:p>
          <a:p>
            <a:r>
              <a:rPr lang="ru-RU" sz="2200" dirty="0">
                <a:solidFill>
                  <a:schemeClr val="accent4"/>
                </a:solidFill>
              </a:rPr>
              <a:t>•</a:t>
            </a:r>
            <a:r>
              <a:rPr lang="ru-RU" sz="2200" dirty="0"/>
              <a:t>	 ранние этапы становления консульской деятельности — Петровская эпоха — </a:t>
            </a:r>
            <a:r>
              <a:rPr lang="ru-RU" sz="2200" dirty="0" smtClean="0"/>
              <a:t>без четких </a:t>
            </a:r>
            <a:r>
              <a:rPr lang="ru-RU" sz="2200" dirty="0"/>
              <a:t>представлений об основных задачах консульских учреждений</a:t>
            </a:r>
            <a:r>
              <a:rPr lang="ru-RU" sz="2200" dirty="0" smtClean="0"/>
              <a:t>;</a:t>
            </a:r>
          </a:p>
          <a:p>
            <a:endParaRPr lang="ru-RU" sz="2200" dirty="0"/>
          </a:p>
          <a:p>
            <a:r>
              <a:rPr lang="ru-RU" sz="2200" dirty="0">
                <a:solidFill>
                  <a:schemeClr val="accent4"/>
                </a:solidFill>
              </a:rPr>
              <a:t>•</a:t>
            </a:r>
            <a:r>
              <a:rPr lang="ru-RU" sz="2200" dirty="0"/>
              <a:t>	 становление института консульской службы в той форме, в которой, с теми </a:t>
            </a:r>
            <a:r>
              <a:rPr lang="ru-RU" sz="2200" dirty="0" smtClean="0"/>
              <a:t>или иными </a:t>
            </a:r>
            <a:r>
              <a:rPr lang="ru-RU" sz="2200" dirty="0"/>
              <a:t>дополнениями, этот институт существует в современном обществе</a:t>
            </a:r>
            <a:r>
              <a:rPr lang="ru-RU" sz="2200" dirty="0" smtClean="0"/>
              <a:t>;</a:t>
            </a:r>
          </a:p>
          <a:p>
            <a:endParaRPr lang="ru-RU" sz="2200" dirty="0"/>
          </a:p>
          <a:p>
            <a:r>
              <a:rPr lang="ru-RU" sz="2200" dirty="0">
                <a:solidFill>
                  <a:schemeClr val="accent4"/>
                </a:solidFill>
              </a:rPr>
              <a:t>•</a:t>
            </a:r>
            <a:r>
              <a:rPr lang="ru-RU" sz="2200" dirty="0"/>
              <a:t>	 советский и постсоветский периоды развития консульской службы в России.</a:t>
            </a:r>
          </a:p>
        </p:txBody>
      </p:sp>
    </p:spTree>
    <p:extLst>
      <p:ext uri="{BB962C8B-B14F-4D97-AF65-F5344CB8AC3E}">
        <p14:creationId xmlns:p14="http://schemas.microsoft.com/office/powerpoint/2010/main" val="1334192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913511" y="144970"/>
            <a:ext cx="3974853" cy="657650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64531" y="309290"/>
            <a:ext cx="662809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Иностранных </a:t>
            </a:r>
            <a:r>
              <a:rPr lang="ru-RU" sz="2000" dirty="0"/>
              <a:t>консулов на Руси начали принимать в ХVI веке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Иностранные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постоянные дипломатические представительства в России появились раньше российских за границей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В 1554 г. первый русский царь Иван IV (Грозный) в особой грамоте, жалованной английскому Обществу торговли с Россией, предоставил право иметь консула, наделенного властью судить и наказывать своих соотечественников.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Первым иностранным консулом в России был англичанин (1585 г</a:t>
            </a:r>
            <a:r>
              <a:rPr lang="ru-RU" sz="2000" dirty="0" smtClean="0"/>
              <a:t>.).</a:t>
            </a:r>
          </a:p>
          <a:p>
            <a:endParaRPr lang="ru-RU" sz="2000" dirty="0"/>
          </a:p>
          <a:p>
            <a:r>
              <a:rPr lang="ru-RU" sz="2000" dirty="0"/>
              <a:t> Несколько позднее, на постоянной основе появились представители других европейских государств:</a:t>
            </a:r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 Дании (1627 г.),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Голландии </a:t>
            </a:r>
            <a:r>
              <a:rPr lang="ru-RU" sz="2000" dirty="0"/>
              <a:t>(1631 г.),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Швеции </a:t>
            </a:r>
            <a:r>
              <a:rPr lang="ru-RU" sz="2000" dirty="0"/>
              <a:t>(1631 г.), </a:t>
            </a:r>
            <a:endParaRPr lang="ru-RU" sz="20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4850" y="2316739"/>
            <a:ext cx="3038950" cy="248111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97595" y="215192"/>
            <a:ext cx="38907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1549 г. первый русский царь Иван IV Васильевич (Грозный)  назначил Ивана Михайловича </a:t>
            </a:r>
            <a:r>
              <a:rPr lang="ru-RU" dirty="0" err="1"/>
              <a:t>Висковатого</a:t>
            </a:r>
            <a:r>
              <a:rPr lang="ru-RU" dirty="0"/>
              <a:t> руководителем «Посольского приказа», </a:t>
            </a:r>
            <a:r>
              <a:rPr lang="ru-RU" dirty="0" smtClean="0"/>
              <a:t>поручив </a:t>
            </a:r>
            <a:r>
              <a:rPr lang="ru-RU" dirty="0"/>
              <a:t>ему принимать грамоты, привезенные </a:t>
            </a:r>
            <a:r>
              <a:rPr lang="ru-RU" dirty="0" smtClean="0"/>
              <a:t>иностранными </a:t>
            </a:r>
            <a:r>
              <a:rPr lang="ru-RU" dirty="0"/>
              <a:t>послами царю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981245" y="4805473"/>
            <a:ext cx="3770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его содействии в 1554 г. английскому Обществу торговли с Россией было предоставлено право иметь консула, наделенного властью судить и наказывать своих соотечественников</a:t>
            </a:r>
          </a:p>
        </p:txBody>
      </p:sp>
    </p:spTree>
    <p:extLst>
      <p:ext uri="{BB962C8B-B14F-4D97-AF65-F5344CB8AC3E}">
        <p14:creationId xmlns:p14="http://schemas.microsoft.com/office/powerpoint/2010/main" val="3668631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4318" y="666044"/>
            <a:ext cx="635828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Активизация торговых и иных связей в период царствования Петра I, возросшее число русских подданных, выезжавших в другие страны, способствовали становлению российских консульств за рубежом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53868" y="3088561"/>
            <a:ext cx="345439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a:rPr>
              <a:t>Весомый импульс для развития консульских отношений России с Европой придала поездка «Великого посольства» в 1697 г., где под именем бомбардира Петра Михайлова инкогнито находился царь Петр I</a:t>
            </a:r>
            <a:r>
              <a:rPr lang="ru-RU" sz="2100" dirty="0" smtClean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a:rPr>
              <a:t>.</a:t>
            </a:r>
            <a:endParaRPr lang="ru-RU" sz="210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55" y="3088561"/>
            <a:ext cx="6236749" cy="29446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5855" y="6037770"/>
            <a:ext cx="5328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Великое посольство по гравюре современника.   </a:t>
            </a:r>
            <a:endParaRPr lang="ru-RU" i="1" dirty="0" smtClean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i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Портрет </a:t>
            </a:r>
            <a:r>
              <a:rPr lang="ru-RU" i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Петра I в одежде голландского матроса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09089" y="666044"/>
            <a:ext cx="35447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Назначения первых русских консулов производились по повелению Петра I через Сенат. </a:t>
            </a:r>
          </a:p>
        </p:txBody>
      </p:sp>
    </p:spTree>
    <p:extLst>
      <p:ext uri="{BB962C8B-B14F-4D97-AF65-F5344CB8AC3E}">
        <p14:creationId xmlns:p14="http://schemas.microsoft.com/office/powerpoint/2010/main" val="3445343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45068" y="519288"/>
            <a:ext cx="1021644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1718 г. указом императора образуется </a:t>
            </a:r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Коллегия иностранных дел</a:t>
            </a:r>
            <a:r>
              <a:rPr lang="ru-RU" sz="2100" dirty="0"/>
              <a:t>, которой были подчинены все посольства, миссии и другие представительства Российской империи за рубежом.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ведении Коллегии находились также такие консульские функции </a:t>
            </a:r>
            <a:r>
              <a:rPr lang="ru-RU" sz="2100" dirty="0"/>
              <a:t>как вопросы выдачи загранпаспортов, принятия в российское подданство, исключения из него и др.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5067" y="2791488"/>
            <a:ext cx="1034062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Первые консульства были открыты в европейских городах: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Амстердам </a:t>
            </a:r>
            <a:r>
              <a:rPr lang="ru-RU" sz="2100" dirty="0"/>
              <a:t>(1707),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/>
              <a:t>Венеция (1711)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Париж </a:t>
            </a:r>
            <a:r>
              <a:rPr lang="ru-RU" sz="2100" dirty="0"/>
              <a:t>(1715).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Однако </a:t>
            </a:r>
            <a:r>
              <a:rPr lang="ru-RU" sz="2100" dirty="0"/>
              <a:t>вскоре вслед за ними стали </a:t>
            </a:r>
            <a:r>
              <a:rPr lang="ru-RU" sz="2100" dirty="0" smtClean="0"/>
              <a:t>создавать консульские </a:t>
            </a:r>
            <a:r>
              <a:rPr lang="ru-RU" sz="2100" dirty="0"/>
              <a:t>учреждения и на Востоке: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Пекин </a:t>
            </a:r>
            <a:r>
              <a:rPr lang="ru-RU" sz="2100" dirty="0"/>
              <a:t>(1719),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Шемаха </a:t>
            </a:r>
            <a:r>
              <a:rPr lang="ru-RU" sz="2100" dirty="0"/>
              <a:t>(1720).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Таким </a:t>
            </a:r>
            <a:r>
              <a:rPr lang="ru-RU" sz="2100" dirty="0"/>
              <a:t>образом </a:t>
            </a:r>
            <a:r>
              <a:rPr lang="ru-RU" sz="21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началось формирование сети консульских </a:t>
            </a:r>
            <a:r>
              <a:rPr lang="ru-RU" sz="21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учреждений</a:t>
            </a:r>
            <a:r>
              <a:rPr lang="ru-RU" sz="2100" dirty="0" smtClean="0"/>
              <a:t>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082312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05177" y="341556"/>
            <a:ext cx="471029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Вскоре в результате расширения сети консульств по всему миру </a:t>
            </a:r>
            <a:r>
              <a:rPr lang="ru-RU" sz="2000" dirty="0" smtClean="0"/>
              <a:t>потребовалась реорганизация </a:t>
            </a:r>
            <a:r>
              <a:rPr lang="ru-RU" sz="2000" dirty="0"/>
              <a:t>консульской службы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dirty="0" smtClean="0"/>
              <a:t>Коренные </a:t>
            </a:r>
            <a:r>
              <a:rPr lang="ru-RU" sz="2000" dirty="0"/>
              <a:t>преобразования всей системы центрального управления произошли в начале XIX в., после того как Александр I взошел на престол. </a:t>
            </a:r>
            <a:endParaRPr lang="ru-RU" sz="2000" dirty="0" smtClean="0"/>
          </a:p>
          <a:p>
            <a:r>
              <a:rPr lang="ru-RU" sz="2000" dirty="0" smtClean="0"/>
              <a:t>Основой </a:t>
            </a:r>
            <a:r>
              <a:rPr lang="ru-RU" sz="2000" dirty="0"/>
              <a:t>управления стал принцип единоначалия. Система коллегий Петра I была заменена системой </a:t>
            </a:r>
            <a:r>
              <a:rPr lang="ru-RU" sz="2000" dirty="0" smtClean="0"/>
              <a:t>министерств. Одним </a:t>
            </a:r>
            <a:r>
              <a:rPr lang="ru-RU" sz="2000" dirty="0"/>
              <a:t>из таких стало Министерство иностранных дел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Был создан новый институт — «</a:t>
            </a:r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Экспедиция консульских дел</a:t>
            </a:r>
            <a:r>
              <a:rPr lang="ru-RU" sz="2000" dirty="0"/>
              <a:t>», которая </a:t>
            </a:r>
            <a:r>
              <a:rPr lang="ru-RU" sz="2000" dirty="0" smtClean="0"/>
              <a:t>находилась под </a:t>
            </a:r>
            <a:r>
              <a:rPr lang="ru-RU" sz="2000" dirty="0"/>
              <a:t>непосредственным руководством министра иностранных дел Н. П. Румянцева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578" y="165834"/>
            <a:ext cx="5765448" cy="5654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37954" y="5819979"/>
            <a:ext cx="5946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>
                <a:ln>
                  <a:solidFill>
                    <a:schemeClr val="tx2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Именно эта дата 15 мая считается днем образования самостоятельной консульской службы в системе внешнеполитического ведомства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2150616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20817" y="425912"/>
            <a:ext cx="100979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Возглавил Экспедицию, впервые занявшуюся регламентацией консульской службы, </a:t>
            </a:r>
            <a:r>
              <a:rPr lang="ru-RU" sz="2000" dirty="0" err="1"/>
              <a:t>Ф.Ф.Борель</a:t>
            </a:r>
            <a:r>
              <a:rPr lang="ru-RU" sz="2000" dirty="0"/>
              <a:t>, опытный чиновник в торговых делах и консульских вопросах, составивший позднее интересный труд по становлению консульского института России (</a:t>
            </a:r>
            <a:r>
              <a:rPr lang="ru-RU" sz="2000" dirty="0" err="1"/>
              <a:t>Borel</a:t>
            </a:r>
            <a:r>
              <a:rPr lang="ru-RU" sz="2000" dirty="0"/>
              <a:t> F. </a:t>
            </a:r>
            <a:r>
              <a:rPr lang="ru-RU" sz="2000" dirty="0" err="1"/>
              <a:t>De</a:t>
            </a:r>
            <a:r>
              <a:rPr lang="ru-RU" sz="2000" dirty="0"/>
              <a:t> l' </a:t>
            </a:r>
            <a:r>
              <a:rPr lang="ru-RU" sz="2000" dirty="0" err="1"/>
              <a:t>origine</a:t>
            </a:r>
            <a:r>
              <a:rPr lang="ru-RU" sz="2000" dirty="0"/>
              <a:t> </a:t>
            </a:r>
            <a:r>
              <a:rPr lang="ru-RU" sz="2000" dirty="0" err="1"/>
              <a:t>et</a:t>
            </a:r>
            <a:r>
              <a:rPr lang="ru-RU" sz="2000" dirty="0"/>
              <a:t> </a:t>
            </a:r>
            <a:r>
              <a:rPr lang="ru-RU" sz="2000" dirty="0" err="1"/>
              <a:t>des</a:t>
            </a:r>
            <a:r>
              <a:rPr lang="ru-RU" sz="2000" dirty="0"/>
              <a:t> </a:t>
            </a:r>
            <a:r>
              <a:rPr lang="ru-RU" sz="2000" dirty="0" err="1"/>
              <a:t>fonctions</a:t>
            </a:r>
            <a:r>
              <a:rPr lang="ru-RU" sz="2000" dirty="0"/>
              <a:t> </a:t>
            </a:r>
            <a:r>
              <a:rPr lang="ru-RU" sz="2000" dirty="0" err="1"/>
              <a:t>des</a:t>
            </a:r>
            <a:r>
              <a:rPr lang="ru-RU" sz="2000" dirty="0"/>
              <a:t> </a:t>
            </a:r>
            <a:r>
              <a:rPr lang="ru-RU" sz="2000" dirty="0" err="1"/>
              <a:t>consuls</a:t>
            </a:r>
            <a:r>
              <a:rPr lang="ru-RU" sz="2000" dirty="0"/>
              <a:t>, </a:t>
            </a:r>
            <a:r>
              <a:rPr lang="ru-RU" sz="2000" dirty="0" err="1"/>
              <a:t>Leipzig</a:t>
            </a:r>
            <a:r>
              <a:rPr lang="ru-RU" sz="2000" dirty="0"/>
              <a:t>, 1831).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0817" y="3578455"/>
            <a:ext cx="34402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образования Экспедиции </a:t>
            </a:r>
            <a:r>
              <a:rPr lang="ru-RU" sz="2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консульских дел подразделения </a:t>
            </a:r>
            <a:r>
              <a:rPr lang="ru-RU" sz="2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консульской службы постоянно находились в структуре МИД России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557" y="2163316"/>
            <a:ext cx="5995172" cy="38250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3557" y="6033184"/>
            <a:ext cx="5586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 чинов российской консульской службы в Европе. 1834 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1840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26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612" y="161050"/>
            <a:ext cx="5987884" cy="1629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067" y="1888805"/>
            <a:ext cx="6678429" cy="47340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110" y="535362"/>
            <a:ext cx="380435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основу Устава было положено французское законодательство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следующем десятилетии консульская сеть постепенно расширялась: были</a:t>
            </a:r>
          </a:p>
          <a:p>
            <a:r>
              <a:rPr lang="ru-RU" sz="2000" dirty="0"/>
              <a:t>утверждены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консульства </a:t>
            </a:r>
            <a:r>
              <a:rPr lang="ru-RU" sz="2000" dirty="0"/>
              <a:t>во Франции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два </a:t>
            </a:r>
            <a:r>
              <a:rPr lang="ru-RU" sz="2000" dirty="0"/>
              <a:t>вице-консульства на территории Бразилии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154" y="1605572"/>
            <a:ext cx="3217334" cy="22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8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36574" y="1558239"/>
            <a:ext cx="9177867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30-е годы ХIХ века расширяется консульская сеть России в Европе и Америке.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/>
              <a:t>К 1833 г. Министерством учреждены </a:t>
            </a:r>
            <a:endParaRPr lang="ru-RU" sz="2100" dirty="0" smtClean="0"/>
          </a:p>
          <a:p>
            <a:endParaRPr lang="ru-RU" sz="2100" dirty="0" smtClean="0"/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24 </a:t>
            </a:r>
            <a:r>
              <a:rPr lang="ru-RU" sz="2100" dirty="0"/>
              <a:t>генеральных консульства</a:t>
            </a:r>
            <a:r>
              <a:rPr lang="ru-RU" sz="2100" dirty="0" smtClean="0"/>
              <a:t>,</a:t>
            </a:r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35 </a:t>
            </a:r>
            <a:r>
              <a:rPr lang="ru-RU" sz="2100" dirty="0"/>
              <a:t>консульств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36 </a:t>
            </a:r>
            <a:r>
              <a:rPr lang="ru-RU" sz="2100" dirty="0"/>
              <a:t>вице-консульств.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В </a:t>
            </a:r>
            <a:r>
              <a:rPr lang="ru-RU" sz="2100" dirty="0"/>
              <a:t>европейских странах наиболее разветвленную консульскую сеть Россия имела во Франции, Германии и Австро-Венгрии</a:t>
            </a:r>
            <a:r>
              <a:rPr lang="ru-RU" sz="2100" dirty="0" smtClean="0"/>
              <a:t>.</a:t>
            </a:r>
          </a:p>
          <a:p>
            <a:endParaRPr lang="ru-RU" sz="2100" dirty="0"/>
          </a:p>
          <a:p>
            <a:r>
              <a:rPr lang="ru-RU" sz="2100" dirty="0"/>
              <a:t>Значительное развитие получила сеть консульских представительств в Азии.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236" y="2486202"/>
            <a:ext cx="3455964" cy="159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5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5779" y="0"/>
            <a:ext cx="6920088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Консульские обязанности выполняли как штатные, так и внештатные </a:t>
            </a:r>
            <a:r>
              <a:rPr lang="ru-RU" sz="2100" dirty="0" smtClean="0"/>
              <a:t>консулы. </a:t>
            </a:r>
          </a:p>
          <a:p>
            <a:endParaRPr lang="ru-RU" sz="2100" dirty="0"/>
          </a:p>
          <a:p>
            <a:r>
              <a:rPr lang="ru-RU" sz="21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Штатные </a:t>
            </a:r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консулы </a:t>
            </a:r>
            <a:endParaRPr lang="ru-RU" sz="21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состояли </a:t>
            </a:r>
            <a:r>
              <a:rPr lang="ru-RU" sz="2100" dirty="0"/>
              <a:t>на консульской службе,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имели </a:t>
            </a:r>
            <a:r>
              <a:rPr lang="ru-RU" sz="2100" dirty="0"/>
              <a:t>широкие </a:t>
            </a:r>
            <a:r>
              <a:rPr lang="ru-RU" sz="2100" dirty="0" smtClean="0"/>
              <a:t>права и </a:t>
            </a:r>
            <a:r>
              <a:rPr lang="ru-RU" sz="2100" dirty="0"/>
              <a:t>привилегии,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получали </a:t>
            </a:r>
            <a:r>
              <a:rPr lang="ru-RU" sz="2100" dirty="0"/>
              <a:t>достаточно высокое жалованье, т. е. содержание из казны,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являлись </a:t>
            </a:r>
            <a:r>
              <a:rPr lang="ru-RU" sz="2100" dirty="0"/>
              <a:t>должностными лицами.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Внештатные консулы</a:t>
            </a:r>
          </a:p>
          <a:p>
            <a:r>
              <a:rPr lang="ru-RU" sz="2100" dirty="0" smtClean="0"/>
              <a:t>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хотя </a:t>
            </a:r>
            <a:r>
              <a:rPr lang="ru-RU" sz="2100" dirty="0"/>
              <a:t>и считались сотрудниками Министерства иностранных дел, </a:t>
            </a:r>
            <a:r>
              <a:rPr lang="ru-RU" sz="2100" dirty="0" smtClean="0"/>
              <a:t>жалованья </a:t>
            </a:r>
            <a:r>
              <a:rPr lang="ru-RU" sz="2100" dirty="0"/>
              <a:t>не </a:t>
            </a:r>
            <a:r>
              <a:rPr lang="ru-RU" sz="2100" dirty="0" smtClean="0"/>
              <a:t>получали,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именно они составляли </a:t>
            </a:r>
            <a:r>
              <a:rPr lang="ru-RU" sz="2100" dirty="0"/>
              <a:t>большинство лиц, выполняющих консульские обязанности</a:t>
            </a:r>
            <a:r>
              <a:rPr lang="ru-RU" sz="2100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42389" y="2714063"/>
            <a:ext cx="4270021" cy="330859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r"/>
            <a:r>
              <a:rPr lang="ru-RU" sz="1900" dirty="0"/>
              <a:t>Российские нештатные консулы, преимущественно из местного купечества, служили зачастую в весьма отдаленных, порой экзотических точках земного шара: к примеру</a:t>
            </a:r>
            <a:r>
              <a:rPr lang="ru-RU" sz="1900" dirty="0" smtClean="0"/>
              <a:t>,</a:t>
            </a:r>
          </a:p>
          <a:p>
            <a:pPr algn="r"/>
            <a:r>
              <a:rPr lang="ru-RU" sz="1900" dirty="0" smtClean="0"/>
              <a:t> </a:t>
            </a:r>
          </a:p>
          <a:p>
            <a:pPr marL="342900" indent="-342900" algn="r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 smtClean="0"/>
              <a:t>на </a:t>
            </a:r>
            <a:r>
              <a:rPr lang="ru-RU" sz="1900" dirty="0"/>
              <a:t>Канарских островах (негоциант </a:t>
            </a:r>
            <a:r>
              <a:rPr lang="ru-RU" sz="1900" dirty="0" err="1"/>
              <a:t>И.Галвей</a:t>
            </a:r>
            <a:r>
              <a:rPr lang="ru-RU" sz="1900" dirty="0"/>
              <a:t>), </a:t>
            </a:r>
            <a:endParaRPr lang="ru-RU" sz="1900" dirty="0" smtClean="0"/>
          </a:p>
          <a:p>
            <a:pPr marL="342900" indent="-342900" algn="r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1900" dirty="0" smtClean="0"/>
          </a:p>
          <a:p>
            <a:pPr marL="342900" indent="-342900" algn="r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 smtClean="0"/>
              <a:t>на </a:t>
            </a:r>
            <a:r>
              <a:rPr lang="ru-RU" sz="1900" dirty="0"/>
              <a:t>мысе Доброй Надежды (капитан английского флота </a:t>
            </a:r>
            <a:r>
              <a:rPr lang="ru-RU" sz="1900" dirty="0" err="1"/>
              <a:t>Гартинг</a:t>
            </a:r>
            <a:r>
              <a:rPr lang="ru-RU" sz="1900" dirty="0" smtClean="0"/>
              <a:t>).</a:t>
            </a:r>
            <a:endParaRPr lang="ru-RU" sz="19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5779" y="6075144"/>
            <a:ext cx="1124373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консулы подчинялись послам или посланникам своей страны в стране пребывания и обычно докладывали им о событиях на местах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42389" y="835377"/>
            <a:ext cx="4270021" cy="155427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1900" dirty="0" smtClean="0"/>
              <a:t>Содержание в тот период составляло 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 smtClean="0"/>
              <a:t>генеральных </a:t>
            </a:r>
            <a:r>
              <a:rPr lang="ru-RU" sz="1900" dirty="0"/>
              <a:t>консулов </a:t>
            </a:r>
            <a:r>
              <a:rPr lang="ru-RU" sz="1900" dirty="0" smtClean="0"/>
              <a:t>- 2 </a:t>
            </a:r>
            <a:r>
              <a:rPr lang="ru-RU" sz="1900" dirty="0"/>
              <a:t>- 3 тыс. руб. в год, </a:t>
            </a:r>
            <a:endParaRPr lang="ru-RU" sz="19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 smtClean="0"/>
              <a:t>консулов </a:t>
            </a:r>
            <a:r>
              <a:rPr lang="ru-RU" sz="1900" dirty="0"/>
              <a:t>– около 1 тыс. руб., </a:t>
            </a:r>
            <a:endParaRPr lang="ru-RU" sz="19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900" dirty="0" smtClean="0"/>
              <a:t>вице-консулов </a:t>
            </a:r>
            <a:r>
              <a:rPr lang="ru-RU" sz="1900" dirty="0"/>
              <a:t>– вдвое меньше</a:t>
            </a:r>
          </a:p>
        </p:txBody>
      </p:sp>
    </p:spTree>
    <p:extLst>
      <p:ext uri="{BB962C8B-B14F-4D97-AF65-F5344CB8AC3E}">
        <p14:creationId xmlns:p14="http://schemas.microsoft.com/office/powerpoint/2010/main" val="222396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29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5109" y="237065"/>
            <a:ext cx="11153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Сеть консульских учреждений значительно расширилась после Крымской войны 1854-1856 </a:t>
            </a:r>
            <a:r>
              <a:rPr lang="ru-RU" sz="2000" dirty="0" err="1" smtClean="0"/>
              <a:t>гг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С приходом 15 апреля 1856 г. на пост министра иностранных дел А</a:t>
            </a:r>
            <a:r>
              <a:rPr lang="ru-RU" sz="2000" dirty="0" smtClean="0"/>
              <a:t>. М. Горчакова </a:t>
            </a:r>
            <a:r>
              <a:rPr lang="ru-RU" sz="2000" dirty="0"/>
              <a:t>совершенствуется структура внешнеполитического ведомства.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109" y="1624916"/>
            <a:ext cx="83876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Были обозначены задачи зарубежных консульств Российской империи. </a:t>
            </a:r>
            <a:r>
              <a:rPr lang="ru-RU" sz="2000" dirty="0" smtClean="0"/>
              <a:t>Перед консулами </a:t>
            </a:r>
            <a:r>
              <a:rPr lang="ru-RU" sz="2000" dirty="0"/>
              <a:t>за рубежом были поставлены такие задачи</a:t>
            </a:r>
            <a:r>
              <a:rPr lang="ru-RU" sz="2000" dirty="0" smtClean="0"/>
              <a:t>:</a:t>
            </a:r>
          </a:p>
          <a:p>
            <a:endParaRPr lang="ru-RU" sz="2000" dirty="0" smtClean="0"/>
          </a:p>
          <a:p>
            <a:pPr marL="457200" indent="-457200">
              <a:buClr>
                <a:schemeClr val="accent4"/>
              </a:buClr>
              <a:buFont typeface="+mj-lt"/>
              <a:buAutoNum type="arabicParenR"/>
            </a:pPr>
            <a:r>
              <a:rPr lang="ru-RU" sz="2000" dirty="0" smtClean="0"/>
              <a:t>осуществление </a:t>
            </a:r>
            <a:r>
              <a:rPr lang="ru-RU" sz="2000" dirty="0"/>
              <a:t>«покровительства» в чужих краях русской торговле и </a:t>
            </a:r>
            <a:r>
              <a:rPr lang="ru-RU" sz="2000" dirty="0" smtClean="0"/>
              <a:t>интересам Российской </a:t>
            </a:r>
            <a:r>
              <a:rPr lang="ru-RU" sz="2000" dirty="0"/>
              <a:t>империи в целом</a:t>
            </a:r>
            <a:r>
              <a:rPr lang="ru-RU" sz="2000" dirty="0" smtClean="0"/>
              <a:t>;</a:t>
            </a:r>
          </a:p>
          <a:p>
            <a:pPr marL="457200" indent="-457200">
              <a:buClr>
                <a:schemeClr val="accent4"/>
              </a:buClr>
              <a:buFont typeface="+mj-lt"/>
              <a:buAutoNum type="arabicParenR"/>
            </a:pPr>
            <a:endParaRPr lang="ru-RU" sz="2000" dirty="0"/>
          </a:p>
          <a:p>
            <a:pPr marL="457200" indent="-457200">
              <a:buClr>
                <a:schemeClr val="accent4"/>
              </a:buClr>
              <a:buFont typeface="+mj-lt"/>
              <a:buAutoNum type="arabicParenR"/>
            </a:pPr>
            <a:r>
              <a:rPr lang="ru-RU" sz="2000" dirty="0" smtClean="0"/>
              <a:t>помощь </a:t>
            </a:r>
            <a:r>
              <a:rPr lang="ru-RU" sz="2000" dirty="0"/>
              <a:t>в возвращении на Родину русских эмигрантов</a:t>
            </a:r>
            <a:r>
              <a:rPr lang="ru-RU" sz="2000" dirty="0" smtClean="0"/>
              <a:t>;</a:t>
            </a:r>
          </a:p>
          <a:p>
            <a:pPr marL="457200" indent="-457200">
              <a:buClr>
                <a:schemeClr val="accent4"/>
              </a:buClr>
              <a:buFont typeface="+mj-lt"/>
              <a:buAutoNum type="arabicParenR"/>
            </a:pPr>
            <a:endParaRPr lang="ru-RU" sz="2000" dirty="0" smtClean="0"/>
          </a:p>
          <a:p>
            <a:pPr marL="457200" indent="-457200">
              <a:buClr>
                <a:schemeClr val="accent4"/>
              </a:buClr>
              <a:buFont typeface="+mj-lt"/>
              <a:buAutoNum type="arabicParenR"/>
            </a:pPr>
            <a:r>
              <a:rPr lang="ru-RU" sz="2000" dirty="0" smtClean="0"/>
              <a:t>выдача </a:t>
            </a:r>
            <a:r>
              <a:rPr lang="ru-RU" sz="2000" dirty="0"/>
              <a:t>пособий неимущим русским, подданным за границей, и оказание содействия тем иностранцам, которые хотели принять русское </a:t>
            </a:r>
            <a:r>
              <a:rPr lang="ru-RU" sz="2000" dirty="0" smtClean="0"/>
              <a:t>подданство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39887" y="5167203"/>
            <a:ext cx="1169246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/>
              <a:t>С учетом усиления влияния России в мире возникла необходимость более полного изложения правил деятельности русских консулов за рубежом. С этой целью и в связи с многообразием задач в 1858 г. был принят </a:t>
            </a:r>
            <a:r>
              <a:rPr lang="ru-RU" sz="19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новый</a:t>
            </a:r>
            <a:r>
              <a:rPr lang="ru-RU" sz="1900" dirty="0"/>
              <a:t> </a:t>
            </a:r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устав</a:t>
            </a:r>
            <a:r>
              <a:rPr lang="ru-RU" sz="1900" dirty="0"/>
              <a:t>, в котором, в основном, были изложены права и обязанности русских консулов в Европе и Америке, излагались также положения о судебной власти консулов, необходимые для рассмотрения споров в сферах торговли и мореплавания</a:t>
            </a:r>
          </a:p>
        </p:txBody>
      </p:sp>
    </p:spTree>
    <p:extLst>
      <p:ext uri="{BB962C8B-B14F-4D97-AF65-F5344CB8AC3E}">
        <p14:creationId xmlns:p14="http://schemas.microsoft.com/office/powerpoint/2010/main" val="118186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72911" y="699347"/>
            <a:ext cx="10780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Начиная со второй половины ХIХ века в МИД России постепенно вырабатываются правила поступления на консульскую службу. Законом не ограничивалось имущественное положение консулов, однако на практике при принятии на службу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ведомство иностранных дел придавалось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особое </a:t>
            </a:r>
            <a:endParaRPr lang="ru-RU" sz="20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тому, чтобы вновь </a:t>
            </a:r>
            <a:endParaRPr lang="ru-RU" sz="20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назначаемые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консулы имели частный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доход.</a:t>
            </a:r>
            <a:endParaRPr lang="ru-RU" sz="2000" i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334" y="3047775"/>
            <a:ext cx="54186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Более полным изложением правил деятельности русских консулов стал вступивший в силу в 1893 г. новый Консульский устав (203 статьи), который четко определял основные функции штатных и нештатных консулов.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этом документе впервые прописывались правила и порядок назначения нештатных консулов России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023" y="1458343"/>
            <a:ext cx="3502378" cy="516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80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2844" y="349956"/>
            <a:ext cx="11300178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1902 г., когда отмечалось столетие образования МИД России, за рубежом функционировали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29 </a:t>
            </a:r>
            <a:r>
              <a:rPr lang="ru-RU" sz="2100" dirty="0"/>
              <a:t>генконсульств,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39 </a:t>
            </a:r>
            <a:r>
              <a:rPr lang="ru-RU" sz="2100" dirty="0"/>
              <a:t>вице-консульств,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100" dirty="0" smtClean="0"/>
              <a:t>более </a:t>
            </a:r>
            <a:r>
              <a:rPr lang="ru-RU" sz="2100" dirty="0"/>
              <a:t>300 нештатных консульских учреждений,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в </a:t>
            </a:r>
            <a:r>
              <a:rPr lang="ru-RU" sz="2100" dirty="0"/>
              <a:t>том числе </a:t>
            </a:r>
            <a:r>
              <a:rPr lang="ru-RU" sz="2100" dirty="0" smtClean="0"/>
              <a:t>в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Китае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Японии,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Турции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Персии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Марокко</a:t>
            </a:r>
            <a:r>
              <a:rPr lang="ru-RU" sz="2100" dirty="0"/>
              <a:t>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Аргентине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Перу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Генеральные </a:t>
            </a:r>
            <a:r>
              <a:rPr lang="ru-RU" sz="2100" dirty="0"/>
              <a:t>консульства России </a:t>
            </a:r>
            <a:endParaRPr lang="ru-RU" sz="2100" dirty="0" smtClean="0"/>
          </a:p>
          <a:p>
            <a:r>
              <a:rPr lang="ru-RU" sz="2100" dirty="0" smtClean="0"/>
              <a:t>приступили </a:t>
            </a:r>
            <a:r>
              <a:rPr lang="ru-RU" sz="2100" dirty="0"/>
              <a:t>к работе в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Шанхае </a:t>
            </a:r>
            <a:r>
              <a:rPr lang="ru-RU" sz="2100" dirty="0"/>
              <a:t>(1898 г.),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Багдаде </a:t>
            </a:r>
            <a:r>
              <a:rPr lang="ru-RU" sz="2100" dirty="0"/>
              <a:t>(1901 г.) </a:t>
            </a:r>
            <a:endParaRPr lang="ru-RU" sz="21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100" dirty="0" smtClean="0"/>
              <a:t>Алжире </a:t>
            </a:r>
            <a:r>
              <a:rPr lang="ru-RU" sz="2100" dirty="0"/>
              <a:t>(1916 г.).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567" y="2408086"/>
            <a:ext cx="6798251" cy="40940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67169" y="1958497"/>
            <a:ext cx="5194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Здание российского консульства в Генуе XIX-XX вв.</a:t>
            </a:r>
          </a:p>
        </p:txBody>
      </p:sp>
    </p:spTree>
    <p:extLst>
      <p:ext uri="{BB962C8B-B14F-4D97-AF65-F5344CB8AC3E}">
        <p14:creationId xmlns:p14="http://schemas.microsoft.com/office/powerpoint/2010/main" val="16064630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61155" y="666043"/>
            <a:ext cx="977617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Таким образом, на протяжении XIX столетия было принято три Консульских</a:t>
            </a:r>
          </a:p>
          <a:p>
            <a:r>
              <a:rPr lang="ru-RU" sz="2000" dirty="0"/>
              <a:t>устава, каждый из которых внес вклад в становление российского института консульской деятельности</a:t>
            </a:r>
            <a:r>
              <a:rPr lang="ru-RU" sz="2000" dirty="0" smtClean="0"/>
              <a:t>: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2000" dirty="0"/>
              <a:t>Консульский устав 1820 г. определил полномочия и обязанности российских</a:t>
            </a:r>
          </a:p>
          <a:p>
            <a:r>
              <a:rPr lang="ru-RU" sz="2000" dirty="0"/>
              <a:t>консулов в области торговли и юридической области</a:t>
            </a:r>
            <a:r>
              <a:rPr lang="ru-RU" sz="2000" dirty="0" smtClean="0"/>
              <a:t>;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</a:t>
            </a:r>
            <a:r>
              <a:rPr lang="ru-RU" sz="2000" dirty="0"/>
              <a:t> Устав 1858 г. более детально описал судебные полномочия консулов</a:t>
            </a:r>
            <a:r>
              <a:rPr lang="ru-RU" sz="2000" dirty="0" smtClean="0"/>
              <a:t>;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</a:t>
            </a:r>
            <a:r>
              <a:rPr lang="ru-RU" sz="2000" dirty="0"/>
              <a:t> «устав Горчакова», т. е. Консульский устав 1893 г. отражал рост политического</a:t>
            </a:r>
          </a:p>
          <a:p>
            <a:r>
              <a:rPr lang="ru-RU" sz="2000" dirty="0"/>
              <a:t>влияния России на международной арене и способствовал систематизации консульской деятельности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Последний Консульский устав царской Росси был издан в 1904 г</a:t>
            </a:r>
            <a:r>
              <a:rPr lang="ru-RU" sz="2000" dirty="0"/>
              <a:t>., т. е. уже в ХХ в.</a:t>
            </a:r>
          </a:p>
          <a:p>
            <a:r>
              <a:rPr lang="ru-RU" sz="2000" dirty="0"/>
              <a:t>Он представлял собой часть Свода законов Российской империи и, преимущественно, обобщал, расширял и дополнял круг функций, а также содержал подробный перечень прав и обязанностей российских консулов4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0936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09600" y="567935"/>
            <a:ext cx="108345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Согласно </a:t>
            </a:r>
            <a:r>
              <a:rPr lang="ru-RU" sz="2000" dirty="0" smtClean="0"/>
              <a:t>Уставу 1904 г., </a:t>
            </a:r>
            <a:r>
              <a:rPr lang="ru-RU" sz="2000" dirty="0"/>
              <a:t>консульства должны были подчиняться посольствам </a:t>
            </a:r>
            <a:r>
              <a:rPr lang="ru-RU" sz="2000" dirty="0" smtClean="0"/>
              <a:t>Российской империи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Устав </a:t>
            </a:r>
            <a:r>
              <a:rPr lang="ru-RU" sz="2000" dirty="0"/>
              <a:t>содержал положение о том, что каждый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подданный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империи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нахождении за границей должен был лично встать на учет в дипломатической миссии (в посольстве или консульстве), предъявить паспорт и объяснить цель своего пребывания на территории иностранного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</a:t>
            </a:r>
            <a:r>
              <a:rPr lang="ru-RU" sz="2000" dirty="0" smtClean="0"/>
              <a:t>.</a:t>
            </a:r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Уставе 1904 г. были систематизированы положения </a:t>
            </a:r>
            <a:endParaRPr lang="ru-RU" sz="2000" dirty="0" smtClean="0"/>
          </a:p>
          <a:p>
            <a:r>
              <a:rPr lang="ru-RU" sz="2000" dirty="0" smtClean="0"/>
              <a:t>предшествующего ему Консульского </a:t>
            </a:r>
            <a:r>
              <a:rPr lang="ru-RU" sz="2000" dirty="0"/>
              <a:t>устава и дополнены </a:t>
            </a:r>
            <a:endParaRPr lang="ru-RU" sz="2000" dirty="0" smtClean="0"/>
          </a:p>
          <a:p>
            <a:r>
              <a:rPr lang="ru-RU" sz="2000" dirty="0" smtClean="0"/>
              <a:t>перечни </a:t>
            </a:r>
            <a:r>
              <a:rPr lang="ru-RU" sz="2000" dirty="0"/>
              <a:t>прав и обязанностей, а также </a:t>
            </a:r>
            <a:r>
              <a:rPr lang="ru-RU" sz="2000" dirty="0" smtClean="0"/>
              <a:t>функций консулов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Устав </a:t>
            </a:r>
            <a:r>
              <a:rPr lang="ru-RU" sz="2000" dirty="0"/>
              <a:t>определял подотчетность консульств посольствам.</a:t>
            </a:r>
          </a:p>
          <a:p>
            <a:endParaRPr lang="ru-RU" sz="2000" dirty="0" smtClean="0"/>
          </a:p>
          <a:p>
            <a:r>
              <a:rPr lang="ru-RU" sz="2000" dirty="0" smtClean="0"/>
              <a:t>Новым </a:t>
            </a:r>
            <a:r>
              <a:rPr lang="ru-RU" sz="2000" dirty="0"/>
              <a:t>в правовом оформлении консульской деятельности </a:t>
            </a:r>
            <a:endParaRPr lang="ru-RU" sz="2000" dirty="0" smtClean="0"/>
          </a:p>
          <a:p>
            <a:r>
              <a:rPr lang="ru-RU" sz="2000" dirty="0" smtClean="0"/>
              <a:t>было </a:t>
            </a:r>
            <a:r>
              <a:rPr lang="ru-RU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тарифа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консульских пошлин</a:t>
            </a:r>
            <a:r>
              <a:rPr lang="ru-RU" sz="2000" dirty="0"/>
              <a:t>, которые </a:t>
            </a:r>
            <a:endParaRPr lang="ru-RU" sz="2000" dirty="0" smtClean="0"/>
          </a:p>
          <a:p>
            <a:r>
              <a:rPr lang="ru-RU" sz="2000" dirty="0" smtClean="0"/>
              <a:t>должны </a:t>
            </a:r>
            <a:r>
              <a:rPr lang="ru-RU" sz="2000" dirty="0"/>
              <a:t>были взиматься с тем, чтобы поступать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государственный доход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145" y="2880044"/>
            <a:ext cx="4237087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85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69244" y="406400"/>
            <a:ext cx="10611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Наряду с консульским уставом в 1903 г. был принят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Устав «О паспортах заграничных»</a:t>
            </a:r>
            <a:b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7334" y="1438759"/>
            <a:ext cx="500097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ст. 165 сформулировано основное правило для желающих получить загранпаспорт: </a:t>
            </a:r>
            <a:endParaRPr lang="ru-RU" sz="2000" dirty="0" smtClean="0"/>
          </a:p>
          <a:p>
            <a:endParaRPr lang="ru-RU" sz="2000" dirty="0"/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каждый </a:t>
            </a:r>
            <a:r>
              <a:rPr lang="ru-RU" sz="2000" dirty="0"/>
              <a:t>намеревавшийся отбыть за границу русский подданный обязан подать прошение местному Генерал-губернатору. 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прошение </a:t>
            </a:r>
            <a:r>
              <a:rPr lang="ru-RU" sz="2000" dirty="0"/>
              <a:t>губернатору оплачивалось гербовой маркой ценой 75 копеек.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заявление </a:t>
            </a:r>
            <a:r>
              <a:rPr lang="ru-RU" sz="2000" dirty="0"/>
              <a:t>в полицию 1 руб. 50 копеек</a:t>
            </a:r>
            <a:r>
              <a:rPr lang="ru-RU" sz="2000" dirty="0" smtClean="0"/>
              <a:t>.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паспортный </a:t>
            </a:r>
            <a:r>
              <a:rPr lang="ru-RU" sz="2000" dirty="0"/>
              <a:t>сбор 15 рублей.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21688" y="2144084"/>
            <a:ext cx="46623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/>
              <a:t>государственные служащие получали паспорта бесплатно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/>
              <a:t> для купцов они стоили 5 рублей 50 копеек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/>
              <a:t>для детей, не достигших 10-летнего возраста 50 копеек.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000" dirty="0"/>
          </a:p>
          <a:p>
            <a:r>
              <a:rPr lang="ru-RU" sz="2000" dirty="0"/>
              <a:t>Срок действия загранпаспортов – 5 лет со дня выезда за границу (в настоящее время со дня выдачи паспорта).</a:t>
            </a:r>
          </a:p>
        </p:txBody>
      </p:sp>
    </p:spTree>
    <p:extLst>
      <p:ext uri="{BB962C8B-B14F-4D97-AF65-F5344CB8AC3E}">
        <p14:creationId xmlns:p14="http://schemas.microsoft.com/office/powerpoint/2010/main" val="18574449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4178" y="0"/>
            <a:ext cx="3420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истории Владивостока</a:t>
            </a:r>
            <a:endParaRPr lang="ru-RU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0511" y="598824"/>
            <a:ext cx="1002171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/>
              <a:t>В начале XX века Владивосток стал центром японской иммиграции, принимая, по меньшей мере, 3,5 тыс. выходцев из этой страны. На подработку в город приезжали ремесленники, торговцы, прачки, парикмахеры. Особенно востребованными были японские каменщики, плотники, </a:t>
            </a:r>
            <a:r>
              <a:rPr lang="ru-RU" sz="1900" dirty="0" err="1"/>
              <a:t>шлюпочники</a:t>
            </a:r>
            <a:r>
              <a:rPr lang="ru-RU" sz="1900" dirty="0"/>
              <a:t> и портные. </a:t>
            </a:r>
            <a:endParaRPr lang="ru-RU" sz="1900" dirty="0" smtClean="0"/>
          </a:p>
          <a:p>
            <a:endParaRPr lang="ru-RU" sz="1900" dirty="0"/>
          </a:p>
          <a:p>
            <a:r>
              <a:rPr lang="ru-RU" sz="1900" dirty="0"/>
              <a:t>Со временем во Владивостоке сформировалась достаточно крупная японская община со своими интересами и ценностями. Японской диаспоре требовалась помощь и защита при решении бюрократических вопросов, возникла необходимость решения острых дипломатических вопросов</a:t>
            </a:r>
            <a:r>
              <a:rPr lang="ru-RU" sz="1900" dirty="0" smtClean="0"/>
              <a:t>.</a:t>
            </a:r>
          </a:p>
          <a:p>
            <a:endParaRPr lang="ru-RU" sz="1900" dirty="0" smtClean="0"/>
          </a:p>
          <a:p>
            <a:r>
              <a:rPr lang="ru-RU" sz="1900" dirty="0" smtClean="0"/>
              <a:t>Первым </a:t>
            </a:r>
            <a:r>
              <a:rPr lang="ru-RU" sz="1900" dirty="0"/>
              <a:t>представителем интересов японской общины стал японский коммерческий агент </a:t>
            </a:r>
            <a:r>
              <a:rPr lang="ru-RU" sz="1900" dirty="0" err="1"/>
              <a:t>Саваки</a:t>
            </a:r>
            <a:r>
              <a:rPr lang="ru-RU" sz="1900" dirty="0"/>
              <a:t>-сан. </a:t>
            </a:r>
            <a:endParaRPr lang="ru-RU" sz="1900" dirty="0" smtClean="0"/>
          </a:p>
          <a:p>
            <a:r>
              <a:rPr lang="ru-RU" sz="1900" dirty="0" smtClean="0"/>
              <a:t>В </a:t>
            </a:r>
            <a:r>
              <a:rPr lang="ru-RU" sz="1900" dirty="0"/>
              <a:t>1876 году он купил участок земли на углу Океанского проспекта и улицы адмирала Фокина (тогда Китайской и Пекинской улиц), на котором возвёл небольшой деревянный дом и вывесил японский флаг. </a:t>
            </a:r>
            <a:endParaRPr lang="ru-RU" sz="1900" dirty="0" smtClean="0"/>
          </a:p>
          <a:p>
            <a:endParaRPr lang="ru-RU" sz="1900" dirty="0"/>
          </a:p>
          <a:p>
            <a:r>
              <a:rPr lang="ru-RU" sz="1900" dirty="0"/>
              <a:t>В 1912 году между Россией и Японией был заключён торговый договор и подписано соглашение о консульских представительствах, согласно которому во Владивостоке было открыто генеральное консульство Японии. </a:t>
            </a:r>
            <a:endParaRPr lang="ru-RU" sz="1900" dirty="0" smtClean="0"/>
          </a:p>
          <a:p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3493024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7377" y="524987"/>
            <a:ext cx="112437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1914 году по просьбе японского консула городская управа отвела участок для строительства здания нового консульства. </a:t>
            </a:r>
            <a:endParaRPr lang="ru-RU" sz="2000" dirty="0" smtClean="0"/>
          </a:p>
          <a:p>
            <a:r>
              <a:rPr lang="ru-RU" sz="2000" dirty="0" smtClean="0"/>
              <a:t>Проектировал </a:t>
            </a:r>
            <a:r>
              <a:rPr lang="ru-RU" sz="2000" dirty="0"/>
              <a:t>здание приглашённый японской стороной архитектор Якоб </a:t>
            </a:r>
            <a:r>
              <a:rPr lang="ru-RU" sz="2000" dirty="0" err="1"/>
              <a:t>Шафрат</a:t>
            </a:r>
            <a:r>
              <a:rPr lang="ru-RU" sz="2000" dirty="0"/>
              <a:t>, работавший ранее в Маньчжурии.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Закладка здания состоялась в мае </a:t>
            </a:r>
            <a:endParaRPr lang="ru-RU" sz="2000" dirty="0" smtClean="0"/>
          </a:p>
          <a:p>
            <a:r>
              <a:rPr lang="ru-RU" sz="2000" dirty="0" smtClean="0"/>
              <a:t>1915 </a:t>
            </a:r>
            <a:r>
              <a:rPr lang="ru-RU" sz="2000" dirty="0"/>
              <a:t>года, а закончилось строительство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1916 году.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178" y="1610678"/>
            <a:ext cx="6129933" cy="39187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8178" y="5513351"/>
            <a:ext cx="6544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Бывшее </a:t>
            </a:r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здание консульства Японии во Владивостоке. Историческое здание по адресу Океанский проспект, 7 сегодня является объектом  культурного наследия Российской Федерации.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7377" y="3493014"/>
            <a:ext cx="35221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тридцатые годы отношения между СССР и Японией обострились, консульство начали подозревать в наблюдении за акваторией бухты Золотой Рог. В 1945 году японское консульство было </a:t>
            </a:r>
            <a:r>
              <a:rPr lang="ru-RU" sz="2000" dirty="0" smtClean="0"/>
              <a:t>закрыто.</a:t>
            </a:r>
            <a:endParaRPr lang="ru-RU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88" y="-5411"/>
            <a:ext cx="2981202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374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36978" y="575732"/>
            <a:ext cx="99116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Аппарат советской консульской службы начал создаваться в конце 1917 г.</a:t>
            </a:r>
          </a:p>
          <a:p>
            <a:r>
              <a:rPr lang="ru-RU" sz="2000" dirty="0"/>
              <a:t> </a:t>
            </a:r>
          </a:p>
          <a:p>
            <a:r>
              <a:rPr lang="ru-RU" sz="2000" dirty="0"/>
              <a:t>Первым документом, регламентировавшим организацию консульской службы РСФСР, стала инструкция </a:t>
            </a:r>
            <a:r>
              <a:rPr lang="ru-RU" sz="2000" dirty="0" err="1"/>
              <a:t>Наркоминдел</a:t>
            </a:r>
            <a:r>
              <a:rPr lang="ru-RU" sz="2000" dirty="0"/>
              <a:t> от 22 февраля 1918 г.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08567" y="2664178"/>
            <a:ext cx="104168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Нормативным актом по вопросам консульской службы стал декрет СНК РСФСР от 18 октября 1918 г</a:t>
            </a:r>
            <a:r>
              <a:rPr lang="ru-RU" sz="2000" dirty="0"/>
              <a:t>., который определял цели и принципы новой консульской службы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о</a:t>
            </a:r>
            <a:r>
              <a:rPr lang="ru-RU" sz="2000" dirty="0" smtClean="0"/>
              <a:t>н </a:t>
            </a:r>
            <a:r>
              <a:rPr lang="ru-RU" sz="2000" dirty="0"/>
              <a:t>отменял консульский устав 1903 г.,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регламентировал </a:t>
            </a:r>
            <a:r>
              <a:rPr lang="ru-RU" sz="2000" dirty="0"/>
              <a:t>деятельность консульских учреждений, их задачи и организацию.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Следует подчеркнуть, что декрет предусматривал использование института нештатного консула.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апреле 1921 г. НКИД была разработана «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Инструкция консулам РСФСР</a:t>
            </a:r>
            <a:r>
              <a:rPr lang="ru-RU" sz="2000" dirty="0"/>
              <a:t>», которая существенно дополняла декрет СНК РСФСР и являлась </a:t>
            </a:r>
            <a:r>
              <a:rPr lang="ru-RU" sz="2000" dirty="0" smtClean="0"/>
              <a:t>подспорьем </a:t>
            </a:r>
            <a:r>
              <a:rPr lang="ru-RU" sz="2000" dirty="0"/>
              <a:t>в практической деятельности советских консулов.</a:t>
            </a:r>
          </a:p>
        </p:txBody>
      </p:sp>
    </p:spTree>
    <p:extLst>
      <p:ext uri="{BB962C8B-B14F-4D97-AF65-F5344CB8AC3E}">
        <p14:creationId xmlns:p14="http://schemas.microsoft.com/office/powerpoint/2010/main" val="2113815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978" y="3002952"/>
            <a:ext cx="6169687" cy="3231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8378" y="909577"/>
            <a:ext cx="1078088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Практически сразу же после образования РСФСР учреждаются консульства в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err="1" smtClean="0"/>
              <a:t>Кобдо</a:t>
            </a:r>
            <a:r>
              <a:rPr lang="ru-RU" sz="2000" dirty="0"/>
              <a:t>, Урге (Монголия),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err="1" smtClean="0"/>
              <a:t>Чугучаке</a:t>
            </a:r>
            <a:r>
              <a:rPr lang="ru-RU" sz="2000" dirty="0"/>
              <a:t>, </a:t>
            </a:r>
            <a:r>
              <a:rPr lang="ru-RU" sz="2000" dirty="0" err="1"/>
              <a:t>Кульдже</a:t>
            </a:r>
            <a:r>
              <a:rPr lang="ru-RU" sz="2000" dirty="0"/>
              <a:t> (Китай).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r>
              <a:rPr lang="ru-RU" sz="2000" dirty="0" smtClean="0"/>
              <a:t>Особое </a:t>
            </a:r>
            <a:r>
              <a:rPr lang="ru-RU" sz="2000" dirty="0"/>
              <a:t>значение имело открытие в апреле 1918 г. генерального консульства РСФСР в Берлине, которое провело большую </a:t>
            </a:r>
            <a:endParaRPr lang="ru-RU" sz="2000" dirty="0" smtClean="0"/>
          </a:p>
          <a:p>
            <a:r>
              <a:rPr lang="ru-RU" sz="2000" dirty="0" smtClean="0"/>
              <a:t>работу </a:t>
            </a:r>
            <a:r>
              <a:rPr lang="ru-RU" sz="2000" dirty="0"/>
              <a:t>по учету и защите </a:t>
            </a:r>
            <a:endParaRPr lang="ru-RU" sz="2000" dirty="0" smtClean="0"/>
          </a:p>
          <a:p>
            <a:r>
              <a:rPr lang="ru-RU" sz="2000" dirty="0" smtClean="0"/>
              <a:t>интересов </a:t>
            </a:r>
            <a:r>
              <a:rPr lang="ru-RU" sz="2000" dirty="0"/>
              <a:t>русских </a:t>
            </a:r>
            <a:endParaRPr lang="ru-RU" sz="2000" dirty="0" smtClean="0"/>
          </a:p>
          <a:p>
            <a:r>
              <a:rPr lang="ru-RU" sz="2000" dirty="0" smtClean="0"/>
              <a:t>военнопленных </a:t>
            </a:r>
            <a:r>
              <a:rPr lang="ru-RU" sz="2000" dirty="0"/>
              <a:t>и </a:t>
            </a:r>
            <a:endParaRPr lang="ru-RU" sz="2000" dirty="0" smtClean="0"/>
          </a:p>
          <a:p>
            <a:r>
              <a:rPr lang="ru-RU" sz="2000" dirty="0" smtClean="0"/>
              <a:t>гражданских </a:t>
            </a:r>
          </a:p>
          <a:p>
            <a:r>
              <a:rPr lang="ru-RU" sz="2000" dirty="0" smtClean="0"/>
              <a:t>интернированных </a:t>
            </a:r>
            <a:r>
              <a:rPr lang="ru-RU" sz="2000" dirty="0"/>
              <a:t>лиц.</a:t>
            </a:r>
            <a:br>
              <a:rPr lang="ru-RU" sz="2000" dirty="0"/>
            </a:br>
            <a:r>
              <a:rPr lang="ru-RU" sz="2000" dirty="0"/>
              <a:t> </a:t>
            </a:r>
            <a:br>
              <a:rPr lang="ru-RU" sz="2000" dirty="0"/>
            </a:br>
            <a:r>
              <a:rPr lang="ru-RU" sz="2000" dirty="0"/>
              <a:t>К началу 1922 г. </a:t>
            </a:r>
            <a:endParaRPr lang="ru-RU" sz="2000" dirty="0" smtClean="0"/>
          </a:p>
          <a:p>
            <a:r>
              <a:rPr lang="ru-RU" sz="2000" dirty="0" smtClean="0"/>
              <a:t>Советское </a:t>
            </a:r>
            <a:r>
              <a:rPr lang="ru-RU" sz="2000" dirty="0"/>
              <a:t>государство </a:t>
            </a:r>
            <a:endParaRPr lang="ru-RU" sz="2000" dirty="0" smtClean="0"/>
          </a:p>
          <a:p>
            <a:r>
              <a:rPr lang="ru-RU" sz="2000" dirty="0" smtClean="0"/>
              <a:t>имело </a:t>
            </a:r>
            <a:r>
              <a:rPr lang="ru-RU" sz="2000" dirty="0"/>
              <a:t>за границей </a:t>
            </a:r>
            <a:endParaRPr lang="ru-RU" sz="2000" dirty="0" smtClean="0"/>
          </a:p>
          <a:p>
            <a:r>
              <a:rPr lang="ru-RU" sz="2000" dirty="0" smtClean="0"/>
              <a:t>24 </a:t>
            </a:r>
            <a:r>
              <a:rPr lang="ru-RU" sz="2000" dirty="0"/>
              <a:t>консульских учреждения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10934" y="6268684"/>
            <a:ext cx="43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Здание Генконсульства в Харбине. 1930 г.</a:t>
            </a:r>
          </a:p>
        </p:txBody>
      </p:sp>
    </p:spTree>
    <p:extLst>
      <p:ext uri="{BB962C8B-B14F-4D97-AF65-F5344CB8AC3E}">
        <p14:creationId xmlns:p14="http://schemas.microsoft.com/office/powerpoint/2010/main" val="15578384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39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87023" y="869242"/>
            <a:ext cx="1076677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Накопленный со времени установления </a:t>
            </a:r>
            <a:endParaRPr lang="ru-RU" sz="2000" dirty="0" smtClean="0"/>
          </a:p>
          <a:p>
            <a:r>
              <a:rPr lang="ru-RU" sz="2000" dirty="0" smtClean="0"/>
              <a:t>Советской </a:t>
            </a:r>
            <a:r>
              <a:rPr lang="ru-RU" sz="2000" dirty="0"/>
              <a:t>власти правовой опыт в </a:t>
            </a:r>
            <a:endParaRPr lang="ru-RU" sz="2000" dirty="0" smtClean="0"/>
          </a:p>
          <a:p>
            <a:r>
              <a:rPr lang="ru-RU" sz="2000" dirty="0" smtClean="0"/>
              <a:t>консульской </a:t>
            </a:r>
            <a:r>
              <a:rPr lang="ru-RU" sz="2000" dirty="0"/>
              <a:t>области нашел свое </a:t>
            </a:r>
            <a:endParaRPr lang="ru-RU" sz="2000" dirty="0" smtClean="0"/>
          </a:p>
          <a:p>
            <a:r>
              <a:rPr lang="ru-RU" sz="2000" dirty="0" smtClean="0"/>
              <a:t>последующее </a:t>
            </a:r>
            <a:r>
              <a:rPr lang="ru-RU" sz="2000" dirty="0"/>
              <a:t>нормативное отражение </a:t>
            </a:r>
            <a:endParaRPr lang="ru-RU" sz="2000" dirty="0" smtClean="0"/>
          </a:p>
          <a:p>
            <a:r>
              <a:rPr lang="ru-RU" sz="2000" dirty="0" smtClean="0"/>
              <a:t>и </a:t>
            </a:r>
            <a:r>
              <a:rPr lang="ru-RU" sz="2000" dirty="0"/>
              <a:t>закрепление в </a:t>
            </a:r>
            <a:endParaRPr lang="ru-RU" sz="2000" dirty="0" smtClean="0"/>
          </a:p>
          <a:p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Консульском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уставе СССР 1926 г., </a:t>
            </a:r>
            <a:endParaRPr lang="ru-RU" sz="22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заменившим </a:t>
            </a:r>
            <a:r>
              <a:rPr lang="ru-RU" sz="2000" dirty="0"/>
              <a:t>инструкции и </a:t>
            </a:r>
            <a:endParaRPr lang="ru-RU" sz="2000" dirty="0" smtClean="0"/>
          </a:p>
          <a:p>
            <a:r>
              <a:rPr lang="ru-RU" sz="2000" dirty="0" smtClean="0"/>
              <a:t>многочисленные </a:t>
            </a:r>
            <a:r>
              <a:rPr lang="ru-RU" sz="2000" dirty="0"/>
              <a:t>циркуляры по </a:t>
            </a:r>
            <a:endParaRPr lang="ru-RU" sz="2000" dirty="0" smtClean="0"/>
          </a:p>
          <a:p>
            <a:r>
              <a:rPr lang="ru-RU" sz="2000" dirty="0" smtClean="0"/>
              <a:t>консульским </a:t>
            </a:r>
            <a:r>
              <a:rPr lang="ru-RU" sz="2000" dirty="0"/>
              <a:t>вопросам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dirty="0"/>
              <a:t>Устав действовал до 1976 г. </a:t>
            </a:r>
            <a:endParaRPr lang="ru-RU" sz="2000" dirty="0" smtClean="0"/>
          </a:p>
          <a:p>
            <a:r>
              <a:rPr lang="ru-RU" sz="2000" dirty="0" smtClean="0"/>
              <a:t>Он </a:t>
            </a:r>
            <a:r>
              <a:rPr lang="ru-RU" sz="2000" dirty="0"/>
              <a:t>охватывал широкий круг вопросов, </a:t>
            </a:r>
            <a:endParaRPr lang="ru-RU" sz="2000" dirty="0" smtClean="0"/>
          </a:p>
          <a:p>
            <a:r>
              <a:rPr lang="ru-RU" sz="2000" dirty="0" smtClean="0"/>
              <a:t>регулирующих </a:t>
            </a:r>
            <a:r>
              <a:rPr lang="ru-RU" sz="2000" dirty="0"/>
              <a:t>консульские отношения, и содержал новые нормы, предусматривающие, в частности, функции консула в отношении охраны прав и интересов советских граждан, назначение консулов, порядок обжалования действий консульских властей и их аппарата и </a:t>
            </a:r>
            <a:r>
              <a:rPr lang="ru-RU" sz="2000" dirty="0" err="1"/>
              <a:t>др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328" y="869243"/>
            <a:ext cx="5718544" cy="373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05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40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65956" y="587023"/>
            <a:ext cx="90875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До второй мировой войны СССР заключил ряд консульских конвенций </a:t>
            </a:r>
            <a:r>
              <a:rPr lang="ru-RU" sz="2000" dirty="0" smtClean="0"/>
              <a:t> с</a:t>
            </a:r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Польшей </a:t>
            </a:r>
            <a:r>
              <a:rPr lang="ru-RU" sz="2000" dirty="0"/>
              <a:t>(18 июля 1924 г.),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Германией </a:t>
            </a:r>
            <a:r>
              <a:rPr lang="ru-RU" sz="2000" dirty="0"/>
              <a:t>(12 октября 1925 г.),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Чехословакией </a:t>
            </a:r>
            <a:r>
              <a:rPr lang="ru-RU" sz="2000" dirty="0"/>
              <a:t>(16 ноября 1935 г.).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Кроме </a:t>
            </a:r>
            <a:r>
              <a:rPr lang="ru-RU" sz="2000" dirty="0"/>
              <a:t>того, путем обмена нотами от 2 февраля 1927 г. между СССР и Швецией была достигнута договоренность о правовом положении консулов обеих стран.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Отдельные </a:t>
            </a:r>
            <a:r>
              <a:rPr lang="ru-RU" sz="2000" dirty="0"/>
              <a:t>положения, посвященные консульским вопросам, содержались также в договорах и соглашениях, заключенных в этот период по другим вопросам двусторонних отношений, в частности, с </a:t>
            </a:r>
            <a:endParaRPr lang="ru-RU" sz="2000" dirty="0" smtClean="0"/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Финляндией </a:t>
            </a:r>
            <a:r>
              <a:rPr lang="ru-RU" sz="2000" dirty="0"/>
              <a:t>(14 октября 1920 г.),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Персией </a:t>
            </a:r>
            <a:r>
              <a:rPr lang="ru-RU" sz="2000" dirty="0"/>
              <a:t>(26 февраля 1921 г.),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Монголией</a:t>
            </a:r>
            <a:r>
              <a:rPr lang="ru-RU" sz="2000" dirty="0"/>
              <a:t>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Италией </a:t>
            </a:r>
            <a:r>
              <a:rPr lang="ru-RU" sz="2000" dirty="0"/>
              <a:t>(7 февраля 1924 г.).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77267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41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11111" y="541866"/>
            <a:ext cx="83424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послевоенные годы в международном консульском праве произошли значительные изменения, что вызвало необходимость его кодификации, обобщения существующих положений и дальнейшего развития.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1111" y="2122311"/>
            <a:ext cx="90085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соответствии с резолюцией 373 4-й сессии Генассамблеи ООН Комиссия международного права изучила этот вопрос и представила проект на 16 сессии ГА ООН, которая постановила созвать международную конференцию для изучения данного проекта.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апреле 1963 г. Конференция в Вене выработала </a:t>
            </a:r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Конвенцию о консульских сношениях</a:t>
            </a:r>
            <a:r>
              <a:rPr lang="ru-RU" sz="2000" dirty="0"/>
              <a:t>, затрагивающую по существу все вопросы консульских отношений между государствами.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Конвенция </a:t>
            </a:r>
            <a:r>
              <a:rPr lang="ru-RU" sz="2000" dirty="0"/>
              <a:t>вступила в силу 19 марта 1967 г., Советский Союз присоединился к Венской конвенции в 1989 г.</a:t>
            </a:r>
          </a:p>
        </p:txBody>
      </p:sp>
    </p:spTree>
    <p:extLst>
      <p:ext uri="{BB962C8B-B14F-4D97-AF65-F5344CB8AC3E}">
        <p14:creationId xmlns:p14="http://schemas.microsoft.com/office/powerpoint/2010/main" val="8463745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F2DF-6B54-4886-9A09-DB63B2CCF841}" type="slidenum">
              <a:rPr lang="ru-RU" smtClean="0"/>
              <a:t>42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09599" y="557240"/>
            <a:ext cx="112663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Изменения в советском законодательстве, положения консульских конвенций, заключенных СССР с иностранными государствами, а также заново систематизированные в Венской конвенции нормы международного консульского права вызвали необходимость пересмотра Консульского устава 1926 г. </a:t>
            </a:r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нового устава был утвержден Указом Президиума Верховного Совета СССР 25 июня 1976 г. и введен в действие с 1 сентября 1976 </a:t>
            </a:r>
            <a:r>
              <a:rPr lang="ru-RU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2517170"/>
            <a:ext cx="651369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соответствии со сложившейся практикой и нормами двусторонних и многосторонних конвенций по консульским вопросам в </a:t>
            </a:r>
            <a:r>
              <a:rPr lang="ru-RU" sz="2000" dirty="0" smtClean="0"/>
              <a:t>уставе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зафиксированы </a:t>
            </a:r>
            <a:r>
              <a:rPr lang="ru-RU" sz="2000" dirty="0"/>
              <a:t>положения, касающиеся общих вопросов консульской службы,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введены </a:t>
            </a:r>
            <a:r>
              <a:rPr lang="ru-RU" sz="2000" dirty="0"/>
              <a:t>термины «консул», «консульское должностное лицо» и «сотрудник консульского учреждения».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имеются </a:t>
            </a:r>
            <a:r>
              <a:rPr lang="ru-RU" sz="2000" dirty="0"/>
              <a:t>нововведения в отношении функций консула по вопросам гражданства.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по </a:t>
            </a:r>
            <a:r>
              <a:rPr lang="ru-RU" sz="2000" dirty="0"/>
              <a:t>сравнению с уставом 1926 г. значительно расширена глава, посвященная консульской легализации.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622" y="2773860"/>
            <a:ext cx="4895512" cy="34384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005194" y="2332504"/>
            <a:ext cx="4182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Консульский департамент МИД России</a:t>
            </a:r>
          </a:p>
        </p:txBody>
      </p:sp>
    </p:spTree>
    <p:extLst>
      <p:ext uri="{BB962C8B-B14F-4D97-AF65-F5344CB8AC3E}">
        <p14:creationId xmlns:p14="http://schemas.microsoft.com/office/powerpoint/2010/main" val="23651447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4346</Words>
  <Application>Microsoft Office PowerPoint</Application>
  <PresentationFormat>Широкоэкранный</PresentationFormat>
  <Paragraphs>516</Paragraphs>
  <Slides>42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MS Gothic</vt:lpstr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66</cp:revision>
  <dcterms:created xsi:type="dcterms:W3CDTF">2020-12-05T04:52:26Z</dcterms:created>
  <dcterms:modified xsi:type="dcterms:W3CDTF">2020-12-07T03:27:09Z</dcterms:modified>
</cp:coreProperties>
</file>