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78" r:id="rId4"/>
    <p:sldId id="277" r:id="rId5"/>
    <p:sldId id="276" r:id="rId6"/>
    <p:sldId id="275" r:id="rId7"/>
    <p:sldId id="274" r:id="rId8"/>
    <p:sldId id="273" r:id="rId9"/>
    <p:sldId id="272" r:id="rId10"/>
    <p:sldId id="271" r:id="rId11"/>
    <p:sldId id="270" r:id="rId12"/>
    <p:sldId id="269" r:id="rId13"/>
    <p:sldId id="268" r:id="rId14"/>
    <p:sldId id="267" r:id="rId15"/>
    <p:sldId id="266" r:id="rId16"/>
    <p:sldId id="265" r:id="rId17"/>
    <p:sldId id="264" r:id="rId18"/>
    <p:sldId id="263" r:id="rId19"/>
    <p:sldId id="262" r:id="rId20"/>
    <p:sldId id="261" r:id="rId21"/>
    <p:sldId id="260" r:id="rId22"/>
    <p:sldId id="259" r:id="rId23"/>
    <p:sldId id="258" r:id="rId24"/>
    <p:sldId id="257" r:id="rId25"/>
    <p:sldId id="281" r:id="rId26"/>
    <p:sldId id="315" r:id="rId27"/>
    <p:sldId id="314" r:id="rId28"/>
    <p:sldId id="313" r:id="rId29"/>
    <p:sldId id="312" r:id="rId30"/>
    <p:sldId id="311" r:id="rId31"/>
    <p:sldId id="310" r:id="rId32"/>
    <p:sldId id="309" r:id="rId33"/>
    <p:sldId id="308" r:id="rId34"/>
    <p:sldId id="307" r:id="rId35"/>
    <p:sldId id="306" r:id="rId36"/>
    <p:sldId id="305" r:id="rId37"/>
    <p:sldId id="304" r:id="rId38"/>
    <p:sldId id="303" r:id="rId39"/>
    <p:sldId id="302" r:id="rId40"/>
    <p:sldId id="301" r:id="rId41"/>
    <p:sldId id="300" r:id="rId42"/>
    <p:sldId id="299" r:id="rId43"/>
    <p:sldId id="298" r:id="rId44"/>
    <p:sldId id="297" r:id="rId45"/>
    <p:sldId id="296" r:id="rId46"/>
    <p:sldId id="283"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28.01.2004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alpha val="94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28.01.2004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412777"/>
            <a:ext cx="7772400" cy="2187674"/>
          </a:xfrm>
          <a:effectLst>
            <a:glow rad="63500">
              <a:schemeClr val="accent1">
                <a:satMod val="175000"/>
                <a:alpha val="40000"/>
              </a:schemeClr>
            </a:glow>
          </a:effectLst>
        </p:spPr>
        <p:txBody>
          <a:bodyPr>
            <a:normAutofit/>
          </a:bodyPr>
          <a:lstStyle/>
          <a:p>
            <a:r>
              <a:rPr lang="ru-RU" sz="5400" b="1" i="1" dirty="0" smtClean="0"/>
              <a:t>Практический аудит </a:t>
            </a:r>
            <a:endParaRPr lang="ru-RU" sz="5400" b="1" i="1" dirty="0"/>
          </a:p>
        </p:txBody>
      </p:sp>
      <p:sp>
        <p:nvSpPr>
          <p:cNvPr id="3" name="Подзаголовок 2"/>
          <p:cNvSpPr>
            <a:spLocks noGrp="1"/>
          </p:cNvSpPr>
          <p:nvPr>
            <p:ph type="subTitle" idx="1"/>
          </p:nvPr>
        </p:nvSpPr>
        <p:spPr/>
        <p:txBody>
          <a:bodyPr>
            <a:normAutofit/>
          </a:bodyPr>
          <a:lstStyle/>
          <a:p>
            <a:r>
              <a:rPr lang="ru-RU" sz="2800" b="1" dirty="0" smtClean="0">
                <a:solidFill>
                  <a:schemeClr val="tx1"/>
                </a:solidFill>
              </a:rPr>
              <a:t>Преподаватель кафедры «Экономика» </a:t>
            </a:r>
            <a:r>
              <a:rPr lang="ru-RU" sz="2800" b="1" dirty="0" err="1" smtClean="0">
                <a:solidFill>
                  <a:schemeClr val="tx1"/>
                </a:solidFill>
              </a:rPr>
              <a:t>к.э.н</a:t>
            </a:r>
            <a:r>
              <a:rPr lang="ru-RU" sz="2800" b="1" dirty="0" smtClean="0">
                <a:solidFill>
                  <a:schemeClr val="tx1"/>
                </a:solidFill>
              </a:rPr>
              <a:t>., доцент Василенко М.Е.</a:t>
            </a:r>
            <a:endParaRPr lang="ru-RU" sz="2800" b="1" dirty="0">
              <a:solidFill>
                <a:schemeClr val="tx1"/>
              </a:solidFill>
            </a:endParaRPr>
          </a:p>
        </p:txBody>
      </p:sp>
      <p:grpSp>
        <p:nvGrpSpPr>
          <p:cNvPr id="4" name="Group 5"/>
          <p:cNvGrpSpPr>
            <a:grpSpLocks/>
          </p:cNvGrpSpPr>
          <p:nvPr/>
        </p:nvGrpSpPr>
        <p:grpSpPr bwMode="auto">
          <a:xfrm>
            <a:off x="5724128" y="5517232"/>
            <a:ext cx="2137247" cy="807939"/>
            <a:chOff x="4513" y="3725"/>
            <a:chExt cx="816" cy="294"/>
          </a:xfrm>
        </p:grpSpPr>
        <p:pic>
          <p:nvPicPr>
            <p:cNvPr id="5" name="Picture 6"/>
            <p:cNvPicPr>
              <a:picLocks noChangeAspect="1" noChangeArrowheads="1"/>
            </p:cNvPicPr>
            <p:nvPr/>
          </p:nvPicPr>
          <p:blipFill>
            <a:blip r:embed="rId2" cstate="print"/>
            <a:srcRect/>
            <a:stretch>
              <a:fillRect/>
            </a:stretch>
          </p:blipFill>
          <p:spPr bwMode="auto">
            <a:xfrm>
              <a:off x="4876" y="3884"/>
              <a:ext cx="453" cy="135"/>
            </a:xfrm>
            <a:prstGeom prst="rect">
              <a:avLst/>
            </a:prstGeom>
            <a:noFill/>
            <a:ln w="9525">
              <a:noFill/>
              <a:miter lim="800000"/>
              <a:headEnd/>
              <a:tailEnd/>
            </a:ln>
          </p:spPr>
        </p:pic>
        <p:pic>
          <p:nvPicPr>
            <p:cNvPr id="6" name="Picture 7" descr="Untitled-1"/>
            <p:cNvPicPr>
              <a:picLocks noChangeAspect="1" noChangeArrowheads="1"/>
            </p:cNvPicPr>
            <p:nvPr/>
          </p:nvPicPr>
          <p:blipFill>
            <a:blip r:embed="rId3" cstate="print"/>
            <a:srcRect/>
            <a:stretch>
              <a:fillRect/>
            </a:stretch>
          </p:blipFill>
          <p:spPr bwMode="auto">
            <a:xfrm>
              <a:off x="4513" y="3725"/>
              <a:ext cx="554" cy="261"/>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a:t>
            </a:r>
            <a:endParaRPr lang="ru-RU" b="1" dirty="0"/>
          </a:p>
        </p:txBody>
      </p:sp>
      <p:sp>
        <p:nvSpPr>
          <p:cNvPr id="3" name="Содержимое 2"/>
          <p:cNvSpPr>
            <a:spLocks noGrp="1"/>
          </p:cNvSpPr>
          <p:nvPr>
            <p:ph idx="1"/>
          </p:nvPr>
        </p:nvSpPr>
        <p:spPr/>
        <p:txBody>
          <a:bodyPr>
            <a:normAutofit fontScale="92500" lnSpcReduction="10000"/>
          </a:bodyPr>
          <a:lstStyle/>
          <a:p>
            <a:pPr>
              <a:buNone/>
            </a:pPr>
            <a:r>
              <a:rPr lang="ru-RU" b="1" u="sng" dirty="0" smtClean="0"/>
              <a:t>В настоящее время Международные стандарты аудита состоят из 43 стандартов, включая:</a:t>
            </a:r>
          </a:p>
          <a:p>
            <a:pPr lvl="0"/>
            <a:r>
              <a:rPr lang="ru-RU" sz="3000" dirty="0" smtClean="0"/>
              <a:t>36 МСА по аудиту</a:t>
            </a:r>
          </a:p>
          <a:p>
            <a:pPr lvl="0"/>
            <a:r>
              <a:rPr lang="ru-RU" sz="3000" dirty="0" smtClean="0"/>
              <a:t>1 МСА по контролю качества</a:t>
            </a:r>
          </a:p>
          <a:p>
            <a:pPr lvl="0"/>
            <a:r>
              <a:rPr lang="en-US" sz="3000" dirty="0" smtClean="0"/>
              <a:t>2 </a:t>
            </a:r>
            <a:r>
              <a:rPr lang="ru-RU" sz="3000" dirty="0" smtClean="0"/>
              <a:t>МСА по обзорным проверкам</a:t>
            </a:r>
            <a:r>
              <a:rPr lang="en-US" sz="3000" dirty="0" smtClean="0"/>
              <a:t> ( ISRE- IS on Review Engagements)</a:t>
            </a:r>
            <a:endParaRPr lang="ru-RU" sz="3000" dirty="0" smtClean="0"/>
          </a:p>
          <a:p>
            <a:pPr lvl="0"/>
            <a:r>
              <a:rPr lang="en-US" sz="3000" dirty="0" smtClean="0"/>
              <a:t>2 </a:t>
            </a:r>
            <a:r>
              <a:rPr lang="ru-RU" sz="3000" dirty="0" smtClean="0"/>
              <a:t>МСА по прочим аудиторским заданиям</a:t>
            </a:r>
            <a:r>
              <a:rPr lang="en-US" sz="3000" dirty="0" smtClean="0"/>
              <a:t> (ISAE-IS on </a:t>
            </a:r>
            <a:r>
              <a:rPr lang="en-US" sz="3000" dirty="0" err="1" smtClean="0"/>
              <a:t>Assuarance</a:t>
            </a:r>
            <a:r>
              <a:rPr lang="en-US" sz="3000" dirty="0" smtClean="0"/>
              <a:t> Engagements)</a:t>
            </a:r>
            <a:endParaRPr lang="ru-RU" sz="3000" dirty="0" smtClean="0"/>
          </a:p>
          <a:p>
            <a:pPr lvl="0"/>
            <a:r>
              <a:rPr lang="en-US" sz="3000" dirty="0" smtClean="0"/>
              <a:t>2 </a:t>
            </a:r>
            <a:r>
              <a:rPr lang="ru-RU" sz="3000" dirty="0" smtClean="0"/>
              <a:t>МСА по сопутствующим аудиту услугам</a:t>
            </a:r>
            <a:r>
              <a:rPr lang="en-US" sz="3000" dirty="0" smtClean="0"/>
              <a:t> (ISRS- IS on Related Services).</a:t>
            </a:r>
            <a:endParaRPr lang="ru-RU" sz="3000"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lstStyle/>
          <a:p>
            <a:pPr algn="ctr">
              <a:buNone/>
            </a:pPr>
            <a:endParaRPr lang="ru-RU" b="1" dirty="0" smtClean="0"/>
          </a:p>
          <a:p>
            <a:pPr algn="ctr">
              <a:buNone/>
            </a:pPr>
            <a:endParaRPr lang="ru-RU" b="1" dirty="0" smtClean="0"/>
          </a:p>
          <a:p>
            <a:pPr algn="ctr">
              <a:buNone/>
            </a:pPr>
            <a:r>
              <a:rPr lang="ru-RU" sz="4000" b="1" dirty="0" smtClean="0"/>
              <a:t>МСА </a:t>
            </a:r>
            <a:r>
              <a:rPr lang="ru-RU" sz="4000" dirty="0" smtClean="0"/>
              <a:t> </a:t>
            </a:r>
          </a:p>
          <a:p>
            <a:pPr algn="ctr">
              <a:buNone/>
            </a:pPr>
            <a:r>
              <a:rPr lang="ru-RU" sz="4000" dirty="0" smtClean="0"/>
              <a:t>структурированы и сгруппированы по темам</a:t>
            </a:r>
            <a:endParaRPr lang="ru-RU"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a:t>
            </a:r>
            <a:endParaRPr lang="ru-RU" b="1" dirty="0"/>
          </a:p>
        </p:txBody>
      </p:sp>
      <p:sp>
        <p:nvSpPr>
          <p:cNvPr id="3" name="Содержимое 2"/>
          <p:cNvSpPr>
            <a:spLocks noGrp="1"/>
          </p:cNvSpPr>
          <p:nvPr>
            <p:ph idx="1"/>
          </p:nvPr>
        </p:nvSpPr>
        <p:spPr/>
        <p:txBody>
          <a:bodyPr/>
          <a:lstStyle/>
          <a:p>
            <a:r>
              <a:rPr lang="ru-RU" b="1" dirty="0" smtClean="0"/>
              <a:t>(ISА 100-199) </a:t>
            </a:r>
            <a:r>
              <a:rPr lang="ru-RU" dirty="0" smtClean="0"/>
              <a:t>-Стандарты по вводным положениям выполняют функцию по определению общих условий МСА или рамок аудиторской деятельности (рамочная концепция).</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100-199)</a:t>
            </a:r>
            <a:endParaRPr lang="ru-RU" dirty="0"/>
          </a:p>
        </p:txBody>
      </p:sp>
      <p:sp>
        <p:nvSpPr>
          <p:cNvPr id="3" name="Содержимое 2"/>
          <p:cNvSpPr>
            <a:spLocks noGrp="1"/>
          </p:cNvSpPr>
          <p:nvPr>
            <p:ph idx="1"/>
          </p:nvPr>
        </p:nvSpPr>
        <p:spPr/>
        <p:txBody>
          <a:bodyPr/>
          <a:lstStyle/>
          <a:p>
            <a:pPr>
              <a:buNone/>
            </a:pPr>
            <a:r>
              <a:rPr lang="ru-RU" dirty="0" smtClean="0"/>
              <a:t>Определяют логику развития МСА, являются основой для разработки новых стандартов, содержат список терминов, общие указания, как по аудиторской деятельности, так и по другим услугам, связанным с аудитом.</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200-299)</a:t>
            </a:r>
            <a:endParaRPr lang="ru-RU" b="1" dirty="0"/>
          </a:p>
        </p:txBody>
      </p:sp>
      <p:sp>
        <p:nvSpPr>
          <p:cNvPr id="3" name="Содержимое 2"/>
          <p:cNvSpPr>
            <a:spLocks noGrp="1"/>
          </p:cNvSpPr>
          <p:nvPr>
            <p:ph idx="1"/>
          </p:nvPr>
        </p:nvSpPr>
        <p:spPr/>
        <p:txBody>
          <a:bodyPr>
            <a:normAutofit/>
          </a:bodyPr>
          <a:lstStyle/>
          <a:p>
            <a:r>
              <a:rPr lang="ru-RU" b="1" dirty="0" smtClean="0"/>
              <a:t>(ISА 200-299)</a:t>
            </a:r>
            <a:r>
              <a:rPr lang="ru-RU" dirty="0" smtClean="0"/>
              <a:t>Стандарты, распределяющие обязанности в рамках аудиторской деятельности, определяют условия задания на аудит, примерное содержание договора на выполнение аудиторских услуг, </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200-299)</a:t>
            </a:r>
            <a:endParaRPr lang="ru-RU" dirty="0"/>
          </a:p>
        </p:txBody>
      </p:sp>
      <p:sp>
        <p:nvSpPr>
          <p:cNvPr id="3" name="Содержимое 2"/>
          <p:cNvSpPr>
            <a:spLocks noGrp="1"/>
          </p:cNvSpPr>
          <p:nvPr>
            <p:ph idx="1"/>
          </p:nvPr>
        </p:nvSpPr>
        <p:spPr/>
        <p:txBody>
          <a:bodyPr/>
          <a:lstStyle/>
          <a:p>
            <a:r>
              <a:rPr lang="ru-RU" dirty="0" smtClean="0"/>
              <a:t>Условия, при которых аудиторский риск (</a:t>
            </a:r>
            <a:r>
              <a:rPr lang="ru-RU" dirty="0" err="1" smtClean="0"/>
              <a:t>риск</a:t>
            </a:r>
            <a:r>
              <a:rPr lang="ru-RU" dirty="0" smtClean="0"/>
              <a:t> положительного аудиторского заключения вопреки существенным ошибкам в отчетности) должен быть снижен до приемлемого минимума</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300-399)</a:t>
            </a:r>
            <a:endParaRPr lang="ru-RU" b="1" dirty="0"/>
          </a:p>
        </p:txBody>
      </p:sp>
      <p:sp>
        <p:nvSpPr>
          <p:cNvPr id="3" name="Содержимое 2"/>
          <p:cNvSpPr>
            <a:spLocks noGrp="1"/>
          </p:cNvSpPr>
          <p:nvPr>
            <p:ph idx="1"/>
          </p:nvPr>
        </p:nvSpPr>
        <p:spPr/>
        <p:txBody>
          <a:bodyPr>
            <a:normAutofit/>
          </a:bodyPr>
          <a:lstStyle/>
          <a:p>
            <a:pPr lvl="0"/>
            <a:r>
              <a:rPr lang="ru-RU" b="1" dirty="0" smtClean="0"/>
              <a:t>(ISА 300-399) </a:t>
            </a:r>
            <a:r>
              <a:rPr lang="ru-RU" dirty="0" smtClean="0"/>
              <a:t>-Стандарты по планированию аудиторской деятельности требуют, чтобы при планировании аудиторской проверки четко определялся круг проверяемых вопросов, состав сотрудников, которые будут участвовать в проверке необходимость привлечения внешних экспертов, специалистов других аудиторских фирм.</a:t>
            </a: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300-399)</a:t>
            </a:r>
            <a:endParaRPr lang="ru-RU" b="1" dirty="0"/>
          </a:p>
        </p:txBody>
      </p:sp>
      <p:sp>
        <p:nvSpPr>
          <p:cNvPr id="3" name="Содержимое 2"/>
          <p:cNvSpPr>
            <a:spLocks noGrp="1"/>
          </p:cNvSpPr>
          <p:nvPr>
            <p:ph idx="1"/>
          </p:nvPr>
        </p:nvSpPr>
        <p:spPr/>
        <p:txBody>
          <a:bodyPr/>
          <a:lstStyle/>
          <a:p>
            <a:pPr>
              <a:buNone/>
            </a:pPr>
            <a:endParaRPr lang="ru-RU" dirty="0" smtClean="0"/>
          </a:p>
          <a:p>
            <a:pPr algn="ctr">
              <a:buNone/>
            </a:pPr>
            <a:r>
              <a:rPr lang="ru-RU" dirty="0" smtClean="0"/>
              <a:t>Необходимость привлечения внешних экспертов, специалистов других аудиторских фирм.</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МСА</a:t>
            </a:r>
            <a:r>
              <a:rPr lang="ru-RU" b="1" dirty="0" smtClean="0"/>
              <a:t>МСА(ISА 400-399)</a:t>
            </a:r>
            <a:endParaRPr lang="ru-RU" dirty="0"/>
          </a:p>
        </p:txBody>
      </p:sp>
      <p:sp>
        <p:nvSpPr>
          <p:cNvPr id="3" name="Содержимое 2"/>
          <p:cNvSpPr>
            <a:spLocks noGrp="1"/>
          </p:cNvSpPr>
          <p:nvPr>
            <p:ph idx="1"/>
          </p:nvPr>
        </p:nvSpPr>
        <p:spPr/>
        <p:txBody>
          <a:bodyPr>
            <a:normAutofit/>
          </a:bodyPr>
          <a:lstStyle/>
          <a:p>
            <a:pPr lvl="0"/>
            <a:r>
              <a:rPr lang="ru-RU" dirty="0" smtClean="0"/>
              <a:t>(</a:t>
            </a:r>
            <a:r>
              <a:rPr lang="ru-RU" b="1" dirty="0" smtClean="0"/>
              <a:t>ISА 400-499)- </a:t>
            </a:r>
            <a:r>
              <a:rPr lang="ru-RU" dirty="0" smtClean="0"/>
              <a:t>Стандарты по использованию результатов оценки рисков и противодействие выявленным рискам исходят из принципа необходимости оценки в рамках внешнего контроля эффективности внутреннего контроля. </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400-399)</a:t>
            </a:r>
            <a:endParaRPr lang="ru-RU" dirty="0"/>
          </a:p>
        </p:txBody>
      </p:sp>
      <p:sp>
        <p:nvSpPr>
          <p:cNvPr id="3" name="Содержимое 2"/>
          <p:cNvSpPr>
            <a:spLocks noGrp="1"/>
          </p:cNvSpPr>
          <p:nvPr>
            <p:ph idx="1"/>
          </p:nvPr>
        </p:nvSpPr>
        <p:spPr/>
        <p:txBody>
          <a:bodyPr/>
          <a:lstStyle/>
          <a:p>
            <a:r>
              <a:rPr lang="ru-RU" dirty="0" smtClean="0"/>
              <a:t>В ходе планирования аудиторской проверки обязательно следует изучить общее отношение, осведомленность и практические действия руководства предприятия по отношению к системе внутреннего контроля</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500-599)</a:t>
            </a:r>
            <a:endParaRPr lang="ru-RU" b="1" dirty="0"/>
          </a:p>
        </p:txBody>
      </p:sp>
      <p:sp>
        <p:nvSpPr>
          <p:cNvPr id="3" name="Содержимое 2"/>
          <p:cNvSpPr>
            <a:spLocks noGrp="1"/>
          </p:cNvSpPr>
          <p:nvPr>
            <p:ph idx="1"/>
          </p:nvPr>
        </p:nvSpPr>
        <p:spPr/>
        <p:txBody>
          <a:bodyPr>
            <a:normAutofit fontScale="92500" lnSpcReduction="20000"/>
          </a:bodyPr>
          <a:lstStyle/>
          <a:p>
            <a:pPr lvl="0"/>
            <a:r>
              <a:rPr lang="ru-RU" b="1" dirty="0" smtClean="0"/>
              <a:t>(ISА 500-599)-</a:t>
            </a:r>
            <a:r>
              <a:rPr lang="ru-RU" dirty="0" smtClean="0"/>
              <a:t>Стандарты, определяющие аудиторские доказательства, устанавливают, что аудитор должен получить достаточное количество соответствующих доказательств, позволяющих сделать обоснованное аудиторское заключение, при этом для получения аудиторских доказательств могут использоваться также внешние данные, подтверждающие те или иные элементы проверки. В этих стандартах приведены примеры процедур проверки.</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500-599)</a:t>
            </a:r>
            <a:endParaRPr lang="ru-RU" b="1" dirty="0"/>
          </a:p>
        </p:txBody>
      </p:sp>
      <p:sp>
        <p:nvSpPr>
          <p:cNvPr id="3" name="Содержимое 2"/>
          <p:cNvSpPr>
            <a:spLocks noGrp="1"/>
          </p:cNvSpPr>
          <p:nvPr>
            <p:ph idx="1"/>
          </p:nvPr>
        </p:nvSpPr>
        <p:spPr/>
        <p:txBody>
          <a:bodyPr/>
          <a:lstStyle/>
          <a:p>
            <a:pPr lvl="0"/>
            <a:r>
              <a:rPr lang="ru-RU" dirty="0" smtClean="0"/>
              <a:t>Для получения аудиторских доказательств могут использоваться также внешние данные, подтверждающие те или иные элементы проверки. </a:t>
            </a:r>
          </a:p>
          <a:p>
            <a:pPr lvl="0"/>
            <a:r>
              <a:rPr lang="ru-RU" dirty="0" smtClean="0"/>
              <a:t>В этих стандартах приведены примеры процедур проверки.</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600-699)</a:t>
            </a:r>
            <a:endParaRPr lang="ru-RU" b="1" dirty="0"/>
          </a:p>
        </p:txBody>
      </p:sp>
      <p:sp>
        <p:nvSpPr>
          <p:cNvPr id="3" name="Содержимое 2"/>
          <p:cNvSpPr>
            <a:spLocks noGrp="1"/>
          </p:cNvSpPr>
          <p:nvPr>
            <p:ph idx="1"/>
          </p:nvPr>
        </p:nvSpPr>
        <p:spPr/>
        <p:txBody>
          <a:bodyPr>
            <a:normAutofit/>
          </a:bodyPr>
          <a:lstStyle/>
          <a:p>
            <a:pPr lvl="0"/>
            <a:r>
              <a:rPr lang="ru-RU" b="1" dirty="0" smtClean="0"/>
              <a:t>(ISА 600-699</a:t>
            </a:r>
            <a:r>
              <a:rPr lang="ru-RU" dirty="0" smtClean="0"/>
              <a:t>)- Стандарты, </a:t>
            </a:r>
            <a:r>
              <a:rPr lang="ru-RU" dirty="0" err="1" smtClean="0"/>
              <a:t>педусматривающие</a:t>
            </a:r>
            <a:r>
              <a:rPr lang="ru-RU" dirty="0" smtClean="0"/>
              <a:t> работу аудитора с информацией третьих лиц ,регулируют вопросы использования информации других аудиторов, взаимодействие со службой внутреннего аудита, использования работы экспертов. </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600-699)</a:t>
            </a:r>
            <a:endParaRPr lang="ru-RU" b="1" dirty="0"/>
          </a:p>
        </p:txBody>
      </p:sp>
      <p:sp>
        <p:nvSpPr>
          <p:cNvPr id="3" name="Содержимое 2"/>
          <p:cNvSpPr>
            <a:spLocks noGrp="1"/>
          </p:cNvSpPr>
          <p:nvPr>
            <p:ph idx="1"/>
          </p:nvPr>
        </p:nvSpPr>
        <p:spPr/>
        <p:txBody>
          <a:bodyPr/>
          <a:lstStyle/>
          <a:p>
            <a:r>
              <a:rPr lang="ru-RU" dirty="0" smtClean="0"/>
              <a:t> </a:t>
            </a:r>
            <a:r>
              <a:rPr lang="ru-RU" b="1" dirty="0" smtClean="0"/>
              <a:t>МСА 610</a:t>
            </a:r>
            <a:r>
              <a:rPr lang="ru-RU" dirty="0" smtClean="0"/>
              <a:t>- использование работы внутренних аудиторов, </a:t>
            </a:r>
          </a:p>
          <a:p>
            <a:r>
              <a:rPr lang="ru-RU" b="1" dirty="0" smtClean="0"/>
              <a:t>МСА 620</a:t>
            </a:r>
            <a:r>
              <a:rPr lang="ru-RU" dirty="0" smtClean="0"/>
              <a:t>- использование привлеченных экспертов.</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700-799)</a:t>
            </a:r>
            <a:endParaRPr lang="ru-RU" b="1" dirty="0"/>
          </a:p>
        </p:txBody>
      </p:sp>
      <p:sp>
        <p:nvSpPr>
          <p:cNvPr id="3" name="Содержимое 2"/>
          <p:cNvSpPr>
            <a:spLocks noGrp="1"/>
          </p:cNvSpPr>
          <p:nvPr>
            <p:ph idx="1"/>
          </p:nvPr>
        </p:nvSpPr>
        <p:spPr/>
        <p:txBody>
          <a:bodyPr/>
          <a:lstStyle/>
          <a:p>
            <a:pPr lvl="0">
              <a:buNone/>
            </a:pPr>
            <a:r>
              <a:rPr lang="ru-RU" dirty="0" smtClean="0"/>
              <a:t>Стандарты, посвященные итоговым аудиторским </a:t>
            </a:r>
            <a:r>
              <a:rPr lang="ru-RU" dirty="0" err="1" smtClean="0"/>
              <a:t>заключениям,устанавливают</a:t>
            </a:r>
            <a:r>
              <a:rPr lang="ru-RU" dirty="0" smtClean="0"/>
              <a:t>, что заключения могут </a:t>
            </a:r>
            <a:r>
              <a:rPr lang="ru-RU" dirty="0" smtClean="0"/>
              <a:t>быть</a:t>
            </a:r>
            <a:r>
              <a:rPr lang="en-US" dirty="0" smtClean="0"/>
              <a:t>-</a:t>
            </a:r>
            <a:r>
              <a:rPr lang="ru-RU" dirty="0" smtClean="0"/>
              <a:t> </a:t>
            </a:r>
            <a:endParaRPr lang="en-US" dirty="0" smtClean="0"/>
          </a:p>
          <a:p>
            <a:pPr lvl="0">
              <a:buNone/>
            </a:pPr>
            <a:r>
              <a:rPr lang="en-US" dirty="0" smtClean="0"/>
              <a:t>-</a:t>
            </a:r>
            <a:r>
              <a:rPr lang="ru-RU" dirty="0" smtClean="0"/>
              <a:t>не модифицированными, </a:t>
            </a:r>
            <a:endParaRPr lang="en-US" dirty="0" smtClean="0"/>
          </a:p>
          <a:p>
            <a:pPr lvl="0">
              <a:buNone/>
            </a:pPr>
            <a:r>
              <a:rPr lang="en-US" dirty="0" smtClean="0"/>
              <a:t>-</a:t>
            </a:r>
            <a:r>
              <a:rPr lang="ru-RU" dirty="0" smtClean="0"/>
              <a:t>модифицированными</a:t>
            </a:r>
            <a:r>
              <a:rPr lang="ru-RU" dirty="0" smtClean="0"/>
              <a:t>, с отказом от </a:t>
            </a:r>
            <a:r>
              <a:rPr lang="ru-RU" dirty="0" smtClean="0"/>
              <a:t>выражения </a:t>
            </a:r>
            <a:r>
              <a:rPr lang="ru-RU" dirty="0" smtClean="0"/>
              <a:t>мнения. </a:t>
            </a: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700-799)</a:t>
            </a:r>
            <a:endParaRPr lang="ru-RU" dirty="0"/>
          </a:p>
        </p:txBody>
      </p:sp>
      <p:sp>
        <p:nvSpPr>
          <p:cNvPr id="3" name="Содержимое 2"/>
          <p:cNvSpPr>
            <a:spLocks noGrp="1"/>
          </p:cNvSpPr>
          <p:nvPr>
            <p:ph idx="1"/>
          </p:nvPr>
        </p:nvSpPr>
        <p:spPr/>
        <p:txBody>
          <a:bodyPr/>
          <a:lstStyle/>
          <a:p>
            <a:endParaRPr lang="ru-RU" dirty="0" smtClean="0"/>
          </a:p>
          <a:p>
            <a:r>
              <a:rPr lang="ru-RU" b="1" dirty="0" smtClean="0"/>
              <a:t>МСА 705- </a:t>
            </a:r>
            <a:r>
              <a:rPr lang="ru-RU" dirty="0" smtClean="0"/>
              <a:t>виды аудиторских заключений.</a:t>
            </a:r>
          </a:p>
          <a:p>
            <a:endParaRPr lang="ru-RU" dirty="0" smtClean="0"/>
          </a:p>
          <a:p>
            <a:r>
              <a:rPr lang="ru-RU" dirty="0" smtClean="0"/>
              <a:t> </a:t>
            </a:r>
            <a:r>
              <a:rPr lang="ru-RU" b="1" dirty="0" smtClean="0"/>
              <a:t>МСА 706- </a:t>
            </a:r>
            <a:r>
              <a:rPr lang="ru-RU" dirty="0" smtClean="0"/>
              <a:t>раздел «Прочие вопросы в АЗ».</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800-899)</a:t>
            </a:r>
            <a:endParaRPr lang="ru-RU" b="1" dirty="0"/>
          </a:p>
        </p:txBody>
      </p:sp>
      <p:sp>
        <p:nvSpPr>
          <p:cNvPr id="3" name="Содержимое 2"/>
          <p:cNvSpPr>
            <a:spLocks noGrp="1"/>
          </p:cNvSpPr>
          <p:nvPr>
            <p:ph idx="1"/>
          </p:nvPr>
        </p:nvSpPr>
        <p:spPr/>
        <p:txBody>
          <a:bodyPr/>
          <a:lstStyle/>
          <a:p>
            <a:pPr lvl="0"/>
            <a:r>
              <a:rPr lang="ru-RU" b="1" dirty="0" smtClean="0"/>
              <a:t>(ISА 800-899)-</a:t>
            </a:r>
            <a:r>
              <a:rPr lang="ru-RU" dirty="0" smtClean="0"/>
              <a:t>Стандарты, регулирующие специальные вопросы, определяют вопросы проверки информации, ориентированной на будущее (финансовой информации, служащей основой для прогнозирования возможных событий в будущем). </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МСА(ISА 800-899),</a:t>
            </a:r>
            <a:endParaRPr lang="ru-RU" b="1" dirty="0"/>
          </a:p>
        </p:txBody>
      </p:sp>
      <p:sp>
        <p:nvSpPr>
          <p:cNvPr id="3" name="Содержимое 2"/>
          <p:cNvSpPr>
            <a:spLocks noGrp="1"/>
          </p:cNvSpPr>
          <p:nvPr>
            <p:ph idx="1"/>
          </p:nvPr>
        </p:nvSpPr>
        <p:spPr/>
        <p:txBody>
          <a:bodyPr/>
          <a:lstStyle/>
          <a:p>
            <a:endParaRPr lang="ru-RU" b="1" dirty="0" smtClean="0"/>
          </a:p>
          <a:p>
            <a:r>
              <a:rPr lang="ru-RU" b="1" dirty="0" smtClean="0"/>
              <a:t>МСА 800</a:t>
            </a:r>
            <a:r>
              <a:rPr lang="ru-RU" dirty="0" smtClean="0"/>
              <a:t>- аудит ФО, подготовленной на специальной основе.</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МСА(ISA 900-999).</a:t>
            </a:r>
            <a:endParaRPr lang="ru-RU" b="1" dirty="0"/>
          </a:p>
        </p:txBody>
      </p:sp>
      <p:sp>
        <p:nvSpPr>
          <p:cNvPr id="3" name="Содержимое 2"/>
          <p:cNvSpPr>
            <a:spLocks noGrp="1"/>
          </p:cNvSpPr>
          <p:nvPr>
            <p:ph idx="1"/>
          </p:nvPr>
        </p:nvSpPr>
        <p:spPr/>
        <p:txBody>
          <a:bodyPr/>
          <a:lstStyle/>
          <a:p>
            <a:pPr lvl="0"/>
            <a:endParaRPr lang="ru-RU" dirty="0" smtClean="0"/>
          </a:p>
          <a:p>
            <a:pPr lvl="0"/>
            <a:r>
              <a:rPr lang="ru-RU" dirty="0" smtClean="0"/>
              <a:t>(</a:t>
            </a:r>
            <a:r>
              <a:rPr lang="ru-RU" b="1" dirty="0" smtClean="0"/>
              <a:t>ISA 900-999</a:t>
            </a:r>
            <a:r>
              <a:rPr lang="ru-RU" dirty="0" smtClean="0"/>
              <a:t>)- Стандарты, регулирующие сопутствующие аудиту услуги</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МСА(IАРS 1000-1100)</a:t>
            </a:r>
            <a:endParaRPr lang="ru-RU" b="1" dirty="0"/>
          </a:p>
        </p:txBody>
      </p:sp>
      <p:sp>
        <p:nvSpPr>
          <p:cNvPr id="3" name="Содержимое 2"/>
          <p:cNvSpPr>
            <a:spLocks noGrp="1"/>
          </p:cNvSpPr>
          <p:nvPr>
            <p:ph idx="1"/>
          </p:nvPr>
        </p:nvSpPr>
        <p:spPr/>
        <p:txBody>
          <a:bodyPr/>
          <a:lstStyle/>
          <a:p>
            <a:pPr lvl="0"/>
            <a:r>
              <a:rPr lang="ru-RU" b="1" dirty="0" smtClean="0"/>
              <a:t>(IАРS 1000-1100)- </a:t>
            </a:r>
            <a:r>
              <a:rPr lang="ru-RU" dirty="0" smtClean="0"/>
              <a:t>Стандарты, дополняющие положения по вопросам международной практики аудита.</a:t>
            </a:r>
          </a:p>
          <a:p>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учетной политики</a:t>
            </a:r>
            <a:br>
              <a:rPr lang="ru-RU" b="1" dirty="0" smtClean="0"/>
            </a:br>
            <a:endParaRPr lang="ru-RU" b="1" dirty="0"/>
          </a:p>
        </p:txBody>
      </p:sp>
      <p:sp>
        <p:nvSpPr>
          <p:cNvPr id="3" name="Содержимое 2"/>
          <p:cNvSpPr>
            <a:spLocks noGrp="1"/>
          </p:cNvSpPr>
          <p:nvPr>
            <p:ph idx="1"/>
          </p:nvPr>
        </p:nvSpPr>
        <p:spPr/>
        <p:txBody>
          <a:bodyPr/>
          <a:lstStyle/>
          <a:p>
            <a:r>
              <a:rPr lang="ru-RU" b="1" dirty="0" smtClean="0"/>
              <a:t>Целью аудита -</a:t>
            </a:r>
            <a:r>
              <a:rPr lang="ru-RU" dirty="0" smtClean="0"/>
              <a:t>установить соответствие принятой учетной политики требованиям действующего законодательства и особенностям деятельности организации.</a:t>
            </a:r>
          </a:p>
          <a:p>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учетной политики</a:t>
            </a:r>
            <a:endParaRPr lang="ru-RU" b="1" dirty="0"/>
          </a:p>
        </p:txBody>
      </p:sp>
      <p:sp>
        <p:nvSpPr>
          <p:cNvPr id="3" name="Содержимое 2"/>
          <p:cNvSpPr>
            <a:spLocks noGrp="1"/>
          </p:cNvSpPr>
          <p:nvPr>
            <p:ph idx="1"/>
          </p:nvPr>
        </p:nvSpPr>
        <p:spPr/>
        <p:txBody>
          <a:bodyPr>
            <a:normAutofit fontScale="92500" lnSpcReduction="20000"/>
          </a:bodyPr>
          <a:lstStyle/>
          <a:p>
            <a:pPr>
              <a:buNone/>
            </a:pPr>
            <a:r>
              <a:rPr lang="ru-RU" b="1" dirty="0" smtClean="0"/>
              <a:t>Источники информации :</a:t>
            </a:r>
          </a:p>
          <a:p>
            <a:r>
              <a:rPr lang="ru-RU" dirty="0" smtClean="0"/>
              <a:t> Приказ (распоряжение) об утверждении учетной политики на предприятии, должностные инструкции работников бухгалтерии,</a:t>
            </a:r>
          </a:p>
          <a:p>
            <a:r>
              <a:rPr lang="ru-RU" dirty="0" smtClean="0"/>
              <a:t> рабочий план счетов бухгалтерского учета, график (схема) документооборота, </a:t>
            </a:r>
          </a:p>
          <a:p>
            <a:r>
              <a:rPr lang="ru-RU" dirty="0" smtClean="0"/>
              <a:t>первичные документы, </a:t>
            </a:r>
          </a:p>
          <a:p>
            <a:r>
              <a:rPr lang="ru-RU" dirty="0" smtClean="0"/>
              <a:t>регистры бухгалтерского и налогового учета, </a:t>
            </a:r>
          </a:p>
          <a:p>
            <a:r>
              <a:rPr lang="ru-RU" dirty="0" smtClean="0"/>
              <a:t>бухгалтерская (финансовая) отчетность и др.</a:t>
            </a:r>
          </a:p>
          <a:p>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основных средств</a:t>
            </a:r>
            <a:endParaRPr lang="ru-RU" b="1" dirty="0"/>
          </a:p>
        </p:txBody>
      </p:sp>
      <p:sp>
        <p:nvSpPr>
          <p:cNvPr id="3" name="Содержимое 2"/>
          <p:cNvSpPr>
            <a:spLocks noGrp="1"/>
          </p:cNvSpPr>
          <p:nvPr>
            <p:ph idx="1"/>
          </p:nvPr>
        </p:nvSpPr>
        <p:spPr/>
        <p:txBody>
          <a:bodyPr/>
          <a:lstStyle/>
          <a:p>
            <a:pPr>
              <a:buNone/>
            </a:pPr>
            <a:r>
              <a:rPr lang="ru-RU" b="1" dirty="0" smtClean="0"/>
              <a:t>Целью аудита </a:t>
            </a:r>
            <a:r>
              <a:rPr lang="ru-RU" dirty="0" smtClean="0"/>
              <a:t>-проверка правильности: оценки основных средств; </a:t>
            </a:r>
          </a:p>
          <a:p>
            <a:r>
              <a:rPr lang="ru-RU" dirty="0" smtClean="0"/>
              <a:t>отражения в учете операций по движению основных средств;</a:t>
            </a:r>
          </a:p>
          <a:p>
            <a:r>
              <a:rPr lang="ru-RU" dirty="0" smtClean="0"/>
              <a:t> начислению амортизации;</a:t>
            </a:r>
          </a:p>
          <a:p>
            <a:r>
              <a:rPr lang="ru-RU" dirty="0" smtClean="0"/>
              <a:t>отражения затрат на ремонт основных средств предприятия.</a:t>
            </a:r>
          </a:p>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основных средств</a:t>
            </a:r>
            <a:endParaRPr lang="ru-RU" dirty="0"/>
          </a:p>
        </p:txBody>
      </p:sp>
      <p:sp>
        <p:nvSpPr>
          <p:cNvPr id="3" name="Содержимое 2"/>
          <p:cNvSpPr>
            <a:spLocks noGrp="1"/>
          </p:cNvSpPr>
          <p:nvPr>
            <p:ph idx="1"/>
          </p:nvPr>
        </p:nvSpPr>
        <p:spPr/>
        <p:txBody>
          <a:bodyPr>
            <a:normAutofit fontScale="85000" lnSpcReduction="10000"/>
          </a:bodyPr>
          <a:lstStyle/>
          <a:p>
            <a:pPr>
              <a:buNone/>
            </a:pPr>
            <a:r>
              <a:rPr lang="ru-RU" b="1" dirty="0" smtClean="0"/>
              <a:t>Источниками информации : </a:t>
            </a:r>
          </a:p>
          <a:p>
            <a:r>
              <a:rPr lang="ru-RU" dirty="0" smtClean="0"/>
              <a:t>Положение об учетной политике предприятия; договора купли-продажи основных средств; акт приемки законченного строительством объекта приемочной комиссией (ф. № КС-14); акт о приеме-передаче объекта основных средств (кроме зданий, сооружений) (ф. № ОС-1)</a:t>
            </a:r>
          </a:p>
          <a:p>
            <a:r>
              <a:rPr lang="ru-RU" dirty="0" smtClean="0"/>
              <a:t>учетные регистры по счетам 01, 02, 03, 20, 25, 26, 07, 08, 97, 91, 98 и др.; Главная книга; баланс; приложение к бухгалтерскому балансу .</a:t>
            </a:r>
          </a:p>
          <a:p>
            <a:r>
              <a:rPr lang="ru-RU" dirty="0" smtClean="0"/>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нематериальных активов</a:t>
            </a:r>
            <a:endParaRPr lang="ru-RU" dirty="0"/>
          </a:p>
        </p:txBody>
      </p:sp>
      <p:sp>
        <p:nvSpPr>
          <p:cNvPr id="3" name="Содержимое 2"/>
          <p:cNvSpPr>
            <a:spLocks noGrp="1"/>
          </p:cNvSpPr>
          <p:nvPr>
            <p:ph idx="1"/>
          </p:nvPr>
        </p:nvSpPr>
        <p:spPr/>
        <p:txBody>
          <a:bodyPr/>
          <a:lstStyle/>
          <a:p>
            <a:r>
              <a:rPr lang="ru-RU" b="1" dirty="0" smtClean="0"/>
              <a:t>Цель аудита </a:t>
            </a:r>
            <a:r>
              <a:rPr lang="ru-RU" dirty="0" smtClean="0"/>
              <a:t>проверка организации бухгалтерского учета операций по поступлению, использованию, амортизации и выбытию объектов нематериальных активов.</a:t>
            </a:r>
          </a:p>
          <a:p>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нематериальных активов</a:t>
            </a:r>
            <a:endParaRPr lang="ru-RU" dirty="0"/>
          </a:p>
        </p:txBody>
      </p:sp>
      <p:sp>
        <p:nvSpPr>
          <p:cNvPr id="3" name="Содержимое 2"/>
          <p:cNvSpPr>
            <a:spLocks noGrp="1"/>
          </p:cNvSpPr>
          <p:nvPr>
            <p:ph idx="1"/>
          </p:nvPr>
        </p:nvSpPr>
        <p:spPr/>
        <p:txBody>
          <a:bodyPr>
            <a:normAutofit fontScale="70000" lnSpcReduction="20000"/>
          </a:bodyPr>
          <a:lstStyle/>
          <a:p>
            <a:r>
              <a:rPr lang="ru-RU" b="1" dirty="0" smtClean="0"/>
              <a:t>Источниками информации </a:t>
            </a:r>
            <a:r>
              <a:rPr lang="ru-RU" dirty="0" smtClean="0"/>
              <a:t>:</a:t>
            </a:r>
            <a:endParaRPr lang="en-US" dirty="0" smtClean="0"/>
          </a:p>
          <a:p>
            <a:r>
              <a:rPr lang="ru-RU" dirty="0" smtClean="0"/>
              <a:t> приказ (положение) об учетная политика; </a:t>
            </a:r>
          </a:p>
          <a:p>
            <a:r>
              <a:rPr lang="ru-RU" dirty="0" smtClean="0"/>
              <a:t>договоры, подтверждающие передачу исключительных прав собственности на объекты нематериальных активов; </a:t>
            </a:r>
          </a:p>
          <a:p>
            <a:r>
              <a:rPr lang="ru-RU" dirty="0" smtClean="0"/>
              <a:t>авторские договоры; </a:t>
            </a:r>
          </a:p>
          <a:p>
            <a:r>
              <a:rPr lang="ru-RU" dirty="0" smtClean="0"/>
              <a:t>акты приемки-передачи нематериальных активов; учредительные договоры о внесении объектов нематериальных активов в уставный капитал; </a:t>
            </a:r>
          </a:p>
          <a:p>
            <a:r>
              <a:rPr lang="ru-RU" dirty="0" smtClean="0"/>
              <a:t>карточки учета не­материальных активов (форма № НМА-1); </a:t>
            </a:r>
          </a:p>
          <a:p>
            <a:r>
              <a:rPr lang="ru-RU" dirty="0" smtClean="0"/>
              <a:t>разработочные таблицы по расчету амортизационных отчислений; </a:t>
            </a:r>
          </a:p>
          <a:p>
            <a:r>
              <a:rPr lang="ru-RU" dirty="0" smtClean="0"/>
              <a:t>учетные регистры по счетам 04,05,91,60,76 и др.; </a:t>
            </a:r>
          </a:p>
          <a:p>
            <a:r>
              <a:rPr lang="ru-RU" dirty="0" smtClean="0"/>
              <a:t>Главная книга, финансовая отчет­ность.</a:t>
            </a:r>
          </a:p>
          <a:p>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868958"/>
          </a:xfrm>
        </p:spPr>
        <p:txBody>
          <a:bodyPr>
            <a:normAutofit fontScale="90000"/>
          </a:bodyPr>
          <a:lstStyle/>
          <a:p>
            <a:r>
              <a:rPr lang="ru-RU" b="1" dirty="0" smtClean="0"/>
              <a:t>Аудит производственных запасов</a:t>
            </a:r>
            <a:r>
              <a:rPr lang="ru-RU" dirty="0" smtClean="0"/>
              <a:t/>
            </a:r>
            <a:br>
              <a:rPr lang="ru-RU" dirty="0" smtClean="0"/>
            </a:br>
            <a:endParaRPr lang="ru-RU" dirty="0"/>
          </a:p>
        </p:txBody>
      </p:sp>
      <p:sp>
        <p:nvSpPr>
          <p:cNvPr id="3" name="Содержимое 2"/>
          <p:cNvSpPr>
            <a:spLocks noGrp="1"/>
          </p:cNvSpPr>
          <p:nvPr>
            <p:ph idx="1"/>
          </p:nvPr>
        </p:nvSpPr>
        <p:spPr/>
        <p:txBody>
          <a:bodyPr/>
          <a:lstStyle/>
          <a:p>
            <a:endParaRPr lang="ru-RU" b="1" dirty="0" smtClean="0"/>
          </a:p>
          <a:p>
            <a:pPr>
              <a:buNone/>
            </a:pPr>
            <a:r>
              <a:rPr lang="ru-RU" b="1" dirty="0" smtClean="0"/>
              <a:t>Целью</a:t>
            </a:r>
            <a:r>
              <a:rPr lang="ru-RU" dirty="0" smtClean="0"/>
              <a:t> -изучение правильности организации учета поступления и использования материалов на предприятии</a:t>
            </a:r>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производственных запасов</a:t>
            </a:r>
            <a:endParaRPr lang="ru-RU" dirty="0"/>
          </a:p>
        </p:txBody>
      </p:sp>
      <p:sp>
        <p:nvSpPr>
          <p:cNvPr id="3" name="Содержимое 2"/>
          <p:cNvSpPr>
            <a:spLocks noGrp="1"/>
          </p:cNvSpPr>
          <p:nvPr>
            <p:ph idx="1"/>
          </p:nvPr>
        </p:nvSpPr>
        <p:spPr/>
        <p:txBody>
          <a:bodyPr>
            <a:normAutofit fontScale="77500" lnSpcReduction="20000"/>
          </a:bodyPr>
          <a:lstStyle/>
          <a:p>
            <a:pPr>
              <a:buNone/>
            </a:pPr>
            <a:r>
              <a:rPr lang="ru-RU" b="1" dirty="0" smtClean="0"/>
              <a:t>Источниками информации : </a:t>
            </a:r>
          </a:p>
          <a:p>
            <a:r>
              <a:rPr lang="ru-RU" dirty="0" smtClean="0"/>
              <a:t>Положение об учетной политике предприятия; </a:t>
            </a:r>
          </a:p>
          <a:p>
            <a:r>
              <a:rPr lang="ru-RU" dirty="0" smtClean="0"/>
              <a:t>договоры поставки; </a:t>
            </a:r>
          </a:p>
          <a:p>
            <a:r>
              <a:rPr lang="ru-RU" dirty="0" smtClean="0"/>
              <a:t>номенклатура-ценник; книга покупок; </a:t>
            </a:r>
          </a:p>
          <a:p>
            <a:r>
              <a:rPr lang="ru-RU" dirty="0" smtClean="0"/>
              <a:t>книга продаж; </a:t>
            </a:r>
          </a:p>
          <a:p>
            <a:r>
              <a:rPr lang="ru-RU" dirty="0" smtClean="0"/>
              <a:t>договоры с материально-ответственными лицами; </a:t>
            </a:r>
          </a:p>
          <a:p>
            <a:r>
              <a:rPr lang="ru-RU" dirty="0" smtClean="0"/>
              <a:t>первичные документы по движению материалов: </a:t>
            </a:r>
          </a:p>
          <a:p>
            <a:r>
              <a:rPr lang="ru-RU" dirty="0" smtClean="0"/>
              <a:t>товарно-транспортные накладные, </a:t>
            </a:r>
          </a:p>
          <a:p>
            <a:r>
              <a:rPr lang="ru-RU" dirty="0" smtClean="0"/>
              <a:t>счета-фактуры, доверенности </a:t>
            </a:r>
          </a:p>
          <a:p>
            <a:r>
              <a:rPr lang="ru-RU" dirty="0" smtClean="0"/>
              <a:t>учетные регистры по счетам 10, 15,16, 19, 10, 25, 26, 41, 91, 60, 76 и др.; Главная книга, отчетность предприятия.</a:t>
            </a:r>
          </a:p>
          <a:p>
            <a:endParaRPr lang="ru-R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расходов по обычным видам деятельности</a:t>
            </a:r>
            <a:endParaRPr lang="ru-RU" b="1" dirty="0"/>
          </a:p>
        </p:txBody>
      </p:sp>
      <p:sp>
        <p:nvSpPr>
          <p:cNvPr id="3" name="Содержимое 2"/>
          <p:cNvSpPr>
            <a:spLocks noGrp="1"/>
          </p:cNvSpPr>
          <p:nvPr>
            <p:ph idx="1"/>
          </p:nvPr>
        </p:nvSpPr>
        <p:spPr>
          <a:xfrm>
            <a:off x="457200" y="2060848"/>
            <a:ext cx="8229600" cy="4065315"/>
          </a:xfrm>
        </p:spPr>
        <p:txBody>
          <a:bodyPr/>
          <a:lstStyle/>
          <a:p>
            <a:pPr>
              <a:buNone/>
            </a:pPr>
            <a:r>
              <a:rPr lang="ru-RU" b="1" dirty="0" smtClean="0"/>
              <a:t>Цель аудита</a:t>
            </a:r>
            <a:r>
              <a:rPr lang="ru-RU" dirty="0" smtClean="0"/>
              <a:t> учета расходов по обычным видам деятельности  — установление обоснованности формирования и правильности уче­та затрат на производство и реализацию продукции (работ, услуг).</a:t>
            </a:r>
          </a:p>
          <a:p>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расходов по обычным видам деятельности</a:t>
            </a:r>
            <a:endParaRPr lang="ru-RU" dirty="0"/>
          </a:p>
        </p:txBody>
      </p:sp>
      <p:sp>
        <p:nvSpPr>
          <p:cNvPr id="3" name="Содержимое 2"/>
          <p:cNvSpPr>
            <a:spLocks noGrp="1"/>
          </p:cNvSpPr>
          <p:nvPr>
            <p:ph idx="1"/>
          </p:nvPr>
        </p:nvSpPr>
        <p:spPr/>
        <p:txBody>
          <a:bodyPr>
            <a:normAutofit fontScale="85000" lnSpcReduction="20000"/>
          </a:bodyPr>
          <a:lstStyle/>
          <a:p>
            <a:pPr>
              <a:buNone/>
            </a:pPr>
            <a:r>
              <a:rPr lang="ru-RU" b="1" dirty="0" smtClean="0"/>
              <a:t>Источники информации</a:t>
            </a:r>
            <a:r>
              <a:rPr lang="ru-RU" dirty="0" smtClean="0"/>
              <a:t>: </a:t>
            </a:r>
          </a:p>
          <a:p>
            <a:r>
              <a:rPr lang="ru-RU" dirty="0" smtClean="0"/>
              <a:t>Положение об учетной политике; </a:t>
            </a:r>
          </a:p>
          <a:p>
            <a:r>
              <a:rPr lang="ru-RU" dirty="0" smtClean="0"/>
              <a:t>акты (ведомости) инвентаризации незавершенного производства; </a:t>
            </a:r>
          </a:p>
          <a:p>
            <a:r>
              <a:rPr lang="ru-RU" dirty="0" smtClean="0"/>
              <a:t>ведомости сводного учета затрат на производство; учетные регистры (журналы-ордера, </a:t>
            </a:r>
          </a:p>
          <a:p>
            <a:r>
              <a:rPr lang="ru-RU" dirty="0" smtClean="0"/>
              <a:t>ведомости, анализ счетов, </a:t>
            </a:r>
          </a:p>
          <a:p>
            <a:r>
              <a:rPr lang="ru-RU" dirty="0" smtClean="0"/>
              <a:t> карточки счетов) по счетам 20, 23, 21, 25, 26. 28, 29, 97, 96 и др., </a:t>
            </a:r>
          </a:p>
          <a:p>
            <a:r>
              <a:rPr lang="ru-RU" dirty="0" smtClean="0"/>
              <a:t>Главная книга, Отчет о финансовых результатах и др.</a:t>
            </a:r>
          </a:p>
          <a:p>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a:t>
            </a:r>
            <a:r>
              <a:rPr lang="ru-RU" b="1" dirty="0" err="1" smtClean="0"/>
              <a:t>калькулирования</a:t>
            </a:r>
            <a:r>
              <a:rPr lang="ru-RU" b="1" dirty="0" smtClean="0"/>
              <a:t> себестоимости продукции</a:t>
            </a:r>
            <a:endParaRPr lang="ru-RU" b="1" dirty="0"/>
          </a:p>
        </p:txBody>
      </p:sp>
      <p:sp>
        <p:nvSpPr>
          <p:cNvPr id="3" name="Содержимое 2"/>
          <p:cNvSpPr>
            <a:spLocks noGrp="1"/>
          </p:cNvSpPr>
          <p:nvPr>
            <p:ph idx="1"/>
          </p:nvPr>
        </p:nvSpPr>
        <p:spPr/>
        <p:txBody>
          <a:bodyPr/>
          <a:lstStyle/>
          <a:p>
            <a:pPr>
              <a:buNone/>
            </a:pPr>
            <a:r>
              <a:rPr lang="ru-RU" b="1" dirty="0" smtClean="0"/>
              <a:t>Цель</a:t>
            </a:r>
            <a:r>
              <a:rPr lang="ru-RU" dirty="0" smtClean="0"/>
              <a:t> проверка обоснованности формирования и правильности учета издержек производства, входящих в себестоимость продукции.</a:t>
            </a:r>
          </a:p>
          <a:p>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a:t>
            </a:r>
            <a:r>
              <a:rPr lang="ru-RU" b="1" dirty="0" err="1" smtClean="0"/>
              <a:t>калькулирования</a:t>
            </a:r>
            <a:r>
              <a:rPr lang="ru-RU" b="1" dirty="0" smtClean="0"/>
              <a:t> себестоимости продукции</a:t>
            </a:r>
            <a:endParaRPr lang="ru-RU" dirty="0"/>
          </a:p>
        </p:txBody>
      </p:sp>
      <p:sp>
        <p:nvSpPr>
          <p:cNvPr id="3" name="Содержимое 2"/>
          <p:cNvSpPr>
            <a:spLocks noGrp="1"/>
          </p:cNvSpPr>
          <p:nvPr>
            <p:ph idx="1"/>
          </p:nvPr>
        </p:nvSpPr>
        <p:spPr/>
        <p:txBody>
          <a:bodyPr>
            <a:normAutofit fontScale="85000" lnSpcReduction="20000"/>
          </a:bodyPr>
          <a:lstStyle/>
          <a:p>
            <a:pPr>
              <a:buNone/>
            </a:pPr>
            <a:r>
              <a:rPr lang="ru-RU" b="1" dirty="0" smtClean="0"/>
              <a:t>Источники информации </a:t>
            </a:r>
            <a:r>
              <a:rPr lang="ru-RU" dirty="0" smtClean="0"/>
              <a:t>: </a:t>
            </a:r>
            <a:endParaRPr lang="en-US" dirty="0" smtClean="0"/>
          </a:p>
          <a:p>
            <a:pPr>
              <a:buNone/>
            </a:pPr>
            <a:r>
              <a:rPr lang="ru-RU" dirty="0" smtClean="0"/>
              <a:t>плановые, нормативные и фактические калькуляции;</a:t>
            </a:r>
          </a:p>
          <a:p>
            <a:r>
              <a:rPr lang="ru-RU" dirty="0" smtClean="0"/>
              <a:t>сметы производственных расходов; </a:t>
            </a:r>
          </a:p>
          <a:p>
            <a:r>
              <a:rPr lang="ru-RU" dirty="0" smtClean="0"/>
              <a:t>нормы использования сырья и материалов, действующие на предприятии; </a:t>
            </a:r>
          </a:p>
          <a:p>
            <a:r>
              <a:rPr lang="ru-RU" dirty="0" smtClean="0"/>
              <a:t>нормы производственных отходов, действующие на предприятии учетные регистры по распределению заработной платы, начислению амортизации, распределению общехозяйственных и общепроизводственных расходов; </a:t>
            </a:r>
          </a:p>
          <a:p>
            <a:r>
              <a:rPr lang="ru-RU" dirty="0" smtClean="0"/>
              <a:t>журналы-ордера 10, 10/1 и др., Главная книга, отчетность.</a:t>
            </a:r>
          </a:p>
          <a:p>
            <a:endParaRPr lang="ru-R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выпуска готовой продукции и ее реализации</a:t>
            </a:r>
            <a:endParaRPr lang="ru-RU" b="1" dirty="0"/>
          </a:p>
        </p:txBody>
      </p:sp>
      <p:sp>
        <p:nvSpPr>
          <p:cNvPr id="3" name="Содержимое 2"/>
          <p:cNvSpPr>
            <a:spLocks noGrp="1"/>
          </p:cNvSpPr>
          <p:nvPr>
            <p:ph idx="1"/>
          </p:nvPr>
        </p:nvSpPr>
        <p:spPr/>
        <p:txBody>
          <a:bodyPr/>
          <a:lstStyle/>
          <a:p>
            <a:pPr>
              <a:buNone/>
            </a:pPr>
            <a:r>
              <a:rPr lang="ru-RU" b="1" dirty="0" smtClean="0"/>
              <a:t>Цель</a:t>
            </a:r>
            <a:r>
              <a:rPr lang="ru-RU" dirty="0" smtClean="0"/>
              <a:t>-контроль за правильностью бухгалтерского учета выпуска и движения готовой продукции, ее оценки и исчисления доходов от реализации продукции.</a:t>
            </a:r>
          </a:p>
          <a:p>
            <a:endParaRPr lang="ru-R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выпуска готовой продукции и ее реализации</a:t>
            </a:r>
            <a:endParaRPr lang="ru-RU" dirty="0"/>
          </a:p>
        </p:txBody>
      </p:sp>
      <p:sp>
        <p:nvSpPr>
          <p:cNvPr id="3" name="Содержимое 2"/>
          <p:cNvSpPr>
            <a:spLocks noGrp="1"/>
          </p:cNvSpPr>
          <p:nvPr>
            <p:ph idx="1"/>
          </p:nvPr>
        </p:nvSpPr>
        <p:spPr/>
        <p:txBody>
          <a:bodyPr>
            <a:normAutofit fontScale="70000" lnSpcReduction="20000"/>
          </a:bodyPr>
          <a:lstStyle/>
          <a:p>
            <a:pPr>
              <a:buNone/>
            </a:pPr>
            <a:r>
              <a:rPr lang="ru-RU" b="1" dirty="0" smtClean="0"/>
              <a:t>Источники информации </a:t>
            </a:r>
          </a:p>
          <a:p>
            <a:r>
              <a:rPr lang="ru-RU" dirty="0" smtClean="0"/>
              <a:t> Положение об учетной политике предприятия, карточки складского учета готовой продукции, прейскурант цен, </a:t>
            </a:r>
          </a:p>
          <a:p>
            <a:r>
              <a:rPr lang="ru-RU" dirty="0" smtClean="0"/>
              <a:t>договоры на поставку продукции, </a:t>
            </a:r>
          </a:p>
          <a:p>
            <a:r>
              <a:rPr lang="ru-RU" dirty="0" smtClean="0"/>
              <a:t>счета-фактуры, книга продаж,</a:t>
            </a:r>
          </a:p>
          <a:p>
            <a:r>
              <a:rPr lang="ru-RU" dirty="0" smtClean="0"/>
              <a:t> накладные на передачу готовой про­дукции в места хранения, товарные накладные, выписки с расчетных счетов в банках с приложенными первичными документами, кассовые документы о поступлении выручки, </a:t>
            </a:r>
          </a:p>
          <a:p>
            <a:r>
              <a:rPr lang="ru-RU" dirty="0" smtClean="0"/>
              <a:t>учетные регистры по счетам 20, 40, 43, 45, 46, 50, 51, 62, 90 и др., </a:t>
            </a:r>
          </a:p>
          <a:p>
            <a:r>
              <a:rPr lang="ru-RU" dirty="0" smtClean="0"/>
              <a:t>Главная книга, </a:t>
            </a:r>
          </a:p>
          <a:p>
            <a:r>
              <a:rPr lang="ru-RU" dirty="0" smtClean="0"/>
              <a:t>Отчетность и др.</a:t>
            </a:r>
          </a:p>
          <a:p>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26170"/>
          </a:xfrm>
        </p:spPr>
        <p:txBody>
          <a:bodyPr>
            <a:noAutofit/>
          </a:bodyPr>
          <a:lstStyle/>
          <a:p>
            <a:r>
              <a:rPr lang="ru-RU" sz="3600" b="1" dirty="0" smtClean="0"/>
              <a:t>Аудит прочих доходов и расходов, формирования финансовых результатов </a:t>
            </a:r>
            <a:endParaRPr lang="ru-RU" sz="3600" b="1" dirty="0"/>
          </a:p>
        </p:txBody>
      </p:sp>
      <p:sp>
        <p:nvSpPr>
          <p:cNvPr id="3" name="Содержимое 2"/>
          <p:cNvSpPr>
            <a:spLocks noGrp="1"/>
          </p:cNvSpPr>
          <p:nvPr>
            <p:ph idx="1"/>
          </p:nvPr>
        </p:nvSpPr>
        <p:spPr/>
        <p:txBody>
          <a:bodyPr/>
          <a:lstStyle/>
          <a:p>
            <a:endParaRPr lang="ru-RU" b="1" dirty="0" smtClean="0"/>
          </a:p>
          <a:p>
            <a:endParaRPr lang="ru-RU" b="1" dirty="0" smtClean="0"/>
          </a:p>
          <a:p>
            <a:pPr>
              <a:buNone/>
            </a:pPr>
            <a:r>
              <a:rPr lang="ru-RU" b="1" dirty="0" smtClean="0"/>
              <a:t>Цель аудита</a:t>
            </a:r>
            <a:r>
              <a:rPr lang="ru-RU" dirty="0" smtClean="0"/>
              <a:t>— установление достоверности отражения в учете и отчетности прибылей и убытков предприятия, законности распределения и использования прибыли, остающейся в распоряжении предприятия после налогообложения.</a:t>
            </a:r>
          </a:p>
          <a:p>
            <a:endParaRPr lang="ru-R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Аудит прочих доходов и расходов, формирования финансовых результатов </a:t>
            </a:r>
            <a:endParaRPr lang="ru-RU" dirty="0"/>
          </a:p>
        </p:txBody>
      </p:sp>
      <p:sp>
        <p:nvSpPr>
          <p:cNvPr id="3" name="Содержимое 2"/>
          <p:cNvSpPr>
            <a:spLocks noGrp="1"/>
          </p:cNvSpPr>
          <p:nvPr>
            <p:ph idx="1"/>
          </p:nvPr>
        </p:nvSpPr>
        <p:spPr>
          <a:xfrm>
            <a:off x="457200" y="2132856"/>
            <a:ext cx="8229600" cy="3993307"/>
          </a:xfrm>
        </p:spPr>
        <p:txBody>
          <a:bodyPr>
            <a:normAutofit fontScale="92500" lnSpcReduction="20000"/>
          </a:bodyPr>
          <a:lstStyle/>
          <a:p>
            <a:pPr>
              <a:buNone/>
            </a:pPr>
            <a:r>
              <a:rPr lang="ru-RU" b="1" dirty="0" smtClean="0"/>
              <a:t>Источниками информации </a:t>
            </a:r>
            <a:r>
              <a:rPr lang="ru-RU" dirty="0" smtClean="0"/>
              <a:t>являются: Положение об учетной политике предприятия, учредительные документы,</a:t>
            </a:r>
          </a:p>
          <a:p>
            <a:r>
              <a:rPr lang="ru-RU" dirty="0" smtClean="0"/>
              <a:t>протоколы собраний акционеров (учредителей), </a:t>
            </a:r>
          </a:p>
          <a:p>
            <a:r>
              <a:rPr lang="ru-RU" dirty="0" smtClean="0"/>
              <a:t> бухгалтерская отчетность, </a:t>
            </a:r>
          </a:p>
          <a:p>
            <a:r>
              <a:rPr lang="ru-RU" dirty="0" smtClean="0"/>
              <a:t>декларации по налогу на прибыль, </a:t>
            </a:r>
          </a:p>
          <a:p>
            <a:r>
              <a:rPr lang="ru-RU" dirty="0" smtClean="0"/>
              <a:t>Главная книга, учетные регистры по счетам 84, 90, 91, 99, 68, и др.</a:t>
            </a:r>
          </a:p>
          <a:p>
            <a:endParaRPr lang="ru-R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денежных средств</a:t>
            </a:r>
            <a:endParaRPr lang="ru-RU" b="1" dirty="0"/>
          </a:p>
        </p:txBody>
      </p:sp>
      <p:sp>
        <p:nvSpPr>
          <p:cNvPr id="3" name="Содержимое 2"/>
          <p:cNvSpPr>
            <a:spLocks noGrp="1"/>
          </p:cNvSpPr>
          <p:nvPr>
            <p:ph idx="1"/>
          </p:nvPr>
        </p:nvSpPr>
        <p:spPr/>
        <p:txBody>
          <a:bodyPr/>
          <a:lstStyle/>
          <a:p>
            <a:endParaRPr lang="ru-RU" dirty="0" smtClean="0"/>
          </a:p>
          <a:p>
            <a:endParaRPr lang="ru-RU" dirty="0" smtClean="0"/>
          </a:p>
          <a:p>
            <a:pPr>
              <a:buNone/>
            </a:pPr>
            <a:r>
              <a:rPr lang="ru-RU" b="1" dirty="0" smtClean="0"/>
              <a:t>Целью</a:t>
            </a:r>
            <a:r>
              <a:rPr lang="ru-RU" dirty="0" smtClean="0"/>
              <a:t> проверка кассовых операций  и правильности организации учета операций по расчетному, валютному и прочим счетам в банках.</a:t>
            </a:r>
          </a:p>
          <a:p>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денежных средств</a:t>
            </a:r>
            <a:endParaRPr lang="ru-RU" dirty="0"/>
          </a:p>
        </p:txBody>
      </p:sp>
      <p:sp>
        <p:nvSpPr>
          <p:cNvPr id="3" name="Содержимое 2"/>
          <p:cNvSpPr>
            <a:spLocks noGrp="1"/>
          </p:cNvSpPr>
          <p:nvPr>
            <p:ph idx="1"/>
          </p:nvPr>
        </p:nvSpPr>
        <p:spPr/>
        <p:txBody>
          <a:bodyPr>
            <a:normAutofit fontScale="92500" lnSpcReduction="10000"/>
          </a:bodyPr>
          <a:lstStyle/>
          <a:p>
            <a:pPr>
              <a:buNone/>
            </a:pPr>
            <a:r>
              <a:rPr lang="ru-RU" b="1" dirty="0" smtClean="0"/>
              <a:t>Источниками информации </a:t>
            </a:r>
            <a:r>
              <a:rPr lang="ru-RU" dirty="0" smtClean="0"/>
              <a:t>: </a:t>
            </a:r>
          </a:p>
          <a:p>
            <a:r>
              <a:rPr lang="ru-RU" dirty="0" smtClean="0"/>
              <a:t>Положение об учетной политике предприятия, кассовая книга, </a:t>
            </a:r>
          </a:p>
          <a:p>
            <a:r>
              <a:rPr lang="ru-RU" dirty="0" smtClean="0"/>
              <a:t>приходные и расходные кассовые ордера, платежные ведомости,</a:t>
            </a:r>
          </a:p>
          <a:p>
            <a:r>
              <a:rPr lang="ru-RU" dirty="0" smtClean="0"/>
              <a:t> выписки банка, учетные регистры к счету 50,51 </a:t>
            </a:r>
          </a:p>
          <a:p>
            <a:r>
              <a:rPr lang="ru-RU" dirty="0" smtClean="0"/>
              <a:t> Главная книга, баланс, отчет о движении денежных средств. </a:t>
            </a:r>
            <a:endParaRPr lang="ru-R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финансовых вложений</a:t>
            </a:r>
            <a:endParaRPr lang="ru-RU" b="1" dirty="0"/>
          </a:p>
        </p:txBody>
      </p:sp>
      <p:sp>
        <p:nvSpPr>
          <p:cNvPr id="3" name="Содержимое 2"/>
          <p:cNvSpPr>
            <a:spLocks noGrp="1"/>
          </p:cNvSpPr>
          <p:nvPr>
            <p:ph idx="1"/>
          </p:nvPr>
        </p:nvSpPr>
        <p:spPr/>
        <p:txBody>
          <a:bodyPr/>
          <a:lstStyle/>
          <a:p>
            <a:endParaRPr lang="ru-RU" b="1" dirty="0" smtClean="0"/>
          </a:p>
          <a:p>
            <a:pPr>
              <a:buNone/>
            </a:pPr>
            <a:r>
              <a:rPr lang="ru-RU" b="1" dirty="0" smtClean="0"/>
              <a:t>Цель аудита </a:t>
            </a:r>
            <a:r>
              <a:rPr lang="ru-RU" dirty="0" smtClean="0"/>
              <a:t>финансовых вложений — проверка организации учета операций с ценными бумагами</a:t>
            </a:r>
            <a:endParaRPr lang="ru-R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финансовых вложений</a:t>
            </a:r>
            <a:endParaRPr lang="ru-RU" dirty="0"/>
          </a:p>
        </p:txBody>
      </p:sp>
      <p:sp>
        <p:nvSpPr>
          <p:cNvPr id="3" name="Содержимое 2"/>
          <p:cNvSpPr>
            <a:spLocks noGrp="1"/>
          </p:cNvSpPr>
          <p:nvPr>
            <p:ph idx="1"/>
          </p:nvPr>
        </p:nvSpPr>
        <p:spPr/>
        <p:txBody>
          <a:bodyPr>
            <a:normAutofit fontScale="70000" lnSpcReduction="20000"/>
          </a:bodyPr>
          <a:lstStyle/>
          <a:p>
            <a:pPr>
              <a:buNone/>
            </a:pPr>
            <a:r>
              <a:rPr lang="ru-RU" b="1" dirty="0" smtClean="0"/>
              <a:t>Источники информации:</a:t>
            </a:r>
            <a:endParaRPr lang="en-US" b="1" dirty="0" smtClean="0"/>
          </a:p>
          <a:p>
            <a:pPr>
              <a:buNone/>
            </a:pPr>
            <a:r>
              <a:rPr lang="ru-RU" dirty="0" smtClean="0"/>
              <a:t> </a:t>
            </a:r>
            <a:r>
              <a:rPr lang="en-US" dirty="0" smtClean="0"/>
              <a:t>-</a:t>
            </a:r>
            <a:r>
              <a:rPr lang="ru-RU" dirty="0" smtClean="0"/>
              <a:t>Положение об учетной политике предприятия, </a:t>
            </a:r>
          </a:p>
          <a:p>
            <a:r>
              <a:rPr lang="ru-RU" dirty="0" smtClean="0"/>
              <a:t>копии учредительных документов, </a:t>
            </a:r>
          </a:p>
          <a:p>
            <a:r>
              <a:rPr lang="ru-RU" dirty="0" smtClean="0"/>
              <a:t>сертификаты акций, облигации; </a:t>
            </a:r>
          </a:p>
          <a:p>
            <a:r>
              <a:rPr lang="ru-RU" dirty="0" smtClean="0"/>
              <a:t>векселя и другие ценные бумаги; </a:t>
            </a:r>
          </a:p>
          <a:p>
            <a:r>
              <a:rPr lang="ru-RU" dirty="0" smtClean="0"/>
              <a:t>договоры купли-продажи ценных бумаг, депозитные договоры, договоры займа, </a:t>
            </a:r>
          </a:p>
          <a:p>
            <a:r>
              <a:rPr lang="ru-RU" dirty="0" smtClean="0"/>
              <a:t>книги (реестры) регистрации ценных бумаг, </a:t>
            </a:r>
          </a:p>
          <a:p>
            <a:r>
              <a:rPr lang="ru-RU" dirty="0" smtClean="0"/>
              <a:t>учетные регистры (журналы-ордера, оборотные ведомости и др.) по счетам 58, 59, 91, 76 и др.,</a:t>
            </a:r>
          </a:p>
          <a:p>
            <a:r>
              <a:rPr lang="ru-RU" dirty="0" smtClean="0"/>
              <a:t> Главная книга, формы учетной документации по инвентаризации (ведомости результатов инвентаризации, инвентаризационные описи и т.п.), </a:t>
            </a:r>
          </a:p>
          <a:p>
            <a:r>
              <a:rPr lang="ru-RU" dirty="0" smtClean="0"/>
              <a:t>Отчетность</a:t>
            </a:r>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расчетных операций</a:t>
            </a:r>
            <a:endParaRPr lang="ru-RU" b="1" dirty="0"/>
          </a:p>
        </p:txBody>
      </p:sp>
      <p:sp>
        <p:nvSpPr>
          <p:cNvPr id="3" name="Содержимое 2"/>
          <p:cNvSpPr>
            <a:spLocks noGrp="1"/>
          </p:cNvSpPr>
          <p:nvPr>
            <p:ph idx="1"/>
          </p:nvPr>
        </p:nvSpPr>
        <p:spPr/>
        <p:txBody>
          <a:bodyPr/>
          <a:lstStyle/>
          <a:p>
            <a:pPr>
              <a:buNone/>
            </a:pPr>
            <a:r>
              <a:rPr lang="ru-RU" dirty="0" smtClean="0"/>
              <a:t> </a:t>
            </a:r>
            <a:r>
              <a:rPr lang="ru-RU" b="1" dirty="0" smtClean="0"/>
              <a:t>Цель</a:t>
            </a:r>
            <a:r>
              <a:rPr lang="ru-RU" dirty="0" smtClean="0"/>
              <a:t>— установить правильность ведения учета расчетов с покупателями и заказчиками ,с поставщиками за реализованную (отгруженную) продукцию, выполненные работы, оказанные услуги, расчетов с дебиторами и кредиторами ,расчетов по оплате труда и прочим расчетам</a:t>
            </a:r>
          </a:p>
          <a:p>
            <a:endParaRPr lang="ru-RU"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расчетных операций</a:t>
            </a:r>
            <a:endParaRPr lang="ru-RU" b="1" dirty="0"/>
          </a:p>
        </p:txBody>
      </p:sp>
      <p:sp>
        <p:nvSpPr>
          <p:cNvPr id="3" name="Содержимое 2"/>
          <p:cNvSpPr>
            <a:spLocks noGrp="1"/>
          </p:cNvSpPr>
          <p:nvPr>
            <p:ph idx="1"/>
          </p:nvPr>
        </p:nvSpPr>
        <p:spPr/>
        <p:txBody>
          <a:bodyPr>
            <a:normAutofit fontScale="85000" lnSpcReduction="20000"/>
          </a:bodyPr>
          <a:lstStyle/>
          <a:p>
            <a:pPr>
              <a:buNone/>
            </a:pPr>
            <a:r>
              <a:rPr lang="ru-RU" b="1" dirty="0" smtClean="0"/>
              <a:t>Источниками информации </a:t>
            </a:r>
            <a:r>
              <a:rPr lang="ru-RU" dirty="0" smtClean="0"/>
              <a:t>: </a:t>
            </a:r>
          </a:p>
          <a:p>
            <a:r>
              <a:rPr lang="ru-RU" dirty="0" smtClean="0"/>
              <a:t>Положение об учетной политике;</a:t>
            </a:r>
          </a:p>
          <a:p>
            <a:r>
              <a:rPr lang="ru-RU" dirty="0" smtClean="0"/>
              <a:t>договоры поставки продукции (работ, услуг); накладные; </a:t>
            </a:r>
          </a:p>
          <a:p>
            <a:r>
              <a:rPr lang="ru-RU" dirty="0" smtClean="0"/>
              <a:t>счета-фактуры; акты сверки расчетов; протоколы о зачете взаимных требований; </a:t>
            </a:r>
          </a:p>
          <a:p>
            <a:r>
              <a:rPr lang="ru-RU" dirty="0" smtClean="0"/>
              <a:t>акты инвентаризации расчетов; векселя,</a:t>
            </a:r>
          </a:p>
          <a:p>
            <a:r>
              <a:rPr lang="ru-RU" dirty="0" smtClean="0"/>
              <a:t> копии платежных документов; книга продаж; учетные регистры по счету 62,60,70,76,73; Главная книга; </a:t>
            </a:r>
          </a:p>
          <a:p>
            <a:r>
              <a:rPr lang="ru-RU" dirty="0" smtClean="0"/>
              <a:t>бухгалтерская отчетность</a:t>
            </a:r>
            <a:endParaRPr lang="ru-RU"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финансовой отчетности</a:t>
            </a:r>
            <a:endParaRPr lang="ru-RU" b="1" dirty="0"/>
          </a:p>
        </p:txBody>
      </p:sp>
      <p:sp>
        <p:nvSpPr>
          <p:cNvPr id="3" name="Содержимое 2"/>
          <p:cNvSpPr>
            <a:spLocks noGrp="1"/>
          </p:cNvSpPr>
          <p:nvPr>
            <p:ph idx="1"/>
          </p:nvPr>
        </p:nvSpPr>
        <p:spPr/>
        <p:txBody>
          <a:bodyPr/>
          <a:lstStyle/>
          <a:p>
            <a:pPr>
              <a:buNone/>
            </a:pPr>
            <a:r>
              <a:rPr lang="ru-RU" b="1" dirty="0" smtClean="0"/>
              <a:t>Цель</a:t>
            </a:r>
            <a:r>
              <a:rPr lang="ru-RU" dirty="0" smtClean="0"/>
              <a:t> достаточное количество надлежащих доказательств, чтобы на их основании выразить свое мнение о достоверности финансовой отчетности. </a:t>
            </a:r>
            <a:endParaRPr lang="ru-RU"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Аудит финансовой отчетности</a:t>
            </a:r>
            <a:endParaRPr lang="ru-RU" dirty="0"/>
          </a:p>
        </p:txBody>
      </p:sp>
      <p:sp>
        <p:nvSpPr>
          <p:cNvPr id="3" name="Содержимое 2"/>
          <p:cNvSpPr>
            <a:spLocks noGrp="1"/>
          </p:cNvSpPr>
          <p:nvPr>
            <p:ph idx="1"/>
          </p:nvPr>
        </p:nvSpPr>
        <p:spPr/>
        <p:txBody>
          <a:bodyPr/>
          <a:lstStyle/>
          <a:p>
            <a:pPr>
              <a:buNone/>
            </a:pPr>
            <a:r>
              <a:rPr lang="ru-RU" b="1" dirty="0" smtClean="0"/>
              <a:t>Источники информации:</a:t>
            </a:r>
          </a:p>
          <a:p>
            <a:r>
              <a:rPr lang="ru-RU" dirty="0" smtClean="0"/>
              <a:t>главная книга,</a:t>
            </a:r>
          </a:p>
          <a:p>
            <a:r>
              <a:rPr lang="ru-RU" dirty="0" smtClean="0"/>
              <a:t> регистры бухгалтерского учета, </a:t>
            </a:r>
          </a:p>
          <a:p>
            <a:r>
              <a:rPr lang="ru-RU" dirty="0" smtClean="0"/>
              <a:t>приказ по учетной политике, </a:t>
            </a:r>
          </a:p>
          <a:p>
            <a:r>
              <a:rPr lang="ru-RU" dirty="0" smtClean="0"/>
              <a:t>первичные документы и бухгалтерские записи, </a:t>
            </a:r>
          </a:p>
          <a:p>
            <a:r>
              <a:rPr lang="ru-RU" dirty="0" smtClean="0"/>
              <a:t>расчеты, сделанные в ходе анализа финансовой отчетности и др.</a:t>
            </a:r>
          </a:p>
          <a:p>
            <a:endParaRPr lang="ru-RU"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204864"/>
            <a:ext cx="8229600" cy="3921299"/>
          </a:xfrm>
        </p:spPr>
        <p:txBody>
          <a:bodyPr>
            <a:normAutofit/>
          </a:bodyPr>
          <a:lstStyle/>
          <a:p>
            <a:pPr algn="ctr">
              <a:buNone/>
            </a:pPr>
            <a:r>
              <a:rPr lang="ru-RU" sz="4400" b="1" i="1" dirty="0" smtClean="0"/>
              <a:t>СПАСИБО ЗА ВНИМАНИЕ </a:t>
            </a:r>
            <a:endParaRPr lang="ru-RU" sz="4400" b="1" i="1" dirty="0"/>
          </a:p>
        </p:txBody>
      </p:sp>
      <p:grpSp>
        <p:nvGrpSpPr>
          <p:cNvPr id="4" name="Group 5"/>
          <p:cNvGrpSpPr>
            <a:grpSpLocks/>
          </p:cNvGrpSpPr>
          <p:nvPr/>
        </p:nvGrpSpPr>
        <p:grpSpPr bwMode="auto">
          <a:xfrm>
            <a:off x="6444208" y="5589240"/>
            <a:ext cx="2137247" cy="807939"/>
            <a:chOff x="4513" y="3725"/>
            <a:chExt cx="816" cy="294"/>
          </a:xfrm>
        </p:grpSpPr>
        <p:pic>
          <p:nvPicPr>
            <p:cNvPr id="5" name="Picture 6"/>
            <p:cNvPicPr>
              <a:picLocks noChangeAspect="1" noChangeArrowheads="1"/>
            </p:cNvPicPr>
            <p:nvPr/>
          </p:nvPicPr>
          <p:blipFill>
            <a:blip r:embed="rId2" cstate="print"/>
            <a:srcRect/>
            <a:stretch>
              <a:fillRect/>
            </a:stretch>
          </p:blipFill>
          <p:spPr bwMode="auto">
            <a:xfrm>
              <a:off x="4876" y="3884"/>
              <a:ext cx="453" cy="135"/>
            </a:xfrm>
            <a:prstGeom prst="rect">
              <a:avLst/>
            </a:prstGeom>
            <a:noFill/>
            <a:ln w="9525">
              <a:noFill/>
              <a:miter lim="800000"/>
              <a:headEnd/>
              <a:tailEnd/>
            </a:ln>
          </p:spPr>
        </p:pic>
        <p:pic>
          <p:nvPicPr>
            <p:cNvPr id="6" name="Picture 7" descr="Untitled-1"/>
            <p:cNvPicPr>
              <a:picLocks noChangeAspect="1" noChangeArrowheads="1"/>
            </p:cNvPicPr>
            <p:nvPr/>
          </p:nvPicPr>
          <p:blipFill>
            <a:blip r:embed="rId3" cstate="print"/>
            <a:srcRect/>
            <a:stretch>
              <a:fillRect/>
            </a:stretch>
          </p:blipFill>
          <p:spPr bwMode="auto">
            <a:xfrm>
              <a:off x="4513" y="3725"/>
              <a:ext cx="554" cy="261"/>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1687</Words>
  <Application>Microsoft Office PowerPoint</Application>
  <PresentationFormat>Экран (4:3)</PresentationFormat>
  <Paragraphs>188</Paragraphs>
  <Slides>46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Тема Office</vt:lpstr>
      <vt:lpstr>Практический аудит </vt:lpstr>
      <vt:lpstr>МСА</vt:lpstr>
      <vt:lpstr>Слайд 3</vt:lpstr>
      <vt:lpstr>МСА</vt:lpstr>
      <vt:lpstr>МСА(ISА 100-199)</vt:lpstr>
      <vt:lpstr>МСА(ISА 200-299)</vt:lpstr>
      <vt:lpstr>МСА(ISА 200-299)</vt:lpstr>
      <vt:lpstr>МСА(ISА 300-399)</vt:lpstr>
      <vt:lpstr>МСА(ISА 300-399)</vt:lpstr>
      <vt:lpstr>МСАМСА(ISА 400-399)</vt:lpstr>
      <vt:lpstr>МСА(ISА 400-399)</vt:lpstr>
      <vt:lpstr>МСА(ISА 500-599)</vt:lpstr>
      <vt:lpstr>МСА(ISА 500-599)</vt:lpstr>
      <vt:lpstr>МСА(ISА 600-699)</vt:lpstr>
      <vt:lpstr>МСА(ISА 600-699)</vt:lpstr>
      <vt:lpstr>МСА(ISА 700-799)</vt:lpstr>
      <vt:lpstr>МСА(ISА 700-799)</vt:lpstr>
      <vt:lpstr>МСА(ISА 800-899)</vt:lpstr>
      <vt:lpstr>МСА(ISА 800-899),</vt:lpstr>
      <vt:lpstr>МСА(ISA 900-999).</vt:lpstr>
      <vt:lpstr>МСА(IАРS 1000-1100)</vt:lpstr>
      <vt:lpstr>Аудит учетной политики </vt:lpstr>
      <vt:lpstr>Аудит учетной политики</vt:lpstr>
      <vt:lpstr>Аудит основных средств</vt:lpstr>
      <vt:lpstr>Аудит основных средств</vt:lpstr>
      <vt:lpstr>Аудит нематериальных активов</vt:lpstr>
      <vt:lpstr>Аудит нематериальных активов</vt:lpstr>
      <vt:lpstr>Аудит производственных запасов </vt:lpstr>
      <vt:lpstr>Аудит производственных запасов</vt:lpstr>
      <vt:lpstr>Аудит расходов по обычным видам деятельности</vt:lpstr>
      <vt:lpstr>Аудит расходов по обычным видам деятельности</vt:lpstr>
      <vt:lpstr>Аудит калькулирования себестоимости продукции</vt:lpstr>
      <vt:lpstr>Аудит калькулирования себестоимости продукции</vt:lpstr>
      <vt:lpstr>Аудит выпуска готовой продукции и ее реализации</vt:lpstr>
      <vt:lpstr>Аудит выпуска готовой продукции и ее реализации</vt:lpstr>
      <vt:lpstr>Аудит прочих доходов и расходов, формирования финансовых результатов </vt:lpstr>
      <vt:lpstr>Аудит прочих доходов и расходов, формирования финансовых результатов </vt:lpstr>
      <vt:lpstr>Аудит денежных средств</vt:lpstr>
      <vt:lpstr>Аудит денежных средств</vt:lpstr>
      <vt:lpstr>Аудит финансовых вложений</vt:lpstr>
      <vt:lpstr>Аудит финансовых вложений</vt:lpstr>
      <vt:lpstr>Аудит расчетных операций</vt:lpstr>
      <vt:lpstr>Аудит расчетных операций</vt:lpstr>
      <vt:lpstr>Аудит финансовой отчетности</vt:lpstr>
      <vt:lpstr>Аудит финансовой отчетности</vt:lpstr>
      <vt:lpstr>Слайд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Практический аудит</dc:title>
  <dc:creator>Марина Василенко</dc:creator>
  <cp:lastModifiedBy>Admin</cp:lastModifiedBy>
  <cp:revision>21</cp:revision>
  <dcterms:created xsi:type="dcterms:W3CDTF">2017-03-26T02:41:22Z</dcterms:created>
  <dcterms:modified xsi:type="dcterms:W3CDTF">2004-01-27T14:50:07Z</dcterms:modified>
</cp:coreProperties>
</file>