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82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302" r:id="rId25"/>
    <p:sldId id="303" r:id="rId26"/>
    <p:sldId id="299" r:id="rId27"/>
    <p:sldId id="300" r:id="rId28"/>
    <p:sldId id="301" r:id="rId29"/>
    <p:sldId id="304" r:id="rId30"/>
    <p:sldId id="305" r:id="rId31"/>
    <p:sldId id="306" r:id="rId32"/>
    <p:sldId id="307" r:id="rId33"/>
    <p:sldId id="276" r:id="rId34"/>
    <p:sldId id="277" r:id="rId35"/>
    <p:sldId id="278" r:id="rId36"/>
    <p:sldId id="279" r:id="rId37"/>
    <p:sldId id="280" r:id="rId38"/>
    <p:sldId id="310" r:id="rId39"/>
    <p:sldId id="281" r:id="rId4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endParaRPr lang="ru-RU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6275"/>
            <a:ext cx="4568825" cy="34432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endParaRPr lang="ru-RU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fld id="{D4089528-942D-4A61-B71E-65510644EE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87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58738C-B40D-432A-934F-F383A0C19ED5}" type="slidenum">
              <a:rPr lang="ru-RU"/>
              <a:pPr/>
              <a:t>1</a:t>
            </a:fld>
            <a:endParaRPr lang="ru-RU"/>
          </a:p>
        </p:txBody>
      </p:sp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69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F8ECE8-F345-4FF0-A02B-35B91273AD93}" type="slidenum">
              <a:rPr lang="ru-RU"/>
              <a:pPr/>
              <a:t>2</a:t>
            </a:fld>
            <a:endParaRPr lang="ru-RU"/>
          </a:p>
        </p:txBody>
      </p:sp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2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321EC2-6469-4FBC-9228-65CDD2E4B5BF}" type="slidenum">
              <a:rPr lang="ru-RU"/>
              <a:pPr/>
              <a:t>3</a:t>
            </a:fld>
            <a:endParaRPr lang="ru-RU"/>
          </a:p>
        </p:txBody>
      </p:sp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4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838004-776F-44B2-B1D9-589A0E990733}" type="slidenum">
              <a:rPr lang="ru-RU"/>
              <a:pPr/>
              <a:t>4</a:t>
            </a:fld>
            <a:endParaRPr lang="ru-RU"/>
          </a:p>
        </p:txBody>
      </p:sp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3EA94F-9EAC-4942-8ABD-7F5C41D4DE5E}" type="slidenum">
              <a:rPr lang="ru-RU"/>
              <a:pPr/>
              <a:t>5</a:t>
            </a:fld>
            <a:endParaRPr lang="ru-RU"/>
          </a:p>
        </p:txBody>
      </p:sp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379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42C78A-AD59-4F17-8680-21A83344B7DA}" type="slidenum">
              <a:rPr lang="ru-RU"/>
              <a:pPr/>
              <a:t>6</a:t>
            </a:fld>
            <a:endParaRPr lang="ru-RU"/>
          </a:p>
        </p:txBody>
      </p:sp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481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C02677-EBBB-4BCA-9D2C-FEAD6BD219C2}" type="slidenum">
              <a:rPr lang="ru-RU"/>
              <a:pPr/>
              <a:t>33</a:t>
            </a:fld>
            <a:endParaRPr lang="ru-RU"/>
          </a:p>
        </p:txBody>
      </p:sp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1D2D3A-390A-497E-95BD-51DAD9053B68}" type="slidenum">
              <a:rPr lang="ru-RU"/>
              <a:pPr/>
              <a:t>34</a:t>
            </a:fld>
            <a:endParaRPr lang="ru-RU"/>
          </a:p>
        </p:txBody>
      </p:sp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EE58CC-5637-4943-8DFE-C3A1AB0A5255}" type="slidenum">
              <a:rPr lang="ru-RU"/>
              <a:pPr/>
              <a:t>35</a:t>
            </a:fld>
            <a:endParaRPr lang="ru-RU"/>
          </a:p>
        </p:txBody>
      </p:sp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2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68CDDD-BA8E-4F2D-B662-6E6CF0DFF06E}" type="slidenum">
              <a:rPr lang="ru-RU"/>
              <a:pPr/>
              <a:t>36</a:t>
            </a:fld>
            <a:endParaRPr lang="ru-RU"/>
          </a:p>
        </p:txBody>
      </p:sp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833351-E011-42F1-8AA4-CE83B6E320AC}" type="slidenum">
              <a:rPr lang="ru-RU"/>
              <a:pPr/>
              <a:t>37</a:t>
            </a:fld>
            <a:endParaRPr lang="ru-RU"/>
          </a:p>
        </p:txBody>
      </p:sp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7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68CDDD-BA8E-4F2D-B662-6E6CF0DFF06E}" type="slidenum">
              <a:rPr lang="ru-RU"/>
              <a:pPr/>
              <a:t>38</a:t>
            </a:fld>
            <a:endParaRPr lang="ru-RU"/>
          </a:p>
        </p:txBody>
      </p:sp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09E092-C8F9-4AB3-83F6-585500489B2B}" type="slidenum">
              <a:rPr lang="ru-RU"/>
              <a:pPr/>
              <a:t>39</a:t>
            </a:fld>
            <a:endParaRPr lang="ru-RU"/>
          </a:p>
        </p:txBody>
      </p:sp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29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3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854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5317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50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679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5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8906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0717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11960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09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74625"/>
            <a:ext cx="2055812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5"/>
            <a:ext cx="6018213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1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6425" cy="13398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21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4625"/>
            <a:ext cx="822642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Arial" charset="0"/>
        <a:defRPr sz="4400">
          <a:solidFill>
            <a:srgbClr val="333399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ru.wikipedia.org/wiki/%D0%A4%D0%B0%D0%B9%D0%BB:Electromagnetic_spectrum_c.sv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Line 1"/>
          <p:cNvSpPr>
            <a:spLocks noChangeShapeType="1"/>
          </p:cNvSpPr>
          <p:nvPr/>
        </p:nvSpPr>
        <p:spPr bwMode="auto">
          <a:xfrm>
            <a:off x="323850" y="30337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" name="Line 2"/>
          <p:cNvSpPr>
            <a:spLocks noChangeShapeType="1"/>
          </p:cNvSpPr>
          <p:nvPr/>
        </p:nvSpPr>
        <p:spPr bwMode="auto">
          <a:xfrm>
            <a:off x="323850" y="400526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3850" y="3159125"/>
            <a:ext cx="8496300" cy="703263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 dirty="0">
                <a:solidFill>
                  <a:srgbClr val="333399"/>
                </a:solidFill>
              </a:rPr>
              <a:t>Тема </a:t>
            </a:r>
            <a:r>
              <a:rPr lang="ru-RU" sz="4000" dirty="0" smtClean="0">
                <a:solidFill>
                  <a:srgbClr val="333399"/>
                </a:solidFill>
              </a:rPr>
              <a:t>1. </a:t>
            </a:r>
            <a:endParaRPr lang="ru-RU" sz="4000" dirty="0">
              <a:solidFill>
                <a:srgbClr val="333399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3850" y="4221163"/>
            <a:ext cx="84963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ru-RU" sz="2400" dirty="0" smtClean="0"/>
              <a:t>Интерьер </a:t>
            </a:r>
            <a:r>
              <a:rPr lang="ru-RU" sz="2400" smtClean="0"/>
              <a:t>жилых помещений</a:t>
            </a:r>
          </a:p>
          <a:p>
            <a:endParaRPr lang="ru-RU" sz="2400" smtClean="0"/>
          </a:p>
          <a:p>
            <a:r>
              <a:rPr lang="ru-RU" sz="2400" dirty="0" smtClean="0"/>
              <a:t>Раздел 1.1 Свет как часть архитектурной и средовой композиции.</a:t>
            </a:r>
            <a:r>
              <a:rPr lang="ar-SA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‏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ru-RU" sz="2400" dirty="0" smtClean="0"/>
              <a:t>Дизайн-проектирование</a:t>
            </a:r>
            <a:r>
              <a:rPr lang="ru-RU" sz="2400" dirty="0" smtClean="0"/>
              <a:t>.</a:t>
            </a:r>
            <a:endParaRPr lang="ru-RU" sz="2400" dirty="0"/>
          </a:p>
          <a:p>
            <a:pPr>
              <a:lnSpc>
                <a:spcPct val="130000"/>
              </a:lnSpc>
            </a:pPr>
            <a:r>
              <a:rPr lang="ru-RU" sz="2400" dirty="0"/>
              <a:t>С</a:t>
            </a:r>
            <a:r>
              <a:rPr lang="ru-RU" sz="2400" dirty="0" smtClean="0"/>
              <a:t>пециальность </a:t>
            </a:r>
            <a:r>
              <a:rPr lang="ru-RU" sz="2400" dirty="0" smtClean="0"/>
              <a:t>072501</a:t>
            </a:r>
            <a:r>
              <a:rPr lang="ru-RU" sz="2400" dirty="0" smtClean="0"/>
              <a:t> Дизайн среды.</a:t>
            </a:r>
            <a:endParaRPr lang="ru-RU" sz="2400" dirty="0"/>
          </a:p>
          <a:p>
            <a:pPr>
              <a:lnSpc>
                <a:spcPct val="130000"/>
              </a:lnSpc>
            </a:pPr>
            <a:r>
              <a:rPr lang="ru-RU" sz="2400" dirty="0" smtClean="0"/>
              <a:t>Академический колледж ВГУЭС.</a:t>
            </a:r>
            <a:endParaRPr lang="ru-RU" sz="2400" dirty="0"/>
          </a:p>
          <a:p>
            <a:pPr>
              <a:lnSpc>
                <a:spcPct val="130000"/>
              </a:lnSpc>
            </a:pPr>
            <a:r>
              <a:rPr lang="ru-RU" sz="2400" dirty="0" smtClean="0"/>
              <a:t>Преподаватель Петрова Оксана Петровна.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  <a:buFont typeface="Arial Narrow" pitchFamily="32" charset="0"/>
              <a:buNone/>
            </a:pPr>
            <a:r>
              <a:rPr lang="ru-RU" sz="4000">
                <a:solidFill>
                  <a:srgbClr val="333399"/>
                </a:solidFill>
                <a:latin typeface="Arial Narrow" pitchFamily="32" charset="0"/>
              </a:rPr>
              <a:t>Требования к знаниям, умениям и навыкам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6FB6D101-4B74-48E6-A27D-BE1D069F049A}" type="slidenum">
              <a:rPr lang="ru-RU"/>
              <a:pPr/>
              <a:t>2</a:t>
            </a:fld>
            <a:endParaRPr lang="ru-RU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240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801688" indent="-26987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spcBef>
                <a:spcPts val="300"/>
              </a:spcBef>
              <a:buClr>
                <a:srgbClr val="333399"/>
              </a:buClr>
            </a:pPr>
            <a:r>
              <a:rPr lang="ru-RU" sz="2400" dirty="0">
                <a:solidFill>
                  <a:srgbClr val="333399"/>
                </a:solidFill>
              </a:rPr>
              <a:t>В результате изучения лекции студент должен знать: </a:t>
            </a:r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Основное представление о свете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/>
              <a:t>Основные </a:t>
            </a:r>
            <a:r>
              <a:rPr lang="ru-RU" sz="2400" dirty="0" smtClean="0"/>
              <a:t>особенности солнечного света</a:t>
            </a:r>
            <a:r>
              <a:rPr lang="ru-RU" sz="2400" dirty="0" smtClean="0"/>
              <a:t>.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None/>
            </a:pPr>
            <a:r>
              <a:rPr lang="ru-RU" sz="2400" dirty="0">
                <a:solidFill>
                  <a:srgbClr val="333399"/>
                </a:solidFill>
              </a:rPr>
              <a:t>В результате изучения лекции студент должен уметь:</a:t>
            </a:r>
          </a:p>
          <a:p>
            <a:pPr lvl="2">
              <a:spcBef>
                <a:spcPts val="300"/>
              </a:spcBef>
              <a:buClr>
                <a:srgbClr val="FF0000"/>
              </a:buClr>
              <a:buSzPct val="80000"/>
              <a:buFont typeface="Arial" charset="0"/>
              <a:buChar char="■"/>
            </a:pPr>
            <a:r>
              <a:rPr lang="ru-RU" sz="2400" dirty="0"/>
              <a:t>Дать определение </a:t>
            </a:r>
            <a:r>
              <a:rPr lang="ru-RU" sz="2400" dirty="0" smtClean="0"/>
              <a:t>света,  электромагнитных волн;</a:t>
            </a:r>
          </a:p>
          <a:p>
            <a:pPr lvl="2">
              <a:spcBef>
                <a:spcPts val="300"/>
              </a:spcBef>
              <a:buClr>
                <a:srgbClr val="FF0000"/>
              </a:buClr>
              <a:buSzPct val="80000"/>
              <a:buFont typeface="Arial" charset="0"/>
              <a:buChar char="■"/>
            </a:pPr>
            <a:r>
              <a:rPr lang="ru-RU" sz="2400" dirty="0" smtClean="0"/>
              <a:t>Объяснить влияние солнечного света на </a:t>
            </a:r>
            <a:r>
              <a:rPr lang="ru-RU" sz="2400" dirty="0" err="1" smtClean="0"/>
              <a:t>поверзности</a:t>
            </a:r>
            <a:r>
              <a:rPr lang="ru-RU" sz="2400" dirty="0" smtClean="0"/>
              <a:t> предметов;</a:t>
            </a:r>
            <a:endParaRPr lang="ru-RU" sz="2400" dirty="0"/>
          </a:p>
          <a:p>
            <a:pPr lvl="2">
              <a:spcBef>
                <a:spcPts val="300"/>
              </a:spcBef>
              <a:buClr>
                <a:srgbClr val="FF0000"/>
              </a:buClr>
              <a:buSzPct val="80000"/>
              <a:buFont typeface="Arial" charset="0"/>
              <a:buChar char="■"/>
            </a:pPr>
            <a:r>
              <a:rPr lang="ru-RU" sz="2400" dirty="0"/>
              <a:t>Обозначить </a:t>
            </a:r>
            <a:r>
              <a:rPr lang="ru-RU" sz="2400" dirty="0" smtClean="0"/>
              <a:t>задачи специалиста </a:t>
            </a:r>
            <a:r>
              <a:rPr lang="ru-RU" sz="2400" dirty="0" err="1" smtClean="0"/>
              <a:t>светодизайнера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>
                <a:solidFill>
                  <a:srgbClr val="333399"/>
                </a:solidFill>
              </a:rPr>
              <a:t>Содержание</a:t>
            </a:r>
          </a:p>
          <a:p>
            <a:pPr>
              <a:spcBef>
                <a:spcPts val="500"/>
              </a:spcBef>
              <a:buClr>
                <a:srgbClr val="333399"/>
              </a:buClr>
            </a:pPr>
            <a:endParaRPr lang="ru-RU" sz="4000">
              <a:solidFill>
                <a:srgbClr val="333399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B881E147-0DB5-44D4-83CB-BA7E9B963906}" type="slidenum">
              <a:rPr lang="ru-RU"/>
              <a:pPr/>
              <a:t>3</a:t>
            </a:fld>
            <a:endParaRPr lang="ru-RU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240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spcBef>
                <a:spcPts val="300"/>
              </a:spcBef>
              <a:buFont typeface="Arial" charset="0"/>
              <a:buAutoNum type="arabicPeriod"/>
            </a:pPr>
            <a:r>
              <a:rPr lang="ru-RU" sz="2400" dirty="0"/>
              <a:t>Ключевые понятия</a:t>
            </a:r>
          </a:p>
          <a:p>
            <a:pPr>
              <a:spcBef>
                <a:spcPts val="300"/>
              </a:spcBef>
              <a:buFont typeface="Arial" charset="0"/>
              <a:buAutoNum type="arabicPeriod"/>
            </a:pPr>
            <a:r>
              <a:rPr lang="ru-RU" sz="2400" dirty="0"/>
              <a:t>Учебный материал</a:t>
            </a:r>
          </a:p>
          <a:p>
            <a:pPr>
              <a:spcBef>
                <a:spcPts val="300"/>
              </a:spcBef>
              <a:buFont typeface="Arial" charset="0"/>
              <a:buAutoNum type="arabicPeriod"/>
            </a:pPr>
            <a:r>
              <a:rPr lang="ru-RU" sz="2400" dirty="0"/>
              <a:t>Вопросы для самопроверки</a:t>
            </a:r>
          </a:p>
          <a:p>
            <a:pPr>
              <a:spcBef>
                <a:spcPts val="300"/>
              </a:spcBef>
              <a:buFont typeface="Arial" charset="0"/>
              <a:buAutoNum type="arabicPeriod"/>
            </a:pPr>
            <a:r>
              <a:rPr lang="ru-RU" sz="2400" dirty="0"/>
              <a:t>Рекомендуемая литература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 dirty="0">
                <a:solidFill>
                  <a:srgbClr val="333399"/>
                </a:solidFill>
              </a:rPr>
              <a:t>Ключевые понятия</a:t>
            </a:r>
          </a:p>
          <a:p>
            <a:pPr>
              <a:spcBef>
                <a:spcPts val="500"/>
              </a:spcBef>
              <a:buClr>
                <a:srgbClr val="333399"/>
              </a:buClr>
            </a:pPr>
            <a:endParaRPr lang="ru-RU" sz="4000" dirty="0">
              <a:solidFill>
                <a:srgbClr val="333399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-77788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C6D40092-87AA-4CB0-BB92-7A5ECDB030B2}" type="slidenum">
              <a:rPr lang="ru-RU"/>
              <a:pPr/>
              <a:t>4</a:t>
            </a:fld>
            <a:endParaRPr lang="ru-RU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240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527050" indent="-25082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801688" indent="-26987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spcBef>
                <a:spcPts val="300"/>
              </a:spcBef>
              <a:buClr>
                <a:srgbClr val="333399"/>
              </a:buClr>
            </a:pPr>
            <a:endParaRPr lang="ru-RU" sz="2400" dirty="0">
              <a:solidFill>
                <a:srgbClr val="333399"/>
              </a:solidFill>
            </a:endParaRPr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Свет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Освещение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Спектр электромагнитных излучений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Характеристики света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Световой дизайн</a:t>
            </a:r>
            <a:endParaRPr lang="ru-RU" sz="2400" dirty="0"/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/>
              <a:t>Пролетарское женское движение в России</a:t>
            </a:r>
          </a:p>
          <a:p>
            <a:pPr lvl="1">
              <a:spcBef>
                <a:spcPts val="300"/>
              </a:spcBef>
              <a:buClr>
                <a:srgbClr val="FF0000"/>
              </a:buClr>
            </a:pPr>
            <a:endParaRPr lang="ru-RU" sz="2400" dirty="0"/>
          </a:p>
          <a:p>
            <a:pPr lvl="2">
              <a:spcBef>
                <a:spcPts val="300"/>
              </a:spcBef>
              <a:buClr>
                <a:srgbClr val="FF0000"/>
              </a:buClr>
              <a:buSzPct val="80000"/>
            </a:pP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 anchor="t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dirty="0" smtClean="0"/>
              <a:t>Понятия света в дизайне среды</a:t>
            </a:r>
            <a:endParaRPr lang="ru-RU" sz="4000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052736"/>
            <a:ext cx="8229600" cy="4525963"/>
          </a:xfrm>
          <a:ln/>
        </p:spPr>
        <p:txBody>
          <a:bodyPr lIns="90000" tIns="46800" rIns="90000" bIns="46800"/>
          <a:lstStyle/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2400" dirty="0" smtClean="0"/>
              <a:t>Свет </a:t>
            </a:r>
            <a:r>
              <a:rPr lang="ru-RU" sz="2400" dirty="0"/>
              <a:t>является </a:t>
            </a:r>
            <a:r>
              <a:rPr lang="ru-RU" sz="2400" dirty="0" smtClean="0"/>
              <a:t>равноправным участником </a:t>
            </a:r>
            <a:r>
              <a:rPr lang="ru-RU" sz="2400" dirty="0"/>
              <a:t>любой архитектурной композиции</a:t>
            </a:r>
            <a:r>
              <a:rPr lang="ru-RU" sz="2400" dirty="0" smtClean="0"/>
              <a:t>.</a:t>
            </a:r>
          </a:p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 smtClean="0"/>
              <a:t>   Свет </a:t>
            </a:r>
            <a:r>
              <a:rPr lang="ru-RU" sz="2400" dirty="0"/>
              <a:t>– одно из главных средств архитектурного конструирования</a:t>
            </a:r>
            <a:r>
              <a:rPr lang="ru-RU" sz="2400" dirty="0" smtClean="0"/>
              <a:t>.</a:t>
            </a:r>
          </a:p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 smtClean="0"/>
              <a:t>   Свет </a:t>
            </a:r>
            <a:r>
              <a:rPr lang="ru-RU" sz="2400" dirty="0"/>
              <a:t>как элемент жизненной среды человека является одним из основных факторов </a:t>
            </a:r>
            <a:r>
              <a:rPr lang="ru-RU" sz="2400" dirty="0">
                <a:solidFill>
                  <a:schemeClr val="tx1"/>
                </a:solidFill>
              </a:rPr>
              <a:t>важнейшей медико-биологической проблемы </a:t>
            </a:r>
            <a:r>
              <a:rPr lang="ru-RU" sz="2400" dirty="0"/>
              <a:t>современности - организм и среда.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12862"/>
          </a:xfrm>
          <a:ln/>
        </p:spPr>
        <p:txBody>
          <a:bodyPr lIns="90000" tIns="46800" rIns="90000" bIns="46800" anchor="t"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dirty="0" smtClean="0"/>
              <a:t>Что такое свет?</a:t>
            </a:r>
            <a:endParaRPr lang="ru-RU" sz="4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620688"/>
            <a:ext cx="8229600" cy="5475288"/>
          </a:xfrm>
          <a:ln/>
        </p:spPr>
        <p:txBody>
          <a:bodyPr lIns="90000" tIns="46800" rIns="90000" bIns="46800"/>
          <a:lstStyle/>
          <a:p>
            <a:pPr marL="0" indent="0"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ru-RU" dirty="0"/>
          </a:p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b="1" dirty="0" smtClean="0"/>
              <a:t>    Свет</a:t>
            </a:r>
            <a:r>
              <a:rPr lang="ru-RU" sz="2400" dirty="0" smtClean="0"/>
              <a:t> </a:t>
            </a:r>
            <a:r>
              <a:rPr lang="ru-RU" sz="2400" dirty="0"/>
              <a:t>— это особый вид электромагнитной волны. И особый он лишь потому, что воздействует на сетчатку глаза человека и животных, благодаря чему мы получаем огромные потоки информации о внешнем мире (80-90% информации). Тем не менее, свет располагается в </a:t>
            </a:r>
            <a:r>
              <a:rPr lang="ru-RU" sz="2400" b="1" dirty="0"/>
              <a:t>спектре электромагнитных излучений</a:t>
            </a:r>
            <a:r>
              <a:rPr lang="ru-RU" sz="2400" dirty="0"/>
              <a:t>, как и все остальные излучения — гамма-излучение, рентгеновское, ультрафиолетовое, инфракрасное и радиоизлучение</a:t>
            </a:r>
            <a:r>
              <a:rPr lang="ru-RU" sz="2400" dirty="0" smtClean="0"/>
              <a:t>.</a:t>
            </a:r>
          </a:p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/>
              <a:t> </a:t>
            </a:r>
            <a:r>
              <a:rPr lang="ru-RU" sz="2400" dirty="0" smtClean="0"/>
              <a:t>   </a:t>
            </a:r>
            <a:r>
              <a:rPr lang="ru-RU" sz="2400" dirty="0"/>
              <a:t>Область спектра, где располагаются волны света так и называется — </a:t>
            </a:r>
            <a:r>
              <a:rPr lang="ru-RU" sz="2400" b="1" dirty="0"/>
              <a:t>видимая область спектра</a:t>
            </a:r>
            <a:r>
              <a:rPr lang="ru-RU" sz="2400" dirty="0"/>
              <a:t> (длины волн в диапазоне </a:t>
            </a:r>
            <a:r>
              <a:rPr lang="ru-RU" sz="2400" dirty="0">
                <a:solidFill>
                  <a:schemeClr val="tx1"/>
                </a:solidFill>
              </a:rPr>
              <a:t>от 380 до 770 </a:t>
            </a:r>
            <a:r>
              <a:rPr lang="ru-RU" sz="2400" dirty="0" err="1">
                <a:solidFill>
                  <a:schemeClr val="tx1"/>
                </a:solidFill>
              </a:rPr>
              <a:t>нм</a:t>
            </a:r>
            <a:r>
              <a:rPr lang="ru-RU" sz="2400" dirty="0">
                <a:solidFill>
                  <a:schemeClr val="tx1"/>
                </a:solidFill>
              </a:rPr>
              <a:t>).</a:t>
            </a:r>
          </a:p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ru-RU" sz="2400" dirty="0"/>
          </a:p>
          <a:p>
            <a:pPr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6425" cy="1339850"/>
          </a:xfrm>
        </p:spPr>
        <p:txBody>
          <a:bodyPr/>
          <a:lstStyle/>
          <a:p>
            <a:pPr algn="l"/>
            <a:r>
              <a:rPr lang="ru-RU" sz="4000" dirty="0" smtClean="0"/>
              <a:t>Светотехника</a:t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err="1">
                <a:solidFill>
                  <a:schemeClr val="tx1"/>
                </a:solidFill>
              </a:rPr>
              <a:t>Светотехника</a:t>
            </a:r>
            <a:r>
              <a:rPr lang="ru-RU" sz="2400" dirty="0">
                <a:solidFill>
                  <a:schemeClr val="tx1"/>
                </a:solidFill>
              </a:rPr>
              <a:t> занимается не только видимым спектром, но также ультрафиолетовым (10-380 </a:t>
            </a:r>
            <a:r>
              <a:rPr lang="ru-RU" sz="2400" dirty="0" err="1">
                <a:solidFill>
                  <a:schemeClr val="tx1"/>
                </a:solidFill>
              </a:rPr>
              <a:t>нм</a:t>
            </a:r>
            <a:r>
              <a:rPr lang="ru-RU" sz="2400" dirty="0">
                <a:solidFill>
                  <a:schemeClr val="tx1"/>
                </a:solidFill>
              </a:rPr>
              <a:t>) и инфракрасным (770 нм-2 мм).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Объект 3" descr="Видимый свет в спектре">
            <a:hlinkClick r:id="rId2" tooltip="&quot;Видимый свет в спектре&quot;"/>
          </p:cNvPr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3959" t="13923" r="3937" b="55454"/>
          <a:stretch/>
        </p:blipFill>
        <p:spPr bwMode="auto">
          <a:xfrm>
            <a:off x="107504" y="3501008"/>
            <a:ext cx="8928992" cy="155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864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6425" cy="3240360"/>
          </a:xfrm>
        </p:spPr>
        <p:txBody>
          <a:bodyPr/>
          <a:lstStyle/>
          <a:p>
            <a:pPr algn="l"/>
            <a:r>
              <a:rPr lang="ru-RU" sz="4000" dirty="0" smtClean="0"/>
              <a:t>Световосприятие человека</a:t>
            </a:r>
            <a:br>
              <a:rPr lang="ru-RU" sz="40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400" dirty="0">
                <a:solidFill>
                  <a:schemeClr val="tx1"/>
                </a:solidFill>
              </a:rPr>
              <a:t>Свет, пропускаемый внутрь радужной оболочкой, проходит через хрусталик и возбуждает сетчатку. Это светочувствительная ткань глаза. Она содержит нервные клетки, называемые палочками и колбочками, которые служат для распознавания малейших особенностей оттенка и яркости света. Затем сигналы передаются зрительным нервом в мозг, и тогда человек осознает, что он увидел.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" t="2164" r="2263" b="12159"/>
          <a:stretch/>
        </p:blipFill>
        <p:spPr>
          <a:xfrm>
            <a:off x="2688771" y="4593771"/>
            <a:ext cx="3603172" cy="19703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9905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6134695"/>
          </a:xfrm>
        </p:spPr>
        <p:txBody>
          <a:bodyPr/>
          <a:lstStyle/>
          <a:p>
            <a:pPr algn="l"/>
            <a:r>
              <a:rPr lang="ru-RU" sz="4000" dirty="0" smtClean="0"/>
              <a:t>Световой дизайн</a:t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err="1" smtClean="0">
                <a:solidFill>
                  <a:schemeClr val="tx1"/>
                </a:solidFill>
              </a:rPr>
              <a:t>Светодиза́йн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(англ. </a:t>
            </a:r>
            <a:r>
              <a:rPr lang="ru-RU" sz="2400" i="1" dirty="0" err="1">
                <a:solidFill>
                  <a:schemeClr val="tx1"/>
                </a:solidFill>
              </a:rPr>
              <a:t>lighting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design</a:t>
            </a:r>
            <a:r>
              <a:rPr lang="ru-RU" sz="2400" dirty="0">
                <a:solidFill>
                  <a:schemeClr val="tx1"/>
                </a:solidFill>
              </a:rPr>
              <a:t> — проектирование, разработка, конструирование, расчёт освещения) — это направление дизайна, базирующееся на трёх основных аспектах освещения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1. Эстетическое восприятие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2. Эргономический аспект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3. </a:t>
            </a:r>
            <a:r>
              <a:rPr lang="ru-RU" sz="2400" dirty="0" err="1" smtClean="0">
                <a:solidFill>
                  <a:schemeClr val="tx1"/>
                </a:solidFill>
              </a:rPr>
              <a:t>Энергоэффективность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364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6425" cy="5918671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1. Эстетическое </a:t>
            </a:r>
            <a:r>
              <a:rPr lang="ru-RU" sz="2400" b="1" dirty="0">
                <a:solidFill>
                  <a:schemeClr val="tx1"/>
                </a:solidFill>
              </a:rPr>
              <a:t>восприятие </a:t>
            </a:r>
            <a:r>
              <a:rPr lang="ru-RU" sz="2400" dirty="0">
                <a:solidFill>
                  <a:schemeClr val="tx1"/>
                </a:solidFill>
              </a:rPr>
              <a:t>— важное значение при проектировании и реализации освещения мест с длительным пребыванием людей: зон отдыха, парков, скверов, магазинов, общественных зон и архитектурных форм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2.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Эргономический </a:t>
            </a:r>
            <a:r>
              <a:rPr lang="ru-RU" sz="2400" b="1" dirty="0">
                <a:solidFill>
                  <a:schemeClr val="tx1"/>
                </a:solidFill>
              </a:rPr>
              <a:t>аспект</a:t>
            </a:r>
            <a:r>
              <a:rPr lang="ru-RU" sz="2400" dirty="0">
                <a:solidFill>
                  <a:schemeClr val="tx1"/>
                </a:solidFill>
              </a:rPr>
              <a:t> — функциональность освещения, способность света влиять на работоспособность, комфорт и зрительное восприятие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3</a:t>
            </a:r>
            <a:r>
              <a:rPr lang="ru-RU" sz="2400" b="1" dirty="0">
                <a:solidFill>
                  <a:schemeClr val="tx1"/>
                </a:solidFill>
              </a:rPr>
              <a:t>. </a:t>
            </a:r>
            <a:r>
              <a:rPr lang="ru-RU" sz="2400" b="1" dirty="0" err="1">
                <a:solidFill>
                  <a:schemeClr val="tx1"/>
                </a:solidFill>
              </a:rPr>
              <a:t>Энергоэффективность</a:t>
            </a:r>
            <a:r>
              <a:rPr lang="ru-RU" sz="2400" b="1" dirty="0">
                <a:solidFill>
                  <a:schemeClr val="tx1"/>
                </a:solidFill>
              </a:rPr>
              <a:t> </a:t>
            </a:r>
            <a:r>
              <a:rPr lang="ru-RU" sz="2400" dirty="0">
                <a:solidFill>
                  <a:schemeClr val="tx1"/>
                </a:solidFill>
              </a:rPr>
              <a:t>— необходимо понимать, нет ли </a:t>
            </a:r>
            <a:r>
              <a:rPr lang="ru-RU" sz="2400" dirty="0" err="1">
                <a:solidFill>
                  <a:schemeClr val="tx1"/>
                </a:solidFill>
              </a:rPr>
              <a:t>переосвещенных</a:t>
            </a:r>
            <a:r>
              <a:rPr lang="ru-RU" sz="2400" dirty="0">
                <a:solidFill>
                  <a:schemeClr val="tx1"/>
                </a:solidFill>
              </a:rPr>
              <a:t> поверхностей, без весомой на то причины; нет ли освещения пустых мест, без определенной смысловой нагрузки; не превышают ли значения освещенности необходимые по нормативным документам или для выполнения эстетических и функциональных задач.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49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5846663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Каждый из перечисленных аспектов должен быть учтён в работе дизайнера. В эстетическом смысле дизайнер должен повысить привлекательность освещаемого пространства, понять, как объект будет взаимодействовать с окружающим фоном (сливаться или выделяться из него), какие эмоции при этом будет вызывать свет. Необходимо помнить и то, что объект будет виден не только ночью, но и днём; учитывать дневной свет и требования безопасности в ночное время (чрезмерная блескость в поле зрения наблюдателя, цветовое и световое загрязнение и т.д.)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63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6062687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Световой дизайн, как и архитектура, не является по отдельности ни искусством, ни наукой, а скорее производной от них отраслью.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Профессиональному </a:t>
            </a:r>
            <a:r>
              <a:rPr lang="ru-RU" sz="2400" dirty="0" err="1">
                <a:solidFill>
                  <a:schemeClr val="tx1"/>
                </a:solidFill>
              </a:rPr>
              <a:t>светодизайнеру</a:t>
            </a:r>
            <a:r>
              <a:rPr lang="ru-RU" sz="2400" dirty="0">
                <a:solidFill>
                  <a:schemeClr val="tx1"/>
                </a:solidFill>
              </a:rPr>
              <a:t> необходима не только креативная идея (с точки зрения искусства), но и понимание физических свойств света и принципов работы светильников и источников света (с научной точки зрения).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656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6425" cy="1339850"/>
          </a:xfrm>
        </p:spPr>
        <p:txBody>
          <a:bodyPr/>
          <a:lstStyle/>
          <a:p>
            <a:pPr algn="l"/>
            <a:r>
              <a:rPr lang="ru-RU" sz="4000" dirty="0"/>
              <a:t>Из истории…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Свет</a:t>
            </a:r>
            <a:r>
              <a:rPr lang="ru-RU" sz="3600" dirty="0"/>
              <a:t> </a:t>
            </a:r>
            <a:r>
              <a:rPr lang="ru-RU" sz="2400" dirty="0"/>
              <a:t>символизирует проявление божества, космическое творение, логос, универсальный принцип, содержащийся в явлении, изначальный интеллект, жизнь, истину, просветление, прямое знание, бестелесное, источник блага. Излучение света олицетворяет новую жизнь, даруемую божеством. Свет - первое творение. Имеет власть разгонять зло и силы тьмы. Он - слава, радость, блеск. Свет, озарение, является результатом сверхъестественных сил, либо передает их.</a:t>
            </a:r>
          </a:p>
        </p:txBody>
      </p:sp>
    </p:spTree>
    <p:extLst>
      <p:ext uri="{BB962C8B-B14F-4D97-AF65-F5344CB8AC3E}">
        <p14:creationId xmlns:p14="http://schemas.microsoft.com/office/powerpoint/2010/main" val="344956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6134695"/>
          </a:xfrm>
        </p:spPr>
        <p:txBody>
          <a:bodyPr/>
          <a:lstStyle/>
          <a:p>
            <a:pPr algn="l"/>
            <a:r>
              <a:rPr lang="ru-RU" sz="2400" dirty="0"/>
              <a:t> </a:t>
            </a:r>
            <a:r>
              <a:rPr lang="ru-RU" sz="2400" dirty="0">
                <a:solidFill>
                  <a:schemeClr val="tx1"/>
                </a:solidFill>
              </a:rPr>
              <a:t>От греков, а также индусов дошли утверждения о том, что зрение есть нечто исходящее из глаза и как бы ощупывающее предметы, но также и другие теории, согласно которым свет представляет собой поток вещества, исходящий от видимого предмета.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 Среди этих гипотез ближе всего к современным представлениям точка зрения </a:t>
            </a:r>
            <a:r>
              <a:rPr lang="ru-RU" sz="2400" dirty="0" err="1">
                <a:solidFill>
                  <a:schemeClr val="tx1"/>
                </a:solidFill>
              </a:rPr>
              <a:t>Демокрита</a:t>
            </a:r>
            <a:r>
              <a:rPr lang="ru-RU" sz="2400" dirty="0">
                <a:solidFill>
                  <a:schemeClr val="tx1"/>
                </a:solidFill>
              </a:rPr>
              <a:t> из </a:t>
            </a:r>
            <a:r>
              <a:rPr lang="ru-RU" sz="2400" dirty="0" err="1">
                <a:solidFill>
                  <a:schemeClr val="tx1"/>
                </a:solidFill>
              </a:rPr>
              <a:t>Абдеры</a:t>
            </a:r>
            <a:r>
              <a:rPr lang="ru-RU" sz="2400" dirty="0">
                <a:solidFill>
                  <a:schemeClr val="tx1"/>
                </a:solidFill>
              </a:rPr>
              <a:t> (5 в. до н.э.). Он учил, что свет – это поток частиц, обладающих определенными физическими свойствами, к которым не относится цвет (ощущение цвета возникает уже как следствие вхождения в глаз света).</a:t>
            </a:r>
          </a:p>
        </p:txBody>
      </p:sp>
    </p:spTree>
    <p:extLst>
      <p:ext uri="{BB962C8B-B14F-4D97-AF65-F5344CB8AC3E}">
        <p14:creationId xmlns:p14="http://schemas.microsoft.com/office/powerpoint/2010/main" val="618323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5990679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В средние века с возрождением наук в Европе пришло понимание того, что правильно объяснить физическое явление можно, лишь полностью изучив происходящее, и этот новый дух науки вызвал особый интерес к оптическим экспериментам.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Одновременно </a:t>
            </a:r>
            <a:r>
              <a:rPr lang="ru-RU" sz="2400" dirty="0">
                <a:solidFill>
                  <a:schemeClr val="tx1"/>
                </a:solidFill>
              </a:rPr>
              <a:t>с изобретением очков, микроскопа и телескопа в эти же века ученые, такие, как </a:t>
            </a:r>
            <a:r>
              <a:rPr lang="ru-RU" sz="2400" dirty="0" err="1">
                <a:solidFill>
                  <a:schemeClr val="tx1"/>
                </a:solidFill>
              </a:rPr>
              <a:t>Р.Бэкон</a:t>
            </a:r>
            <a:r>
              <a:rPr lang="ru-RU" sz="2400" dirty="0">
                <a:solidFill>
                  <a:schemeClr val="tx1"/>
                </a:solidFill>
              </a:rPr>
              <a:t>, Леонардо да Винчи, </a:t>
            </a:r>
            <a:r>
              <a:rPr lang="ru-RU" sz="2400" dirty="0" err="1">
                <a:solidFill>
                  <a:schemeClr val="tx1"/>
                </a:solidFill>
              </a:rPr>
              <a:t>Й.Кеплер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Г.Галилей</a:t>
            </a:r>
            <a:r>
              <a:rPr lang="ru-RU" sz="2400" dirty="0">
                <a:solidFill>
                  <a:schemeClr val="tx1"/>
                </a:solidFill>
              </a:rPr>
              <a:t> и </a:t>
            </a:r>
            <a:r>
              <a:rPr lang="ru-RU" sz="2400" dirty="0" err="1">
                <a:solidFill>
                  <a:schemeClr val="tx1"/>
                </a:solidFill>
              </a:rPr>
              <a:t>Р.Декарт</a:t>
            </a:r>
            <a:r>
              <a:rPr lang="ru-RU" sz="2400" dirty="0">
                <a:solidFill>
                  <a:schemeClr val="tx1"/>
                </a:solidFill>
              </a:rPr>
              <a:t>, пытались понять физические законы, описывающие истинную природу света.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937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6206704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В XVII веке Исаак Ньютон и другие ученые полагали, что свет состоит из быстро движущихся частиц, которые назвали корпускулами.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Датский </a:t>
            </a:r>
            <a:r>
              <a:rPr lang="ru-RU" sz="2400" dirty="0">
                <a:solidFill>
                  <a:schemeClr val="tx1"/>
                </a:solidFill>
              </a:rPr>
              <a:t>ученый Христиан Гюйгенс утверждал, что свет состоит из волн.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В 1801 г. английский ученый Томас Янг произвел ряд опытов с дифракцией света. Это явление состоит в том, что при прохождении через очень узкую щель свет слегка рассеивается, а не распространяется по прямой линии. Янг объяснил дифракцию распространением света в форме волн.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 А в 1860-х гг. шотландский ученый Джеймс Кларк Максвелл высказал предположение, что электромагнитная энергия распространяется волнами, и что свет является особым видом этой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266218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6425" cy="4550519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Однако к началу XX века немецкий ученый Макс Планк в своих работах доказал, что энергия излучения может существовать лишь в виде крошечных сгустков - квантов. Это доказательство лежит в основе квантовой теории Планка, за которую он в 1918 году получил Нобелевскую премию в области физики.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 Квант светового излучения - это частица, называемая фотоном. При излучении или поглощении свет всегда ведет себя как поток фотонов.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3933056"/>
            <a:ext cx="7704856" cy="2354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Таким образом, иногда </a:t>
            </a:r>
            <a:r>
              <a:rPr lang="ru-RU" sz="2400" b="1" dirty="0">
                <a:solidFill>
                  <a:schemeClr val="tx1"/>
                </a:solidFill>
              </a:rPr>
              <a:t>свет</a:t>
            </a:r>
            <a:r>
              <a:rPr lang="ru-RU" sz="2400" dirty="0">
                <a:solidFill>
                  <a:schemeClr val="tx1"/>
                </a:solidFill>
              </a:rPr>
              <a:t> ведет себя как волны, иногда - как частицы. Поэтому считается, что он имеет двойственную природу. Ученые, объясняя данные наблюдений, могут пользоваться либо волновой теорией, либо теорией частиц.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4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dirty="0" smtClean="0"/>
              <a:t>Свет и цвет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2400" dirty="0"/>
              <a:t>В 60-х годах ХVII столетия Исаак Ньютон проводил </a:t>
            </a:r>
            <a:r>
              <a:rPr lang="ru-RU" sz="2400" dirty="0" smtClean="0"/>
              <a:t>эксперименты </a:t>
            </a:r>
            <a:r>
              <a:rPr lang="ru-RU" sz="2400" dirty="0"/>
              <a:t>со светом. Чтобы разложить свет на составляющие и получить спектр, он использовал трехгранную стеклянную призму. Ученый обнаружил, что, собрав раздробленный луч с помощью второй призмы, можно опять получить белый свет. Так он доказал, что белый свет является смесью разных цветов. Проходя через призму, световые лучи преломляются. Но лучи разного цвета преломляются в разной степени - красный в наименьшей, фиолетовый в наибольшей. Именно поэтому, проходя через призму, белый цвет дробится на составные цвета.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58091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6425" cy="1814216"/>
          </a:xfrm>
        </p:spPr>
        <p:txBody>
          <a:bodyPr/>
          <a:lstStyle/>
          <a:p>
            <a:pPr lvl="3" algn="l"/>
            <a:r>
              <a:rPr lang="ru-RU" sz="2400" dirty="0">
                <a:solidFill>
                  <a:schemeClr val="tx1"/>
                </a:solidFill>
              </a:rPr>
              <a:t>Преломление света называется рефракцией, а разложение белого света на разные цвета - дисперсией.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Содержимое 6" descr="Призмы"/>
          <p:cNvPicPr>
            <a:picLocks/>
          </p:cNvPicPr>
          <p:nvPr/>
        </p:nvPicPr>
        <p:blipFill>
          <a:blip r:embed="rId2" cstate="print"/>
          <a:srcRect l="17356" r="17356"/>
          <a:stretch>
            <a:fillRect/>
          </a:stretch>
        </p:blipFill>
        <p:spPr bwMode="auto">
          <a:xfrm>
            <a:off x="2267744" y="1700808"/>
            <a:ext cx="3203847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2911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2390280"/>
          </a:xfrm>
        </p:spPr>
        <p:txBody>
          <a:bodyPr/>
          <a:lstStyle/>
          <a:p>
            <a:pPr algn="l"/>
            <a:r>
              <a:rPr lang="ru-RU" sz="4000" dirty="0"/>
              <a:t>Солнце и его учет в архитектурном проектировании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6425" cy="3994894"/>
          </a:xfrm>
        </p:spPr>
        <p:txBody>
          <a:bodyPr/>
          <a:lstStyle/>
          <a:p>
            <a:pPr eaLnBrk="0" hangingPunct="0"/>
            <a:r>
              <a:rPr lang="ru-RU" sz="2400" b="1" dirty="0">
                <a:solidFill>
                  <a:schemeClr val="tx1"/>
                </a:solidFill>
              </a:rPr>
              <a:t>Природа Солнца – электромагнитные </a:t>
            </a:r>
            <a:r>
              <a:rPr lang="ru-RU" sz="2400" b="1" dirty="0" smtClean="0">
                <a:solidFill>
                  <a:schemeClr val="tx1"/>
                </a:solidFill>
              </a:rPr>
              <a:t>колебания.</a:t>
            </a:r>
          </a:p>
          <a:p>
            <a:pPr eaLnBrk="0" hangingPunct="0"/>
            <a:r>
              <a:rPr lang="ru-RU" sz="2400" b="1" dirty="0" smtClean="0">
                <a:solidFill>
                  <a:schemeClr val="tx1"/>
                </a:solidFill>
              </a:rPr>
              <a:t>Солнце </a:t>
            </a:r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это раскалённый газообразный шар температурой  6 000 градусов, на  80% состоит из  Н (водорода)  и  на  20% из Не (гелия</a:t>
            </a:r>
            <a:r>
              <a:rPr lang="ru-RU" sz="2400" dirty="0" smtClean="0">
                <a:solidFill>
                  <a:schemeClr val="tx1"/>
                </a:solidFill>
              </a:rPr>
              <a:t>).</a:t>
            </a:r>
          </a:p>
          <a:p>
            <a:pPr eaLnBrk="0" hangingPunct="0"/>
            <a:r>
              <a:rPr lang="ru-RU" sz="2400" dirty="0" smtClean="0">
                <a:solidFill>
                  <a:schemeClr val="tx1"/>
                </a:solidFill>
              </a:rPr>
              <a:t>Характеристика </a:t>
            </a:r>
            <a:r>
              <a:rPr lang="ru-RU" sz="2400" dirty="0">
                <a:solidFill>
                  <a:schemeClr val="tx1"/>
                </a:solidFill>
              </a:rPr>
              <a:t>– длина электромагнитной волны, в нанометрах (</a:t>
            </a:r>
            <a:r>
              <a:rPr lang="ru-RU" sz="2400" dirty="0" err="1">
                <a:solidFill>
                  <a:schemeClr val="tx1"/>
                </a:solidFill>
              </a:rPr>
              <a:t>нм</a:t>
            </a:r>
            <a:r>
              <a:rPr lang="ru-RU" sz="2400" dirty="0">
                <a:solidFill>
                  <a:schemeClr val="tx1"/>
                </a:solidFill>
              </a:rPr>
              <a:t>) или в микрометрах  (мкм) </a:t>
            </a:r>
            <a:endParaRPr lang="ru-RU" sz="2400" dirty="0" smtClean="0">
              <a:solidFill>
                <a:schemeClr val="tx1"/>
              </a:solidFill>
            </a:endParaRPr>
          </a:p>
          <a:p>
            <a:pPr eaLnBrk="0" hangingPunct="0"/>
            <a:r>
              <a:rPr lang="ru-RU" sz="2400" dirty="0" smtClean="0">
                <a:solidFill>
                  <a:schemeClr val="tx1"/>
                </a:solidFill>
              </a:rPr>
              <a:t>1 </a:t>
            </a:r>
            <a:r>
              <a:rPr lang="ru-RU" sz="2400" dirty="0">
                <a:solidFill>
                  <a:schemeClr val="tx1"/>
                </a:solidFill>
              </a:rPr>
              <a:t>нанометр =  1/ 1 000 000 000 мм </a:t>
            </a:r>
          </a:p>
          <a:p>
            <a:pPr eaLnBrk="0" hangingPunct="0"/>
            <a:r>
              <a:rPr lang="ru-RU" sz="2400" dirty="0">
                <a:solidFill>
                  <a:schemeClr val="tx1"/>
                </a:solidFill>
              </a:rPr>
              <a:t>                    =  1 / 1 000 000 мм</a:t>
            </a:r>
          </a:p>
          <a:p>
            <a:pPr eaLnBrk="0" hangingPunct="0"/>
            <a:r>
              <a:rPr lang="ru-RU" sz="2400" dirty="0">
                <a:solidFill>
                  <a:schemeClr val="tx1"/>
                </a:solidFill>
              </a:rPr>
              <a:t>                    =  1 000 микрометрам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464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dirty="0"/>
              <a:t>Характеристика солнечной радиации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6425" cy="3922886"/>
          </a:xfrm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ru-RU" sz="2400" b="1" dirty="0"/>
              <a:t>99% </a:t>
            </a:r>
            <a:r>
              <a:rPr lang="ru-RU" sz="2400" dirty="0"/>
              <a:t>всей энергии Солнца приходится на </a:t>
            </a:r>
            <a:r>
              <a:rPr lang="ru-RU" sz="2400" b="1" dirty="0"/>
              <a:t>длины волн  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ru-RU" sz="2400" b="1" dirty="0"/>
              <a:t>             300 – 4 000 </a:t>
            </a:r>
            <a:r>
              <a:rPr lang="ru-RU" sz="2400" b="1" dirty="0" err="1"/>
              <a:t>нм</a:t>
            </a:r>
            <a:r>
              <a:rPr lang="ru-RU" sz="2400" b="1" dirty="0"/>
              <a:t>.(коротковолновую  радиацию).                                                                                                                                                    </a:t>
            </a:r>
          </a:p>
          <a:p>
            <a:pPr eaLnBrk="0" hangingPunct="0">
              <a:spcBef>
                <a:spcPct val="0"/>
              </a:spcBef>
            </a:pPr>
            <a:r>
              <a:rPr lang="ru-RU" sz="2400" b="1" dirty="0"/>
              <a:t>5%    </a:t>
            </a:r>
            <a:r>
              <a:rPr lang="ru-RU" sz="2400" dirty="0"/>
              <a:t>составляет  </a:t>
            </a:r>
            <a:r>
              <a:rPr lang="ru-RU" sz="2400" b="1" dirty="0"/>
              <a:t>ультрафиолетовое излучение,       </a:t>
            </a:r>
          </a:p>
          <a:p>
            <a:pPr eaLnBrk="0" hangingPunct="0">
              <a:spcBef>
                <a:spcPct val="0"/>
              </a:spcBef>
            </a:pPr>
            <a:r>
              <a:rPr lang="ru-RU" sz="2400" b="1" dirty="0"/>
              <a:t>                                   ( 290 – 420 </a:t>
            </a:r>
            <a:r>
              <a:rPr lang="ru-RU" sz="2400" b="1" dirty="0" err="1"/>
              <a:t>нм</a:t>
            </a:r>
            <a:r>
              <a:rPr lang="ru-RU" sz="2400" b="1" dirty="0"/>
              <a:t>);</a:t>
            </a:r>
          </a:p>
          <a:p>
            <a:pPr eaLnBrk="0" hangingPunct="0">
              <a:spcBef>
                <a:spcPct val="0"/>
              </a:spcBef>
            </a:pPr>
            <a:r>
              <a:rPr lang="ru-RU" sz="2400" b="1" dirty="0"/>
              <a:t>44 %  </a:t>
            </a:r>
            <a:r>
              <a:rPr lang="ru-RU" sz="2400" dirty="0"/>
              <a:t>составляет</a:t>
            </a:r>
            <a:r>
              <a:rPr lang="ru-RU" sz="2400" b="1" dirty="0"/>
              <a:t> видимый свет,                                 </a:t>
            </a:r>
          </a:p>
          <a:p>
            <a:pPr eaLnBrk="0" hangingPunct="0">
              <a:spcBef>
                <a:spcPct val="0"/>
              </a:spcBef>
            </a:pPr>
            <a:r>
              <a:rPr lang="ru-RU" sz="2400" b="1" dirty="0"/>
              <a:t>                                   ( 420 – 780 </a:t>
            </a:r>
            <a:r>
              <a:rPr lang="ru-RU" sz="2400" b="1" dirty="0" err="1"/>
              <a:t>нм</a:t>
            </a:r>
            <a:r>
              <a:rPr lang="ru-RU" sz="2400" b="1" dirty="0"/>
              <a:t>);</a:t>
            </a:r>
          </a:p>
          <a:p>
            <a:pPr eaLnBrk="0" hangingPunct="0">
              <a:spcBef>
                <a:spcPct val="0"/>
              </a:spcBef>
            </a:pPr>
            <a:r>
              <a:rPr lang="ru-RU" sz="2400" b="1" dirty="0"/>
              <a:t>50 % </a:t>
            </a:r>
            <a:r>
              <a:rPr lang="ru-RU" sz="2400" dirty="0"/>
              <a:t>составляет</a:t>
            </a:r>
            <a:r>
              <a:rPr lang="ru-RU" sz="2400" b="1" dirty="0"/>
              <a:t>   инфракрасное излучение,              </a:t>
            </a:r>
          </a:p>
          <a:p>
            <a:pPr eaLnBrk="0" hangingPunct="0">
              <a:spcBef>
                <a:spcPct val="0"/>
              </a:spcBef>
            </a:pPr>
            <a:r>
              <a:rPr lang="ru-RU" sz="2400" b="1" dirty="0"/>
              <a:t>                                   ( 780 – 4 000 </a:t>
            </a:r>
            <a:r>
              <a:rPr lang="ru-RU" sz="2400" b="1" dirty="0" err="1"/>
              <a:t>нм</a:t>
            </a:r>
            <a:r>
              <a:rPr lang="ru-RU" sz="2400" b="1" dirty="0"/>
              <a:t>).</a:t>
            </a:r>
          </a:p>
          <a:p>
            <a:pPr eaLnBrk="0" hangingPunct="0">
              <a:spcBef>
                <a:spcPct val="0"/>
              </a:spcBef>
            </a:pPr>
            <a:endParaRPr lang="ru-RU" sz="2400" dirty="0"/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ru-RU" sz="2400" b="1" dirty="0"/>
              <a:t>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1886223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Видимые цвета Солнца, полученные в результате прохождения солнечного света через призму.  Хотя свет желтого Солнца включает в себя практически все цвета, ярче всего оно выглядит в желто-зеленой области спектра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725" y="2349500"/>
            <a:ext cx="5667375" cy="3778250"/>
          </a:xfrm>
        </p:spPr>
      </p:pic>
    </p:spTree>
    <p:extLst>
      <p:ext uri="{BB962C8B-B14F-4D97-AF65-F5344CB8AC3E}">
        <p14:creationId xmlns:p14="http://schemas.microsoft.com/office/powerpoint/2010/main" val="1736429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4"/>
            <a:ext cx="8226425" cy="1958232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Освещенность предметов складывается из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прямых солнечных лучей;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солнечного света, рассеянного в атмосфере;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солнечного света, отраженного от других предметов.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4" descr="2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4824"/>
            <a:ext cx="4341974" cy="47777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082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Характер вращения Земли вокруг Солнца</a:t>
            </a:r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59632" y="1600201"/>
            <a:ext cx="7427168" cy="3556992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pic>
        <p:nvPicPr>
          <p:cNvPr id="620548" name="Picture 4" descr="вращ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8604250" cy="408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6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332656"/>
            <a:ext cx="6213376" cy="487362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Траектория Солнца в характерные дни года</a:t>
            </a:r>
          </a:p>
        </p:txBody>
      </p:sp>
      <p:graphicFrame>
        <p:nvGraphicFramePr>
          <p:cNvPr id="653315" name="Object 3"/>
          <p:cNvGraphicFramePr>
            <a:graphicFrameLocks noGrp="1" noChangeAspect="1"/>
          </p:cNvGraphicFramePr>
          <p:nvPr>
            <p:ph type="body" idx="4294967295"/>
            <p:extLst>
              <p:ext uri="{D42A27DB-BD31-4B8C-83A1-F6EECF244321}">
                <p14:modId xmlns:p14="http://schemas.microsoft.com/office/powerpoint/2010/main" val="3609117245"/>
              </p:ext>
            </p:extLst>
          </p:nvPr>
        </p:nvGraphicFramePr>
        <p:xfrm>
          <a:off x="2123728" y="1124744"/>
          <a:ext cx="5420072" cy="510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4" imgW="3600000" imgH="3387820" progId="">
                  <p:embed/>
                </p:oleObj>
              </mc:Choice>
              <mc:Fallback>
                <p:oleObj r:id="rId4" imgW="3600000" imgH="33878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124744"/>
                        <a:ext cx="5420072" cy="510036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2559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469"/>
            <a:ext cx="8226425" cy="1339850"/>
          </a:xfrm>
        </p:spPr>
        <p:txBody>
          <a:bodyPr/>
          <a:lstStyle/>
          <a:p>
            <a:pPr algn="l"/>
            <a:r>
              <a:rPr lang="ru-RU" sz="4000" b="1" dirty="0"/>
              <a:t>Из истории…</a:t>
            </a:r>
            <a:br>
              <a:rPr lang="ru-RU" sz="4000" b="1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6425" cy="4522787"/>
          </a:xfrm>
        </p:spPr>
        <p:txBody>
          <a:bodyPr/>
          <a:lstStyle/>
          <a:p>
            <a:r>
              <a:rPr lang="ru-RU" sz="2400" dirty="0"/>
              <a:t>Солнце играло главную роль в религиозных представлениях египтян на всём протяжении истории.</a:t>
            </a:r>
            <a:br>
              <a:rPr lang="ru-RU" sz="2400" dirty="0"/>
            </a:br>
            <a:r>
              <a:rPr lang="ru-RU" sz="2400" dirty="0"/>
              <a:t>Бог Солнце Ра подобно всему живому возрождался утром с восходом, </a:t>
            </a:r>
            <a:br>
              <a:rPr lang="ru-RU" sz="2400" dirty="0"/>
            </a:br>
            <a:r>
              <a:rPr lang="ru-RU" sz="2400" dirty="0"/>
              <a:t>взрослел и старился в течение дня и уходил в царство мёртвых с заходом солнца.</a:t>
            </a:r>
            <a:br>
              <a:rPr lang="ru-RU" sz="2400" dirty="0"/>
            </a:br>
            <a:r>
              <a:rPr lang="ru-RU" sz="2400" dirty="0"/>
              <a:t>Фараон Эхнатон провозгласил единственного бога на земле – Солнце (</a:t>
            </a:r>
            <a:r>
              <a:rPr lang="ru-RU" sz="2400" dirty="0" err="1"/>
              <a:t>Атон</a:t>
            </a:r>
            <a:r>
              <a:rPr lang="ru-RU" sz="2400" dirty="0"/>
              <a:t>), а себя наместником Солнца на земле – Эхнатоном. </a:t>
            </a:r>
            <a:br>
              <a:rPr lang="ru-RU" sz="2400" dirty="0"/>
            </a:br>
            <a:r>
              <a:rPr lang="ru-RU" sz="2400" dirty="0"/>
              <a:t>Солнечная символика многообразна. Солнце изображали в виде крылатого шара, в виде шара  со множеством простёртых рук-лучей.</a:t>
            </a:r>
            <a:br>
              <a:rPr lang="ru-RU" sz="2400" dirty="0"/>
            </a:br>
            <a:r>
              <a:rPr lang="ru-RU" sz="2400" dirty="0"/>
              <a:t> Круг – подобие солнечного диска – постоянно встречается в египетском    орнаменте.</a:t>
            </a:r>
            <a:br>
              <a:rPr lang="ru-RU" sz="2400" dirty="0"/>
            </a:br>
            <a:r>
              <a:rPr lang="ru-RU" sz="2400" dirty="0"/>
              <a:t>Обелиск – архитектурная форма, впервые созданная в Египте, символизирует солнечный луч.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93216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ile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3351"/>
            <a:ext cx="2736304" cy="3149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ile0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0924"/>
            <a:ext cx="3479617" cy="3818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ile000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"/>
          <a:stretch/>
        </p:blipFill>
        <p:spPr bwMode="auto">
          <a:xfrm>
            <a:off x="1974978" y="3676303"/>
            <a:ext cx="3190258" cy="2934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232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74624"/>
            <a:ext cx="5698976" cy="5990680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В былинах и духовных стихах «святорусская» или «</a:t>
            </a:r>
            <a:r>
              <a:rPr lang="ru-RU" sz="2400" dirty="0" err="1">
                <a:solidFill>
                  <a:schemeClr val="tx1"/>
                </a:solidFill>
              </a:rPr>
              <a:t>светлорусская</a:t>
            </a:r>
            <a:r>
              <a:rPr lang="ru-RU" sz="2400" dirty="0">
                <a:solidFill>
                  <a:schemeClr val="tx1"/>
                </a:solidFill>
              </a:rPr>
              <a:t>» земля изображается как залитое светом открытое, бескрайнее пространство; ср. выражения «белый свет» или «вольный свет» — о мире в целом. В духовных стихах эпитет «светлый» вообще сближается со «святой»: </a:t>
            </a:r>
            <a:r>
              <a:rPr lang="ru-RU" sz="2400" dirty="0" err="1">
                <a:solidFill>
                  <a:schemeClr val="tx1"/>
                </a:solidFill>
              </a:rPr>
              <a:t>светоносность</a:t>
            </a:r>
            <a:r>
              <a:rPr lang="ru-RU" sz="2400" dirty="0">
                <a:solidFill>
                  <a:schemeClr val="tx1"/>
                </a:solidFill>
              </a:rPr>
              <a:t> рассматривается как проявление истинности, праведности и святости (ср. нимб в иконописи).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http://www.pagan.ru/slowar/s/light.jpg"/>
          <p:cNvPicPr>
            <a:picLocks/>
          </p:cNvPicPr>
          <p:nvPr/>
        </p:nvPicPr>
        <p:blipFill>
          <a:blip r:embed="rId2" cstate="print"/>
          <a:srcRect l="20593" r="20593"/>
          <a:stretch>
            <a:fillRect/>
          </a:stretch>
        </p:blipFill>
        <p:spPr bwMode="auto">
          <a:xfrm>
            <a:off x="6156177" y="908720"/>
            <a:ext cx="2497764" cy="4248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9247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6590" y="1340768"/>
            <a:ext cx="7272808" cy="38884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ru-RU" sz="2400" dirty="0">
                <a:solidFill>
                  <a:schemeClr val="tx1"/>
                </a:solidFill>
              </a:rPr>
              <a:t>Великий архитектор </a:t>
            </a:r>
            <a:r>
              <a:rPr lang="ru-RU" sz="2400" dirty="0" err="1">
                <a:solidFill>
                  <a:schemeClr val="tx1"/>
                </a:solidFill>
              </a:rPr>
              <a:t>Ле</a:t>
            </a:r>
            <a:r>
              <a:rPr lang="ru-RU" sz="2400" dirty="0">
                <a:solidFill>
                  <a:schemeClr val="tx1"/>
                </a:solidFill>
              </a:rPr>
              <a:t> Корбюзье отмечал, что материалом для архитектора являются:</a:t>
            </a:r>
          </a:p>
          <a:p>
            <a:pPr lvl="3" eaLnBrk="0" hangingPunct="0">
              <a:spcBef>
                <a:spcPct val="0"/>
              </a:spcBef>
              <a:buFontTx/>
              <a:buChar char="•"/>
            </a:pPr>
            <a:r>
              <a:rPr lang="ru-RU" sz="2400" b="1" dirty="0">
                <a:solidFill>
                  <a:schemeClr val="tx1"/>
                </a:solidFill>
              </a:rPr>
              <a:t> Солнце</a:t>
            </a:r>
          </a:p>
          <a:p>
            <a:pPr lvl="3" eaLnBrk="0" hangingPunct="0">
              <a:spcBef>
                <a:spcPct val="0"/>
              </a:spcBef>
              <a:buFontTx/>
              <a:buChar char="•"/>
            </a:pPr>
            <a:r>
              <a:rPr lang="ru-RU" sz="2400" b="1" dirty="0">
                <a:solidFill>
                  <a:schemeClr val="tx1"/>
                </a:solidFill>
              </a:rPr>
              <a:t> пространство</a:t>
            </a:r>
          </a:p>
          <a:p>
            <a:pPr lvl="3" eaLnBrk="0" hangingPunct="0">
              <a:spcBef>
                <a:spcPct val="0"/>
              </a:spcBef>
              <a:buFontTx/>
              <a:buChar char="•"/>
            </a:pPr>
            <a:r>
              <a:rPr lang="ru-RU" sz="2400" b="1" dirty="0">
                <a:solidFill>
                  <a:schemeClr val="tx1"/>
                </a:solidFill>
              </a:rPr>
              <a:t> растительность         </a:t>
            </a:r>
          </a:p>
          <a:p>
            <a:pPr lvl="3" eaLnBrk="0" hangingPunct="0">
              <a:spcBef>
                <a:spcPct val="0"/>
              </a:spcBef>
              <a:buFontTx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сталь и бетон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3625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6425" cy="1339850"/>
          </a:xfrm>
        </p:spPr>
        <p:txBody>
          <a:bodyPr/>
          <a:lstStyle/>
          <a:p>
            <a:pPr algn="l"/>
            <a:r>
              <a:rPr lang="ru-RU" sz="2400" b="1" dirty="0">
                <a:solidFill>
                  <a:schemeClr val="tx1"/>
                </a:solidFill>
              </a:rPr>
              <a:t>Экваториальные солнечные часы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Из середины доски чертят линии, расходящиеся во все стороны так, чтобы углы между соседними линиями составляли  15*.  Отмечаем на них 12 час.; 1 час.; 2 час. и т.д., потому что на экваториальной плоскости тень поворачивается равномерно. В центре укрепляется стержень – </a:t>
            </a:r>
            <a:r>
              <a:rPr lang="ru-RU" sz="2400" b="1" dirty="0">
                <a:solidFill>
                  <a:schemeClr val="tx1"/>
                </a:solidFill>
              </a:rPr>
              <a:t>гномон.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Доска наклоняется к горизонту на угол = 90*- широта места. Линия с отметкой 12 часов должна располагаться по полуденной линии.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Неудобство: с23 сентября по 21 марта тень падает на циферблат  снизу.</a:t>
            </a:r>
          </a:p>
        </p:txBody>
      </p:sp>
      <p:pic>
        <p:nvPicPr>
          <p:cNvPr id="4" name="Picture 7" descr="солнчасы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725144"/>
            <a:ext cx="2743761" cy="18112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439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6425" cy="1339850"/>
          </a:xfrm>
        </p:spPr>
        <p:txBody>
          <a:bodyPr/>
          <a:lstStyle/>
          <a:p>
            <a:pPr algn="l"/>
            <a:r>
              <a:rPr lang="ru-RU" sz="2400" b="1" dirty="0">
                <a:solidFill>
                  <a:schemeClr val="tx1"/>
                </a:solidFill>
              </a:rPr>
              <a:t>Горизонтальные солнечные часы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На горизонтальной доске перпендикулярно к ней располагается треугольник с острым углом, равным широте места. Основание треугольника = 12 часам. Линии, соответствующие другим часам, проводятся под углом «х», вычисляемым с учётом широты места и углового времени. </a:t>
            </a:r>
          </a:p>
        </p:txBody>
      </p:sp>
      <p:pic>
        <p:nvPicPr>
          <p:cNvPr id="4" name="Picture 4" descr="солнеччасы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"/>
          <a:stretch/>
        </p:blipFill>
        <p:spPr bwMode="auto">
          <a:xfrm>
            <a:off x="2987824" y="2961860"/>
            <a:ext cx="3309760" cy="3347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729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armichaelPaintedWallDi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4664"/>
            <a:ext cx="3084494" cy="2095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undial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547" y="404663"/>
            <a:ext cx="2611884" cy="30029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spot_on_brass_27cm_round_base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24944"/>
            <a:ext cx="4537001" cy="3399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undial_pg1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898" y="4005064"/>
            <a:ext cx="2627503" cy="2166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329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>
                <a:solidFill>
                  <a:srgbClr val="333399"/>
                </a:solidFill>
              </a:rPr>
              <a:t>Приобретенные знания</a:t>
            </a:r>
          </a:p>
          <a:p>
            <a:pPr>
              <a:spcBef>
                <a:spcPts val="500"/>
              </a:spcBef>
              <a:buClr>
                <a:srgbClr val="333399"/>
              </a:buClr>
            </a:pPr>
            <a:endParaRPr lang="ru-RU" sz="4000">
              <a:solidFill>
                <a:srgbClr val="333399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A3119346-7F43-46C7-A5AB-3071673A7630}" type="slidenum">
              <a:rPr lang="ru-RU"/>
              <a:pPr/>
              <a:t>33</a:t>
            </a:fld>
            <a:endParaRPr lang="ru-RU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240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527050" indent="-25082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801688" indent="-26987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Основные понятия, определения и термины;</a:t>
            </a:r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История развития теории света;</a:t>
            </a:r>
          </a:p>
          <a:p>
            <a:pPr>
              <a:spcBef>
                <a:spcPts val="300"/>
              </a:spcBef>
              <a:buClr>
                <a:srgbClr val="FF0000"/>
              </a:buClr>
              <a:buSzPct val="120000"/>
              <a:buFont typeface="Symbol" pitchFamily="16" charset="2"/>
              <a:buChar char=""/>
            </a:pPr>
            <a:r>
              <a:rPr lang="ru-RU" sz="2400" dirty="0" smtClean="0"/>
              <a:t>Влияние света на человека и особенности световосприятия.</a:t>
            </a:r>
            <a:endParaRPr lang="ru-RU" sz="2400" dirty="0"/>
          </a:p>
          <a:p>
            <a:pPr marL="531813" lvl="2" indent="0">
              <a:spcBef>
                <a:spcPts val="300"/>
              </a:spcBef>
              <a:buClr>
                <a:srgbClr val="FF0000"/>
              </a:buClr>
              <a:buSzPct val="80000"/>
            </a:pP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>
                <a:solidFill>
                  <a:srgbClr val="333399"/>
                </a:solidFill>
              </a:rPr>
              <a:t>Вопросы для самопроверки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4817FBE9-E0A8-423F-BA2C-717C9BB1336C}" type="slidenum">
              <a:rPr lang="ru-RU"/>
              <a:pPr/>
              <a:t>34</a:t>
            </a:fld>
            <a:endParaRPr lang="ru-RU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240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2400" dirty="0" smtClean="0"/>
              <a:t>1.Что такое свет?</a:t>
            </a:r>
            <a:endParaRPr lang="ru-RU" sz="2400" dirty="0"/>
          </a:p>
          <a:p>
            <a:pPr>
              <a:spcBef>
                <a:spcPts val="300"/>
              </a:spcBef>
            </a:pPr>
            <a:r>
              <a:rPr lang="ru-RU" sz="2400" dirty="0"/>
              <a:t>2.Что </a:t>
            </a:r>
            <a:r>
              <a:rPr lang="ru-RU" sz="2400" dirty="0" smtClean="0"/>
              <a:t>такое ультрафиолетовое и инфракрасное излучения? </a:t>
            </a:r>
          </a:p>
          <a:p>
            <a:pPr>
              <a:spcBef>
                <a:spcPts val="300"/>
              </a:spcBef>
            </a:pPr>
            <a:r>
              <a:rPr lang="ru-RU" sz="2400" dirty="0" smtClean="0"/>
              <a:t>3.Основные аспекты </a:t>
            </a:r>
            <a:r>
              <a:rPr lang="ru-RU" sz="2400" dirty="0" err="1" smtClean="0"/>
              <a:t>светодизайна</a:t>
            </a:r>
            <a:r>
              <a:rPr lang="ru-RU" sz="2400" dirty="0" smtClean="0"/>
              <a:t>. </a:t>
            </a:r>
            <a:endParaRPr lang="ru-RU" sz="2400" dirty="0"/>
          </a:p>
          <a:p>
            <a:pPr>
              <a:spcBef>
                <a:spcPts val="300"/>
              </a:spcBef>
            </a:pPr>
            <a:r>
              <a:rPr lang="ru-RU" sz="2400" dirty="0" smtClean="0"/>
              <a:t>4.Как влияет солнечный свет на различные территории? </a:t>
            </a:r>
            <a:endParaRPr lang="ru-RU" sz="2400" dirty="0"/>
          </a:p>
          <a:p>
            <a:pPr>
              <a:spcBef>
                <a:spcPts val="300"/>
              </a:spcBef>
            </a:pP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>
                <a:solidFill>
                  <a:srgbClr val="333399"/>
                </a:solidFill>
              </a:rPr>
              <a:t>Задания для самопроверки</a:t>
            </a:r>
          </a:p>
          <a:p>
            <a:pPr>
              <a:spcBef>
                <a:spcPts val="500"/>
              </a:spcBef>
              <a:buClr>
                <a:srgbClr val="333399"/>
              </a:buClr>
            </a:pPr>
            <a:endParaRPr lang="ru-RU" sz="4000">
              <a:solidFill>
                <a:srgbClr val="333399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5772742D-EEC5-43BD-83C4-43A03EA1E2C8}" type="slidenum">
              <a:rPr lang="ru-RU"/>
              <a:pPr/>
              <a:t>35</a:t>
            </a:fld>
            <a:endParaRPr lang="ru-RU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240">
            <a:solidFill>
              <a:srgbClr val="00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2400" dirty="0"/>
              <a:t>    </a:t>
            </a:r>
            <a:r>
              <a:rPr lang="ru-RU" sz="2400" dirty="0" smtClean="0"/>
              <a:t>Проведите проверку степени освещённости двух помещений, </a:t>
            </a:r>
            <a:r>
              <a:rPr lang="ru-RU" sz="2400" dirty="0" smtClean="0"/>
              <a:t>ориентированных в</a:t>
            </a:r>
            <a:r>
              <a:rPr lang="ru-RU" sz="2400" dirty="0" smtClean="0"/>
              <a:t> разных направлениях по  сторонам света. Провести сравнительный анализ. 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>
                <a:solidFill>
                  <a:srgbClr val="333399"/>
                </a:solidFill>
              </a:rPr>
              <a:t>Рекомендуемая литература</a:t>
            </a:r>
          </a:p>
          <a:p>
            <a:pPr>
              <a:spcBef>
                <a:spcPts val="300"/>
              </a:spcBef>
              <a:buClr>
                <a:srgbClr val="0F2BEC"/>
              </a:buClr>
            </a:pPr>
            <a:r>
              <a:rPr lang="ru-RU" sz="2400" b="1">
                <a:solidFill>
                  <a:srgbClr val="0F2BEC"/>
                </a:solidFill>
              </a:rPr>
              <a:t>Основная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25AAD837-55D2-497A-A8C1-367A6BE3151A}" type="slidenum">
              <a:rPr lang="ru-RU"/>
              <a:pPr/>
              <a:t>36</a:t>
            </a:fld>
            <a:endParaRPr lang="ru-RU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15950" indent="-33972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801688" indent="-26987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ru-RU" sz="2400" dirty="0">
                <a:solidFill>
                  <a:srgbClr val="006699"/>
                </a:solidFill>
              </a:rPr>
              <a:t>  </a:t>
            </a:r>
            <a:r>
              <a:rPr lang="ru-RU" sz="2400" dirty="0" smtClean="0">
                <a:solidFill>
                  <a:schemeClr val="tx1"/>
                </a:solidFill>
              </a:rPr>
              <a:t>1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>Устин В. Б. Художественное проектирование интерьеров. /Учебник – М.:</a:t>
            </a:r>
            <a:r>
              <a:rPr lang="ru-RU" sz="2400" dirty="0" err="1" smtClean="0">
                <a:solidFill>
                  <a:schemeClr val="tx1"/>
                </a:solidFill>
              </a:rPr>
              <a:t>Астрель</a:t>
            </a:r>
            <a:r>
              <a:rPr lang="ru-RU" sz="2400" dirty="0" smtClean="0">
                <a:solidFill>
                  <a:schemeClr val="tx1"/>
                </a:solidFill>
              </a:rPr>
              <a:t>, 2010.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/>
              <a:t>2</a:t>
            </a:r>
            <a:r>
              <a:rPr lang="ru-RU" sz="2400" dirty="0"/>
              <a:t>. Справочная книга по </a:t>
            </a:r>
            <a:r>
              <a:rPr lang="ru-RU" sz="2400" dirty="0" smtClean="0"/>
              <a:t>светотехнике /под ред. Ю.Б. </a:t>
            </a:r>
            <a:r>
              <a:rPr lang="ru-RU" sz="2400" dirty="0" err="1" smtClean="0"/>
              <a:t>Айзенберга</a:t>
            </a:r>
            <a:r>
              <a:rPr lang="ru-RU" sz="2400" dirty="0" smtClean="0"/>
              <a:t> – </a:t>
            </a:r>
            <a:r>
              <a:rPr lang="ru-RU" sz="2400" dirty="0" err="1" smtClean="0"/>
              <a:t>М.:Знак</a:t>
            </a:r>
            <a:r>
              <a:rPr lang="ru-RU" sz="2400" dirty="0" smtClean="0"/>
              <a:t>, 2006.</a:t>
            </a:r>
          </a:p>
          <a:p>
            <a:r>
              <a:rPr lang="ru-RU" sz="2400" dirty="0" smtClean="0"/>
              <a:t>  3. Косо</a:t>
            </a:r>
            <a:r>
              <a:rPr lang="ru-RU" sz="2400" dirty="0"/>
              <a:t>, </a:t>
            </a:r>
            <a:r>
              <a:rPr lang="ru-RU" sz="2400" dirty="0" err="1"/>
              <a:t>Йожеф</a:t>
            </a:r>
            <a:r>
              <a:rPr lang="ru-RU" sz="2400" dirty="0"/>
              <a:t>. Солнечный дом. Естественное освещение в </a:t>
            </a:r>
            <a:r>
              <a:rPr lang="ru-RU" sz="2400" dirty="0" smtClean="0"/>
              <a:t>планировке </a:t>
            </a:r>
            <a:r>
              <a:rPr lang="ru-RU" sz="2400" dirty="0"/>
              <a:t>и строительстве / Косо </a:t>
            </a:r>
            <a:r>
              <a:rPr lang="ru-RU" sz="2400" dirty="0" err="1"/>
              <a:t>Йожеф</a:t>
            </a:r>
            <a:r>
              <a:rPr lang="ru-RU" sz="2400" dirty="0"/>
              <a:t>. - М.: Континент, 2008. </a:t>
            </a:r>
          </a:p>
          <a:p>
            <a:endParaRPr lang="ru-RU" sz="2400" dirty="0"/>
          </a:p>
          <a:p>
            <a:pPr lvl="2"/>
            <a:endParaRPr lang="ru-RU" sz="2400" dirty="0"/>
          </a:p>
          <a:p>
            <a:pPr lvl="2">
              <a:spcBef>
                <a:spcPts val="300"/>
              </a:spcBef>
              <a:buClr>
                <a:srgbClr val="FF0000"/>
              </a:buClr>
              <a:buSzPct val="80000"/>
            </a:pP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>
                <a:solidFill>
                  <a:srgbClr val="333399"/>
                </a:solidFill>
              </a:rPr>
              <a:t>Рекомендуемая литература</a:t>
            </a:r>
          </a:p>
          <a:p>
            <a:pPr>
              <a:spcBef>
                <a:spcPts val="300"/>
              </a:spcBef>
              <a:buClr>
                <a:srgbClr val="0F2BEC"/>
              </a:buClr>
            </a:pPr>
            <a:r>
              <a:rPr lang="ru-RU" sz="2400" b="1">
                <a:solidFill>
                  <a:srgbClr val="0F2BEC"/>
                </a:solidFill>
              </a:rPr>
              <a:t>Дополнительная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FCBB10C0-0820-4DDB-83F2-CE858BC2484F}" type="slidenum">
              <a:rPr lang="ru-RU"/>
              <a:pPr/>
              <a:t>37</a:t>
            </a:fld>
            <a:endParaRPr lang="ru-RU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23850" y="1454150"/>
            <a:ext cx="8855075" cy="484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15950" indent="-339725"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615950" algn="l"/>
                <a:tab pos="1063625" algn="l"/>
                <a:tab pos="1512888" algn="l"/>
                <a:tab pos="1962150" algn="l"/>
                <a:tab pos="2411413" algn="l"/>
                <a:tab pos="2860675" algn="l"/>
                <a:tab pos="3309938" algn="l"/>
                <a:tab pos="3759200" algn="l"/>
                <a:tab pos="4208463" algn="l"/>
                <a:tab pos="4657725" algn="l"/>
                <a:tab pos="5106988" algn="l"/>
                <a:tab pos="5556250" algn="l"/>
                <a:tab pos="6005513" algn="l"/>
                <a:tab pos="6454775" algn="l"/>
                <a:tab pos="6904038" algn="l"/>
                <a:tab pos="7353300" algn="l"/>
                <a:tab pos="7802563" algn="l"/>
                <a:tab pos="8251825" algn="l"/>
                <a:tab pos="8701088" algn="l"/>
                <a:tab pos="9150350" algn="l"/>
                <a:tab pos="959961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457200" indent="-457200">
              <a:buAutoNum type="arabicPeriod"/>
            </a:pPr>
            <a:r>
              <a:rPr lang="ru-RU" sz="2400" dirty="0" err="1" smtClean="0">
                <a:solidFill>
                  <a:schemeClr val="tx1"/>
                </a:solidFill>
              </a:rPr>
              <a:t>Эрт</a:t>
            </a:r>
            <a:r>
              <a:rPr lang="ru-RU" sz="2400" dirty="0">
                <a:solidFill>
                  <a:schemeClr val="tx1"/>
                </a:solidFill>
              </a:rPr>
              <a:t>, Роджер. Цвет и свет: энциклопедия / </a:t>
            </a:r>
            <a:r>
              <a:rPr lang="ru-RU" sz="2400" dirty="0" err="1">
                <a:solidFill>
                  <a:schemeClr val="tx1"/>
                </a:solidFill>
              </a:rPr>
              <a:t>Эрт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Роджер. М</a:t>
            </a:r>
            <a:r>
              <a:rPr lang="ru-RU" sz="2400" dirty="0">
                <a:solidFill>
                  <a:schemeClr val="tx1"/>
                </a:solidFill>
              </a:rPr>
              <a:t>.: </a:t>
            </a:r>
            <a:r>
              <a:rPr lang="ru-RU" sz="2400" dirty="0" smtClean="0">
                <a:solidFill>
                  <a:schemeClr val="tx1"/>
                </a:solidFill>
              </a:rPr>
              <a:t>Мир книги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smtClean="0">
                <a:solidFill>
                  <a:schemeClr val="tx1"/>
                </a:solidFill>
              </a:rPr>
              <a:t>2007.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Устин В. Б. Учебник дизайна. Композиция, методика, практика /Учебник – М.: </a:t>
            </a:r>
            <a:r>
              <a:rPr lang="ru-RU" sz="2400" dirty="0" err="1" smtClean="0">
                <a:solidFill>
                  <a:schemeClr val="tx1"/>
                </a:solidFill>
              </a:rPr>
              <a:t>Астрель</a:t>
            </a:r>
            <a:r>
              <a:rPr lang="ru-RU" sz="2400" dirty="0" smtClean="0">
                <a:solidFill>
                  <a:schemeClr val="tx1"/>
                </a:solidFill>
              </a:rPr>
              <a:t>, 2009.</a:t>
            </a:r>
            <a:endParaRPr lang="ru-RU" sz="2400" dirty="0">
              <a:solidFill>
                <a:schemeClr val="tx1"/>
              </a:solidFill>
            </a:endParaRPr>
          </a:p>
          <a:p>
            <a:pPr lvl="1">
              <a:buClr>
                <a:srgbClr val="006699"/>
              </a:buClr>
            </a:pPr>
            <a:endParaRPr lang="ru-RU" sz="2400" dirty="0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35615" y="144809"/>
            <a:ext cx="8496300" cy="980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>
              <a:buClr>
                <a:srgbClr val="333399"/>
              </a:buClr>
            </a:pPr>
            <a:r>
              <a:rPr lang="ru-RU" sz="4000" dirty="0" smtClean="0">
                <a:solidFill>
                  <a:srgbClr val="0F2BEC"/>
                </a:solidFill>
              </a:rPr>
              <a:t>Интернет-ресурсы</a:t>
            </a:r>
            <a:endParaRPr lang="ru-RU" sz="4000" dirty="0">
              <a:solidFill>
                <a:srgbClr val="0F2BEC"/>
              </a:solidFill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25AAD837-55D2-497A-A8C1-367A6BE3151A}" type="slidenum">
              <a:rPr lang="ru-RU"/>
              <a:pPr/>
              <a:t>38</a:t>
            </a:fld>
            <a:endParaRPr lang="ru-RU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1463" indent="-271463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15950" indent="-33972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801688" indent="-269875"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ru-RU" sz="2400" dirty="0">
                <a:solidFill>
                  <a:srgbClr val="006699"/>
                </a:solidFill>
              </a:rPr>
              <a:t>  </a:t>
            </a:r>
            <a:r>
              <a:rPr lang="ru-RU" sz="2400" dirty="0">
                <a:solidFill>
                  <a:schemeClr val="tx1"/>
                </a:solidFill>
              </a:rPr>
              <a:t>1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www.magicoportals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2. </a:t>
            </a:r>
            <a:r>
              <a:rPr lang="en-US" sz="2400" dirty="0">
                <a:solidFill>
                  <a:schemeClr val="tx1"/>
                </a:solidFill>
              </a:rPr>
              <a:t>http://</a:t>
            </a:r>
            <a:r>
              <a:rPr lang="en-US" sz="2400" dirty="0" smtClean="0">
                <a:solidFill>
                  <a:schemeClr val="tx1"/>
                </a:solidFill>
              </a:rPr>
              <a:t>www.vashdom.ru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  3. </a:t>
            </a:r>
            <a:r>
              <a:rPr lang="en-US" sz="2400" dirty="0">
                <a:solidFill>
                  <a:schemeClr val="tx1"/>
                </a:solidFill>
              </a:rPr>
              <a:t>http://</a:t>
            </a:r>
            <a:r>
              <a:rPr lang="en-US" sz="2400" dirty="0" smtClean="0">
                <a:solidFill>
                  <a:schemeClr val="tx1"/>
                </a:solidFill>
              </a:rPr>
              <a:t>www.designrules.ru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pPr lvl="1"/>
            <a:endParaRPr lang="ru-RU" sz="2400" dirty="0"/>
          </a:p>
          <a:p>
            <a:pPr lvl="2"/>
            <a:endParaRPr lang="ru-RU" sz="2400" dirty="0"/>
          </a:p>
          <a:p>
            <a:pPr lvl="2">
              <a:spcBef>
                <a:spcPts val="300"/>
              </a:spcBef>
              <a:buClr>
                <a:srgbClr val="FF0000"/>
              </a:buClr>
              <a:buSzPct val="80000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499733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Line 1"/>
          <p:cNvSpPr>
            <a:spLocks noChangeShapeType="1"/>
          </p:cNvSpPr>
          <p:nvPr/>
        </p:nvSpPr>
        <p:spPr bwMode="auto">
          <a:xfrm>
            <a:off x="323850" y="1125538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-15875" y="6308725"/>
            <a:ext cx="9318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1876279A-9B94-46CF-92C9-D1A6B42771E6}" type="slidenum">
              <a:rPr lang="ru-RU"/>
              <a:pPr/>
              <a:t>39</a:t>
            </a:fld>
            <a:endParaRPr lang="ru-RU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just">
              <a:spcBef>
                <a:spcPts val="150"/>
              </a:spcBef>
              <a:buClr>
                <a:srgbClr val="FF0000"/>
              </a:buClr>
              <a:buSzPct val="120000"/>
              <a:buFont typeface="Symbol" pitchFamily="16" charset="2"/>
              <a:buNone/>
            </a:pPr>
            <a:r>
              <a:rPr lang="ru-RU" sz="1200" b="1"/>
              <a:t>Использование материалов презентации</a:t>
            </a:r>
          </a:p>
          <a:p>
            <a:pPr algn="just">
              <a:spcBef>
                <a:spcPts val="150"/>
              </a:spcBef>
              <a:buClr>
                <a:srgbClr val="FF0000"/>
              </a:buClr>
              <a:buSzPct val="120000"/>
              <a:buFont typeface="Symbol" pitchFamily="16" charset="2"/>
              <a:buNone/>
            </a:pPr>
            <a:endParaRPr lang="ru-RU" sz="1200" b="1"/>
          </a:p>
          <a:p>
            <a:pPr algn="just">
              <a:spcBef>
                <a:spcPts val="150"/>
              </a:spcBef>
              <a:buClr>
                <a:srgbClr val="FF0000"/>
              </a:buClr>
              <a:buSzPct val="120000"/>
              <a:buFont typeface="Symbol" pitchFamily="16" charset="2"/>
              <a:buNone/>
            </a:pPr>
            <a:r>
              <a:rPr lang="ru-RU" sz="120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ts val="150"/>
              </a:spcBef>
              <a:buClr>
                <a:srgbClr val="FF0000"/>
              </a:buClr>
              <a:buSzPct val="120000"/>
              <a:buFont typeface="Symbol" pitchFamily="16" charset="2"/>
              <a:buNone/>
            </a:pPr>
            <a:endParaRPr lang="ru-RU" sz="1200"/>
          </a:p>
          <a:p>
            <a:pPr algn="just">
              <a:spcBef>
                <a:spcPts val="150"/>
              </a:spcBef>
              <a:buClr>
                <a:srgbClr val="FF0000"/>
              </a:buClr>
              <a:buSzPct val="120000"/>
              <a:buFont typeface="Symbol" pitchFamily="16" charset="2"/>
              <a:buNone/>
            </a:pPr>
            <a:r>
              <a:rPr 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1428</Words>
  <Application>Microsoft Office PowerPoint</Application>
  <PresentationFormat>Экран (4:3)</PresentationFormat>
  <Paragraphs>140</Paragraphs>
  <Slides>39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Понятия света в дизайне среды</vt:lpstr>
      <vt:lpstr>Что такое свет?</vt:lpstr>
      <vt:lpstr>Светотехника  Светотехника занимается не только видимым спектром, но также ультрафиолетовым (10-380 нм) и инфракрасным (770 нм-2 мм).  </vt:lpstr>
      <vt:lpstr>Световосприятие человека  Свет, пропускаемый внутрь радужной оболочкой, проходит через хрусталик и возбуждает сетчатку. Это светочувствительная ткань глаза. Она содержит нервные клетки, называемые палочками и колбочками, которые служат для распознавания малейших особенностей оттенка и яркости света. Затем сигналы передаются зрительным нервом в мозг, и тогда человек осознает, что он увидел. </vt:lpstr>
      <vt:lpstr>Световой дизайн  Светодиза́йн (англ. lighting design — проектирование, разработка, конструирование, расчёт освещения) — это направление дизайна, базирующееся на трёх основных аспектах освещения.  1. Эстетическое восприятие 2. Эргономический аспект 3. Энергоэффективность  </vt:lpstr>
      <vt:lpstr>1. Эстетическое восприятие — важное значение при проектировании и реализации освещения мест с длительным пребыванием людей: зон отдыха, парков, скверов, магазинов, общественных зон и архитектурных форм. 2. Эргономический аспект — функциональность освещения, способность света влиять на работоспособность, комфорт и зрительное восприятие. 3. Энергоэффективность — необходимо понимать, нет ли переосвещенных поверхностей, без весомой на то причины; нет ли освещения пустых мест, без определенной смысловой нагрузки; не превышают ли значения освещенности необходимые по нормативным документам или для выполнения эстетических и функциональных задач.  </vt:lpstr>
      <vt:lpstr>Каждый из перечисленных аспектов должен быть учтён в работе дизайнера. В эстетическом смысле дизайнер должен повысить привлекательность освещаемого пространства, понять, как объект будет взаимодействовать с окружающим фоном (сливаться или выделяться из него), какие эмоции при этом будет вызывать свет. Необходимо помнить и то, что объект будет виден не только ночью, но и днём; учитывать дневной свет и требования безопасности в ночное время (чрезмерная блескость в поле зрения наблюдателя, цветовое и световое загрязнение и т.д.) </vt:lpstr>
      <vt:lpstr>Световой дизайн, как и архитектура, не является по отдельности ни искусством, ни наукой, а скорее производной от них отраслью.   Профессиональному светодизайнеру необходима не только креативная идея (с точки зрения искусства), но и понимание физических свойств света и принципов работы светильников и источников света (с научной точки зрения). </vt:lpstr>
      <vt:lpstr>Из истории…  </vt:lpstr>
      <vt:lpstr> От греков, а также индусов дошли утверждения о том, что зрение есть нечто исходящее из глаза и как бы ощупывающее предметы, но также и другие теории, согласно которым свет представляет собой поток вещества, исходящий от видимого предмета.   Среди этих гипотез ближе всего к современным представлениям точка зрения Демокрита из Абдеры (5 в. до н.э.). Он учил, что свет – это поток частиц, обладающих определенными физическими свойствами, к которым не относится цвет (ощущение цвета возникает уже как следствие вхождения в глаз света).</vt:lpstr>
      <vt:lpstr>В средние века с возрождением наук в Европе пришло понимание того, что правильно объяснить физическое явление можно, лишь полностью изучив происходящее, и этот новый дух науки вызвал особый интерес к оптическим экспериментам.   Одновременно с изобретением очков, микроскопа и телескопа в эти же века ученые, такие, как Р.Бэкон, Леонардо да Винчи, Й.Кеплер, Г.Галилей и Р.Декарт, пытались понять физические законы, описывающие истинную природу света. </vt:lpstr>
      <vt:lpstr>В XVII веке Исаак Ньютон и другие ученые полагали, что свет состоит из быстро движущихся частиц, которые назвали корпускулами. Датский ученый Христиан Гюйгенс утверждал, что свет состоит из волн.  В 1801 г. английский ученый Томас Янг произвел ряд опытов с дифракцией света. Это явление состоит в том, что при прохождении через очень узкую щель свет слегка рассеивается, а не распространяется по прямой линии. Янг объяснил дифракцию распространением света в форме волн.   А в 1860-х гг. шотландский ученый Джеймс Кларк Максвелл высказал предположение, что электромагнитная энергия распространяется волнами, и что свет является особым видом этой энергии.</vt:lpstr>
      <vt:lpstr>Однако к началу XX века немецкий ученый Макс Планк в своих работах доказал, что энергия излучения может существовать лишь в виде крошечных сгустков - квантов. Это доказательство лежит в основе квантовой теории Планка, за которую он в 1918 году получил Нобелевскую премию в области физики.  Квант светового излучения - это частица, называемая фотоном. При излучении или поглощении свет всегда ведет себя как поток фотонов.   </vt:lpstr>
      <vt:lpstr>Свет и цвет</vt:lpstr>
      <vt:lpstr>Преломление света называется рефракцией, а разложение белого света на разные цвета - дисперсией. </vt:lpstr>
      <vt:lpstr>Солнце и его учет в архитектурном проектировании </vt:lpstr>
      <vt:lpstr>Характеристика солнечной радиации</vt:lpstr>
      <vt:lpstr>Видимые цвета Солнца, полученные в результате прохождения солнечного света через призму.  Хотя свет желтого Солнца включает в себя практически все цвета, ярче всего оно выглядит в желто-зеленой области спектра</vt:lpstr>
      <vt:lpstr>Освещенность предметов складывается из - прямых солнечных лучей; - солнечного света, рассеянного в атмосфере; - солнечного света, отраженного от других предметов. </vt:lpstr>
      <vt:lpstr>Характер вращения Земли вокруг Солнца</vt:lpstr>
      <vt:lpstr>Траектория Солнца в характерные дни года</vt:lpstr>
      <vt:lpstr>Из истории… </vt:lpstr>
      <vt:lpstr>Презентация PowerPoint</vt:lpstr>
      <vt:lpstr>В былинах и духовных стихах «святорусская» или «светлорусская» земля изображается как залитое светом открытое, бескрайнее пространство; ср. выражения «белый свет» или «вольный свет» — о мире в целом. В духовных стихах эпитет «светлый» вообще сближается со «святой»: светоносность рассматривается как проявление истинности, праведности и святости (ср. нимб в иконописи). </vt:lpstr>
      <vt:lpstr>Презентация PowerPoint</vt:lpstr>
      <vt:lpstr>Экваториальные солнечные часы Из середины доски чертят линии, расходящиеся во все стороны так, чтобы углы между соседними линиями составляли  15*.  Отмечаем на них 12 час.; 1 час.; 2 час. и т.д., потому что на экваториальной плоскости тень поворачивается равномерно. В центре укрепляется стержень – гномон. Доска наклоняется к горизонту на угол = 90*- широта места. Линия с отметкой 12 часов должна располагаться по полуденной линии. Неудобство: с23 сентября по 21 марта тень падает на циферблат  снизу.</vt:lpstr>
      <vt:lpstr>Горизонтальные солнечные часы На горизонтальной доске перпендикулярно к ней располагается треугольник с острым углом, равным широте места. Основание треугольника = 12 часам. Линии, соответствующие другим часам, проводятся под углом «х», вычисляемым с учётом широты места и углового времени.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Оксана</cp:lastModifiedBy>
  <cp:revision>22</cp:revision>
  <dcterms:modified xsi:type="dcterms:W3CDTF">2013-05-29T13:54:17Z</dcterms:modified>
</cp:coreProperties>
</file>