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81" r:id="rId3"/>
    <p:sldId id="257" r:id="rId4"/>
    <p:sldId id="258" r:id="rId5"/>
    <p:sldId id="259" r:id="rId6"/>
    <p:sldId id="260" r:id="rId7"/>
    <p:sldId id="261" r:id="rId8"/>
    <p:sldId id="262" r:id="rId9"/>
    <p:sldId id="263" r:id="rId10"/>
    <p:sldId id="264" r:id="rId11"/>
    <p:sldId id="265" r:id="rId12"/>
    <p:sldId id="266" r:id="rId13"/>
    <p:sldId id="270" r:id="rId14"/>
    <p:sldId id="267" r:id="rId15"/>
    <p:sldId id="268" r:id="rId16"/>
    <p:sldId id="269" r:id="rId17"/>
    <p:sldId id="271" r:id="rId18"/>
    <p:sldId id="272" r:id="rId19"/>
    <p:sldId id="273" r:id="rId20"/>
    <p:sldId id="274" r:id="rId21"/>
    <p:sldId id="275" r:id="rId22"/>
    <p:sldId id="276" r:id="rId23"/>
    <p:sldId id="277" r:id="rId24"/>
    <p:sldId id="278" r:id="rId25"/>
    <p:sldId id="279" r:id="rId26"/>
    <p:sldId id="280"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95CD08-E7B2-413E-9DBF-2503454BB3ED}" type="datetimeFigureOut">
              <a:rPr lang="ru-RU" smtClean="0"/>
              <a:t>09.12.2013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5D9B47-D0E7-4104-A198-24ECA24CB7DE}" type="slidenum">
              <a:rPr lang="ru-RU" smtClean="0"/>
              <a:t>‹#›</a:t>
            </a:fld>
            <a:endParaRPr lang="ru-RU"/>
          </a:p>
        </p:txBody>
      </p:sp>
    </p:spTree>
    <p:extLst>
      <p:ext uri="{BB962C8B-B14F-4D97-AF65-F5344CB8AC3E}">
        <p14:creationId xmlns:p14="http://schemas.microsoft.com/office/powerpoint/2010/main" val="4272938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D5D9B47-D0E7-4104-A198-24ECA24CB7DE}" type="slidenum">
              <a:rPr lang="ru-RU" smtClean="0"/>
              <a:t>7</a:t>
            </a:fld>
            <a:endParaRPr lang="ru-RU"/>
          </a:p>
        </p:txBody>
      </p:sp>
    </p:spTree>
    <p:extLst>
      <p:ext uri="{BB962C8B-B14F-4D97-AF65-F5344CB8AC3E}">
        <p14:creationId xmlns:p14="http://schemas.microsoft.com/office/powerpoint/2010/main" val="29687150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B4C71EC6-210F-42DE-9C53-41977AD35B3D}" type="datetimeFigureOut">
              <a:rPr lang="ru-RU" smtClean="0"/>
              <a:t>09.12.2013</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09.12.2013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09.12.2013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09.12.2013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09.12.2013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B4C71EC6-210F-42DE-9C53-41977AD35B3D}" type="datetimeFigureOut">
              <a:rPr lang="ru-RU" smtClean="0"/>
              <a:t>09.12.2013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B4C71EC6-210F-42DE-9C53-41977AD35B3D}" type="datetimeFigureOut">
              <a:rPr lang="ru-RU" smtClean="0"/>
              <a:t>09.12.2013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B4C71EC6-210F-42DE-9C53-41977AD35B3D}" type="datetimeFigureOut">
              <a:rPr lang="ru-RU" smtClean="0"/>
              <a:t>09.12.2013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B4C71EC6-210F-42DE-9C53-41977AD35B3D}" type="datetimeFigureOut">
              <a:rPr lang="ru-RU" smtClean="0"/>
              <a:t>09.12.2013</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B19B0651-EE4F-4900-A07F-96A6BFA9D0F0}"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09.12.2013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09.12.2013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C71EC6-210F-42DE-9C53-41977AD35B3D}" type="datetimeFigureOut">
              <a:rPr lang="ru-RU" smtClean="0"/>
              <a:t>09.12.2013</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067944" y="6093296"/>
            <a:ext cx="4894312" cy="518214"/>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r>
              <a:rPr lang="ru-RU" b="1" dirty="0" smtClean="0">
                <a:solidFill>
                  <a:schemeClr val="accent5"/>
                </a:solidFill>
              </a:rPr>
              <a:t>Коробецкой Натальи Бэу-13-НН1</a:t>
            </a:r>
            <a:endParaRPr lang="ru-RU" b="1" dirty="0">
              <a:solidFill>
                <a:schemeClr val="accent5"/>
              </a:solidFill>
            </a:endParaRPr>
          </a:p>
        </p:txBody>
      </p:sp>
      <p:sp>
        <p:nvSpPr>
          <p:cNvPr id="4" name="Прямоугольник 3"/>
          <p:cNvSpPr/>
          <p:nvPr/>
        </p:nvSpPr>
        <p:spPr>
          <a:xfrm>
            <a:off x="-1825" y="764704"/>
            <a:ext cx="9145825" cy="2585323"/>
          </a:xfrm>
          <a:prstGeom prst="rect">
            <a:avLst/>
          </a:prstGeom>
          <a:noFill/>
        </p:spPr>
        <p:txBody>
          <a:bodyPr wrap="square" lIns="91440" tIns="45720" rIns="91440" bIns="45720">
            <a:spAutoFit/>
          </a:bodyPr>
          <a:lstStyle/>
          <a:p>
            <a:pPr algn="ctr"/>
            <a:r>
              <a:rPr lang="ru-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Принципы </a:t>
            </a:r>
            <a:r>
              <a:rPr lang="ru-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симметрии в современной картине мира</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4166264"/>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t0.gstatic.com/images?q=tbn:ANd9GcQQuSF06c5NlnLGSph2QEx2v_A8E5RhTMnC3ffEimqvdYh8ONmI_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260648"/>
            <a:ext cx="3364702" cy="230425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t1.gstatic.com/images?q=tbn:ANd9GcRTiwzBr3KeMcxHNjMM75BI4iX8Si6Ld1eZZBc1A7-Gu8otser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465206"/>
            <a:ext cx="1872208" cy="195568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ww.milogiya2008.ru/7/image00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766" y="3426920"/>
            <a:ext cx="2487018" cy="216232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s://encrypted-tbn1.gstatic.com/images?q=tbn:ANd9GcS7_DvTZ1TGQnldPCe8HNPmWan4IIgkywmdpbexAgO7rW6nsyzDA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0849" y="592088"/>
            <a:ext cx="2286000"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Овал 3"/>
          <p:cNvSpPr/>
          <p:nvPr/>
        </p:nvSpPr>
        <p:spPr>
          <a:xfrm>
            <a:off x="1907704" y="2564904"/>
            <a:ext cx="5217010" cy="936104"/>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3200" dirty="0" smtClean="0"/>
              <a:t>Симметрия</a:t>
            </a:r>
            <a:endParaRPr lang="ru-RU" sz="3200" dirty="0"/>
          </a:p>
        </p:txBody>
      </p:sp>
      <p:pic>
        <p:nvPicPr>
          <p:cNvPr id="7178" name="Picture 10" descr="http://5klass.net/datas/geometrija/Zerkalnaja-simmetrija/0005-005-Zerkalnaja-simmetrij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94503" y="3789040"/>
            <a:ext cx="5747281"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046586"/>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5116024"/>
          </a:xfrm>
        </p:spPr>
        <p:txBody>
          <a:bodyPr>
            <a:normAutofit fontScale="77500" lnSpcReduction="20000"/>
          </a:bodyPr>
          <a:lstStyle/>
          <a:p>
            <a:r>
              <a:rPr lang="ru-RU" sz="2800" dirty="0"/>
              <a:t>Одним из важных открытий современного естествознания является тот факт, что все многообразие окружающего нас физического мира связано с тем или иным нарушением определенных видов симметрий. Чтобы это утверждение стало более понятным, рассмотрим подробнее понятие симметрии.</a:t>
            </a:r>
          </a:p>
          <a:p>
            <a:r>
              <a:rPr lang="ru-RU" sz="2800" dirty="0"/>
              <a:t>«Симметричное обозначает нечто, обладающее хорошим соотношением пропорций, а симметрия – тот вид согласованности отдельных частей, который объединяет их в целое. Красота тесно связана с симметрией», - писал Г. Вейль в своей книге «Этюды о симметрии». Он ссылается при этом не только на пространственные соотношения, т.е. геометрическую симметрию. Разновидностью симметрии он считает гармонию в музыке, указывающую на акустические приложения симметрии.</a:t>
            </a:r>
          </a:p>
          <a:p>
            <a:endParaRPr lang="ru-RU" dirty="0"/>
          </a:p>
        </p:txBody>
      </p:sp>
      <p:sp>
        <p:nvSpPr>
          <p:cNvPr id="3" name="Заголовок 2"/>
          <p:cNvSpPr>
            <a:spLocks noGrp="1"/>
          </p:cNvSpPr>
          <p:nvPr>
            <p:ph type="title"/>
          </p:nvPr>
        </p:nvSpPr>
        <p:spPr/>
        <p:txBody>
          <a:bodyPr/>
          <a:lstStyle/>
          <a:p>
            <a:r>
              <a:rPr lang="ru-RU" dirty="0" smtClean="0"/>
              <a:t>Понятие симметрии</a:t>
            </a:r>
            <a:endParaRPr lang="ru-RU" dirty="0"/>
          </a:p>
        </p:txBody>
      </p:sp>
    </p:spTree>
    <p:extLst>
      <p:ext uri="{BB962C8B-B14F-4D97-AF65-F5344CB8AC3E}">
        <p14:creationId xmlns:p14="http://schemas.microsoft.com/office/powerpoint/2010/main" val="3489072133"/>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499992" y="1196752"/>
            <a:ext cx="4546848" cy="4810539"/>
          </a:xfrm>
        </p:spPr>
        <p:txBody>
          <a:bodyPr>
            <a:normAutofit fontScale="92500" lnSpcReduction="10000"/>
          </a:bodyPr>
          <a:lstStyle/>
          <a:p>
            <a:r>
              <a:rPr lang="ru-RU" sz="2000" dirty="0"/>
              <a:t>Зеркальная симметрия в геометрии относится к операциям отражения или вращения. Она достаточно широко встречается в природе. Наибольшей симметрией в природе обладают кристаллы (например,  симметрия снежинок, природных кристаллов), однако не у всех из них наблюдается зеркальная симметрия. Известны так называемые оптически активные кристаллы, которые поворачивают плоскость поляризации падающего на них света.</a:t>
            </a:r>
          </a:p>
        </p:txBody>
      </p:sp>
      <p:sp>
        <p:nvSpPr>
          <p:cNvPr id="3" name="Заголовок 2"/>
          <p:cNvSpPr>
            <a:spLocks noGrp="1"/>
          </p:cNvSpPr>
          <p:nvPr>
            <p:ph type="title"/>
          </p:nvPr>
        </p:nvSpPr>
        <p:spPr>
          <a:xfrm>
            <a:off x="457200" y="274638"/>
            <a:ext cx="8229600" cy="850106"/>
          </a:xfrm>
        </p:spPr>
        <p:txBody>
          <a:bodyPr/>
          <a:lstStyle/>
          <a:p>
            <a:r>
              <a:rPr lang="ru-RU" dirty="0" smtClean="0"/>
              <a:t>Зеркальная симметрия</a:t>
            </a:r>
            <a:endParaRPr lang="ru-RU" dirty="0"/>
          </a:p>
        </p:txBody>
      </p:sp>
      <p:pic>
        <p:nvPicPr>
          <p:cNvPr id="1026" name="Picture 2" descr="http://repetitor-problem.net/wp-content/uploads/2012/02/Osevaya-simmetriy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62075"/>
            <a:ext cx="4510980" cy="357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144193"/>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476672"/>
            <a:ext cx="8229600" cy="5832648"/>
          </a:xfrm>
        </p:spPr>
        <p:txBody>
          <a:bodyPr>
            <a:normAutofit fontScale="92500" lnSpcReduction="20000"/>
          </a:bodyPr>
          <a:lstStyle/>
          <a:p>
            <a:r>
              <a:rPr lang="ru-RU" dirty="0"/>
              <a:t>В общем случае симметрия выражает степень упорядоченности какой-либо системы или объекта. Например, круг более упорядочен и, следовательно, симметричен, чем квадрат. В свою очередь, квадрат более симметричен, чем прямоугольник. Другими словами, </a:t>
            </a:r>
            <a:r>
              <a:rPr lang="ru-RU" b="1" i="1" dirty="0"/>
              <a:t>симметрия – это неизменность (инвариантность) каких-либо свойств и характеристик объекта по отношению к каким-либо преобразованиям (операциям) над ним.</a:t>
            </a:r>
            <a:r>
              <a:rPr lang="ru-RU" dirty="0"/>
              <a:t> Например, окружность симметрична относительно любой прямой (оси симметрии), лежащей в ее плоскости и проходящей через центр, она симметрична и относительно центра. </a:t>
            </a:r>
            <a:r>
              <a:rPr lang="ru-RU" i="1" dirty="0"/>
              <a:t>Операциями симметрии</a:t>
            </a:r>
            <a:r>
              <a:rPr lang="ru-RU" dirty="0"/>
              <a:t> в данном случае будут зеркальное отражение относительно оси и вращение относительно центра окружности.</a:t>
            </a:r>
          </a:p>
        </p:txBody>
      </p:sp>
    </p:spTree>
    <p:extLst>
      <p:ext uri="{BB962C8B-B14F-4D97-AF65-F5344CB8AC3E}">
        <p14:creationId xmlns:p14="http://schemas.microsoft.com/office/powerpoint/2010/main" val="1653159448"/>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dirty="0"/>
              <a:t>В широком смысле симметрия – это понятие, отображающее </a:t>
            </a:r>
            <a:r>
              <a:rPr lang="ru-RU" b="1" i="1" dirty="0"/>
              <a:t>существующий в объективной действительности порядок, определенное равновесное состояние, относительную устойчивость, пропорциональность и соразмерность между частями целого</a:t>
            </a:r>
            <a:endParaRPr lang="ru-RU" dirty="0"/>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303621627"/>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39552" y="1481328"/>
            <a:ext cx="8147248" cy="4525963"/>
          </a:xfrm>
        </p:spPr>
        <p:txBody>
          <a:bodyPr>
            <a:normAutofit fontScale="92500"/>
          </a:bodyPr>
          <a:lstStyle/>
          <a:p>
            <a:r>
              <a:rPr lang="ru-RU" dirty="0"/>
              <a:t>Противоположным понятием является понятие </a:t>
            </a:r>
            <a:r>
              <a:rPr lang="ru-RU" b="1" i="1" dirty="0"/>
              <a:t>асимметрии</a:t>
            </a:r>
            <a:r>
              <a:rPr lang="ru-RU" dirty="0"/>
              <a:t>, которое отражает существующее в объективном мире </a:t>
            </a:r>
            <a:r>
              <a:rPr lang="ru-RU" b="1" i="1" dirty="0"/>
              <a:t>нарушение порядка, равновесия, относительной устойчивости, пропорциональности и соразмерности между отдельными частями целого, связанное с изменением, развитием и организационной перестройкой</a:t>
            </a:r>
            <a:r>
              <a:rPr lang="ru-RU" dirty="0"/>
              <a:t>. Уже отсюда следует, что асимметрия может рассматриваться как источник развития, эволюции, образования нового.</a:t>
            </a:r>
          </a:p>
        </p:txBody>
      </p:sp>
      <p:sp>
        <p:nvSpPr>
          <p:cNvPr id="3" name="Заголовок 2"/>
          <p:cNvSpPr>
            <a:spLocks noGrp="1"/>
          </p:cNvSpPr>
          <p:nvPr>
            <p:ph type="title"/>
          </p:nvPr>
        </p:nvSpPr>
        <p:spPr/>
        <p:txBody>
          <a:bodyPr/>
          <a:lstStyle/>
          <a:p>
            <a:r>
              <a:rPr lang="ru-RU" dirty="0" smtClean="0"/>
              <a:t>Ассиметрия</a:t>
            </a:r>
            <a:endParaRPr lang="ru-RU" dirty="0"/>
          </a:p>
        </p:txBody>
      </p:sp>
    </p:spTree>
    <p:extLst>
      <p:ext uri="{BB962C8B-B14F-4D97-AF65-F5344CB8AC3E}">
        <p14:creationId xmlns:p14="http://schemas.microsoft.com/office/powerpoint/2010/main" val="4124707407"/>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156176" y="5229200"/>
            <a:ext cx="2880320" cy="778091"/>
          </a:xfrm>
        </p:spPr>
        <p:txBody>
          <a:bodyPr/>
          <a:lstStyle/>
          <a:p>
            <a:r>
              <a:rPr lang="ru-RU" dirty="0" smtClean="0"/>
              <a:t>симметрия</a:t>
            </a:r>
            <a:endParaRPr lang="ru-RU" dirty="0"/>
          </a:p>
        </p:txBody>
      </p:sp>
      <p:pic>
        <p:nvPicPr>
          <p:cNvPr id="2050" name="Picture 2" descr="https://encrypted-tbn3.gstatic.com/images?q=tbn:ANd9GcQr_roKgXqbyjfpa90bjI1Qal1PIFNBt_fQT9lri6mTDKQMlpyUW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476672"/>
            <a:ext cx="5832648" cy="5760640"/>
          </a:xfrm>
          <a:prstGeom prst="rect">
            <a:avLst/>
          </a:prstGeom>
          <a:noFill/>
          <a:extLst>
            <a:ext uri="{909E8E84-426E-40DD-AFC4-6F175D3DCCD1}">
              <a14:hiddenFill xmlns:a14="http://schemas.microsoft.com/office/drawing/2010/main">
                <a:solidFill>
                  <a:srgbClr val="FFFFFF"/>
                </a:solidFill>
              </a14:hiddenFill>
            </a:ext>
          </a:extLst>
        </p:spPr>
      </p:pic>
      <p:sp>
        <p:nvSpPr>
          <p:cNvPr id="5" name="Объект 1"/>
          <p:cNvSpPr txBox="1">
            <a:spLocks/>
          </p:cNvSpPr>
          <p:nvPr/>
        </p:nvSpPr>
        <p:spPr>
          <a:xfrm>
            <a:off x="6156177" y="1628800"/>
            <a:ext cx="2880320" cy="778091"/>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ru-RU" dirty="0" smtClean="0"/>
              <a:t>ассимметрия</a:t>
            </a:r>
            <a:endParaRPr lang="ru-RU" dirty="0"/>
          </a:p>
        </p:txBody>
      </p:sp>
    </p:spTree>
    <p:extLst>
      <p:ext uri="{BB962C8B-B14F-4D97-AF65-F5344CB8AC3E}">
        <p14:creationId xmlns:p14="http://schemas.microsoft.com/office/powerpoint/2010/main" val="3203740318"/>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1328"/>
            <a:ext cx="8229600" cy="5044016"/>
          </a:xfrm>
        </p:spPr>
        <p:txBody>
          <a:bodyPr>
            <a:normAutofit fontScale="85000" lnSpcReduction="20000"/>
          </a:bodyPr>
          <a:lstStyle/>
          <a:p>
            <a:r>
              <a:rPr lang="ru-RU" dirty="0"/>
              <a:t>Симметрия может быть не только геометрической. Различают геометрическую и динамическую формы симметрии (и, соответственно, асимметрии).</a:t>
            </a:r>
          </a:p>
          <a:p>
            <a:r>
              <a:rPr lang="ru-RU" b="1" i="1" dirty="0"/>
              <a:t>К  геометрической форме  </a:t>
            </a:r>
            <a:r>
              <a:rPr lang="ru-RU" dirty="0"/>
              <a:t>симметрии (внешние симметрии) относятся свойства пространства – времени, такие как однородность пространства и времени, изотропность пространства, эквивалентность инерциальных систем отсчета и т.д.</a:t>
            </a:r>
          </a:p>
          <a:p>
            <a:r>
              <a:rPr lang="ru-RU" b="1" i="1" dirty="0"/>
              <a:t>К динамической форме </a:t>
            </a:r>
            <a:r>
              <a:rPr lang="ru-RU" dirty="0"/>
              <a:t>относятся симметрии, выражающие </a:t>
            </a:r>
            <a:r>
              <a:rPr lang="ru-RU" i="1" dirty="0"/>
              <a:t>свойства физических взаимодействий</a:t>
            </a:r>
            <a:r>
              <a:rPr lang="ru-RU" dirty="0"/>
              <a:t>, например, симметрии электрического заряда, симметрии спина и т.п. (внутренние симметрии). Современная физика, однако, раскрывает возможность сведения всех симметрий к геометрическим симметриям.</a:t>
            </a:r>
          </a:p>
          <a:p>
            <a:endParaRPr lang="ru-RU" dirty="0"/>
          </a:p>
        </p:txBody>
      </p:sp>
      <p:sp>
        <p:nvSpPr>
          <p:cNvPr id="3" name="Заголовок 2"/>
          <p:cNvSpPr>
            <a:spLocks noGrp="1"/>
          </p:cNvSpPr>
          <p:nvPr>
            <p:ph type="title"/>
          </p:nvPr>
        </p:nvSpPr>
        <p:spPr/>
        <p:txBody>
          <a:bodyPr/>
          <a:lstStyle/>
          <a:p>
            <a:r>
              <a:rPr lang="ru-RU" dirty="0" smtClean="0"/>
              <a:t>Формы симметрии</a:t>
            </a:r>
            <a:endParaRPr lang="ru-RU" dirty="0"/>
          </a:p>
        </p:txBody>
      </p:sp>
    </p:spTree>
    <p:extLst>
      <p:ext uri="{BB962C8B-B14F-4D97-AF65-F5344CB8AC3E}">
        <p14:creationId xmlns:p14="http://schemas.microsoft.com/office/powerpoint/2010/main" val="816433140"/>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404664"/>
            <a:ext cx="8229600" cy="5602627"/>
          </a:xfrm>
        </p:spPr>
        <p:txBody>
          <a:bodyPr>
            <a:normAutofit fontScale="92500" lnSpcReduction="20000"/>
          </a:bodyPr>
          <a:lstStyle/>
          <a:p>
            <a:r>
              <a:rPr lang="ru-RU" b="1" dirty="0"/>
              <a:t>Калибровочные симметрии.</a:t>
            </a:r>
            <a:r>
              <a:rPr lang="ru-RU" dirty="0"/>
              <a:t> Важным понятием в современной физике является понятие калибровочной симметрии. </a:t>
            </a:r>
            <a:r>
              <a:rPr lang="ru-RU" b="1" i="1" dirty="0"/>
              <a:t>Калибровочные симметрии связаны с инвариантностью относительно масштабных преобразований</a:t>
            </a:r>
            <a:r>
              <a:rPr lang="ru-RU" dirty="0"/>
              <a:t>. Сам термин «калибровка» происходит из жаргона железнодорожников, где он означает переход с узкой колеи на широкую. Под калибровкой, таким образом, первоначально понималось именно изменение уровня или масштаба. Так в СТО физические законы не изменяются относительно переноса (сдвига) системы координат. Траектории движения остаются прямолинейными, пространственный сдвиг остается одинаковым у всех точек пространства. Таким образом, здесь работают глобальные калибровочные преобразования.</a:t>
            </a:r>
          </a:p>
        </p:txBody>
      </p:sp>
    </p:spTree>
    <p:extLst>
      <p:ext uri="{BB962C8B-B14F-4D97-AF65-F5344CB8AC3E}">
        <p14:creationId xmlns:p14="http://schemas.microsoft.com/office/powerpoint/2010/main" val="2978553260"/>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1481328"/>
            <a:ext cx="8892480" cy="4525963"/>
          </a:xfrm>
        </p:spPr>
        <p:txBody>
          <a:bodyPr>
            <a:noAutofit/>
          </a:bodyPr>
          <a:lstStyle/>
          <a:p>
            <a:r>
              <a:rPr lang="ru-RU" sz="2000" dirty="0"/>
              <a:t> Во всей истории развития физики законы сохранения оказались чуть ли не единственными законами, сохранившими свое значение при замене одних теорий другими. Эти законы тесно связаны с основными свойствами пространства и времени. </a:t>
            </a:r>
            <a:br>
              <a:rPr lang="ru-RU" sz="2000" dirty="0"/>
            </a:br>
            <a:r>
              <a:rPr lang="ru-RU" sz="2000" dirty="0"/>
              <a:t/>
            </a:r>
            <a:br>
              <a:rPr lang="ru-RU" sz="2000" dirty="0"/>
            </a:br>
            <a:r>
              <a:rPr lang="ru-RU" sz="2000" b="1" i="1" dirty="0"/>
              <a:t>В основе закона сохранения энергии</a:t>
            </a:r>
            <a:r>
              <a:rPr lang="ru-RU" sz="2000" dirty="0"/>
              <a:t> лежит </a:t>
            </a:r>
            <a:r>
              <a:rPr lang="ru-RU" sz="2000" b="1" i="1" dirty="0"/>
              <a:t>однородность времени</a:t>
            </a:r>
            <a:r>
              <a:rPr lang="ru-RU" sz="2000" dirty="0"/>
              <a:t>, т. е. равнозначность всех моментов времени (симметрия по отношению к сдвигу начала отсчета времени). Равнозначность следует понимать в том смысле, что замена момента времени </a:t>
            </a:r>
            <a:r>
              <a:rPr lang="ru-RU" sz="2000" i="1" dirty="0"/>
              <a:t>t</a:t>
            </a:r>
            <a:r>
              <a:rPr lang="ru-RU" sz="2000" baseline="-25000" dirty="0"/>
              <a:t>1</a:t>
            </a:r>
            <a:r>
              <a:rPr lang="ru-RU" sz="2000" dirty="0"/>
              <a:t> на момент времени </a:t>
            </a:r>
            <a:r>
              <a:rPr lang="ru-RU" sz="2000" i="1" dirty="0"/>
              <a:t>t</a:t>
            </a:r>
            <a:r>
              <a:rPr lang="ru-RU" sz="2000" baseline="-25000" dirty="0"/>
              <a:t>2</a:t>
            </a:r>
            <a:r>
              <a:rPr lang="ru-RU" sz="2000" dirty="0"/>
              <a:t>, без изменения значений координат и скорости частиц, не изменяет механические свойства системы. Это означает то, что после указанной замены, координаты и скорости частиц имеют в любой момент времени </a:t>
            </a:r>
            <a:r>
              <a:rPr lang="ru-RU" sz="2000" i="1" dirty="0"/>
              <a:t>t</a:t>
            </a:r>
            <a:r>
              <a:rPr lang="ru-RU" sz="2000" baseline="-25000" dirty="0"/>
              <a:t>2</a:t>
            </a:r>
            <a:r>
              <a:rPr lang="ru-RU" sz="2000" dirty="0"/>
              <a:t> + </a:t>
            </a:r>
            <a:r>
              <a:rPr lang="ru-RU" sz="2000" i="1" dirty="0"/>
              <a:t>t</a:t>
            </a:r>
            <a:r>
              <a:rPr lang="ru-RU" sz="2000" dirty="0"/>
              <a:t>  такие же значения, какие имели до замены, в момент времени </a:t>
            </a:r>
            <a:r>
              <a:rPr lang="ru-RU" sz="2000" i="1" dirty="0"/>
              <a:t>t</a:t>
            </a:r>
            <a:r>
              <a:rPr lang="ru-RU" sz="2000" baseline="-25000" dirty="0"/>
              <a:t>1</a:t>
            </a:r>
            <a:r>
              <a:rPr lang="ru-RU" sz="2000" dirty="0"/>
              <a:t> + </a:t>
            </a:r>
            <a:r>
              <a:rPr lang="ru-RU" sz="2000" i="1" dirty="0"/>
              <a:t>t</a:t>
            </a:r>
            <a:r>
              <a:rPr lang="ru-RU" sz="2000" dirty="0"/>
              <a:t>. </a:t>
            </a:r>
          </a:p>
        </p:txBody>
      </p:sp>
      <p:sp>
        <p:nvSpPr>
          <p:cNvPr id="3" name="Заголовок 2"/>
          <p:cNvSpPr>
            <a:spLocks noGrp="1"/>
          </p:cNvSpPr>
          <p:nvPr>
            <p:ph type="title"/>
          </p:nvPr>
        </p:nvSpPr>
        <p:spPr>
          <a:xfrm>
            <a:off x="467544" y="116632"/>
            <a:ext cx="8229600" cy="1417638"/>
          </a:xfrm>
        </p:spPr>
        <p:txBody>
          <a:bodyPr>
            <a:normAutofit/>
          </a:bodyPr>
          <a:lstStyle/>
          <a:p>
            <a:r>
              <a:rPr lang="ru-RU" sz="3200" dirty="0">
                <a:effectLst/>
              </a:rPr>
              <a:t>Законы сохранения и их связь с симметрией пространства и времени</a:t>
            </a:r>
            <a:endParaRPr lang="ru-RU" sz="3200" dirty="0"/>
          </a:p>
        </p:txBody>
      </p:sp>
    </p:spTree>
    <p:extLst>
      <p:ext uri="{BB962C8B-B14F-4D97-AF65-F5344CB8AC3E}">
        <p14:creationId xmlns:p14="http://schemas.microsoft.com/office/powerpoint/2010/main" val="110392385"/>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r>
              <a:rPr lang="ru-RU" b="1" i="1" dirty="0"/>
              <a:t>В основе закона сохранения импульса</a:t>
            </a:r>
            <a:r>
              <a:rPr lang="ru-RU" dirty="0"/>
              <a:t> лежит </a:t>
            </a:r>
            <a:r>
              <a:rPr lang="ru-RU" b="1" i="1" dirty="0"/>
              <a:t>однородность пространства</a:t>
            </a:r>
            <a:r>
              <a:rPr lang="ru-RU" dirty="0"/>
              <a:t>, т. е. одинаковость свойств пространства во всех точках (симметрия по отношению к сдвигу начала координат). Одинаковость следует понимать в том смысле, что параллельный перенос замкнутой системы из одного места пространства в другое, без изменения взаимного расположения и скоростей частиц, не изменяет механические свойства системы. </a:t>
            </a:r>
            <a:br>
              <a:rPr lang="ru-RU" dirty="0"/>
            </a:br>
            <a:endParaRPr lang="ru-RU" dirty="0"/>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3942975611"/>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sp>
        <p:nvSpPr>
          <p:cNvPr id="3" name="Заголовок 2"/>
          <p:cNvSpPr>
            <a:spLocks noGrp="1"/>
          </p:cNvSpPr>
          <p:nvPr>
            <p:ph type="title"/>
          </p:nvPr>
        </p:nvSpPr>
        <p:spPr/>
        <p:txBody>
          <a:bodyPr/>
          <a:lstStyle/>
          <a:p>
            <a:endParaRPr lang="ru-RU"/>
          </a:p>
        </p:txBody>
      </p:sp>
      <p:pic>
        <p:nvPicPr>
          <p:cNvPr id="3074" name="Picture 2" descr="http://www.uchportal.ru/_ld/153/131120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7"/>
            <a:ext cx="8712968" cy="6480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2448"/>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b="1" i="1" dirty="0"/>
              <a:t>В основе закона сохранения момента импульса</a:t>
            </a:r>
            <a:r>
              <a:rPr lang="ru-RU" dirty="0"/>
              <a:t> лежит </a:t>
            </a:r>
            <a:r>
              <a:rPr lang="ru-RU" b="1" i="1" dirty="0"/>
              <a:t>изотропия пространства</a:t>
            </a:r>
            <a:r>
              <a:rPr lang="ru-RU" dirty="0"/>
              <a:t>, т. е. одинаковость свойств пространства по всем направлениям (симметрия по отношению к повороту осей координат). Одинаковость следует понимать в том смысле, что поворот замкнутой системы, как целого, не отражается на её механических свойствах.</a:t>
            </a:r>
            <a:br>
              <a:rPr lang="ru-RU" dirty="0"/>
            </a:br>
            <a:endParaRPr lang="ru-RU" dirty="0"/>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2420526334"/>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ru-RU" dirty="0"/>
              <a:t>   Между законами типа основного уравнения динамики и законами сохранения имеется принципиальная разница. Законы динамики дают нам представление о детальном ходе процесса. Так, если задана сила, действующая на материальную точку и начальные условия, то можно найти закон движения, траекторию, величину и направление скорости в любой момент времени и т. п. Законы же сохранения не дают нам прямых указаний на то, как должен идти тот или иной процесс. Они говорят лишь о том, какие процессы запрещены и потому в природе не происходят.</a:t>
            </a:r>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3460611031"/>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dirty="0"/>
              <a:t>  Таким образом, законы сохранения проявляются как принципы запрета: любое явление, при котором не выполняется хотя бы один из законов сохранения, запрещено, и в природе такие явления никогда не наблюдаются. Всякое явление, при котором не нарушается ни один из законов сохранения, в принципе может происходить. </a:t>
            </a:r>
            <a:br>
              <a:rPr lang="ru-RU" dirty="0"/>
            </a:br>
            <a:endParaRPr lang="ru-RU" dirty="0"/>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2821236291"/>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404664"/>
            <a:ext cx="8507288" cy="6048672"/>
          </a:xfrm>
        </p:spPr>
        <p:txBody>
          <a:bodyPr>
            <a:normAutofit fontScale="85000" lnSpcReduction="20000"/>
          </a:bodyPr>
          <a:lstStyle/>
          <a:p>
            <a:r>
              <a:rPr lang="ru-RU" dirty="0"/>
              <a:t>  Рассмотрим следующий пример. Может ли покоящееся тело за счет внутренней энергии начать двигаться? Этот процесс не противоречит закону сохранения энергии. Нужно лишь, чтобы возникающая кинетическая энергия точно равнялась убыли внутренней энергии. </a:t>
            </a:r>
            <a:br>
              <a:rPr lang="ru-RU" dirty="0"/>
            </a:br>
            <a:r>
              <a:rPr lang="ru-RU" dirty="0"/>
              <a:t>       На самом деле такой процесс никогда не происходит, ибо он противоречит закону сохранения импульса. Раз тело покоилось, то его импульс был равен нулю. А если оно станет двигаться, то его импульс сам собой увеличится, что невозможно. Поэтому внутренняя энергия тела не может превратиться в кинетическую, если тело не распадётся на части. </a:t>
            </a:r>
            <a:br>
              <a:rPr lang="ru-RU" dirty="0"/>
            </a:br>
            <a:r>
              <a:rPr lang="ru-RU" dirty="0"/>
              <a:t>       Если же допустить возможность распада этого тела на части, то запрет, налагаемый законом сохранения импульса, снимается. При этом возникшие осколки могут двигаться так, чтобы их центр масс оставался в покое, – а только этого и требует закон сохранения импульса. </a:t>
            </a:r>
          </a:p>
        </p:txBody>
      </p:sp>
    </p:spTree>
    <p:extLst>
      <p:ext uri="{BB962C8B-B14F-4D97-AF65-F5344CB8AC3E}">
        <p14:creationId xmlns:p14="http://schemas.microsoft.com/office/powerpoint/2010/main" val="3480562815"/>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404664"/>
            <a:ext cx="8435280" cy="5602627"/>
          </a:xfrm>
        </p:spPr>
        <p:txBody>
          <a:bodyPr>
            <a:normAutofit fontScale="92500" lnSpcReduction="20000"/>
          </a:bodyPr>
          <a:lstStyle/>
          <a:p>
            <a:r>
              <a:rPr lang="ru-RU" dirty="0"/>
              <a:t> Итак, для того чтобы внутренняя энергия покоящегося тела могла превратиться в кинетическую, это тело должно распасться на части. Если же есть еще один какой-либо закон, запрещающий распад этого тела на части, то его внутренняя энергия и масса покоя будут постоянными величинами. </a:t>
            </a:r>
            <a:br>
              <a:rPr lang="ru-RU" dirty="0"/>
            </a:br>
            <a:r>
              <a:rPr lang="ru-RU" dirty="0"/>
              <a:t>       Фундаментальность законов сохранения заключается в их универсальности. Они справедливы при изучении любых физических процессов (механических, тепловых, электромагнитных и др.). Они одинаково применимы в релятивистском и нерелятивистском движении, в микромире, где справедливы квантовые представления, и в макромире, с его классическими представлениями.</a:t>
            </a:r>
            <a:br>
              <a:rPr lang="ru-RU" dirty="0"/>
            </a:br>
            <a:endParaRPr lang="ru-RU" dirty="0"/>
          </a:p>
        </p:txBody>
      </p:sp>
    </p:spTree>
    <p:extLst>
      <p:ext uri="{BB962C8B-B14F-4D97-AF65-F5344CB8AC3E}">
        <p14:creationId xmlns:p14="http://schemas.microsoft.com/office/powerpoint/2010/main" val="4056421350"/>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8223" y="1378629"/>
            <a:ext cx="8686800" cy="4992359"/>
          </a:xfrm>
        </p:spPr>
        <p:txBody>
          <a:bodyPr>
            <a:normAutofit fontScale="77500" lnSpcReduction="20000"/>
          </a:bodyPr>
          <a:lstStyle/>
          <a:p>
            <a:r>
              <a:rPr lang="ru-RU" dirty="0"/>
              <a:t>Взаимосвязь симметрии и асимметрии рассматривается современной наукой в различных аспектах, охватывающих саморазвитие материи на всех ее структурных уровнях. Так современное синергетическое видение эволюции Вселенной основано на идее о т.н. спонтанном нарушении симметрии исходного вакуума. Под исходным вакуумом понимают состояние материи до Большого Взрыва, когда вся материя была представлена физическим вакуумом. В настоящее время считается, что истинный физический вакуум – это состояние материи с наименьшей энергией. Идея спонтанного нарушения симметрии исходного вакуума означает отход от общепринятого представления о вакууме как о состоянии, в котором значение энергии всех физических полей равно нулю.  Здесь признается возможность существования состояний с наименьшей энергией при отличном от нуля значении некоторых физических полей и возникает представление о существовании вакуумных конденсатов – состояний с отличным от нуля средним значением энергии.</a:t>
            </a:r>
          </a:p>
        </p:txBody>
      </p:sp>
      <p:sp>
        <p:nvSpPr>
          <p:cNvPr id="4" name="Прямоугольник 3"/>
          <p:cNvSpPr/>
          <p:nvPr/>
        </p:nvSpPr>
        <p:spPr>
          <a:xfrm>
            <a:off x="323528" y="188640"/>
            <a:ext cx="8352928" cy="1200329"/>
          </a:xfrm>
          <a:prstGeom prst="rect">
            <a:avLst/>
          </a:prstGeom>
          <a:noFill/>
        </p:spPr>
        <p:txBody>
          <a:bodyPr wrap="square" lIns="91440" tIns="45720" rIns="91440" bIns="45720">
            <a:spAutoFit/>
          </a:bodyPr>
          <a:lstStyle/>
          <a:p>
            <a:pPr algn="ctr"/>
            <a:r>
              <a:rPr lang="ru-RU"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Нарушение симметрии как источник самоорганизации</a:t>
            </a:r>
          </a:p>
        </p:txBody>
      </p:sp>
    </p:spTree>
    <p:extLst>
      <p:ext uri="{BB962C8B-B14F-4D97-AF65-F5344CB8AC3E}">
        <p14:creationId xmlns:p14="http://schemas.microsoft.com/office/powerpoint/2010/main" val="3922130996"/>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692696"/>
            <a:ext cx="8229600" cy="5314595"/>
          </a:xfrm>
        </p:spPr>
        <p:txBody>
          <a:bodyPr>
            <a:normAutofit lnSpcReduction="10000"/>
          </a:bodyPr>
          <a:lstStyle/>
          <a:p>
            <a:r>
              <a:rPr lang="ru-RU" dirty="0"/>
              <a:t>Спонтанное нарушение симметрии означает, что при определенных макроусловиях фундаментальные симметрии оказываются в состоянии неустойчивости, а платой за устойчивое состояние является асимметричность вакуума. (Для такого вакуума введен термин «ложный вакуум»). В качестве наглядной иллюстрации можно привести пример со спонтанным нарушением вращательной симметрии (см. рис.1). Та же идея справедлива и в случае не вращательной, а калибровочной симметрии</a:t>
            </a:r>
          </a:p>
        </p:txBody>
      </p:sp>
    </p:spTree>
    <p:extLst>
      <p:ext uri="{BB962C8B-B14F-4D97-AF65-F5344CB8AC3E}">
        <p14:creationId xmlns:p14="http://schemas.microsoft.com/office/powerpoint/2010/main" val="2274015742"/>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4" y="260648"/>
            <a:ext cx="8579296" cy="6264696"/>
          </a:xfrm>
        </p:spPr>
        <p:txBody>
          <a:bodyPr>
            <a:normAutofit fontScale="77500" lnSpcReduction="20000"/>
          </a:bodyPr>
          <a:lstStyle/>
          <a:p>
            <a:r>
              <a:rPr lang="ru-RU" dirty="0"/>
              <a:t>В качестве одного из наиболее вероятных сценариев эволюции Вселенной, рассмотренный нами ранее, включает инфляционную стадию (раздувание) от «ложного вакуума» – вакуума, обладающего огромной энергией. Такой вакуум обладает стремление к гравитационному отталкиванию, обеспечивающему его расширение. «Ложный» вакуум представляет собой симметричное, но энергетически невыгодное, а следовательно, нестабильное состояние. В свете инфляционной теории эволюция Вселенной предстает как синергетический самоорганизующийся процесс. Если считать Вселенную замкнутой системой, то процессы самоорганизации могут быть рассмотрены как взаимодействие двух открытых подсистем – физического вакуума и всевозможных микрочастиц и квантов полей. Согласно этой теории в процессе расширения из «суперсимметричного» состояния Вселенная разогрелась до температуры, соответствующей Большому Взрыву. Дальнейшее ее развитие по мере падения температуры пролегало через критические точки бифуркации (ветвления), в которых происходили спонтанные нарушения симметрий исходного вакуума. Схематично этот процесс представляется в следующем (весьма упрощенном!) виде:</a:t>
            </a:r>
          </a:p>
        </p:txBody>
      </p:sp>
    </p:spTree>
    <p:extLst>
      <p:ext uri="{BB962C8B-B14F-4D97-AF65-F5344CB8AC3E}">
        <p14:creationId xmlns:p14="http://schemas.microsoft.com/office/powerpoint/2010/main" val="654715184"/>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23528" y="332656"/>
            <a:ext cx="7704856" cy="187220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dirty="0"/>
              <a:t>1-я бифуркация: нарушение симметрии (тождества) между бозонами и фермионами привело к разделению материи на вещество и поле;</a:t>
            </a:r>
          </a:p>
        </p:txBody>
      </p:sp>
      <p:sp>
        <p:nvSpPr>
          <p:cNvPr id="5" name="Скругленный прямоугольник 4"/>
          <p:cNvSpPr/>
          <p:nvPr/>
        </p:nvSpPr>
        <p:spPr>
          <a:xfrm>
            <a:off x="348858" y="2348880"/>
            <a:ext cx="7679526" cy="201622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dirty="0"/>
              <a:t>2-я бифуркация: нарушение тождества  между кварками и лептонами; симметрия Вселенной нарушается до симметрии, отвечающей сильным взаимодействиям и симметрии, отвечающей электрослабым взаимодействиям; нарушается также симметрия между веществом и антивеществом: частиц вещества рождается больше, и вся наша Вселенная оказывается построенной из вещества;</a:t>
            </a:r>
          </a:p>
        </p:txBody>
      </p:sp>
      <p:sp>
        <p:nvSpPr>
          <p:cNvPr id="6" name="Скругленный прямоугольник 5"/>
          <p:cNvSpPr/>
          <p:nvPr/>
        </p:nvSpPr>
        <p:spPr>
          <a:xfrm>
            <a:off x="323528" y="4548692"/>
            <a:ext cx="7704856" cy="187220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dirty="0"/>
              <a:t>3-я бифуркация: спонтанное нарушение симметрии электрослабого взаимодействия, что обнаруживается нами в виде различия между электромагнитным и слабым взаимодействием.</a:t>
            </a:r>
          </a:p>
        </p:txBody>
      </p:sp>
    </p:spTree>
    <p:extLst>
      <p:ext uri="{BB962C8B-B14F-4D97-AF65-F5344CB8AC3E}">
        <p14:creationId xmlns:p14="http://schemas.microsoft.com/office/powerpoint/2010/main" val="1036371572"/>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403920" y="260648"/>
            <a:ext cx="7704856" cy="151216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dirty="0"/>
              <a:t>4-я бифуркация: возникают протоны и нейтроны.</a:t>
            </a:r>
          </a:p>
        </p:txBody>
      </p:sp>
      <p:sp>
        <p:nvSpPr>
          <p:cNvPr id="6" name="Прямоугольник 5"/>
          <p:cNvSpPr/>
          <p:nvPr/>
        </p:nvSpPr>
        <p:spPr>
          <a:xfrm>
            <a:off x="683568" y="1988840"/>
            <a:ext cx="8064896" cy="39703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2800" dirty="0"/>
              <a:t>Дальнейшая эволюция Вселенной приводит к возникновению водорода, гелия, ионизованного газа, звезд, галактик и т.д.</a:t>
            </a:r>
          </a:p>
          <a:p>
            <a:r>
              <a:rPr lang="ru-RU" sz="2800" dirty="0"/>
              <a:t>Спонтанное нарушение симметрии вакуума выражается в том, что он отдает энергию на рождение микрообъектов, на приобретение их масс и зарядов, вследстве чего плотность энергии вакуума уменьшается.</a:t>
            </a:r>
          </a:p>
        </p:txBody>
      </p:sp>
    </p:spTree>
    <p:extLst>
      <p:ext uri="{BB962C8B-B14F-4D97-AF65-F5344CB8AC3E}">
        <p14:creationId xmlns:p14="http://schemas.microsoft.com/office/powerpoint/2010/main" val="748601998"/>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100" name="Picture 4" descr="http://radioman.files.wordpress.com/2008/01/radiomans-univers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1" y="1"/>
            <a:ext cx="9148801" cy="6849502"/>
          </a:xfrm>
          <a:prstGeom prst="rect">
            <a:avLst/>
          </a:prstGeom>
          <a:noFill/>
          <a:extLst>
            <a:ext uri="{909E8E84-426E-40DD-AFC4-6F175D3DCCD1}">
              <a14:hiddenFill xmlns:a14="http://schemas.microsoft.com/office/drawing/2010/main">
                <a:solidFill>
                  <a:srgbClr val="FFFFFF"/>
                </a:solidFill>
              </a14:hiddenFill>
            </a:ext>
          </a:extLst>
        </p:spPr>
      </p:pic>
      <p:sp>
        <p:nvSpPr>
          <p:cNvPr id="7" name="Объект 1"/>
          <p:cNvSpPr>
            <a:spLocks noGrp="1"/>
          </p:cNvSpPr>
          <p:nvPr>
            <p:ph idx="1"/>
          </p:nvPr>
        </p:nvSpPr>
        <p:spPr>
          <a:xfrm>
            <a:off x="454799" y="2492896"/>
            <a:ext cx="8229600" cy="2739759"/>
          </a:xfrm>
        </p:spPr>
        <p:style>
          <a:lnRef idx="1">
            <a:schemeClr val="accent4"/>
          </a:lnRef>
          <a:fillRef idx="3">
            <a:schemeClr val="accent4"/>
          </a:fillRef>
          <a:effectRef idx="2">
            <a:schemeClr val="accent4"/>
          </a:effectRef>
          <a:fontRef idx="minor">
            <a:schemeClr val="lt1"/>
          </a:fontRef>
        </p:style>
        <p:txBody>
          <a:bodyPr>
            <a:normAutofit fontScale="77500" lnSpcReduction="20000"/>
          </a:bodyPr>
          <a:lstStyle/>
          <a:p>
            <a:r>
              <a:rPr lang="ru-RU" dirty="0"/>
              <a:t>Важным здесь является и то, что ход этой эволюции, выбор пути развития в моменты бифуркаций оказался именно таким, что в результате появилась именно такая Вселенная, какую  мы наблюдаем, т.е. Вселенная, в которой оказалась возможной жизнь нашего типа и появление самого наблюдателя (т.н. антропный принцип).</a:t>
            </a:r>
          </a:p>
          <a:p>
            <a:r>
              <a:rPr lang="ru-RU" dirty="0"/>
              <a:t/>
            </a:r>
            <a:br>
              <a:rPr lang="ru-RU" dirty="0"/>
            </a:br>
            <a:endParaRPr lang="ru-RU" dirty="0"/>
          </a:p>
        </p:txBody>
      </p:sp>
    </p:spTree>
    <p:extLst>
      <p:ext uri="{BB962C8B-B14F-4D97-AF65-F5344CB8AC3E}">
        <p14:creationId xmlns:p14="http://schemas.microsoft.com/office/powerpoint/2010/main" val="1056694513"/>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2000"/>
                                        <p:tgtEl>
                                          <p:spTgt spid="4100"/>
                                        </p:tgtEl>
                                      </p:cBhvr>
                                    </p:animEffect>
                                    <p:anim calcmode="lin" valueType="num">
                                      <p:cBhvr>
                                        <p:cTn id="8" dur="2000" fill="hold"/>
                                        <p:tgtEl>
                                          <p:spTgt spid="4100"/>
                                        </p:tgtEl>
                                        <p:attrNameLst>
                                          <p:attrName>ppt_w</p:attrName>
                                        </p:attrNameLst>
                                      </p:cBhvr>
                                      <p:tavLst>
                                        <p:tav tm="0" fmla="#ppt_w*sin(2.5*pi*$)">
                                          <p:val>
                                            <p:fltVal val="0"/>
                                          </p:val>
                                        </p:tav>
                                        <p:tav tm="100000">
                                          <p:val>
                                            <p:fltVal val="1"/>
                                          </p:val>
                                        </p:tav>
                                      </p:tavLst>
                                    </p:anim>
                                    <p:anim calcmode="lin" valueType="num">
                                      <p:cBhvr>
                                        <p:cTn id="9" dur="2000" fill="hold"/>
                                        <p:tgtEl>
                                          <p:spTgt spid="4100"/>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7">
                                            <p:bg/>
                                          </p:spTgt>
                                        </p:tgtEl>
                                        <p:attrNameLst>
                                          <p:attrName>style.visibility</p:attrName>
                                        </p:attrNameLst>
                                      </p:cBhvr>
                                      <p:to>
                                        <p:strVal val="visible"/>
                                      </p:to>
                                    </p:set>
                                    <p:animEffect transition="in" filter="fade">
                                      <p:cBhvr>
                                        <p:cTn id="14" dur="2000"/>
                                        <p:tgtEl>
                                          <p:spTgt spid="7">
                                            <p:bg/>
                                          </p:spTgt>
                                        </p:tgtEl>
                                      </p:cBhvr>
                                    </p:animEffect>
                                    <p:anim calcmode="lin" valueType="num">
                                      <p:cBhvr>
                                        <p:cTn id="15" dur="2000" fill="hold"/>
                                        <p:tgtEl>
                                          <p:spTgt spid="7">
                                            <p:bg/>
                                          </p:spTgt>
                                        </p:tgtEl>
                                        <p:attrNameLst>
                                          <p:attrName>ppt_w</p:attrName>
                                        </p:attrNameLst>
                                      </p:cBhvr>
                                      <p:tavLst>
                                        <p:tav tm="0" fmla="#ppt_w*sin(2.5*pi*$)">
                                          <p:val>
                                            <p:fltVal val="0"/>
                                          </p:val>
                                        </p:tav>
                                        <p:tav tm="100000">
                                          <p:val>
                                            <p:fltVal val="1"/>
                                          </p:val>
                                        </p:tav>
                                      </p:tavLst>
                                    </p:anim>
                                    <p:anim calcmode="lin" valueType="num">
                                      <p:cBhvr>
                                        <p:cTn id="16" dur="2000" fill="hold"/>
                                        <p:tgtEl>
                                          <p:spTgt spid="7">
                                            <p:bg/>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2000"/>
                                        <p:tgtEl>
                                          <p:spTgt spid="7">
                                            <p:txEl>
                                              <p:pRg st="0" end="0"/>
                                            </p:txEl>
                                          </p:spTgt>
                                        </p:tgtEl>
                                      </p:cBhvr>
                                    </p:animEffect>
                                    <p:anim calcmode="lin" valueType="num">
                                      <p:cBhvr>
                                        <p:cTn id="22" dur="2000" fill="hold"/>
                                        <p:tgtEl>
                                          <p:spTgt spid="7">
                                            <p:txEl>
                                              <p:pRg st="0" end="0"/>
                                            </p:txEl>
                                          </p:spTgt>
                                        </p:tgtEl>
                                        <p:attrNameLst>
                                          <p:attrName>ppt_w</p:attrName>
                                        </p:attrNameLst>
                                      </p:cBhvr>
                                      <p:tavLst>
                                        <p:tav tm="0" fmla="#ppt_w*sin(2.5*pi*$)">
                                          <p:val>
                                            <p:fltVal val="0"/>
                                          </p:val>
                                        </p:tav>
                                        <p:tav tm="100000">
                                          <p:val>
                                            <p:fltVal val="1"/>
                                          </p:val>
                                        </p:tav>
                                      </p:tavLst>
                                    </p:anim>
                                    <p:anim calcmode="lin" valueType="num">
                                      <p:cBhvr>
                                        <p:cTn id="23" dur="20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Effect transition="in" filter="fade">
                                      <p:cBhvr>
                                        <p:cTn id="28" dur="2000"/>
                                        <p:tgtEl>
                                          <p:spTgt spid="7">
                                            <p:txEl>
                                              <p:pRg st="1" end="1"/>
                                            </p:txEl>
                                          </p:spTgt>
                                        </p:tgtEl>
                                      </p:cBhvr>
                                    </p:animEffect>
                                    <p:anim calcmode="lin" valueType="num">
                                      <p:cBhvr>
                                        <p:cTn id="29" dur="2000" fill="hold"/>
                                        <p:tgtEl>
                                          <p:spTgt spid="7">
                                            <p:txEl>
                                              <p:pRg st="1" end="1"/>
                                            </p:txEl>
                                          </p:spTgt>
                                        </p:tgtEl>
                                        <p:attrNameLst>
                                          <p:attrName>ppt_w</p:attrName>
                                        </p:attrNameLst>
                                      </p:cBhvr>
                                      <p:tavLst>
                                        <p:tav tm="0" fmla="#ppt_w*sin(2.5*pi*$)">
                                          <p:val>
                                            <p:fltVal val="0"/>
                                          </p:val>
                                        </p:tav>
                                        <p:tav tm="100000">
                                          <p:val>
                                            <p:fltVal val="1"/>
                                          </p:val>
                                        </p:tav>
                                      </p:tavLst>
                                    </p:anim>
                                    <p:anim calcmode="lin" valueType="num">
                                      <p:cBhvr>
                                        <p:cTn id="30" dur="20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sp>
        <p:nvSpPr>
          <p:cNvPr id="3" name="Заголовок 2"/>
          <p:cNvSpPr>
            <a:spLocks noGrp="1"/>
          </p:cNvSpPr>
          <p:nvPr>
            <p:ph type="title"/>
          </p:nvPr>
        </p:nvSpPr>
        <p:spPr/>
        <p:txBody>
          <a:bodyPr/>
          <a:lstStyle/>
          <a:p>
            <a:endParaRPr lang="ru-RU"/>
          </a:p>
        </p:txBody>
      </p:sp>
      <p:pic>
        <p:nvPicPr>
          <p:cNvPr id="5122" name="Picture 2" descr="http://altaynews.kz/uploads/posts/2012-11/1354076924_1290285261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741"/>
            <a:ext cx="9144000" cy="6870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057946"/>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332656"/>
            <a:ext cx="8229600" cy="5674635"/>
          </a:xfrm>
        </p:spPr>
        <p:style>
          <a:lnRef idx="0">
            <a:schemeClr val="accent4"/>
          </a:lnRef>
          <a:fillRef idx="3">
            <a:schemeClr val="accent4"/>
          </a:fillRef>
          <a:effectRef idx="3">
            <a:schemeClr val="accent4"/>
          </a:effectRef>
          <a:fontRef idx="minor">
            <a:schemeClr val="lt1"/>
          </a:fontRef>
        </p:style>
        <p:txBody>
          <a:bodyPr>
            <a:normAutofit fontScale="92500" lnSpcReduction="10000"/>
          </a:bodyPr>
          <a:lstStyle/>
          <a:p>
            <a:r>
              <a:rPr lang="ru-RU" dirty="0"/>
              <a:t>Асимметрия и жизнь. Открытие киральной чистоты молекул биогенного происхождения проливает новый свет на возникновение жизни на Земле, которое могло быть вызвано спонтанным нарушением существующей до того зеркальной симметрии. Факторами возникновения асимметрии могли быть радиация, температура, давление, воздействие электромагнитных полей и др. Возможно, что жизнь на Земле зародилась в виде структур, схожих с генами современных организмов. Это мог быть акт самоорганизации материи в виде скачка, а не постепенной эволюции. В связи с этим говорят о Большом Биологическом Взрыве.</a:t>
            </a:r>
          </a:p>
        </p:txBody>
      </p:sp>
      <p:sp>
        <p:nvSpPr>
          <p:cNvPr id="4" name="AutoShape 2" descr="data:image/jpeg;base64,/9j/4AAQSkZJRgABAQAAAQABAAD/2wCEAAkGBxQSEhUUExQVFhUWGBgXFxcYGBcXFxcXFRwXFxgXFxgYHCggGB0lHBQUITEhJSkrLi4uFx8zODMsNygtLisBCgoKDg0OGxAQGy4kICQsNC0sNCw0LCwsNCwsLCwsLCwsLCwsLCwsLCwsLCwsLCwsLCwsLCwsLCwsLCwsLCwsLP/AABEIAJIBWQMBIgACEQEDEQH/xAAcAAABBQEBAQAAAAAAAAAAAAAAAQIDBAUGBwj/xABIEAABAwIDBAYGBQkHBAMAAAABAAIRAyEEMUEFElFhBnGBkbHwEyIyocHRB0KS4fEUFlJTVGKCk9IVF0NEc7LiJDNywiNjov/EABoBAAMBAQEBAAAAAAAAAAAAAAABAwIEBQb/xAAxEQACAgEDAgQEBQQDAAAAAAAAAQIDEQQSITFBEyJRoTJSkfAUcYHR4QUjscEzQmH/2gAMAwEAAhEDEQA/APEmRN8uWaRIlKBAhBKWUASMrENLbQSD7IJnk7MJoZaZ5Rrx+Saki+X4INOTfUcYiyYtfFbCqNoMr71N7HDJrpc3kRFishNprqasqnW/MsChO3dRJiLjIT2eYTQgFIwK505qw7CtDN7fBdMBovPboqwb5tpy7VPhqRkGJ5LEuC1a3PDWTodhbEaW+u2ZGunUugwHRmiHAhphpmMwY0M5p/R6sKjAYg5ERa3BdbsrC8lz6dSssw/U6ZtQXHYjwtBpvu7vyWlhMI1xtprl1Ky7DgJ9DD5GdV6c6Y55ON2ZXBPh6Bkzmq+KDy+wED3q7Vfu6SnsIJAOfFU8q8qeCKb+JooU6MneIgjRWcPhAb8fcruIpjdgZ68VBhqZCJQSYt+UaIZZVX5q4x280GFEad0Tb7EIv1FbRt1pzXQnU2XTapgzwW9+ImerFqV4sqWIqxNpPuUgubqtXpnQrCk2UhFJkDMaWzLc84S4bEEk5jlMyOKCzesfxRuQcp5ZLUbHF4LOKGbVrb1Gox4E7pg6E6dq85fseQZ9nNztTxAXqVTDAjkuV6Q4PdgBpjgMiZWdTRGfmfZG9PZjyo4XGQ0QwBgGq5XaL/aLRAJzNye06LsdoYexkSdAMh1rmMdhjF4J0aBb7+1eS3iXJ6MOUYD26360xWsS28QZyj5qKmwXJ4WA1K6E+DksrxLAxqCUtR0yYiT5HggsMAxY5c4stEWLUPMGwytpllpkml2WiVo6r8ZskJnz2/FAPkPITi0RM34ceo5cE1EoEAPnrTqYzkTprYnI2zTZTmgcYtrqeAhAwDTB4A8dTMW7CmKXdbOZ00vneL8E2W8/cgQxCcWnhHuHvTSEDFBRCRCAFCAgRfj+M/BDnT+AHh4oAUE5AnwQW21ifParezRRL4rOeGRm0AukC3YocQwbx3DvAakRPPknjjJRwe3dn35+hE0X8ynBoixukmdNBlbvVnA4B9VwDASerLrWJPCHXFt4wRsoGMu35LY2dsupvR6N+Ui3Fdh0Z6H+jHpKxDv3fqjnzMLrqWFAuBNrJeFOfD4OpShX8JzuwdmPYPXtysV2Gy2Bt5lVX0g0ZSSoWVYeBMQnGtUNNEZt2Jm0XTOh6lPhmmDxUO+HcBPipWMg56LplYnycjXGCzQBcDMcjqpW4fWMlO2kICC4gLSW1ckHNvoRsu7iFJVbupMOyCnYiwlG9uLZl/FgbVxwFgmt2i2OB9yzKpuYWXiKx3t0dq8y3XTi8nXDSxka2L2iTrblqqdLHOaZj1eH3ptGiTCZVZJUYSsse5svshFbTSfiwWz7lFSrtJsVSLVA1pBkLvcrEkYVceTbq4pgN81VdWDj96y6rt7UoiFh2WS57DVUUb1CRkbcNLqF79+WuAPKFnYLEGCDyjsU1JxDuM8FaOrbS9zDqw2Zm0OjzHTBI5CInjdcTtDA+ic6ZsSIGvHmvYDhg5srmekOBb6Nzi2SATwXRdpoyjmIU3vOGeQbUYd6wDWmwtDjPIXKyPyZwG8ZayYk2z4aldftJ9UkNY1rB9UgS8nUjW9lymLpGTvOJvqdV564eDulHdHJSf1ymgp1geI7pHWUh5KxwPqBKUJChAhSdETxSSliyBCEo8+e9BCVyAAg56ZTHCPmO9NlOM/Hz3JEAKT5+KGznw8/JAQSgYicGmYiTMQLyeAhNKXz596AAFK6/AJaRg3uOFxI4SMkjyJsIE+7tQA1P3u3yfmkDb20v59yHXQMc25O7N16x0W2QGU2AjdJaCeMnNeW4J265royIPXBXtOz3Ata4WLr99/isNKT57HXBOMPzNRlNraRBvIgdeafQcd26jq1mBo3jHCOKoV8a63o4jIzqtWXqDX5dupOMHI0q7bSDkqNMgnLrKUvJgm1rhRVcQQYgR71zWXPOWbjDsaOHe2Y3loUJje7lzA9qeC6DBYhzhBjjKzVZufJi2vCyW/7RLjeyV1U6HsUHopKSrimNJabH4pWWtLlklBdkWqGPc0cSrtZxcATAKwKeKk24rdwfrCOUp0XuSccmLq1HnBnYsRdUaVPedJWtWoXdN1l063rjS65beJLcdFTzHgv4i2XBUZlWsY+OaioN3xzXVXJKeDC+HIwNTS1WXshVnEk8l2uXoJckBb3KN1YQrVRoAus2tUAKnbJxRSEdw7DVPWuZkwIW7sqldwcMo9+i5/C1CKgjsXYYFhc3O5UtJDfPOehnVPbEs4IgiDoVj9KMIRTc6JBsbTHNb2HogZZq7+T7zSCBBtB1XrqW1YZ5intllHz5tisGzDnA6bp3T2QuTc8tO96OQP0xI9bjlK9i6f9GhTO/T9Vp0EmCF5HtHCNa47ziey599l5t0ZRnl9H0Pc09inDymK89SjViqwc1CTyWk8nLZBphFsj1+exIAlLvP3dgTUyQqRLCLRz896BCiycwi8xfUza+Yju1F+pNDSez3BDjly/H4oGDSnek/db7/mmO5Zd6ITELNtfggOI88bIQT5iPBIYNMeeKRPebDIaWmbanv04JhKAJIgSLHrGWVh3phabGM8ucIQWoGK03CduXN46/Dkk3SJytncHwsQnCqbkxf4pG447klNhXpmwMbOHp7rg5wAaeUZiF5ial/u0+C19g7QNGqHH2TZwjTjClPKWUdlbTWD1JlWRBAI+Kkp0RPLPvVTD4hhph94IkKviMcSB9UcNVzqSi+eWPDfQ1H7RGUWy7OIWfUx4e6C2ItOtkUKrbWnrVepQh0zne6xc5Ncs1CMUzewzQ5tov3qxhZBi9lm4Opu9l1fdWgEixITi8xySnF5NIbQAsB1LGxhIfM53VnZ7w9pBvCTHYMiIFlG1OUMirUYSwXsBRa8Wz1WxRplh4rG2M/cN9c10hYIXTpa1KOe6OTUyaljsct052tVw7Glga1rzug2Jc4CTEiGgSLnM++PYJNVgLxuutcxDu7q5LU6VbN/KaIa0NL2OBYHHdbcgOBJ5X6wFz35u41haCYa1hd7WW6SN2QDLjaM7TkuvwYSfmWTFcsRwnhm3iMNUboTrIuFLs6oCSMimYahimgCGOI0Di0ubYAjfAbN8rZHgQoHbSDfWe17d2Zc+nIEW/wC5SlvehaOMXmD+v7m3Y2sP2L2LZKrOtZGF2xRrVQxr2ulpNpkRFj3nuVmpTmYGXAyPmqquSy/8GVJdGZ1cqt6GxkWWnTojVSOYEnTKxZKqxRM7B7NA9YnqhdJsy4WaROS18BTgNGvBUqpVbW39SGosco8mlQpAFONS9pQ58darUJMgroxnlnAJtHCNrMLKgsfdzC8F6Z7ODHvAMgEweQ7F9APbaF4f04wpD3zxPUoar/h/U9D+nSxPqedVmqrUCvVmSqVRq44M79TDDGtaT5jJDcjbtvbikAQAqnCODhfx8UEa5DrBuOPBNGSUt4Xy98fOEAJKE4MnIHQd+Q8U1AAEJzSctM4+KJHBAj0cfRUP22n/AC3f1J9P6MaIHr46/Knb3uXob+i7/wBaOxqgqdF3HN5PYE9l3yr7/Ur/AG/U89f9HOHBvjxH+mJ/3J4+j/AjPHn7Df6l2lboYTx7m/JVnfR+T5ak4XfKvf8AcPJ6nJjoRs8f55/YGD4qN3RDZgN8dUjqZK6130azn/uA8Aqtb6Lm8Cf4z/Sltv8AT2/kPIcxU6N7Im2Oqdu4fglPR7ZEWxtQnrp/JbT/AKM2D/Ccf43fJVqn0bt/VvH8R+ISas9PY0sFBuxtjtEOxNcnk6n4BqiOztkgy3FYgxod3+laDvo9pi5Lure+5Op9BmDIE9clTlv6f6KwaRcw+LpVWH0TnOaOOcjkAqdWod6CO/VauzNhOo2AtnrPgttmzt+5ZYZerdcjpnJl/FijmcKd6IWq2jIg2A1Wx/ZEXZTgnO3hwT2bNMesHToVTZPGGjDtiZtGjBFrJs771qPwX6W8nYKg2nkJPEpKuXC6Iz4i69yHDYItdJNjotZ1MOERZKawj2b8VEa/I+9dUaoRRzSlKXI78maBZT0sWYjQBVTiNAD3JzZ/RPcltWfIJxbXmLZfJT6Veo0ktdvAmSx+X8LhdvvHJUzVIn1SiniuDT3FUi1Ew689i3j9pik1rnU3m+6dwB0NiZOkdsrDxWLwtRjvRVRSc4Okulo3nmTO9Y3nI25LYbiDPsnuVfE0ab536LSTrBBPa2Cruz7x+xmMMHnu3Nh16DWuY5pa8BzKrS4AtkwN4WBMAxJERmjYm3MZTcQ4BzGgue4j6rRJvzkCY1XXba2fVcyjTw3/AMTWSNwy9vswCN+S0Bu8P4lm4nZOJa9xAbBaW1Cxha0tc0CAIAIte2ZHWsxg85jlFc8YZe2T0obXLmuptpmCWuBkfx2EdYWrgmVf8QMjR7DLXfELkcPgCz2WAZZSO/T3SreGxjm2DoIOhmDrY5LqhKX/AGJuPodjSqAzEWtbQq1h6hlcpS27uQ5wkEj0gETFwCMoJIBuTmt/D4wua1zW2cARcCQcs0TkkycoNm3TqypDZY+HxLhPqZ8wpTjan6HvCzvXo/oyLplkvPJzAkrz7pps+gXk19+mXCfVgjryXdN2o7Vl44rmOmWCfiwzdaZbPXdYse6DX3/gtplKFnKPNaeydlX38TVPVut98FJ/Ymxj/mqw/iZ/StH+7l+rCe0fNK36PYzov7/uXBFWrt7Ho2zjJ9cmaejWyDljKo/ln/1TT0P2afZxz+0MK36PQBv7OO0q9S+jzhSpDz1Km219F7HP5Tk6fQ3Z2uOqdjGfNS/mHgXH1cc6ObG/ArrG9BCPqNHUG/JTM6EdY/gC0oXfL9/UPIck36O8H+3O+w35pG/RthybY63+mJ/3Ls2dCz+l/wDkq3S6F/8A2R/Cn4d/yr7/AFFmHqcN/dbROWO76f8AyUH92NP9tH8r/kvTaPRQD/EP2QovzZ/fPcFuNVvyr3/c577Ixxh/f0Nn+3MKP8ej/MZ81A7pZgQYOLw8/wCoz5r5bIRC348jexH1ZS2/hXezXpHqe1T/ANpUf1rPtD5r5MISQjx5BsR9ZnadAZ1WDrePmlG0KR9l7D1OB8F8mEBS0qjm3a5zeokeCPHfoGxH1iyq08O9S7zOI718mDGVNXvM/vO+alpY2oIiq8T++4fFD1L9Pf8Ag0q0+59W7jEu43gF8w4baVeD/wBRVmdHvy43cr+H2zixH/U1Yvf0js4yiUnqmu3uVWm/9PpAMbwCU028Avn3C9JMWJP5TWs72S93guv2P0gdXad5zt4aFxPas/jV6Cema7npznUxmW94SNfSORb3rkcG9WmjQ+SmtS32MOrHc6lsaAJ+6Fy7Xvb7LjHWpPyiofrnvK29Ql2M+H6M6NwCgq7ou6O2FhVsS9ubnd6oYqpNzJPHNSs10YcYNRqb7nVU8RR/SZ3hTNrMdk5veF5+6Q5NqY8NMAZrmX9TXdFXpG+jPQywcVE5jR9ZvbC4LBvdUeALdtl0paB51Xo6O16hNpYRC6vwnhs1S6mPrNTmVGHIz2rnzWkwFoYFgIXS44eCbeFlmpDFG/EUxm5ves3F0yNFm4kF7bCI75UJzcTUEpdzdqNwzs/Rz1ge8LO/NTD3NM7pJmZ3/G8dqzw4NHrK9s3HMJjKcjofkmpwfVjlGSXBa2f0bpMgulzh3HsWs6kALKFrhxuke9V2s5/F5JW9Sl3BwCpscOCxulu3hh6RDWnecIDgIa3t452WZ+VZfQ0m5SUUjpDSbwUNSsxuZA7V8+7Z2/UJtUqDqe4fFc5iNoVHZ1Hnrc4+JXF+Mz0R3fg2llyPpev0kwlP28RSb1vCqP6dbOGeLo/an4L5jqO5+PvTAeKfjyIOuKPp78+tnftVH7QUdT6QNmj/ADVPsJPgF8yhOcOUfNHjSFsR9Jt+kXZhMflLO0OjvhXsP0y2e/2cXQ7XtHivl1riMidffYpEeNIWxH1c3pBhTliKP8xnzUOI6U4Rmden9pvzXyvCSE/GkLw0fSeK+kvZzLGv9lrnf7QqP96Ozf1zv5dT5L57hEIV80ZnRGfUEICc506DuUSwmnI+fmkhCCgBWpfn39aHSbxHUEoExppy8J8UANc6SnNamxbr85p9OpFrwbdQ1jzog0iyyoASB2CJnkT8FZoEhwJFwbiZOYEAKsPZlt90Gb3ztbtT2PDSHNM20zbxWZI6os08MZl3qgxfPLOVsbAxgpvaSbGQe3LwWBTEtYZESbExfhOqttrtE6xkOM6n5qEkUPWcBXETMq6at7eetcd0UxcsLTkMuF9F0Jc4dqN+IknDk1W4oahSseDksyk7irtOuAOa0rt3LJShjoPxQKp3V5lUEJlYt3TNhxUra1LnIRljjBnVqe8b2VDFYaTbJXKzgcnKGniN10G64lCLliR1RbS4LWysAWmSQtKs48VVoYsQpHPB1hfSaOcKoqK6HFYpTlljWWPWtfBOAEBc8Kl81q4CpIK2r4ufBiyDwaznKCrR4KN1SylY+QrJqRz4a5MrG4GbnJVqGFIBI01XRgKS0RAjqUHpI79yN/iGlgydmbQkhsSZi62a9M5gKidlBx3m+oRe2ZK2Gj1QDnAW4Ocfi6kbpxbzEypM8FwP0jbYe0ei3Ruuh29xjQdq7XbGNZTO9UcGjKSvKPpI6Q067mMpXayfWj2ieHKynrZ/23FPDZ1aOvdNNo4bFVpJKpOdMqSs5QFcEI4R132ZfArhxTU6dUgWzlBOz4D3JC0Rneco04z39yRADov5+CISNKJTEKSic+aRCQxzHRpPnOyYiE7cKBDYSpJTraTy896BiTbzKREJQUCDe+SCglCBikD79O74pOU2SEoB4ZoAkbAOfaLJW1AJ+Pn3qKE4ERkkbUjQp07CSInQ24SQOoKem/IxJFszHXHAqhSIsdMiAb9eWSu4epOZkdljGQ4+bKckdUJHd9DQHNqG82sffZdVReDbgvONi411Ey0yb2JzGgiOpdzh6jazQ5jvWIBz8Qo4x0WRywzQIMpajoCr06j25iympV97L3qbjF8LqLlE9N53bqjUxRNpnrVquDukg5C/ILnsTUg+r2hR1O6tJG6oqWWWPTDiUCsM87qqyDxTqzxEDRc0U+pd4NaliBE6qejWnUBc/wClDACSb6LOrbVcXeqYANjxXoV2NrDRzTijrqtUTzWvsxp1OYsuHbtpx4TxhWaG3qhLXE+wI4SOa69Pti25P8v5I2LdHCO6c4gwkfVhLRqioxrpFwCO1DmECSO669Bwk84ORNdybD1CLFTGvzULGEicuE6pjcMZJLrKtXkWGTlhlpuJABcTAAmVWPSKn+sYI4mPFcN0v22PSbjCYYPWIOZPVnHzXE4/ahJ3ZEkW4EHT5FQs1kU2kslYaNT5Z2vTTpJRrANDoIn1tOEdXNeXbVJDiDnwzEaEFR42uesTnz58CqlR8+C5LJu2W6SOxbao7YsjLkhQShBzN5ESwgXmEQgQFvkXQAnBvdx0v59yQPMRpMxzy+KAECEJQUCES7s9nnVLIvYHv+CagBZtH43j5IkefxSl059nnuTvQHl9pvzTAaIgzPJNQhIBXCLfI+CAUEefckQAJSEJWxr2daAEJ8/ckQhABKRORIQMkpNGcE20481do1RukBoBmJ58OXes4danFd0R8AsyRauSRqUcSGkSbwRYa21+C2tn7QNKCCBn1dq5qlWEgwZzPADNWMPi7TvG9ojPllwWYrBZtM73DdJXAw4AjXkPitTD7dp1JDTIXluKxv70km4AIjrHX3oZtRw9kxxi2WnclLKXAkkz1g48QRJAOcLnMbUh2YibLlKfSSoLeqe8ZLOxG0HPuTJOf3clyTpst4n26FY2KC4O2/LiNVZwlQ5nVcGcbvQ2XBozGZ7eSG494A9dwvFibjiL5LMdI13Nu1M6npBjmktAd7IvB49XUqFCrEjjcHIxH3LEZWMA5zr1cQMlZo1QRM5ZyNMvmuhRcSbwzZp4i8jh4q7g6Tqm/ByYXd11z+ErbzgL/WjPkLlWvTmPVJ1ysQOvWIVINJ5fJjhPk2cDth9OHtcQQOwgnKMlt4Lp24E+lbLdC2x7jmuDpVzB9abGOM87aqsMRkCY9XnzThdOPwvAnVGXU9KxfT1zv+2xoF/aMzFtMlR2h07qPphtMBpIgkGTOVhouEpYhuWc3kZcwQVUdis5MajrtEFadlr6sSqrXY0sXiXOETcQZ1Ky6+IBBEDkdRxTS6YcIy1yJVUrMYGpWYXA+5n38/vTKml5Gg4JHOJ1yy7Mk0uJM6qiOeUsgSghAKEyYBCISwgQgSlEJEABKWUDz+KUfheO3x70AIR25fglcRoIsNZvFz2nRNKc3776/NACxY+PCbjwKYnufOfCAmIAdTzHWEtUesesoQgCSo0bjOe9PYVCEIQNihxGXV35pqEIEBQhCABObohCBjXJzDZKhI1Elcbt86BOb7A6yhCRXuRTbsHgnad3ghCTCIkW7lC9CE0Zs6CKQm/ahCbMofQPgVewDQXQR9UoQsvqdEPhLuGEVLWsPAJuKsGxwHiEIU59jS6lUHP/AMh4KCn9X/yd4IQhDZEw5dZ8Aq9TMpUKqIT6EgPqnzookITRiQVM01CEzDBCEIMkhy7T8E1CEAIhCEAOaPH5oc43GmcaTxQhACBOpm46x4oQmgEZ8D4FIhCQz//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data:image/jpeg;base64,/9j/4AAQSkZJRgABAQAAAQABAAD/2wCEAAkGBxQSEhUUExQVFhUWGBgXFxcYGBcXFxcXFRwXFxgXFxgYHCggGB0lHBQUITEhJSkrLi4uFx8zODMsNygtLisBCgoKDg0OGxAQGy4kICQsNC0sNCw0LCwsNCwsLCwsLCwsLCwsLCwsLCwsLCwsLCwsLCwsLCwsLCwsLCwsLCwsLP/AABEIAJIBWQMBIgACEQEDEQH/xAAcAAABBQEBAQAAAAAAAAAAAAAAAQIDBAUGBwj/xABIEAABAwIDBAYGBQkHBAMAAAABAAIRAyEEMUEFElFhBnGBkbHwEyIyocHRB0KS4fEUFlJTVGKCk9IVF0NEc7LiJDNywiNjov/EABoBAAMBAQEBAAAAAAAAAAAAAAABAwIEBQb/xAAxEQACAgEDAgQEBQQDAAAAAAAAAQIDEQQSITFBEyJRoTJSkfAUcYHR4QUjscEzQmH/2gAMAwEAAhEDEQA/APEmRN8uWaRIlKBAhBKWUASMrENLbQSD7IJnk7MJoZaZ5Rrx+Saki+X4INOTfUcYiyYtfFbCqNoMr71N7HDJrpc3kRFishNprqasqnW/MsChO3dRJiLjIT2eYTQgFIwK505qw7CtDN7fBdMBovPboqwb5tpy7VPhqRkGJ5LEuC1a3PDWTodhbEaW+u2ZGunUugwHRmiHAhphpmMwY0M5p/R6sKjAYg5ERa3BdbsrC8lz6dSssw/U6ZtQXHYjwtBpvu7vyWlhMI1xtprl1Ky7DgJ9DD5GdV6c6Y55ON2ZXBPh6Bkzmq+KDy+wED3q7Vfu6SnsIJAOfFU8q8qeCKb+JooU6MneIgjRWcPhAb8fcruIpjdgZ68VBhqZCJQSYt+UaIZZVX5q4x280GFEad0Tb7EIv1FbRt1pzXQnU2XTapgzwW9+ImerFqV4sqWIqxNpPuUgubqtXpnQrCk2UhFJkDMaWzLc84S4bEEk5jlMyOKCzesfxRuQcp5ZLUbHF4LOKGbVrb1Gox4E7pg6E6dq85fseQZ9nNztTxAXqVTDAjkuV6Q4PdgBpjgMiZWdTRGfmfZG9PZjyo4XGQ0QwBgGq5XaL/aLRAJzNye06LsdoYexkSdAMh1rmMdhjF4J0aBb7+1eS3iXJ6MOUYD26360xWsS28QZyj5qKmwXJ4WA1K6E+DksrxLAxqCUtR0yYiT5HggsMAxY5c4stEWLUPMGwytpllpkml2WiVo6r8ZskJnz2/FAPkPITi0RM34ceo5cE1EoEAPnrTqYzkTprYnI2zTZTmgcYtrqeAhAwDTB4A8dTMW7CmKXdbOZ00vneL8E2W8/cgQxCcWnhHuHvTSEDFBRCRCAFCAgRfj+M/BDnT+AHh4oAUE5AnwQW21ifParezRRL4rOeGRm0AukC3YocQwbx3DvAakRPPknjjJRwe3dn35+hE0X8ynBoixukmdNBlbvVnA4B9VwDASerLrWJPCHXFt4wRsoGMu35LY2dsupvR6N+Ui3Fdh0Z6H+jHpKxDv3fqjnzMLrqWFAuBNrJeFOfD4OpShX8JzuwdmPYPXtysV2Gy2Bt5lVX0g0ZSSoWVYeBMQnGtUNNEZt2Jm0XTOh6lPhmmDxUO+HcBPipWMg56LplYnycjXGCzQBcDMcjqpW4fWMlO2kICC4gLSW1ckHNvoRsu7iFJVbupMOyCnYiwlG9uLZl/FgbVxwFgmt2i2OB9yzKpuYWXiKx3t0dq8y3XTi8nXDSxka2L2iTrblqqdLHOaZj1eH3ptGiTCZVZJUYSsse5svshFbTSfiwWz7lFSrtJsVSLVA1pBkLvcrEkYVceTbq4pgN81VdWDj96y6rt7UoiFh2WS57DVUUb1CRkbcNLqF79+WuAPKFnYLEGCDyjsU1JxDuM8FaOrbS9zDqw2Zm0OjzHTBI5CInjdcTtDA+ic6ZsSIGvHmvYDhg5srmekOBb6Nzi2SATwXRdpoyjmIU3vOGeQbUYd6wDWmwtDjPIXKyPyZwG8ZayYk2z4aldftJ9UkNY1rB9UgS8nUjW9lymLpGTvOJvqdV564eDulHdHJSf1ymgp1geI7pHWUh5KxwPqBKUJChAhSdETxSSliyBCEo8+e9BCVyAAg56ZTHCPmO9NlOM/Hz3JEAKT5+KGznw8/JAQSgYicGmYiTMQLyeAhNKXz596AAFK6/AJaRg3uOFxI4SMkjyJsIE+7tQA1P3u3yfmkDb20v59yHXQMc25O7N16x0W2QGU2AjdJaCeMnNeW4J265royIPXBXtOz3Ata4WLr99/isNKT57HXBOMPzNRlNraRBvIgdeafQcd26jq1mBo3jHCOKoV8a63o4jIzqtWXqDX5dupOMHI0q7bSDkqNMgnLrKUvJgm1rhRVcQQYgR71zWXPOWbjDsaOHe2Y3loUJje7lzA9qeC6DBYhzhBjjKzVZufJi2vCyW/7RLjeyV1U6HsUHopKSrimNJabH4pWWtLlklBdkWqGPc0cSrtZxcATAKwKeKk24rdwfrCOUp0XuSccmLq1HnBnYsRdUaVPedJWtWoXdN1l063rjS65beJLcdFTzHgv4i2XBUZlWsY+OaioN3xzXVXJKeDC+HIwNTS1WXshVnEk8l2uXoJckBb3KN1YQrVRoAus2tUAKnbJxRSEdw7DVPWuZkwIW7sqldwcMo9+i5/C1CKgjsXYYFhc3O5UtJDfPOehnVPbEs4IgiDoVj9KMIRTc6JBsbTHNb2HogZZq7+T7zSCBBtB1XrqW1YZ5intllHz5tisGzDnA6bp3T2QuTc8tO96OQP0xI9bjlK9i6f9GhTO/T9Vp0EmCF5HtHCNa47ziey599l5t0ZRnl9H0Pc09inDymK89SjViqwc1CTyWk8nLZBphFsj1+exIAlLvP3dgTUyQqRLCLRz896BCiycwi8xfUza+Yju1F+pNDSez3BDjly/H4oGDSnek/db7/mmO5Zd6ITELNtfggOI88bIQT5iPBIYNMeeKRPebDIaWmbanv04JhKAJIgSLHrGWVh3phabGM8ucIQWoGK03CduXN46/Dkk3SJytncHwsQnCqbkxf4pG447klNhXpmwMbOHp7rg5wAaeUZiF5ial/u0+C19g7QNGqHH2TZwjTjClPKWUdlbTWD1JlWRBAI+Kkp0RPLPvVTD4hhph94IkKviMcSB9UcNVzqSi+eWPDfQ1H7RGUWy7OIWfUx4e6C2ItOtkUKrbWnrVepQh0zne6xc5Ncs1CMUzewzQ5tov3qxhZBi9lm4Opu9l1fdWgEixITi8xySnF5NIbQAsB1LGxhIfM53VnZ7w9pBvCTHYMiIFlG1OUMirUYSwXsBRa8Wz1WxRplh4rG2M/cN9c10hYIXTpa1KOe6OTUyaljsct052tVw7Glga1rzug2Jc4CTEiGgSLnM++PYJNVgLxuutcxDu7q5LU6VbN/KaIa0NL2OBYHHdbcgOBJ5X6wFz35u41haCYa1hd7WW6SN2QDLjaM7TkuvwYSfmWTFcsRwnhm3iMNUboTrIuFLs6oCSMimYahimgCGOI0Di0ubYAjfAbN8rZHgQoHbSDfWe17d2Zc+nIEW/wC5SlvehaOMXmD+v7m3Y2sP2L2LZKrOtZGF2xRrVQxr2ulpNpkRFj3nuVmpTmYGXAyPmqquSy/8GVJdGZ1cqt6GxkWWnTojVSOYEnTKxZKqxRM7B7NA9YnqhdJsy4WaROS18BTgNGvBUqpVbW39SGosco8mlQpAFONS9pQ58darUJMgroxnlnAJtHCNrMLKgsfdzC8F6Z7ODHvAMgEweQ7F9APbaF4f04wpD3zxPUoar/h/U9D+nSxPqedVmqrUCvVmSqVRq44M79TDDGtaT5jJDcjbtvbikAQAqnCODhfx8UEa5DrBuOPBNGSUt4Xy98fOEAJKE4MnIHQd+Q8U1AAEJzSctM4+KJHBAj0cfRUP22n/AC3f1J9P6MaIHr46/Knb3uXob+i7/wBaOxqgqdF3HN5PYE9l3yr7/Ur/AG/U89f9HOHBvjxH+mJ/3J4+j/AjPHn7Df6l2lboYTx7m/JVnfR+T5ak4XfKvf8AcPJ6nJjoRs8f55/YGD4qN3RDZgN8dUjqZK6130azn/uA8Aqtb6Lm8Cf4z/Sltv8AT2/kPIcxU6N7Im2Oqdu4fglPR7ZEWxtQnrp/JbT/AKM2D/Ccf43fJVqn0bt/VvH8R+ISas9PY0sFBuxtjtEOxNcnk6n4BqiOztkgy3FYgxod3+laDvo9pi5Lure+5Op9BmDIE9clTlv6f6KwaRcw+LpVWH0TnOaOOcjkAqdWod6CO/VauzNhOo2AtnrPgttmzt+5ZYZerdcjpnJl/FijmcKd6IWq2jIg2A1Wx/ZEXZTgnO3hwT2bNMesHToVTZPGGjDtiZtGjBFrJs771qPwX6W8nYKg2nkJPEpKuXC6Iz4i69yHDYItdJNjotZ1MOERZKawj2b8VEa/I+9dUaoRRzSlKXI78maBZT0sWYjQBVTiNAD3JzZ/RPcltWfIJxbXmLZfJT6Veo0ktdvAmSx+X8LhdvvHJUzVIn1SiniuDT3FUi1Ew689i3j9pik1rnU3m+6dwB0NiZOkdsrDxWLwtRjvRVRSc4Okulo3nmTO9Y3nI25LYbiDPsnuVfE0ab536LSTrBBPa2Cruz7x+xmMMHnu3Nh16DWuY5pa8BzKrS4AtkwN4WBMAxJERmjYm3MZTcQ4BzGgue4j6rRJvzkCY1XXba2fVcyjTw3/AMTWSNwy9vswCN+S0Bu8P4lm4nZOJa9xAbBaW1Cxha0tc0CAIAIte2ZHWsxg85jlFc8YZe2T0obXLmuptpmCWuBkfx2EdYWrgmVf8QMjR7DLXfELkcPgCz2WAZZSO/T3SreGxjm2DoIOhmDrY5LqhKX/AGJuPodjSqAzEWtbQq1h6hlcpS27uQ5wkEj0gETFwCMoJIBuTmt/D4wua1zW2cARcCQcs0TkkycoNm3TqypDZY+HxLhPqZ8wpTjan6HvCzvXo/oyLplkvPJzAkrz7pps+gXk19+mXCfVgjryXdN2o7Vl44rmOmWCfiwzdaZbPXdYse6DX3/gtplKFnKPNaeydlX38TVPVut98FJ/Ymxj/mqw/iZ/StH+7l+rCe0fNK36PYzov7/uXBFWrt7Ho2zjJ9cmaejWyDljKo/ln/1TT0P2afZxz+0MK36PQBv7OO0q9S+jzhSpDz1Km219F7HP5Tk6fQ3Z2uOqdjGfNS/mHgXH1cc6ObG/ArrG9BCPqNHUG/JTM6EdY/gC0oXfL9/UPIck36O8H+3O+w35pG/RthybY63+mJ/3Ls2dCz+l/wDkq3S6F/8A2R/Cn4d/yr7/AFFmHqcN/dbROWO76f8AyUH92NP9tH8r/kvTaPRQD/EP2QovzZ/fPcFuNVvyr3/c577Ixxh/f0Nn+3MKP8ej/MZ81A7pZgQYOLw8/wCoz5r5bIRC348jexH1ZS2/hXezXpHqe1T/ANpUf1rPtD5r5MISQjx5BsR9ZnadAZ1WDrePmlG0KR9l7D1OB8F8mEBS0qjm3a5zeokeCPHfoGxH1iyq08O9S7zOI718mDGVNXvM/vO+alpY2oIiq8T++4fFD1L9Pf8Ag0q0+59W7jEu43gF8w4baVeD/wBRVmdHvy43cr+H2zixH/U1Yvf0js4yiUnqmu3uVWm/9PpAMbwCU028Avn3C9JMWJP5TWs72S93guv2P0gdXad5zt4aFxPas/jV6Cema7npznUxmW94SNfSORb3rkcG9WmjQ+SmtS32MOrHc6lsaAJ+6Fy7Xvb7LjHWpPyiofrnvK29Ql2M+H6M6NwCgq7ou6O2FhVsS9ubnd6oYqpNzJPHNSs10YcYNRqb7nVU8RR/SZ3hTNrMdk5veF5+6Q5NqY8NMAZrmX9TXdFXpG+jPQywcVE5jR9ZvbC4LBvdUeALdtl0paB51Xo6O16hNpYRC6vwnhs1S6mPrNTmVGHIz2rnzWkwFoYFgIXS44eCbeFlmpDFG/EUxm5ves3F0yNFm4kF7bCI75UJzcTUEpdzdqNwzs/Rz1ge8LO/NTD3NM7pJmZ3/G8dqzw4NHrK9s3HMJjKcjofkmpwfVjlGSXBa2f0bpMgulzh3HsWs6kALKFrhxuke9V2s5/F5JW9Sl3BwCpscOCxulu3hh6RDWnecIDgIa3t452WZ+VZfQ0m5SUUjpDSbwUNSsxuZA7V8+7Z2/UJtUqDqe4fFc5iNoVHZ1Hnrc4+JXF+Mz0R3fg2llyPpev0kwlP28RSb1vCqP6dbOGeLo/an4L5jqO5+PvTAeKfjyIOuKPp78+tnftVH7QUdT6QNmj/ADVPsJPgF8yhOcOUfNHjSFsR9Jt+kXZhMflLO0OjvhXsP0y2e/2cXQ7XtHivl1riMidffYpEeNIWxH1c3pBhTliKP8xnzUOI6U4Rmden9pvzXyvCSE/GkLw0fSeK+kvZzLGv9lrnf7QqP96Ozf1zv5dT5L57hEIV80ZnRGfUEICc506DuUSwmnI+fmkhCCgBWpfn39aHSbxHUEoExppy8J8UANc6SnNamxbr85p9OpFrwbdQ1jzog0iyyoASB2CJnkT8FZoEhwJFwbiZOYEAKsPZlt90Gb3ztbtT2PDSHNM20zbxWZI6os08MZl3qgxfPLOVsbAxgpvaSbGQe3LwWBTEtYZESbExfhOqttrtE6xkOM6n5qEkUPWcBXETMq6at7eetcd0UxcsLTkMuF9F0Jc4dqN+IknDk1W4oahSseDksyk7irtOuAOa0rt3LJShjoPxQKp3V5lUEJlYt3TNhxUra1LnIRljjBnVqe8b2VDFYaTbJXKzgcnKGniN10G64lCLliR1RbS4LWysAWmSQtKs48VVoYsQpHPB1hfSaOcKoqK6HFYpTlljWWPWtfBOAEBc8Kl81q4CpIK2r4ufBiyDwaznKCrR4KN1SylY+QrJqRz4a5MrG4GbnJVqGFIBI01XRgKS0RAjqUHpI79yN/iGlgydmbQkhsSZi62a9M5gKidlBx3m+oRe2ZK2Gj1QDnAW4Ocfi6kbpxbzEypM8FwP0jbYe0ei3Ruuh29xjQdq7XbGNZTO9UcGjKSvKPpI6Q067mMpXayfWj2ieHKynrZ/23FPDZ1aOvdNNo4bFVpJKpOdMqSs5QFcEI4R132ZfArhxTU6dUgWzlBOz4D3JC0Rneco04z39yRADov5+CISNKJTEKSic+aRCQxzHRpPnOyYiE7cKBDYSpJTraTy896BiTbzKREJQUCDe+SCglCBikD79O74pOU2SEoB4ZoAkbAOfaLJW1AJ+Pn3qKE4ERkkbUjQp07CSInQ24SQOoKem/IxJFszHXHAqhSIsdMiAb9eWSu4epOZkdljGQ4+bKckdUJHd9DQHNqG82sffZdVReDbgvONi411Ey0yb2JzGgiOpdzh6jazQ5jvWIBz8Qo4x0WRywzQIMpajoCr06j25iympV97L3qbjF8LqLlE9N53bqjUxRNpnrVquDukg5C/ILnsTUg+r2hR1O6tJG6oqWWWPTDiUCsM87qqyDxTqzxEDRc0U+pd4NaliBE6qejWnUBc/wClDACSb6LOrbVcXeqYANjxXoV2NrDRzTijrqtUTzWvsxp1OYsuHbtpx4TxhWaG3qhLXE+wI4SOa69Pti25P8v5I2LdHCO6c4gwkfVhLRqioxrpFwCO1DmECSO669Bwk84ORNdybD1CLFTGvzULGEicuE6pjcMZJLrKtXkWGTlhlpuJABcTAAmVWPSKn+sYI4mPFcN0v22PSbjCYYPWIOZPVnHzXE4/ahJ3ZEkW4EHT5FQs1kU2kslYaNT5Z2vTTpJRrANDoIn1tOEdXNeXbVJDiDnwzEaEFR42uesTnz58CqlR8+C5LJu2W6SOxbao7YsjLkhQShBzN5ESwgXmEQgQFvkXQAnBvdx0v59yQPMRpMxzy+KAECEJQUCES7s9nnVLIvYHv+CagBZtH43j5IkefxSl059nnuTvQHl9pvzTAaIgzPJNQhIBXCLfI+CAUEefckQAJSEJWxr2daAEJ8/ckQhABKRORIQMkpNGcE20481do1RukBoBmJ58OXes4danFd0R8AsyRauSRqUcSGkSbwRYa21+C2tn7QNKCCBn1dq5qlWEgwZzPADNWMPi7TvG9ojPllwWYrBZtM73DdJXAw4AjXkPitTD7dp1JDTIXluKxv70km4AIjrHX3oZtRw9kxxi2WnclLKXAkkz1g48QRJAOcLnMbUh2YibLlKfSSoLeqe8ZLOxG0HPuTJOf3clyTpst4n26FY2KC4O2/LiNVZwlQ5nVcGcbvQ2XBozGZ7eSG494A9dwvFibjiL5LMdI13Nu1M6npBjmktAd7IvB49XUqFCrEjjcHIxH3LEZWMA5zr1cQMlZo1QRM5ZyNMvmuhRcSbwzZp4i8jh4q7g6Tqm/ByYXd11z+ErbzgL/WjPkLlWvTmPVJ1ysQOvWIVINJ5fJjhPk2cDth9OHtcQQOwgnKMlt4Lp24E+lbLdC2x7jmuDpVzB9abGOM87aqsMRkCY9XnzThdOPwvAnVGXU9KxfT1zv+2xoF/aMzFtMlR2h07qPphtMBpIgkGTOVhouEpYhuWc3kZcwQVUdis5MajrtEFadlr6sSqrXY0sXiXOETcQZ1Ky6+IBBEDkdRxTS6YcIy1yJVUrMYGpWYXA+5n38/vTKml5Gg4JHOJ1yy7Mk0uJM6qiOeUsgSghAKEyYBCISwgQgSlEJEABKWUDz+KUfheO3x70AIR25fglcRoIsNZvFz2nRNKc3776/NACxY+PCbjwKYnufOfCAmIAdTzHWEtUesesoQgCSo0bjOe9PYVCEIQNihxGXV35pqEIEBQhCABObohCBjXJzDZKhI1Elcbt86BOb7A6yhCRXuRTbsHgnad3ghCTCIkW7lC9CE0Zs6CKQm/ahCbMofQPgVewDQXQR9UoQsvqdEPhLuGEVLWsPAJuKsGxwHiEIU59jS6lUHP/AMh4KCn9X/yd4IQhDZEw5dZ8Aq9TMpUKqIT6EgPqnzookITRiQVM01CEzDBCEIMkhy7T8E1CEAIhCEAOaPH5oc43GmcaTxQhACBOpm46x4oQmgEZ8D4FIhCQz//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6" descr="data:image/jpeg;base64,/9j/4AAQSkZJRgABAQAAAQABAAD/2wCEAAkGBxQSEhUUExQVFhUWGBgXFxcYGBcXFxcXFRwXFxgXFxgYHCggGB0lHBQUITEhJSkrLi4uFx8zODMsNygtLisBCgoKDg0OGxAQGy4kICQsNC0sNCw0LCwsNCwsLCwsLCwsLCwsLCwsLCwsLCwsLCwsLCwsLCwsLCwsLCwsLCwsLP/AABEIAJIBWQMBIgACEQEDEQH/xAAcAAABBQEBAQAAAAAAAAAAAAAAAQIDBAUGBwj/xABIEAABAwIDBAYGBQkHBAMAAAABAAIRAyEEMUEFElFhBnGBkbHwEyIyocHRB0KS4fEUFlJTVGKCk9IVF0NEc7LiJDNywiNjov/EABoBAAMBAQEBAAAAAAAAAAAAAAABAwIEBQb/xAAxEQACAgEDAgQEBQQDAAAAAAAAAQIDEQQSITFBEyJRoTJSkfAUcYHR4QUjscEzQmH/2gAMAwEAAhEDEQA/APEmRN8uWaRIlKBAhBKWUASMrENLbQSD7IJnk7MJoZaZ5Rrx+Saki+X4INOTfUcYiyYtfFbCqNoMr71N7HDJrpc3kRFishNprqasqnW/MsChO3dRJiLjIT2eYTQgFIwK505qw7CtDN7fBdMBovPboqwb5tpy7VPhqRkGJ5LEuC1a3PDWTodhbEaW+u2ZGunUugwHRmiHAhphpmMwY0M5p/R6sKjAYg5ERa3BdbsrC8lz6dSssw/U6ZtQXHYjwtBpvu7vyWlhMI1xtprl1Ky7DgJ9DD5GdV6c6Y55ON2ZXBPh6Bkzmq+KDy+wED3q7Vfu6SnsIJAOfFU8q8qeCKb+JooU6MneIgjRWcPhAb8fcruIpjdgZ68VBhqZCJQSYt+UaIZZVX5q4x280GFEad0Tb7EIv1FbRt1pzXQnU2XTapgzwW9+ImerFqV4sqWIqxNpPuUgubqtXpnQrCk2UhFJkDMaWzLc84S4bEEk5jlMyOKCzesfxRuQcp5ZLUbHF4LOKGbVrb1Gox4E7pg6E6dq85fseQZ9nNztTxAXqVTDAjkuV6Q4PdgBpjgMiZWdTRGfmfZG9PZjyo4XGQ0QwBgGq5XaL/aLRAJzNye06LsdoYexkSdAMh1rmMdhjF4J0aBb7+1eS3iXJ6MOUYD26360xWsS28QZyj5qKmwXJ4WA1K6E+DksrxLAxqCUtR0yYiT5HggsMAxY5c4stEWLUPMGwytpllpkml2WiVo6r8ZskJnz2/FAPkPITi0RM34ceo5cE1EoEAPnrTqYzkTprYnI2zTZTmgcYtrqeAhAwDTB4A8dTMW7CmKXdbOZ00vneL8E2W8/cgQxCcWnhHuHvTSEDFBRCRCAFCAgRfj+M/BDnT+AHh4oAUE5AnwQW21ifParezRRL4rOeGRm0AukC3YocQwbx3DvAakRPPknjjJRwe3dn35+hE0X8ynBoixukmdNBlbvVnA4B9VwDASerLrWJPCHXFt4wRsoGMu35LY2dsupvR6N+Ui3Fdh0Z6H+jHpKxDv3fqjnzMLrqWFAuBNrJeFOfD4OpShX8JzuwdmPYPXtysV2Gy2Bt5lVX0g0ZSSoWVYeBMQnGtUNNEZt2Jm0XTOh6lPhmmDxUO+HcBPipWMg56LplYnycjXGCzQBcDMcjqpW4fWMlO2kICC4gLSW1ckHNvoRsu7iFJVbupMOyCnYiwlG9uLZl/FgbVxwFgmt2i2OB9yzKpuYWXiKx3t0dq8y3XTi8nXDSxka2L2iTrblqqdLHOaZj1eH3ptGiTCZVZJUYSsse5svshFbTSfiwWz7lFSrtJsVSLVA1pBkLvcrEkYVceTbq4pgN81VdWDj96y6rt7UoiFh2WS57DVUUb1CRkbcNLqF79+WuAPKFnYLEGCDyjsU1JxDuM8FaOrbS9zDqw2Zm0OjzHTBI5CInjdcTtDA+ic6ZsSIGvHmvYDhg5srmekOBb6Nzi2SATwXRdpoyjmIU3vOGeQbUYd6wDWmwtDjPIXKyPyZwG8ZayYk2z4aldftJ9UkNY1rB9UgS8nUjW9lymLpGTvOJvqdV564eDulHdHJSf1ymgp1geI7pHWUh5KxwPqBKUJChAhSdETxSSliyBCEo8+e9BCVyAAg56ZTHCPmO9NlOM/Hz3JEAKT5+KGznw8/JAQSgYicGmYiTMQLyeAhNKXz596AAFK6/AJaRg3uOFxI4SMkjyJsIE+7tQA1P3u3yfmkDb20v59yHXQMc25O7N16x0W2QGU2AjdJaCeMnNeW4J265royIPXBXtOz3Ata4WLr99/isNKT57HXBOMPzNRlNraRBvIgdeafQcd26jq1mBo3jHCOKoV8a63o4jIzqtWXqDX5dupOMHI0q7bSDkqNMgnLrKUvJgm1rhRVcQQYgR71zWXPOWbjDsaOHe2Y3loUJje7lzA9qeC6DBYhzhBjjKzVZufJi2vCyW/7RLjeyV1U6HsUHopKSrimNJabH4pWWtLlklBdkWqGPc0cSrtZxcATAKwKeKk24rdwfrCOUp0XuSccmLq1HnBnYsRdUaVPedJWtWoXdN1l063rjS65beJLcdFTzHgv4i2XBUZlWsY+OaioN3xzXVXJKeDC+HIwNTS1WXshVnEk8l2uXoJckBb3KN1YQrVRoAus2tUAKnbJxRSEdw7DVPWuZkwIW7sqldwcMo9+i5/C1CKgjsXYYFhc3O5UtJDfPOehnVPbEs4IgiDoVj9KMIRTc6JBsbTHNb2HogZZq7+T7zSCBBtB1XrqW1YZ5intllHz5tisGzDnA6bp3T2QuTc8tO96OQP0xI9bjlK9i6f9GhTO/T9Vp0EmCF5HtHCNa47ziey599l5t0ZRnl9H0Pc09inDymK89SjViqwc1CTyWk8nLZBphFsj1+exIAlLvP3dgTUyQqRLCLRz896BCiycwi8xfUza+Yju1F+pNDSez3BDjly/H4oGDSnek/db7/mmO5Zd6ITELNtfggOI88bIQT5iPBIYNMeeKRPebDIaWmbanv04JhKAJIgSLHrGWVh3phabGM8ucIQWoGK03CduXN46/Dkk3SJytncHwsQnCqbkxf4pG447klNhXpmwMbOHp7rg5wAaeUZiF5ial/u0+C19g7QNGqHH2TZwjTjClPKWUdlbTWD1JlWRBAI+Kkp0RPLPvVTD4hhph94IkKviMcSB9UcNVzqSi+eWPDfQ1H7RGUWy7OIWfUx4e6C2ItOtkUKrbWnrVepQh0zne6xc5Ncs1CMUzewzQ5tov3qxhZBi9lm4Opu9l1fdWgEixITi8xySnF5NIbQAsB1LGxhIfM53VnZ7w9pBvCTHYMiIFlG1OUMirUYSwXsBRa8Wz1WxRplh4rG2M/cN9c10hYIXTpa1KOe6OTUyaljsct052tVw7Glga1rzug2Jc4CTEiGgSLnM++PYJNVgLxuutcxDu7q5LU6VbN/KaIa0NL2OBYHHdbcgOBJ5X6wFz35u41haCYa1hd7WW6SN2QDLjaM7TkuvwYSfmWTFcsRwnhm3iMNUboTrIuFLs6oCSMimYahimgCGOI0Di0ubYAjfAbN8rZHgQoHbSDfWe17d2Zc+nIEW/wC5SlvehaOMXmD+v7m3Y2sP2L2LZKrOtZGF2xRrVQxr2ulpNpkRFj3nuVmpTmYGXAyPmqquSy/8GVJdGZ1cqt6GxkWWnTojVSOYEnTKxZKqxRM7B7NA9YnqhdJsy4WaROS18BTgNGvBUqpVbW39SGosco8mlQpAFONS9pQ58darUJMgroxnlnAJtHCNrMLKgsfdzC8F6Z7ODHvAMgEweQ7F9APbaF4f04wpD3zxPUoar/h/U9D+nSxPqedVmqrUCvVmSqVRq44M79TDDGtaT5jJDcjbtvbikAQAqnCODhfx8UEa5DrBuOPBNGSUt4Xy98fOEAJKE4MnIHQd+Q8U1AAEJzSctM4+KJHBAj0cfRUP22n/AC3f1J9P6MaIHr46/Knb3uXob+i7/wBaOxqgqdF3HN5PYE9l3yr7/Ur/AG/U89f9HOHBvjxH+mJ/3J4+j/AjPHn7Df6l2lboYTx7m/JVnfR+T5ak4XfKvf8AcPJ6nJjoRs8f55/YGD4qN3RDZgN8dUjqZK6130azn/uA8Aqtb6Lm8Cf4z/Sltv8AT2/kPIcxU6N7Im2Oqdu4fglPR7ZEWxtQnrp/JbT/AKM2D/Ccf43fJVqn0bt/VvH8R+ISas9PY0sFBuxtjtEOxNcnk6n4BqiOztkgy3FYgxod3+laDvo9pi5Lure+5Op9BmDIE9clTlv6f6KwaRcw+LpVWH0TnOaOOcjkAqdWod6CO/VauzNhOo2AtnrPgttmzt+5ZYZerdcjpnJl/FijmcKd6IWq2jIg2A1Wx/ZEXZTgnO3hwT2bNMesHToVTZPGGjDtiZtGjBFrJs771qPwX6W8nYKg2nkJPEpKuXC6Iz4i69yHDYItdJNjotZ1MOERZKawj2b8VEa/I+9dUaoRRzSlKXI78maBZT0sWYjQBVTiNAD3JzZ/RPcltWfIJxbXmLZfJT6Veo0ktdvAmSx+X8LhdvvHJUzVIn1SiniuDT3FUi1Ew689i3j9pik1rnU3m+6dwB0NiZOkdsrDxWLwtRjvRVRSc4Okulo3nmTO9Y3nI25LYbiDPsnuVfE0ab536LSTrBBPa2Cruz7x+xmMMHnu3Nh16DWuY5pa8BzKrS4AtkwN4WBMAxJERmjYm3MZTcQ4BzGgue4j6rRJvzkCY1XXba2fVcyjTw3/AMTWSNwy9vswCN+S0Bu8P4lm4nZOJa9xAbBaW1Cxha0tc0CAIAIte2ZHWsxg85jlFc8YZe2T0obXLmuptpmCWuBkfx2EdYWrgmVf8QMjR7DLXfELkcPgCz2WAZZSO/T3SreGxjm2DoIOhmDrY5LqhKX/AGJuPodjSqAzEWtbQq1h6hlcpS27uQ5wkEj0gETFwCMoJIBuTmt/D4wua1zW2cARcCQcs0TkkycoNm3TqypDZY+HxLhPqZ8wpTjan6HvCzvXo/oyLplkvPJzAkrz7pps+gXk19+mXCfVgjryXdN2o7Vl44rmOmWCfiwzdaZbPXdYse6DX3/gtplKFnKPNaeydlX38TVPVut98FJ/Ymxj/mqw/iZ/StH+7l+rCe0fNK36PYzov7/uXBFWrt7Ho2zjJ9cmaejWyDljKo/ln/1TT0P2afZxz+0MK36PQBv7OO0q9S+jzhSpDz1Km219F7HP5Tk6fQ3Z2uOqdjGfNS/mHgXH1cc6ObG/ArrG9BCPqNHUG/JTM6EdY/gC0oXfL9/UPIck36O8H+3O+w35pG/RthybY63+mJ/3Ls2dCz+l/wDkq3S6F/8A2R/Cn4d/yr7/AFFmHqcN/dbROWO76f8AyUH92NP9tH8r/kvTaPRQD/EP2QovzZ/fPcFuNVvyr3/c577Ixxh/f0Nn+3MKP8ej/MZ81A7pZgQYOLw8/wCoz5r5bIRC348jexH1ZS2/hXezXpHqe1T/ANpUf1rPtD5r5MISQjx5BsR9ZnadAZ1WDrePmlG0KR9l7D1OB8F8mEBS0qjm3a5zeokeCPHfoGxH1iyq08O9S7zOI718mDGVNXvM/vO+alpY2oIiq8T++4fFD1L9Pf8Ag0q0+59W7jEu43gF8w4baVeD/wBRVmdHvy43cr+H2zixH/U1Yvf0js4yiUnqmu3uVWm/9PpAMbwCU028Avn3C9JMWJP5TWs72S93guv2P0gdXad5zt4aFxPas/jV6Cema7npznUxmW94SNfSORb3rkcG9WmjQ+SmtS32MOrHc6lsaAJ+6Fy7Xvb7LjHWpPyiofrnvK29Ql2M+H6M6NwCgq7ou6O2FhVsS9ubnd6oYqpNzJPHNSs10YcYNRqb7nVU8RR/SZ3hTNrMdk5veF5+6Q5NqY8NMAZrmX9TXdFXpG+jPQywcVE5jR9ZvbC4LBvdUeALdtl0paB51Xo6O16hNpYRC6vwnhs1S6mPrNTmVGHIz2rnzWkwFoYFgIXS44eCbeFlmpDFG/EUxm5ves3F0yNFm4kF7bCI75UJzcTUEpdzdqNwzs/Rz1ge8LO/NTD3NM7pJmZ3/G8dqzw4NHrK9s3HMJjKcjofkmpwfVjlGSXBa2f0bpMgulzh3HsWs6kALKFrhxuke9V2s5/F5JW9Sl3BwCpscOCxulu3hh6RDWnecIDgIa3t452WZ+VZfQ0m5SUUjpDSbwUNSsxuZA7V8+7Z2/UJtUqDqe4fFc5iNoVHZ1Hnrc4+JXF+Mz0R3fg2llyPpev0kwlP28RSb1vCqP6dbOGeLo/an4L5jqO5+PvTAeKfjyIOuKPp78+tnftVH7QUdT6QNmj/ADVPsJPgF8yhOcOUfNHjSFsR9Jt+kXZhMflLO0OjvhXsP0y2e/2cXQ7XtHivl1riMidffYpEeNIWxH1c3pBhTliKP8xnzUOI6U4Rmden9pvzXyvCSE/GkLw0fSeK+kvZzLGv9lrnf7QqP96Ozf1zv5dT5L57hEIV80ZnRGfUEICc506DuUSwmnI+fmkhCCgBWpfn39aHSbxHUEoExppy8J8UANc6SnNamxbr85p9OpFrwbdQ1jzog0iyyoASB2CJnkT8FZoEhwJFwbiZOYEAKsPZlt90Gb3ztbtT2PDSHNM20zbxWZI6os08MZl3qgxfPLOVsbAxgpvaSbGQe3LwWBTEtYZESbExfhOqttrtE6xkOM6n5qEkUPWcBXETMq6at7eetcd0UxcsLTkMuF9F0Jc4dqN+IknDk1W4oahSseDksyk7irtOuAOa0rt3LJShjoPxQKp3V5lUEJlYt3TNhxUra1LnIRljjBnVqe8b2VDFYaTbJXKzgcnKGniN10G64lCLliR1RbS4LWysAWmSQtKs48VVoYsQpHPB1hfSaOcKoqK6HFYpTlljWWPWtfBOAEBc8Kl81q4CpIK2r4ufBiyDwaznKCrR4KN1SylY+QrJqRz4a5MrG4GbnJVqGFIBI01XRgKS0RAjqUHpI79yN/iGlgydmbQkhsSZi62a9M5gKidlBx3m+oRe2ZK2Gj1QDnAW4Ocfi6kbpxbzEypM8FwP0jbYe0ei3Ruuh29xjQdq7XbGNZTO9UcGjKSvKPpI6Q067mMpXayfWj2ieHKynrZ/23FPDZ1aOvdNNo4bFVpJKpOdMqSs5QFcEI4R132ZfArhxTU6dUgWzlBOz4D3JC0Rneco04z39yRADov5+CISNKJTEKSic+aRCQxzHRpPnOyYiE7cKBDYSpJTraTy896BiTbzKREJQUCDe+SCglCBikD79O74pOU2SEoB4ZoAkbAOfaLJW1AJ+Pn3qKE4ERkkbUjQp07CSInQ24SQOoKem/IxJFszHXHAqhSIsdMiAb9eWSu4epOZkdljGQ4+bKckdUJHd9DQHNqG82sffZdVReDbgvONi411Ey0yb2JzGgiOpdzh6jazQ5jvWIBz8Qo4x0WRywzQIMpajoCr06j25iympV97L3qbjF8LqLlE9N53bqjUxRNpnrVquDukg5C/ILnsTUg+r2hR1O6tJG6oqWWWPTDiUCsM87qqyDxTqzxEDRc0U+pd4NaliBE6qejWnUBc/wClDACSb6LOrbVcXeqYANjxXoV2NrDRzTijrqtUTzWvsxp1OYsuHbtpx4TxhWaG3qhLXE+wI4SOa69Pti25P8v5I2LdHCO6c4gwkfVhLRqioxrpFwCO1DmECSO669Bwk84ORNdybD1CLFTGvzULGEicuE6pjcMZJLrKtXkWGTlhlpuJABcTAAmVWPSKn+sYI4mPFcN0v22PSbjCYYPWIOZPVnHzXE4/ahJ3ZEkW4EHT5FQs1kU2kslYaNT5Z2vTTpJRrANDoIn1tOEdXNeXbVJDiDnwzEaEFR42uesTnz58CqlR8+C5LJu2W6SOxbao7YsjLkhQShBzN5ESwgXmEQgQFvkXQAnBvdx0v59yQPMRpMxzy+KAECEJQUCES7s9nnVLIvYHv+CagBZtH43j5IkefxSl059nnuTvQHl9pvzTAaIgzPJNQhIBXCLfI+CAUEefckQAJSEJWxr2daAEJ8/ckQhABKRORIQMkpNGcE20481do1RukBoBmJ58OXes4danFd0R8AsyRauSRqUcSGkSbwRYa21+C2tn7QNKCCBn1dq5qlWEgwZzPADNWMPi7TvG9ojPllwWYrBZtM73DdJXAw4AjXkPitTD7dp1JDTIXluKxv70km4AIjrHX3oZtRw9kxxi2WnclLKXAkkz1g48QRJAOcLnMbUh2YibLlKfSSoLeqe8ZLOxG0HPuTJOf3clyTpst4n26FY2KC4O2/LiNVZwlQ5nVcGcbvQ2XBozGZ7eSG494A9dwvFibjiL5LMdI13Nu1M6npBjmktAd7IvB49XUqFCrEjjcHIxH3LEZWMA5zr1cQMlZo1QRM5ZyNMvmuhRcSbwzZp4i8jh4q7g6Tqm/ByYXd11z+ErbzgL/WjPkLlWvTmPVJ1ysQOvWIVINJ5fJjhPk2cDth9OHtcQQOwgnKMlt4Lp24E+lbLdC2x7jmuDpVzB9abGOM87aqsMRkCY9XnzThdOPwvAnVGXU9KxfT1zv+2xoF/aMzFtMlR2h07qPphtMBpIgkGTOVhouEpYhuWc3kZcwQVUdis5MajrtEFadlr6sSqrXY0sXiXOETcQZ1Ky6+IBBEDkdRxTS6YcIy1yJVUrMYGpWYXA+5n38/vTKml5Gg4JHOJ1yy7Mk0uJM6qiOeUsgSghAKEyYBCISwgQgSlEJEABKWUDz+KUfheO3x70AIR25fglcRoIsNZvFz2nRNKc3776/NACxY+PCbjwKYnufOfCAmIAdTzHWEtUesesoQgCSo0bjOe9PYVCEIQNihxGXV35pqEIEBQhCABObohCBjXJzDZKhI1Elcbt86BOb7A6yhCRXuRTbsHgnad3ghCTCIkW7lC9CE0Zs6CKQm/ahCbMofQPgVewDQXQR9UoQsvqdEPhLuGEVLWsPAJuKsGxwHiEIU59jS6lUHP/AMh4KCn9X/yd4IQhDZEw5dZ8Aq9TMpUKqIT6EgPqnzookITRiQVM01CEzDBCEIMkhy7T8E1CEAIhCEAOaPH5oc43GmcaTxQhACBOpm46x4oQmgEZ8D4FIhCQz//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52" name="Picture 8" descr="http://pics.livejournal.com/dimastuui/pic/0013x7c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7"/>
            <a:ext cx="9144000" cy="685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671051"/>
      </p:ext>
    </p:extLst>
  </p:cSld>
  <p:clrMapOvr>
    <a:masterClrMapping/>
  </p:clrMapOvr>
  <mc:AlternateContent xmlns:mc="http://schemas.openxmlformats.org/markup-compatibility/2006" xmlns:p14="http://schemas.microsoft.com/office/powerpoint/2010/main">
    <mc:Choice Requires="p14">
      <p:transition spd="med">
        <p14:glitter pattern="hexagon"/>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circle(in)">
                                      <p:cBhvr>
                                        <p:cTn id="7" dur="20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circle(in)">
                                      <p:cBhvr>
                                        <p:cTn id="12" dur="2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6152"/>
                                        </p:tgtEl>
                                        <p:attrNameLst>
                                          <p:attrName>style.visibility</p:attrName>
                                        </p:attrNameLst>
                                      </p:cBhvr>
                                      <p:to>
                                        <p:strVal val="visible"/>
                                      </p:to>
                                    </p:set>
                                    <p:anim calcmode="lin" valueType="num">
                                      <p:cBhvr>
                                        <p:cTn id="17" dur="500" fill="hold"/>
                                        <p:tgtEl>
                                          <p:spTgt spid="6152"/>
                                        </p:tgtEl>
                                        <p:attrNameLst>
                                          <p:attrName>ppt_w</p:attrName>
                                        </p:attrNameLst>
                                      </p:cBhvr>
                                      <p:tavLst>
                                        <p:tav tm="0">
                                          <p:val>
                                            <p:fltVal val="0"/>
                                          </p:val>
                                        </p:tav>
                                        <p:tav tm="100000">
                                          <p:val>
                                            <p:strVal val="#ppt_w"/>
                                          </p:val>
                                        </p:tav>
                                      </p:tavLst>
                                    </p:anim>
                                    <p:anim calcmode="lin" valueType="num">
                                      <p:cBhvr>
                                        <p:cTn id="18" dur="500" fill="hold"/>
                                        <p:tgtEl>
                                          <p:spTgt spid="6152"/>
                                        </p:tgtEl>
                                        <p:attrNameLst>
                                          <p:attrName>ppt_h</p:attrName>
                                        </p:attrNameLst>
                                      </p:cBhvr>
                                      <p:tavLst>
                                        <p:tav tm="0">
                                          <p:val>
                                            <p:fltVal val="0"/>
                                          </p:val>
                                        </p:tav>
                                        <p:tav tm="100000">
                                          <p:val>
                                            <p:strVal val="#ppt_h"/>
                                          </p:val>
                                        </p:tav>
                                      </p:tavLst>
                                    </p:anim>
                                    <p:animEffect transition="in" filter="fade">
                                      <p:cBhvr>
                                        <p:cTn id="19"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83</TotalTime>
  <Words>803</Words>
  <Application>Microsoft Office PowerPoint</Application>
  <PresentationFormat>Экран (4:3)</PresentationFormat>
  <Paragraphs>41</Paragraphs>
  <Slides>26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Открытая</vt:lpstr>
      <vt:lpstr>Презентация PowerPoint</vt:lpstr>
      <vt:lpstr>Презентация PowerPoint</vt:lpstr>
      <vt:lpstr>Понятие симметрии</vt:lpstr>
      <vt:lpstr>Зеркальная симметрия</vt:lpstr>
      <vt:lpstr>Презентация PowerPoint</vt:lpstr>
      <vt:lpstr>Презентация PowerPoint</vt:lpstr>
      <vt:lpstr>Ассиметрия</vt:lpstr>
      <vt:lpstr>Презентация PowerPoint</vt:lpstr>
      <vt:lpstr>Формы симметрии</vt:lpstr>
      <vt:lpstr>Презентация PowerPoint</vt:lpstr>
      <vt:lpstr>Законы сохранения и их связь с симметрией пространства и времени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Наташа</dc:creator>
  <cp:lastModifiedBy>User</cp:lastModifiedBy>
  <cp:revision>9</cp:revision>
  <dcterms:created xsi:type="dcterms:W3CDTF">2013-12-08T22:26:03Z</dcterms:created>
  <dcterms:modified xsi:type="dcterms:W3CDTF">2013-12-09T01:39:42Z</dcterms:modified>
</cp:coreProperties>
</file>