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  <p:sldId id="272" r:id="rId13"/>
    <p:sldId id="273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82" r:id="rId24"/>
    <p:sldId id="279" r:id="rId25"/>
    <p:sldId id="280" r:id="rId26"/>
    <p:sldId id="281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72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212F6-73EC-4646-9051-9CA24C9F28E6}" type="datetimeFigureOut">
              <a:rPr lang="ru-RU" smtClean="0"/>
              <a:pPr/>
              <a:t>28.06.2010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18E32-C832-4EC9-B3FD-47FEEB118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753E-0AC1-49DC-A833-C9BAC11987EB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7FA3-A176-4B12-8455-D530BBC729C3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EA54-C8CA-4CBF-A539-B0DDF00112A0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8397-1844-4E9A-ACAF-51592845ABCC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21D-92AD-43B4-AEAF-A05AB7AE25D4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A7C-0130-4D8D-8428-2AD7831AC60B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EA0E-BB19-446F-B65B-5BE7698AE9C9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16F6-40C1-466B-B900-45AEE2490573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D90F-54DB-4C11-82A9-7F082CFAC105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91035-C10C-49D4-91CE-EE0BCBCCC905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88-78DA-4B16-A771-0F95D77CBA93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16429-403E-4806-A324-0293A1B0B579}" type="datetime1">
              <a:rPr lang="ru-RU" smtClean="0"/>
              <a:pPr/>
              <a:t>28.06.2010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C9E4E-710C-492F-90D1-0E6E8ADCF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http://wwwcdl.bmstu.ru/rk2/main/menu/variant/zub/image022.jpg" TargetMode="External"/><Relationship Id="rId7" Type="http://schemas.openxmlformats.org/officeDocument/2006/relationships/image" Target="http://wwwcdl.bmstu.ru/rk2/main/menu/variant/zub/image023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http://wwwcdl.bmstu.ru/rk2/main/menu/variant/zub/image021.jpg" TargetMode="External"/><Relationship Id="rId10" Type="http://schemas.openxmlformats.org/officeDocument/2006/relationships/image" Target="../media/image1.jpeg"/><Relationship Id="rId4" Type="http://schemas.openxmlformats.org/officeDocument/2006/relationships/image" Target="../media/image3.jpeg"/><Relationship Id="rId9" Type="http://schemas.openxmlformats.org/officeDocument/2006/relationships/image" Target="http://wwwcdl.bmstu.ru/rk2/main/menu/variant/zub/image024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jpeg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jpeg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Тема 6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Механические передачи зацепления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5805488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План лекции</a:t>
            </a:r>
            <a:endParaRPr lang="ru-RU" sz="4000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5785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29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Виды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зубчатых передач. Основные характеристики зубчатых передач. Геометрия и кинематика </a:t>
            </a:r>
            <a:r>
              <a:rPr lang="ru-RU" sz="7600" b="1" dirty="0" err="1">
                <a:latin typeface="Arial" pitchFamily="34" charset="0"/>
                <a:cs typeface="Arial" pitchFamily="34" charset="0"/>
              </a:rPr>
              <a:t>эвольвентного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 зубчатого зацепления. Материалы и допускаемые напряжения. Допускаемые контактные напряжения. Расчет зубчатого зацепления на контактную прочность. </a:t>
            </a: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Расчет зубьев на изгиб. Проектировочный расчет на контактную выносливость. </a:t>
            </a:r>
            <a:endParaRPr lang="ru-RU" sz="7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Зубчатые редукторы. </a:t>
            </a: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Червячные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передачи. Общие сведения. Классификация червячных передач. Верхнее и нижнее расположение червяка. Геометрия и кинематика червячного зацепления. Расчет червячного зацепления на контактную прочность. Расчет открытых червячных передач. Конструкции червяков и червячных колес. </a:t>
            </a:r>
          </a:p>
          <a:p>
            <a:pPr>
              <a:buNone/>
            </a:pP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	Цепные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передачи. Основные характеристики цепных передач, устройство и область применения. Основные геометрические параметры. Разрушающая нагрузка. Критерии работоспособности цепных передач.</a:t>
            </a:r>
          </a:p>
          <a:p>
            <a:pPr>
              <a:buNone/>
            </a:pPr>
            <a:r>
              <a:rPr lang="ru-RU" sz="7600" b="1" dirty="0" smtClean="0">
                <a:latin typeface="Arial" pitchFamily="34" charset="0"/>
                <a:cs typeface="Arial" pitchFamily="34" charset="0"/>
              </a:rPr>
              <a:t>	Передача </a:t>
            </a:r>
            <a:r>
              <a:rPr lang="ru-RU" sz="7600" b="1" dirty="0">
                <a:latin typeface="Arial" pitchFamily="34" charset="0"/>
                <a:cs typeface="Arial" pitchFamily="34" charset="0"/>
              </a:rPr>
              <a:t>винт-гайка. Устройство и назначение передач винт-гайка. Силовые соотношения в винтовой паре. Привод винтовой передачи. Критерии работоспособности. Методика расчета передачи. Грузовой винтовой механизм. Расчет винтов и гаек передач на прочность. </a:t>
            </a:r>
          </a:p>
          <a:p>
            <a:endParaRPr lang="ru-RU" sz="7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5805488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Виды цилиндрических зубчатых передач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Цилиндрические зубчатые передачи передают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вращающий момент между параллельными валами.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Прямозубые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колёса (около 70%) применяют при невысоких и средних скоростях, когда динамические нагрузки от неточности изготовления невелики, в планетарных, открытых передачах, а также при необходимости осевого перемещения колёс.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928794" y="4429132"/>
            <a:ext cx="5072098" cy="2143140"/>
            <a:chOff x="2739" y="10080"/>
            <a:chExt cx="7500" cy="2567"/>
          </a:xfrm>
        </p:grpSpPr>
        <p:pic>
          <p:nvPicPr>
            <p:cNvPr id="1027" name="Picture 3" descr="http://wwwcdl.bmstu.ru/rk2/main/menu/variant/zub/image022.jpg"/>
            <p:cNvPicPr>
              <a:picLocks noChangeAspect="1" noChangeArrowheads="1"/>
            </p:cNvPicPr>
            <p:nvPr/>
          </p:nvPicPr>
          <p:blipFill>
            <a:blip r:embed="rId2" r:link="rId3"/>
            <a:srcRect/>
            <a:stretch>
              <a:fillRect/>
            </a:stretch>
          </p:blipFill>
          <p:spPr bwMode="auto">
            <a:xfrm>
              <a:off x="4611" y="10368"/>
              <a:ext cx="1722" cy="2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 descr="http://wwwcdl.bmstu.ru/rk2/main/menu/variant/zub/image021.jpg"/>
            <p:cNvPicPr>
              <a:picLocks noChangeAspect="1" noChangeArrowheads="1"/>
            </p:cNvPicPr>
            <p:nvPr/>
          </p:nvPicPr>
          <p:blipFill>
            <a:blip r:embed="rId4" r:link="rId5"/>
            <a:srcRect/>
            <a:stretch>
              <a:fillRect/>
            </a:stretch>
          </p:blipFill>
          <p:spPr bwMode="auto">
            <a:xfrm>
              <a:off x="2871" y="10358"/>
              <a:ext cx="1540" cy="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 descr="http://wwwcdl.bmstu.ru/rk2/main/menu/variant/zub/image023.jpg"/>
            <p:cNvPicPr>
              <a:picLocks noChangeAspect="1" noChangeArrowheads="1"/>
            </p:cNvPicPr>
            <p:nvPr/>
          </p:nvPicPr>
          <p:blipFill>
            <a:blip r:embed="rId6" r:link="rId7"/>
            <a:srcRect/>
            <a:stretch>
              <a:fillRect/>
            </a:stretch>
          </p:blipFill>
          <p:spPr bwMode="auto">
            <a:xfrm>
              <a:off x="6627" y="10368"/>
              <a:ext cx="1722" cy="2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 descr="http://wwwcdl.bmstu.ru/rk2/main/menu/variant/zub/image024.jpg"/>
            <p:cNvPicPr>
              <a:picLocks noChangeAspect="1" noChangeArrowheads="1"/>
            </p:cNvPicPr>
            <p:nvPr/>
          </p:nvPicPr>
          <p:blipFill>
            <a:blip r:embed="rId8" r:link="rId9"/>
            <a:srcRect/>
            <a:stretch>
              <a:fillRect/>
            </a:stretch>
          </p:blipFill>
          <p:spPr bwMode="auto">
            <a:xfrm>
              <a:off x="8499" y="10368"/>
              <a:ext cx="1722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2739" y="10080"/>
              <a:ext cx="7500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ОСНОВНЫЕ ВИДЫ ЦИЛИНДРИЧЕСКИХ ЗУБЧАТЫХ</a:t>
              </a: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ПЕРЕДАЧ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2739" y="12403"/>
              <a:ext cx="7488" cy="2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    </a:t>
              </a:r>
              <a:r>
                <a:rPr kumimoji="0" lang="ru-RU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ПРЯМОЗУБАЯ;      КОСОЗУБАЯ;           ШЕВРОННАЯ;       ВНУТРЕННЯЯ.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2" name="Picture 7" descr="logoVSUE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86644" y="5929330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Косозубые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колёса (более 30%) имеют большую плавность хода и применяются для ответственных механизмов при средних и высоких скоростях.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Шевронные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колёса имеют достоинства косозубых колёс плюс  уравновешенные осевые силы и используются в высоконагруженных передачах.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Колёса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внутреннего зацепления вращаются в одинаковых направлениях и применяются обычно в планетарных передачах.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Выбор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параметров цилиндрических зубчатых передач обусловлен конструктивными и технологическими условиями.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5805488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Передаточное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отношение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U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 определяется соотношением угловых скоростей (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ω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) или частот вращения (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n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) ведомого и ведущего колёс    </a:t>
            </a:r>
            <a:endParaRPr lang="ru-RU" sz="26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U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ω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1 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/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ω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n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1 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/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n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	Здесь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и далее индексы 1 и 2 расставлены в порядке передачи механической энергии 1- ведущее (шестерня), 2- ведомое (колесо). Учитывая, что в зацепление входят колёса с одинаковым  модулем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(,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можно задавшись числом зубьев шестерни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Z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600" b="1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найти число зубьев колеса             </a:t>
            </a:r>
          </a:p>
          <a:p>
            <a:pPr algn="ctr">
              <a:buNone/>
            </a:pPr>
            <a:r>
              <a:rPr lang="ru-RU" sz="26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600" b="1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U</a:t>
            </a:r>
            <a:r>
              <a:rPr lang="ru-RU" sz="2600" b="1" i="1" dirty="0">
                <a:latin typeface="Arial" pitchFamily="34" charset="0"/>
                <a:cs typeface="Arial" pitchFamily="34" charset="0"/>
              </a:rPr>
              <a:t> *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Z</a:t>
            </a:r>
            <a:r>
              <a:rPr lang="ru-RU" sz="2600" b="1" i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	Передаточное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число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U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 ограничено габаритами зубчатой передачи.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6215082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Основные характеристики зубчатых передач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186766" cy="50006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Расчетная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окружная скорость   м/с цилиндрической зубчатой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передачи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Конической передачи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где  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угловая скорость зубчатого колеса,   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частота вращения зубчатого колеса, мин</a:t>
            </a:r>
            <a:r>
              <a:rPr lang="ru-RU" sz="2400" b="1" baseline="30000" dirty="0">
                <a:latin typeface="Arial" pitchFamily="34" charset="0"/>
                <a:cs typeface="Arial" pitchFamily="34" charset="0"/>
              </a:rPr>
              <a:t>-1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w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начальный диаметр цилиндрического зубчатого колеса, м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wm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начальный средний диаметр конического зубчатого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колеса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357422" y="2357430"/>
          <a:ext cx="3643306" cy="524217"/>
        </p:xfrm>
        <a:graphic>
          <a:graphicData uri="http://schemas.openxmlformats.org/presentationml/2006/ole">
            <p:oleObj spid="_x0000_s4097" name="Формула" r:id="rId3" imgW="1320227" imgH="190417" progId="Equation.3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357422" y="3286124"/>
          <a:ext cx="3714775" cy="500066"/>
        </p:xfrm>
        <a:graphic>
          <a:graphicData uri="http://schemas.openxmlformats.org/presentationml/2006/ole">
            <p:oleObj spid="_x0000_s4099" name="Формула" r:id="rId4" imgW="1485900" imgH="203200" progId="Equation.3">
              <p:embed/>
            </p:oleObj>
          </a:graphicData>
        </a:graphic>
      </p:graphicFrame>
      <p:pic>
        <p:nvPicPr>
          <p:cNvPr id="9" name="Picture 7" descr="logoVSU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6215082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56436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Учитывая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что скорость точек начальных окружностей, находящихся в зацеплении зубчатых колес, одинаково,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имеем</a:t>
            </a:r>
          </a:p>
          <a:p>
            <a:pPr>
              <a:buNone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Выражая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диаметр через модуль зацепления и соответствующее число зубов, получаем</a:t>
            </a: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Отсюда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передаточное отношение  пары зубчатых колес (для одноступенчатой передачи) 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	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где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T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  и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T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- крутящий момент ведущего и ведомого колеса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Отношение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числа зубьев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колеса и числа зубьев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b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шестерни    называют передаточным числом  зубчатой передачи 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2000232" y="1214422"/>
          <a:ext cx="4643297" cy="642918"/>
        </p:xfrm>
        <a:graphic>
          <a:graphicData uri="http://schemas.openxmlformats.org/presentationml/2006/ole">
            <p:oleObj spid="_x0000_s23553" name="Формула" r:id="rId3" imgW="1244060" imgH="177723" progId="Equation.3">
              <p:embed/>
            </p:oleObj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357290" y="2428868"/>
          <a:ext cx="2800235" cy="500042"/>
        </p:xfrm>
        <a:graphic>
          <a:graphicData uri="http://schemas.openxmlformats.org/presentationml/2006/ole">
            <p:oleObj spid="_x0000_s23555" name="Формула" r:id="rId4" imgW="1066800" imgH="190500" progId="Equation.3">
              <p:embed/>
            </p:oleObj>
          </a:graphicData>
        </a:graphic>
      </p:graphicFrame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5286380" y="2428868"/>
          <a:ext cx="1071538" cy="574593"/>
        </p:xfrm>
        <a:graphic>
          <a:graphicData uri="http://schemas.openxmlformats.org/presentationml/2006/ole">
            <p:oleObj spid="_x0000_s23557" name="Формула" r:id="rId5" imgW="660113" imgH="355446" progId="Equation.3">
              <p:embed/>
            </p:oleObj>
          </a:graphicData>
        </a:graphic>
      </p:graphicFrame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071802" y="3571876"/>
          <a:ext cx="2428892" cy="571480"/>
        </p:xfrm>
        <a:graphic>
          <a:graphicData uri="http://schemas.openxmlformats.org/presentationml/2006/ole">
            <p:oleObj spid="_x0000_s23559" name="Формула" r:id="rId6" imgW="1625600" imgH="431800" progId="Equation.3">
              <p:embed/>
            </p:oleObj>
          </a:graphicData>
        </a:graphic>
      </p:graphicFrame>
      <p:pic>
        <p:nvPicPr>
          <p:cNvPr id="12" name="Picture 7" descr="logoVSU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15206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Окружная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сила цилиндрической зубчатой передачи определяется по формуле </a:t>
            </a:r>
          </a:p>
          <a:p>
            <a:pPr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Окружная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сила конической зубчатой передачи определяется по формуле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3929058" y="2285992"/>
          <a:ext cx="1071538" cy="837748"/>
        </p:xfrm>
        <a:graphic>
          <a:graphicData uri="http://schemas.openxmlformats.org/presentationml/2006/ole">
            <p:oleObj spid="_x0000_s24577" name="Формула" r:id="rId3" imgW="520474" imgH="406224" progId="Equation.3">
              <p:embed/>
            </p:oleObj>
          </a:graphicData>
        </a:graphic>
      </p:graphicFrame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4000496" y="3929066"/>
          <a:ext cx="1050109" cy="857232"/>
        </p:xfrm>
        <a:graphic>
          <a:graphicData uri="http://schemas.openxmlformats.org/presentationml/2006/ole">
            <p:oleObj spid="_x0000_s24579" name="Формула" r:id="rId4" imgW="469696" imgH="380835" progId="Equation.3">
              <p:embed/>
            </p:oleObj>
          </a:graphicData>
        </a:graphic>
      </p:graphicFrame>
      <p:pic>
        <p:nvPicPr>
          <p:cNvPr id="8" name="Picture 7" descr="logoVSU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5805488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Геометрия </a:t>
            </a:r>
            <a:r>
              <a:rPr lang="ru-RU" sz="2400" b="1" dirty="0" err="1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эволентного</a:t>
            </a:r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 зубчатого зацепления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1"/>
            <a:ext cx="8186766" cy="4643470"/>
          </a:xfrm>
        </p:spPr>
        <p:txBody>
          <a:bodyPr>
            <a:norm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Модуль зубьев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p/π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z</a:t>
            </a:r>
          </a:p>
          <a:p>
            <a:pPr marL="457200" indent="-457200" algn="ctr">
              <a:buAutoNum type="arabicPeriod" startAt="2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 =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2,25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3.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головки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smtClean="0">
                <a:latin typeface="Arial" pitchFamily="34" charset="0"/>
                <a:cs typeface="Arial" pitchFamily="34" charset="0"/>
              </a:rPr>
              <a:t>a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4. 	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ножки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1,25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AutoNum type="arabicPeriod" startAt="5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Диаметр делительной окружности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mz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None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43362" cy="5072098"/>
          </a:xfrm>
        </p:spPr>
        <p:txBody>
          <a:bodyPr>
            <a:noAutofit/>
          </a:bodyPr>
          <a:lstStyle/>
          <a:p>
            <a:pPr marL="457200" indent="-457200" algn="ctr">
              <a:buAutoNum type="arabicPeriod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Модуль зубьев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p/π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z</a:t>
            </a:r>
          </a:p>
          <a:p>
            <a:pPr marL="457200" indent="-457200" algn="ctr">
              <a:buAutoNum type="arabicPeriod" startAt="2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 =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2,25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3.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головки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smtClean="0">
                <a:latin typeface="Arial" pitchFamily="34" charset="0"/>
                <a:cs typeface="Arial" pitchFamily="34" charset="0"/>
              </a:rPr>
              <a:t>a</a:t>
            </a: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4. 	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Высота ножки зуба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1,25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pPr marL="457200" indent="-457200" algn="ctr">
              <a:buAutoNum type="arabicPeriod" startAt="5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Диаметр делительной окружности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mz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6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Диаметр окружности</a:t>
            </a: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Выступов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a</a:t>
            </a:r>
            <a:endParaRPr lang="ru-RU" sz="2400" b="1" baseline="-25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dirty="0" err="1">
                <a:latin typeface="Arial" pitchFamily="34" charset="0"/>
                <a:cs typeface="Arial" pitchFamily="34" charset="0"/>
              </a:rPr>
              <a:t>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d + 2h</a:t>
            </a:r>
            <a:r>
              <a:rPr lang="en-US" sz="2400" b="1" baseline="-250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d+2m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7.Диаметр окружности</a:t>
            </a: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впадин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baseline="-25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 — 2h</a:t>
            </a:r>
            <a:r>
              <a:rPr lang="en-US" sz="2400" b="1" baseline="-25000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—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2,5m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Радиальный   зазор   между сопряженными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колесами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 </a:t>
            </a:r>
          </a:p>
          <a:p>
            <a:pPr algn="ctr"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с =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0,25m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9.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Межосевое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расстояние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ω</a:t>
            </a:r>
            <a:endParaRPr lang="ru-RU" sz="2400" b="1" baseline="-25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ω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</a:t>
            </a:r>
          </a:p>
          <a:p>
            <a:pPr algn="ctr">
              <a:buNone/>
            </a:pP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5643578"/>
            <a:ext cx="1785950" cy="500066"/>
          </a:xfrm>
          <a:prstGeom prst="rect">
            <a:avLst/>
          </a:prstGeom>
          <a:noFill/>
        </p:spPr>
      </p:pic>
      <p:pic>
        <p:nvPicPr>
          <p:cNvPr id="6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6215082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1260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10. Шаг зубьев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p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π/m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11.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Толщина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зуба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t</a:t>
            </a:r>
            <a:endParaRPr lang="ru-RU" sz="2400" b="1" baseline="-25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i="1" baseline="-250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0,5p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12.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Ширина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впадины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e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i="1" dirty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0,5p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13. Ширина    венца зубчатого колеса</a:t>
            </a: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(длина зуба)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b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i="1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≈ (6...8)m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5"/>
            <a:ext cx="4038600" cy="44291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14.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Диаметр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ступицы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CT</a:t>
            </a:r>
            <a:endParaRPr lang="ru-RU" sz="2400" b="1" baseline="-25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dirty="0" err="1">
                <a:latin typeface="Arial" pitchFamily="34" charset="0"/>
                <a:cs typeface="Arial" pitchFamily="34" charset="0"/>
              </a:rPr>
              <a:t>CT</a:t>
            </a:r>
            <a:r>
              <a:rPr lang="en-US" sz="2400" b="1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≈ (l,6...2)d</a:t>
            </a:r>
            <a:r>
              <a:rPr lang="en-US" sz="2400" b="1" baseline="-25000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15. Длина ступицы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2400" b="1" baseline="-25000" dirty="0" err="1" smtClean="0">
                <a:latin typeface="Arial" pitchFamily="34" charset="0"/>
                <a:cs typeface="Arial" pitchFamily="34" charset="0"/>
              </a:rPr>
              <a:t>cr</a:t>
            </a:r>
            <a:r>
              <a:rPr lang="ru-RU" sz="2400" b="1" baseline="-25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L</a:t>
            </a:r>
            <a:r>
              <a:rPr lang="en-US" sz="2400" b="1" baseline="-25000" dirty="0">
                <a:latin typeface="Arial" pitchFamily="34" charset="0"/>
                <a:cs typeface="Arial" pitchFamily="34" charset="0"/>
              </a:rPr>
              <a:t>CT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≈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1.5d</a:t>
            </a:r>
            <a:r>
              <a:rPr lang="en-US" sz="2400" b="1" baseline="-25000" dirty="0" smtClean="0">
                <a:latin typeface="Arial" pitchFamily="34" charset="0"/>
                <a:cs typeface="Arial" pitchFamily="34" charset="0"/>
              </a:rPr>
              <a:t>B</a:t>
            </a:r>
            <a:endParaRPr lang="ru-RU" sz="2400" b="1" baseline="-250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16. Толщина обода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δ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δ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≈ (2,5...4)m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6072206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Материалы и допускаемые напряжения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1"/>
            <a:ext cx="8186766" cy="435771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100" dirty="0" smtClean="0">
                <a:latin typeface="Arial" pitchFamily="34" charset="0"/>
                <a:cs typeface="Arial" pitchFamily="34" charset="0"/>
              </a:rPr>
              <a:t>	Зубчатые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колеса изготовляют из сталей, чугуна и неметаллических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материалов. Колеса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из неметаллических материалов имеют небольшую массу и не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корродируют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, а передачи с ними бесшумны в работе. Но невысокая прочность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материалов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и, как следствие, большие габари­ты передачи и сравнительно высокая стоимость изготовления колес ограничива­ют их применение в силовых механизмах.</a:t>
            </a:r>
          </a:p>
          <a:p>
            <a:pPr>
              <a:buNone/>
            </a:pPr>
            <a:r>
              <a:rPr lang="ru-RU" sz="3100" dirty="0" smtClean="0">
                <a:latin typeface="Arial" pitchFamily="34" charset="0"/>
                <a:cs typeface="Arial" pitchFamily="34" charset="0"/>
              </a:rPr>
              <a:t>	Чугунные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зубчатые колеса дешевле стальных, их применяют в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малонагруженных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открытых передачах. Они имеют малую склонность к заеданию и хорошо работают при бедной смазке, но не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выдерживают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ударных нагрузок.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Допускаемые напряжения.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186766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Допускаемые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напряжения изгиба при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расчете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выносливость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определяют по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формуле</a:t>
            </a: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Где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i="1" baseline="-25000" dirty="0" err="1" smtClean="0">
                <a:latin typeface="Arial" pitchFamily="34" charset="0"/>
                <a:cs typeface="Arial" pitchFamily="34" charset="0"/>
              </a:rPr>
              <a:t>lim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предел выносливости зубьев, соответствующий заданному (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установленному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 числу циклов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нагружений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i="1" baseline="-25000" dirty="0">
                <a:latin typeface="Arial" pitchFamily="34" charset="0"/>
                <a:cs typeface="Arial" pitchFamily="34" charset="0"/>
              </a:rPr>
              <a:t>F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коэффициент безопасности (допускаемый запас прочности);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= 1,08—0,16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lgm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коэффициент, учитывающий влияние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абсолютных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размеров зубьев;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K</a:t>
            </a:r>
            <a:r>
              <a:rPr lang="en-US" sz="2400" i="1" baseline="-25000" dirty="0" err="1">
                <a:latin typeface="Arial" pitchFamily="34" charset="0"/>
                <a:cs typeface="Arial" pitchFamily="34" charset="0"/>
              </a:rPr>
              <a:t>xF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( 1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—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8,3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X 1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2400" baseline="30000" dirty="0" smtClean="0">
                <a:latin typeface="Arial" pitchFamily="34" charset="0"/>
                <a:cs typeface="Arial" pitchFamily="34" charset="0"/>
              </a:rPr>
              <a:t>-5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—то же, для колес 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d</a:t>
            </a:r>
            <a:r>
              <a:rPr lang="en-US" sz="2400" i="1" baseline="-25000" dirty="0" err="1">
                <a:latin typeface="Arial" pitchFamily="34" charset="0"/>
                <a:cs typeface="Arial" pitchFamily="34" charset="0"/>
              </a:rPr>
              <a:t>a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диаметр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вершин колеса, мм;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m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модуль, мм);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Y</a:t>
            </a:r>
            <a:r>
              <a:rPr lang="en-US" sz="2400" i="1" baseline="-25000" dirty="0">
                <a:latin typeface="Arial" pitchFamily="34" charset="0"/>
                <a:cs typeface="Arial" pitchFamily="34" charset="0"/>
              </a:rPr>
              <a:t>R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— коэффициент, учитывающий влияние шероховатости поверхности (при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полировании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переходной поверхности равен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1.05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÷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1,2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643050"/>
            <a:ext cx="2646966" cy="785818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6215082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Расчет зубьев на контактную прочность </a:t>
            </a:r>
            <a:b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и выносливость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868" y="1600201"/>
            <a:ext cx="5114932" cy="42576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	Аналитическими </a:t>
            </a:r>
            <a:r>
              <a:rPr lang="ru-RU" sz="2400" b="1" dirty="0"/>
              <a:t>методами теории прочности можно получить точное решение для вычисления напряжений в контакте двух </a:t>
            </a:r>
            <a:r>
              <a:rPr lang="ru-RU" sz="2400" b="1" dirty="0" err="1"/>
              <a:t>эвольвентных</a:t>
            </a:r>
            <a:r>
              <a:rPr lang="ru-RU" sz="2400" b="1" dirty="0"/>
              <a:t> профилей. Для этого случая  используют формулу Герца-Беляева: </a:t>
            </a:r>
            <a:endParaRPr lang="ru-RU" sz="2400" dirty="0"/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14</a:t>
            </a:fld>
            <a:endParaRPr lang="ru-RU"/>
          </a:p>
        </p:txBody>
      </p:sp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500034" y="1643050"/>
            <a:ext cx="3000396" cy="3429024"/>
            <a:chOff x="3744" y="3600"/>
            <a:chExt cx="2880" cy="3312"/>
          </a:xfrm>
        </p:grpSpPr>
        <p:pic>
          <p:nvPicPr>
            <p:cNvPr id="25603" name="Picture 3" descr="КОНТАКТ ЦИЛИНДРОВ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4" y="3888"/>
              <a:ext cx="2860" cy="3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4" name="Text Box 4"/>
            <p:cNvSpPr txBox="1">
              <a:spLocks noChangeArrowheads="1"/>
            </p:cNvSpPr>
            <p:nvPr/>
          </p:nvSpPr>
          <p:spPr bwMode="auto">
            <a:xfrm>
              <a:off x="3744" y="3600"/>
              <a:ext cx="2880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C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ЖАТИЕ ЦИЛИНДРОВ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4214810" y="4572008"/>
          <a:ext cx="3577937" cy="1000132"/>
        </p:xfrm>
        <a:graphic>
          <a:graphicData uri="http://schemas.openxmlformats.org/presentationml/2006/ole">
            <p:oleObj spid="_x0000_s25605" name="Формула" r:id="rId4" imgW="1816100" imgH="508000" progId="Equation.3">
              <p:embed/>
            </p:oleObj>
          </a:graphicData>
        </a:graphic>
      </p:graphicFrame>
      <p:pic>
        <p:nvPicPr>
          <p:cNvPr id="10" name="Picture 7" descr="logoVSU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Здесь </a:t>
            </a:r>
            <a:r>
              <a:rPr lang="ru-RU" sz="2400" b="1" i="1" dirty="0" err="1">
                <a:latin typeface="Arial" pitchFamily="34" charset="0"/>
                <a:cs typeface="Arial" pitchFamily="34" charset="0"/>
              </a:rPr>
              <a:t>Е</a:t>
            </a:r>
            <a:r>
              <a:rPr lang="ru-RU" sz="2400" b="1" i="1" baseline="-25000" dirty="0" err="1">
                <a:latin typeface="Arial" pitchFamily="34" charset="0"/>
                <a:cs typeface="Arial" pitchFamily="34" charset="0"/>
              </a:rPr>
              <a:t>пр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– приведённый модуль упругости материалов шестерни и колеса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i="1" dirty="0" err="1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2400" b="1" i="1" baseline="-25000" dirty="0" err="1" smtClean="0">
                <a:latin typeface="Arial" pitchFamily="34" charset="0"/>
                <a:cs typeface="Arial" pitchFamily="34" charset="0"/>
              </a:rPr>
              <a:t>пр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= 2 Е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1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Е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/ ( Е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+ Е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  <a:sym typeface="Symbol"/>
              </a:rPr>
              <a:t>	</a:t>
            </a:r>
            <a:r>
              <a:rPr lang="ru-RU" sz="2400" b="1" i="1" baseline="-25000" dirty="0" err="1">
                <a:latin typeface="Arial" pitchFamily="34" charset="0"/>
                <a:cs typeface="Arial" pitchFamily="34" charset="0"/>
              </a:rPr>
              <a:t>пр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– приведённый радиус кривизны зубьев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	1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ru-RU" sz="2400" b="1" i="1" baseline="-25000" dirty="0" err="1">
                <a:latin typeface="Arial" pitchFamily="34" charset="0"/>
                <a:cs typeface="Arial" pitchFamily="34" charset="0"/>
              </a:rPr>
              <a:t>пр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=  1/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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 1/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2400" b="1" baseline="-25000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1,2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= 0,5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i="1" baseline="-25000" dirty="0" err="1">
                <a:latin typeface="Arial" pitchFamily="34" charset="0"/>
                <a:cs typeface="Arial" pitchFamily="34" charset="0"/>
              </a:rPr>
              <a:t>W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 1,2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sin</a:t>
            </a:r>
            <a:r>
              <a:rPr lang="ru-RU" sz="2400" b="1" i="1" baseline="-25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en-US" sz="2400" b="1" i="1" baseline="-25000" dirty="0">
                <a:latin typeface="Arial" pitchFamily="34" charset="0"/>
                <a:cs typeface="Arial" pitchFamily="34" charset="0"/>
              </a:rPr>
              <a:t>W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, 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      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  <a:sym typeface="Symbol"/>
              </a:rPr>
              <a:t>	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коэффициент Пуассона, 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q</a:t>
            </a:r>
            <a:r>
              <a:rPr lang="en-US" sz="2400" b="1" i="1" baseline="-25000" dirty="0" err="1">
                <a:latin typeface="Arial" pitchFamily="34" charset="0"/>
                <a:cs typeface="Arial" pitchFamily="34" charset="0"/>
              </a:rPr>
              <a:t>n</a:t>
            </a:r>
            <a:r>
              <a:rPr lang="en-US" sz="2400" b="1" i="1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- удельная погонная нормальная нагрузка,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[</a:t>
            </a:r>
            <a:r>
              <a:rPr lang="ru-RU" sz="2400" b="1" dirty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]</a:t>
            </a:r>
            <a:r>
              <a:rPr lang="en-US" sz="2400" b="1" i="1" baseline="-250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i="1" baseline="30000" dirty="0">
                <a:latin typeface="Arial" pitchFamily="34" charset="0"/>
                <a:cs typeface="Arial" pitchFamily="34" charset="0"/>
              </a:rPr>
              <a:t>E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допускаемые контактные напряжения с учётом фактических условий работы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Расчёт зубьев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контактную выносливость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для закрытых передач (длительно работают на постоянных режимах без перегрузок) выполняют как проектировочный. В расчёте задаются передаточным отношением, которое зависит от делительных диаметров и определяют межосевое расстояние 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en-US" sz="2400" b="1" i="1" baseline="-25000" dirty="0" smtClean="0">
                <a:latin typeface="Arial" pitchFamily="34" charset="0"/>
                <a:cs typeface="Arial" pitchFamily="34" charset="0"/>
              </a:rPr>
              <a:t>w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(или модуль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), а через него и все геометрические параметры зубьев. Для открытых передач контактные дефекты не характерны и этот расчёт выполняют, как проверочный, вычисляя контактные напряжения и сравнивая их с допускаемыми.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Расчет зубьев на изгиб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17</a:t>
            </a:fld>
            <a:endParaRPr lang="ru-RU"/>
          </a:p>
        </p:txBody>
      </p:sp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2285983" y="1428563"/>
            <a:ext cx="4429746" cy="4357662"/>
            <a:chOff x="3967" y="2542"/>
            <a:chExt cx="2829" cy="4082"/>
          </a:xfrm>
        </p:grpSpPr>
        <p:pic>
          <p:nvPicPr>
            <p:cNvPr id="27651" name="Picture 3" descr="ИЗГИБ ЗУБА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20" y="2880"/>
              <a:ext cx="2430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2" name="Text Box 4"/>
            <p:cNvSpPr txBox="1">
              <a:spLocks noChangeArrowheads="1"/>
            </p:cNvSpPr>
            <p:nvPr/>
          </p:nvSpPr>
          <p:spPr bwMode="auto">
            <a:xfrm>
              <a:off x="3967" y="2542"/>
              <a:ext cx="2829" cy="4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</a:t>
              </a:r>
              <a:r>
                <a:rPr kumimoji="0" lang="ru-RU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ИЗГИБ И СЖАТИЕ ЗУБА   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Напряжения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сжатия вычитаются из напряжений изгиба. Учитывая, что напряжения изгиба в консольной балке равны частному от деления изгибающего момента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Mизг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на момент сопротивления корневого сечения зуба W,  а напряжения сжатия это сила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Fr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 делённая на площадь корневого сечения зуба,  получаем: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								</a:t>
            </a:r>
          </a:p>
          <a:p>
            <a:pPr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						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Здесь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b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– ширина зуба,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m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– модуль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зацепления,</a:t>
            </a:r>
          </a:p>
          <a:p>
            <a:pPr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YH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– коэффициент прочности зуба.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1785918" y="3643314"/>
          <a:ext cx="5151474" cy="785818"/>
        </p:xfrm>
        <a:graphic>
          <a:graphicData uri="http://schemas.openxmlformats.org/presentationml/2006/ole">
            <p:oleObj spid="_x0000_s28673" name="Формула" r:id="rId3" imgW="2806700" imgH="431800" progId="Equation.3">
              <p:embed/>
            </p:oleObj>
          </a:graphicData>
        </a:graphic>
      </p:graphicFrame>
      <p:pic>
        <p:nvPicPr>
          <p:cNvPr id="6" name="Picture 7" descr="logoVSU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Зубчатые редукторы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Редуктором называют механизм, состоящий из зубчатых или червячных передач, выполненный в виде отдельного агре­гата и служащий для передачи вращения от вала двигателя к валу рабочей машины. 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Назначение редуктора — понижение угловой скорости и соот­ветственно повышение вращающего момента ведомого вала по сравнению с ведущим.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Редуктор состоит из корпуса (литого чугунного или свар­ного стального), в котором помещают элементы передачи — зубчатые колеса, валы, подшипники и т. д.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Примеры цилиндрических зубчатых редукторов</a:t>
            </a:r>
            <a:endParaRPr lang="ru-RU" sz="2400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Рис.  1.   Одноступенчатый  горизонтальный   редуктор  с  цилиндрическими   зуб­чатыми колесами:</a:t>
            </a:r>
          </a:p>
          <a:p>
            <a:pPr>
              <a:buNone/>
            </a:pPr>
            <a:r>
              <a:rPr lang="ru-RU" sz="1700" i="1" dirty="0" smtClean="0">
                <a:latin typeface="Arial" pitchFamily="34" charset="0"/>
                <a:cs typeface="Arial" pitchFamily="34" charset="0"/>
              </a:rPr>
              <a:t>	а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— кинематическая схема; б - общий вид редуктора с косозубыми колесами</a:t>
            </a: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728667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1600" dirty="0" smtClean="0"/>
              <a:t>Рис. 2. Двухступенчатый горизонтальный редуктор с цилиндрическими колесами:</a:t>
            </a:r>
          </a:p>
          <a:p>
            <a:pPr algn="ctr">
              <a:buNone/>
            </a:pPr>
            <a:r>
              <a:rPr lang="ru-RU" sz="1600" i="1" dirty="0" smtClean="0"/>
              <a:t>а — </a:t>
            </a:r>
            <a:r>
              <a:rPr lang="ru-RU" sz="1600" dirty="0" smtClean="0"/>
              <a:t>кинематическая   схема;   б — редуктор   со   снятой   крышкой   (колеса   косо-</a:t>
            </a:r>
          </a:p>
          <a:p>
            <a:pPr algn="ctr">
              <a:buNone/>
            </a:pPr>
            <a:r>
              <a:rPr lang="ru-RU" sz="1600" dirty="0" smtClean="0"/>
              <a:t>зубчатые); </a:t>
            </a:r>
            <a:r>
              <a:rPr lang="ru-RU" sz="1600" i="1" dirty="0" smtClean="0"/>
              <a:t>в — </a:t>
            </a:r>
            <a:r>
              <a:rPr lang="ru-RU" sz="1600" dirty="0" smtClean="0"/>
              <a:t>общий вид редуктора, у которого подшипниковые узлы закрыты</a:t>
            </a:r>
          </a:p>
          <a:p>
            <a:pPr algn="ctr">
              <a:buNone/>
            </a:pPr>
            <a:r>
              <a:rPr lang="ru-RU" sz="1600" dirty="0" smtClean="0"/>
              <a:t>врезными  крышками; </a:t>
            </a:r>
            <a:r>
              <a:rPr lang="ru-RU" sz="1600" i="1" dirty="0" smtClean="0"/>
              <a:t>г — </a:t>
            </a:r>
            <a:r>
              <a:rPr lang="ru-RU" sz="1600" dirty="0" smtClean="0"/>
              <a:t>общий  вид редуктора, у  которого  подшипниковые</a:t>
            </a:r>
          </a:p>
          <a:p>
            <a:pPr algn="ctr">
              <a:buNone/>
            </a:pPr>
            <a:r>
              <a:rPr lang="ru-RU" sz="1600" dirty="0" smtClean="0"/>
              <a:t>крышки привернуты винтами</a:t>
            </a: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00105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1600" dirty="0" smtClean="0"/>
              <a:t>Рис.   3.   Двухступенчатый   горизонтальный   редуктор   с   раздвоенной   первой (быстроходной) ступенью:</a:t>
            </a:r>
          </a:p>
          <a:p>
            <a:pPr algn="ctr">
              <a:buNone/>
            </a:pPr>
            <a:r>
              <a:rPr lang="ru-RU" sz="1600" dirty="0" smtClean="0"/>
              <a:t>«-кинематическая схема; </a:t>
            </a:r>
            <a:r>
              <a:rPr lang="ru-RU" sz="1600" i="1" dirty="0" smtClean="0"/>
              <a:t>б </a:t>
            </a:r>
            <a:r>
              <a:rPr lang="ru-RU" sz="1600" dirty="0" smtClean="0"/>
              <a:t>- общий вид (без крышки)</a:t>
            </a:r>
          </a:p>
          <a:p>
            <a:pPr>
              <a:buNone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Червячные передачи и передачи винт-гайка</a:t>
            </a:r>
            <a:endParaRPr lang="ru-RU" sz="2400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Основы проектирования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червячных передач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 винтовой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передачи (винт-гайка)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рассмотрены в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теме 3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данной презентации.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Цепные передачи</a:t>
            </a:r>
            <a:b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Основные характеристики цепных передач, устройств и область применения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488" y="5143512"/>
            <a:ext cx="3857652" cy="107157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Рис.1.</a:t>
            </a:r>
          </a:p>
          <a:p>
            <a:pPr algn="ctr">
              <a:buNone/>
            </a:pPr>
            <a:r>
              <a:rPr lang="ru-RU" sz="2400" dirty="0" smtClean="0"/>
              <a:t>Схема цепной  передачи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600201"/>
            <a:ext cx="8258204" cy="132873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Цепными называют передачи с помощью цепей.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3116"/>
            <a:ext cx="492922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oVSU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579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Передача (рис. 1) состоит обычно из ведущей 1 и ведомой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2 звездочек,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связанных между собой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приводной цепью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(в машиностроении применяют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также грузовые и тяговые цепи). Их применяют в качестве ступеней в приводах стационарных механизмов и машин (станках, роботах,  сельскохозяйственной, транспортной технике и др.).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Числа зубьев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b="1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b="1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звездочек выби­рают из условия обеспечения минималь­ных габаритов и более плавного хода цепи.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Расстояние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между осями звездочек (см. рис. 1) также влияет на работо­способность цепи, так как оно определяет частоту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нагружения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шарниров. При малом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цепь быстро изнашивается, а при большом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ведомая ветвь начинает колебать­ся из-за сильного провисания.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На  практике стремятся  к тому,  чтобы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а=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(30&gt;50)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Минимальное значение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ограничивают обхватом цепи  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min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≥120°): при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≤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min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= 0,5(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 + (30÷50)  мм; при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&gt;3</a:t>
            </a: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Потребное число звеньев цепи (длина цепи в шагах) определяется по предва­рительно выбранным значениям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4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обеспечения нормального провиса­ния ведомой ветви цепи межосевое рас­стояние уменьшают на 0,2—0,4%.</a:t>
            </a:r>
          </a:p>
          <a:p>
            <a:pPr>
              <a:buNone/>
            </a:pP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	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571744"/>
            <a:ext cx="3143272" cy="825969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4429132"/>
            <a:ext cx="4139713" cy="614346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7" descr="logoVSU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Критерии работоспособности цепных передач</a:t>
            </a:r>
            <a:endParaRPr lang="ru-RU" sz="2400" b="1" dirty="0">
              <a:solidFill>
                <a:srgbClr val="66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Износ шарниров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процессе эксплуатации — типичный вид поврежде­ния цепей быстроходных закрытых и полузакрытых передач станков,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двигателей и оборудования общего машиностроения.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Усталостное разрушение элементов цепи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вызывается переменными напряже­ниями от внешней нагрузки, сил инерции и ударных нагрузок, обусловленных вну­тренней динамикой цепного привода. Разрушению часто предшествует контактная коррозия, развивающаяся на стенках отверстий пластин и на поверхностях роликов и осей.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При скоростях </a:t>
            </a:r>
            <a:r>
              <a:rPr lang="en-US" sz="2400" b="1" cap="small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ru-RU" sz="2400" b="1" cap="small" baseline="-25000" dirty="0" err="1" smtClean="0">
                <a:latin typeface="Arial" pitchFamily="34" charset="0"/>
                <a:cs typeface="Arial" pitchFamily="34" charset="0"/>
              </a:rPr>
              <a:t>ц</a:t>
            </a:r>
            <a:r>
              <a:rPr lang="ru-RU" sz="2400" b="1" cap="small" dirty="0" smtClean="0">
                <a:latin typeface="Arial" pitchFamily="34" charset="0"/>
                <a:cs typeface="Arial" pitchFamily="34" charset="0"/>
              </a:rPr>
              <a:t>&gt;15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м/с возрастают ударные нагрузки в передаче, и даже при сравнительно небольших нагрузках может происходить раскалывание роликов и ослабление прессовых соединений вали­ков и втулок с пластинками.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Таким образом, износостойкость и прочность цепей являются основными критериями работоспособности передач.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Контрольные вопросы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1.Виды зубчатых передач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2.Основные характеристики зубчатых передач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3.Как определяются контактные напряжения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Как вычисляются напряжения сжатия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5.Основные характеристики цепных передач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6.Критерии работоспособности цепных передач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Как рассчитывают зубья на контактную прочность и выносливость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C9E4E-710C-492F-90D1-0E6E8ADCF3BA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5" name="Picture 7" descr="logoV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6143644"/>
            <a:ext cx="11112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403</Words>
  <Application>Microsoft Office PowerPoint</Application>
  <PresentationFormat>Экран (4:3)</PresentationFormat>
  <Paragraphs>217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 Office</vt:lpstr>
      <vt:lpstr>Формула</vt:lpstr>
      <vt:lpstr>Тема 6</vt:lpstr>
      <vt:lpstr>План лекции</vt:lpstr>
      <vt:lpstr>Виды цилиндрических зубчатых передач</vt:lpstr>
      <vt:lpstr>Слайд 4</vt:lpstr>
      <vt:lpstr>Слайд 5</vt:lpstr>
      <vt:lpstr>Основные характеристики зубчатых передач</vt:lpstr>
      <vt:lpstr>Слайд 7</vt:lpstr>
      <vt:lpstr>Слайд 8</vt:lpstr>
      <vt:lpstr>Геометрия эволентного зубчатого зацепления</vt:lpstr>
      <vt:lpstr>Слайд 10</vt:lpstr>
      <vt:lpstr>Слайд 11</vt:lpstr>
      <vt:lpstr>Материалы и допускаемые напряжения</vt:lpstr>
      <vt:lpstr>Допускаемые напряжения.</vt:lpstr>
      <vt:lpstr>Расчет зубьев на контактную прочность  и выносливость</vt:lpstr>
      <vt:lpstr>Слайд 15</vt:lpstr>
      <vt:lpstr>Слайд 16</vt:lpstr>
      <vt:lpstr>Расчет зубьев на изгиб</vt:lpstr>
      <vt:lpstr>Слайд 18</vt:lpstr>
      <vt:lpstr>Зубчатые редукторы</vt:lpstr>
      <vt:lpstr>Примеры цилиндрических зубчатых редукторов</vt:lpstr>
      <vt:lpstr>Слайд 21</vt:lpstr>
      <vt:lpstr>Слайд 22</vt:lpstr>
      <vt:lpstr>Червячные передачи и передачи винт-гайка</vt:lpstr>
      <vt:lpstr>Цепные передачи Основные характеристики цепных передач, устройств и область применения</vt:lpstr>
      <vt:lpstr>Слайд 25</vt:lpstr>
      <vt:lpstr>Слайд 26</vt:lpstr>
      <vt:lpstr>Критерии работоспособности цепных передач</vt:lpstr>
      <vt:lpstr>Слайд 28</vt:lpstr>
      <vt:lpstr>Контрольные вопросы</vt:lpstr>
    </vt:vector>
  </TitlesOfParts>
  <Company>BLACKEDITION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</dc:title>
  <dc:creator>BLACKEDITION</dc:creator>
  <cp:lastModifiedBy>BLACKEDITION</cp:lastModifiedBy>
  <cp:revision>60</cp:revision>
  <dcterms:created xsi:type="dcterms:W3CDTF">2010-06-19T03:24:11Z</dcterms:created>
  <dcterms:modified xsi:type="dcterms:W3CDTF">2010-06-28T01:43:30Z</dcterms:modified>
</cp:coreProperties>
</file>