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9" r:id="rId19"/>
    <p:sldId id="280" r:id="rId20"/>
    <p:sldId id="281" r:id="rId21"/>
    <p:sldId id="282" r:id="rId22"/>
    <p:sldId id="283" r:id="rId23"/>
    <p:sldId id="284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317" r:id="rId32"/>
    <p:sldId id="318" r:id="rId33"/>
    <p:sldId id="309" r:id="rId34"/>
    <p:sldId id="275" r:id="rId3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00D81-6035-416C-B975-921262192A25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85A3-9AB0-4598-8CD7-AA5B55EF6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4/12/2016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4/12/2016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514599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Организация налоговых проверок</a:t>
            </a:r>
            <a:endParaRPr lang="ru-RU" sz="6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05200" y="4800600"/>
            <a:ext cx="55067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кандидат экономических наук, доцент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3276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b="1" dirty="0" smtClean="0">
                <a:solidFill>
                  <a:schemeClr val="tx1"/>
                </a:solidFill>
              </a:rPr>
              <a:t>ОТВЕТСТВЕННОСТЬ ЗА НАЛОГОВЫЕ ПРАВОНАРУШЕНИЯ И ПРЕСТУПЛЕНИЯ, ВЫЯВЛЕННЫЕ В ХОДЕ НАЛОГОВЫХ ПРОВЕРОК</a:t>
            </a:r>
            <a:endParaRPr lang="ru-RU" b="1" dirty="0">
              <a:solidFill>
                <a:schemeClr val="tx1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5486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1. Общие условия привлечения к ответственности за налоговые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правонарушения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Налоговые правонарушения при проведении налоговых проверок, ответственность за которые предусмотрена Налоговым кодексом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РФ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Состав административных правонарушений в области налогов 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сборов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Ответственность за совершение преступлений, связанных с нарушением законодательства о налогах и сборах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pPr marL="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Общие условия привлечения к ответственности за налоговые правонарушения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486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Правонарушения</a:t>
            </a:r>
            <a:r>
              <a:rPr lang="ru-RU" sz="3200" dirty="0" smtClean="0"/>
              <a:t>, совершаемые в сфере налоговых правоотношений, по степени общественной опасности и иным критериям принято разделять </a:t>
            </a:r>
            <a:r>
              <a:rPr lang="ru-RU" sz="3200" dirty="0" smtClean="0"/>
              <a:t>на </a:t>
            </a:r>
            <a:r>
              <a:rPr lang="ru-RU" sz="3200" dirty="0" smtClean="0">
                <a:solidFill>
                  <a:srgbClr val="FF0000"/>
                </a:solidFill>
              </a:rPr>
              <a:t>имеющие </a:t>
            </a:r>
            <a:r>
              <a:rPr lang="ru-RU" sz="3200" dirty="0" smtClean="0">
                <a:solidFill>
                  <a:srgbClr val="FF0000"/>
                </a:solidFill>
              </a:rPr>
              <a:t>уголовно-правовую природу</a:t>
            </a:r>
            <a:r>
              <a:rPr lang="ru-RU" sz="3200" dirty="0" smtClean="0"/>
              <a:t> (налоговые преступления</a:t>
            </a:r>
            <a:r>
              <a:rPr lang="ru-RU" sz="3200" dirty="0" smtClean="0"/>
              <a:t>) и </a:t>
            </a:r>
            <a:r>
              <a:rPr lang="ru-RU" sz="3200" dirty="0" smtClean="0">
                <a:solidFill>
                  <a:srgbClr val="FF0000"/>
                </a:solidFill>
              </a:rPr>
              <a:t>не </a:t>
            </a:r>
            <a:r>
              <a:rPr lang="ru-RU" sz="3200" dirty="0" smtClean="0">
                <a:solidFill>
                  <a:srgbClr val="FF0000"/>
                </a:solidFill>
              </a:rPr>
              <a:t>имеющие </a:t>
            </a:r>
            <a:r>
              <a:rPr lang="ru-RU" sz="3200" dirty="0" smtClean="0"/>
              <a:t>таковой (и иные налоговые правонарушения)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915400" cy="6172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000" dirty="0" smtClean="0"/>
              <a:t>     Между </a:t>
            </a:r>
            <a:r>
              <a:rPr lang="ru-RU" sz="3000" dirty="0" smtClean="0"/>
              <a:t>понятиями «налоговое правонарушение» и «налоговое преступление» имеется тесная связь. Различия состоят в характере юридических последствий, определяющих степень общественной опасности совершённого деяния.</a:t>
            </a:r>
          </a:p>
          <a:p>
            <a:pPr marL="0">
              <a:buNone/>
            </a:pPr>
            <a:r>
              <a:rPr lang="ru-RU" sz="3000" dirty="0" smtClean="0"/>
              <a:t>     Понятие </a:t>
            </a:r>
            <a:r>
              <a:rPr lang="ru-RU" sz="3000" dirty="0" smtClean="0"/>
              <a:t>«состав налогового правонарушения» соотносится с понятием «состав финансового правонарушения» как специфическое и общее. Поскольку налоговые правонарушения представляют собой разновидность финансовых правонарушений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Autofit/>
          </a:bodyPr>
          <a:lstStyle/>
          <a:p>
            <a:pPr marL="0">
              <a:buClrTx/>
              <a:buNone/>
            </a:pPr>
            <a:r>
              <a:rPr lang="ru-RU" sz="3200" dirty="0" smtClean="0"/>
              <a:t>     Объектом </a:t>
            </a:r>
            <a:r>
              <a:rPr lang="ru-RU" sz="3200" dirty="0" smtClean="0"/>
              <a:t>налогового правонарушения являются общественные отношения, складывающиеся в процессе установления, введения, взимания налогов и сборов и осуществления контроля за соблюдением налогового законодательства о налогах и сборах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/>
              <a:t>     Субъектами </a:t>
            </a:r>
            <a:r>
              <a:rPr lang="ru-RU" sz="3200" dirty="0" smtClean="0"/>
              <a:t>налоговых правонарушений являются лица, совершившие такие правонарушения и способные понести за них налоговую ответственность. Для того чтобы быть признанным субъектом налогового правонарушения, лицо должно удовлетворять совокупности обязательных признаков, указанных в НК РФ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1" name="Rectangle 37"/>
          <p:cNvSpPr>
            <a:spLocks noChangeArrowheads="1"/>
          </p:cNvSpPr>
          <p:nvPr/>
        </p:nvSpPr>
        <p:spPr bwMode="auto">
          <a:xfrm>
            <a:off x="0" y="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838200"/>
            <a:ext cx="822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    Состав </a:t>
            </a:r>
            <a:r>
              <a:rPr lang="ru-RU" sz="3200" dirty="0" smtClean="0"/>
              <a:t>налогового правонарушения выступает юридическим основанием налоговой ответственности</a:t>
            </a:r>
            <a:endParaRPr lang="ru-RU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610600" cy="6096000"/>
          </a:xfrm>
        </p:spPr>
        <p:txBody>
          <a:bodyPr>
            <a:noAutofit/>
          </a:bodyPr>
          <a:lstStyle/>
          <a:p>
            <a:pPr marL="0">
              <a:spcAft>
                <a:spcPts val="600"/>
              </a:spcAft>
              <a:buClrTx/>
              <a:buNone/>
            </a:pPr>
            <a:r>
              <a:rPr lang="ru-RU" sz="3200" dirty="0" smtClean="0"/>
              <a:t>    Ответственность </a:t>
            </a:r>
            <a:r>
              <a:rPr lang="ru-RU" sz="3200" dirty="0" smtClean="0"/>
              <a:t>за совершение налоговых правонарушений несут физические лица в случаях, предусмотренных законом. Физическое лицо может быть привлечено к налоговой (административной) ответственности с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sz="3200" dirty="0" smtClean="0"/>
              <a:t>-летнего возраста. Привлечение налогоплательщика – физического лица к административной ответственности за совершение налогового правонарушения не освобождает его от обязанности уплатить причитающиеся суммы налога и пени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2578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endParaRPr lang="ru-RU" sz="3200" dirty="0" smtClean="0"/>
          </a:p>
          <a:p>
            <a:pPr marL="0">
              <a:lnSpc>
                <a:spcPct val="110000"/>
              </a:lnSpc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28600" y="381000"/>
            <a:ext cx="8763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    Физическое </a:t>
            </a:r>
            <a:r>
              <a:rPr lang="ru-RU" sz="2800" dirty="0" smtClean="0"/>
              <a:t>лицо – налогоплательщик </a:t>
            </a:r>
            <a:r>
              <a:rPr lang="ru-RU" sz="2800" dirty="0" smtClean="0">
                <a:solidFill>
                  <a:srgbClr val="FF0000"/>
                </a:solidFill>
              </a:rPr>
              <a:t>не может быть привлечено к ответственности</a:t>
            </a:r>
            <a:r>
              <a:rPr lang="ru-RU" sz="2800" dirty="0" smtClean="0"/>
              <a:t> за совершение налогового правонарушения при наличии хотя бы одного из следующих обстоятельств: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/>
              <a:t> </a:t>
            </a:r>
            <a:r>
              <a:rPr lang="ru-RU" sz="2800" dirty="0" smtClean="0"/>
              <a:t>отсутствие события налогового правонарушения;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/>
              <a:t> </a:t>
            </a:r>
            <a:r>
              <a:rPr lang="ru-RU" sz="2800" dirty="0" smtClean="0"/>
              <a:t>отсутствие вины лица в совершении налогового правонарушения;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/>
              <a:t> </a:t>
            </a:r>
            <a:r>
              <a:rPr lang="ru-RU" sz="2800" dirty="0" smtClean="0"/>
              <a:t>совершение деяния, содержащего признаки налогового правонарушения, физическим лицом, не достигшим к моменту совершения деяния шестнадцатилетнего возраста;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/>
              <a:t> </a:t>
            </a:r>
            <a:r>
              <a:rPr lang="ru-RU" sz="2800" dirty="0" smtClean="0"/>
              <a:t>истечение сроков давности привлечения к ответственности за совершение налогового правонарушения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4102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ClrTx/>
              <a:buNone/>
            </a:pPr>
            <a:r>
              <a:rPr lang="ru-RU" sz="3200" dirty="0" smtClean="0"/>
              <a:t>     </a:t>
            </a:r>
            <a:r>
              <a:rPr lang="ru-RU" sz="3200" u="sng" dirty="0" smtClean="0"/>
              <a:t>Налоговым </a:t>
            </a:r>
            <a:r>
              <a:rPr lang="ru-RU" sz="3200" u="sng" dirty="0" smtClean="0"/>
              <a:t>правонарушением </a:t>
            </a:r>
            <a:r>
              <a:rPr lang="ru-RU" sz="3200" dirty="0" smtClean="0"/>
              <a:t>признается совершённое противоправное (в нарушение законодательства о налогах и сборах) деяние (действие или бездействие) налогоплательщика, налогового агента и иных лиц, за которое НК РФ установлена ответственность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2400" y="152400"/>
            <a:ext cx="876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Налоговые правонарушения при проведении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налоговых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проверок, ответственность за которые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предусмотрена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Налоговым кодексом РФ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5562600"/>
          </a:xfrm>
        </p:spPr>
        <p:txBody>
          <a:bodyPr>
            <a:noAutofit/>
          </a:bodyPr>
          <a:lstStyle/>
          <a:p>
            <a:pPr marL="0">
              <a:buClrTx/>
              <a:buNone/>
            </a:pPr>
            <a:r>
              <a:rPr lang="ru-RU" sz="3200" dirty="0" smtClean="0"/>
              <a:t>     Основанием </a:t>
            </a:r>
            <a:r>
              <a:rPr lang="ru-RU" sz="3200" dirty="0" smtClean="0"/>
              <a:t>для привлечения лица к ответственности за нарушение законодательства о налогах и сборах является установление факта совершения данного нарушения решением налогового органа, вступившим в силу</a:t>
            </a:r>
            <a:endParaRPr lang="ru-RU" sz="3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791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Привлечение </a:t>
            </a:r>
            <a:r>
              <a:rPr lang="ru-RU" sz="3200" dirty="0" smtClean="0"/>
              <a:t>организации к ответственности за совершение налогового правонарушения не освобождает её должностных лиц при наличии соответствующих оснований от административной, уголовной или иной ответственности, предусмотренной законами Российской </a:t>
            </a:r>
            <a:r>
              <a:rPr lang="ru-RU" sz="3200" dirty="0" smtClean="0"/>
              <a:t>Федерации</a:t>
            </a:r>
            <a:endParaRPr lang="ru-RU" sz="32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04800" y="762000"/>
            <a:ext cx="8458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    Ответственность </a:t>
            </a:r>
            <a:r>
              <a:rPr lang="ru-RU" sz="3200" dirty="0" smtClean="0"/>
              <a:t>за нарушения законодательства о налогах и сборах, допущенные в связи с выполнением договора инвестиционного товарищества, несёт управляющий товарищ, ответственный за ведение налогового учёта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6477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Налоговая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санкция является мерой ответственности за совершение налогового правонарушения.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Налоговые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санкции устанавливаются и применяются в виде денежных взысканий (штрафов) в размерах, предусмотренных главами 16 и 18 НК РФ.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таблице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представлены состав и ответственность за непредставление сведений в налоговые органы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52401" y="716280"/>
          <a:ext cx="8839200" cy="5586870"/>
        </p:xfrm>
        <a:graphic>
          <a:graphicData uri="http://schemas.openxmlformats.org/drawingml/2006/table">
            <a:tbl>
              <a:tblPr/>
              <a:tblGrid>
                <a:gridCol w="3816766"/>
                <a:gridCol w="3414405"/>
                <a:gridCol w="1608029"/>
              </a:tblGrid>
              <a:tr h="32907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Виды правонарушений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Размер штрафа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Основание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585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Непредставление налогоплательщиком в установленный законодательством о налогах и сборах срок налоговой декларации в налоговый орган по месту учёта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5% неуплаченной суммы налога, подлежащей уплате на основании декларации, за каждый полный или неполный месяц со дня, установленного для её представления, но не более 30% указанной суммы и не менее 1000 рублей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ст. 119 НК РФ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>
                          <a:latin typeface="Times New Roman"/>
                          <a:ea typeface="Times New Roman"/>
                          <a:cs typeface="Times New Roman"/>
                        </a:rPr>
                        <a:t>Несоблюдение порядка представления налоговой декларации (расчёта) в электронном виде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200 рублей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ст. 119.1 НК РФ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7951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spc="-20">
                          <a:latin typeface="Times New Roman"/>
                          <a:ea typeface="Times New Roman"/>
                          <a:cs typeface="Times New Roman"/>
                        </a:rPr>
                        <a:t>Представление в налоговый орган расчёта финансового результата инвестиционного товарищества, содержащего недостоверные сведения, совершенное: </a:t>
                      </a:r>
                      <a:endParaRPr lang="ru-RU" sz="1300" kern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>
                          <a:latin typeface="Times New Roman"/>
                          <a:ea typeface="Times New Roman"/>
                          <a:cs typeface="Times New Roman"/>
                        </a:rPr>
                        <a:t>– по неосторожности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>
                          <a:latin typeface="Times New Roman"/>
                          <a:ea typeface="Times New Roman"/>
                          <a:cs typeface="Times New Roman"/>
                        </a:rPr>
                        <a:t>– умышленно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endParaRPr lang="ru-RU" sz="1300" kern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300" kern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40 000 рублей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80 000 рублей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ст. 119.2 НК РФ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666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>
                          <a:latin typeface="Times New Roman"/>
                          <a:ea typeface="Times New Roman"/>
                          <a:cs typeface="Times New Roman"/>
                        </a:rPr>
                        <a:t>Непредставление в установленный срок налогоплательщиком (плательщиком сбора, налоговым агентом) в налоговые органы документов и иных сведений, если такое деяние не содержит признаков налоговых правонарушений, предусмотренных ст. 119 и 129.4 НК РФ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>
                          <a:latin typeface="Times New Roman"/>
                          <a:ea typeface="Times New Roman"/>
                          <a:cs typeface="Times New Roman"/>
                        </a:rPr>
                        <a:t>Отказ, уклонение или предоставление заведомо ложных сведений налоговому органу, если такое деяние не содержит признаков нарушения законодательства о налогах и сборах, предусмотренного ст. 135.1 НК РФ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300" kern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300" kern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200 </a:t>
                      </a: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рублей за каждый </a:t>
                      </a:r>
                      <a:r>
                        <a:rPr lang="ru-RU" sz="1300" kern="1400" dirty="0" err="1">
                          <a:latin typeface="Times New Roman"/>
                          <a:ea typeface="Times New Roman"/>
                          <a:cs typeface="Times New Roman"/>
                        </a:rPr>
                        <a:t>непредставленный</a:t>
                      </a: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 документ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10 000 рублей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ст. 126 НК РФ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533400" y="228600"/>
            <a:ext cx="78806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Ответственность за непредставление сведений в налоговые органы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52400" y="381000"/>
          <a:ext cx="8763000" cy="5744198"/>
        </p:xfrm>
        <a:graphic>
          <a:graphicData uri="http://schemas.openxmlformats.org/drawingml/2006/table">
            <a:tbl>
              <a:tblPr/>
              <a:tblGrid>
                <a:gridCol w="4114800"/>
                <a:gridCol w="3054033"/>
                <a:gridCol w="1594167"/>
              </a:tblGrid>
              <a:tr h="160788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639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Сообщение участником </a:t>
                      </a:r>
                      <a:r>
                        <a:rPr lang="ru-RU" sz="1400" kern="1400" spc="-20" dirty="0">
                          <a:latin typeface="Times New Roman"/>
                          <a:ea typeface="Times New Roman"/>
                          <a:cs typeface="Times New Roman"/>
                        </a:rPr>
                        <a:t>консолидированной группы налогоплательщиков ответственному участнику этой группы недостоверных данных, приведшее к неуплате или неполной уплате налога на прибыль организаций по консолидированной группе налогоплательщиков её ответственным участником, совершённое:</a:t>
                      </a:r>
                      <a:endParaRPr lang="ru-RU" sz="1400" kern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– по неосторожности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– умышленно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kern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20% от неуплаченной суммы налога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40% от неуплаченной суммы налога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ст. 122.1НК РФ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020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spc="-20">
                          <a:latin typeface="Times New Roman"/>
                          <a:ea typeface="Times New Roman"/>
                          <a:cs typeface="Times New Roman"/>
                        </a:rPr>
                        <a:t>Неправомерное непредставление в установленный срок налогоплательщиком в налоговый орган уведомления о контролируемых сделках, совершённых в календарном году, или представление налогоплательщиком в налоговый орган уведомления о контролируемых сделках, содержащего недостоверные сведения </a:t>
                      </a:r>
                      <a:endParaRPr lang="ru-RU" sz="1400" kern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5000 рублей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ст. 129.4 НК РФ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7999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spc="-20">
                          <a:latin typeface="Times New Roman"/>
                          <a:ea typeface="Times New Roman"/>
                          <a:cs typeface="Times New Roman"/>
                        </a:rPr>
                        <a:t>Неправомерное несообщение (несвоевременное сообщение) лицом сведений, которые в соответствии с НК РФ это лицо должно сообщить налоговому органу, при отсутствии признаков налогового правонарушения, предусмотренного ст. 126 НК РФ </a:t>
                      </a:r>
                      <a:endParaRPr lang="ru-RU" sz="1400" kern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spc="-20">
                          <a:latin typeface="Times New Roman"/>
                          <a:ea typeface="Times New Roman"/>
                          <a:cs typeface="Times New Roman"/>
                        </a:rPr>
                        <a:t>Те же деяния, совершённые повторно в течение календарного года </a:t>
                      </a:r>
                      <a:endParaRPr lang="ru-RU" sz="1400" kern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5000 рублей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kern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 </a:t>
                      </a: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000 рублей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ст. 129.1 НК РФ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533400"/>
            <a:ext cx="8763000" cy="6019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 Непредставление </a:t>
            </a:r>
            <a:r>
              <a:rPr lang="ru-RU" sz="3200" dirty="0" smtClean="0"/>
              <a:t>сведений, необходимых для осуществления налогового контроля, в том числе проведения налоговых проверок, а также предоставление таких сведений в неполном объёме или искажённом виде влечёт также ответственность в соответствии с Кодексом РФ об административных </a:t>
            </a:r>
            <a:r>
              <a:rPr lang="ru-RU" sz="3200" dirty="0" smtClean="0"/>
              <a:t>правонарушениях.</a:t>
            </a:r>
          </a:p>
          <a:p>
            <a:pPr marL="0">
              <a:buNone/>
            </a:pPr>
            <a:r>
              <a:rPr lang="ru-RU" sz="3200" dirty="0" smtClean="0"/>
              <a:t>     Ответственность </a:t>
            </a:r>
            <a:r>
              <a:rPr lang="ru-RU" sz="3200" dirty="0" smtClean="0"/>
              <a:t>за нарушение правил налогового учёта и неуплату налогов и сборов представлена в табл.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dirty="0" smtClean="0"/>
              <a:t>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52399" y="762000"/>
          <a:ext cx="8991601" cy="6101146"/>
        </p:xfrm>
        <a:graphic>
          <a:graphicData uri="http://schemas.openxmlformats.org/drawingml/2006/table">
            <a:tbl>
              <a:tblPr/>
              <a:tblGrid>
                <a:gridCol w="5105401"/>
                <a:gridCol w="2514600"/>
                <a:gridCol w="1371600"/>
              </a:tblGrid>
              <a:tr h="3048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Виды правонарушений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Размер штрафа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Основание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2545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Грубое нарушение правил учёта доходов и (или) расходов и (или) объектов налогообложения, если эти деяния: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– совершены в течение одного налогового периода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– совершены в течение более одного налогового периода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– повлекли занижение налоговой базы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kern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800" kern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10 000 рублей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30 000 рублей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20% от суммы неуплаченного налога, </a:t>
                      </a:r>
                      <a:r>
                        <a:rPr lang="ru-RU" sz="1400" kern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но не </a:t>
                      </a: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менее 40 000 рублей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>
                          <a:latin typeface="Times New Roman"/>
                          <a:ea typeface="Times New Roman"/>
                          <a:cs typeface="Times New Roman"/>
                        </a:rPr>
                        <a:t>ст. 120 НК РФ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88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spc="-20" dirty="0">
                          <a:latin typeface="Times New Roman"/>
                          <a:ea typeface="Times New Roman"/>
                          <a:cs typeface="Times New Roman"/>
                        </a:rPr>
                        <a:t>Неуплата или неполная уплата сумм налога (сбора) в результате занижения налоговой базы, иного неправильного исчисления налога (сбора) или других неправомерных действий (бездействия), если такое деяние не содержит признаков налогового правонарушения, предусмотренного ст. 129.3 НК РФ, совершённые:</a:t>
                      </a:r>
                      <a:endParaRPr lang="ru-RU" sz="1400" kern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– по неосторожности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– умышленно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kern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kern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kern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20% от неуплаченной суммы налога (сбора)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40% от неуплаченной суммы налога (сбора)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>
                          <a:latin typeface="Times New Roman"/>
                          <a:ea typeface="Times New Roman"/>
                          <a:cs typeface="Times New Roman"/>
                        </a:rPr>
                        <a:t>ст. 122 НК РФ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002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>
                          <a:latin typeface="Times New Roman"/>
                          <a:ea typeface="Times New Roman"/>
                          <a:cs typeface="Times New Roman"/>
                        </a:rPr>
                        <a:t>Неправомерное неудержание и (или) неперечисление (неполное удержание и (или) перечисление) в установленный срок сумм налога, подлежащего удержанию и перечислению налоговым агентом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20% от суммы, подлежащей удержанию и (или) перечислению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ст. 123 НК РФ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7532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spc="-20">
                          <a:latin typeface="Times New Roman"/>
                          <a:ea typeface="Times New Roman"/>
                          <a:cs typeface="Times New Roman"/>
                        </a:rPr>
                        <a:t>Неуплата или неполная уплата налогоплательщиком сумм налога в результате применения в целях налогообложения в контролируемых сделках коммерческих и (или) финансовых условий, не сопоставимых с коммерческими и (или) финансовыми условиями сделок между лицами, не являющимися взаимозависимыми </a:t>
                      </a:r>
                      <a:endParaRPr lang="ru-RU" sz="1400" kern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40% от неуплаченной суммы налога, но не менее 30 000 рублей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latin typeface="Times New Roman"/>
                          <a:ea typeface="Times New Roman"/>
                          <a:cs typeface="Times New Roman"/>
                        </a:rPr>
                        <a:t>ст.129.3 НК РФ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52400" y="228600"/>
            <a:ext cx="87738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Ответственность за нарушение правил налогового учёта и неуплату налогов и сборов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28600" y="457200"/>
            <a:ext cx="86868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Объектом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правонарушения по неуплате или неполной уплате сумм налогов и сборов является сфера налоговых правоотношений, возникающих в процессе уплаты налогов и сборов в бюджетную систему РФ. 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Предмет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правонарушения – конкретные налоги и сборы, которые организация должна уплачивать в связи с наличием объекта налогообложения.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таблице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представлена ответственность за иные правонарушения, возникающие в ходе осуществления налогового контроля, в частности, при проведении мероприятий налогового контроля</a:t>
            </a:r>
            <a:endParaRPr kumimoji="0" lang="ru-RU" sz="3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28600" y="914400"/>
          <a:ext cx="8686799" cy="5791200"/>
        </p:xfrm>
        <a:graphic>
          <a:graphicData uri="http://schemas.openxmlformats.org/drawingml/2006/table">
            <a:tbl>
              <a:tblPr/>
              <a:tblGrid>
                <a:gridCol w="5329872"/>
                <a:gridCol w="1972943"/>
                <a:gridCol w="1383984"/>
              </a:tblGrid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Виды правонарушений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Размер штрафа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Основание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34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Несоблюдение установленного НК РФ порядка владения, пользования и (или) распоряжения имуществом, на которое наложен арест или в отношении которого налоговым органом приняты обеспечительные меры в виде залога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30 000 рублей 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ст. 125 НК РФ 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0471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>
                          <a:latin typeface="Times New Roman"/>
                          <a:ea typeface="Times New Roman"/>
                          <a:cs typeface="Times New Roman"/>
                        </a:rPr>
                        <a:t>Неявка либо уклонение от явки без уважительных причин лица, вызываемого по делу о налоговом правонарушении в качестве свидетеля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>
                          <a:latin typeface="Times New Roman"/>
                          <a:ea typeface="Times New Roman"/>
                          <a:cs typeface="Times New Roman"/>
                        </a:rPr>
                        <a:t>Неправомерный отказ свидетеля от дачи показаний, а равно дача заведомо ложных показаний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1000 рублей 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3000 рублей 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ст. 128 НК РФ 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34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>
                          <a:latin typeface="Times New Roman"/>
                          <a:ea typeface="Times New Roman"/>
                          <a:cs typeface="Times New Roman"/>
                        </a:rPr>
                        <a:t>Отказ эксперта, переводчика или специалиста от участия в проведении налоговой проверки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>
                          <a:latin typeface="Times New Roman"/>
                          <a:ea typeface="Times New Roman"/>
                          <a:cs typeface="Times New Roman"/>
                        </a:rPr>
                        <a:t>Дача экспертом заведомо ложного заключения или осуществление переводчиком заведомо ложного перевода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500 рублей 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5000 рублей 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ст. 129 НК РФ 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066800" y="228600"/>
            <a:ext cx="721312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Ответственность за нарушения в ходе осуществления 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налоговых проверок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5638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Административным </a:t>
            </a:r>
            <a:r>
              <a:rPr lang="ru-RU" sz="3200" dirty="0" smtClean="0"/>
              <a:t>правонарушением признаётся противоправное, виновное действие (бездействие) физического или юридического лица, за которое </a:t>
            </a:r>
            <a:r>
              <a:rPr lang="ru-RU" sz="3200" dirty="0" err="1" smtClean="0"/>
              <a:t>КоАП</a:t>
            </a:r>
            <a:r>
              <a:rPr lang="ru-RU" sz="3200" dirty="0" smtClean="0"/>
              <a:t> РФ или законами субъектов РФ об административных правонарушениях установлена административная ответственность (ст.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2.1</a:t>
            </a:r>
            <a:r>
              <a:rPr lang="ru-RU" sz="3200" dirty="0" smtClean="0"/>
              <a:t> </a:t>
            </a:r>
            <a:r>
              <a:rPr lang="ru-RU" sz="3200" dirty="0" err="1" smtClean="0"/>
              <a:t>КоАП</a:t>
            </a:r>
            <a:r>
              <a:rPr lang="ru-RU" sz="3200" dirty="0" smtClean="0"/>
              <a:t>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228600"/>
            <a:ext cx="8686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Состав административных правонарушений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области налогов и сборов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6019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В </a:t>
            </a:r>
            <a:r>
              <a:rPr lang="ru-RU" sz="3200" dirty="0" smtClean="0"/>
              <a:t>главе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3200" dirty="0" smtClean="0"/>
              <a:t> </a:t>
            </a:r>
            <a:r>
              <a:rPr lang="ru-RU" sz="3200" dirty="0" err="1" smtClean="0"/>
              <a:t>КоАП</a:t>
            </a:r>
            <a:r>
              <a:rPr lang="ru-RU" sz="3200" dirty="0" smtClean="0"/>
              <a:t> РФ содержатся составы административных правонарушений в области финансов, налогов и сборов, рынка ценных бумаг. Ответственность за административные правонарушения в области налогов установлена ст. ст.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15.3-15.9 </a:t>
            </a:r>
            <a:r>
              <a:rPr lang="ru-RU" sz="3200" dirty="0" smtClean="0"/>
              <a:t>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15.11</a:t>
            </a:r>
            <a:r>
              <a:rPr lang="ru-RU" sz="3200" dirty="0" smtClean="0"/>
              <a:t> </a:t>
            </a:r>
            <a:r>
              <a:rPr lang="ru-RU" sz="3200" dirty="0" err="1" smtClean="0"/>
              <a:t>КоАП</a:t>
            </a:r>
            <a:r>
              <a:rPr lang="ru-RU" sz="3200" dirty="0" smtClean="0"/>
              <a:t> РФ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610600" cy="6400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000" dirty="0" smtClean="0"/>
              <a:t>     Субъектами </a:t>
            </a:r>
            <a:r>
              <a:rPr lang="ru-RU" sz="3000" dirty="0" smtClean="0"/>
              <a:t>ответственности являются должностные лица организаций-налогоплательщиков. Индивидуальные предприниматели, лица, занимающиеся частной практикой (нотариусы, частные охранники и детективы), а в случаях, предусмотренных законом, граждане несут ответственность на основании соответствующих статей НК РФ.</a:t>
            </a:r>
          </a:p>
          <a:p>
            <a:pPr marL="0">
              <a:buNone/>
            </a:pPr>
            <a:r>
              <a:rPr lang="ru-RU" sz="3000" dirty="0" smtClean="0"/>
              <a:t>     В </a:t>
            </a:r>
            <a:r>
              <a:rPr lang="ru-RU" sz="3000" dirty="0" smtClean="0"/>
              <a:t>таблице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000" dirty="0" smtClean="0"/>
              <a:t> </a:t>
            </a:r>
            <a:r>
              <a:rPr lang="ru-RU" sz="3000" dirty="0" smtClean="0"/>
              <a:t>представлена ответственность за административные правонарушения, возникающие в ходе осуществления налогового контроля</a:t>
            </a:r>
            <a:endParaRPr lang="ru-RU" sz="3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52399" y="838200"/>
          <a:ext cx="8991600" cy="5802086"/>
        </p:xfrm>
        <a:graphic>
          <a:graphicData uri="http://schemas.openxmlformats.org/drawingml/2006/table">
            <a:tbl>
              <a:tblPr/>
              <a:tblGrid>
                <a:gridCol w="4022367"/>
                <a:gridCol w="3067741"/>
                <a:gridCol w="1901492"/>
              </a:tblGrid>
              <a:tr h="87085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Виды правонарушений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Административное наказание (размер штрафа, предупреждение)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Основание 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8572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kern="1400">
                          <a:latin typeface="Times New Roman"/>
                          <a:ea typeface="Times New Roman"/>
                          <a:cs typeface="Times New Roman"/>
                        </a:rPr>
                        <a:t>Нарушение установленных законодательством о налогах и сборах сроков представления налоговой декларации в налоговый орган по месту учёта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kern="1400" dirty="0">
                          <a:latin typeface="Times New Roman"/>
                          <a:ea typeface="Times New Roman"/>
                          <a:cs typeface="Times New Roman"/>
                        </a:rPr>
                        <a:t>предупреждение или штраф в размере от 300 до 500 рублей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kern="1400" dirty="0">
                          <a:latin typeface="Times New Roman"/>
                          <a:ea typeface="Times New Roman"/>
                          <a:cs typeface="Times New Roman"/>
                        </a:rPr>
                        <a:t>ст. 15.5 </a:t>
                      </a:r>
                      <a:r>
                        <a:rPr lang="ru-RU" sz="1600" kern="1400" dirty="0" err="1">
                          <a:latin typeface="Times New Roman"/>
                          <a:ea typeface="Times New Roman"/>
                          <a:cs typeface="Times New Roman"/>
                        </a:rPr>
                        <a:t>КоАП</a:t>
                      </a:r>
                      <a:r>
                        <a:rPr lang="ru-RU" sz="1600" kern="1400" dirty="0">
                          <a:latin typeface="Times New Roman"/>
                          <a:ea typeface="Times New Roman"/>
                          <a:cs typeface="Times New Roman"/>
                        </a:rPr>
                        <a:t> РФ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6371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kern="1400">
                          <a:latin typeface="Times New Roman"/>
                          <a:ea typeface="Times New Roman"/>
                          <a:cs typeface="Times New Roman"/>
                        </a:rPr>
                        <a:t>Непредставление в установленный срок либо отказ от представления в налоговые органы, таможенные органы оформленных в установленном порядке документов и (или) иных сведений, необходимых для осуществления налогового контроля, или представление сведений в неполном объёме или в искажённом виде, за исключением случаев, предусмотренных ч. 2 ст. 15.6 КоАП РФ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kern="1400">
                          <a:latin typeface="Times New Roman"/>
                          <a:ea typeface="Times New Roman"/>
                          <a:cs typeface="Times New Roman"/>
                        </a:rPr>
                        <a:t>от 100 до 300 рублей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kern="1400">
                          <a:latin typeface="Times New Roman"/>
                          <a:ea typeface="Times New Roman"/>
                          <a:cs typeface="Times New Roman"/>
                        </a:rPr>
                        <a:t>от 300 до 500 рублей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kern="1400" dirty="0">
                          <a:latin typeface="Times New Roman"/>
                          <a:ea typeface="Times New Roman"/>
                          <a:cs typeface="Times New Roman"/>
                        </a:rPr>
                        <a:t>ч. 1 ст. 15.6 </a:t>
                      </a:r>
                      <a:r>
                        <a:rPr lang="ru-RU" sz="1600" kern="1400" dirty="0" err="1">
                          <a:latin typeface="Times New Roman"/>
                          <a:ea typeface="Times New Roman"/>
                          <a:cs typeface="Times New Roman"/>
                        </a:rPr>
                        <a:t>КоАП</a:t>
                      </a:r>
                      <a:r>
                        <a:rPr lang="ru-RU" sz="1600" kern="1400" dirty="0">
                          <a:latin typeface="Times New Roman"/>
                          <a:ea typeface="Times New Roman"/>
                          <a:cs typeface="Times New Roman"/>
                        </a:rPr>
                        <a:t> РФ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628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kern="1400">
                          <a:latin typeface="Times New Roman"/>
                          <a:ea typeface="Times New Roman"/>
                          <a:cs typeface="Times New Roman"/>
                        </a:rPr>
                        <a:t>Грубое нарушение правил ведения бухгалтерского учёта и представления бухгалтерской отчётности, а равно порядка и сроков хранения учётных документов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kern="1400">
                          <a:latin typeface="Times New Roman"/>
                          <a:ea typeface="Times New Roman"/>
                          <a:cs typeface="Times New Roman"/>
                        </a:rPr>
                        <a:t>от 2 000 до 3000 рублей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kern="1400" dirty="0">
                          <a:latin typeface="Times New Roman"/>
                          <a:ea typeface="Times New Roman"/>
                          <a:cs typeface="Times New Roman"/>
                        </a:rPr>
                        <a:t>ст. 15.11 </a:t>
                      </a:r>
                      <a:r>
                        <a:rPr lang="ru-RU" sz="1600" kern="1400" dirty="0" err="1">
                          <a:latin typeface="Times New Roman"/>
                          <a:ea typeface="Times New Roman"/>
                          <a:cs typeface="Times New Roman"/>
                        </a:rPr>
                        <a:t>КоАП</a:t>
                      </a:r>
                      <a:r>
                        <a:rPr lang="ru-RU" sz="1600" kern="1400" dirty="0">
                          <a:latin typeface="Times New Roman"/>
                          <a:ea typeface="Times New Roman"/>
                          <a:cs typeface="Times New Roman"/>
                        </a:rPr>
                        <a:t> РФ 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304800" y="152400"/>
            <a:ext cx="848809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Ответственность за административные правонарушения в ходе 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осуществления налоговых проверок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38912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Привлечение </a:t>
            </a:r>
            <a:r>
              <a:rPr lang="ru-RU" sz="3200" dirty="0" smtClean="0"/>
              <a:t>юридических лиц к административной ответственности за налоговые правонарушения не исключает привлечения организаций к ответственности, установленной НК</a:t>
            </a:r>
            <a:endParaRPr lang="ru-RU" sz="3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В </a:t>
            </a:r>
            <a:r>
              <a:rPr lang="ru-RU" sz="3200" dirty="0" smtClean="0"/>
              <a:t>настоящее время особую актуальность приобретает эффективная борьба с налоговыми преступлениями, представляющими главную угрозу функционированию налоговой системы и системе рыночных отношений в России. Ответственность за преступления в сфере экономической деятельности предусмотрены главой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ru-RU" sz="3200" dirty="0" smtClean="0"/>
              <a:t> УК РФ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228600"/>
            <a:ext cx="876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 Ответственность за совершение преступлений, связанных с нарушением законодательства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налогах и сборах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382000" cy="6172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/>
              <a:t>     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800" dirty="0" smtClean="0"/>
              <a:t> декабря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2011</a:t>
            </a:r>
            <a:r>
              <a:rPr lang="ru-RU" sz="2800" dirty="0" smtClean="0"/>
              <a:t> г. вступили в силу поправки в УК РФ, в соответствии с которыми уголовное дело относительно налогового преступления может быть возбуждено только согласно материалам налоговых органов, а именно: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sz="2800" dirty="0" smtClean="0"/>
              <a:t> </a:t>
            </a:r>
            <a:r>
              <a:rPr lang="ru-RU" sz="2800" dirty="0" smtClean="0"/>
              <a:t>при вынесении налоговым органом решения о привлечении лица к ответственности за совершенное налоговое правонарушение и если такое решение уже вступило в законную силу;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sz="2800" dirty="0" smtClean="0"/>
              <a:t> </a:t>
            </a:r>
            <a:r>
              <a:rPr lang="ru-RU" sz="2800" dirty="0" smtClean="0"/>
              <a:t>при неуплате налогоплательщиком указанных в решении налогового органа недоимок, пеней и штрафов в срок, установленный налоговым органом</a:t>
            </a:r>
            <a:endParaRPr lang="ru-RU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6096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</a:t>
            </a:r>
            <a:r>
              <a:rPr lang="ru-RU" sz="2800" dirty="0" smtClean="0"/>
              <a:t>Обычно </a:t>
            </a:r>
            <a:r>
              <a:rPr lang="ru-RU" sz="2800" dirty="0" smtClean="0"/>
              <a:t>срок в решении налогового органа устанавливается в пределах восьми рабочих дней: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smtClean="0"/>
              <a:t>по истечении двух месяцев с момента вынесения такого решения налогового органа, если налогоплательщик не оплатил задолженность по налогам, сборам, пеням и штрафам;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smtClean="0"/>
              <a:t>при условии, что налоговый орган направил материалы в следственные </a:t>
            </a:r>
            <a:r>
              <a:rPr lang="ru-RU" sz="2800" dirty="0" smtClean="0"/>
              <a:t>органы.</a:t>
            </a:r>
          </a:p>
          <a:p>
            <a:pPr marL="0">
              <a:buNone/>
            </a:pPr>
            <a:r>
              <a:rPr lang="ru-RU" sz="2400" dirty="0" smtClean="0"/>
              <a:t>     Данный </a:t>
            </a:r>
            <a:r>
              <a:rPr lang="ru-RU" sz="2400" dirty="0" smtClean="0"/>
              <a:t>список является исчерпывающим.</a:t>
            </a:r>
          </a:p>
          <a:p>
            <a:pPr marL="0">
              <a:buNone/>
            </a:pPr>
            <a:r>
              <a:rPr lang="ru-RU" sz="2400" dirty="0" smtClean="0"/>
              <a:t>     В </a:t>
            </a:r>
            <a:r>
              <a:rPr lang="ru-RU" sz="2400" dirty="0" smtClean="0"/>
              <a:t>таблице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 smtClean="0"/>
              <a:t> </a:t>
            </a:r>
            <a:r>
              <a:rPr lang="ru-RU" sz="2400" dirty="0" smtClean="0"/>
              <a:t>представлена ответственность за совершение преступлений, связанных с нарушением законодательства о налогах и сборах</a:t>
            </a:r>
            <a:endParaRPr lang="ru-RU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52400" y="685800"/>
          <a:ext cx="8839200" cy="6225159"/>
        </p:xfrm>
        <a:graphic>
          <a:graphicData uri="http://schemas.openxmlformats.org/drawingml/2006/table">
            <a:tbl>
              <a:tblPr/>
              <a:tblGrid>
                <a:gridCol w="3211549"/>
                <a:gridCol w="4422437"/>
                <a:gridCol w="1205214"/>
              </a:tblGrid>
              <a:tr h="27508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50" dirty="0">
                          <a:latin typeface="Times New Roman"/>
                          <a:ea typeface="Times New Roman"/>
                          <a:cs typeface="Times New Roman"/>
                        </a:rPr>
                        <a:t>Состав преступления</a:t>
                      </a:r>
                    </a:p>
                  </a:txBody>
                  <a:tcPr marL="35662" marR="356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50" dirty="0">
                          <a:latin typeface="Times New Roman"/>
                          <a:ea typeface="Times New Roman"/>
                          <a:cs typeface="Times New Roman"/>
                        </a:rPr>
                        <a:t>Вид наказания</a:t>
                      </a:r>
                    </a:p>
                  </a:txBody>
                  <a:tcPr marL="35662" marR="356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50">
                          <a:latin typeface="Times New Roman"/>
                          <a:ea typeface="Times New Roman"/>
                          <a:cs typeface="Times New Roman"/>
                        </a:rPr>
                        <a:t>Основание</a:t>
                      </a:r>
                    </a:p>
                  </a:txBody>
                  <a:tcPr marL="35662" marR="356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542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50" kern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662" marR="356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50" kern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5662" marR="356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50" kern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35662" marR="356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517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50" kern="1400" spc="-20">
                          <a:latin typeface="Times New Roman"/>
                          <a:ea typeface="Times New Roman"/>
                          <a:cs typeface="Times New Roman"/>
                        </a:rPr>
                        <a:t>Уклонение от уплаты налогов и (или) сборов с физического лица путём непредставления налоговой декларации или иных документов, представление которых в соответствии с законодательством РФ о налогах и сборах является обязательным, либо путём включения в налоговую декларацию или такие документы заведомо ложных сведений, совершённое: </a:t>
                      </a:r>
                      <a:endParaRPr lang="ru-RU" sz="1250" kern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50" kern="1400">
                          <a:latin typeface="Times New Roman"/>
                          <a:ea typeface="Times New Roman"/>
                          <a:cs typeface="Times New Roman"/>
                        </a:rPr>
                        <a:t>– в крупном размере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50" kern="1400">
                          <a:latin typeface="Times New Roman"/>
                          <a:ea typeface="Times New Roman"/>
                          <a:cs typeface="Times New Roman"/>
                        </a:rPr>
                        <a:t>– в особо крупном размере </a:t>
                      </a:r>
                    </a:p>
                  </a:txBody>
                  <a:tcPr marL="35662" marR="356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250" kern="1400" spc="-2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50" kern="1400" spc="-20" dirty="0" smtClean="0">
                          <a:latin typeface="Times New Roman"/>
                          <a:ea typeface="Times New Roman"/>
                          <a:cs typeface="Times New Roman"/>
                        </a:rPr>
                        <a:t>штраф </a:t>
                      </a:r>
                      <a:r>
                        <a:rPr lang="ru-RU" sz="1250" kern="1400" spc="-20" dirty="0">
                          <a:latin typeface="Times New Roman"/>
                          <a:ea typeface="Times New Roman"/>
                          <a:cs typeface="Times New Roman"/>
                        </a:rPr>
                        <a:t>в размере от 100 000 до 300 000 рублей или в размере заработной платы или иного дохода осуждённого за период от 1 года до 2 лет, либо принудительные работы на срок до 1 года, либо арест на срок до 6 месяцев, либо лишение свободы на срок до 1 года</a:t>
                      </a:r>
                      <a:endParaRPr lang="ru-RU" sz="1250" kern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50" kern="1400" dirty="0">
                          <a:latin typeface="Times New Roman"/>
                          <a:ea typeface="Times New Roman"/>
                          <a:cs typeface="Times New Roman"/>
                        </a:rPr>
                        <a:t>штраф в размере от 200 000 до 500 000 рублей или в размере заработной платы или иного дохода осуждённого за период от 18 месяцев до 3 лет, либо принудительные работы на срок до 3 лет, либо лишение свободы на тот же срок </a:t>
                      </a:r>
                    </a:p>
                  </a:txBody>
                  <a:tcPr marL="35662" marR="356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50" kern="1400" dirty="0">
                          <a:latin typeface="Times New Roman"/>
                          <a:ea typeface="Times New Roman"/>
                          <a:cs typeface="Times New Roman"/>
                        </a:rPr>
                        <a:t>ст. 198 УК РФ </a:t>
                      </a:r>
                    </a:p>
                  </a:txBody>
                  <a:tcPr marL="35662" marR="356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2058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50" kern="1400" spc="-20">
                          <a:latin typeface="Times New Roman"/>
                          <a:ea typeface="Times New Roman"/>
                          <a:cs typeface="Times New Roman"/>
                        </a:rPr>
                        <a:t>Уклонение от уплаты налогов и (или) сборов с организации путём непредставления налоговой декларации или иных документов, представление которых в соответствии с законодательством РФ о налогах и сборах является обязательным, либо путём включения в налоговую декларацию или такие документы заведомо ложных сведений, совершённое: </a:t>
                      </a:r>
                      <a:endParaRPr lang="ru-RU" sz="1250" kern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50" kern="1400">
                          <a:latin typeface="Times New Roman"/>
                          <a:ea typeface="Times New Roman"/>
                          <a:cs typeface="Times New Roman"/>
                        </a:rPr>
                        <a:t>– в крупном размере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50" kern="1400">
                          <a:latin typeface="Times New Roman"/>
                          <a:ea typeface="Times New Roman"/>
                          <a:cs typeface="Times New Roman"/>
                        </a:rPr>
                        <a:t>То же деяние, совершённое: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50" kern="1400">
                          <a:latin typeface="Times New Roman"/>
                          <a:ea typeface="Times New Roman"/>
                          <a:cs typeface="Times New Roman"/>
                        </a:rPr>
                        <a:t>– группой лиц по предварительному сговору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50" kern="1400">
                          <a:latin typeface="Times New Roman"/>
                          <a:ea typeface="Times New Roman"/>
                          <a:cs typeface="Times New Roman"/>
                        </a:rPr>
                        <a:t>– в особо крупном размере </a:t>
                      </a:r>
                    </a:p>
                  </a:txBody>
                  <a:tcPr marL="35662" marR="356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50" kern="1400">
                          <a:latin typeface="Times New Roman"/>
                          <a:ea typeface="Times New Roman"/>
                          <a:cs typeface="Times New Roman"/>
                        </a:rPr>
                        <a:t>штраф в размере от 100 000 до 300 000 рублей или в размере заработной платы или иного дохода осуждённого за период от 1 года до 2 лет, либо принудительные работы на срок до 2 лет с лишением права занимать определённые должности или заниматься определённой деятельностью на срок до 3 лет или без такового, либо арест на срок до 6 месяцев, либо лишение свободы на срок до 2 лет с лишением права занимать определённые должности или заниматься определённой деятельностью на срок до 3 лет или без такового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50" kern="1400">
                          <a:latin typeface="Times New Roman"/>
                          <a:ea typeface="Times New Roman"/>
                          <a:cs typeface="Times New Roman"/>
                        </a:rPr>
                        <a:t>штраф в размере от 200 000 до 500 000 рублей или в размере заработной платы или иного дохода осуждённого за период от 1 года до 3 лет, либо принудительные работы на срок до 5 лет с лишением права занимать определённые должности или заниматься определённой деятельностью на срок до 3 лет или без такового, либо лишение свободы на срок до 6 лет с лишением права занимать определённые должности или заниматься определённой деятельностью на срок до 3 лет или без такового </a:t>
                      </a:r>
                    </a:p>
                  </a:txBody>
                  <a:tcPr marL="35662" marR="356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50" kern="1400" dirty="0">
                          <a:latin typeface="Times New Roman"/>
                          <a:ea typeface="Times New Roman"/>
                          <a:cs typeface="Times New Roman"/>
                        </a:rPr>
                        <a:t>ст. 199</a:t>
                      </a:r>
                      <a:br>
                        <a:rPr lang="ru-RU" sz="125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50" kern="1400" dirty="0">
                          <a:latin typeface="Times New Roman"/>
                          <a:ea typeface="Times New Roman"/>
                          <a:cs typeface="Times New Roman"/>
                        </a:rPr>
                        <a:t>УК РФ </a:t>
                      </a:r>
                    </a:p>
                  </a:txBody>
                  <a:tcPr marL="35662" marR="356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1143000" y="0"/>
            <a:ext cx="6329233" cy="70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76176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Ответственность за совершение преступлений, связанных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 нарушением законодательства о налогах и сборах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28600" y="152400"/>
          <a:ext cx="8763000" cy="6717311"/>
        </p:xfrm>
        <a:graphic>
          <a:graphicData uri="http://schemas.openxmlformats.org/drawingml/2006/table">
            <a:tbl>
              <a:tblPr/>
              <a:tblGrid>
                <a:gridCol w="3183863"/>
                <a:gridCol w="4384311"/>
                <a:gridCol w="1194826"/>
              </a:tblGrid>
              <a:tr h="19871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3602" marR="336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3602" marR="336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33602" marR="336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268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Неисполнение в личных интересах обязанностей налогового агента по исчислению, удержанию или перечислению налогов и (или) сборов, подлежащих в соответствии с законодательством РФ о налогах и сборах исчислению, удержанию у налогоплательщика и перечислению в соответствующий бюджет (внебюджетный фонд), совершённое: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– в крупном размере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– в особо крупном размере </a:t>
                      </a:r>
                    </a:p>
                  </a:txBody>
                  <a:tcPr marL="33602" marR="336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штраф в размере от 100 000 до 300 000 рублей или в размере заработной платы или иного дохода осуждённого за период от 1 года до 2 лет, либо принудительные работы на срок до 2 лет с лишением права занимать определённые должности или заниматься определённой деятельностью на срок до 3 лет или без такового, либо арест на срок до 6 месяцев, либо лишение свободы на срок до 2 лет с лишением права занимать определённые должности ил заниматься определённой деятельностью на срок до 3 лет или без такового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штраф в размере от 200 000 до 500 000 рублей или в размере заработной платы или иного дохода осуждённого за период от 2 до 5 лет, либо принудительные работы на срок до 5 лет с лишением права занимать определённые должности или заниматься определённой деятельностью на срок до 3 лет или без такового, либо лишение свободы на срок до 6 лет с лишением права занимать определённые должности или заниматься определённой деятельностью на срок до 3 лет или без такового</a:t>
                      </a:r>
                    </a:p>
                  </a:txBody>
                  <a:tcPr marL="33602" marR="336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ст. 199.1 </a:t>
                      </a:r>
                      <a:b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УК РФ </a:t>
                      </a:r>
                    </a:p>
                  </a:txBody>
                  <a:tcPr marL="33602" marR="336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121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>
                          <a:latin typeface="Times New Roman"/>
                          <a:ea typeface="Times New Roman"/>
                          <a:cs typeface="Times New Roman"/>
                        </a:rPr>
                        <a:t>Сокрытие денежных средств либо имущества организации или индивидуального предпринимателя, за счёт которых в порядке, предусмотренном законодательством РФ о налогах и сборах, должно быть произведено взыскание недоимки по налогам и (или) сборам, совершённое собственником или руководителем организации либо иным лицом, выполняющим управленческие функции в этой организации, или индивидуальным предпринимателем в крупном размере </a:t>
                      </a:r>
                    </a:p>
                  </a:txBody>
                  <a:tcPr marL="33602" marR="336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штраф в размере от 200 000 до 500 000 рублей или в размере заработной платы или иного дохода осуждённого за период от 18 месяцев до 3 лет, либо принудительные работы на срок до 5 лет с лишением права занимать определённые должности или заниматься определённой деятельностью на срок до 3 лет или без такового, либо лишение свободы на срок до 5 лет с лишением права занимать определённые должности или заниматься определённой деятельностью на срок до 3 лет или без такового </a:t>
                      </a:r>
                    </a:p>
                  </a:txBody>
                  <a:tcPr marL="33602" marR="336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ст. 199.2 </a:t>
                      </a:r>
                      <a:b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300" kern="1400" dirty="0">
                          <a:latin typeface="Times New Roman"/>
                          <a:ea typeface="Times New Roman"/>
                          <a:cs typeface="Times New Roman"/>
                        </a:rPr>
                        <a:t>УК РФ </a:t>
                      </a:r>
                    </a:p>
                  </a:txBody>
                  <a:tcPr marL="33602" marR="336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410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Уголовная </a:t>
            </a:r>
            <a:r>
              <a:rPr lang="ru-RU" sz="3200" dirty="0" smtClean="0"/>
              <a:t>ответственность за нарушение налогового законодательства характеризуется следующими специфическими чертами: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3200" dirty="0" smtClean="0"/>
              <a:t> </a:t>
            </a:r>
            <a:r>
              <a:rPr lang="ru-RU" sz="3200" dirty="0" smtClean="0"/>
              <a:t>предусмотрена только нормами УК РФ;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3200" dirty="0" smtClean="0"/>
              <a:t> </a:t>
            </a:r>
            <a:r>
              <a:rPr lang="ru-RU" sz="3200" dirty="0" smtClean="0"/>
              <a:t>субъектами уголовной ответственности являются только граждане;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3200" dirty="0" smtClean="0"/>
              <a:t> </a:t>
            </a:r>
            <a:r>
              <a:rPr lang="ru-RU" sz="3200" dirty="0" smtClean="0"/>
              <a:t>уголовная ответственность осуществляется в судебном </a:t>
            </a:r>
            <a:r>
              <a:rPr lang="ru-RU" sz="3200" dirty="0" smtClean="0"/>
              <a:t>порядке  </a:t>
            </a:r>
            <a:endParaRPr lang="ru-RU" sz="3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610600" cy="5943600"/>
          </a:xfrm>
        </p:spPr>
        <p:txBody>
          <a:bodyPr>
            <a:normAutofit/>
          </a:bodyPr>
          <a:lstStyle/>
          <a:p>
            <a:pPr marL="0" indent="-28800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Вопросы: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200" dirty="0" smtClean="0"/>
              <a:t>Назовите нормативно-правовое регулирование ответственности за налоговые правонарушения и </a:t>
            </a:r>
            <a:r>
              <a:rPr lang="ru-RU" sz="3200" dirty="0" smtClean="0"/>
              <a:t>преступления</a:t>
            </a:r>
            <a:endParaRPr lang="ru-RU" sz="3200" dirty="0" smtClean="0"/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200" dirty="0" smtClean="0"/>
              <a:t>Какие предусмотрены виды санкций за налоговые правонарушения?</a:t>
            </a:r>
            <a:endParaRPr lang="ru-RU" sz="3200" dirty="0" smtClean="0"/>
          </a:p>
          <a:p>
            <a:pPr marL="0" indent="-288000">
              <a:spcBef>
                <a:spcPts val="0"/>
              </a:spcBef>
              <a:spcAft>
                <a:spcPts val="1200"/>
              </a:spcAft>
              <a:buClrTx/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3160</TotalTime>
  <Words>2456</Words>
  <PresentationFormat>Экран (4:3)</PresentationFormat>
  <Paragraphs>198</Paragraphs>
  <Slides>34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Поток</vt:lpstr>
      <vt:lpstr>Организация налоговых проверок</vt:lpstr>
      <vt:lpstr>Тема: ОТВЕТСТВЕННОСТЬ ЗА НАЛОГОВЫЕ ПРАВОНАРУШЕНИЯ И ПРЕСТУПЛЕНИЯ, ВЫЯВЛЕННЫЕ В ХОДЕ НАЛОГОВЫХ ПРОВЕРОК</vt:lpstr>
      <vt:lpstr>ВОПРОСЫ:</vt:lpstr>
      <vt:lpstr>1. Общие условия привлечения к ответственности за налоговые правонарушения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nout</cp:lastModifiedBy>
  <cp:revision>240</cp:revision>
  <dcterms:created xsi:type="dcterms:W3CDTF">2014-09-02T04:46:32Z</dcterms:created>
  <dcterms:modified xsi:type="dcterms:W3CDTF">2016-04-12T06:30:18Z</dcterms:modified>
</cp:coreProperties>
</file>