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80" r:id="rId2"/>
  </p:sldMasterIdLst>
  <p:sldIdLst>
    <p:sldId id="256" r:id="rId3"/>
    <p:sldId id="281" r:id="rId4"/>
    <p:sldId id="265" r:id="rId5"/>
    <p:sldId id="266" r:id="rId6"/>
    <p:sldId id="264" r:id="rId7"/>
    <p:sldId id="259" r:id="rId8"/>
    <p:sldId id="260" r:id="rId9"/>
    <p:sldId id="262" r:id="rId10"/>
    <p:sldId id="258" r:id="rId11"/>
    <p:sldId id="261" r:id="rId12"/>
    <p:sldId id="269" r:id="rId13"/>
    <p:sldId id="273" r:id="rId14"/>
    <p:sldId id="275" r:id="rId15"/>
    <p:sldId id="285" r:id="rId16"/>
    <p:sldId id="291" r:id="rId17"/>
    <p:sldId id="276" r:id="rId18"/>
    <p:sldId id="274" r:id="rId19"/>
    <p:sldId id="278" r:id="rId20"/>
    <p:sldId id="282" r:id="rId21"/>
    <p:sldId id="283" r:id="rId22"/>
    <p:sldId id="284" r:id="rId23"/>
    <p:sldId id="286" r:id="rId24"/>
    <p:sldId id="287" r:id="rId25"/>
    <p:sldId id="288" r:id="rId26"/>
    <p:sldId id="289" r:id="rId27"/>
    <p:sldId id="290" r:id="rId28"/>
    <p:sldId id="293" r:id="rId29"/>
    <p:sldId id="292" r:id="rId30"/>
    <p:sldId id="294" r:id="rId31"/>
    <p:sldId id="295" r:id="rId32"/>
    <p:sldId id="296" r:id="rId33"/>
    <p:sldId id="297" r:id="rId34"/>
    <p:sldId id="298" r:id="rId35"/>
    <p:sldId id="299" r:id="rId36"/>
    <p:sldId id="263" r:id="rId37"/>
  </p:sldIdLst>
  <p:sldSz cx="12192000" cy="6858000"/>
  <p:notesSz cx="6858000" cy="9144000"/>
  <p:custDataLst>
    <p:tags r:id="rId38"/>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69" autoAdjust="0"/>
    <p:restoredTop sz="94660"/>
  </p:normalViewPr>
  <p:slideViewPr>
    <p:cSldViewPr snapToGrid="0">
      <p:cViewPr varScale="1">
        <p:scale>
          <a:sx n="70" d="100"/>
          <a:sy n="70" d="100"/>
        </p:scale>
        <p:origin x="84"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4" name="Прямоугольник 19"/>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5" name="Прямоугольник 20"/>
          <p:cNvSpPr>
            <a:spLocks noChangeArrowheads="1"/>
          </p:cNvSpPr>
          <p:nvPr/>
        </p:nvSpPr>
        <p:spPr bwMode="white">
          <a:xfrm>
            <a:off x="11988800" y="3175"/>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 name="Прямоугольник 21"/>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7" name="Прямоугольник 23"/>
          <p:cNvSpPr>
            <a:spLocks noChangeArrowheads="1"/>
          </p:cNvSpPr>
          <p:nvPr/>
        </p:nvSpPr>
        <p:spPr bwMode="white">
          <a:xfrm>
            <a:off x="0" y="0"/>
            <a:ext cx="12192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 name="Прямоугольник 9"/>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Прямая соединительная линия 10"/>
          <p:cNvSpPr>
            <a:spLocks noChangeShapeType="1"/>
          </p:cNvSpPr>
          <p:nvPr/>
        </p:nvSpPr>
        <p:spPr bwMode="auto">
          <a:xfrm>
            <a:off x="207434" y="241935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Прямоугольник 11"/>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3" name="Овал 12"/>
          <p:cNvSpPr/>
          <p:nvPr/>
        </p:nvSpPr>
        <p:spPr>
          <a:xfrm>
            <a:off x="5689600"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Овал 13"/>
          <p:cNvSpPr/>
          <p:nvPr/>
        </p:nvSpPr>
        <p:spPr>
          <a:xfrm>
            <a:off x="5816600" y="2209800"/>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9" name="Подзаголовок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8" name="Заголовок 7"/>
          <p:cNvSpPr>
            <a:spLocks noGrp="1"/>
          </p:cNvSpPr>
          <p:nvPr>
            <p:ph type="ctrTitle"/>
          </p:nvPr>
        </p:nvSpPr>
        <p:spPr>
          <a:xfrm>
            <a:off x="914400" y="381000"/>
            <a:ext cx="10363200" cy="1752600"/>
          </a:xfrm>
        </p:spPr>
        <p:txBody>
          <a:bodyPr/>
          <a:lstStyle>
            <a:lvl1pPr>
              <a:defRPr sz="4200">
                <a:solidFill>
                  <a:schemeClr val="accent1"/>
                </a:solidFill>
              </a:defRPr>
            </a:lvl1pPr>
          </a:lstStyle>
          <a:p>
            <a:r>
              <a:rPr lang="ru-RU" smtClean="0"/>
              <a:t>Образец заголовка</a:t>
            </a:r>
            <a:endParaRPr lang="en-US"/>
          </a:p>
        </p:txBody>
      </p:sp>
      <p:sp>
        <p:nvSpPr>
          <p:cNvPr id="15" name="Дата 27"/>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A40A4E6E-F0CE-46BB-89BA-F3DC780750BC}"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16" name="Нижний колонтитул 16"/>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17" name="Номер слайда 28"/>
          <p:cNvSpPr>
            <a:spLocks noGrp="1"/>
          </p:cNvSpPr>
          <p:nvPr>
            <p:ph type="sldNum" sz="quarter" idx="12"/>
          </p:nvPr>
        </p:nvSpPr>
        <p:spPr>
          <a:xfrm>
            <a:off x="5791200" y="2198689"/>
            <a:ext cx="609600" cy="441325"/>
          </a:xfrm>
        </p:spPr>
        <p:txBody>
          <a:bodyPr/>
          <a:lstStyle>
            <a:lvl1pPr>
              <a:defRPr>
                <a:solidFill>
                  <a:schemeClr val="accent3">
                    <a:shade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95A61973-7A34-41E3-B964-0242D747F20B}"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210701429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lang="ru-RU" smtClean="0"/>
              <a:t>Образец заголовка</a:t>
            </a:r>
            <a:endParaRPr lang="en-US"/>
          </a:p>
        </p:txBody>
      </p:sp>
      <p:sp>
        <p:nvSpPr>
          <p:cNvPr id="8" name="Содержимое 7"/>
          <p:cNvSpPr>
            <a:spLocks noGrp="1"/>
          </p:cNvSpPr>
          <p:nvPr>
            <p:ph sz="quarter" idx="1"/>
          </p:nvPr>
        </p:nvSpPr>
        <p:spPr>
          <a:xfrm>
            <a:off x="402336" y="1527048"/>
            <a:ext cx="1133856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8FCF0B8-6607-4170-8D74-A4D708B07706}"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5" name="Нижний колонтитул 4"/>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6" name="Номер слайда 5"/>
          <p:cNvSpPr>
            <a:spLocks noGrp="1"/>
          </p:cNvSpPr>
          <p:nvPr>
            <p:ph type="sldNum" sz="quarter" idx="12"/>
          </p:nvPr>
        </p:nvSpPr>
        <p:spPr>
          <a:xfrm>
            <a:off x="5816600" y="1027114"/>
            <a:ext cx="609600" cy="441325"/>
          </a:xfrm>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ED9C1699-BB9A-4B5F-AE92-06111AFE9605}"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39707305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Прямоугольник 19"/>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5" name="Прямоугольник 20"/>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 name="Прямоугольник 21"/>
          <p:cNvSpPr>
            <a:spLocks noChangeArrowheads="1"/>
          </p:cNvSpPr>
          <p:nvPr/>
        </p:nvSpPr>
        <p:spPr bwMode="white">
          <a:xfrm>
            <a:off x="0" y="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7" name="Прямоугольник 23"/>
          <p:cNvSpPr>
            <a:spLocks noChangeArrowheads="1"/>
          </p:cNvSpPr>
          <p:nvPr/>
        </p:nvSpPr>
        <p:spPr bwMode="white">
          <a:xfrm>
            <a:off x="11988800" y="1905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8" name="Прямоугольник 24"/>
          <p:cNvSpPr>
            <a:spLocks noChangeArrowheads="1"/>
          </p:cNvSpPr>
          <p:nvPr/>
        </p:nvSpPr>
        <p:spPr bwMode="white">
          <a:xfrm>
            <a:off x="203200" y="2286000"/>
            <a:ext cx="11777133"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9" name="Прямоугольник 25"/>
          <p:cNvSpPr>
            <a:spLocks noChangeArrowheads="1"/>
          </p:cNvSpPr>
          <p:nvPr/>
        </p:nvSpPr>
        <p:spPr bwMode="auto">
          <a:xfrm>
            <a:off x="207434" y="142875"/>
            <a:ext cx="11777133"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 name="Прямоугольник 9"/>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Прямоугольник 10"/>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2" name="Прямая соединительная линия 11"/>
          <p:cNvSpPr>
            <a:spLocks noChangeShapeType="1"/>
          </p:cNvSpPr>
          <p:nvPr/>
        </p:nvSpPr>
        <p:spPr bwMode="auto">
          <a:xfrm>
            <a:off x="203200" y="2438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Овал 12"/>
          <p:cNvSpPr/>
          <p:nvPr/>
        </p:nvSpPr>
        <p:spPr>
          <a:xfrm>
            <a:off x="5689600"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Овал 13"/>
          <p:cNvSpPr/>
          <p:nvPr/>
        </p:nvSpPr>
        <p:spPr>
          <a:xfrm>
            <a:off x="5816600" y="2209800"/>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Текст 2"/>
          <p:cNvSpPr>
            <a:spLocks noGrp="1"/>
          </p:cNvSpPr>
          <p:nvPr>
            <p:ph type="body" idx="1"/>
          </p:nvPr>
        </p:nvSpPr>
        <p:spPr>
          <a:xfrm>
            <a:off x="1824568" y="2743200"/>
            <a:ext cx="8640232"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2" name="Заголовок 1"/>
          <p:cNvSpPr>
            <a:spLocks noGrp="1"/>
          </p:cNvSpPr>
          <p:nvPr>
            <p:ph type="title"/>
          </p:nvPr>
        </p:nvSpPr>
        <p:spPr>
          <a:xfrm>
            <a:off x="963084" y="533400"/>
            <a:ext cx="10363200" cy="1524000"/>
          </a:xfrm>
        </p:spPr>
        <p:txBody>
          <a:bodyPr/>
          <a:lstStyle>
            <a:lvl1pPr algn="ctr">
              <a:buNone/>
              <a:defRPr sz="4200" b="0" cap="none" baseline="0">
                <a:solidFill>
                  <a:srgbClr val="FFFFFF"/>
                </a:solidFill>
              </a:defRPr>
            </a:lvl1pPr>
          </a:lstStyle>
          <a:p>
            <a:r>
              <a:rPr lang="ru-RU" smtClean="0"/>
              <a:t>Образец заголовка</a:t>
            </a:r>
            <a:endParaRPr lang="en-US"/>
          </a:p>
        </p:txBody>
      </p:sp>
      <p:sp>
        <p:nvSpPr>
          <p:cNvPr id="15" name="Нижний колонтитул 4"/>
          <p:cNvSpPr>
            <a:spLocks noGrp="1"/>
          </p:cNvSpPr>
          <p:nvPr>
            <p:ph type="ftr" sz="quarter" idx="10"/>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16" name="Дата 3"/>
          <p:cNvSpPr>
            <a:spLocks noGrp="1"/>
          </p:cNvSpPr>
          <p:nvPr>
            <p:ph type="dt" sz="half" idx="11"/>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5EE7ACAB-A72A-4974-B617-86AA1164119A}"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17" name="Номер слайда 5"/>
          <p:cNvSpPr>
            <a:spLocks noGrp="1"/>
          </p:cNvSpPr>
          <p:nvPr>
            <p:ph type="sldNum" sz="quarter" idx="12"/>
          </p:nvPr>
        </p:nvSpPr>
        <p:spPr>
          <a:xfrm>
            <a:off x="5791200" y="2198689"/>
            <a:ext cx="609600" cy="441325"/>
          </a:xfrm>
        </p:spPr>
        <p:txBody>
          <a:bodyPr/>
          <a:lstStyle>
            <a:lvl1pPr>
              <a:defRPr>
                <a:solidFill>
                  <a:schemeClr val="accent3">
                    <a:shade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8E8EF550-7370-424A-B495-18789331B906}"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149765746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Pr>
        <a:solidFill>
          <a:schemeClr val="bg2"/>
        </a:solidFill>
        <a:effectLst/>
      </p:bgPr>
    </p:bg>
    <p:spTree>
      <p:nvGrpSpPr>
        <p:cNvPr id="1" name=""/>
        <p:cNvGrpSpPr/>
        <p:nvPr/>
      </p:nvGrpSpPr>
      <p:grpSpPr>
        <a:xfrm>
          <a:off x="0" y="0"/>
          <a:ext cx="0" cy="0"/>
          <a:chOff x="0" y="0"/>
          <a:chExt cx="0" cy="0"/>
        </a:xfrm>
      </p:grpSpPr>
      <p:sp>
        <p:nvSpPr>
          <p:cNvPr id="5" name="Прямая соединительная линия 19"/>
          <p:cNvSpPr>
            <a:spLocks noChangeShapeType="1"/>
          </p:cNvSpPr>
          <p:nvPr/>
        </p:nvSpPr>
        <p:spPr bwMode="auto">
          <a:xfrm flipV="1">
            <a:off x="6083301" y="1576388"/>
            <a:ext cx="12700"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2" name="Заголовок 1"/>
          <p:cNvSpPr>
            <a:spLocks noGrp="1"/>
          </p:cNvSpPr>
          <p:nvPr>
            <p:ph type="title"/>
          </p:nvPr>
        </p:nvSpPr>
        <p:spPr>
          <a:xfrm>
            <a:off x="402336" y="228600"/>
            <a:ext cx="11379200" cy="758952"/>
          </a:xfrm>
        </p:spPr>
        <p:txBody>
          <a:bodyPr/>
          <a:lstStyle/>
          <a:p>
            <a:r>
              <a:rPr lang="ru-RU" smtClean="0"/>
              <a:t>Образец заголовка</a:t>
            </a:r>
            <a:endParaRPr lang="en-US"/>
          </a:p>
        </p:txBody>
      </p:sp>
      <p:sp>
        <p:nvSpPr>
          <p:cNvPr id="10" name="Содержимое 9"/>
          <p:cNvSpPr>
            <a:spLocks noGrp="1"/>
          </p:cNvSpPr>
          <p:nvPr>
            <p:ph sz="half" idx="1"/>
          </p:nvPr>
        </p:nvSpPr>
        <p:spPr>
          <a:xfrm>
            <a:off x="402336" y="1371600"/>
            <a:ext cx="5384800" cy="4681728"/>
          </a:xfrm>
        </p:spPr>
        <p:txBody>
          <a:bodyPr/>
          <a:lstStyle>
            <a:lvl1pPr>
              <a:defRPr sz="2500"/>
            </a:lvl1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2" name="Содержимое 11"/>
          <p:cNvSpPr>
            <a:spLocks noGrp="1"/>
          </p:cNvSpPr>
          <p:nvPr>
            <p:ph sz="half" idx="2"/>
          </p:nvPr>
        </p:nvSpPr>
        <p:spPr>
          <a:xfrm>
            <a:off x="6400800" y="1371600"/>
            <a:ext cx="5384800" cy="4681728"/>
          </a:xfrm>
        </p:spPr>
        <p:txBody>
          <a:bodyPr/>
          <a:lstStyle>
            <a:lvl1pPr>
              <a:defRPr sz="2500"/>
            </a:lvl1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Дата 4"/>
          <p:cNvSpPr>
            <a:spLocks noGrp="1"/>
          </p:cNvSpPr>
          <p:nvPr>
            <p:ph type="dt" sz="half" idx="10"/>
          </p:nvPr>
        </p:nvSpPr>
        <p:spPr>
          <a:xfrm>
            <a:off x="7721601" y="6410326"/>
            <a:ext cx="4059767" cy="365125"/>
          </a:xfrm>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C5B4DF24-7689-44D5-9BE1-316425B5DEE6}"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7" name="Нижний колонтитул 5"/>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8" name="Номер слайда 6"/>
          <p:cNvSpPr>
            <a:spLocks noGrp="1"/>
          </p:cNvSpPr>
          <p:nvPr>
            <p:ph type="sldNum" sz="quarter" idx="12"/>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C987CB43-7AB3-48D6-8159-522E23149FC8}"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72870844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Pr>
        <a:solidFill>
          <a:schemeClr val="bg2"/>
        </a:solidFill>
        <a:effectLst/>
      </p:bgPr>
    </p:bg>
    <p:spTree>
      <p:nvGrpSpPr>
        <p:cNvPr id="1" name=""/>
        <p:cNvGrpSpPr/>
        <p:nvPr/>
      </p:nvGrpSpPr>
      <p:grpSpPr>
        <a:xfrm>
          <a:off x="0" y="0"/>
          <a:ext cx="0" cy="0"/>
          <a:chOff x="0" y="0"/>
          <a:chExt cx="0" cy="0"/>
        </a:xfrm>
      </p:grpSpPr>
      <p:sp>
        <p:nvSpPr>
          <p:cNvPr id="7" name="Прямая соединительная линия 19"/>
          <p:cNvSpPr>
            <a:spLocks noChangeShapeType="1"/>
          </p:cNvSpPr>
          <p:nvPr/>
        </p:nvSpPr>
        <p:spPr bwMode="auto">
          <a:xfrm flipV="1">
            <a:off x="6096000" y="2200276"/>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8" name="Прямоугольник 20"/>
          <p:cNvSpPr>
            <a:spLocks noChangeArrowheads="1"/>
          </p:cNvSpPr>
          <p:nvPr/>
        </p:nvSpPr>
        <p:spPr bwMode="white">
          <a:xfrm>
            <a:off x="0" y="0"/>
            <a:ext cx="12192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9" name="Прямоугольник 21"/>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 name="Прямоугольник 23"/>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1" name="Прямоугольник 24"/>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2" name="Прямоугольник 11"/>
          <p:cNvSpPr/>
          <p:nvPr/>
        </p:nvSpPr>
        <p:spPr>
          <a:xfrm>
            <a:off x="203200" y="1371600"/>
            <a:ext cx="11777133"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3" name="Прямоугольник 12"/>
          <p:cNvSpPr>
            <a:spLocks noChangeArrowheads="1"/>
          </p:cNvSpPr>
          <p:nvPr/>
        </p:nvSpPr>
        <p:spPr bwMode="auto">
          <a:xfrm>
            <a:off x="194734" y="6391275"/>
            <a:ext cx="11777133"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 name="Прямая соединительная линия 13"/>
          <p:cNvSpPr>
            <a:spLocks noChangeShapeType="1"/>
          </p:cNvSpPr>
          <p:nvPr/>
        </p:nvSpPr>
        <p:spPr bwMode="auto">
          <a:xfrm>
            <a:off x="203200" y="1279525"/>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 name="Прямоугольник 14"/>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6" name="Овал 15"/>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7" name="Овал 16"/>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Текст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24" name="Содержимое 23"/>
          <p:cNvSpPr>
            <a:spLocks noGrp="1"/>
          </p:cNvSpPr>
          <p:nvPr>
            <p:ph sz="quarter" idx="2"/>
          </p:nvPr>
        </p:nvSpPr>
        <p:spPr>
          <a:xfrm>
            <a:off x="402336" y="2471383"/>
            <a:ext cx="5388864" cy="38184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6" name="Содержимое 25"/>
          <p:cNvSpPr>
            <a:spLocks noGrp="1"/>
          </p:cNvSpPr>
          <p:nvPr>
            <p:ph sz="quarter" idx="4"/>
          </p:nvPr>
        </p:nvSpPr>
        <p:spPr>
          <a:xfrm>
            <a:off x="6400800" y="2471383"/>
            <a:ext cx="5384800" cy="382219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3" name="Заголовок 22"/>
          <p:cNvSpPr>
            <a:spLocks noGrp="1"/>
          </p:cNvSpPr>
          <p:nvPr>
            <p:ph type="title"/>
          </p:nvPr>
        </p:nvSpPr>
        <p:spPr/>
        <p:txBody>
          <a:bodyPr rtlCol="0"/>
          <a:lstStyle/>
          <a:p>
            <a:r>
              <a:rPr lang="ru-RU" smtClean="0"/>
              <a:t>Образец заголовка</a:t>
            </a:r>
            <a:endParaRPr lang="en-US"/>
          </a:p>
        </p:txBody>
      </p:sp>
      <p:sp>
        <p:nvSpPr>
          <p:cNvPr id="18" name="Дата 6"/>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A68A825D-00DD-495E-A450-C82590FB4F76}"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19" name="Нижний колонтитул 7"/>
          <p:cNvSpPr>
            <a:spLocks noGrp="1"/>
          </p:cNvSpPr>
          <p:nvPr>
            <p:ph type="ftr" sz="quarter" idx="11"/>
          </p:nvPr>
        </p:nvSpPr>
        <p:spPr>
          <a:xfrm>
            <a:off x="406400" y="6410326"/>
            <a:ext cx="4775200" cy="365125"/>
          </a:xfrm>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20" name="Номер слайда 8"/>
          <p:cNvSpPr>
            <a:spLocks noGrp="1"/>
          </p:cNvSpPr>
          <p:nvPr>
            <p:ph type="sldNum" sz="quarter" idx="12"/>
          </p:nvPr>
        </p:nvSpPr>
        <p:spPr>
          <a:xfrm>
            <a:off x="5791200" y="1042989"/>
            <a:ext cx="609600" cy="441325"/>
          </a:xfrm>
        </p:spPr>
        <p:txBody>
          <a:bodyPr/>
          <a:lstStyle>
            <a:lvl1pPr algn="ct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14441DA4-0E64-48B3-AA8B-3476A4C52D95}"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191764385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D6E7853C-BAC3-4213-8CC9-1875DD3F2777}"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4" name="Нижний колонтитул 3"/>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5" name="Номер слайда 4"/>
          <p:cNvSpPr>
            <a:spLocks noGrp="1"/>
          </p:cNvSpPr>
          <p:nvPr>
            <p:ph type="sldNum" sz="quarter" idx="12"/>
          </p:nvPr>
        </p:nvSpPr>
        <p:spPr>
          <a:xfrm>
            <a:off x="5791200" y="1036639"/>
            <a:ext cx="609600" cy="441325"/>
          </a:xfrm>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45C3294C-E297-419F-9F7F-134C293F3271}"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318992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Прямоугольник 19"/>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3" name="Прямоугольник 20"/>
          <p:cNvSpPr>
            <a:spLocks noChangeArrowheads="1"/>
          </p:cNvSpPr>
          <p:nvPr/>
        </p:nvSpPr>
        <p:spPr bwMode="white">
          <a:xfrm>
            <a:off x="0" y="1"/>
            <a:ext cx="12192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4" name="Прямоугольник 21"/>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5" name="Прямоугольник 23"/>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 name="Прямоугольник 5"/>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 name="Прямоугольник 6"/>
          <p:cNvSpPr>
            <a:spLocks noChangeArrowheads="1"/>
          </p:cNvSpPr>
          <p:nvPr/>
        </p:nvSpPr>
        <p:spPr bwMode="auto">
          <a:xfrm>
            <a:off x="203200" y="15875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 name="Дата 1"/>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EB727097-DB8D-4D08-BF37-03F7A23F0FE0}"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9" name="Нижний колонтитул 2"/>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10" name="Номер слайда 3"/>
          <p:cNvSpPr>
            <a:spLocks noGrp="1"/>
          </p:cNvSpPr>
          <p:nvPr>
            <p:ph type="sldNum" sz="quarter" idx="12"/>
          </p:nvPr>
        </p:nvSpPr>
        <p:spPr>
          <a:xfrm>
            <a:off x="5689600" y="6324601"/>
            <a:ext cx="812800" cy="441325"/>
          </a:xfrm>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76C21EA8-1579-4E54-B141-05A397479648}" type="slidenum">
              <a:rPr kumimoji="0" lang="en-US" sz="1600" b="0" i="0" u="none" strike="noStrike" kern="1200" cap="none" spc="0" normalizeH="0" baseline="0" noProof="0">
                <a:ln>
                  <a:noFill/>
                </a:ln>
                <a:solidFill>
                  <a:srgbClr val="FFFFFF"/>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FFFFFF"/>
              </a:solidFill>
              <a:effectLst/>
              <a:uLnTx/>
              <a:uFillTx/>
              <a:latin typeface="Georgia"/>
              <a:ea typeface="+mn-ea"/>
              <a:cs typeface="+mn-cs"/>
            </a:endParaRPr>
          </a:p>
        </p:txBody>
      </p:sp>
    </p:spTree>
    <p:extLst>
      <p:ext uri="{BB962C8B-B14F-4D97-AF65-F5344CB8AC3E}">
        <p14:creationId xmlns:p14="http://schemas.microsoft.com/office/powerpoint/2010/main" val="268830188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Прямоугольник 4"/>
          <p:cNvSpPr>
            <a:spLocks noChangeArrowheads="1"/>
          </p:cNvSpPr>
          <p:nvPr/>
        </p:nvSpPr>
        <p:spPr bwMode="auto">
          <a:xfrm>
            <a:off x="203200" y="152400"/>
            <a:ext cx="11777133"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 name="Прямоугольник 20"/>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7" name="Прямоугольник 21"/>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8" name="Прямоугольник 23"/>
          <p:cNvSpPr>
            <a:spLocks noChangeArrowheads="1"/>
          </p:cNvSpPr>
          <p:nvPr/>
        </p:nvSpPr>
        <p:spPr bwMode="white">
          <a:xfrm>
            <a:off x="0" y="1"/>
            <a:ext cx="12192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9" name="Прямоугольник 24"/>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 name="Прямоугольник 9"/>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1" name="Прямоугольник 10"/>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2" name="Прямая соединительная линия 11"/>
          <p:cNvSpPr>
            <a:spLocks noChangeShapeType="1"/>
          </p:cNvSpPr>
          <p:nvPr/>
        </p:nvSpPr>
        <p:spPr bwMode="auto">
          <a:xfrm>
            <a:off x="203200" y="533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Овал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Овал 13"/>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Прямоугольник 14"/>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 name="Заголовок 1"/>
          <p:cNvSpPr>
            <a:spLocks noGrp="1"/>
          </p:cNvSpPr>
          <p:nvPr>
            <p:ph type="title"/>
          </p:nvPr>
        </p:nvSpPr>
        <p:spPr>
          <a:xfrm>
            <a:off x="508000" y="914400"/>
            <a:ext cx="3149600" cy="990600"/>
          </a:xfrm>
        </p:spPr>
        <p:txBody>
          <a:bodyPr>
            <a:noAutofit/>
          </a:bodyPr>
          <a:lstStyle>
            <a:lvl1pPr algn="l">
              <a:buNone/>
              <a:defRPr sz="2200" b="1">
                <a:solidFill>
                  <a:srgbClr val="FFFFFF"/>
                </a:solidFill>
              </a:defRPr>
            </a:lvl1pPr>
          </a:lstStyle>
          <a:p>
            <a:r>
              <a:rPr lang="ru-RU" smtClean="0"/>
              <a:t>Образец заголовка</a:t>
            </a:r>
            <a:endParaRPr lang="en-US"/>
          </a:p>
        </p:txBody>
      </p:sp>
      <p:sp>
        <p:nvSpPr>
          <p:cNvPr id="3" name="Текст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20" name="Содержимое 19"/>
          <p:cNvSpPr>
            <a:spLocks noGrp="1"/>
          </p:cNvSpPr>
          <p:nvPr>
            <p:ph sz="quarter" idx="1"/>
          </p:nvPr>
        </p:nvSpPr>
        <p:spPr>
          <a:xfrm>
            <a:off x="4165600" y="685800"/>
            <a:ext cx="7518400" cy="5410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6" name="Номер слайда 6"/>
          <p:cNvSpPr>
            <a:spLocks noGrp="1"/>
          </p:cNvSpPr>
          <p:nvPr>
            <p:ph type="sldNum" sz="quarter" idx="10"/>
          </p:nvPr>
        </p:nvSpPr>
        <p:spPr>
          <a:xfrm>
            <a:off x="1828800" y="312739"/>
            <a:ext cx="609600" cy="441325"/>
          </a:xfrm>
        </p:spPr>
        <p:txBody>
          <a:bodyPr/>
          <a:lstStyle>
            <a:lvl1pPr>
              <a:defRPr>
                <a:solidFill>
                  <a:schemeClr val="accent3">
                    <a:shade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2A77526D-9604-4ADB-920B-8106DEE0EB19}"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
        <p:nvSpPr>
          <p:cNvPr id="17" name="Дата 4"/>
          <p:cNvSpPr>
            <a:spLocks noGrp="1"/>
          </p:cNvSpPr>
          <p:nvPr>
            <p:ph type="dt" sz="half" idx="11"/>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71AB6FD4-4687-4B47-9E42-F409FF95FADB}"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18" name="Нижний колонтитул 5"/>
          <p:cNvSpPr>
            <a:spLocks noGrp="1"/>
          </p:cNvSpPr>
          <p:nvPr>
            <p:ph type="ftr" sz="quarter" idx="12"/>
          </p:nvPr>
        </p:nvSpPr>
        <p:spPr>
          <a:xfrm>
            <a:off x="402168" y="6410326"/>
            <a:ext cx="4510617" cy="366713"/>
          </a:xfrm>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Tree>
    <p:extLst>
      <p:ext uri="{BB962C8B-B14F-4D97-AF65-F5344CB8AC3E}">
        <p14:creationId xmlns:p14="http://schemas.microsoft.com/office/powerpoint/2010/main" val="227338757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ая соединительная линия 4"/>
          <p:cNvSpPr>
            <a:spLocks noChangeShapeType="1"/>
          </p:cNvSpPr>
          <p:nvPr/>
        </p:nvSpPr>
        <p:spPr bwMode="auto">
          <a:xfrm>
            <a:off x="203200" y="533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 name="Прямоугольник 20"/>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7" name="Прямоугольник 21"/>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8" name="Прямоугольник 23"/>
          <p:cNvSpPr>
            <a:spLocks noChangeArrowheads="1"/>
          </p:cNvSpPr>
          <p:nvPr/>
        </p:nvSpPr>
        <p:spPr bwMode="white">
          <a:xfrm>
            <a:off x="0" y="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9" name="Прямоугольник 24"/>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 name="Прямоугольник 9"/>
          <p:cNvSpPr>
            <a:spLocks noChangeArrowheads="1"/>
          </p:cNvSpPr>
          <p:nvPr/>
        </p:nvSpPr>
        <p:spPr bwMode="auto">
          <a:xfrm>
            <a:off x="203200" y="152401"/>
            <a:ext cx="11777133"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Прямоугольник 10"/>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2" name="Прямоугольник 11"/>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3" name="Овал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Овал 13"/>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Прямоугольник 14"/>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 name="Заголовок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lang="ru-RU" smtClean="0"/>
              <a:t>Образец заголовка</a:t>
            </a:r>
            <a:endParaRPr lang="en-US"/>
          </a:p>
        </p:txBody>
      </p:sp>
      <p:sp>
        <p:nvSpPr>
          <p:cNvPr id="3" name="Рисунок 2"/>
          <p:cNvSpPr>
            <a:spLocks noGrp="1"/>
          </p:cNvSpPr>
          <p:nvPr>
            <p:ph type="pic" idx="1"/>
          </p:nvPr>
        </p:nvSpPr>
        <p:spPr>
          <a:xfrm>
            <a:off x="4000500" y="609600"/>
            <a:ext cx="7823200" cy="4267200"/>
          </a:xfrm>
        </p:spPr>
        <p:txBody>
          <a:bodyPr>
            <a:normAutofit/>
          </a:bodyPr>
          <a:lstStyle>
            <a:lvl1pPr marL="0"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ru-RU" smtClean="0"/>
              <a:t>Образец текста</a:t>
            </a:r>
          </a:p>
        </p:txBody>
      </p:sp>
      <p:sp>
        <p:nvSpPr>
          <p:cNvPr id="16" name="Номер слайда 6"/>
          <p:cNvSpPr>
            <a:spLocks noGrp="1"/>
          </p:cNvSpPr>
          <p:nvPr>
            <p:ph type="sldNum" sz="quarter" idx="10"/>
          </p:nvPr>
        </p:nvSpPr>
        <p:spPr>
          <a:xfrm>
            <a:off x="1828800" y="312739"/>
            <a:ext cx="609600" cy="441325"/>
          </a:xfrm>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953FFD60-D1D2-4268-B93C-2B33526FAC0F}"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
        <p:nvSpPr>
          <p:cNvPr id="17" name="Дата 4"/>
          <p:cNvSpPr>
            <a:spLocks noGrp="1"/>
          </p:cNvSpPr>
          <p:nvPr>
            <p:ph type="dt" sz="half" idx="11"/>
          </p:nvPr>
        </p:nvSpPr>
        <p:spPr>
          <a:xfrm>
            <a:off x="7717367" y="6405564"/>
            <a:ext cx="4059767" cy="365125"/>
          </a:xfrm>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3D89DA8-C8A5-46FE-ABA8-22C9C8465F62}"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dirty="0">
              <a:ln>
                <a:noFill/>
              </a:ln>
              <a:solidFill>
                <a:srgbClr val="FFFFFF"/>
              </a:solidFill>
              <a:effectLst/>
              <a:uLnTx/>
              <a:uFillTx/>
              <a:latin typeface="Georgia"/>
              <a:ea typeface="+mn-ea"/>
              <a:cs typeface="+mn-cs"/>
            </a:endParaRPr>
          </a:p>
        </p:txBody>
      </p:sp>
      <p:sp>
        <p:nvSpPr>
          <p:cNvPr id="18" name="Нижний колонтитул 5"/>
          <p:cNvSpPr>
            <a:spLocks noGrp="1"/>
          </p:cNvSpPr>
          <p:nvPr>
            <p:ph type="ftr" sz="quarter" idx="12"/>
          </p:nvPr>
        </p:nvSpPr>
        <p:spPr>
          <a:xfrm>
            <a:off x="402168" y="6410326"/>
            <a:ext cx="4779433" cy="366713"/>
          </a:xfrm>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Tree>
    <p:extLst>
      <p:ext uri="{BB962C8B-B14F-4D97-AF65-F5344CB8AC3E}">
        <p14:creationId xmlns:p14="http://schemas.microsoft.com/office/powerpoint/2010/main" val="4105428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FF844F6-41D2-46EB-8F96-FB2392CCA58A}"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5" name="Нижний колонтитул 4"/>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6" name="Номер слайда 5"/>
          <p:cNvSpPr>
            <a:spLocks noGrp="1"/>
          </p:cNvSpPr>
          <p:nvPr>
            <p:ph type="sldNum" sz="quarter" idx="12"/>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BD40085D-EA28-4C59-A240-8F88996C8F85}"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856408428"/>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Pr>
        <a:solidFill>
          <a:schemeClr val="bg2"/>
        </a:solidFill>
        <a:effectLst/>
      </p:bgPr>
    </p:bg>
    <p:spTree>
      <p:nvGrpSpPr>
        <p:cNvPr id="1" name=""/>
        <p:cNvGrpSpPr/>
        <p:nvPr/>
      </p:nvGrpSpPr>
      <p:grpSpPr>
        <a:xfrm>
          <a:off x="0" y="0"/>
          <a:ext cx="0" cy="0"/>
          <a:chOff x="0" y="0"/>
          <a:chExt cx="0" cy="0"/>
        </a:xfrm>
      </p:grpSpPr>
      <p:sp>
        <p:nvSpPr>
          <p:cNvPr id="4" name="Прямоугольник 19"/>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5" name="Прямоугольник 20"/>
          <p:cNvSpPr>
            <a:spLocks noChangeArrowheads="1"/>
          </p:cNvSpPr>
          <p:nvPr/>
        </p:nvSpPr>
        <p:spPr bwMode="white">
          <a:xfrm>
            <a:off x="9347200" y="0"/>
            <a:ext cx="28448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 name="Прямоугольник 21"/>
          <p:cNvSpPr>
            <a:spLocks noChangeArrowheads="1"/>
          </p:cNvSpPr>
          <p:nvPr/>
        </p:nvSpPr>
        <p:spPr bwMode="white">
          <a:xfrm>
            <a:off x="0" y="1"/>
            <a:ext cx="12192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7" name="Прямоугольник 23"/>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8" name="Прямоугольник 7"/>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 name="Прямоугольник 8"/>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0" name="Прямая соединительная линия 9"/>
          <p:cNvSpPr>
            <a:spLocks noChangeShapeType="1"/>
          </p:cNvSpPr>
          <p:nvPr/>
        </p:nvSpPr>
        <p:spPr bwMode="auto">
          <a:xfrm rot="5400000">
            <a:off x="6402388"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Овал 10"/>
          <p:cNvSpPr/>
          <p:nvPr/>
        </p:nvSpPr>
        <p:spPr>
          <a:xfrm>
            <a:off x="9118600"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2" name="Овал 11"/>
          <p:cNvSpPr/>
          <p:nvPr/>
        </p:nvSpPr>
        <p:spPr>
          <a:xfrm>
            <a:off x="9245600" y="3021013"/>
            <a:ext cx="560917"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Вертикальный текст 2"/>
          <p:cNvSpPr>
            <a:spLocks noGrp="1"/>
          </p:cNvSpPr>
          <p:nvPr>
            <p:ph type="body" orient="vert" idx="1"/>
          </p:nvPr>
        </p:nvSpPr>
        <p:spPr>
          <a:xfrm>
            <a:off x="406400" y="304800"/>
            <a:ext cx="8737600" cy="582136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 name="Вертикальный заголовок 1"/>
          <p:cNvSpPr>
            <a:spLocks noGrp="1"/>
          </p:cNvSpPr>
          <p:nvPr>
            <p:ph type="title" orient="vert"/>
          </p:nvPr>
        </p:nvSpPr>
        <p:spPr>
          <a:xfrm>
            <a:off x="9855200" y="304802"/>
            <a:ext cx="1930400" cy="5851525"/>
          </a:xfrm>
        </p:spPr>
        <p:txBody>
          <a:bodyPr vert="eaVert"/>
          <a:lstStyle/>
          <a:p>
            <a:r>
              <a:rPr lang="ru-RU" smtClean="0"/>
              <a:t>Образец заголовка</a:t>
            </a:r>
            <a:endParaRPr lang="en-US"/>
          </a:p>
        </p:txBody>
      </p:sp>
      <p:sp>
        <p:nvSpPr>
          <p:cNvPr id="13" name="Номер слайда 5"/>
          <p:cNvSpPr>
            <a:spLocks noGrp="1"/>
          </p:cNvSpPr>
          <p:nvPr>
            <p:ph type="sldNum" sz="quarter" idx="10"/>
          </p:nvPr>
        </p:nvSpPr>
        <p:spPr>
          <a:xfrm>
            <a:off x="9220200" y="3009901"/>
            <a:ext cx="609600" cy="441325"/>
          </a:xfrm>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B48C3D6C-405E-499D-8BE1-E8C37B50C23C}"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
        <p:nvSpPr>
          <p:cNvPr id="14" name="Дата 3"/>
          <p:cNvSpPr>
            <a:spLocks noGrp="1"/>
          </p:cNvSpPr>
          <p:nvPr>
            <p:ph type="dt" sz="half" idx="11"/>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E988AB1D-EAFF-408B-BA0C-4D1BB6B7FFA4}"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15" name="Нижний колонтитул 4"/>
          <p:cNvSpPr>
            <a:spLocks noGrp="1"/>
          </p:cNvSpPr>
          <p:nvPr>
            <p:ph type="ftr" sz="quarter" idx="12"/>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Tree>
    <p:extLst>
      <p:ext uri="{BB962C8B-B14F-4D97-AF65-F5344CB8AC3E}">
        <p14:creationId xmlns:p14="http://schemas.microsoft.com/office/powerpoint/2010/main" val="151705636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4" name="Прямоугольник 19"/>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5" name="Прямоугольник 20"/>
          <p:cNvSpPr>
            <a:spLocks noChangeArrowheads="1"/>
          </p:cNvSpPr>
          <p:nvPr/>
        </p:nvSpPr>
        <p:spPr bwMode="white">
          <a:xfrm>
            <a:off x="11988800" y="3175"/>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 name="Прямоугольник 21"/>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7" name="Прямоугольник 23"/>
          <p:cNvSpPr>
            <a:spLocks noChangeArrowheads="1"/>
          </p:cNvSpPr>
          <p:nvPr/>
        </p:nvSpPr>
        <p:spPr bwMode="white">
          <a:xfrm>
            <a:off x="0" y="0"/>
            <a:ext cx="12192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 name="Прямоугольник 9"/>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Прямая соединительная линия 10"/>
          <p:cNvSpPr>
            <a:spLocks noChangeShapeType="1"/>
          </p:cNvSpPr>
          <p:nvPr/>
        </p:nvSpPr>
        <p:spPr bwMode="auto">
          <a:xfrm>
            <a:off x="207434" y="241935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Прямоугольник 11"/>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3" name="Овал 12"/>
          <p:cNvSpPr/>
          <p:nvPr/>
        </p:nvSpPr>
        <p:spPr>
          <a:xfrm>
            <a:off x="5689600"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Овал 13"/>
          <p:cNvSpPr/>
          <p:nvPr/>
        </p:nvSpPr>
        <p:spPr>
          <a:xfrm>
            <a:off x="5816600" y="2209800"/>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9" name="Подзаголовок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8" name="Заголовок 7"/>
          <p:cNvSpPr>
            <a:spLocks noGrp="1"/>
          </p:cNvSpPr>
          <p:nvPr>
            <p:ph type="ctrTitle"/>
          </p:nvPr>
        </p:nvSpPr>
        <p:spPr>
          <a:xfrm>
            <a:off x="914400" y="381000"/>
            <a:ext cx="10363200" cy="1752600"/>
          </a:xfrm>
        </p:spPr>
        <p:txBody>
          <a:bodyPr/>
          <a:lstStyle>
            <a:lvl1pPr>
              <a:defRPr sz="4200">
                <a:solidFill>
                  <a:schemeClr val="accent1"/>
                </a:solidFill>
              </a:defRPr>
            </a:lvl1pPr>
          </a:lstStyle>
          <a:p>
            <a:r>
              <a:rPr lang="ru-RU" smtClean="0"/>
              <a:t>Образец заголовка</a:t>
            </a:r>
            <a:endParaRPr lang="en-US"/>
          </a:p>
        </p:txBody>
      </p:sp>
      <p:sp>
        <p:nvSpPr>
          <p:cNvPr id="15" name="Дата 27"/>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A40A4E6E-F0CE-46BB-89BA-F3DC780750BC}"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16" name="Нижний колонтитул 16"/>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17" name="Номер слайда 28"/>
          <p:cNvSpPr>
            <a:spLocks noGrp="1"/>
          </p:cNvSpPr>
          <p:nvPr>
            <p:ph type="sldNum" sz="quarter" idx="12"/>
          </p:nvPr>
        </p:nvSpPr>
        <p:spPr>
          <a:xfrm>
            <a:off x="5791200" y="2198689"/>
            <a:ext cx="609600" cy="441325"/>
          </a:xfrm>
        </p:spPr>
        <p:txBody>
          <a:bodyPr/>
          <a:lstStyle>
            <a:lvl1pPr>
              <a:defRPr>
                <a:solidFill>
                  <a:schemeClr val="accent3">
                    <a:shade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95A61973-7A34-41E3-B964-0242D747F20B}"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38485669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lang="ru-RU" smtClean="0"/>
              <a:t>Образец заголовка</a:t>
            </a:r>
            <a:endParaRPr lang="en-US"/>
          </a:p>
        </p:txBody>
      </p:sp>
      <p:sp>
        <p:nvSpPr>
          <p:cNvPr id="8" name="Содержимое 7"/>
          <p:cNvSpPr>
            <a:spLocks noGrp="1"/>
          </p:cNvSpPr>
          <p:nvPr>
            <p:ph sz="quarter" idx="1"/>
          </p:nvPr>
        </p:nvSpPr>
        <p:spPr>
          <a:xfrm>
            <a:off x="402336" y="1527048"/>
            <a:ext cx="1133856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8FCF0B8-6607-4170-8D74-A4D708B07706}"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5" name="Нижний колонтитул 4"/>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6" name="Номер слайда 5"/>
          <p:cNvSpPr>
            <a:spLocks noGrp="1"/>
          </p:cNvSpPr>
          <p:nvPr>
            <p:ph type="sldNum" sz="quarter" idx="12"/>
          </p:nvPr>
        </p:nvSpPr>
        <p:spPr>
          <a:xfrm>
            <a:off x="5816600" y="1027114"/>
            <a:ext cx="609600" cy="441325"/>
          </a:xfrm>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ED9C1699-BB9A-4B5F-AE92-06111AFE9605}"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88858935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Прямоугольник 19"/>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5" name="Прямоугольник 20"/>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 name="Прямоугольник 21"/>
          <p:cNvSpPr>
            <a:spLocks noChangeArrowheads="1"/>
          </p:cNvSpPr>
          <p:nvPr/>
        </p:nvSpPr>
        <p:spPr bwMode="white">
          <a:xfrm>
            <a:off x="0" y="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7" name="Прямоугольник 23"/>
          <p:cNvSpPr>
            <a:spLocks noChangeArrowheads="1"/>
          </p:cNvSpPr>
          <p:nvPr/>
        </p:nvSpPr>
        <p:spPr bwMode="white">
          <a:xfrm>
            <a:off x="11988800" y="1905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8" name="Прямоугольник 24"/>
          <p:cNvSpPr>
            <a:spLocks noChangeArrowheads="1"/>
          </p:cNvSpPr>
          <p:nvPr/>
        </p:nvSpPr>
        <p:spPr bwMode="white">
          <a:xfrm>
            <a:off x="203200" y="2286000"/>
            <a:ext cx="11777133"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9" name="Прямоугольник 25"/>
          <p:cNvSpPr>
            <a:spLocks noChangeArrowheads="1"/>
          </p:cNvSpPr>
          <p:nvPr/>
        </p:nvSpPr>
        <p:spPr bwMode="auto">
          <a:xfrm>
            <a:off x="207434" y="142875"/>
            <a:ext cx="11777133"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 name="Прямоугольник 9"/>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Прямоугольник 10"/>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2" name="Прямая соединительная линия 11"/>
          <p:cNvSpPr>
            <a:spLocks noChangeShapeType="1"/>
          </p:cNvSpPr>
          <p:nvPr/>
        </p:nvSpPr>
        <p:spPr bwMode="auto">
          <a:xfrm>
            <a:off x="203200" y="2438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Овал 12"/>
          <p:cNvSpPr/>
          <p:nvPr/>
        </p:nvSpPr>
        <p:spPr>
          <a:xfrm>
            <a:off x="5689600"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Овал 13"/>
          <p:cNvSpPr/>
          <p:nvPr/>
        </p:nvSpPr>
        <p:spPr>
          <a:xfrm>
            <a:off x="5816600" y="2209800"/>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Текст 2"/>
          <p:cNvSpPr>
            <a:spLocks noGrp="1"/>
          </p:cNvSpPr>
          <p:nvPr>
            <p:ph type="body" idx="1"/>
          </p:nvPr>
        </p:nvSpPr>
        <p:spPr>
          <a:xfrm>
            <a:off x="1824568" y="2743200"/>
            <a:ext cx="8640232"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2" name="Заголовок 1"/>
          <p:cNvSpPr>
            <a:spLocks noGrp="1"/>
          </p:cNvSpPr>
          <p:nvPr>
            <p:ph type="title"/>
          </p:nvPr>
        </p:nvSpPr>
        <p:spPr>
          <a:xfrm>
            <a:off x="963084" y="533400"/>
            <a:ext cx="10363200" cy="1524000"/>
          </a:xfrm>
        </p:spPr>
        <p:txBody>
          <a:bodyPr/>
          <a:lstStyle>
            <a:lvl1pPr algn="ctr">
              <a:buNone/>
              <a:defRPr sz="4200" b="0" cap="none" baseline="0">
                <a:solidFill>
                  <a:srgbClr val="FFFFFF"/>
                </a:solidFill>
              </a:defRPr>
            </a:lvl1pPr>
          </a:lstStyle>
          <a:p>
            <a:r>
              <a:rPr lang="ru-RU" smtClean="0"/>
              <a:t>Образец заголовка</a:t>
            </a:r>
            <a:endParaRPr lang="en-US"/>
          </a:p>
        </p:txBody>
      </p:sp>
      <p:sp>
        <p:nvSpPr>
          <p:cNvPr id="15" name="Нижний колонтитул 4"/>
          <p:cNvSpPr>
            <a:spLocks noGrp="1"/>
          </p:cNvSpPr>
          <p:nvPr>
            <p:ph type="ftr" sz="quarter" idx="10"/>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16" name="Дата 3"/>
          <p:cNvSpPr>
            <a:spLocks noGrp="1"/>
          </p:cNvSpPr>
          <p:nvPr>
            <p:ph type="dt" sz="half" idx="11"/>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5EE7ACAB-A72A-4974-B617-86AA1164119A}"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17" name="Номер слайда 5"/>
          <p:cNvSpPr>
            <a:spLocks noGrp="1"/>
          </p:cNvSpPr>
          <p:nvPr>
            <p:ph type="sldNum" sz="quarter" idx="12"/>
          </p:nvPr>
        </p:nvSpPr>
        <p:spPr>
          <a:xfrm>
            <a:off x="5791200" y="2198689"/>
            <a:ext cx="609600" cy="441325"/>
          </a:xfrm>
        </p:spPr>
        <p:txBody>
          <a:bodyPr/>
          <a:lstStyle>
            <a:lvl1pPr>
              <a:defRPr>
                <a:solidFill>
                  <a:schemeClr val="accent3">
                    <a:shade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8E8EF550-7370-424A-B495-18789331B906}"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12633709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bg>
      <p:bgPr>
        <a:solidFill>
          <a:schemeClr val="bg2"/>
        </a:solidFill>
        <a:effectLst/>
      </p:bgPr>
    </p:bg>
    <p:spTree>
      <p:nvGrpSpPr>
        <p:cNvPr id="1" name=""/>
        <p:cNvGrpSpPr/>
        <p:nvPr/>
      </p:nvGrpSpPr>
      <p:grpSpPr>
        <a:xfrm>
          <a:off x="0" y="0"/>
          <a:ext cx="0" cy="0"/>
          <a:chOff x="0" y="0"/>
          <a:chExt cx="0" cy="0"/>
        </a:xfrm>
      </p:grpSpPr>
      <p:sp>
        <p:nvSpPr>
          <p:cNvPr id="5" name="Прямая соединительная линия 19"/>
          <p:cNvSpPr>
            <a:spLocks noChangeShapeType="1"/>
          </p:cNvSpPr>
          <p:nvPr/>
        </p:nvSpPr>
        <p:spPr bwMode="auto">
          <a:xfrm flipV="1">
            <a:off x="6083301" y="1576388"/>
            <a:ext cx="12700"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2" name="Заголовок 1"/>
          <p:cNvSpPr>
            <a:spLocks noGrp="1"/>
          </p:cNvSpPr>
          <p:nvPr>
            <p:ph type="title"/>
          </p:nvPr>
        </p:nvSpPr>
        <p:spPr>
          <a:xfrm>
            <a:off x="402336" y="228600"/>
            <a:ext cx="11379200" cy="758952"/>
          </a:xfrm>
        </p:spPr>
        <p:txBody>
          <a:bodyPr/>
          <a:lstStyle/>
          <a:p>
            <a:r>
              <a:rPr lang="ru-RU" smtClean="0"/>
              <a:t>Образец заголовка</a:t>
            </a:r>
            <a:endParaRPr lang="en-US"/>
          </a:p>
        </p:txBody>
      </p:sp>
      <p:sp>
        <p:nvSpPr>
          <p:cNvPr id="10" name="Содержимое 9"/>
          <p:cNvSpPr>
            <a:spLocks noGrp="1"/>
          </p:cNvSpPr>
          <p:nvPr>
            <p:ph sz="half" idx="1"/>
          </p:nvPr>
        </p:nvSpPr>
        <p:spPr>
          <a:xfrm>
            <a:off x="402336" y="1371600"/>
            <a:ext cx="5384800" cy="4681728"/>
          </a:xfrm>
        </p:spPr>
        <p:txBody>
          <a:bodyPr/>
          <a:lstStyle>
            <a:lvl1pPr>
              <a:defRPr sz="2500"/>
            </a:lvl1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2" name="Содержимое 11"/>
          <p:cNvSpPr>
            <a:spLocks noGrp="1"/>
          </p:cNvSpPr>
          <p:nvPr>
            <p:ph sz="half" idx="2"/>
          </p:nvPr>
        </p:nvSpPr>
        <p:spPr>
          <a:xfrm>
            <a:off x="6400800" y="1371600"/>
            <a:ext cx="5384800" cy="4681728"/>
          </a:xfrm>
        </p:spPr>
        <p:txBody>
          <a:bodyPr/>
          <a:lstStyle>
            <a:lvl1pPr>
              <a:defRPr sz="2500"/>
            </a:lvl1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Дата 4"/>
          <p:cNvSpPr>
            <a:spLocks noGrp="1"/>
          </p:cNvSpPr>
          <p:nvPr>
            <p:ph type="dt" sz="half" idx="10"/>
          </p:nvPr>
        </p:nvSpPr>
        <p:spPr>
          <a:xfrm>
            <a:off x="7721601" y="6410326"/>
            <a:ext cx="4059767" cy="365125"/>
          </a:xfrm>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C5B4DF24-7689-44D5-9BE1-316425B5DEE6}"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7" name="Нижний колонтитул 5"/>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8" name="Номер слайда 6"/>
          <p:cNvSpPr>
            <a:spLocks noGrp="1"/>
          </p:cNvSpPr>
          <p:nvPr>
            <p:ph type="sldNum" sz="quarter" idx="12"/>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C987CB43-7AB3-48D6-8159-522E23149FC8}"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2210183930"/>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Pr>
        <a:solidFill>
          <a:schemeClr val="bg2"/>
        </a:solidFill>
        <a:effectLst/>
      </p:bgPr>
    </p:bg>
    <p:spTree>
      <p:nvGrpSpPr>
        <p:cNvPr id="1" name=""/>
        <p:cNvGrpSpPr/>
        <p:nvPr/>
      </p:nvGrpSpPr>
      <p:grpSpPr>
        <a:xfrm>
          <a:off x="0" y="0"/>
          <a:ext cx="0" cy="0"/>
          <a:chOff x="0" y="0"/>
          <a:chExt cx="0" cy="0"/>
        </a:xfrm>
      </p:grpSpPr>
      <p:sp>
        <p:nvSpPr>
          <p:cNvPr id="7" name="Прямая соединительная линия 19"/>
          <p:cNvSpPr>
            <a:spLocks noChangeShapeType="1"/>
          </p:cNvSpPr>
          <p:nvPr/>
        </p:nvSpPr>
        <p:spPr bwMode="auto">
          <a:xfrm flipV="1">
            <a:off x="6096000" y="2200276"/>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8" name="Прямоугольник 20"/>
          <p:cNvSpPr>
            <a:spLocks noChangeArrowheads="1"/>
          </p:cNvSpPr>
          <p:nvPr/>
        </p:nvSpPr>
        <p:spPr bwMode="white">
          <a:xfrm>
            <a:off x="0" y="0"/>
            <a:ext cx="12192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9" name="Прямоугольник 21"/>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 name="Прямоугольник 23"/>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1" name="Прямоугольник 24"/>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2" name="Прямоугольник 11"/>
          <p:cNvSpPr/>
          <p:nvPr/>
        </p:nvSpPr>
        <p:spPr>
          <a:xfrm>
            <a:off x="203200" y="1371600"/>
            <a:ext cx="11777133"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3" name="Прямоугольник 12"/>
          <p:cNvSpPr>
            <a:spLocks noChangeArrowheads="1"/>
          </p:cNvSpPr>
          <p:nvPr/>
        </p:nvSpPr>
        <p:spPr bwMode="auto">
          <a:xfrm>
            <a:off x="194734" y="6391275"/>
            <a:ext cx="11777133"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 name="Прямая соединительная линия 13"/>
          <p:cNvSpPr>
            <a:spLocks noChangeShapeType="1"/>
          </p:cNvSpPr>
          <p:nvPr/>
        </p:nvSpPr>
        <p:spPr bwMode="auto">
          <a:xfrm>
            <a:off x="203200" y="1279525"/>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 name="Прямоугольник 14"/>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6" name="Овал 15"/>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7" name="Овал 16"/>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Текст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24" name="Содержимое 23"/>
          <p:cNvSpPr>
            <a:spLocks noGrp="1"/>
          </p:cNvSpPr>
          <p:nvPr>
            <p:ph sz="quarter" idx="2"/>
          </p:nvPr>
        </p:nvSpPr>
        <p:spPr>
          <a:xfrm>
            <a:off x="402336" y="2471383"/>
            <a:ext cx="5388864" cy="38184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6" name="Содержимое 25"/>
          <p:cNvSpPr>
            <a:spLocks noGrp="1"/>
          </p:cNvSpPr>
          <p:nvPr>
            <p:ph sz="quarter" idx="4"/>
          </p:nvPr>
        </p:nvSpPr>
        <p:spPr>
          <a:xfrm>
            <a:off x="6400800" y="2471383"/>
            <a:ext cx="5384800" cy="382219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3" name="Заголовок 22"/>
          <p:cNvSpPr>
            <a:spLocks noGrp="1"/>
          </p:cNvSpPr>
          <p:nvPr>
            <p:ph type="title"/>
          </p:nvPr>
        </p:nvSpPr>
        <p:spPr/>
        <p:txBody>
          <a:bodyPr rtlCol="0"/>
          <a:lstStyle/>
          <a:p>
            <a:r>
              <a:rPr lang="ru-RU" smtClean="0"/>
              <a:t>Образец заголовка</a:t>
            </a:r>
            <a:endParaRPr lang="en-US"/>
          </a:p>
        </p:txBody>
      </p:sp>
      <p:sp>
        <p:nvSpPr>
          <p:cNvPr id="18" name="Дата 6"/>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A68A825D-00DD-495E-A450-C82590FB4F76}"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19" name="Нижний колонтитул 7"/>
          <p:cNvSpPr>
            <a:spLocks noGrp="1"/>
          </p:cNvSpPr>
          <p:nvPr>
            <p:ph type="ftr" sz="quarter" idx="11"/>
          </p:nvPr>
        </p:nvSpPr>
        <p:spPr>
          <a:xfrm>
            <a:off x="406400" y="6410326"/>
            <a:ext cx="4775200" cy="365125"/>
          </a:xfrm>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20" name="Номер слайда 8"/>
          <p:cNvSpPr>
            <a:spLocks noGrp="1"/>
          </p:cNvSpPr>
          <p:nvPr>
            <p:ph type="sldNum" sz="quarter" idx="12"/>
          </p:nvPr>
        </p:nvSpPr>
        <p:spPr>
          <a:xfrm>
            <a:off x="5791200" y="1042989"/>
            <a:ext cx="609600" cy="441325"/>
          </a:xfrm>
        </p:spPr>
        <p:txBody>
          <a:bodyPr/>
          <a:lstStyle>
            <a:lvl1pPr algn="ct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14441DA4-0E64-48B3-AA8B-3476A4C52D95}"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677074756"/>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D6E7853C-BAC3-4213-8CC9-1875DD3F2777}"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4" name="Нижний колонтитул 3"/>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5" name="Номер слайда 4"/>
          <p:cNvSpPr>
            <a:spLocks noGrp="1"/>
          </p:cNvSpPr>
          <p:nvPr>
            <p:ph type="sldNum" sz="quarter" idx="12"/>
          </p:nvPr>
        </p:nvSpPr>
        <p:spPr>
          <a:xfrm>
            <a:off x="5791200" y="1036639"/>
            <a:ext cx="609600" cy="441325"/>
          </a:xfrm>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45C3294C-E297-419F-9F7F-134C293F3271}"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3522098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Прямоугольник 19"/>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3" name="Прямоугольник 20"/>
          <p:cNvSpPr>
            <a:spLocks noChangeArrowheads="1"/>
          </p:cNvSpPr>
          <p:nvPr/>
        </p:nvSpPr>
        <p:spPr bwMode="white">
          <a:xfrm>
            <a:off x="0" y="1"/>
            <a:ext cx="12192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4" name="Прямоугольник 21"/>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5" name="Прямоугольник 23"/>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 name="Прямоугольник 5"/>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 name="Прямоугольник 6"/>
          <p:cNvSpPr>
            <a:spLocks noChangeArrowheads="1"/>
          </p:cNvSpPr>
          <p:nvPr/>
        </p:nvSpPr>
        <p:spPr bwMode="auto">
          <a:xfrm>
            <a:off x="203200" y="15875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 name="Дата 1"/>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EB727097-DB8D-4D08-BF37-03F7A23F0FE0}"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9" name="Нижний колонтитул 2"/>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10" name="Номер слайда 3"/>
          <p:cNvSpPr>
            <a:spLocks noGrp="1"/>
          </p:cNvSpPr>
          <p:nvPr>
            <p:ph type="sldNum" sz="quarter" idx="12"/>
          </p:nvPr>
        </p:nvSpPr>
        <p:spPr>
          <a:xfrm>
            <a:off x="5689600" y="6324601"/>
            <a:ext cx="812800" cy="441325"/>
          </a:xfrm>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76C21EA8-1579-4E54-B141-05A397479648}" type="slidenum">
              <a:rPr kumimoji="0" lang="en-US" sz="1600" b="0" i="0" u="none" strike="noStrike" kern="1200" cap="none" spc="0" normalizeH="0" baseline="0" noProof="0">
                <a:ln>
                  <a:noFill/>
                </a:ln>
                <a:solidFill>
                  <a:srgbClr val="FFFFFF"/>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FFFFFF"/>
              </a:solidFill>
              <a:effectLst/>
              <a:uLnTx/>
              <a:uFillTx/>
              <a:latin typeface="Georgia"/>
              <a:ea typeface="+mn-ea"/>
              <a:cs typeface="+mn-cs"/>
            </a:endParaRPr>
          </a:p>
        </p:txBody>
      </p:sp>
    </p:spTree>
    <p:extLst>
      <p:ext uri="{BB962C8B-B14F-4D97-AF65-F5344CB8AC3E}">
        <p14:creationId xmlns:p14="http://schemas.microsoft.com/office/powerpoint/2010/main" val="17593513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Прямоугольник 4"/>
          <p:cNvSpPr>
            <a:spLocks noChangeArrowheads="1"/>
          </p:cNvSpPr>
          <p:nvPr/>
        </p:nvSpPr>
        <p:spPr bwMode="auto">
          <a:xfrm>
            <a:off x="203200" y="152400"/>
            <a:ext cx="11777133"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 name="Прямоугольник 20"/>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7" name="Прямоугольник 21"/>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8" name="Прямоугольник 23"/>
          <p:cNvSpPr>
            <a:spLocks noChangeArrowheads="1"/>
          </p:cNvSpPr>
          <p:nvPr/>
        </p:nvSpPr>
        <p:spPr bwMode="white">
          <a:xfrm>
            <a:off x="0" y="1"/>
            <a:ext cx="12192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9" name="Прямоугольник 24"/>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 name="Прямоугольник 9"/>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1" name="Прямоугольник 10"/>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2" name="Прямая соединительная линия 11"/>
          <p:cNvSpPr>
            <a:spLocks noChangeShapeType="1"/>
          </p:cNvSpPr>
          <p:nvPr/>
        </p:nvSpPr>
        <p:spPr bwMode="auto">
          <a:xfrm>
            <a:off x="203200" y="533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Овал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Овал 13"/>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Прямоугольник 14"/>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 name="Заголовок 1"/>
          <p:cNvSpPr>
            <a:spLocks noGrp="1"/>
          </p:cNvSpPr>
          <p:nvPr>
            <p:ph type="title"/>
          </p:nvPr>
        </p:nvSpPr>
        <p:spPr>
          <a:xfrm>
            <a:off x="508000" y="914400"/>
            <a:ext cx="3149600" cy="990600"/>
          </a:xfrm>
        </p:spPr>
        <p:txBody>
          <a:bodyPr>
            <a:noAutofit/>
          </a:bodyPr>
          <a:lstStyle>
            <a:lvl1pPr algn="l">
              <a:buNone/>
              <a:defRPr sz="2200" b="1">
                <a:solidFill>
                  <a:srgbClr val="FFFFFF"/>
                </a:solidFill>
              </a:defRPr>
            </a:lvl1pPr>
          </a:lstStyle>
          <a:p>
            <a:r>
              <a:rPr lang="ru-RU" smtClean="0"/>
              <a:t>Образец заголовка</a:t>
            </a:r>
            <a:endParaRPr lang="en-US"/>
          </a:p>
        </p:txBody>
      </p:sp>
      <p:sp>
        <p:nvSpPr>
          <p:cNvPr id="3" name="Текст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20" name="Содержимое 19"/>
          <p:cNvSpPr>
            <a:spLocks noGrp="1"/>
          </p:cNvSpPr>
          <p:nvPr>
            <p:ph sz="quarter" idx="1"/>
          </p:nvPr>
        </p:nvSpPr>
        <p:spPr>
          <a:xfrm>
            <a:off x="4165600" y="685800"/>
            <a:ext cx="7518400" cy="5410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6" name="Номер слайда 6"/>
          <p:cNvSpPr>
            <a:spLocks noGrp="1"/>
          </p:cNvSpPr>
          <p:nvPr>
            <p:ph type="sldNum" sz="quarter" idx="10"/>
          </p:nvPr>
        </p:nvSpPr>
        <p:spPr>
          <a:xfrm>
            <a:off x="1828800" y="312739"/>
            <a:ext cx="609600" cy="441325"/>
          </a:xfrm>
        </p:spPr>
        <p:txBody>
          <a:bodyPr/>
          <a:lstStyle>
            <a:lvl1pPr>
              <a:defRPr>
                <a:solidFill>
                  <a:schemeClr val="accent3">
                    <a:shade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2A77526D-9604-4ADB-920B-8106DEE0EB19}"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
        <p:nvSpPr>
          <p:cNvPr id="17" name="Дата 4"/>
          <p:cNvSpPr>
            <a:spLocks noGrp="1"/>
          </p:cNvSpPr>
          <p:nvPr>
            <p:ph type="dt" sz="half" idx="11"/>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71AB6FD4-4687-4B47-9E42-F409FF95FADB}"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18" name="Нижний колонтитул 5"/>
          <p:cNvSpPr>
            <a:spLocks noGrp="1"/>
          </p:cNvSpPr>
          <p:nvPr>
            <p:ph type="ftr" sz="quarter" idx="12"/>
          </p:nvPr>
        </p:nvSpPr>
        <p:spPr>
          <a:xfrm>
            <a:off x="402168" y="6410326"/>
            <a:ext cx="4510617" cy="366713"/>
          </a:xfrm>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Tree>
    <p:extLst>
      <p:ext uri="{BB962C8B-B14F-4D97-AF65-F5344CB8AC3E}">
        <p14:creationId xmlns:p14="http://schemas.microsoft.com/office/powerpoint/2010/main" val="1746967671"/>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ая соединительная линия 4"/>
          <p:cNvSpPr>
            <a:spLocks noChangeShapeType="1"/>
          </p:cNvSpPr>
          <p:nvPr/>
        </p:nvSpPr>
        <p:spPr bwMode="auto">
          <a:xfrm>
            <a:off x="203200" y="533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 name="Прямоугольник 20"/>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7" name="Прямоугольник 21"/>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8" name="Прямоугольник 23"/>
          <p:cNvSpPr>
            <a:spLocks noChangeArrowheads="1"/>
          </p:cNvSpPr>
          <p:nvPr/>
        </p:nvSpPr>
        <p:spPr bwMode="white">
          <a:xfrm>
            <a:off x="0" y="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9" name="Прямоугольник 24"/>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 name="Прямоугольник 9"/>
          <p:cNvSpPr>
            <a:spLocks noChangeArrowheads="1"/>
          </p:cNvSpPr>
          <p:nvPr/>
        </p:nvSpPr>
        <p:spPr bwMode="auto">
          <a:xfrm>
            <a:off x="203200" y="152401"/>
            <a:ext cx="11777133"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Прямоугольник 10"/>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2" name="Прямоугольник 11"/>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3" name="Овал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Овал 13"/>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Прямоугольник 14"/>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 name="Заголовок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lang="ru-RU" smtClean="0"/>
              <a:t>Образец заголовка</a:t>
            </a:r>
            <a:endParaRPr lang="en-US"/>
          </a:p>
        </p:txBody>
      </p:sp>
      <p:sp>
        <p:nvSpPr>
          <p:cNvPr id="3" name="Рисунок 2"/>
          <p:cNvSpPr>
            <a:spLocks noGrp="1"/>
          </p:cNvSpPr>
          <p:nvPr>
            <p:ph type="pic" idx="1"/>
          </p:nvPr>
        </p:nvSpPr>
        <p:spPr>
          <a:xfrm>
            <a:off x="4000500" y="609600"/>
            <a:ext cx="7823200" cy="4267200"/>
          </a:xfrm>
        </p:spPr>
        <p:txBody>
          <a:bodyPr>
            <a:normAutofit/>
          </a:bodyPr>
          <a:lstStyle>
            <a:lvl1pPr marL="0"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ru-RU" smtClean="0"/>
              <a:t>Образец текста</a:t>
            </a:r>
          </a:p>
        </p:txBody>
      </p:sp>
      <p:sp>
        <p:nvSpPr>
          <p:cNvPr id="16" name="Номер слайда 6"/>
          <p:cNvSpPr>
            <a:spLocks noGrp="1"/>
          </p:cNvSpPr>
          <p:nvPr>
            <p:ph type="sldNum" sz="quarter" idx="10"/>
          </p:nvPr>
        </p:nvSpPr>
        <p:spPr>
          <a:xfrm>
            <a:off x="1828800" y="312739"/>
            <a:ext cx="609600" cy="441325"/>
          </a:xfrm>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953FFD60-D1D2-4268-B93C-2B33526FAC0F}"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
        <p:nvSpPr>
          <p:cNvPr id="17" name="Дата 4"/>
          <p:cNvSpPr>
            <a:spLocks noGrp="1"/>
          </p:cNvSpPr>
          <p:nvPr>
            <p:ph type="dt" sz="half" idx="11"/>
          </p:nvPr>
        </p:nvSpPr>
        <p:spPr>
          <a:xfrm>
            <a:off x="7717367" y="6405564"/>
            <a:ext cx="4059767" cy="365125"/>
          </a:xfrm>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3D89DA8-C8A5-46FE-ABA8-22C9C8465F62}"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dirty="0">
              <a:ln>
                <a:noFill/>
              </a:ln>
              <a:solidFill>
                <a:srgbClr val="FFFFFF"/>
              </a:solidFill>
              <a:effectLst/>
              <a:uLnTx/>
              <a:uFillTx/>
              <a:latin typeface="Georgia"/>
              <a:ea typeface="+mn-ea"/>
              <a:cs typeface="+mn-cs"/>
            </a:endParaRPr>
          </a:p>
        </p:txBody>
      </p:sp>
      <p:sp>
        <p:nvSpPr>
          <p:cNvPr id="18" name="Нижний колонтитул 5"/>
          <p:cNvSpPr>
            <a:spLocks noGrp="1"/>
          </p:cNvSpPr>
          <p:nvPr>
            <p:ph type="ftr" sz="quarter" idx="12"/>
          </p:nvPr>
        </p:nvSpPr>
        <p:spPr>
          <a:xfrm>
            <a:off x="402168" y="6410326"/>
            <a:ext cx="4779433" cy="366713"/>
          </a:xfrm>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Tree>
    <p:extLst>
      <p:ext uri="{BB962C8B-B14F-4D97-AF65-F5344CB8AC3E}">
        <p14:creationId xmlns:p14="http://schemas.microsoft.com/office/powerpoint/2010/main" val="1114463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FF844F6-41D2-46EB-8F96-FB2392CCA58A}"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5" name="Нижний колонтитул 4"/>
          <p:cNvSpPr>
            <a:spLocks noGrp="1"/>
          </p:cNvSpPr>
          <p:nvPr>
            <p:ph type="ftr" sz="quarter" idx="11"/>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
        <p:nvSpPr>
          <p:cNvPr id="6" name="Номер слайда 5"/>
          <p:cNvSpPr>
            <a:spLocks noGrp="1"/>
          </p:cNvSpPr>
          <p:nvPr>
            <p:ph type="sldNum" sz="quarter" idx="12"/>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BD40085D-EA28-4C59-A240-8F88996C8F85}"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8CADAE">
                  <a:shade val="75000"/>
                </a:srgbClr>
              </a:solidFill>
              <a:effectLst/>
              <a:uLnTx/>
              <a:uFillTx/>
              <a:latin typeface="Georgia"/>
              <a:ea typeface="+mn-ea"/>
              <a:cs typeface="+mn-cs"/>
            </a:endParaRPr>
          </a:p>
        </p:txBody>
      </p:sp>
    </p:spTree>
    <p:extLst>
      <p:ext uri="{BB962C8B-B14F-4D97-AF65-F5344CB8AC3E}">
        <p14:creationId xmlns:p14="http://schemas.microsoft.com/office/powerpoint/2010/main" val="2877001567"/>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Pr>
        <a:solidFill>
          <a:schemeClr val="bg2"/>
        </a:solidFill>
        <a:effectLst/>
      </p:bgPr>
    </p:bg>
    <p:spTree>
      <p:nvGrpSpPr>
        <p:cNvPr id="1" name=""/>
        <p:cNvGrpSpPr/>
        <p:nvPr/>
      </p:nvGrpSpPr>
      <p:grpSpPr>
        <a:xfrm>
          <a:off x="0" y="0"/>
          <a:ext cx="0" cy="0"/>
          <a:chOff x="0" y="0"/>
          <a:chExt cx="0" cy="0"/>
        </a:xfrm>
      </p:grpSpPr>
      <p:sp>
        <p:nvSpPr>
          <p:cNvPr id="4" name="Прямоугольник 19"/>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5" name="Прямоугольник 20"/>
          <p:cNvSpPr>
            <a:spLocks noChangeArrowheads="1"/>
          </p:cNvSpPr>
          <p:nvPr/>
        </p:nvSpPr>
        <p:spPr bwMode="white">
          <a:xfrm>
            <a:off x="9347200" y="0"/>
            <a:ext cx="28448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 name="Прямоугольник 21"/>
          <p:cNvSpPr>
            <a:spLocks noChangeArrowheads="1"/>
          </p:cNvSpPr>
          <p:nvPr/>
        </p:nvSpPr>
        <p:spPr bwMode="white">
          <a:xfrm>
            <a:off x="0" y="1"/>
            <a:ext cx="12192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7" name="Прямоугольник 23"/>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8" name="Прямоугольник 7"/>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 name="Прямоугольник 8"/>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0" name="Прямая соединительная линия 9"/>
          <p:cNvSpPr>
            <a:spLocks noChangeShapeType="1"/>
          </p:cNvSpPr>
          <p:nvPr/>
        </p:nvSpPr>
        <p:spPr bwMode="auto">
          <a:xfrm rot="5400000">
            <a:off x="6402388"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Овал 10"/>
          <p:cNvSpPr/>
          <p:nvPr/>
        </p:nvSpPr>
        <p:spPr>
          <a:xfrm>
            <a:off x="9118600"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2" name="Овал 11"/>
          <p:cNvSpPr/>
          <p:nvPr/>
        </p:nvSpPr>
        <p:spPr>
          <a:xfrm>
            <a:off x="9245600" y="3021013"/>
            <a:ext cx="560917"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Вертикальный текст 2"/>
          <p:cNvSpPr>
            <a:spLocks noGrp="1"/>
          </p:cNvSpPr>
          <p:nvPr>
            <p:ph type="body" orient="vert" idx="1"/>
          </p:nvPr>
        </p:nvSpPr>
        <p:spPr>
          <a:xfrm>
            <a:off x="406400" y="304800"/>
            <a:ext cx="8737600" cy="582136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 name="Вертикальный заголовок 1"/>
          <p:cNvSpPr>
            <a:spLocks noGrp="1"/>
          </p:cNvSpPr>
          <p:nvPr>
            <p:ph type="title" orient="vert"/>
          </p:nvPr>
        </p:nvSpPr>
        <p:spPr>
          <a:xfrm>
            <a:off x="9855200" y="304802"/>
            <a:ext cx="1930400" cy="5851525"/>
          </a:xfrm>
        </p:spPr>
        <p:txBody>
          <a:bodyPr vert="eaVert"/>
          <a:lstStyle/>
          <a:p>
            <a:r>
              <a:rPr lang="ru-RU" smtClean="0"/>
              <a:t>Образец заголовка</a:t>
            </a:r>
            <a:endParaRPr lang="en-US"/>
          </a:p>
        </p:txBody>
      </p:sp>
      <p:sp>
        <p:nvSpPr>
          <p:cNvPr id="13" name="Номер слайда 5"/>
          <p:cNvSpPr>
            <a:spLocks noGrp="1"/>
          </p:cNvSpPr>
          <p:nvPr>
            <p:ph type="sldNum" sz="quarter" idx="10"/>
          </p:nvPr>
        </p:nvSpPr>
        <p:spPr>
          <a:xfrm>
            <a:off x="9220200" y="3009901"/>
            <a:ext cx="609600" cy="441325"/>
          </a:xfrm>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B48C3D6C-405E-499D-8BE1-E8C37B50C23C}" type="slidenum">
              <a:rPr kumimoji="0" lang="en-US"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Georgia"/>
              <a:ea typeface="+mn-ea"/>
              <a:cs typeface="+mn-cs"/>
            </a:endParaRPr>
          </a:p>
        </p:txBody>
      </p:sp>
      <p:sp>
        <p:nvSpPr>
          <p:cNvPr id="14" name="Дата 3"/>
          <p:cNvSpPr>
            <a:spLocks noGrp="1"/>
          </p:cNvSpPr>
          <p:nvPr>
            <p:ph type="dt" sz="half" idx="11"/>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E988AB1D-EAFF-408B-BA0C-4D1BB6B7FFA4}" type="datetimeFigureOut">
              <a:rPr kumimoji="0" lang="en-US" sz="1400" b="0" i="0" u="none" strike="noStrike" kern="1200" cap="none" spc="0" normalizeH="0" baseline="0" noProof="0">
                <a:ln>
                  <a:noFill/>
                </a:ln>
                <a:solidFill>
                  <a:srgbClr val="FFFFFF"/>
                </a:solidFill>
                <a:effectLst/>
                <a:uLnTx/>
                <a:uFillTx/>
                <a:latin typeface="Georgi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10/3/2024</a:t>
            </a:fld>
            <a:endParaRPr kumimoji="0" lang="en-US" sz="1400" b="0" i="0" u="none" strike="noStrike" kern="1200" cap="none" spc="0" normalizeH="0" baseline="0" noProof="0">
              <a:ln>
                <a:noFill/>
              </a:ln>
              <a:solidFill>
                <a:srgbClr val="FFFFFF"/>
              </a:solidFill>
              <a:effectLst/>
              <a:uLnTx/>
              <a:uFillTx/>
              <a:latin typeface="Georgia"/>
              <a:ea typeface="+mn-ea"/>
              <a:cs typeface="+mn-cs"/>
            </a:endParaRPr>
          </a:p>
        </p:txBody>
      </p:sp>
      <p:sp>
        <p:nvSpPr>
          <p:cNvPr id="15" name="Нижний колонтитул 4"/>
          <p:cNvSpPr>
            <a:spLocks noGrp="1"/>
          </p:cNvSpPr>
          <p:nvPr>
            <p:ph type="ftr" sz="quarter" idx="12"/>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Georgia"/>
              <a:ea typeface="+mn-ea"/>
              <a:cs typeface="+mn-cs"/>
            </a:endParaRPr>
          </a:p>
        </p:txBody>
      </p:sp>
    </p:spTree>
    <p:extLst>
      <p:ext uri="{BB962C8B-B14F-4D97-AF65-F5344CB8AC3E}">
        <p14:creationId xmlns:p14="http://schemas.microsoft.com/office/powerpoint/2010/main" val="427224902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Прямоугольник 16"/>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27" name="Прямоугольник 15"/>
          <p:cNvSpPr>
            <a:spLocks noChangeArrowheads="1"/>
          </p:cNvSpPr>
          <p:nvPr/>
        </p:nvSpPr>
        <p:spPr bwMode="white">
          <a:xfrm>
            <a:off x="0" y="1"/>
            <a:ext cx="12192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28" name="Прямоугольник 17"/>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29" name="Прямоугольник 18"/>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9" name="Прямоугольник 8"/>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 name="Дата 13"/>
          <p:cNvSpPr>
            <a:spLocks noGrp="1"/>
          </p:cNvSpPr>
          <p:nvPr>
            <p:ph type="dt" sz="half" idx="2"/>
          </p:nvPr>
        </p:nvSpPr>
        <p:spPr>
          <a:xfrm>
            <a:off x="7721601" y="6405564"/>
            <a:ext cx="4059767" cy="365125"/>
          </a:xfrm>
          <a:prstGeom prst="rect">
            <a:avLst/>
          </a:prstGeom>
        </p:spPr>
        <p:txBody>
          <a:bodyPr vert="horz"/>
          <a:lstStyle>
            <a:lvl1pPr algn="r" eaLnBrk="1" latinLnBrk="0" hangingPunct="1">
              <a:defRPr kumimoji="0" sz="1400">
                <a:solidFill>
                  <a:srgbClr val="FFFFFF"/>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2515548-BBEA-467A-8431-2EE795A85171}" type="datetimeFigureOut">
              <a:rPr kumimoji="0" lang="en-US" sz="1400" b="0" i="0" u="none" strike="noStrike" kern="1200" cap="none" spc="0" normalizeH="0" baseline="0" noProof="0">
                <a:ln>
                  <a:noFill/>
                </a:ln>
                <a:solidFill>
                  <a:srgbClr val="FFFF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10/3/2024</a:t>
            </a:fld>
            <a:endParaRPr kumimoji="0" lang="en-US" sz="1400" b="0"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3" name="Нижний колонтитул 2"/>
          <p:cNvSpPr>
            <a:spLocks noGrp="1"/>
          </p:cNvSpPr>
          <p:nvPr>
            <p:ph type="ftr" sz="quarter" idx="3"/>
          </p:nvPr>
        </p:nvSpPr>
        <p:spPr>
          <a:xfrm>
            <a:off x="406400" y="6410326"/>
            <a:ext cx="4775200" cy="366713"/>
          </a:xfrm>
          <a:prstGeom prst="rect">
            <a:avLst/>
          </a:prstGeom>
        </p:spPr>
        <p:txBody>
          <a:bodyPr vert="horz"/>
          <a:lstStyle>
            <a:lvl1pPr algn="l" eaLnBrk="1" latinLnBrk="0" hangingPunct="1">
              <a:defRPr kumimoji="0" sz="1200">
                <a:solidFill>
                  <a:srgbClr val="FFFFFF"/>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mn-cs"/>
            </a:endParaRPr>
          </a:p>
        </p:txBody>
      </p:sp>
      <p:sp>
        <p:nvSpPr>
          <p:cNvPr id="8" name="Прямоугольник 7"/>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0" name="Прямая соединительная линия 9"/>
          <p:cNvSpPr>
            <a:spLocks noChangeShapeType="1"/>
          </p:cNvSpPr>
          <p:nvPr/>
        </p:nvSpPr>
        <p:spPr bwMode="auto">
          <a:xfrm>
            <a:off x="203200" y="1276350"/>
            <a:ext cx="11777133"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Овал 11"/>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Овал 14"/>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23" name="Номер слайда 22"/>
          <p:cNvSpPr>
            <a:spLocks noGrp="1"/>
          </p:cNvSpPr>
          <p:nvPr>
            <p:ph type="sldNum" sz="quarter" idx="4"/>
          </p:nvPr>
        </p:nvSpPr>
        <p:spPr>
          <a:xfrm>
            <a:off x="5791200" y="1039814"/>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A1E8549D-05D7-47AB-971F-29A375717C8E}" type="slidenum">
              <a:rPr kumimoji="0" lang="en-US" sz="1600" b="0" i="0" u="none" strike="noStrike" kern="1200" cap="none" spc="0" normalizeH="0" baseline="0" noProof="0">
                <a:ln>
                  <a:noFill/>
                </a:ln>
                <a:solidFill>
                  <a:srgbClr val="8CADAE">
                    <a:shade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Arial" charset="0"/>
              <a:ea typeface="+mn-ea"/>
              <a:cs typeface="+mn-cs"/>
            </a:endParaRPr>
          </a:p>
        </p:txBody>
      </p:sp>
      <p:sp>
        <p:nvSpPr>
          <p:cNvPr id="1038" name="Заголовок 21"/>
          <p:cNvSpPr>
            <a:spLocks noGrp="1"/>
          </p:cNvSpPr>
          <p:nvPr>
            <p:ph type="title"/>
          </p:nvPr>
        </p:nvSpPr>
        <p:spPr bwMode="auto">
          <a:xfrm>
            <a:off x="402167" y="228601"/>
            <a:ext cx="113792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39" name="Текст 12"/>
          <p:cNvSpPr>
            <a:spLocks noGrp="1"/>
          </p:cNvSpPr>
          <p:nvPr>
            <p:ph type="body" idx="1"/>
          </p:nvPr>
        </p:nvSpPr>
        <p:spPr bwMode="auto">
          <a:xfrm>
            <a:off x="402167" y="1524000"/>
            <a:ext cx="113792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pic>
        <p:nvPicPr>
          <p:cNvPr id="1040" name="Picture 1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335684" y="6381751"/>
            <a:ext cx="32173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754785" y="6489701"/>
            <a:ext cx="95884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42586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Прямоугольник 16"/>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27" name="Прямоугольник 15"/>
          <p:cNvSpPr>
            <a:spLocks noChangeArrowheads="1"/>
          </p:cNvSpPr>
          <p:nvPr/>
        </p:nvSpPr>
        <p:spPr bwMode="white">
          <a:xfrm>
            <a:off x="0" y="1"/>
            <a:ext cx="12192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28" name="Прямоугольник 17"/>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1029" name="Прямоугольник 18"/>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ru-RU" sz="18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9" name="Прямоугольник 8"/>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 name="Дата 13"/>
          <p:cNvSpPr>
            <a:spLocks noGrp="1"/>
          </p:cNvSpPr>
          <p:nvPr>
            <p:ph type="dt" sz="half" idx="2"/>
          </p:nvPr>
        </p:nvSpPr>
        <p:spPr>
          <a:xfrm>
            <a:off x="7721601" y="6405564"/>
            <a:ext cx="4059767" cy="365125"/>
          </a:xfrm>
          <a:prstGeom prst="rect">
            <a:avLst/>
          </a:prstGeom>
        </p:spPr>
        <p:txBody>
          <a:bodyPr vert="horz"/>
          <a:lstStyle>
            <a:lvl1pPr algn="r" eaLnBrk="1" latinLnBrk="0" hangingPunct="1">
              <a:defRPr kumimoji="0" sz="1400">
                <a:solidFill>
                  <a:srgbClr val="FFFFFF"/>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2515548-BBEA-467A-8431-2EE795A85171}" type="datetimeFigureOut">
              <a:rPr kumimoji="0" lang="en-US" sz="1400" b="0" i="0" u="none" strike="noStrike" kern="1200" cap="none" spc="0" normalizeH="0" baseline="0" noProof="0">
                <a:ln>
                  <a:noFill/>
                </a:ln>
                <a:solidFill>
                  <a:srgbClr val="FFFF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10/3/2024</a:t>
            </a:fld>
            <a:endParaRPr kumimoji="0" lang="en-US" sz="1400" b="0"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3" name="Нижний колонтитул 2"/>
          <p:cNvSpPr>
            <a:spLocks noGrp="1"/>
          </p:cNvSpPr>
          <p:nvPr>
            <p:ph type="ftr" sz="quarter" idx="3"/>
          </p:nvPr>
        </p:nvSpPr>
        <p:spPr>
          <a:xfrm>
            <a:off x="406400" y="6410326"/>
            <a:ext cx="4775200" cy="366713"/>
          </a:xfrm>
          <a:prstGeom prst="rect">
            <a:avLst/>
          </a:prstGeom>
        </p:spPr>
        <p:txBody>
          <a:bodyPr vert="horz"/>
          <a:lstStyle>
            <a:lvl1pPr algn="l" eaLnBrk="1" latinLnBrk="0" hangingPunct="1">
              <a:defRPr kumimoji="0" sz="1200">
                <a:solidFill>
                  <a:srgbClr val="FFFFFF"/>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mn-cs"/>
            </a:endParaRPr>
          </a:p>
        </p:txBody>
      </p:sp>
      <p:sp>
        <p:nvSpPr>
          <p:cNvPr id="8" name="Прямоугольник 7"/>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0" name="Прямая соединительная линия 9"/>
          <p:cNvSpPr>
            <a:spLocks noChangeShapeType="1"/>
          </p:cNvSpPr>
          <p:nvPr/>
        </p:nvSpPr>
        <p:spPr bwMode="auto">
          <a:xfrm>
            <a:off x="203200" y="1276350"/>
            <a:ext cx="11777133"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Овал 11"/>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Овал 14"/>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23" name="Номер слайда 22"/>
          <p:cNvSpPr>
            <a:spLocks noGrp="1"/>
          </p:cNvSpPr>
          <p:nvPr>
            <p:ph type="sldNum" sz="quarter" idx="4"/>
          </p:nvPr>
        </p:nvSpPr>
        <p:spPr>
          <a:xfrm>
            <a:off x="5791200" y="1039814"/>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A1E8549D-05D7-47AB-971F-29A375717C8E}" type="slidenum">
              <a:rPr kumimoji="0" lang="en-US" sz="1600" b="0" i="0" u="none" strike="noStrike" kern="1200" cap="none" spc="0" normalizeH="0" baseline="0" noProof="0">
                <a:ln>
                  <a:noFill/>
                </a:ln>
                <a:solidFill>
                  <a:srgbClr val="8CADAE">
                    <a:shade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rgbClr val="8CADAE">
                  <a:shade val="75000"/>
                </a:srgbClr>
              </a:solidFill>
              <a:effectLst/>
              <a:uLnTx/>
              <a:uFillTx/>
              <a:latin typeface="Arial" charset="0"/>
              <a:ea typeface="+mn-ea"/>
              <a:cs typeface="+mn-cs"/>
            </a:endParaRPr>
          </a:p>
        </p:txBody>
      </p:sp>
      <p:sp>
        <p:nvSpPr>
          <p:cNvPr id="1038" name="Заголовок 21"/>
          <p:cNvSpPr>
            <a:spLocks noGrp="1"/>
          </p:cNvSpPr>
          <p:nvPr>
            <p:ph type="title"/>
          </p:nvPr>
        </p:nvSpPr>
        <p:spPr bwMode="auto">
          <a:xfrm>
            <a:off x="402167" y="228601"/>
            <a:ext cx="113792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39" name="Текст 12"/>
          <p:cNvSpPr>
            <a:spLocks noGrp="1"/>
          </p:cNvSpPr>
          <p:nvPr>
            <p:ph type="body" idx="1"/>
          </p:nvPr>
        </p:nvSpPr>
        <p:spPr bwMode="auto">
          <a:xfrm>
            <a:off x="402167" y="1524000"/>
            <a:ext cx="113792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pic>
        <p:nvPicPr>
          <p:cNvPr id="1040" name="Picture 1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335684" y="6381751"/>
            <a:ext cx="32173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754785" y="6489701"/>
            <a:ext cx="95884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47036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iming>
    <p:tnLst>
      <p:par>
        <p:cTn id="1" dur="indefinite" restart="never" nodeType="tmRoot"/>
      </p:par>
    </p:tnLst>
  </p:timing>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дзаголовок 4"/>
          <p:cNvSpPr>
            <a:spLocks noGrp="1"/>
          </p:cNvSpPr>
          <p:nvPr>
            <p:ph type="subTitle" idx="1"/>
          </p:nvPr>
        </p:nvSpPr>
        <p:spPr/>
        <p:txBody>
          <a:bodyPr/>
          <a:lstStyle/>
          <a:p>
            <a:r>
              <a:rPr lang="ru-RU" dirty="0" smtClean="0"/>
              <a:t>Лекция</a:t>
            </a:r>
            <a:r>
              <a:rPr lang="en-US" dirty="0" smtClean="0"/>
              <a:t> 3</a:t>
            </a:r>
            <a:r>
              <a:rPr lang="ru-RU" dirty="0" smtClean="0"/>
              <a:t>: </a:t>
            </a:r>
            <a:r>
              <a:rPr lang="ru-RU" dirty="0" smtClean="0"/>
              <a:t>Финансовая политика </a:t>
            </a:r>
            <a:endParaRPr lang="ru-RU" dirty="0"/>
          </a:p>
        </p:txBody>
      </p:sp>
      <p:sp>
        <p:nvSpPr>
          <p:cNvPr id="4" name="Заголовок 3"/>
          <p:cNvSpPr>
            <a:spLocks noGrp="1"/>
          </p:cNvSpPr>
          <p:nvPr>
            <p:ph type="ctrTitle"/>
          </p:nvPr>
        </p:nvSpPr>
        <p:spPr/>
        <p:txBody>
          <a:bodyPr/>
          <a:lstStyle/>
          <a:p>
            <a:r>
              <a:rPr lang="ru-RU" dirty="0" smtClean="0"/>
              <a:t>Финансы</a:t>
            </a:r>
            <a:r>
              <a:rPr lang="en-US" dirty="0" smtClean="0"/>
              <a:t> </a:t>
            </a:r>
            <a:endParaRPr lang="ru-RU" dirty="0"/>
          </a:p>
        </p:txBody>
      </p:sp>
    </p:spTree>
    <p:extLst>
      <p:ext uri="{BB962C8B-B14F-4D97-AF65-F5344CB8AC3E}">
        <p14:creationId xmlns:p14="http://schemas.microsoft.com/office/powerpoint/2010/main" val="2439280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ru-RU" dirty="0" smtClean="0"/>
              <a:t>Какие основания государственного вмешательства в экономику вам известны?</a:t>
            </a:r>
            <a:endParaRPr lang="ru-RU" dirty="0"/>
          </a:p>
        </p:txBody>
      </p:sp>
    </p:spTree>
    <p:extLst>
      <p:ext uri="{BB962C8B-B14F-4D97-AF65-F5344CB8AC3E}">
        <p14:creationId xmlns:p14="http://schemas.microsoft.com/office/powerpoint/2010/main" val="31632197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Основания вмешательства государства в экономику</a:t>
            </a:r>
            <a:endParaRPr lang="ru-RU" dirty="0"/>
          </a:p>
        </p:txBody>
      </p:sp>
      <p:pic>
        <p:nvPicPr>
          <p:cNvPr id="4" name="Объект 3"/>
          <p:cNvPicPr>
            <a:picLocks noGrp="1" noChangeAspect="1"/>
          </p:cNvPicPr>
          <p:nvPr>
            <p:ph sz="quarter" idx="1"/>
          </p:nvPr>
        </p:nvPicPr>
        <p:blipFill>
          <a:blip r:embed="rId2"/>
          <a:stretch>
            <a:fillRect/>
          </a:stretch>
        </p:blipFill>
        <p:spPr>
          <a:xfrm>
            <a:off x="2127738" y="1420635"/>
            <a:ext cx="7684477" cy="4914807"/>
          </a:xfrm>
          <a:prstGeom prst="rect">
            <a:avLst/>
          </a:prstGeom>
        </p:spPr>
      </p:pic>
    </p:spTree>
    <p:extLst>
      <p:ext uri="{BB962C8B-B14F-4D97-AF65-F5344CB8AC3E}">
        <p14:creationId xmlns:p14="http://schemas.microsoft.com/office/powerpoint/2010/main" val="2469348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Основания вмешательства государства в экономику</a:t>
            </a:r>
          </a:p>
        </p:txBody>
      </p:sp>
      <p:pic>
        <p:nvPicPr>
          <p:cNvPr id="4" name="Объект 3"/>
          <p:cNvPicPr>
            <a:picLocks noGrp="1" noChangeAspect="1"/>
          </p:cNvPicPr>
          <p:nvPr>
            <p:ph sz="quarter" idx="1"/>
          </p:nvPr>
        </p:nvPicPr>
        <p:blipFill>
          <a:blip r:embed="rId2"/>
          <a:stretch>
            <a:fillRect/>
          </a:stretch>
        </p:blipFill>
        <p:spPr>
          <a:xfrm>
            <a:off x="1177693" y="1512277"/>
            <a:ext cx="9985830" cy="4695092"/>
          </a:xfrm>
          <a:prstGeom prst="rect">
            <a:avLst/>
          </a:prstGeom>
        </p:spPr>
      </p:pic>
    </p:spTree>
    <p:extLst>
      <p:ext uri="{BB962C8B-B14F-4D97-AF65-F5344CB8AC3E}">
        <p14:creationId xmlns:p14="http://schemas.microsoft.com/office/powerpoint/2010/main" val="34712659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государства и инструменты их реализации</a:t>
            </a:r>
            <a:endParaRPr lang="ru-RU" dirty="0"/>
          </a:p>
        </p:txBody>
      </p:sp>
      <p:pic>
        <p:nvPicPr>
          <p:cNvPr id="4" name="Объект 3"/>
          <p:cNvPicPr>
            <a:picLocks noGrp="1" noChangeAspect="1"/>
          </p:cNvPicPr>
          <p:nvPr>
            <p:ph sz="quarter" idx="1"/>
          </p:nvPr>
        </p:nvPicPr>
        <p:blipFill>
          <a:blip r:embed="rId2"/>
          <a:stretch>
            <a:fillRect/>
          </a:stretch>
        </p:blipFill>
        <p:spPr>
          <a:xfrm>
            <a:off x="1512277" y="1370550"/>
            <a:ext cx="8563707" cy="4959912"/>
          </a:xfrm>
          <a:prstGeom prst="rect">
            <a:avLst/>
          </a:prstGeom>
        </p:spPr>
      </p:pic>
    </p:spTree>
    <p:extLst>
      <p:ext uri="{BB962C8B-B14F-4D97-AF65-F5344CB8AC3E}">
        <p14:creationId xmlns:p14="http://schemas.microsoft.com/office/powerpoint/2010/main" val="463297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Формы управления финансами</a:t>
            </a:r>
            <a:endParaRPr lang="ru-RU" dirty="0"/>
          </a:p>
        </p:txBody>
      </p:sp>
      <p:sp>
        <p:nvSpPr>
          <p:cNvPr id="3" name="Объект 2"/>
          <p:cNvSpPr>
            <a:spLocks noGrp="1"/>
          </p:cNvSpPr>
          <p:nvPr>
            <p:ph sz="quarter" idx="1"/>
          </p:nvPr>
        </p:nvSpPr>
        <p:spPr/>
        <p:txBody>
          <a:bodyPr/>
          <a:lstStyle/>
          <a:p>
            <a:r>
              <a:rPr lang="ru-RU" dirty="0" smtClean="0"/>
              <a:t>В зависимости от сферы финансов, ее специфики будут отличаться конкретные формы управления финансами: финансовой планирование, текущее (операционное) финансовой управление и финансовый контроль.</a:t>
            </a:r>
          </a:p>
          <a:p>
            <a:r>
              <a:rPr lang="ru-RU" dirty="0" smtClean="0"/>
              <a:t>Методы финансового планирования – финансовое программирование, финансовое прогнозирование.</a:t>
            </a:r>
          </a:p>
          <a:p>
            <a:r>
              <a:rPr lang="ru-RU" dirty="0" smtClean="0"/>
              <a:t>Горизонт финансового планирования – период времени, в пределах которого можно осуществлять планирование с приемлемой точностью.</a:t>
            </a:r>
            <a:endParaRPr lang="ru-RU" dirty="0"/>
          </a:p>
        </p:txBody>
      </p:sp>
    </p:spTree>
    <p:extLst>
      <p:ext uri="{BB962C8B-B14F-4D97-AF65-F5344CB8AC3E}">
        <p14:creationId xmlns:p14="http://schemas.microsoft.com/office/powerpoint/2010/main" val="9438057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Государственные программы</a:t>
            </a:r>
            <a:endParaRPr lang="ru-RU" dirty="0"/>
          </a:p>
        </p:txBody>
      </p:sp>
      <p:sp>
        <p:nvSpPr>
          <p:cNvPr id="3" name="Объект 2"/>
          <p:cNvSpPr>
            <a:spLocks noGrp="1"/>
          </p:cNvSpPr>
          <p:nvPr>
            <p:ph sz="quarter" idx="1"/>
          </p:nvPr>
        </p:nvSpPr>
        <p:spPr/>
        <p:txBody>
          <a:bodyPr/>
          <a:lstStyle/>
          <a:p>
            <a:r>
              <a:rPr lang="ru-RU" dirty="0" smtClean="0"/>
              <a:t>Комплекс планируемых мероприятий, взаимоувязанных по задачам, срокам осуществления, исполнителям и ресурсам, и инструментов государственной политики, обеспечивающих в рамках реализации ключевых государственных функций достижение приоритетов и целей государственной политики в сфере социально-экономического развития и обеспечения национальной безопасности РФ</a:t>
            </a:r>
            <a:endParaRPr lang="ru-RU" dirty="0"/>
          </a:p>
        </p:txBody>
      </p:sp>
    </p:spTree>
    <p:extLst>
      <p:ext uri="{BB962C8B-B14F-4D97-AF65-F5344CB8AC3E}">
        <p14:creationId xmlns:p14="http://schemas.microsoft.com/office/powerpoint/2010/main" val="322156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Финансовая политика </a:t>
            </a:r>
            <a:endParaRPr lang="ru-RU" dirty="0"/>
          </a:p>
        </p:txBody>
      </p:sp>
      <p:sp>
        <p:nvSpPr>
          <p:cNvPr id="3" name="Объект 2"/>
          <p:cNvSpPr>
            <a:spLocks noGrp="1"/>
          </p:cNvSpPr>
          <p:nvPr>
            <p:ph sz="quarter" idx="1"/>
          </p:nvPr>
        </p:nvSpPr>
        <p:spPr/>
        <p:txBody>
          <a:bodyPr/>
          <a:lstStyle/>
          <a:p>
            <a:r>
              <a:rPr lang="ru-RU" sz="2400" dirty="0" smtClean="0"/>
              <a:t>Совокупность </a:t>
            </a:r>
            <a:r>
              <a:rPr lang="ru-RU" sz="2400" dirty="0"/>
              <a:t>целенаправленных действий субъекта управления в сфере финансовых отношений (финансов). </a:t>
            </a:r>
            <a:endParaRPr lang="ru-RU" sz="2400" dirty="0" smtClean="0"/>
          </a:p>
          <a:p>
            <a:r>
              <a:rPr lang="ru-RU" sz="2400" dirty="0" smtClean="0"/>
              <a:t>Финансовая </a:t>
            </a:r>
            <a:r>
              <a:rPr lang="ru-RU" sz="2400" dirty="0"/>
              <a:t>политика разрабатывается в каждом звене и на каждом уровне финансовой системы. Однако именно государственная финансовая политика имеет решающее значение для всех составных </a:t>
            </a:r>
            <a:r>
              <a:rPr lang="ru-RU" sz="2400" dirty="0" smtClean="0"/>
              <a:t>частей </a:t>
            </a:r>
            <a:r>
              <a:rPr lang="ru-RU" sz="2400" dirty="0"/>
              <a:t>финансовой системы. </a:t>
            </a:r>
            <a:endParaRPr lang="ru-RU" sz="2400" dirty="0" smtClean="0"/>
          </a:p>
          <a:p>
            <a:r>
              <a:rPr lang="ru-RU" sz="2400" dirty="0"/>
              <a:t>Применительно к </a:t>
            </a:r>
            <a:r>
              <a:rPr lang="ru-RU" sz="2400" i="1" dirty="0"/>
              <a:t>государственной финансовой политике </a:t>
            </a:r>
            <a:r>
              <a:rPr lang="ru-RU" sz="2400" dirty="0"/>
              <a:t>логично говорить о </a:t>
            </a:r>
            <a:r>
              <a:rPr lang="ru-RU" sz="2400" u="sng" dirty="0"/>
              <a:t>целенаправленной деятельности органов государственной власти</a:t>
            </a:r>
            <a:r>
              <a:rPr lang="ru-RU" sz="2400" dirty="0"/>
              <a:t>, которая реализуется с использованием </a:t>
            </a:r>
            <a:r>
              <a:rPr lang="ru-RU" sz="2400" u="sng" dirty="0"/>
              <a:t>финансовых институтов и </a:t>
            </a:r>
            <a:r>
              <a:rPr lang="ru-RU" sz="2400" b="1" u="sng" dirty="0"/>
              <a:t>инструментов</a:t>
            </a:r>
            <a:r>
              <a:rPr lang="ru-RU" sz="2400" u="sng" dirty="0"/>
              <a:t> </a:t>
            </a:r>
            <a:r>
              <a:rPr lang="ru-RU" sz="2400" dirty="0"/>
              <a:t>и проявляется прежде всего на финансовых рынках, а также во всех остальных секторах экономики.</a:t>
            </a:r>
          </a:p>
        </p:txBody>
      </p:sp>
    </p:spTree>
    <p:extLst>
      <p:ext uri="{BB962C8B-B14F-4D97-AF65-F5344CB8AC3E}">
        <p14:creationId xmlns:p14="http://schemas.microsoft.com/office/powerpoint/2010/main" val="38816488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9091" y="256674"/>
            <a:ext cx="10058400" cy="951297"/>
          </a:xfrm>
        </p:spPr>
        <p:txBody>
          <a:bodyPr/>
          <a:lstStyle/>
          <a:p>
            <a:pPr algn="ctr"/>
            <a:r>
              <a:rPr lang="ru-RU" dirty="0" smtClean="0"/>
              <a:t>Финансовая политика </a:t>
            </a:r>
            <a:endParaRPr lang="ru-RU" dirty="0"/>
          </a:p>
        </p:txBody>
      </p:sp>
      <p:graphicFrame>
        <p:nvGraphicFramePr>
          <p:cNvPr id="4" name="Объект 3"/>
          <p:cNvGraphicFramePr>
            <a:graphicFrameLocks noGrp="1"/>
          </p:cNvGraphicFramePr>
          <p:nvPr>
            <p:ph sz="quarter" idx="1"/>
            <p:extLst>
              <p:ext uri="{D42A27DB-BD31-4B8C-83A1-F6EECF244321}">
                <p14:modId xmlns:p14="http://schemas.microsoft.com/office/powerpoint/2010/main" val="3975495105"/>
              </p:ext>
            </p:extLst>
          </p:nvPr>
        </p:nvGraphicFramePr>
        <p:xfrm>
          <a:off x="401782" y="1565564"/>
          <a:ext cx="11453334" cy="4815840"/>
        </p:xfrm>
        <a:graphic>
          <a:graphicData uri="http://schemas.openxmlformats.org/drawingml/2006/table">
            <a:tbl>
              <a:tblPr firstRow="1" bandRow="1">
                <a:tableStyleId>{5C22544A-7EE6-4342-B048-85BDC9FD1C3A}</a:tableStyleId>
              </a:tblPr>
              <a:tblGrid>
                <a:gridCol w="2995371">
                  <a:extLst>
                    <a:ext uri="{9D8B030D-6E8A-4147-A177-3AD203B41FA5}">
                      <a16:colId xmlns:a16="http://schemas.microsoft.com/office/drawing/2014/main" xmlns="" val="20000"/>
                    </a:ext>
                  </a:extLst>
                </a:gridCol>
                <a:gridCol w="4376109">
                  <a:extLst>
                    <a:ext uri="{9D8B030D-6E8A-4147-A177-3AD203B41FA5}">
                      <a16:colId xmlns:a16="http://schemas.microsoft.com/office/drawing/2014/main" xmlns="" val="20001"/>
                    </a:ext>
                  </a:extLst>
                </a:gridCol>
                <a:gridCol w="4081854">
                  <a:extLst>
                    <a:ext uri="{9D8B030D-6E8A-4147-A177-3AD203B41FA5}">
                      <a16:colId xmlns:a16="http://schemas.microsoft.com/office/drawing/2014/main" xmlns="" val="20002"/>
                    </a:ext>
                  </a:extLst>
                </a:gridCol>
              </a:tblGrid>
              <a:tr h="774007">
                <a:tc>
                  <a:txBody>
                    <a:bodyPr/>
                    <a:lstStyle/>
                    <a:p>
                      <a:pPr algn="ctr"/>
                      <a:r>
                        <a:rPr lang="ru-RU" sz="2400" dirty="0" smtClean="0"/>
                        <a:t>Сфера</a:t>
                      </a:r>
                      <a:r>
                        <a:rPr lang="ru-RU" sz="2400" baseline="0" dirty="0" smtClean="0"/>
                        <a:t> (политика)</a:t>
                      </a:r>
                      <a:endParaRPr lang="ru-RU" sz="2400" dirty="0"/>
                    </a:p>
                  </a:txBody>
                  <a:tcPr anchor="ctr"/>
                </a:tc>
                <a:tc>
                  <a:txBody>
                    <a:bodyPr/>
                    <a:lstStyle/>
                    <a:p>
                      <a:pPr algn="ctr"/>
                      <a:r>
                        <a:rPr lang="ru-RU" sz="2400" dirty="0" smtClean="0"/>
                        <a:t>Бюджетно-налоговая (фискальная)</a:t>
                      </a:r>
                      <a:endParaRPr lang="ru-RU" sz="2400" dirty="0"/>
                    </a:p>
                  </a:txBody>
                  <a:tcPr anchor="ctr"/>
                </a:tc>
                <a:tc>
                  <a:txBody>
                    <a:bodyPr/>
                    <a:lstStyle/>
                    <a:p>
                      <a:pPr algn="ctr"/>
                      <a:r>
                        <a:rPr lang="ru-RU" sz="2400" dirty="0" smtClean="0"/>
                        <a:t>Денежно-кредитная (монетарная)</a:t>
                      </a:r>
                      <a:endParaRPr lang="ru-RU" sz="2400" dirty="0"/>
                    </a:p>
                  </a:txBody>
                  <a:tcPr anchor="ctr"/>
                </a:tc>
                <a:extLst>
                  <a:ext uri="{0D108BD9-81ED-4DB2-BD59-A6C34878D82A}">
                    <a16:rowId xmlns:a16="http://schemas.microsoft.com/office/drawing/2014/main" xmlns="" val="10000"/>
                  </a:ext>
                </a:extLst>
              </a:tr>
              <a:tr h="430004">
                <a:tc>
                  <a:txBody>
                    <a:bodyPr/>
                    <a:lstStyle/>
                    <a:p>
                      <a:r>
                        <a:rPr lang="ru-RU" sz="2400" dirty="0" smtClean="0"/>
                        <a:t>Управляющий орган</a:t>
                      </a:r>
                      <a:endParaRPr lang="ru-RU" sz="2400" dirty="0"/>
                    </a:p>
                  </a:txBody>
                  <a:tcPr anchor="ctr"/>
                </a:tc>
                <a:tc>
                  <a:txBody>
                    <a:bodyPr/>
                    <a:lstStyle/>
                    <a:p>
                      <a:pPr algn="ctr"/>
                      <a:r>
                        <a:rPr lang="ru-RU" sz="2400" dirty="0" smtClean="0"/>
                        <a:t>Министерство финансов</a:t>
                      </a:r>
                      <a:r>
                        <a:rPr lang="ru-RU" sz="2400" baseline="0" dirty="0" smtClean="0"/>
                        <a:t> РФ</a:t>
                      </a:r>
                      <a:endParaRPr lang="ru-RU" sz="2400" dirty="0"/>
                    </a:p>
                  </a:txBody>
                  <a:tcPr/>
                </a:tc>
                <a:tc>
                  <a:txBody>
                    <a:bodyPr/>
                    <a:lstStyle/>
                    <a:p>
                      <a:pPr algn="ctr"/>
                      <a:r>
                        <a:rPr lang="ru-RU" sz="2400" dirty="0" smtClean="0"/>
                        <a:t>Банк России</a:t>
                      </a:r>
                      <a:endParaRPr lang="ru-RU" sz="2400" dirty="0"/>
                    </a:p>
                  </a:txBody>
                  <a:tcPr/>
                </a:tc>
                <a:extLst>
                  <a:ext uri="{0D108BD9-81ED-4DB2-BD59-A6C34878D82A}">
                    <a16:rowId xmlns:a16="http://schemas.microsoft.com/office/drawing/2014/main" xmlns="" val="10001"/>
                  </a:ext>
                </a:extLst>
              </a:tr>
              <a:tr h="1462014">
                <a:tc>
                  <a:txBody>
                    <a:bodyPr/>
                    <a:lstStyle/>
                    <a:p>
                      <a:r>
                        <a:rPr lang="ru-RU" sz="2400" dirty="0" smtClean="0"/>
                        <a:t>Инструменты </a:t>
                      </a:r>
                      <a:endParaRPr lang="ru-RU" sz="2400" dirty="0"/>
                    </a:p>
                  </a:txBody>
                  <a:tcPr anchor="ctr"/>
                </a:tc>
                <a:tc>
                  <a:txBody>
                    <a:bodyPr/>
                    <a:lstStyle/>
                    <a:p>
                      <a:r>
                        <a:rPr lang="ru-RU" sz="2400" dirty="0" smtClean="0"/>
                        <a:t>Бюджетные</a:t>
                      </a:r>
                      <a:r>
                        <a:rPr lang="ru-RU" sz="2400" baseline="0" dirty="0" smtClean="0"/>
                        <a:t> расходы, налоги, тарифы</a:t>
                      </a:r>
                      <a:endParaRPr lang="ru-RU" sz="2400" dirty="0"/>
                    </a:p>
                  </a:txBody>
                  <a:tcPr/>
                </a:tc>
                <a:tc>
                  <a:txBody>
                    <a:bodyPr/>
                    <a:lstStyle/>
                    <a:p>
                      <a:r>
                        <a:rPr lang="ru-RU" sz="2400" dirty="0" smtClean="0"/>
                        <a:t>Ключевая</a:t>
                      </a:r>
                      <a:r>
                        <a:rPr lang="ru-RU" sz="2400" baseline="0" dirty="0" smtClean="0"/>
                        <a:t> ставка (операции на открытом рынке, обязательное резервирование)</a:t>
                      </a:r>
                      <a:endParaRPr lang="ru-RU" sz="2400" dirty="0"/>
                    </a:p>
                  </a:txBody>
                  <a:tcPr/>
                </a:tc>
                <a:extLst>
                  <a:ext uri="{0D108BD9-81ED-4DB2-BD59-A6C34878D82A}">
                    <a16:rowId xmlns:a16="http://schemas.microsoft.com/office/drawing/2014/main" xmlns="" val="10003"/>
                  </a:ext>
                </a:extLst>
              </a:tr>
              <a:tr h="1540704">
                <a:tc>
                  <a:txBody>
                    <a:bodyPr/>
                    <a:lstStyle/>
                    <a:p>
                      <a:r>
                        <a:rPr lang="ru-RU" sz="2400" dirty="0" smtClean="0"/>
                        <a:t>Документ </a:t>
                      </a:r>
                      <a:endParaRPr lang="ru-RU" sz="2400" dirty="0"/>
                    </a:p>
                  </a:txBody>
                  <a:tcPr anchor="ctr"/>
                </a:tc>
                <a:tc>
                  <a:txBody>
                    <a:bodyPr/>
                    <a:lstStyle/>
                    <a:p>
                      <a:r>
                        <a:rPr lang="ru-RU" sz="2000" dirty="0" smtClean="0"/>
                        <a:t>Основные направления бюджетной, налоговой и таможенно-тарифной</a:t>
                      </a:r>
                      <a:r>
                        <a:rPr lang="ru-RU" sz="2000" baseline="0" dirty="0" smtClean="0"/>
                        <a:t> политики РФ на 2023 год и плановый период 2024-2025 </a:t>
                      </a:r>
                      <a:r>
                        <a:rPr lang="ru-RU" sz="2000" baseline="0" dirty="0" err="1" smtClean="0"/>
                        <a:t>гг</a:t>
                      </a:r>
                      <a:endParaRPr lang="ru-RU" sz="2000" dirty="0"/>
                    </a:p>
                  </a:txBody>
                  <a:tcPr/>
                </a:tc>
                <a:tc>
                  <a:txBody>
                    <a:bodyPr/>
                    <a:lstStyle/>
                    <a:p>
                      <a:r>
                        <a:rPr lang="ru-RU" sz="2000" dirty="0" smtClean="0"/>
                        <a:t>Основные направления единой государственной денежно-кредитной политики РФ на 2023 год и плановый период 2024-2025 </a:t>
                      </a:r>
                      <a:r>
                        <a:rPr lang="ru-RU" sz="2000" dirty="0" err="1" smtClean="0"/>
                        <a:t>гг</a:t>
                      </a:r>
                      <a:endParaRPr lang="ru-RU" sz="2000" dirty="0" smtClean="0"/>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182288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финансовых политик</a:t>
            </a:r>
            <a:endParaRPr lang="ru-RU" dirty="0"/>
          </a:p>
        </p:txBody>
      </p:sp>
      <p:sp>
        <p:nvSpPr>
          <p:cNvPr id="3" name="Объект 2"/>
          <p:cNvSpPr>
            <a:spLocks noGrp="1"/>
          </p:cNvSpPr>
          <p:nvPr>
            <p:ph sz="quarter" idx="1"/>
          </p:nvPr>
        </p:nvSpPr>
        <p:spPr/>
        <p:txBody>
          <a:bodyPr/>
          <a:lstStyle/>
          <a:p>
            <a:pPr marL="0" indent="0">
              <a:buNone/>
            </a:pPr>
            <a:r>
              <a:rPr lang="ru-RU" dirty="0" err="1"/>
              <a:t>Проциклическая</a:t>
            </a:r>
            <a:r>
              <a:rPr lang="ru-RU" dirty="0"/>
              <a:t>, </a:t>
            </a:r>
            <a:r>
              <a:rPr lang="ru-RU" dirty="0" err="1"/>
              <a:t>контрциклическая</a:t>
            </a:r>
            <a:endParaRPr lang="ru-RU" dirty="0"/>
          </a:p>
          <a:p>
            <a:pPr marL="0" indent="0">
              <a:buNone/>
            </a:pPr>
            <a:r>
              <a:rPr lang="ru-RU" i="1" dirty="0" smtClean="0"/>
              <a:t>Фискальная</a:t>
            </a:r>
            <a:r>
              <a:rPr lang="ru-RU" dirty="0" smtClean="0"/>
              <a:t> </a:t>
            </a:r>
          </a:p>
          <a:p>
            <a:r>
              <a:rPr lang="ru-RU" dirty="0" smtClean="0"/>
              <a:t>Автоматическая, встроенных стабилизаторов</a:t>
            </a:r>
          </a:p>
          <a:p>
            <a:r>
              <a:rPr lang="ru-RU" dirty="0"/>
              <a:t>Сдерживающая, стимулирующая</a:t>
            </a:r>
            <a:endParaRPr lang="ru-RU" dirty="0" smtClean="0"/>
          </a:p>
          <a:p>
            <a:pPr marL="0" indent="0">
              <a:buNone/>
            </a:pPr>
            <a:r>
              <a:rPr lang="ru-RU" i="1" dirty="0" smtClean="0"/>
              <a:t>Монетарная </a:t>
            </a:r>
            <a:endParaRPr lang="ru-RU" i="1" dirty="0"/>
          </a:p>
          <a:p>
            <a:r>
              <a:rPr lang="ru-RU" dirty="0" smtClean="0"/>
              <a:t>Мягкая, жесткая</a:t>
            </a:r>
          </a:p>
          <a:p>
            <a:endParaRPr lang="ru-RU" dirty="0"/>
          </a:p>
        </p:txBody>
      </p:sp>
    </p:spTree>
    <p:extLst>
      <p:ext uri="{BB962C8B-B14F-4D97-AF65-F5344CB8AC3E}">
        <p14:creationId xmlns:p14="http://schemas.microsoft.com/office/powerpoint/2010/main" val="33483812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фискальной политики</a:t>
            </a:r>
            <a:endParaRPr lang="ru-RU" dirty="0"/>
          </a:p>
        </p:txBody>
      </p:sp>
      <p:sp>
        <p:nvSpPr>
          <p:cNvPr id="3" name="Объект 2"/>
          <p:cNvSpPr>
            <a:spLocks noGrp="1"/>
          </p:cNvSpPr>
          <p:nvPr>
            <p:ph sz="quarter" idx="1"/>
          </p:nvPr>
        </p:nvSpPr>
        <p:spPr/>
        <p:txBody>
          <a:bodyPr/>
          <a:lstStyle/>
          <a:p>
            <a:r>
              <a:rPr lang="ru-RU" b="1" dirty="0">
                <a:solidFill>
                  <a:srgbClr val="202122"/>
                </a:solidFill>
                <a:latin typeface="Arial" panose="020B0604020202020204" pitchFamily="34" charset="0"/>
              </a:rPr>
              <a:t>Автоматический стабилизатор</a:t>
            </a:r>
            <a:r>
              <a:rPr lang="ru-RU" dirty="0">
                <a:solidFill>
                  <a:srgbClr val="202122"/>
                </a:solidFill>
                <a:latin typeface="Arial" panose="020B0604020202020204" pitchFamily="34" charset="0"/>
              </a:rPr>
              <a:t> (также встроенный стабилизатор) — вид бюджетной политики, при котором налоговые доходы и расходы бюджета автоматически меняются в зависимости от фазы экономического цикла так, чтобы сгладить колебания экономики. Бюджетная политика не является оперативным инструментом государственного регулирования экономики, так как законы о налогах и бюджете требуют длительного обсуждения и вступают в действие, как правило, не сразу. Поэтому становится привлекательной возможность использования автоматических стабилизаторов, которые включаются и выключаются без участия государства.</a:t>
            </a:r>
            <a:endParaRPr lang="ru-RU" dirty="0"/>
          </a:p>
        </p:txBody>
      </p:sp>
    </p:spTree>
    <p:extLst>
      <p:ext uri="{BB962C8B-B14F-4D97-AF65-F5344CB8AC3E}">
        <p14:creationId xmlns:p14="http://schemas.microsoft.com/office/powerpoint/2010/main" val="17469479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стабилизаторов</a:t>
            </a:r>
            <a:endParaRPr lang="ru-RU" dirty="0"/>
          </a:p>
        </p:txBody>
      </p:sp>
      <p:sp>
        <p:nvSpPr>
          <p:cNvPr id="3" name="Объект 2"/>
          <p:cNvSpPr>
            <a:spLocks noGrp="1"/>
          </p:cNvSpPr>
          <p:nvPr>
            <p:ph sz="quarter" idx="1"/>
          </p:nvPr>
        </p:nvSpPr>
        <p:spPr/>
        <p:txBody>
          <a:bodyPr/>
          <a:lstStyle/>
          <a:p>
            <a:r>
              <a:rPr lang="ru-RU" sz="2000" b="1" dirty="0"/>
              <a:t>Налоги </a:t>
            </a:r>
            <a:r>
              <a:rPr lang="ru-RU" sz="2000" dirty="0"/>
              <a:t>на доходы физических лиц, на прибыль корпораций, косвенные налоги, зависящие от продаж. Когда в экономике начинается рецессия, доходы экономических агентов падают, и вместе с ними снижается сумма налога. Во время бума наоборот налоговые сборы растут. Налоги работают эффективнее, если шкала ставок является прогрессивной.</a:t>
            </a:r>
          </a:p>
          <a:p>
            <a:r>
              <a:rPr lang="ru-RU" sz="2000" b="1" dirty="0"/>
              <a:t>Пособие </a:t>
            </a:r>
            <a:r>
              <a:rPr lang="ru-RU" sz="2000" dirty="0"/>
              <a:t>по безработице. Люди, теряющие во время спада работу, потребляют меньше. В результате снижается совокупный спрос, что усугубляет спад. Пособие по безработице частично компенсирует выпадающие доходы за счет бюджета и поддерживает экономику.</a:t>
            </a:r>
          </a:p>
          <a:p>
            <a:r>
              <a:rPr lang="ru-RU" sz="2000" b="1" dirty="0"/>
              <a:t>Бюджетные правила. </a:t>
            </a:r>
            <a:r>
              <a:rPr lang="ru-RU" sz="2000" dirty="0"/>
              <a:t>В период, когда экономика растет, бюджетные правила могут ограничивать рост расходов, аккумулируя избыточные налоговые поступления в резервные фонды или направляя их на погашение государственного долга. В случае спада в экономике недостаток доходов компенсируется из резервов. Таким образом, бюджетные правила сглаживают государственные расходы.</a:t>
            </a:r>
          </a:p>
        </p:txBody>
      </p:sp>
    </p:spTree>
    <p:extLst>
      <p:ext uri="{BB962C8B-B14F-4D97-AF65-F5344CB8AC3E}">
        <p14:creationId xmlns:p14="http://schemas.microsoft.com/office/powerpoint/2010/main" val="9289220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ДКП</a:t>
            </a:r>
            <a:endParaRPr lang="ru-RU" dirty="0"/>
          </a:p>
        </p:txBody>
      </p:sp>
      <p:sp>
        <p:nvSpPr>
          <p:cNvPr id="3" name="Объект 2"/>
          <p:cNvSpPr>
            <a:spLocks noGrp="1"/>
          </p:cNvSpPr>
          <p:nvPr>
            <p:ph sz="quarter" idx="1"/>
          </p:nvPr>
        </p:nvSpPr>
        <p:spPr/>
        <p:txBody>
          <a:bodyPr/>
          <a:lstStyle/>
          <a:p>
            <a:r>
              <a:rPr lang="ru-RU" dirty="0" smtClean="0"/>
              <a:t>Денежно-кредитная </a:t>
            </a:r>
            <a:r>
              <a:rPr lang="ru-RU" dirty="0"/>
              <a:t>(</a:t>
            </a:r>
            <a:r>
              <a:rPr lang="ru-RU" dirty="0" smtClean="0"/>
              <a:t>монетарная </a:t>
            </a:r>
            <a:r>
              <a:rPr lang="ru-RU" dirty="0"/>
              <a:t>или кредитно-денежная) </a:t>
            </a:r>
            <a:r>
              <a:rPr lang="ru-RU" dirty="0" smtClean="0"/>
              <a:t>политика </a:t>
            </a:r>
            <a:r>
              <a:rPr lang="ru-RU" dirty="0"/>
              <a:t>(англ. </a:t>
            </a:r>
            <a:r>
              <a:rPr lang="ru-RU" dirty="0" err="1"/>
              <a:t>monetary</a:t>
            </a:r>
            <a:r>
              <a:rPr lang="ru-RU" dirty="0"/>
              <a:t> </a:t>
            </a:r>
            <a:r>
              <a:rPr lang="ru-RU" dirty="0" err="1"/>
              <a:t>policy</a:t>
            </a:r>
            <a:r>
              <a:rPr lang="ru-RU" dirty="0"/>
              <a:t>) — это макроэкономическая политика денежных властей, комплекс мер, направленных на управление совокупным спросом через условия денежного рынка (краткосрочная процентная ставка, номинальный валютный курс или уровень текущей ликвидности банковского сектора) для достижения комбинации конечных целей, в которые могут входить ценовая стабильность, сохранение устойчивого валютного курса, финансовая стабильность и содействие сбалансированному экономическому росту.</a:t>
            </a:r>
          </a:p>
        </p:txBody>
      </p:sp>
    </p:spTree>
    <p:extLst>
      <p:ext uri="{BB962C8B-B14F-4D97-AF65-F5344CB8AC3E}">
        <p14:creationId xmlns:p14="http://schemas.microsoft.com/office/powerpoint/2010/main" val="3524785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ДКП</a:t>
            </a:r>
            <a:endParaRPr lang="ru-RU" dirty="0"/>
          </a:p>
        </p:txBody>
      </p:sp>
      <p:sp>
        <p:nvSpPr>
          <p:cNvPr id="3" name="Объект 2"/>
          <p:cNvSpPr>
            <a:spLocks noGrp="1"/>
          </p:cNvSpPr>
          <p:nvPr>
            <p:ph sz="quarter" idx="1"/>
          </p:nvPr>
        </p:nvSpPr>
        <p:spPr/>
        <p:txBody>
          <a:bodyPr/>
          <a:lstStyle/>
          <a:p>
            <a:r>
              <a:rPr lang="ru-RU" dirty="0"/>
              <a:t>Решения по ДКП влияют на динамику цен не сразу, а со временем. </a:t>
            </a:r>
            <a:endParaRPr lang="ru-RU" dirty="0" smtClean="0"/>
          </a:p>
          <a:p>
            <a:endParaRPr lang="ru-RU" dirty="0" smtClean="0"/>
          </a:p>
          <a:p>
            <a:r>
              <a:rPr lang="ru-RU" dirty="0" smtClean="0"/>
              <a:t>Наличие временного лага связано с действием трансмиссионного механизма</a:t>
            </a:r>
            <a:endParaRPr lang="ru-RU" dirty="0"/>
          </a:p>
        </p:txBody>
      </p:sp>
    </p:spTree>
    <p:extLst>
      <p:ext uri="{BB962C8B-B14F-4D97-AF65-F5344CB8AC3E}">
        <p14:creationId xmlns:p14="http://schemas.microsoft.com/office/powerpoint/2010/main" val="18378106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ДКП</a:t>
            </a:r>
            <a:endParaRPr lang="ru-RU" dirty="0"/>
          </a:p>
        </p:txBody>
      </p:sp>
      <p:sp>
        <p:nvSpPr>
          <p:cNvPr id="3" name="Объект 2"/>
          <p:cNvSpPr>
            <a:spLocks noGrp="1"/>
          </p:cNvSpPr>
          <p:nvPr>
            <p:ph sz="quarter" idx="1"/>
          </p:nvPr>
        </p:nvSpPr>
        <p:spPr/>
        <p:txBody>
          <a:bodyPr/>
          <a:lstStyle/>
          <a:p>
            <a:r>
              <a:rPr lang="ru-RU" sz="2500" dirty="0"/>
              <a:t>Все многообразие причинно-следственных связей, через которые изменения ключевой ставки влияют на спрос и цены, обозначается термином «трансмиссионный механизм ДКП», а отдельные цепочки причинно-следственных связей в его составе называются каналами трансмиссионного механизма</a:t>
            </a:r>
            <a:r>
              <a:rPr lang="ru-RU" sz="2500" dirty="0" smtClean="0"/>
              <a:t>.</a:t>
            </a:r>
            <a:endParaRPr lang="ru-RU" sz="2500" dirty="0"/>
          </a:p>
          <a:p>
            <a:r>
              <a:rPr lang="ru-RU" sz="2500" dirty="0"/>
              <a:t>Базовым элементом трансмиссионного механизма ДКП является влияние ключевой ставки Банка России на ставки и доходность на основ­ных сегментах российского финансового рынка. Ставки денежного рынка, доходности облигаций, кредитные и депозитные став­ки, складывающиеся под влиянием ДКП, так или иначе вли­яют почти на любые решения экономических субъектов, определяющие спрос в экономике и инфляцию.</a:t>
            </a:r>
            <a:endParaRPr lang="ru-RU" sz="2500" dirty="0"/>
          </a:p>
        </p:txBody>
      </p:sp>
    </p:spTree>
    <p:extLst>
      <p:ext uri="{BB962C8B-B14F-4D97-AF65-F5344CB8AC3E}">
        <p14:creationId xmlns:p14="http://schemas.microsoft.com/office/powerpoint/2010/main" val="1603813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Механизм денежной трансмиссии</a:t>
            </a:r>
          </a:p>
        </p:txBody>
      </p:sp>
      <p:sp>
        <p:nvSpPr>
          <p:cNvPr id="3" name="Объект 2"/>
          <p:cNvSpPr>
            <a:spLocks noGrp="1"/>
          </p:cNvSpPr>
          <p:nvPr>
            <p:ph sz="quarter" idx="1"/>
          </p:nvPr>
        </p:nvSpPr>
        <p:spPr/>
        <p:txBody>
          <a:bodyPr/>
          <a:lstStyle/>
          <a:p>
            <a:pPr marL="0" indent="0">
              <a:buNone/>
            </a:pPr>
            <a:r>
              <a:rPr lang="ru-RU" sz="2600" dirty="0"/>
              <a:t>Если в экономике спад, то центральный банк </a:t>
            </a:r>
            <a:r>
              <a:rPr lang="ru-RU" sz="2600" dirty="0" smtClean="0"/>
              <a:t>покупает государственные </a:t>
            </a:r>
            <a:r>
              <a:rPr lang="ru-RU" sz="2600" dirty="0"/>
              <a:t>ценные бумаги </a:t>
            </a:r>
            <a:endParaRPr lang="ru-RU" sz="2600" dirty="0" smtClean="0"/>
          </a:p>
          <a:p>
            <a:r>
              <a:rPr lang="ru-RU" sz="2600" dirty="0" smtClean="0"/>
              <a:t>кредитные возможности коммерческих </a:t>
            </a:r>
            <a:r>
              <a:rPr lang="ru-RU" sz="2600" dirty="0"/>
              <a:t>банков увеличиваются </a:t>
            </a:r>
            <a:endParaRPr lang="ru-RU" sz="2600" dirty="0" smtClean="0"/>
          </a:p>
          <a:p>
            <a:r>
              <a:rPr lang="ru-RU" sz="2600" dirty="0" smtClean="0"/>
              <a:t>банки выдают больше </a:t>
            </a:r>
            <a:r>
              <a:rPr lang="ru-RU" sz="2600" dirty="0"/>
              <a:t>кредитов </a:t>
            </a:r>
            <a:endParaRPr lang="ru-RU" sz="2600" dirty="0" smtClean="0"/>
          </a:p>
          <a:p>
            <a:r>
              <a:rPr lang="ru-RU" sz="2600" dirty="0" smtClean="0"/>
              <a:t>предложение </a:t>
            </a:r>
            <a:r>
              <a:rPr lang="ru-RU" sz="2600" dirty="0"/>
              <a:t>денег </a:t>
            </a:r>
            <a:r>
              <a:rPr lang="ru-RU" sz="2600" dirty="0" err="1" smtClean="0"/>
              <a:t>мультипликативно</a:t>
            </a:r>
            <a:r>
              <a:rPr lang="ru-RU" sz="2600" dirty="0" smtClean="0"/>
              <a:t> увеличивается </a:t>
            </a:r>
          </a:p>
          <a:p>
            <a:r>
              <a:rPr lang="ru-RU" sz="2600" dirty="0" smtClean="0"/>
              <a:t>ставка </a:t>
            </a:r>
            <a:r>
              <a:rPr lang="ru-RU" sz="2600" dirty="0"/>
              <a:t>процента (цена кредита) падает </a:t>
            </a:r>
            <a:endParaRPr lang="ru-RU" sz="2600" dirty="0" smtClean="0"/>
          </a:p>
          <a:p>
            <a:r>
              <a:rPr lang="ru-RU" sz="2600" dirty="0" smtClean="0"/>
              <a:t>фирмы </a:t>
            </a:r>
            <a:r>
              <a:rPr lang="ru-RU" sz="2600" dirty="0"/>
              <a:t>с удовольствием берут более дешевые кредиты </a:t>
            </a:r>
            <a:endParaRPr lang="ru-RU" sz="2600" dirty="0" smtClean="0"/>
          </a:p>
          <a:p>
            <a:r>
              <a:rPr lang="ru-RU" sz="2600" dirty="0" smtClean="0"/>
              <a:t>инвестиционные </a:t>
            </a:r>
            <a:r>
              <a:rPr lang="ru-RU" sz="2600" dirty="0"/>
              <a:t>расходы растут </a:t>
            </a:r>
            <a:endParaRPr lang="ru-RU" sz="2600" dirty="0" smtClean="0"/>
          </a:p>
          <a:p>
            <a:r>
              <a:rPr lang="ru-RU" sz="2600" dirty="0" smtClean="0"/>
              <a:t>совокупный спрос увеличивается </a:t>
            </a:r>
          </a:p>
          <a:p>
            <a:r>
              <a:rPr lang="ru-RU" sz="2600" dirty="0" smtClean="0"/>
              <a:t>объем </a:t>
            </a:r>
            <a:r>
              <a:rPr lang="ru-RU" sz="2600" dirty="0"/>
              <a:t>производства </a:t>
            </a:r>
            <a:r>
              <a:rPr lang="ru-RU" sz="2600" dirty="0" err="1" smtClean="0"/>
              <a:t>мультипликативно</a:t>
            </a:r>
            <a:r>
              <a:rPr lang="ru-RU" sz="2600" dirty="0" smtClean="0"/>
              <a:t> растет</a:t>
            </a:r>
            <a:r>
              <a:rPr lang="ru-RU" sz="2600" dirty="0"/>
              <a:t>. </a:t>
            </a:r>
          </a:p>
        </p:txBody>
      </p:sp>
    </p:spTree>
    <p:extLst>
      <p:ext uri="{BB962C8B-B14F-4D97-AF65-F5344CB8AC3E}">
        <p14:creationId xmlns:p14="http://schemas.microsoft.com/office/powerpoint/2010/main" val="10947754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Контрцикличность</a:t>
            </a:r>
            <a:r>
              <a:rPr lang="ru-RU" dirty="0" smtClean="0"/>
              <a:t> финансовой политики</a:t>
            </a:r>
            <a:endParaRPr lang="ru-RU" dirty="0"/>
          </a:p>
        </p:txBody>
      </p:sp>
      <p:sp>
        <p:nvSpPr>
          <p:cNvPr id="3" name="Объект 2"/>
          <p:cNvSpPr>
            <a:spLocks noGrp="1"/>
          </p:cNvSpPr>
          <p:nvPr>
            <p:ph sz="quarter" idx="1"/>
          </p:nvPr>
        </p:nvSpPr>
        <p:spPr/>
        <p:txBody>
          <a:bodyPr/>
          <a:lstStyle/>
          <a:p>
            <a:r>
              <a:rPr lang="ru-RU" sz="2000" dirty="0"/>
              <a:t>В зависимости от фазы делового цикла центральный банк меняет направленность денежно-кредитной политики. В результате она носит </a:t>
            </a:r>
            <a:r>
              <a:rPr lang="ru-RU" sz="2000" dirty="0" err="1"/>
              <a:t>контрциклический</a:t>
            </a:r>
            <a:r>
              <a:rPr lang="ru-RU" sz="2000" dirty="0"/>
              <a:t> характер. На фазе быстрого роста и перегрева он применяет жесткую (сдерживающую, </a:t>
            </a:r>
            <a:r>
              <a:rPr lang="ru-RU" sz="2000" dirty="0" err="1"/>
              <a:t>рестриктивную</a:t>
            </a:r>
            <a:r>
              <a:rPr lang="ru-RU" sz="2000" dirty="0"/>
              <a:t>) политику, чтобы ограничивать совокупный спрос. Причинами могут быть сильный платежный баланс, приток иностранного капитала, избыточное ослабление национальной валюты, невыполнение цели по инфляции и т. д</a:t>
            </a:r>
            <a:r>
              <a:rPr lang="ru-RU" sz="2000" dirty="0" smtClean="0"/>
              <a:t>. Решения </a:t>
            </a:r>
            <a:r>
              <a:rPr lang="ru-RU" sz="2000" dirty="0"/>
              <a:t>по жесткой денежно-кредитной политике включают повышение процентных ставок, увеличение нормы резервных требований, снижение лимитов рефинансирования, продажа ценных бумаг из портфеля центрального банка или эмиссия им собственных ценных бумаг.</a:t>
            </a:r>
          </a:p>
          <a:p>
            <a:r>
              <a:rPr lang="ru-RU" sz="2000" dirty="0" smtClean="0"/>
              <a:t>На </a:t>
            </a:r>
            <a:r>
              <a:rPr lang="ru-RU" sz="2000" dirty="0"/>
              <a:t>фазе депрессии и рецессии он применяет мягкую (стимулирующую, экспансионистскую) политику, чтобы поддержать совокупный спрос. Причинами могут быть угроза дефляции, избыточное </a:t>
            </a:r>
            <a:r>
              <a:rPr lang="ru-RU" sz="2000" dirty="0" smtClean="0"/>
              <a:t>укрепление </a:t>
            </a:r>
            <a:r>
              <a:rPr lang="ru-RU" sz="2000" dirty="0"/>
              <a:t>национальной валюты, низкие или отрицательные темпы экономического роста, высокая безработица. Решения по мягкой денежно-кредитной политике включают снижение процентных ставок, уменьшение нормы резервных требований, повышение лимитов рефинансирования, выкуп ценных бумаг с финансового рынка.</a:t>
            </a:r>
          </a:p>
        </p:txBody>
      </p:sp>
    </p:spTree>
    <p:extLst>
      <p:ext uri="{BB962C8B-B14F-4D97-AF65-F5344CB8AC3E}">
        <p14:creationId xmlns:p14="http://schemas.microsoft.com/office/powerpoint/2010/main" val="8640930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БНП</a:t>
            </a:r>
            <a:endParaRPr lang="ru-RU" dirty="0"/>
          </a:p>
        </p:txBody>
      </p:sp>
      <p:sp>
        <p:nvSpPr>
          <p:cNvPr id="3" name="Объект 2"/>
          <p:cNvSpPr>
            <a:spLocks noGrp="1"/>
          </p:cNvSpPr>
          <p:nvPr>
            <p:ph sz="quarter" idx="1"/>
          </p:nvPr>
        </p:nvSpPr>
        <p:spPr/>
        <p:txBody>
          <a:bodyPr/>
          <a:lstStyle/>
          <a:p>
            <a:r>
              <a:rPr lang="ru-RU" sz="2400" dirty="0"/>
              <a:t>работающим механизмом минимизации восприимчивости внутренних экономических условий к колебаниям внешней конъюнктуры для сырьевых стран являются бюджетные правила. </a:t>
            </a:r>
          </a:p>
          <a:p>
            <a:r>
              <a:rPr lang="ru-RU" sz="2400" dirty="0"/>
              <a:t>В России бюджетные правила были изначально введены в 2004 году, после чего модифицировались два раза: в 2008 году и с завершением периода приостановки их действия (2009-2012 гг.) в 2013 </a:t>
            </a:r>
            <a:r>
              <a:rPr lang="ru-RU" sz="2400" dirty="0" smtClean="0"/>
              <a:t>году</a:t>
            </a:r>
          </a:p>
          <a:p>
            <a:pPr marL="514350" lvl="0" indent="-514350" algn="just" eaLnBrk="1" fontAlgn="auto" hangingPunct="1">
              <a:spcAft>
                <a:spcPts val="0"/>
              </a:spcAft>
              <a:buClr>
                <a:srgbClr val="D16349"/>
              </a:buClr>
              <a:buNone/>
            </a:pPr>
            <a:r>
              <a:rPr lang="ru-RU" sz="2400" i="1" dirty="0">
                <a:solidFill>
                  <a:prstClr val="black"/>
                </a:solidFill>
              </a:rPr>
              <a:t>Несмотря на положительный вклад в обеспечение стабильности бюджетной системы, действовавшая до приостановки на 2016 год конструкция бюджетных правил не позволяла надлежащим образом обеспечить снижение отрицательного влияния волатильности цен на нефть на предсказуемость экономических условий и устойчивость бюджета (новая конструкция бюджетных правил)</a:t>
            </a:r>
          </a:p>
          <a:p>
            <a:endParaRPr lang="ru-RU" dirty="0"/>
          </a:p>
        </p:txBody>
      </p:sp>
    </p:spTree>
    <p:extLst>
      <p:ext uri="{BB962C8B-B14F-4D97-AF65-F5344CB8AC3E}">
        <p14:creationId xmlns:p14="http://schemas.microsoft.com/office/powerpoint/2010/main" val="42170333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a:t>Цель денежно-кредитной политики Банка России </a:t>
            </a:r>
            <a:endParaRPr lang="ru-RU" dirty="0"/>
          </a:p>
        </p:txBody>
      </p:sp>
      <p:sp>
        <p:nvSpPr>
          <p:cNvPr id="3" name="Объект 2"/>
          <p:cNvSpPr>
            <a:spLocks noGrp="1"/>
          </p:cNvSpPr>
          <p:nvPr>
            <p:ph sz="quarter" idx="1"/>
          </p:nvPr>
        </p:nvSpPr>
        <p:spPr/>
        <p:txBody>
          <a:bodyPr/>
          <a:lstStyle/>
          <a:p>
            <a:r>
              <a:rPr lang="ru-RU" sz="2000" dirty="0" smtClean="0"/>
              <a:t>— </a:t>
            </a:r>
            <a:r>
              <a:rPr lang="ru-RU" sz="2000" dirty="0"/>
              <a:t>защита и обеспечение устойчивости рубля. Банк России обеспечивает устойчивость рубля посредством поддержания ценовой стабильности, которая является важным условием для сбалансированного и устойчивого экономического роста. Ценовая стабильность означает устойчиво низкую инфляцию. Она защищает доходы и сбережения граждан, делает экономические условия для компаний и населения более предсказуемыми, способствует повышению доступности долгового финансирования для компаний</a:t>
            </a:r>
            <a:r>
              <a:rPr lang="ru-RU" sz="2000" dirty="0" smtClean="0"/>
              <a:t>.</a:t>
            </a:r>
            <a:endParaRPr lang="ru-RU" sz="2000" dirty="0"/>
          </a:p>
          <a:p>
            <a:r>
              <a:rPr lang="ru-RU" sz="2000" dirty="0"/>
              <a:t>Поддерживая ценовую стабильность, Банк России придерживается стратегии </a:t>
            </a:r>
            <a:r>
              <a:rPr lang="ru-RU" sz="2000" dirty="0" err="1"/>
              <a:t>таргетирования</a:t>
            </a:r>
            <a:r>
              <a:rPr lang="ru-RU" sz="2000" dirty="0"/>
              <a:t> инфляции. Преимуществом этой стратегии является ее гибкость, что особенно важно для решения задач трансформации российской экономики в предстоящие годы. Банк России выбирает такую траекторию сближения инфляции с целью, которая одновременно минимизирует отклонения выпуска от его потенциала. Тем самым Банк России способствует стабильности и предсказуемости экономических условий, необходимых для трансформации и развития.</a:t>
            </a:r>
          </a:p>
        </p:txBody>
      </p:sp>
    </p:spTree>
    <p:extLst>
      <p:ext uri="{BB962C8B-B14F-4D97-AF65-F5344CB8AC3E}">
        <p14:creationId xmlns:p14="http://schemas.microsoft.com/office/powerpoint/2010/main" val="5487685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Инструменты ДКП</a:t>
            </a:r>
            <a:endParaRPr lang="ru-RU" dirty="0"/>
          </a:p>
        </p:txBody>
      </p:sp>
      <p:sp>
        <p:nvSpPr>
          <p:cNvPr id="3" name="Объект 2"/>
          <p:cNvSpPr>
            <a:spLocks noGrp="1"/>
          </p:cNvSpPr>
          <p:nvPr>
            <p:ph sz="quarter" idx="1"/>
          </p:nvPr>
        </p:nvSpPr>
        <p:spPr/>
        <p:txBody>
          <a:bodyPr/>
          <a:lstStyle/>
          <a:p>
            <a:r>
              <a:rPr lang="ru-RU" sz="2000" dirty="0"/>
              <a:t>Ключевая ставка — это процентная ставка по основным операциям Банка России по управлению ликвидностью банковского сектора. Она влияет на рыночные процентные ставки, от которых зависит склонность граждан и бизнеса к потреблению, сбережению, инвестированию. В зависимости от этого формируется внутренний спрос в экономике, который воздействует на динамику цен.</a:t>
            </a:r>
          </a:p>
          <a:p>
            <a:r>
              <a:rPr lang="ru-RU" sz="2000" dirty="0" smtClean="0"/>
              <a:t>Банк </a:t>
            </a:r>
            <a:r>
              <a:rPr lang="ru-RU" sz="2000" dirty="0"/>
              <a:t>России принимает решения по ключевой ставке на основе устойчивых тенденций в экономике и факторов длительного действия. Изменяя уровень ключевой ставки так, чтобы не допустить отклонения инфляции от цели или вернуть инфляцию к цели, Банк России одновременно способствует поддержанию выпуска товаров и услуг вблизи потенциального уровня. В этом заключается  </a:t>
            </a:r>
            <a:r>
              <a:rPr lang="ru-RU" sz="2000" dirty="0" err="1"/>
              <a:t>контрциклическая</a:t>
            </a:r>
            <a:r>
              <a:rPr lang="ru-RU" sz="2000" dirty="0"/>
              <a:t> роль денежно-кредитной политики</a:t>
            </a:r>
            <a:r>
              <a:rPr lang="ru-RU" sz="2000" dirty="0" smtClean="0"/>
              <a:t>.</a:t>
            </a:r>
          </a:p>
        </p:txBody>
      </p:sp>
    </p:spTree>
    <p:extLst>
      <p:ext uri="{BB962C8B-B14F-4D97-AF65-F5344CB8AC3E}">
        <p14:creationId xmlns:p14="http://schemas.microsoft.com/office/powerpoint/2010/main" val="32699298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Инструменты ДКП</a:t>
            </a:r>
            <a:endParaRPr lang="ru-RU" dirty="0"/>
          </a:p>
        </p:txBody>
      </p:sp>
      <p:sp>
        <p:nvSpPr>
          <p:cNvPr id="3" name="Объект 2"/>
          <p:cNvSpPr>
            <a:spLocks noGrp="1"/>
          </p:cNvSpPr>
          <p:nvPr>
            <p:ph sz="quarter" idx="1"/>
          </p:nvPr>
        </p:nvSpPr>
        <p:spPr/>
        <p:txBody>
          <a:bodyPr/>
          <a:lstStyle/>
          <a:p>
            <a:r>
              <a:rPr lang="ru-RU" sz="2000" dirty="0" smtClean="0"/>
              <a:t>Банк </a:t>
            </a:r>
            <a:r>
              <a:rPr lang="ru-RU" sz="2000" dirty="0"/>
              <a:t>России поддерживает инфляцию вблизи целевого уровня — 4%. Такая политика называется </a:t>
            </a:r>
            <a:r>
              <a:rPr lang="ru-RU" sz="2000" dirty="0" err="1"/>
              <a:t>таргетированием</a:t>
            </a:r>
            <a:r>
              <a:rPr lang="ru-RU" sz="2000" dirty="0"/>
              <a:t> инфляции (от англ. </a:t>
            </a:r>
            <a:r>
              <a:rPr lang="ru-RU" sz="2000" dirty="0" err="1"/>
              <a:t>target</a:t>
            </a:r>
            <a:r>
              <a:rPr lang="ru-RU" sz="2000" dirty="0"/>
              <a:t> — «цель»). Основной инструмент денежно-кредитной политики — это ключевая ставка. Ключевая ставка — это процент, под который центральный банк выдает кредиты коммерческим банкам и принимает от них деньги на депозиты. Изменение ключевой ставки влияет на спрос через ставки в экономике и в конечном итоге — на инфляцию. При этом центральный банк опирается на макроэкономический прогноз и учитывает ситуацию в экономике и на финансовых рынках</a:t>
            </a:r>
            <a:r>
              <a:rPr lang="ru-RU" sz="2000" dirty="0" smtClean="0"/>
              <a:t>.</a:t>
            </a:r>
          </a:p>
          <a:p>
            <a:endParaRPr lang="ru-RU" sz="2000" dirty="0"/>
          </a:p>
        </p:txBody>
      </p:sp>
      <p:pic>
        <p:nvPicPr>
          <p:cNvPr id="4" name="Рисунок 3"/>
          <p:cNvPicPr>
            <a:picLocks noChangeAspect="1"/>
          </p:cNvPicPr>
          <p:nvPr/>
        </p:nvPicPr>
        <p:blipFill>
          <a:blip r:embed="rId2"/>
          <a:stretch>
            <a:fillRect/>
          </a:stretch>
        </p:blipFill>
        <p:spPr>
          <a:xfrm>
            <a:off x="2978197" y="3946398"/>
            <a:ext cx="5962650" cy="2152650"/>
          </a:xfrm>
          <a:prstGeom prst="rect">
            <a:avLst/>
          </a:prstGeom>
        </p:spPr>
      </p:pic>
    </p:spTree>
    <p:extLst>
      <p:ext uri="{BB962C8B-B14F-4D97-AF65-F5344CB8AC3E}">
        <p14:creationId xmlns:p14="http://schemas.microsoft.com/office/powerpoint/2010/main" val="30682746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sz="quarter" idx="1"/>
          </p:nvPr>
        </p:nvPicPr>
        <p:blipFill>
          <a:blip r:embed="rId2"/>
          <a:stretch>
            <a:fillRect/>
          </a:stretch>
        </p:blipFill>
        <p:spPr>
          <a:xfrm>
            <a:off x="648624" y="987426"/>
            <a:ext cx="10886286" cy="4830728"/>
          </a:xfrm>
          <a:prstGeom prst="rect">
            <a:avLst/>
          </a:prstGeom>
        </p:spPr>
      </p:pic>
    </p:spTree>
    <p:extLst>
      <p:ext uri="{BB962C8B-B14F-4D97-AF65-F5344CB8AC3E}">
        <p14:creationId xmlns:p14="http://schemas.microsoft.com/office/powerpoint/2010/main" val="14025575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Базовый прогноз ДКП</a:t>
            </a:r>
            <a:endParaRPr lang="ru-RU" dirty="0"/>
          </a:p>
        </p:txBody>
      </p:sp>
      <p:sp>
        <p:nvSpPr>
          <p:cNvPr id="3" name="Объект 2"/>
          <p:cNvSpPr>
            <a:spLocks noGrp="1"/>
          </p:cNvSpPr>
          <p:nvPr>
            <p:ph sz="quarter" idx="1"/>
          </p:nvPr>
        </p:nvSpPr>
        <p:spPr/>
        <p:txBody>
          <a:bodyPr/>
          <a:lstStyle/>
          <a:p>
            <a:r>
              <a:rPr lang="ru-RU" dirty="0"/>
              <a:t>Высокая ключевая ставка обеспечит необходимую реальную жесткость денежно-кредитных условий для снижения кредитной и увеличения сберегательной активности экономических агентов в условиях их повышенных и </a:t>
            </a:r>
            <a:r>
              <a:rPr lang="ru-RU" dirty="0" err="1"/>
              <a:t>незаякоренных</a:t>
            </a:r>
            <a:r>
              <a:rPr lang="ru-RU" dirty="0"/>
              <a:t> инфляционных ожиданий. </a:t>
            </a:r>
          </a:p>
        </p:txBody>
      </p:sp>
    </p:spTree>
    <p:extLst>
      <p:ext uri="{BB962C8B-B14F-4D97-AF65-F5344CB8AC3E}">
        <p14:creationId xmlns:p14="http://schemas.microsoft.com/office/powerpoint/2010/main" val="30257212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a:t>Операционная цель ДКП </a:t>
            </a:r>
            <a:endParaRPr lang="ru-RU" dirty="0"/>
          </a:p>
        </p:txBody>
      </p:sp>
      <p:sp>
        <p:nvSpPr>
          <p:cNvPr id="3" name="Объект 2"/>
          <p:cNvSpPr>
            <a:spLocks noGrp="1"/>
          </p:cNvSpPr>
          <p:nvPr>
            <p:ph sz="quarter" idx="1"/>
          </p:nvPr>
        </p:nvSpPr>
        <p:spPr/>
        <p:txBody>
          <a:bodyPr/>
          <a:lstStyle/>
          <a:p>
            <a:r>
              <a:rPr lang="ru-RU" sz="2400" dirty="0" smtClean="0"/>
              <a:t>— </a:t>
            </a:r>
            <a:r>
              <a:rPr lang="ru-RU" sz="2400" dirty="0"/>
              <a:t>поддержание однодневных ставок денежного рынка вблизи ключевой ставки. Операционный ориентир — ставка RUONIA. Для достижения операционной цели Банк России использует систему инструментов (аукционы и операции постоянного действия по предоставлению и абсорбированию ликвидности, обязательные резервы). Система инструментов ДКП учитывает особенности российской экономики и финансового сектора и по­зволяет Банку России поддерживать ставки межбанковского кредитования (МБК) вблизи ключевой ставки в любой ситуации с ликвидностью банковского сектора. При этом ставки МБК влияют на другие ставки в экономике, что позволяет Банку России транслировать сигнал ДКП в экономику и воздействовать на инфляцию.</a:t>
            </a:r>
          </a:p>
        </p:txBody>
      </p:sp>
    </p:spTree>
    <p:extLst>
      <p:ext uri="{BB962C8B-B14F-4D97-AF65-F5344CB8AC3E}">
        <p14:creationId xmlns:p14="http://schemas.microsoft.com/office/powerpoint/2010/main" val="27597428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Объект 3"/>
          <p:cNvPicPr>
            <a:picLocks noGrp="1" noChangeAspect="1"/>
          </p:cNvPicPr>
          <p:nvPr>
            <p:ph sz="quarter" idx="1"/>
          </p:nvPr>
        </p:nvPicPr>
        <p:blipFill>
          <a:blip r:embed="rId2"/>
          <a:stretch>
            <a:fillRect/>
          </a:stretch>
        </p:blipFill>
        <p:spPr>
          <a:xfrm>
            <a:off x="627797" y="763187"/>
            <a:ext cx="11051691" cy="5335988"/>
          </a:xfrm>
          <a:prstGeom prst="rect">
            <a:avLst/>
          </a:prstGeom>
        </p:spPr>
      </p:pic>
    </p:spTree>
    <p:extLst>
      <p:ext uri="{BB962C8B-B14F-4D97-AF65-F5344CB8AC3E}">
        <p14:creationId xmlns:p14="http://schemas.microsoft.com/office/powerpoint/2010/main" val="24831044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smtClean="0"/>
              <a:t>ДКП </a:t>
            </a:r>
            <a:endParaRPr lang="ru-RU" dirty="0"/>
          </a:p>
        </p:txBody>
      </p:sp>
      <p:sp>
        <p:nvSpPr>
          <p:cNvPr id="3" name="Объект 2"/>
          <p:cNvSpPr>
            <a:spLocks noGrp="1"/>
          </p:cNvSpPr>
          <p:nvPr>
            <p:ph sz="quarter" idx="1"/>
          </p:nvPr>
        </p:nvSpPr>
        <p:spPr/>
        <p:txBody>
          <a:bodyPr/>
          <a:lstStyle/>
          <a:p>
            <a:r>
              <a:rPr lang="ru-RU" sz="2400" dirty="0"/>
              <a:t>В 2024 году российский банковский сектор функционирует в условиях структурного профицита ликвидности. Однодневные ставки денежного рынка находятся преимущественно в нижней половине процентного коридора. В январе — августе 2024 года среднее отклонение ставки RUONIA от ключевой ставки (спред) составило −25 базисных пунктов. Это близко к значению за 2023 год (в среднем: −23 </a:t>
            </a:r>
            <a:r>
              <a:rPr lang="ru-RU" sz="2400" dirty="0" err="1"/>
              <a:t>б.п</a:t>
            </a:r>
            <a:r>
              <a:rPr lang="ru-RU" sz="2400" dirty="0"/>
              <a:t>.).</a:t>
            </a:r>
          </a:p>
          <a:p>
            <a:r>
              <a:rPr lang="ru-RU" sz="2400" dirty="0" smtClean="0"/>
              <a:t>Банк </a:t>
            </a:r>
            <a:r>
              <a:rPr lang="ru-RU" sz="2400" dirty="0"/>
              <a:t>России ожидает перехода от профицита к дефициту ликвидности и его постепенного роста на прогнозном горизонте. В этот период продолжится постепенная нормализация бюджетной политики. С 2025 года расходы будут формироваться в соответствии с долгосрочными параметрами бюджетного правила. Влияние бюджетных операций на ликвидность банковского сектора снизится.</a:t>
            </a:r>
          </a:p>
        </p:txBody>
      </p:sp>
    </p:spTree>
    <p:extLst>
      <p:ext uri="{BB962C8B-B14F-4D97-AF65-F5344CB8AC3E}">
        <p14:creationId xmlns:p14="http://schemas.microsoft.com/office/powerpoint/2010/main" val="3294009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smtClean="0"/>
              <a:t>ДКП </a:t>
            </a:r>
            <a:endParaRPr lang="ru-RU" dirty="0"/>
          </a:p>
        </p:txBody>
      </p:sp>
      <p:sp>
        <p:nvSpPr>
          <p:cNvPr id="3" name="Объект 2"/>
          <p:cNvSpPr>
            <a:spLocks noGrp="1"/>
          </p:cNvSpPr>
          <p:nvPr>
            <p:ph sz="quarter" idx="1"/>
          </p:nvPr>
        </p:nvSpPr>
        <p:spPr/>
        <p:txBody>
          <a:bodyPr/>
          <a:lstStyle/>
          <a:p>
            <a:r>
              <a:rPr lang="ru-RU" sz="2400" dirty="0"/>
              <a:t>Структурный профицит (избыток) ликвидности - ситуация, при которой банковский сектор испытывает потребность в размещении средств в центральном банке. Это происходит в случае, когда при притоке денег в банки на их корсчетах образуется больше средств, чем им необходимо для проведения клиентских расчетов и выполнения обязательных резервных требований. Обратная ситуация, когда кредитным организациям для осуществления нормальной деятельности необходимо привлекать средства у центрального банка, называется структурным дефицитом ликвидности.</a:t>
            </a:r>
          </a:p>
        </p:txBody>
      </p:sp>
    </p:spTree>
    <p:extLst>
      <p:ext uri="{BB962C8B-B14F-4D97-AF65-F5344CB8AC3E}">
        <p14:creationId xmlns:p14="http://schemas.microsoft.com/office/powerpoint/2010/main" val="20916689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72839" y="523567"/>
            <a:ext cx="11379200" cy="758952"/>
          </a:xfrm>
        </p:spPr>
        <p:txBody>
          <a:bodyPr>
            <a:noAutofit/>
          </a:bodyPr>
          <a:lstStyle/>
          <a:p>
            <a:r>
              <a:rPr lang="ru-RU" sz="2400" b="1" dirty="0" smtClean="0"/>
              <a:t>Основные направления бюджетной, налоговой и таможенно-тарифной политики </a:t>
            </a:r>
            <a:br>
              <a:rPr lang="ru-RU" sz="2400" b="1" dirty="0" smtClean="0"/>
            </a:br>
            <a:r>
              <a:rPr lang="ru-RU" sz="2400" b="1" dirty="0" smtClean="0"/>
              <a:t>на 2018 год и на плановый период 2019 и 2020 годов</a:t>
            </a:r>
            <a:endParaRPr lang="ru-RU" sz="2400" dirty="0"/>
          </a:p>
        </p:txBody>
      </p:sp>
      <p:sp>
        <p:nvSpPr>
          <p:cNvPr id="2" name="Содержимое 1"/>
          <p:cNvSpPr>
            <a:spLocks noGrp="1"/>
          </p:cNvSpPr>
          <p:nvPr>
            <p:ph sz="quarter" idx="1"/>
          </p:nvPr>
        </p:nvSpPr>
        <p:spPr/>
        <p:txBody>
          <a:bodyPr>
            <a:normAutofit/>
          </a:bodyPr>
          <a:lstStyle/>
          <a:p>
            <a:r>
              <a:rPr lang="ru-RU" dirty="0" smtClean="0"/>
              <a:t>Изменения в бюджетный </a:t>
            </a:r>
            <a:r>
              <a:rPr lang="ru-RU" dirty="0"/>
              <a:t>кодекс </a:t>
            </a:r>
            <a:r>
              <a:rPr lang="ru-RU" dirty="0" smtClean="0"/>
              <a:t>внесены Федеральным законом </a:t>
            </a:r>
            <a:r>
              <a:rPr lang="ru-RU" dirty="0"/>
              <a:t>от 28 марта 2017 г. № 48-ФЗ “О внесении изменений в Бюджетный кодекс Российской Федерации”</a:t>
            </a:r>
            <a:endParaRPr lang="ru-RU" dirty="0" smtClean="0"/>
          </a:p>
          <a:p>
            <a:endParaRPr lang="ru-RU" dirty="0" smtClean="0"/>
          </a:p>
          <a:p>
            <a:r>
              <a:rPr lang="ru-RU" dirty="0" smtClean="0"/>
              <a:t>Статья 165. Бюджетные полномочия Министерства финансов Российской Федерации</a:t>
            </a:r>
          </a:p>
          <a:p>
            <a:pPr>
              <a:buNone/>
            </a:pPr>
            <a:r>
              <a:rPr lang="ru-RU" dirty="0" smtClean="0"/>
              <a:t>…Министерство финансов Российской Федерации … разрабатывает и представляет в Правительство Российской Федерации основные направления бюджетной, налоговой и </a:t>
            </a:r>
            <a:r>
              <a:rPr lang="ru-RU" i="1" dirty="0" smtClean="0"/>
              <a:t>таможенно-тарифной</a:t>
            </a:r>
            <a:r>
              <a:rPr lang="ru-RU" dirty="0" smtClean="0"/>
              <a:t> политики</a:t>
            </a:r>
            <a:endParaRPr lang="ru-RU" dirty="0"/>
          </a:p>
        </p:txBody>
      </p:sp>
    </p:spTree>
    <p:extLst>
      <p:ext uri="{BB962C8B-B14F-4D97-AF65-F5344CB8AC3E}">
        <p14:creationId xmlns:p14="http://schemas.microsoft.com/office/powerpoint/2010/main" val="14725641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61696" y="223316"/>
            <a:ext cx="11379200" cy="758952"/>
          </a:xfrm>
        </p:spPr>
        <p:txBody>
          <a:bodyPr>
            <a:noAutofit/>
          </a:bodyPr>
          <a:lstStyle/>
          <a:p>
            <a:r>
              <a:rPr lang="ru-RU" sz="2400" b="1" dirty="0" smtClean="0"/>
              <a:t>Бюджетно-налоговая политика</a:t>
            </a:r>
            <a:endParaRPr lang="ru-RU" sz="2400" dirty="0"/>
          </a:p>
        </p:txBody>
      </p:sp>
      <p:sp>
        <p:nvSpPr>
          <p:cNvPr id="2" name="Содержимое 1"/>
          <p:cNvSpPr>
            <a:spLocks noGrp="1"/>
          </p:cNvSpPr>
          <p:nvPr>
            <p:ph sz="quarter" idx="1"/>
          </p:nvPr>
        </p:nvSpPr>
        <p:spPr/>
        <p:txBody>
          <a:bodyPr>
            <a:normAutofit fontScale="77500" lnSpcReduction="20000"/>
          </a:bodyPr>
          <a:lstStyle/>
          <a:p>
            <a:pPr marL="0" indent="0">
              <a:buNone/>
            </a:pPr>
            <a:r>
              <a:rPr lang="ru-RU" dirty="0"/>
              <a:t>Основная задача этой политики — регулирование (чаще поддержание) совокупного спроса. Регулирование экономики в этом случае происходит с помощью воздействия на величину совокупных расходов.</a:t>
            </a:r>
          </a:p>
          <a:p>
            <a:pPr marL="0" indent="0">
              <a:buNone/>
            </a:pPr>
            <a:endParaRPr lang="ru-RU" dirty="0"/>
          </a:p>
          <a:p>
            <a:pPr marL="0" indent="0">
              <a:buNone/>
            </a:pPr>
            <a:r>
              <a:rPr lang="ru-RU" dirty="0"/>
              <a:t>Слово «фискальная» </a:t>
            </a:r>
            <a:r>
              <a:rPr lang="ru-RU" dirty="0" smtClean="0"/>
              <a:t>ассоциируется </a:t>
            </a:r>
            <a:r>
              <a:rPr lang="ru-RU" dirty="0"/>
              <a:t>с налогами. По большому счету так оно и есть — именно этой политикой регулируются ставки налогов и сборов.</a:t>
            </a:r>
          </a:p>
          <a:p>
            <a:pPr marL="0" indent="0">
              <a:buNone/>
            </a:pPr>
            <a:endParaRPr lang="ru-RU" dirty="0"/>
          </a:p>
          <a:p>
            <a:pPr marL="0" indent="0">
              <a:buNone/>
            </a:pPr>
            <a:r>
              <a:rPr lang="ru-RU" dirty="0"/>
              <a:t>Какие цели преследует бюджетно-налоговая политика?</a:t>
            </a:r>
          </a:p>
          <a:p>
            <a:endParaRPr lang="ru-RU" dirty="0"/>
          </a:p>
          <a:p>
            <a:r>
              <a:rPr lang="ru-RU" dirty="0"/>
              <a:t>стабильный экономический рост в стране;</a:t>
            </a:r>
          </a:p>
          <a:p>
            <a:r>
              <a:rPr lang="ru-RU" dirty="0"/>
              <a:t>занятость трудовых ресурсов (то есть сведение уровня безработицы к минимуму);</a:t>
            </a:r>
          </a:p>
          <a:p>
            <a:r>
              <a:rPr lang="ru-RU" dirty="0"/>
              <a:t>стабильный уровень цен (инфляция — это самая большая проблема экономик любых стран).</a:t>
            </a:r>
            <a:endParaRPr lang="ru-RU" dirty="0"/>
          </a:p>
        </p:txBody>
      </p:sp>
    </p:spTree>
    <p:extLst>
      <p:ext uri="{BB962C8B-B14F-4D97-AF65-F5344CB8AC3E}">
        <p14:creationId xmlns:p14="http://schemas.microsoft.com/office/powerpoint/2010/main" val="13784894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61696" y="223316"/>
            <a:ext cx="11379200" cy="758952"/>
          </a:xfrm>
        </p:spPr>
        <p:txBody>
          <a:bodyPr>
            <a:noAutofit/>
          </a:bodyPr>
          <a:lstStyle/>
          <a:p>
            <a:r>
              <a:rPr lang="ru-RU" sz="2400" b="1" dirty="0" smtClean="0"/>
              <a:t>Инструменты </a:t>
            </a:r>
            <a:r>
              <a:rPr lang="ru-RU" sz="2400" b="1" dirty="0" smtClean="0"/>
              <a:t>б</a:t>
            </a:r>
            <a:r>
              <a:rPr lang="ru-RU" sz="2400" b="1" dirty="0" smtClean="0"/>
              <a:t>юджетно-налоговой политики</a:t>
            </a:r>
            <a:endParaRPr lang="ru-RU" sz="2400" dirty="0"/>
          </a:p>
        </p:txBody>
      </p:sp>
      <p:sp>
        <p:nvSpPr>
          <p:cNvPr id="2" name="Содержимое 1"/>
          <p:cNvSpPr>
            <a:spLocks noGrp="1"/>
          </p:cNvSpPr>
          <p:nvPr>
            <p:ph sz="quarter" idx="1"/>
          </p:nvPr>
        </p:nvSpPr>
        <p:spPr/>
        <p:txBody>
          <a:bodyPr>
            <a:normAutofit fontScale="70000" lnSpcReduction="20000"/>
          </a:bodyPr>
          <a:lstStyle/>
          <a:p>
            <a:pPr marL="0" indent="0">
              <a:buNone/>
            </a:pPr>
            <a:r>
              <a:rPr lang="ru-RU" dirty="0"/>
              <a:t>государственные закупки;</a:t>
            </a:r>
          </a:p>
          <a:p>
            <a:pPr marL="0" indent="0">
              <a:buNone/>
            </a:pPr>
            <a:r>
              <a:rPr lang="ru-RU" dirty="0"/>
              <a:t>налоги;</a:t>
            </a:r>
          </a:p>
          <a:p>
            <a:pPr marL="0" indent="0">
              <a:buNone/>
            </a:pPr>
            <a:r>
              <a:rPr lang="ru-RU" dirty="0"/>
              <a:t>трансферты.</a:t>
            </a:r>
          </a:p>
          <a:p>
            <a:pPr marL="0" indent="0" algn="ctr">
              <a:buNone/>
            </a:pPr>
            <a:r>
              <a:rPr lang="ru-RU" dirty="0" smtClean="0"/>
              <a:t>Влияние на </a:t>
            </a:r>
            <a:r>
              <a:rPr lang="ru-RU" dirty="0"/>
              <a:t>совокупный спрос:</a:t>
            </a:r>
          </a:p>
          <a:p>
            <a:pPr marL="0" indent="0">
              <a:buNone/>
            </a:pPr>
            <a:r>
              <a:rPr lang="ru-RU" dirty="0" smtClean="0"/>
              <a:t>Трансферты. Когда </a:t>
            </a:r>
            <a:r>
              <a:rPr lang="ru-RU" dirty="0"/>
              <a:t>государство увеличивает социальные выплаты, при прочих равных и неизменных условиях доход хозяйства (семьи, организации) растет, следовательно, есть финансовая возможность тратить больше — повышается спрос. С другой стороны, если смотреть непосредственно на фирму, получение господдержки дает возможность расширения производства и возможное увеличение инвестиционных расходов. Соответственно, уменьшение выплат ведет к сокращению совокупного спроса.</a:t>
            </a:r>
          </a:p>
          <a:p>
            <a:pPr marL="0" indent="0">
              <a:buNone/>
            </a:pPr>
            <a:r>
              <a:rPr lang="ru-RU" dirty="0" smtClean="0"/>
              <a:t>Налоги. Здесь </a:t>
            </a:r>
            <a:r>
              <a:rPr lang="ru-RU" dirty="0"/>
              <a:t>ситуация, полностью противоположная трансфертам. Чем выше применяемые ставки налогов, тем меньше совокупный спрос (спрос отталкивается от возможного дохода), сокращается инвестиционный расход (в компаниях уменьшается чистая — нераспределенная — прибыль). Как только ставки налогов снижаются, ситуация меняется в диаметрально противоположную сторону.</a:t>
            </a:r>
          </a:p>
          <a:p>
            <a:pPr marL="0" indent="0">
              <a:buNone/>
            </a:pPr>
            <a:r>
              <a:rPr lang="ru-RU" dirty="0" err="1" smtClean="0"/>
              <a:t>Госзакупки</a:t>
            </a:r>
            <a:r>
              <a:rPr lang="ru-RU" dirty="0" smtClean="0"/>
              <a:t>. Рост </a:t>
            </a:r>
            <a:r>
              <a:rPr lang="ru-RU" dirty="0"/>
              <a:t>государственных закупок ожидаемо ведет к росту совокупного спроса. Так как сами закупки являются частью совокупных расходов.</a:t>
            </a:r>
            <a:endParaRPr lang="ru-RU" dirty="0"/>
          </a:p>
        </p:txBody>
      </p:sp>
    </p:spTree>
    <p:extLst>
      <p:ext uri="{BB962C8B-B14F-4D97-AF65-F5344CB8AC3E}">
        <p14:creationId xmlns:p14="http://schemas.microsoft.com/office/powerpoint/2010/main" val="30112962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61696" y="223316"/>
            <a:ext cx="11379200" cy="663788"/>
          </a:xfrm>
        </p:spPr>
        <p:txBody>
          <a:bodyPr>
            <a:noAutofit/>
          </a:bodyPr>
          <a:lstStyle/>
          <a:p>
            <a:r>
              <a:rPr lang="ru-RU" sz="2400" b="1" dirty="0"/>
              <a:t>Плюсы и минусы фискальной политики</a:t>
            </a:r>
            <a:endParaRPr lang="ru-RU" sz="2400" dirty="0"/>
          </a:p>
        </p:txBody>
      </p:sp>
      <p:sp>
        <p:nvSpPr>
          <p:cNvPr id="2" name="Содержимое 1"/>
          <p:cNvSpPr>
            <a:spLocks noGrp="1"/>
          </p:cNvSpPr>
          <p:nvPr>
            <p:ph sz="quarter" idx="1"/>
          </p:nvPr>
        </p:nvSpPr>
        <p:spPr>
          <a:xfrm>
            <a:off x="402336" y="1499752"/>
            <a:ext cx="11338560" cy="4572000"/>
          </a:xfrm>
        </p:spPr>
        <p:txBody>
          <a:bodyPr>
            <a:normAutofit fontScale="62500" lnSpcReduction="20000"/>
          </a:bodyPr>
          <a:lstStyle/>
          <a:p>
            <a:pPr marL="0" indent="0">
              <a:buNone/>
            </a:pPr>
            <a:r>
              <a:rPr lang="ru-RU" dirty="0"/>
              <a:t>Все инструменты фискальной политики имеют мультипликативный эффект влияния на экономику.</a:t>
            </a:r>
          </a:p>
          <a:p>
            <a:pPr marL="0" indent="0">
              <a:buNone/>
            </a:pPr>
            <a:r>
              <a:rPr lang="ru-RU" dirty="0"/>
              <a:t>Наличие автоматических стабилизаторов — частичное сглаживание циклических колебаний экономики.</a:t>
            </a:r>
          </a:p>
          <a:p>
            <a:pPr marL="0" indent="0">
              <a:buNone/>
            </a:pPr>
            <a:r>
              <a:rPr lang="ru-RU" dirty="0"/>
              <a:t>Отсутствие долгого времени между принятием решений по направлению экономики и результатом воздействия (короткий внешний временной лаг).</a:t>
            </a:r>
          </a:p>
          <a:p>
            <a:pPr marL="0" indent="0">
              <a:buNone/>
            </a:pPr>
            <a:endParaRPr lang="ru-RU" dirty="0"/>
          </a:p>
          <a:p>
            <a:pPr marL="0" indent="0" algn="r">
              <a:buNone/>
            </a:pPr>
            <a:r>
              <a:rPr lang="ru-RU" dirty="0"/>
              <a:t>Наличие внутреннего лага. То есть между наступлением спада или подъема экономики проходит достаточно длительный процесс утверждения новой политики (все подобные решения должны утверждаться Госдумой РФ для придания им силы закона). Между тем ситуация в стране уже может измениться и принятые решения могут оказаться неактуальными и даже губительными: если меры принимались при рецессии экономики, то их действие при подъеме может, наоборот, вызвать уже «перегрев».</a:t>
            </a:r>
          </a:p>
          <a:p>
            <a:pPr marL="0" indent="0" algn="r">
              <a:buNone/>
            </a:pPr>
            <a:r>
              <a:rPr lang="ru-RU" dirty="0"/>
              <a:t>Некая неопределенность. Порой сложно определить момент, когда надо от стимулирующей экономики переходить к сдерживающей. Отсюда может возникнуть некая дестабилизация экономической ситуации.</a:t>
            </a:r>
          </a:p>
          <a:p>
            <a:pPr marL="0" indent="0" algn="r">
              <a:buNone/>
            </a:pPr>
            <a:r>
              <a:rPr lang="ru-RU" dirty="0"/>
              <a:t>Дефицит бюджета. Работа большинства инструментов фискальной политики приводит к оттоку денежных средств из бюджета: увеличению госрасходов, трансфертов, снижению ставок налогов. Данный недостаток считается самым крупным.</a:t>
            </a:r>
            <a:endParaRPr lang="ru-RU" dirty="0"/>
          </a:p>
        </p:txBody>
      </p:sp>
    </p:spTree>
    <p:extLst>
      <p:ext uri="{BB962C8B-B14F-4D97-AF65-F5344CB8AC3E}">
        <p14:creationId xmlns:p14="http://schemas.microsoft.com/office/powerpoint/2010/main" val="29984777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61696" y="223316"/>
            <a:ext cx="11379200" cy="663788"/>
          </a:xfrm>
        </p:spPr>
        <p:txBody>
          <a:bodyPr>
            <a:noAutofit/>
          </a:bodyPr>
          <a:lstStyle/>
          <a:p>
            <a:r>
              <a:rPr lang="ru-RU" sz="2400" b="1" dirty="0" smtClean="0"/>
              <a:t>БНП РФ</a:t>
            </a:r>
            <a:endParaRPr lang="ru-RU" sz="2400" dirty="0"/>
          </a:p>
        </p:txBody>
      </p:sp>
      <p:sp>
        <p:nvSpPr>
          <p:cNvPr id="2" name="Содержимое 1"/>
          <p:cNvSpPr>
            <a:spLocks noGrp="1"/>
          </p:cNvSpPr>
          <p:nvPr>
            <p:ph sz="quarter" idx="1"/>
          </p:nvPr>
        </p:nvSpPr>
        <p:spPr>
          <a:xfrm>
            <a:off x="402336" y="1499752"/>
            <a:ext cx="11338560" cy="4572000"/>
          </a:xfrm>
        </p:spPr>
        <p:txBody>
          <a:bodyPr>
            <a:normAutofit fontScale="70000" lnSpcReduction="20000"/>
          </a:bodyPr>
          <a:lstStyle/>
          <a:p>
            <a:pPr marL="0" indent="0">
              <a:buNone/>
            </a:pPr>
            <a:r>
              <a:rPr lang="ru-RU" dirty="0"/>
              <a:t>В 2022-2023 гг. экономическая политика в первую очередь была ориентирована на (</a:t>
            </a:r>
            <a:r>
              <a:rPr lang="ru-RU" dirty="0" smtClean="0"/>
              <a:t>1) обеспечение </a:t>
            </a:r>
            <a:r>
              <a:rPr lang="ru-RU" dirty="0"/>
              <a:t>финансовой и ценовой стабилизации при поддержке доходов </a:t>
            </a:r>
            <a:r>
              <a:rPr lang="ru-RU" dirty="0" smtClean="0"/>
              <a:t>уязвимых категорий </a:t>
            </a:r>
            <a:r>
              <a:rPr lang="ru-RU" dirty="0"/>
              <a:t>граждан и (2) содействие структурной трансформации экономики (в </a:t>
            </a:r>
            <a:r>
              <a:rPr lang="ru-RU" dirty="0" err="1" smtClean="0"/>
              <a:t>т.ч</a:t>
            </a:r>
            <a:r>
              <a:rPr lang="ru-RU" dirty="0" smtClean="0"/>
              <a:t>. перестройке </a:t>
            </a:r>
            <a:r>
              <a:rPr lang="ru-RU" dirty="0"/>
              <a:t>хозяйственных связей) с минимальными потерями для потенциала развития </a:t>
            </a:r>
            <a:r>
              <a:rPr lang="ru-RU" dirty="0" smtClean="0"/>
              <a:t>и сохранением </a:t>
            </a:r>
            <a:r>
              <a:rPr lang="ru-RU" dirty="0"/>
              <a:t>рабочих мест. В части бюджетной политики это обеспечивалось за счет:</a:t>
            </a:r>
          </a:p>
          <a:p>
            <a:pPr marL="0" indent="0">
              <a:buNone/>
            </a:pPr>
            <a:r>
              <a:rPr lang="ru-RU" dirty="0"/>
              <a:t>1. Обеспечение финансовой устойчивости.</a:t>
            </a:r>
          </a:p>
          <a:p>
            <a:pPr marL="0" indent="0">
              <a:buNone/>
            </a:pPr>
            <a:r>
              <a:rPr lang="ru-RU" dirty="0"/>
              <a:t>Этому способствовала систематическая приверженность институтам </a:t>
            </a:r>
            <a:r>
              <a:rPr lang="ru-RU" dirty="0" smtClean="0"/>
              <a:t>ответственной экономической </a:t>
            </a:r>
            <a:r>
              <a:rPr lang="ru-RU" dirty="0"/>
              <a:t>политики («бюджетные правила», сбалансированная ДКП), наряду </a:t>
            </a:r>
            <a:r>
              <a:rPr lang="ru-RU" dirty="0" smtClean="0"/>
              <a:t>с укреплением </a:t>
            </a:r>
            <a:r>
              <a:rPr lang="ru-RU" dirty="0"/>
              <a:t>суверенной финансовой инфраструктуры (НСПК, СПФС, расчеты </a:t>
            </a:r>
            <a:r>
              <a:rPr lang="ru-RU" dirty="0" smtClean="0"/>
              <a:t>в национальных </a:t>
            </a:r>
            <a:r>
              <a:rPr lang="ru-RU" dirty="0"/>
              <a:t>валютах) и реализацией оперативных </a:t>
            </a:r>
            <a:r>
              <a:rPr lang="ru-RU" dirty="0" smtClean="0"/>
              <a:t>мероприятий. Обеспечение </a:t>
            </a:r>
            <a:r>
              <a:rPr lang="ru-RU" dirty="0"/>
              <a:t>финансовой и ценовой стабилизации в результате создали условия </a:t>
            </a:r>
            <a:r>
              <a:rPr lang="ru-RU" dirty="0" smtClean="0"/>
              <a:t>для проведения </a:t>
            </a:r>
            <a:r>
              <a:rPr lang="ru-RU" dirty="0"/>
              <a:t>эффективной </a:t>
            </a:r>
            <a:r>
              <a:rPr lang="ru-RU" dirty="0" err="1"/>
              <a:t>контрциклической</a:t>
            </a:r>
            <a:r>
              <a:rPr lang="ru-RU" dirty="0"/>
              <a:t> бюджетной политики – даже </a:t>
            </a:r>
            <a:r>
              <a:rPr lang="ru-RU" dirty="0" smtClean="0"/>
              <a:t>в условиях </a:t>
            </a:r>
            <a:r>
              <a:rPr lang="ru-RU" dirty="0"/>
              <a:t>беспрецедентного внешнего давления.</a:t>
            </a:r>
          </a:p>
          <a:p>
            <a:pPr marL="0" indent="0">
              <a:buNone/>
            </a:pPr>
            <a:r>
              <a:rPr lang="ru-RU" dirty="0"/>
              <a:t>2. Обеспечение экспансивной направленности бюджетной политики в </a:t>
            </a:r>
            <a:r>
              <a:rPr lang="ru-RU" dirty="0" smtClean="0"/>
              <a:t>целях минимизации </a:t>
            </a:r>
            <a:r>
              <a:rPr lang="ru-RU" dirty="0"/>
              <a:t>влияния необходимой структурной трансформации на </a:t>
            </a:r>
            <a:r>
              <a:rPr lang="ru-RU" dirty="0" smtClean="0"/>
              <a:t>средне- (</a:t>
            </a:r>
            <a:r>
              <a:rPr lang="ru-RU" dirty="0"/>
              <a:t>долго)срочный потенциал экономики. Размер бюджетного импульса в 2022-2023 </a:t>
            </a:r>
            <a:r>
              <a:rPr lang="ru-RU" dirty="0" smtClean="0"/>
              <a:t>гг. соответствует </a:t>
            </a:r>
            <a:r>
              <a:rPr lang="ru-RU" dirty="0"/>
              <a:t>10% годового ВВП, а акцент программ на содействии </a:t>
            </a:r>
            <a:r>
              <a:rPr lang="ru-RU" dirty="0" smtClean="0"/>
              <a:t>перестройке хозяйственных </a:t>
            </a:r>
            <a:r>
              <a:rPr lang="ru-RU" dirty="0"/>
              <a:t>связей, поддержке базовых отраслей промышленности, МСП </a:t>
            </a:r>
            <a:r>
              <a:rPr lang="ru-RU" dirty="0" smtClean="0"/>
              <a:t>и наиболее </a:t>
            </a:r>
            <a:r>
              <a:rPr lang="ru-RU" dirty="0"/>
              <a:t>уязвимых категорий граждан, наряду с их своевременностью повысил </a:t>
            </a:r>
            <a:r>
              <a:rPr lang="ru-RU" dirty="0" smtClean="0"/>
              <a:t>его действенность</a:t>
            </a:r>
            <a:r>
              <a:rPr lang="ru-RU" dirty="0"/>
              <a:t>.</a:t>
            </a:r>
          </a:p>
        </p:txBody>
      </p:sp>
    </p:spTree>
    <p:extLst>
      <p:ext uri="{BB962C8B-B14F-4D97-AF65-F5344CB8AC3E}">
        <p14:creationId xmlns:p14="http://schemas.microsoft.com/office/powerpoint/2010/main" val="8999056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61696" y="223316"/>
            <a:ext cx="11379200" cy="663788"/>
          </a:xfrm>
        </p:spPr>
        <p:txBody>
          <a:bodyPr>
            <a:noAutofit/>
          </a:bodyPr>
          <a:lstStyle/>
          <a:p>
            <a:r>
              <a:rPr lang="ru-RU" sz="2400" b="1" dirty="0" smtClean="0"/>
              <a:t>БНП РФ</a:t>
            </a:r>
            <a:endParaRPr lang="ru-RU" sz="2400" dirty="0"/>
          </a:p>
        </p:txBody>
      </p:sp>
      <p:sp>
        <p:nvSpPr>
          <p:cNvPr id="2" name="Содержимое 1"/>
          <p:cNvSpPr>
            <a:spLocks noGrp="1"/>
          </p:cNvSpPr>
          <p:nvPr>
            <p:ph sz="quarter" idx="1"/>
          </p:nvPr>
        </p:nvSpPr>
        <p:spPr>
          <a:xfrm>
            <a:off x="402336" y="1499752"/>
            <a:ext cx="11338560" cy="4572000"/>
          </a:xfrm>
        </p:spPr>
        <p:txBody>
          <a:bodyPr>
            <a:normAutofit fontScale="77500" lnSpcReduction="20000"/>
          </a:bodyPr>
          <a:lstStyle/>
          <a:p>
            <a:pPr marL="0" indent="0">
              <a:buNone/>
            </a:pPr>
            <a:r>
              <a:rPr lang="ru-RU" dirty="0"/>
              <a:t>В 2024 году экспансивная направленность бюджетной политики сохранится с</a:t>
            </a:r>
          </a:p>
          <a:p>
            <a:pPr marL="0" indent="0">
              <a:buNone/>
            </a:pPr>
            <a:r>
              <a:rPr lang="ru-RU" dirty="0"/>
              <a:t>нормализацией к 2025 году. Вместе с тем акцент экономической политики постепенно</a:t>
            </a:r>
          </a:p>
          <a:p>
            <a:pPr marL="0" indent="0">
              <a:buNone/>
            </a:pPr>
            <a:r>
              <a:rPr lang="ru-RU" dirty="0"/>
              <a:t>смещается с антикризисной повестки к задачам содействия достижению национальных</a:t>
            </a:r>
          </a:p>
          <a:p>
            <a:pPr marL="0" indent="0">
              <a:buNone/>
            </a:pPr>
            <a:r>
              <a:rPr lang="ru-RU" dirty="0"/>
              <a:t>целей развития страны посредством обеспечения устойчивых темпов роста экономики</a:t>
            </a:r>
          </a:p>
          <a:p>
            <a:pPr marL="0" indent="0">
              <a:buNone/>
            </a:pPr>
            <a:r>
              <a:rPr lang="ru-RU" dirty="0"/>
              <a:t>и расширения потенциала сбалансированного развития.</a:t>
            </a:r>
          </a:p>
          <a:p>
            <a:pPr marL="0" indent="0">
              <a:buNone/>
            </a:pPr>
            <a:r>
              <a:rPr lang="ru-RU" dirty="0"/>
              <a:t>Достижению этой цели будет содействовать постепенная нормализация бюджетной</a:t>
            </a:r>
          </a:p>
          <a:p>
            <a:pPr marL="0" indent="0">
              <a:buNone/>
            </a:pPr>
            <a:r>
              <a:rPr lang="ru-RU" dirty="0"/>
              <a:t>политики и реализуемые структурные изменения: как в налоговой политике, так и в</a:t>
            </a:r>
          </a:p>
          <a:p>
            <a:pPr marL="0" indent="0">
              <a:buNone/>
            </a:pPr>
            <a:r>
              <a:rPr lang="ru-RU" dirty="0"/>
              <a:t>структуре расходов – стратегическая концентрация финансовых ресурсов на достижении</a:t>
            </a:r>
          </a:p>
          <a:p>
            <a:pPr marL="0" indent="0">
              <a:buNone/>
            </a:pPr>
            <a:r>
              <a:rPr lang="ru-RU" dirty="0"/>
              <a:t>национальных целей развития с акцентом на: (1) социальную поддержку нуждающихся</a:t>
            </a:r>
          </a:p>
          <a:p>
            <a:pPr marL="0" indent="0">
              <a:buNone/>
            </a:pPr>
            <a:r>
              <a:rPr lang="ru-RU" dirty="0"/>
              <a:t>граждан, (2) укрепление обороноспособности страны, (3) интеграцию новых регионов и</a:t>
            </a:r>
          </a:p>
          <a:p>
            <a:pPr marL="0" indent="0">
              <a:buNone/>
            </a:pPr>
            <a:r>
              <a:rPr lang="ru-RU" dirty="0"/>
              <a:t>(4) технологическое развитие и поддержку инфраструктуры.</a:t>
            </a:r>
          </a:p>
        </p:txBody>
      </p:sp>
    </p:spTree>
    <p:extLst>
      <p:ext uri="{BB962C8B-B14F-4D97-AF65-F5344CB8AC3E}">
        <p14:creationId xmlns:p14="http://schemas.microsoft.com/office/powerpoint/2010/main" val="22231981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61696" y="223316"/>
            <a:ext cx="11379200" cy="663788"/>
          </a:xfrm>
        </p:spPr>
        <p:txBody>
          <a:bodyPr>
            <a:noAutofit/>
          </a:bodyPr>
          <a:lstStyle/>
          <a:p>
            <a:r>
              <a:rPr lang="ru-RU" sz="2400" b="1" dirty="0" smtClean="0"/>
              <a:t>БНП РФ</a:t>
            </a:r>
            <a:endParaRPr lang="ru-RU" sz="2400" dirty="0"/>
          </a:p>
        </p:txBody>
      </p:sp>
      <p:pic>
        <p:nvPicPr>
          <p:cNvPr id="4" name="Объект 3"/>
          <p:cNvPicPr>
            <a:picLocks noGrp="1" noChangeAspect="1"/>
          </p:cNvPicPr>
          <p:nvPr>
            <p:ph sz="quarter" idx="1"/>
          </p:nvPr>
        </p:nvPicPr>
        <p:blipFill>
          <a:blip r:embed="rId2"/>
          <a:stretch>
            <a:fillRect/>
          </a:stretch>
        </p:blipFill>
        <p:spPr>
          <a:xfrm>
            <a:off x="1215498" y="223316"/>
            <a:ext cx="9464436" cy="6395298"/>
          </a:xfrm>
          <a:prstGeom prst="rect">
            <a:avLst/>
          </a:prstGeom>
        </p:spPr>
      </p:pic>
    </p:spTree>
    <p:extLst>
      <p:ext uri="{BB962C8B-B14F-4D97-AF65-F5344CB8AC3E}">
        <p14:creationId xmlns:p14="http://schemas.microsoft.com/office/powerpoint/2010/main" val="36361321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Вопрос:</a:t>
            </a:r>
            <a:endParaRPr lang="ru-RU" dirty="0"/>
          </a:p>
        </p:txBody>
      </p:sp>
      <p:sp>
        <p:nvSpPr>
          <p:cNvPr id="3" name="Объект 2"/>
          <p:cNvSpPr>
            <a:spLocks noGrp="1"/>
          </p:cNvSpPr>
          <p:nvPr>
            <p:ph sz="quarter" idx="1"/>
          </p:nvPr>
        </p:nvSpPr>
        <p:spPr/>
        <p:txBody>
          <a:bodyPr/>
          <a:lstStyle/>
          <a:p>
            <a:r>
              <a:rPr lang="ru-RU" dirty="0" smtClean="0"/>
              <a:t>Какой </a:t>
            </a:r>
            <a:r>
              <a:rPr lang="ru-RU" dirty="0" smtClean="0"/>
              <a:t>тип (</a:t>
            </a:r>
            <a:r>
              <a:rPr lang="ru-RU" i="1" dirty="0" smtClean="0"/>
              <a:t>стимулирующая/сдерживающая</a:t>
            </a:r>
            <a:r>
              <a:rPr lang="ru-RU" dirty="0" smtClean="0"/>
              <a:t>)  </a:t>
            </a:r>
            <a:r>
              <a:rPr lang="ru-RU" dirty="0" smtClean="0"/>
              <a:t>фискальной и монетарной</a:t>
            </a:r>
            <a:r>
              <a:rPr lang="ru-RU" dirty="0" smtClean="0"/>
              <a:t> </a:t>
            </a:r>
            <a:r>
              <a:rPr lang="ru-RU" dirty="0" smtClean="0"/>
              <a:t>политики реализуется в РФ? (подтвердите примерами</a:t>
            </a:r>
            <a:r>
              <a:rPr lang="ru-RU" dirty="0" smtClean="0"/>
              <a:t>)</a:t>
            </a:r>
          </a:p>
          <a:p>
            <a:endParaRPr lang="ru-RU" dirty="0"/>
          </a:p>
          <a:p>
            <a:r>
              <a:rPr lang="ru-RU" dirty="0" smtClean="0"/>
              <a:t>Льготное ипотечное кредитование: цели и результаты.</a:t>
            </a:r>
            <a:endParaRPr lang="ru-RU" dirty="0"/>
          </a:p>
        </p:txBody>
      </p:sp>
    </p:spTree>
    <p:extLst>
      <p:ext uri="{BB962C8B-B14F-4D97-AF65-F5344CB8AC3E}">
        <p14:creationId xmlns:p14="http://schemas.microsoft.com/office/powerpoint/2010/main" val="310452943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6ab7b7685c647611286e53f7fcc8b4e55fd45db"/>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5_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280</TotalTime>
  <Words>2440</Words>
  <Application>Microsoft Office PowerPoint</Application>
  <PresentationFormat>Широкоэкранный</PresentationFormat>
  <Paragraphs>138</Paragraphs>
  <Slides>35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35</vt:i4>
      </vt:variant>
    </vt:vector>
  </HeadingPairs>
  <TitlesOfParts>
    <vt:vector size="41" baseType="lpstr">
      <vt:lpstr>Arial</vt:lpstr>
      <vt:lpstr>Georgia</vt:lpstr>
      <vt:lpstr>Wingdings</vt:lpstr>
      <vt:lpstr>Wingdings 2</vt:lpstr>
      <vt:lpstr>2_Официальная</vt:lpstr>
      <vt:lpstr>5_Официальная</vt:lpstr>
      <vt:lpstr>Финансы </vt:lpstr>
      <vt:lpstr>Презентация PowerPoint</vt:lpstr>
      <vt:lpstr>Основания вмешательства государства в экономику</vt:lpstr>
      <vt:lpstr>Основания вмешательства государства в экономику</vt:lpstr>
      <vt:lpstr>Функции государства и инструменты их реализации</vt:lpstr>
      <vt:lpstr>Формы управления финансами</vt:lpstr>
      <vt:lpstr>Государственные программы</vt:lpstr>
      <vt:lpstr>Финансовая политика </vt:lpstr>
      <vt:lpstr>Финансовая политика </vt:lpstr>
      <vt:lpstr>Виды финансовых политик</vt:lpstr>
      <vt:lpstr>Виды фискальной политики</vt:lpstr>
      <vt:lpstr>Виды стабилизаторов</vt:lpstr>
      <vt:lpstr>ДКП</vt:lpstr>
      <vt:lpstr>ДКП</vt:lpstr>
      <vt:lpstr>ДКП</vt:lpstr>
      <vt:lpstr>Механизм денежной трансмиссии</vt:lpstr>
      <vt:lpstr>Контрцикличность финансовой политики</vt:lpstr>
      <vt:lpstr>БНП</vt:lpstr>
      <vt:lpstr>Цель денежно-кредитной политики Банка России </vt:lpstr>
      <vt:lpstr>Инструменты ДКП</vt:lpstr>
      <vt:lpstr>Инструменты ДКП</vt:lpstr>
      <vt:lpstr>Презентация PowerPoint</vt:lpstr>
      <vt:lpstr>Базовый прогноз ДКП</vt:lpstr>
      <vt:lpstr>Операционная цель ДКП </vt:lpstr>
      <vt:lpstr>Презентация PowerPoint</vt:lpstr>
      <vt:lpstr>ДКП </vt:lpstr>
      <vt:lpstr>ДКП </vt:lpstr>
      <vt:lpstr>Основные направления бюджетной, налоговой и таможенно-тарифной политики  на 2018 год и на плановый период 2019 и 2020 годов</vt:lpstr>
      <vt:lpstr>Бюджетно-налоговая политика</vt:lpstr>
      <vt:lpstr>Инструменты бюджетно-налоговой политики</vt:lpstr>
      <vt:lpstr>Плюсы и минусы фискальной политики</vt:lpstr>
      <vt:lpstr>БНП РФ</vt:lpstr>
      <vt:lpstr>БНП РФ</vt:lpstr>
      <vt:lpstr>БНП РФ</vt:lpstr>
      <vt:lpstr>Вопрос:</vt:lpstr>
    </vt:vector>
  </TitlesOfParts>
  <Company>VVSU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Даниловских Татьяна</dc:creator>
  <cp:lastModifiedBy>Даниловских Татьяна</cp:lastModifiedBy>
  <cp:revision>30</cp:revision>
  <dcterms:created xsi:type="dcterms:W3CDTF">2022-10-03T07:06:20Z</dcterms:created>
  <dcterms:modified xsi:type="dcterms:W3CDTF">2024-10-03T02:33:47Z</dcterms:modified>
</cp:coreProperties>
</file>