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88" r:id="rId2"/>
    <p:sldId id="271" r:id="rId3"/>
    <p:sldId id="276" r:id="rId4"/>
    <p:sldId id="277" r:id="rId5"/>
    <p:sldId id="278" r:id="rId6"/>
    <p:sldId id="279" r:id="rId7"/>
    <p:sldId id="311" r:id="rId8"/>
    <p:sldId id="313" r:id="rId9"/>
    <p:sldId id="315" r:id="rId10"/>
    <p:sldId id="316" r:id="rId11"/>
    <p:sldId id="317" r:id="rId12"/>
    <p:sldId id="318" r:id="rId13"/>
    <p:sldId id="319" r:id="rId14"/>
    <p:sldId id="321" r:id="rId15"/>
    <p:sldId id="322" r:id="rId16"/>
    <p:sldId id="312" r:id="rId17"/>
    <p:sldId id="314" r:id="rId18"/>
    <p:sldId id="310" r:id="rId19"/>
    <p:sldId id="292" r:id="rId20"/>
    <p:sldId id="294" r:id="rId21"/>
    <p:sldId id="287" r:id="rId22"/>
    <p:sldId id="295" r:id="rId23"/>
    <p:sldId id="305" r:id="rId24"/>
    <p:sldId id="306" r:id="rId25"/>
    <p:sldId id="308" r:id="rId26"/>
    <p:sldId id="264" r:id="rId27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3AF2"/>
    <a:srgbClr val="202079"/>
    <a:srgbClr val="323655"/>
    <a:srgbClr val="0033CC"/>
    <a:srgbClr val="F6F8B8"/>
    <a:srgbClr val="B7AFFF"/>
    <a:srgbClr val="333366"/>
    <a:srgbClr val="005EB2"/>
    <a:srgbClr val="5990D6"/>
    <a:srgbClr val="E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5" autoAdjust="0"/>
    <p:restoredTop sz="94660" autoAdjust="0"/>
  </p:normalViewPr>
  <p:slideViewPr>
    <p:cSldViewPr snapToGrid="0">
      <p:cViewPr varScale="1">
        <p:scale>
          <a:sx n="54" d="100"/>
          <a:sy n="54" d="100"/>
        </p:scale>
        <p:origin x="12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13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1208315" y="2162550"/>
            <a:ext cx="6849836" cy="194673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anchor="b">
            <a:noAutofit/>
          </a:bodyPr>
          <a:lstStyle>
            <a:lvl1pPr algn="ctr">
              <a:buNone/>
              <a:defRPr sz="3000" b="0" cap="none" spc="0" baseline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«Название темы»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100" baseline="0">
                <a:solidFill>
                  <a:schemeClr val="accent1">
                    <a:lumMod val="90000"/>
                  </a:schemeClr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4751613" y="779143"/>
            <a:ext cx="4392387" cy="309600"/>
          </a:xfrm>
        </p:spPr>
        <p:txBody>
          <a:bodyPr>
            <a:noAutofit/>
          </a:bodyPr>
          <a:lstStyle>
            <a:lvl1pPr algn="r">
              <a:buNone/>
              <a:defRPr sz="14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«Название кафедры»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4751613" y="205862"/>
            <a:ext cx="4392383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Дисциплина «Название дисциплины»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29336" y="4668948"/>
            <a:ext cx="5418667" cy="573733"/>
          </a:xfrm>
        </p:spPr>
        <p:txBody>
          <a:bodyPr>
            <a:noAutofit/>
          </a:bodyPr>
          <a:lstStyle>
            <a:lvl1pPr algn="ct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Преподаватель </a:t>
            </a:r>
          </a:p>
        </p:txBody>
      </p: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6" y="73645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628597" y="4199"/>
            <a:ext cx="7886808" cy="655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anchor="ctr" anchorCtr="0">
            <a:normAutofit/>
          </a:bodyPr>
          <a:lstStyle>
            <a:lvl1pPr algn="ctr"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8" descr="bluelogo4"/>
          <p:cNvPicPr>
            <a:picLocks noChangeAspect="1" noChangeArrowheads="1"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174" y="73479"/>
            <a:ext cx="325499" cy="69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601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26D6F-4266-4EAE-81E8-D08C7CE3685E}" type="datetime1">
              <a:rPr lang="en-US"/>
              <a:pPr>
                <a:defRPr/>
              </a:pPr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1A8BF-EDA7-434C-842C-4BE69FDB60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730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589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00" y="0"/>
            <a:ext cx="7887600" cy="655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6274800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18" descr="bluelogo4"/>
          <p:cNvPicPr>
            <a:picLocks noChangeAspect="1" noChangeArrowheads="1"/>
          </p:cNvPicPr>
          <p:nvPr userDrawn="1"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2" y="6315360"/>
            <a:ext cx="264057" cy="49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5" r:id="rId11"/>
    <p:sldLayoutId id="2147483666" r:id="rId12"/>
    <p:sldLayoutId id="2147483667" r:id="rId13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0" i="0" kern="1200" cap="none" spc="0" baseline="0" dirty="0">
          <a:ln w="0"/>
          <a:solidFill>
            <a:schemeClr val="tx1"/>
          </a:solidFill>
          <a:effectLst/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3396343" y="205862"/>
            <a:ext cx="5747653" cy="993546"/>
          </a:xfrm>
        </p:spPr>
        <p:txBody>
          <a:bodyPr/>
          <a:lstStyle/>
          <a:p>
            <a:r>
              <a:rPr lang="ru-RU" sz="2400" b="1" i="1" dirty="0"/>
              <a:t>Стратегии и современная модель управления  в сфере денежно-кредитных отношений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751613" y="4868883"/>
            <a:ext cx="3796390" cy="475013"/>
          </a:xfrm>
        </p:spPr>
        <p:txBody>
          <a:bodyPr/>
          <a:lstStyle/>
          <a:p>
            <a:r>
              <a:rPr lang="ru-RU" sz="2000" dirty="0"/>
              <a:t>Д.э.н., проф. </a:t>
            </a:r>
            <a:r>
              <a:rPr lang="ru-RU" sz="2000" dirty="0" err="1"/>
              <a:t>В.В.Савалей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71896" y="2066306"/>
            <a:ext cx="75289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Тема </a:t>
            </a:r>
            <a:r>
              <a:rPr lang="ru-RU" sz="3200" dirty="0" smtClean="0">
                <a:solidFill>
                  <a:srgbClr val="FF0000"/>
                </a:solidFill>
              </a:rPr>
              <a:t>2</a:t>
            </a:r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dirty="0" smtClean="0"/>
              <a:t>Банки в системе </a:t>
            </a:r>
            <a:r>
              <a:rPr lang="ru-RU" sz="3200" dirty="0"/>
              <a:t>регулирования</a:t>
            </a:r>
          </a:p>
          <a:p>
            <a:pPr algn="ctr"/>
            <a:r>
              <a:rPr lang="ru-RU" sz="3200" dirty="0" smtClean="0"/>
              <a:t>денежно-кредитных отношений</a:t>
            </a:r>
            <a:endParaRPr lang="ru-RU" sz="3200" dirty="0"/>
          </a:p>
        </p:txBody>
      </p:sp>
      <p:sp>
        <p:nvSpPr>
          <p:cNvPr id="9" name="Текст 3"/>
          <p:cNvSpPr>
            <a:spLocks noGrp="1"/>
          </p:cNvSpPr>
          <p:nvPr>
            <p:ph type="body" sz="quarter" idx="11"/>
          </p:nvPr>
        </p:nvSpPr>
        <p:spPr>
          <a:xfrm>
            <a:off x="4536374" y="5343896"/>
            <a:ext cx="4392387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564832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0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srgbClr val="C00000"/>
                </a:solidFill>
              </a:rPr>
              <a:t>2.1  </a:t>
            </a:r>
            <a:r>
              <a:rPr lang="ru-RU" sz="2200" dirty="0">
                <a:solidFill>
                  <a:srgbClr val="C00000"/>
                </a:solidFill>
              </a:rPr>
              <a:t>Центральный банк как главный субъект  разработки и проведения единой государственной денежно-кредитной политики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844824"/>
            <a:ext cx="835292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100" dirty="0"/>
              <a:t>Важнейшее условие, необходимое для разработки и проведения  эффективной денежно-кредитной политики -  </a:t>
            </a:r>
            <a:r>
              <a:rPr lang="ru-RU" sz="2100" b="1" dirty="0">
                <a:solidFill>
                  <a:srgbClr val="7030A0"/>
                </a:solidFill>
              </a:rPr>
              <a:t>функциональная независимость центрального банка. </a:t>
            </a:r>
          </a:p>
          <a:p>
            <a:endParaRPr lang="ru-RU" sz="2100" dirty="0"/>
          </a:p>
          <a:p>
            <a:pPr indent="265113"/>
            <a:r>
              <a:rPr lang="ru-RU" sz="2100" b="1" dirty="0">
                <a:solidFill>
                  <a:srgbClr val="7030A0"/>
                </a:solidFill>
              </a:rPr>
              <a:t>Функциональная независимость </a:t>
            </a:r>
            <a:r>
              <a:rPr lang="ru-RU" sz="2100" dirty="0"/>
              <a:t>предполагает самостоятельность центрального банка в выборе инструментов проведения денежно-кредитной политики и в том, что центральный банк не обязан финансировать государственные расходы и отдавать предпочтение правительству в предоставлении ему кредитов.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68DF7C6-0C71-49EA-9170-F98E79A0B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493D9B-2E83-458B-8AF5-2CD59FDD1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Банк России – независимый публично-правовой институт.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E34177-A859-4B47-A148-D44C3ACA6A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 smtClean="0"/>
              <a:t>   Правовой </a:t>
            </a:r>
            <a:r>
              <a:rPr lang="ru-RU" dirty="0"/>
              <a:t>статус Центрального банка РФ (Банка России) установлен:</a:t>
            </a:r>
          </a:p>
          <a:p>
            <a:pPr lvl="0"/>
            <a:r>
              <a:rPr lang="ru-RU" dirty="0" smtClean="0"/>
              <a:t>1) </a:t>
            </a:r>
            <a:r>
              <a:rPr lang="ru-RU" b="1" dirty="0" smtClean="0">
                <a:solidFill>
                  <a:srgbClr val="7030A0"/>
                </a:solidFill>
              </a:rPr>
              <a:t>статьей</a:t>
            </a:r>
            <a:r>
              <a:rPr lang="ru-RU" b="1" dirty="0">
                <a:solidFill>
                  <a:srgbClr val="7030A0"/>
                </a:solidFill>
              </a:rPr>
              <a:t> 75 Конституции </a:t>
            </a:r>
            <a:r>
              <a:rPr lang="ru-RU" b="1" dirty="0" smtClean="0">
                <a:solidFill>
                  <a:srgbClr val="7030A0"/>
                </a:solidFill>
              </a:rPr>
              <a:t>РФ</a:t>
            </a:r>
            <a:r>
              <a:rPr lang="ru-RU" dirty="0" smtClean="0"/>
              <a:t> -  определено </a:t>
            </a:r>
            <a:r>
              <a:rPr lang="ru-RU" dirty="0"/>
              <a:t>исключительное право Банка России на осуществление денежной эмиссии и выделена основная функция Банка России — защита и обеспечение устойчивости рубля;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2) </a:t>
            </a:r>
            <a:r>
              <a:rPr lang="ru-RU" b="1" dirty="0" smtClean="0">
                <a:solidFill>
                  <a:srgbClr val="7030A0"/>
                </a:solidFill>
              </a:rPr>
              <a:t>Федеральным </a:t>
            </a:r>
            <a:r>
              <a:rPr lang="ru-RU" b="1" dirty="0">
                <a:solidFill>
                  <a:srgbClr val="7030A0"/>
                </a:solidFill>
              </a:rPr>
              <a:t>законом 10 июля 2002 года № 86-ФЗ </a:t>
            </a:r>
            <a:r>
              <a:rPr lang="ru-RU" dirty="0"/>
              <a:t>«О Центральном банке Российской Федерации (Банке России)». В соответствии с ним Банк России обладает достаточно высокой степенью независимости в разработке и проведении денежно-кредитной политики. Банк России учитывает цели и задачи экономической политики государства, но в процессе формирования своей денежно-кредитной политики в значительной степени опирается на собственные прогнозы экономического развития.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064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0E0AD87-00DE-4986-9C84-E20F3C223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A1AC306-2459-4C47-B92A-C5E58824E702}"/>
              </a:ext>
            </a:extLst>
          </p:cNvPr>
          <p:cNvSpPr/>
          <p:nvPr/>
        </p:nvSpPr>
        <p:spPr>
          <a:xfrm>
            <a:off x="457200" y="65868"/>
            <a:ext cx="8407400" cy="5263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1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Цели деятельности Банка России: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защита и обеспечение устойчивости рубля; 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развитие и укрепление банковской системы РФ;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обеспечение стабильности и развитие национальной платёжной системы; 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развитие и обеспечение стабильности финансового рынка РФ.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r">
              <a:lnSpc>
                <a:spcPct val="115000"/>
              </a:lnSpc>
              <a:spcAft>
                <a:spcPts val="0"/>
              </a:spcAft>
            </a:pP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Банк России не является органом государственной власти, вместе с тем его полномочия по своей правовой природе относятся к функциям государственной власти, поскольку их реализация предполагает применение мер государственного принуждения. 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Функции и полномочия Банк России осуществляет независимо от органов государственной власти. </a:t>
            </a:r>
            <a:endParaRPr lang="ru-RU" sz="2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370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1E28C46-D800-4E48-AC3F-36699EE13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6B4035-53BF-4FE0-8090-7A8132E2D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296" y="0"/>
            <a:ext cx="8883703" cy="6705600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2300" b="1" dirty="0">
                <a:solidFill>
                  <a:srgbClr val="FF0000"/>
                </a:solidFill>
              </a:rPr>
              <a:t>Банк России выполняет следующие функции: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во </a:t>
            </a:r>
            <a:r>
              <a:rPr lang="ru-RU" sz="2400" dirty="0"/>
              <a:t>взаимодействии с Правительством Российской Федерации разрабатывает и проводит единую государственную денежно-кредитную политику;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во </a:t>
            </a:r>
            <a:r>
              <a:rPr lang="ru-RU" sz="2400" dirty="0"/>
              <a:t>взаимодействии с Правительством Российской Федерации разрабатывает и проводит политику развития и обеспечения стабильности функционирования финансового рынка Российской Федерации;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монопольно </a:t>
            </a:r>
            <a:r>
              <a:rPr lang="ru-RU" sz="2400" dirty="0"/>
              <a:t>осуществляет эмиссию наличных денег и организует наличное денежное обращение;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является </a:t>
            </a:r>
            <a:r>
              <a:rPr lang="ru-RU" sz="2400" dirty="0"/>
              <a:t>кредитором последней инстанции для кредитных организаций, организует систему их рефинансирования;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утверждает </a:t>
            </a:r>
            <a:r>
              <a:rPr lang="ru-RU" sz="2400" dirty="0"/>
              <a:t>графическое обозначение рубля в виде знака;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устанавливает </a:t>
            </a:r>
            <a:r>
              <a:rPr lang="ru-RU" sz="2400" dirty="0"/>
              <a:t>правила осуществления расчетов в Российской Федерации;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осуществляет </a:t>
            </a:r>
            <a:r>
              <a:rPr lang="ru-RU" sz="2400" dirty="0"/>
              <a:t>надзор и наблюдение в национальной платежной системе;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устанавливает </a:t>
            </a:r>
            <a:r>
              <a:rPr lang="ru-RU" sz="2400" dirty="0"/>
              <a:t>правила проведения банковских операций;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осуществляет </a:t>
            </a:r>
            <a:r>
              <a:rPr lang="ru-RU" sz="2400" dirty="0"/>
              <a:t>обслуживание счетов бюджетов всех уровней бюджетной системы Российской Федерации;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осуществляет </a:t>
            </a:r>
            <a:r>
              <a:rPr lang="ru-RU" sz="2400" dirty="0"/>
              <a:t>эффективное управление золотовалютными резервами Банка России;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принимает </a:t>
            </a:r>
            <a:r>
              <a:rPr lang="ru-RU" sz="2400" dirty="0"/>
              <a:t>решение о государственной регистрации кредитных организаций, выдает кредитным организациям лицензии на осуществление банковских операций, </a:t>
            </a:r>
            <a:r>
              <a:rPr lang="ru-RU" sz="2400" dirty="0" smtClean="0"/>
              <a:t>   приостанавливает </a:t>
            </a:r>
            <a:r>
              <a:rPr lang="ru-RU" sz="2400" dirty="0"/>
              <a:t>их действие и отзывает их;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принимает </a:t>
            </a:r>
            <a:r>
              <a:rPr lang="ru-RU" sz="2400" dirty="0"/>
              <a:t>решения о государственной регистрации негосударственных пенсионных фондов;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249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69DB797-C427-4E79-88BA-F760C36B0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B34038-033D-442C-B549-7D2DDE7685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300" y="101600"/>
            <a:ext cx="9029699" cy="67564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sz="2900" dirty="0" smtClean="0"/>
              <a:t>  осуществляет </a:t>
            </a:r>
            <a:r>
              <a:rPr lang="ru-RU" sz="2900" dirty="0"/>
              <a:t>надзор за деятельностью кредитных организаций и банковских групп;</a:t>
            </a:r>
          </a:p>
          <a:p>
            <a:pPr lvl="0"/>
            <a:r>
              <a:rPr lang="ru-RU" sz="2900" dirty="0" smtClean="0"/>
              <a:t>   осуществляет </a:t>
            </a:r>
            <a:r>
              <a:rPr lang="ru-RU" sz="2900" dirty="0"/>
              <a:t>регулирование, контроль и надзор за деятельностью </a:t>
            </a:r>
            <a:r>
              <a:rPr lang="ru-RU" sz="2900" dirty="0" err="1"/>
              <a:t>некредитных</a:t>
            </a:r>
            <a:r>
              <a:rPr lang="ru-RU" sz="2900" dirty="0"/>
              <a:t> финансовых организаций;</a:t>
            </a:r>
          </a:p>
          <a:p>
            <a:pPr lvl="0"/>
            <a:r>
              <a:rPr lang="ru-RU" sz="2900" dirty="0" smtClean="0"/>
              <a:t>   осуществляет </a:t>
            </a:r>
            <a:r>
              <a:rPr lang="ru-RU" sz="2900" dirty="0"/>
              <a:t>регистрацию выпусков эмиссионных ценных бумаг и проспектов ценных бумаг, регистрацию отчетов об итогах выпусков эмиссионных ценных бумаг;</a:t>
            </a:r>
          </a:p>
          <a:p>
            <a:pPr lvl="0"/>
            <a:r>
              <a:rPr lang="ru-RU" sz="2900" dirty="0" smtClean="0"/>
              <a:t>   осуществляет </a:t>
            </a:r>
            <a:r>
              <a:rPr lang="ru-RU" sz="2900" dirty="0"/>
              <a:t>контроль и надзор за соблюдением эмитентами требований законодательства Российской Федерации об акционерных обществах и ценных бумагах;</a:t>
            </a:r>
          </a:p>
          <a:p>
            <a:pPr lvl="0"/>
            <a:r>
              <a:rPr lang="ru-RU" sz="2900" dirty="0" smtClean="0"/>
              <a:t>   осуществляет </a:t>
            </a:r>
            <a:r>
              <a:rPr lang="ru-RU" sz="2900" dirty="0"/>
              <a:t>регулирование, контроль и надзор в сфере корпоративных отношений в акционерных обществах;</a:t>
            </a:r>
          </a:p>
          <a:p>
            <a:pPr lvl="0"/>
            <a:r>
              <a:rPr lang="ru-RU" sz="2900" dirty="0" smtClean="0"/>
              <a:t>   осуществляет </a:t>
            </a:r>
            <a:r>
              <a:rPr lang="ru-RU" sz="2900" dirty="0"/>
              <a:t>самостоятельно или по поручению Правительства Российской Федерации все виды банковских операций и иных сделок, необходимых для выполнения функций Банка </a:t>
            </a:r>
            <a:r>
              <a:rPr lang="ru-RU" sz="2900" dirty="0" smtClean="0"/>
              <a:t>России;</a:t>
            </a:r>
            <a:endParaRPr lang="ru-RU" sz="2900" dirty="0"/>
          </a:p>
          <a:p>
            <a:pPr lvl="0"/>
            <a:r>
              <a:rPr lang="ru-RU" sz="2900" dirty="0" smtClean="0"/>
              <a:t>   организует </a:t>
            </a:r>
            <a:r>
              <a:rPr lang="ru-RU" sz="2900" dirty="0"/>
              <a:t>и осуществляет валютное регулирование и валютный контроль в соответствии с законодательством Российской Федерации;</a:t>
            </a:r>
          </a:p>
          <a:p>
            <a:pPr lvl="0"/>
            <a:r>
              <a:rPr lang="ru-RU" sz="2900" dirty="0" smtClean="0"/>
              <a:t>   определяет </a:t>
            </a:r>
            <a:r>
              <a:rPr lang="ru-RU" sz="2900" dirty="0"/>
              <a:t>порядок осуществления расчетов с международными организациями, </a:t>
            </a:r>
            <a:r>
              <a:rPr lang="ru-RU" sz="2900" dirty="0" smtClean="0"/>
              <a:t>  иностранными </a:t>
            </a:r>
            <a:r>
              <a:rPr lang="ru-RU" sz="2900" dirty="0"/>
              <a:t>государствами, а также с юридическими и физическими лицами;</a:t>
            </a:r>
          </a:p>
          <a:p>
            <a:pPr lvl="0"/>
            <a:r>
              <a:rPr lang="ru-RU" sz="2900" dirty="0" smtClean="0"/>
              <a:t>   утверждает </a:t>
            </a:r>
            <a:r>
              <a:rPr lang="ru-RU" sz="2900" dirty="0"/>
              <a:t>отраслевые стандарты бухгалтерского учета для кредитных организаций, Банка России и </a:t>
            </a:r>
            <a:r>
              <a:rPr lang="ru-RU" sz="2900" dirty="0" err="1"/>
              <a:t>некредитных</a:t>
            </a:r>
            <a:r>
              <a:rPr lang="ru-RU" sz="2900" dirty="0"/>
              <a:t> финансовых организаций, план счетов бухгалтерского учета для кредитных организаций и порядок его применения, план счетов для Банка России и порядок его применения;</a:t>
            </a:r>
          </a:p>
          <a:p>
            <a:pPr lvl="0"/>
            <a:r>
              <a:rPr lang="ru-RU" sz="2900" dirty="0" smtClean="0"/>
              <a:t>   устанавливает </a:t>
            </a:r>
            <a:r>
              <a:rPr lang="ru-RU" sz="2900" dirty="0"/>
              <a:t>и публикует официальные курсы иностранных валют по отношению к рублю;</a:t>
            </a:r>
          </a:p>
          <a:p>
            <a:pPr lvl="0"/>
            <a:r>
              <a:rPr lang="ru-RU" sz="2900" dirty="0" smtClean="0"/>
              <a:t>   принимает </a:t>
            </a:r>
            <a:r>
              <a:rPr lang="ru-RU" sz="2900" dirty="0"/>
              <a:t>участие в разработке прогноза платежного баланса Российской Федерации и организует составление платежного баланса Российской Федерации;</a:t>
            </a:r>
          </a:p>
          <a:p>
            <a:pPr lvl="0"/>
            <a:r>
              <a:rPr lang="ru-RU" sz="2900" dirty="0" smtClean="0"/>
              <a:t>   принимает </a:t>
            </a:r>
            <a:r>
              <a:rPr lang="ru-RU" sz="2900" dirty="0"/>
              <a:t>участие в разработке методологии составления финансового счета Российской Федерации в системе национальных счетов и организует составление финансового счета Российской Федерации;</a:t>
            </a:r>
          </a:p>
          <a:p>
            <a:pPr lvl="0"/>
            <a:r>
              <a:rPr lang="ru-RU" sz="2900" dirty="0" smtClean="0"/>
              <a:t>   осуществляет </a:t>
            </a:r>
            <a:r>
              <a:rPr lang="ru-RU" sz="2900" dirty="0"/>
              <a:t>официальный статистический учет прямых инвестиций в Российскую Федерацию и прямых инвестиций из Российской Федерации за рубеж в соответствии с законодательством Российской Федерации;</a:t>
            </a:r>
          </a:p>
          <a:p>
            <a:pPr lvl="0"/>
            <a:r>
              <a:rPr lang="ru-RU" sz="2900" dirty="0" smtClean="0"/>
              <a:t>  другие </a:t>
            </a:r>
            <a:r>
              <a:rPr lang="ru-RU" sz="2900" dirty="0"/>
              <a:t>функции.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4594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01881" y="95004"/>
            <a:ext cx="8313524" cy="5924796"/>
          </a:xfrm>
        </p:spPr>
        <p:txBody>
          <a:bodyPr>
            <a:normAutofit/>
          </a:bodyPr>
          <a:lstStyle/>
          <a:p>
            <a:r>
              <a:rPr lang="ru-RU" dirty="0" smtClean="0"/>
              <a:t>    Разработка и осуществление денежно-кредитной политики – ведущая функция Банка России, закрепленная Федеральным </a:t>
            </a:r>
            <a:r>
              <a:rPr lang="ru-RU" dirty="0"/>
              <a:t>законом № 86-ФЗ «О Центральном байке Российской Федерации (Банке России</a:t>
            </a:r>
            <a:r>
              <a:rPr lang="ru-RU" dirty="0" smtClean="0"/>
              <a:t>)».</a:t>
            </a:r>
          </a:p>
          <a:p>
            <a:endParaRPr lang="ru-RU" dirty="0"/>
          </a:p>
          <a:p>
            <a:r>
              <a:rPr lang="ru-RU" dirty="0" smtClean="0"/>
              <a:t>     Банк </a:t>
            </a:r>
            <a:r>
              <a:rPr lang="ru-RU" dirty="0"/>
              <a:t>России ежегодно не позднее </a:t>
            </a:r>
            <a:r>
              <a:rPr lang="ru-RU" dirty="0">
                <a:solidFill>
                  <a:srgbClr val="FF0000"/>
                </a:solidFill>
              </a:rPr>
              <a:t>26 августа </a:t>
            </a:r>
            <a:r>
              <a:rPr lang="ru-RU" dirty="0"/>
              <a:t>представляет в Государственную Думу проект основных направлений единой государственной денежно-кредитной политики на предстоящий год </a:t>
            </a:r>
            <a:r>
              <a:rPr lang="ru-RU" dirty="0" smtClean="0"/>
              <a:t>и не </a:t>
            </a:r>
            <a:r>
              <a:rPr lang="ru-RU" dirty="0"/>
              <a:t>позднее </a:t>
            </a:r>
            <a:r>
              <a:rPr lang="ru-RU" dirty="0">
                <a:solidFill>
                  <a:srgbClr val="FF0000"/>
                </a:solidFill>
              </a:rPr>
              <a:t>1 декабря </a:t>
            </a:r>
            <a:r>
              <a:rPr lang="ru-RU" dirty="0"/>
              <a:t>— основные направления единой государственной денежно-кредитной политики на предстоящий год. Предварительно проект представляется Президенту РФ и Правительству РФ. </a:t>
            </a:r>
          </a:p>
          <a:p>
            <a:r>
              <a:rPr lang="ru-RU" dirty="0" smtClean="0"/>
              <a:t>      Государственная </a:t>
            </a:r>
            <a:r>
              <a:rPr lang="ru-RU" dirty="0"/>
              <a:t>Дума рассматривает основные направления единой государственной денежно-кредитной политики на предстоящий год и принимает соответствующее решение не позднее даты принятия федерального закона о федеральном бюджете на предстоящий год. </a:t>
            </a:r>
          </a:p>
          <a:p>
            <a:r>
              <a:rPr lang="ru-RU" dirty="0" smtClean="0"/>
              <a:t>      Этим достигается </a:t>
            </a:r>
            <a:r>
              <a:rPr lang="ru-RU" dirty="0"/>
              <a:t>единство целей проведения денежно-кредитной и бюджетно-финансовой политики государства.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7126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83127" y="4199"/>
            <a:ext cx="8930244" cy="655200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Основные направления единой государственной денежно-кредитной политики на 2021 год и на период 2022-2023 годов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1. Цели, принципы и инструменты денежно-кредитной политики </a:t>
            </a:r>
          </a:p>
          <a:p>
            <a:r>
              <a:rPr lang="ru-RU" dirty="0"/>
              <a:t>2. Сценарии макроэкономического развития и денежно-кредитная политика в 2020 – 2023 годах  </a:t>
            </a:r>
          </a:p>
          <a:p>
            <a:r>
              <a:rPr lang="ru-RU" dirty="0"/>
              <a:t>2.1. Основные экономические тенденции в 2020 году  </a:t>
            </a:r>
          </a:p>
          <a:p>
            <a:r>
              <a:rPr lang="ru-RU" dirty="0"/>
              <a:t>2.2. Сценарии развития российской экономики в 2021 – 2023 годах </a:t>
            </a:r>
          </a:p>
          <a:p>
            <a:r>
              <a:rPr lang="ru-RU" dirty="0"/>
              <a:t>3. Условия реализации и основные меры денежно-кредитной политики во втором полугодии 2019 года и в 2020 году</a:t>
            </a:r>
          </a:p>
          <a:p>
            <a:r>
              <a:rPr lang="ru-RU" dirty="0"/>
              <a:t>4. Операционная процедура денежно-кредитной политики в 2020 году и в 2021-2023 годах </a:t>
            </a:r>
          </a:p>
          <a:p>
            <a:r>
              <a:rPr lang="ru-RU" dirty="0" smtClean="0"/>
              <a:t>Приложения 1 -12</a:t>
            </a:r>
          </a:p>
          <a:p>
            <a:r>
              <a:rPr lang="ru-RU" dirty="0" smtClean="0"/>
              <a:t>Глоссарий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4007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210468"/>
            <a:ext cx="835292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200" dirty="0">
                <a:solidFill>
                  <a:srgbClr val="FF0000"/>
                </a:solidFill>
              </a:rPr>
              <a:t>2.2. Сущность и </a:t>
            </a:r>
            <a:r>
              <a:rPr lang="ru-RU" sz="2200" dirty="0" smtClean="0">
                <a:solidFill>
                  <a:srgbClr val="FF0000"/>
                </a:solidFill>
              </a:rPr>
              <a:t>инструменты  </a:t>
            </a:r>
            <a:r>
              <a:rPr lang="ru-RU" sz="2200" dirty="0">
                <a:solidFill>
                  <a:srgbClr val="FF0000"/>
                </a:solidFill>
              </a:rPr>
              <a:t>государственной денежно-кредитной </a:t>
            </a:r>
            <a:r>
              <a:rPr lang="ru-RU" sz="2200" dirty="0" smtClean="0">
                <a:solidFill>
                  <a:srgbClr val="FF0000"/>
                </a:solidFill>
              </a:rPr>
              <a:t>политики</a:t>
            </a:r>
          </a:p>
          <a:p>
            <a:pPr indent="363538"/>
            <a:r>
              <a:rPr lang="ru-RU" sz="2000" b="1" dirty="0" smtClean="0">
                <a:solidFill>
                  <a:srgbClr val="7030A0"/>
                </a:solidFill>
              </a:rPr>
              <a:t>Денежно-кредитная </a:t>
            </a:r>
            <a:r>
              <a:rPr lang="ru-RU" sz="2000" b="1" dirty="0">
                <a:solidFill>
                  <a:srgbClr val="7030A0"/>
                </a:solidFill>
              </a:rPr>
              <a:t>политика </a:t>
            </a:r>
            <a:r>
              <a:rPr lang="ru-RU" sz="2000" b="1" dirty="0" smtClean="0">
                <a:solidFill>
                  <a:srgbClr val="7030A0"/>
                </a:solidFill>
              </a:rPr>
              <a:t>(ДКП) -  </a:t>
            </a:r>
            <a:r>
              <a:rPr lang="ru-RU" sz="2000" dirty="0" smtClean="0"/>
              <a:t> </a:t>
            </a:r>
            <a:endParaRPr lang="ru-RU" sz="2000" dirty="0"/>
          </a:p>
          <a:p>
            <a:pPr indent="363538"/>
            <a:r>
              <a:rPr lang="ru-RU" sz="2000" dirty="0" smtClean="0"/>
              <a:t>совокупность </a:t>
            </a:r>
            <a:r>
              <a:rPr lang="ru-RU" sz="2000" dirty="0"/>
              <a:t>мероприятий, направленных на изменение денежной массы в обращении, объема кредитов, уровня процентных ставок и других показателей денежного обращения.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2251968"/>
            <a:ext cx="8424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ДКП  как важнейшее направление экономической политики государства </a:t>
            </a:r>
            <a:r>
              <a:rPr lang="ru-RU" sz="2000" dirty="0"/>
              <a:t>должна быть вписана в общую цель государственного регулирования национальной экономики и способствовать достижению макроэкономического равновесия при оптимальных для данной страны темпах экономического роста.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4124176"/>
            <a:ext cx="81369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Стратегическая глобальная  цель ДКП </a:t>
            </a:r>
            <a:r>
              <a:rPr lang="ru-RU" sz="2000" dirty="0"/>
              <a:t>состоит  в  обеспечении трех взаимоувязанных стратегических задач:</a:t>
            </a:r>
          </a:p>
          <a:p>
            <a:pPr indent="363538"/>
            <a:r>
              <a:rPr lang="ru-RU" sz="2000" dirty="0"/>
              <a:t>▪ стабильность цен, </a:t>
            </a:r>
          </a:p>
          <a:p>
            <a:pPr indent="363538"/>
            <a:r>
              <a:rPr lang="ru-RU" sz="2000" dirty="0"/>
              <a:t>▪  эффективная занятость населения,</a:t>
            </a:r>
          </a:p>
          <a:p>
            <a:pPr indent="363538"/>
            <a:r>
              <a:rPr lang="ru-RU" sz="2000" dirty="0"/>
              <a:t>▪ рост реального объема ВВП страны. </a:t>
            </a:r>
          </a:p>
        </p:txBody>
      </p:sp>
    </p:spTree>
    <p:extLst>
      <p:ext uri="{BB962C8B-B14F-4D97-AF65-F5344CB8AC3E}">
        <p14:creationId xmlns:p14="http://schemas.microsoft.com/office/powerpoint/2010/main" val="366594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2"/>
          <p:cNvSpPr txBox="1">
            <a:spLocks/>
          </p:cNvSpPr>
          <p:nvPr/>
        </p:nvSpPr>
        <p:spPr>
          <a:xfrm>
            <a:off x="1601316" y="155519"/>
            <a:ext cx="6085383" cy="1219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Два основных типа (направления) текущей денежно-кредитной политики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1923803"/>
            <a:ext cx="1185793" cy="1043398"/>
            <a:chOff x="340911" y="604290"/>
            <a:chExt cx="1331457" cy="1266240"/>
          </a:xfrm>
        </p:grpSpPr>
        <p:sp>
          <p:nvSpPr>
            <p:cNvPr id="6" name="Овал 5"/>
            <p:cNvSpPr/>
            <p:nvPr/>
          </p:nvSpPr>
          <p:spPr>
            <a:xfrm>
              <a:off x="340911" y="604290"/>
              <a:ext cx="1331457" cy="126624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Овал 4"/>
            <p:cNvSpPr/>
            <p:nvPr/>
          </p:nvSpPr>
          <p:spPr>
            <a:xfrm>
              <a:off x="535899" y="789726"/>
              <a:ext cx="941481" cy="8953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359449" y="1757548"/>
            <a:ext cx="3105673" cy="1513723"/>
            <a:chOff x="1543315" y="-1200073"/>
            <a:chExt cx="4056453" cy="177963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543315" y="-1200073"/>
              <a:ext cx="4056452" cy="17493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1681923" y="-1169760"/>
              <a:ext cx="3917845" cy="17493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Рестрикционная</a:t>
              </a:r>
              <a:r>
                <a:rPr lang="ru-RU" sz="28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денежно-кредитная политика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294407" y="3497942"/>
            <a:ext cx="3523186" cy="2208633"/>
            <a:chOff x="2741812" y="620358"/>
            <a:chExt cx="3950946" cy="220863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741812" y="752792"/>
              <a:ext cx="3950946" cy="17493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2830997" y="620358"/>
              <a:ext cx="3559212" cy="22086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Экспансионистская денежно-кредитная политика 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0632" y="3679884"/>
            <a:ext cx="1263775" cy="1100531"/>
            <a:chOff x="900968" y="959760"/>
            <a:chExt cx="1269440" cy="1282431"/>
          </a:xfrm>
        </p:grpSpPr>
        <p:sp>
          <p:nvSpPr>
            <p:cNvPr id="15" name="Овал 14"/>
            <p:cNvSpPr/>
            <p:nvPr/>
          </p:nvSpPr>
          <p:spPr>
            <a:xfrm>
              <a:off x="900968" y="959760"/>
              <a:ext cx="1269440" cy="128243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Овал 4"/>
            <p:cNvSpPr/>
            <p:nvPr/>
          </p:nvSpPr>
          <p:spPr>
            <a:xfrm>
              <a:off x="1158499" y="1335098"/>
              <a:ext cx="820792" cy="7192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32020" y="1923803"/>
            <a:ext cx="36606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направлена на ограничение денежно-кредитной эмиссии, т.е. на сокращение денежной массы в </a:t>
            </a:r>
            <a:r>
              <a:rPr lang="ru-RU" b="1" dirty="0" smtClean="0">
                <a:solidFill>
                  <a:srgbClr val="7030A0"/>
                </a:solidFill>
              </a:rPr>
              <a:t>обращении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62649" y="4001984"/>
            <a:ext cx="3681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направлена на расширение </a:t>
            </a:r>
            <a:r>
              <a:rPr lang="ru-RU" b="1" dirty="0">
                <a:solidFill>
                  <a:srgbClr val="7030A0"/>
                </a:solidFill>
              </a:rPr>
              <a:t>денежно-кредитной эмиссии, т.е. </a:t>
            </a:r>
            <a:r>
              <a:rPr lang="ru-RU" b="1" dirty="0" smtClean="0">
                <a:solidFill>
                  <a:srgbClr val="7030A0"/>
                </a:solidFill>
              </a:rPr>
              <a:t>на увеличение </a:t>
            </a:r>
            <a:r>
              <a:rPr lang="ru-RU" b="1" dirty="0">
                <a:solidFill>
                  <a:srgbClr val="7030A0"/>
                </a:solidFill>
              </a:rPr>
              <a:t>денежной массы в обращении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4797631" y="2434442"/>
            <a:ext cx="534389" cy="3799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4952009" y="4412280"/>
            <a:ext cx="534389" cy="3799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1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145820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Целевые ориентиры и режимы ДКП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769540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70C0"/>
                </a:solidFill>
              </a:rPr>
              <a:t>Режимы ДКП: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619" y="1619799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Валютное </a:t>
            </a:r>
            <a:r>
              <a:rPr lang="ru-RU" sz="2000" b="1" i="1" dirty="0" err="1"/>
              <a:t>таргетирование</a:t>
            </a:r>
            <a:endParaRPr lang="ru-RU" sz="20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827584" y="2654299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Монетарное </a:t>
            </a:r>
            <a:r>
              <a:rPr lang="ru-RU" sz="2000" b="1" i="1" dirty="0" err="1"/>
              <a:t>таргетирование</a:t>
            </a:r>
            <a:endParaRPr lang="ru-RU" sz="20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840933" y="3707225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Инфляционное </a:t>
            </a:r>
            <a:r>
              <a:rPr lang="ru-RU" sz="2000" b="1" i="1" dirty="0" err="1"/>
              <a:t>таргетирование</a:t>
            </a:r>
            <a:endParaRPr lang="ru-RU" sz="20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710743"/>
            <a:ext cx="3960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070C0"/>
                </a:solidFill>
              </a:rPr>
              <a:t>Целевые ориентиры (</a:t>
            </a:r>
            <a:r>
              <a:rPr lang="ru-RU" sz="2200" b="1" dirty="0" err="1">
                <a:solidFill>
                  <a:srgbClr val="0070C0"/>
                </a:solidFill>
              </a:rPr>
              <a:t>якори</a:t>
            </a:r>
            <a:r>
              <a:rPr lang="ru-RU" sz="2200" b="1" dirty="0">
                <a:solidFill>
                  <a:srgbClr val="0070C0"/>
                </a:solidFill>
              </a:rPr>
              <a:t>):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8347" y="1748501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Обменный курс национальной валюты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696189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Темпы роста денежных агрегатов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5142" y="3681010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Уровень годовой инфляции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3563888" y="2026682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563888" y="3008242"/>
            <a:ext cx="93610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635896" y="4049373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76654" y="4901167"/>
            <a:ext cx="8964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</a:rPr>
              <a:t>Таргетирование</a:t>
            </a:r>
            <a:r>
              <a:rPr lang="ru-RU" sz="2000" b="1" dirty="0">
                <a:solidFill>
                  <a:srgbClr val="C00000"/>
                </a:solidFill>
              </a:rPr>
              <a:t> — </a:t>
            </a:r>
            <a:r>
              <a:rPr lang="ru-RU" sz="2000" b="1" i="1" dirty="0"/>
              <a:t>(</a:t>
            </a:r>
            <a:r>
              <a:rPr lang="ru-RU" sz="2000" b="1" i="1" dirty="0" err="1"/>
              <a:t>target</a:t>
            </a:r>
            <a:r>
              <a:rPr lang="ru-RU" sz="2000" b="1" i="1" dirty="0"/>
              <a:t> - цель) </a:t>
            </a:r>
            <a:r>
              <a:rPr lang="ru-RU" sz="2000" b="1" dirty="0"/>
              <a:t>установление целевых ориентиров денежной системы, которых придерживаются в своей политике центральные банки</a:t>
            </a:r>
          </a:p>
        </p:txBody>
      </p:sp>
    </p:spTree>
    <p:extLst>
      <p:ext uri="{BB962C8B-B14F-4D97-AF65-F5344CB8AC3E}">
        <p14:creationId xmlns:p14="http://schemas.microsoft.com/office/powerpoint/2010/main" val="320798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88641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i="1" dirty="0">
                <a:solidFill>
                  <a:srgbClr val="7030A0"/>
                </a:solidFill>
              </a:rPr>
              <a:t>Объектами ДКП </a:t>
            </a:r>
            <a:r>
              <a:rPr lang="ru-RU" sz="2100" dirty="0"/>
              <a:t>являются спрос и предложение на денежном рынке.</a:t>
            </a:r>
          </a:p>
          <a:p>
            <a:endParaRPr lang="ru-RU" sz="2100" dirty="0"/>
          </a:p>
          <a:p>
            <a:r>
              <a:rPr lang="ru-RU" sz="2100" b="1" i="1" dirty="0">
                <a:solidFill>
                  <a:srgbClr val="7030A0"/>
                </a:solidFill>
              </a:rPr>
              <a:t>Субъектами ДКП </a:t>
            </a:r>
            <a:r>
              <a:rPr lang="ru-RU" sz="2100" dirty="0"/>
              <a:t>являются прежде всего центральный банк страны, выступающий разработчиком и проводником ДКП, и коммерческие банки.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2564904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363538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Спрос в экономике на деньги считается главным индикатором </a:t>
            </a: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для выработки практических действий центрального банка в рамках осуществления ДКП.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1072" y="3861048"/>
            <a:ext cx="835292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b="1" i="1" dirty="0" smtClean="0">
                <a:solidFill>
                  <a:srgbClr val="7030A0"/>
                </a:solidFill>
              </a:rPr>
              <a:t>Содержание этих действий зависит</a:t>
            </a:r>
            <a:r>
              <a:rPr lang="ru-RU" sz="2100" b="1" i="1" dirty="0">
                <a:solidFill>
                  <a:srgbClr val="7030A0"/>
                </a:solidFill>
              </a:rPr>
              <a:t>:</a:t>
            </a:r>
          </a:p>
          <a:p>
            <a:r>
              <a:rPr lang="ru-RU" sz="2100" dirty="0"/>
              <a:t>- от направлений изменения величины спроса на деньги (рост, падение), </a:t>
            </a:r>
          </a:p>
          <a:p>
            <a:r>
              <a:rPr lang="ru-RU" sz="2100" dirty="0"/>
              <a:t>- от </a:t>
            </a:r>
            <a:r>
              <a:rPr lang="ru-RU" sz="2100" dirty="0" smtClean="0"/>
              <a:t>макроэкономических причин</a:t>
            </a:r>
            <a:r>
              <a:rPr lang="ru-RU" sz="2100" dirty="0"/>
              <a:t>, вызвавших эти изменения.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658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8753"/>
            <a:ext cx="8496944" cy="795647"/>
          </a:xfrm>
        </p:spPr>
        <p:txBody>
          <a:bodyPr>
            <a:noAutofit/>
          </a:bodyPr>
          <a:lstStyle/>
          <a:p>
            <a:pPr indent="363538"/>
            <a:r>
              <a:rPr lang="ru-RU" sz="2200" dirty="0" smtClean="0">
                <a:solidFill>
                  <a:srgbClr val="7030A0"/>
                </a:solidFill>
              </a:rPr>
              <a:t>Денежно-кредитный оборот </a:t>
            </a:r>
            <a:r>
              <a:rPr lang="ru-RU" sz="2200" dirty="0">
                <a:solidFill>
                  <a:srgbClr val="7030A0"/>
                </a:solidFill>
              </a:rPr>
              <a:t>регулируется центральным банком по двум направлениям: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807522"/>
            <a:ext cx="828092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i="1" dirty="0">
                <a:solidFill>
                  <a:srgbClr val="0070C0"/>
                </a:solidFill>
              </a:rPr>
              <a:t>1) непосредственное регулирование</a:t>
            </a:r>
            <a:r>
              <a:rPr lang="ru-RU" sz="2100" dirty="0"/>
              <a:t> </a:t>
            </a:r>
            <a:r>
              <a:rPr lang="ru-RU" sz="2100" b="1" i="1" dirty="0">
                <a:solidFill>
                  <a:srgbClr val="0070C0"/>
                </a:solidFill>
              </a:rPr>
              <a:t>денежной массы </a:t>
            </a:r>
            <a:r>
              <a:rPr lang="ru-RU" sz="2100" dirty="0"/>
              <a:t>(увеличение/уменьшение) </a:t>
            </a:r>
            <a:r>
              <a:rPr lang="ru-RU" sz="2100" b="1" i="1" dirty="0">
                <a:solidFill>
                  <a:srgbClr val="0070C0"/>
                </a:solidFill>
              </a:rPr>
              <a:t>и структуры денежных агрегат</a:t>
            </a:r>
            <a:r>
              <a:rPr lang="ru-RU" sz="2100" i="1" dirty="0">
                <a:solidFill>
                  <a:srgbClr val="0070C0"/>
                </a:solidFill>
              </a:rPr>
              <a:t>ов </a:t>
            </a:r>
            <a:r>
              <a:rPr lang="ru-RU" sz="2100" dirty="0"/>
              <a:t>(соотношение наличных и безналичных денег в разной форме);</a:t>
            </a:r>
          </a:p>
          <a:p>
            <a:r>
              <a:rPr lang="ru-RU" sz="2100" b="1" i="1" dirty="0" smtClean="0">
                <a:solidFill>
                  <a:srgbClr val="0070C0"/>
                </a:solidFill>
              </a:rPr>
              <a:t>2</a:t>
            </a:r>
            <a:r>
              <a:rPr lang="ru-RU" sz="2100" b="1" i="1" dirty="0">
                <a:solidFill>
                  <a:srgbClr val="0070C0"/>
                </a:solidFill>
              </a:rPr>
              <a:t>) косвенное регулирование кредитного процесса </a:t>
            </a:r>
            <a:r>
              <a:rPr lang="ru-RU" sz="2100" dirty="0"/>
              <a:t>(политика кредитной экспансии/рестрикции).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0074" y="2385484"/>
            <a:ext cx="85044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0070C0"/>
                </a:solidFill>
              </a:rPr>
              <a:t>Кредитная экспансия </a:t>
            </a:r>
            <a:r>
              <a:rPr lang="ru-RU" sz="2000" dirty="0"/>
              <a:t>ЦБ увеличивает ресурсы ком. банков, которые в результате выдаваемых кредитов увеличивают денежную массу</a:t>
            </a:r>
            <a:r>
              <a:rPr lang="ru-RU" sz="2000" dirty="0" smtClean="0"/>
              <a:t>. </a:t>
            </a:r>
            <a:endParaRPr lang="ru-RU" sz="2000" dirty="0"/>
          </a:p>
          <a:p>
            <a:pPr indent="363538"/>
            <a:r>
              <a:rPr lang="ru-RU" sz="2000" b="1" i="1" dirty="0" smtClean="0">
                <a:solidFill>
                  <a:srgbClr val="0070C0"/>
                </a:solidFill>
              </a:rPr>
              <a:t>Кредитная </a:t>
            </a:r>
            <a:r>
              <a:rPr lang="ru-RU" sz="2000" b="1" i="1" dirty="0">
                <a:solidFill>
                  <a:srgbClr val="0070C0"/>
                </a:solidFill>
              </a:rPr>
              <a:t>рестрикция </a:t>
            </a:r>
            <a:r>
              <a:rPr lang="ru-RU" sz="2000" dirty="0"/>
              <a:t>влечет за собой ограничение возможностей ком. банков по выдаче кредитов и тем самым по насыщению экономики кредитными ресурсами</a:t>
            </a:r>
            <a:r>
              <a:rPr lang="ru-RU" sz="2000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324476"/>
            <a:ext cx="82883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000" b="1" i="1" dirty="0">
                <a:solidFill>
                  <a:srgbClr val="7030A0"/>
                </a:solidFill>
              </a:rPr>
              <a:t>Основные инструменты </a:t>
            </a:r>
            <a:r>
              <a:rPr lang="ru-RU" sz="2000" b="1" i="1" dirty="0" smtClean="0">
                <a:solidFill>
                  <a:srgbClr val="7030A0"/>
                </a:solidFill>
              </a:rPr>
              <a:t>ДКП, </a:t>
            </a:r>
            <a:r>
              <a:rPr lang="ru-RU" sz="2000" dirty="0" smtClean="0"/>
              <a:t>применяемые </a:t>
            </a:r>
            <a:r>
              <a:rPr lang="ru-RU" sz="2000" i="1" dirty="0"/>
              <a:t>в мировой практике:</a:t>
            </a:r>
          </a:p>
          <a:p>
            <a:r>
              <a:rPr lang="ru-RU" sz="2000" dirty="0"/>
              <a:t>- изменение норматива обязательных резервов;</a:t>
            </a:r>
          </a:p>
          <a:p>
            <a:r>
              <a:rPr lang="ru-RU" sz="2000" dirty="0"/>
              <a:t>- </a:t>
            </a:r>
            <a:r>
              <a:rPr lang="ru-RU" sz="2000" dirty="0"/>
              <a:t> </a:t>
            </a:r>
            <a:r>
              <a:rPr lang="ru-RU" sz="2000" dirty="0" smtClean="0"/>
              <a:t>процентная </a:t>
            </a:r>
            <a:r>
              <a:rPr lang="ru-RU" sz="2000" dirty="0"/>
              <a:t>политика центрального банка;</a:t>
            </a:r>
          </a:p>
          <a:p>
            <a:r>
              <a:rPr lang="ru-RU" sz="2000" dirty="0"/>
              <a:t>- операции с государственными ценными бумагами на открытом рынке.</a:t>
            </a:r>
          </a:p>
        </p:txBody>
      </p:sp>
    </p:spTree>
    <p:extLst>
      <p:ext uri="{BB962C8B-B14F-4D97-AF65-F5344CB8AC3E}">
        <p14:creationId xmlns:p14="http://schemas.microsoft.com/office/powerpoint/2010/main" val="102961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377538"/>
          </a:xfrm>
        </p:spPr>
        <p:txBody>
          <a:bodyPr>
            <a:noAutofit/>
          </a:bodyPr>
          <a:lstStyle/>
          <a:p>
            <a:pPr indent="363538" algn="l"/>
            <a:r>
              <a:rPr lang="ru-RU" sz="2000" b="1" dirty="0">
                <a:solidFill>
                  <a:srgbClr val="7030A0"/>
                </a:solidFill>
              </a:rPr>
              <a:t>Обязательные резервы </a:t>
            </a:r>
            <a:r>
              <a:rPr lang="ru-RU" sz="2000" dirty="0"/>
              <a:t>- экономический инструмент, обеспечивающий банкам достаточную ликвидность в случае массового изъятия депозитов, позволяющий предотвратить неплатежеспособность банков и тем самым защитить интересы </a:t>
            </a:r>
            <a:r>
              <a:rPr lang="ru-RU" sz="2000" dirty="0" smtClean="0"/>
              <a:t>клиентов и вкладчиков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98265" y="1377538"/>
            <a:ext cx="89644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b="1" i="1" dirty="0">
                <a:solidFill>
                  <a:srgbClr val="7030A0"/>
                </a:solidFill>
              </a:rPr>
              <a:t>Нормативы обязательного резервирования (на </a:t>
            </a:r>
            <a:r>
              <a:rPr lang="ru-RU" b="1" i="1" dirty="0" smtClean="0">
                <a:solidFill>
                  <a:srgbClr val="7030A0"/>
                </a:solidFill>
              </a:rPr>
              <a:t>1.09.2021):</a:t>
            </a:r>
            <a:endParaRPr lang="ru-RU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r>
              <a:rPr lang="ru-RU" sz="2200" b="1" i="1" dirty="0">
                <a:solidFill>
                  <a:srgbClr val="7030A0"/>
                </a:solidFill>
              </a:rPr>
              <a:t> </a:t>
            </a: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79512" y="1800347"/>
          <a:ext cx="8784972" cy="44671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4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4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4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4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41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8129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По обязательствам перед </a:t>
                      </a:r>
                      <a:r>
                        <a:rPr lang="ru-RU" sz="1800" b="1" dirty="0" err="1" smtClean="0"/>
                        <a:t>юрлицами</a:t>
                      </a:r>
                      <a:r>
                        <a:rPr lang="ru-RU" sz="1800" b="1" dirty="0" smtClean="0"/>
                        <a:t>- </a:t>
                      </a:r>
                      <a:r>
                        <a:rPr lang="ru-RU" sz="1800" b="1" dirty="0"/>
                        <a:t>нерезидентами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/>
                        <a:t>По обязательствам перед </a:t>
                      </a:r>
                      <a:r>
                        <a:rPr lang="ru-RU" sz="1800" b="1" dirty="0" err="1"/>
                        <a:t>физлицами</a:t>
                      </a:r>
                      <a:r>
                        <a:rPr lang="ru-RU" sz="1800" b="1" dirty="0"/>
                        <a:t> </a:t>
                      </a:r>
                    </a:p>
                    <a:p>
                      <a:pPr algn="ctr"/>
                      <a:endParaRPr lang="ru-RU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По иным обязательствам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9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/>
                        <a:t>в валюте</a:t>
                      </a:r>
                      <a:r>
                        <a:rPr lang="ru-RU" sz="1800" b="1" baseline="0" dirty="0"/>
                        <a:t>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в </a:t>
                      </a:r>
                      <a:r>
                        <a:rPr lang="ru-RU" sz="1800" b="1" dirty="0" err="1"/>
                        <a:t>ин.валюте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/>
                        <a:t>в валюте</a:t>
                      </a:r>
                      <a:r>
                        <a:rPr lang="ru-RU" sz="1800" b="1" baseline="0" dirty="0"/>
                        <a:t> РФ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в </a:t>
                      </a:r>
                      <a:r>
                        <a:rPr lang="ru-RU" sz="1800" b="1" dirty="0" err="1"/>
                        <a:t>ин.валюте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/>
                        <a:t>в валюте</a:t>
                      </a:r>
                      <a:r>
                        <a:rPr lang="ru-RU" sz="1800" b="1" baseline="0" dirty="0"/>
                        <a:t> РФ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в </a:t>
                      </a:r>
                      <a:r>
                        <a:rPr lang="ru-RU" sz="1800" b="1" dirty="0" err="1"/>
                        <a:t>ин.валюте</a:t>
                      </a:r>
                      <a:endParaRPr lang="ru-RU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076">
                <a:tc rowSpan="2"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  <a:p>
                      <a:pPr algn="ctr"/>
                      <a:endParaRPr lang="ru-RU" sz="1800" dirty="0"/>
                    </a:p>
                    <a:p>
                      <a:pPr algn="ctr"/>
                      <a:endParaRPr lang="ru-RU" sz="1800" dirty="0"/>
                    </a:p>
                    <a:p>
                      <a:pPr algn="ctr"/>
                      <a:r>
                        <a:rPr lang="ru-RU" sz="1800" dirty="0" smtClean="0"/>
                        <a:t>4,75</a:t>
                      </a:r>
                      <a:r>
                        <a:rPr lang="ru-RU" sz="1800" dirty="0"/>
                        <a:t>%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  <a:p>
                      <a:pPr algn="ctr"/>
                      <a:endParaRPr lang="ru-RU" sz="1800" dirty="0"/>
                    </a:p>
                    <a:p>
                      <a:pPr algn="ctr"/>
                      <a:endParaRPr lang="ru-RU" sz="1800" dirty="0"/>
                    </a:p>
                    <a:p>
                      <a:pPr algn="ctr"/>
                      <a:r>
                        <a:rPr lang="ru-RU" sz="1800" dirty="0" smtClean="0"/>
                        <a:t>8%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4,75</a:t>
                      </a:r>
                      <a:r>
                        <a:rPr lang="ru-RU" sz="1800" dirty="0"/>
                        <a:t>% - для банков с универсальной  лицензией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  <a:p>
                      <a:pPr algn="ctr"/>
                      <a:endParaRPr lang="ru-RU" sz="1800" dirty="0"/>
                    </a:p>
                    <a:p>
                      <a:pPr algn="ctr"/>
                      <a:endParaRPr lang="ru-RU" sz="1800" dirty="0"/>
                    </a:p>
                    <a:p>
                      <a:pPr algn="ctr"/>
                      <a:r>
                        <a:rPr lang="ru-RU" sz="1800" dirty="0" smtClean="0"/>
                        <a:t>8%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4,75</a:t>
                      </a:r>
                      <a:r>
                        <a:rPr lang="ru-RU" sz="1800" dirty="0"/>
                        <a:t>% - для банков с универсальной  лицензией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  <a:p>
                      <a:pPr algn="ctr"/>
                      <a:endParaRPr lang="ru-RU" sz="1800" dirty="0"/>
                    </a:p>
                    <a:p>
                      <a:pPr algn="ctr"/>
                      <a:endParaRPr lang="ru-RU" sz="1800" dirty="0"/>
                    </a:p>
                    <a:p>
                      <a:pPr algn="ctr"/>
                      <a:r>
                        <a:rPr lang="ru-RU" sz="1800" dirty="0" smtClean="0"/>
                        <a:t>8%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5687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1% - для банков с базовой лицензией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1% - для банков с базовой лицензией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88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195" y="0"/>
            <a:ext cx="8136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7030A0"/>
                </a:solidFill>
              </a:rPr>
              <a:t>Механизм действия инструмента обязательного резервирования </a:t>
            </a:r>
            <a:r>
              <a:rPr lang="ru-RU" sz="2000" dirty="0">
                <a:solidFill>
                  <a:srgbClr val="7030A0"/>
                </a:solidFill>
              </a:rPr>
              <a:t>  </a:t>
            </a:r>
            <a:r>
              <a:rPr lang="ru-RU" sz="2000" dirty="0"/>
              <a:t>заключается в следующем:</a:t>
            </a:r>
          </a:p>
          <a:p>
            <a:pPr indent="363538"/>
            <a:r>
              <a:rPr lang="ru-RU" sz="2000" dirty="0"/>
              <a:t>● если ЦБ увеличивает норму обязательных резервов, то это приводит к сокращению избыточных резервов (кредитных возможностей) </a:t>
            </a:r>
            <a:r>
              <a:rPr lang="ru-RU" sz="2000" dirty="0" err="1"/>
              <a:t>ком.банков</a:t>
            </a:r>
            <a:r>
              <a:rPr lang="ru-RU" sz="2000" dirty="0"/>
              <a:t> и, соответственно, мультипликативному уменьшению денежного предложения;</a:t>
            </a:r>
          </a:p>
          <a:p>
            <a:pPr indent="363538"/>
            <a:r>
              <a:rPr lang="ru-RU" sz="2000" dirty="0"/>
              <a:t>● при уменьшении нормы резервирования происходит мультипликативное расширение объема предложения денег.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5856" y="2671948"/>
            <a:ext cx="8229600" cy="343196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ru-RU" sz="2100" b="1" dirty="0" smtClean="0">
                <a:solidFill>
                  <a:srgbClr val="7030A0"/>
                </a:solidFill>
              </a:rPr>
              <a:t>Процентная политика ЦБ проводится по двум направлениям:</a:t>
            </a:r>
          </a:p>
          <a:p>
            <a:r>
              <a:rPr lang="ru-RU" sz="2100" dirty="0"/>
              <a:t>● регулирование размера ставки рефинансирования (кредитования) </a:t>
            </a:r>
            <a:r>
              <a:rPr lang="ru-RU" sz="2100" dirty="0" err="1"/>
              <a:t>ком.банков</a:t>
            </a:r>
            <a:r>
              <a:rPr lang="ru-RU" sz="2100" dirty="0"/>
              <a:t>;</a:t>
            </a:r>
            <a:br>
              <a:rPr lang="ru-RU" sz="2100" dirty="0"/>
            </a:br>
            <a:r>
              <a:rPr lang="ru-RU" sz="2100" dirty="0"/>
              <a:t>● регулирование ставки депонирования средств </a:t>
            </a:r>
            <a:r>
              <a:rPr lang="ru-RU" sz="2100" dirty="0" err="1"/>
              <a:t>ком.банков</a:t>
            </a:r>
            <a:r>
              <a:rPr lang="ru-RU" sz="2100" dirty="0"/>
              <a:t> на счетах в </a:t>
            </a:r>
            <a:r>
              <a:rPr lang="ru-RU" sz="2100" dirty="0" smtClean="0"/>
              <a:t>ЦБ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Изменение </a:t>
            </a:r>
            <a:r>
              <a:rPr lang="ru-RU" sz="2000" b="1" dirty="0">
                <a:solidFill>
                  <a:srgbClr val="7030A0"/>
                </a:solidFill>
              </a:rPr>
              <a:t>процентной </a:t>
            </a:r>
            <a:r>
              <a:rPr lang="ru-RU" sz="2000" b="1" dirty="0" smtClean="0">
                <a:solidFill>
                  <a:srgbClr val="7030A0"/>
                </a:solidFill>
              </a:rPr>
              <a:t>(ключевой) ставки </a:t>
            </a:r>
            <a:r>
              <a:rPr lang="ru-RU" sz="2000" dirty="0"/>
              <a:t>оказывает влияние на соответствующее изменение ставок по всем </a:t>
            </a:r>
            <a:r>
              <a:rPr lang="ru-RU" sz="2000" dirty="0" smtClean="0"/>
              <a:t>кредитно-депозитным операциям </a:t>
            </a:r>
            <a:r>
              <a:rPr lang="ru-RU" sz="2000" dirty="0"/>
              <a:t>как самого ЦБ, так и </a:t>
            </a:r>
            <a:r>
              <a:rPr lang="ru-RU" sz="2000" dirty="0" err="1" smtClean="0"/>
              <a:t>ком.банков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 smtClean="0"/>
              <a:t> </a:t>
            </a:r>
            <a:endParaRPr lang="ru-RU" sz="2000" dirty="0"/>
          </a:p>
          <a:p>
            <a:endParaRPr lang="ru-RU" sz="2100" b="1" dirty="0" smtClean="0">
              <a:solidFill>
                <a:srgbClr val="7030A0"/>
              </a:solidFill>
            </a:endParaRPr>
          </a:p>
          <a:p>
            <a:endParaRPr lang="ru-RU" sz="2100" b="1" dirty="0" smtClean="0">
              <a:solidFill>
                <a:srgbClr val="7030A0"/>
              </a:solidFill>
            </a:endParaRPr>
          </a:p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 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36653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01881" y="4199"/>
            <a:ext cx="8787740" cy="655200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2.3 </a:t>
            </a:r>
            <a:r>
              <a:rPr lang="ru-RU" sz="2000" b="1" dirty="0">
                <a:solidFill>
                  <a:srgbClr val="FF0000"/>
                </a:solidFill>
              </a:rPr>
              <a:t>Развитие и укрепление </a:t>
            </a:r>
            <a:r>
              <a:rPr lang="ru-RU" sz="2000" b="1" dirty="0" smtClean="0">
                <a:solidFill>
                  <a:srgbClr val="FF0000"/>
                </a:solidFill>
              </a:rPr>
              <a:t>национальной банковской </a:t>
            </a:r>
            <a:r>
              <a:rPr lang="ru-RU" sz="2000" b="1" dirty="0">
                <a:solidFill>
                  <a:srgbClr val="FF0000"/>
                </a:solidFill>
              </a:rPr>
              <a:t>системы </a:t>
            </a:r>
            <a:r>
              <a:rPr lang="ru-RU" sz="2000" b="1" dirty="0" smtClean="0">
                <a:solidFill>
                  <a:srgbClr val="FF0000"/>
                </a:solidFill>
              </a:rPr>
              <a:t>– важнейшая задача Центрального банка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95003" y="659400"/>
            <a:ext cx="8894618" cy="5360400"/>
          </a:xfrm>
        </p:spPr>
        <p:txBody>
          <a:bodyPr>
            <a:normAutofit/>
          </a:bodyPr>
          <a:lstStyle/>
          <a:p>
            <a:r>
              <a:rPr lang="ru-RU" dirty="0" smtClean="0"/>
              <a:t>     Главными </a:t>
            </a:r>
            <a:r>
              <a:rPr lang="ru-RU" dirty="0"/>
              <a:t>структурными звеньями  национальной банковской системы </a:t>
            </a:r>
            <a:r>
              <a:rPr lang="ru-RU" dirty="0" smtClean="0"/>
              <a:t>являются </a:t>
            </a:r>
            <a:r>
              <a:rPr lang="ru-RU" dirty="0"/>
              <a:t>коммерческие банки. Устойчивость национальной банковской системы определяется устойчивостью и надежностью отдельных банков.</a:t>
            </a:r>
          </a:p>
          <a:p>
            <a:pPr indent="273050"/>
            <a:r>
              <a:rPr lang="ru-RU" dirty="0" smtClean="0">
                <a:latin typeface="Arial" pitchFamily="34" charset="0"/>
                <a:cs typeface="Arial" pitchFamily="34" charset="0"/>
              </a:rPr>
              <a:t>   Банком </a:t>
            </a:r>
            <a:r>
              <a:rPr lang="ru-RU" dirty="0">
                <a:latin typeface="Arial" pitchFamily="34" charset="0"/>
                <a:cs typeface="Arial" pitchFamily="34" charset="0"/>
              </a:rPr>
              <a:t>считается такое учреждение, которое оказывает все три вида основных операций: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депозитные;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кредитные;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расчетные.</a:t>
            </a:r>
          </a:p>
          <a:p>
            <a:pPr indent="273050"/>
            <a:r>
              <a:rPr lang="ru-RU" dirty="0" smtClean="0">
                <a:latin typeface="Arial" pitchFamily="34" charset="0"/>
                <a:cs typeface="Arial" pitchFamily="34" charset="0"/>
              </a:rPr>
              <a:t>  Другие </a:t>
            </a:r>
            <a:r>
              <a:rPr lang="ru-RU" dirty="0">
                <a:latin typeface="Arial" pitchFamily="34" charset="0"/>
                <a:cs typeface="Arial" pitchFamily="34" charset="0"/>
              </a:rPr>
              <a:t>операции, выполняемые банком: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кассовое обслуживание клиентов;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инкассация денежных средств, векселей, платежных и расчетных документов;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привлечение во вклады и размещение драгоценных металлов;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покупка и продажа иностранной валюты;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выдача банковских гарантий.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78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180144"/>
              </p:ext>
            </p:extLst>
          </p:nvPr>
        </p:nvGraphicFramePr>
        <p:xfrm>
          <a:off x="546264" y="997527"/>
          <a:ext cx="8110848" cy="4496700"/>
        </p:xfrm>
        <a:graphic>
          <a:graphicData uri="http://schemas.openxmlformats.org/drawingml/2006/table">
            <a:tbl>
              <a:tblPr firstRow="1" firstCol="1" bandRow="1"/>
              <a:tblGrid>
                <a:gridCol w="2703616">
                  <a:extLst>
                    <a:ext uri="{9D8B030D-6E8A-4147-A177-3AD203B41FA5}">
                      <a16:colId xmlns:a16="http://schemas.microsoft.com/office/drawing/2014/main" val="2574386672"/>
                    </a:ext>
                  </a:extLst>
                </a:gridCol>
                <a:gridCol w="2703616">
                  <a:extLst>
                    <a:ext uri="{9D8B030D-6E8A-4147-A177-3AD203B41FA5}">
                      <a16:colId xmlns:a16="http://schemas.microsoft.com/office/drawing/2014/main" val="2310611997"/>
                    </a:ext>
                  </a:extLst>
                </a:gridCol>
                <a:gridCol w="2703616">
                  <a:extLst>
                    <a:ext uri="{9D8B030D-6E8A-4147-A177-3AD203B41FA5}">
                      <a16:colId xmlns:a16="http://schemas.microsoft.com/office/drawing/2014/main" val="1851396009"/>
                    </a:ext>
                  </a:extLst>
                </a:gridCol>
              </a:tblGrid>
              <a:tr h="6230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r>
                        <a:rPr lang="ru-RU" sz="2000" kern="1200" baseline="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банков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универсальной лицензией</a:t>
                      </a:r>
                      <a:endParaRPr lang="ru-RU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базовой лицензией</a:t>
                      </a:r>
                      <a:endParaRPr lang="ru-RU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930595"/>
                  </a:ext>
                </a:extLst>
              </a:tr>
              <a:tr h="1305952">
                <a:tc>
                  <a:txBody>
                    <a:bodyPr/>
                    <a:lstStyle/>
                    <a:p>
                      <a:pPr marL="720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капитала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(собственных средств)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Свыше 1 </a:t>
                      </a:r>
                      <a:r>
                        <a:rPr lang="ru-RU" sz="2000" kern="1200" dirty="0" err="1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млрд.руб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Минимум                 </a:t>
                      </a: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 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dirty="0" err="1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млрд.руб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Максимум                  3 </a:t>
                      </a:r>
                      <a:r>
                        <a:rPr lang="ru-RU" sz="2000" kern="1200" dirty="0" err="1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млрд.руб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972635"/>
                  </a:ext>
                </a:extLst>
              </a:tr>
              <a:tr h="1196790">
                <a:tc>
                  <a:txBody>
                    <a:bodyPr/>
                    <a:lstStyle/>
                    <a:p>
                      <a:pPr marL="720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Регуляторные требования ЦБ</a:t>
                      </a:r>
                      <a:endParaRPr lang="ru-RU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 исключений, 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полном объеме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Упрощенные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517387"/>
                  </a:ext>
                </a:extLst>
              </a:tr>
              <a:tr h="119679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банковских операций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Все,  без ограничений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некоторыми ограничениями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80628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17517" y="213756"/>
            <a:ext cx="806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Разделение банков РФ по категориям (с 2018 года)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28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7" y="-83127"/>
            <a:ext cx="8906494" cy="601979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Развитие и укрепление банковской системы страны – одна из базовых целей деятельности Центрального банка РФ, декларированная в Федеральном законе</a:t>
            </a:r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</a:rPr>
              <a:t>№ 86-ФЗ. </a:t>
            </a:r>
          </a:p>
          <a:p>
            <a:pPr algn="ctr"/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5461" y="863293"/>
            <a:ext cx="8998396" cy="153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Центральный банк на постоянной основе отслеживает экономическое положение коммерческих банков, используя специальную методику, изложенную 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Указании Банка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России от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03.04.2017 № 4336-У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  оценке экономического положения банков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2962" y="2399034"/>
            <a:ext cx="8569325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100" dirty="0" smtClean="0">
                <a:latin typeface="Arial" charset="0"/>
                <a:cs typeface="Arial" charset="0"/>
              </a:rPr>
              <a:t>В </a:t>
            </a:r>
            <a:r>
              <a:rPr lang="ru-RU" altLang="ru-RU" sz="2100" dirty="0">
                <a:latin typeface="Arial" charset="0"/>
                <a:cs typeface="Arial" charset="0"/>
              </a:rPr>
              <a:t>соответствии с </a:t>
            </a:r>
            <a:r>
              <a:rPr lang="ru-RU" altLang="ru-RU" sz="2100" dirty="0" smtClean="0">
                <a:latin typeface="Arial" charset="0"/>
                <a:cs typeface="Arial" charset="0"/>
              </a:rPr>
              <a:t>методикой Банка России </a:t>
            </a:r>
            <a:r>
              <a:rPr lang="ru-RU" altLang="ru-RU" sz="210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э</a:t>
            </a:r>
            <a:r>
              <a:rPr lang="ru-RU" altLang="ru-RU" sz="2000" dirty="0" smtClean="0">
                <a:latin typeface="Arial" charset="0"/>
                <a:cs typeface="Arial" charset="0"/>
              </a:rPr>
              <a:t>кономическое положение коммерческого банка устанавливается на основе анализа его отчетности и оценки следующих параметров и сведений: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достаточность капитала;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активов;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доходности (прибыльности);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состояние ликвидности;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процентного риска;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размер риска концентрации;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корпоративного управления;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полнота выполнения обязательных нормативов;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прозрачность структуры собственности банка.</a:t>
            </a:r>
            <a:endParaRPr lang="ru-RU" altLang="ru-RU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955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-1107504"/>
            <a:ext cx="9144000" cy="86409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</a:pPr>
            <a:r>
              <a:rPr lang="ru-RU" sz="22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Классификация банков по результатам оценки их экономического положения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155005" y="646331"/>
            <a:ext cx="9144000" cy="5411134"/>
          </a:xfrm>
        </p:spPr>
        <p:txBody>
          <a:bodyPr>
            <a:normAutofit fontScale="92500" lnSpcReduction="10000"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1.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в деятельности которых не выявлены текущие трудности, у которых капитал, активы, доходность, ликвидность и качество управления оцениваются как «хорошие», </a:t>
            </a:r>
            <a:r>
              <a:rPr 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процентный риск - приемлемый, риск концентрации  - низкий, а структура собственности признается прозрачной либо достаточно прозрачной.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2.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не имеющие текущих трудностей, но в деятельности которых выявлены недостатки, которые в случае их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неустранения</a:t>
            </a: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могут привести к возникновению трудностей в ближайшие 12 месяцев.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3.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имеющие недостатки в деятельности,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неустранение</a:t>
            </a: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которых может в ближайшие 12 месяцев привести к ситуации, угрожающей законным интересам их вкладчиков и кредиторов.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4.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нарушения в деятельности которых создают реальную угрозу интересам их вкладчиков и кредиторов и устранение которых требует вмешательства органов управления и акционеров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5.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в отношении которых имеются основания для отзыва лицензии, либо для осуществления мер по предупреждению несостоятельности (банкротства)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5005" y="0"/>
            <a:ext cx="883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По результатам </a:t>
            </a:r>
            <a:r>
              <a:rPr lang="ru-RU" dirty="0" smtClean="0">
                <a:solidFill>
                  <a:srgbClr val="FF0000"/>
                </a:solidFill>
              </a:rPr>
              <a:t>оценок экономического положения, проводимых Банком России ежеквартально, коммерческие банки распределяются </a:t>
            </a:r>
            <a:r>
              <a:rPr lang="ru-RU" dirty="0">
                <a:solidFill>
                  <a:srgbClr val="FF0000"/>
                </a:solidFill>
              </a:rPr>
              <a:t>по нескольким </a:t>
            </a:r>
            <a:r>
              <a:rPr lang="ru-RU" dirty="0" smtClean="0">
                <a:solidFill>
                  <a:srgbClr val="FF0000"/>
                </a:solidFill>
              </a:rPr>
              <a:t>группам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549275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ru-RU" altLang="ru-RU" sz="2000" b="1" dirty="0" smtClean="0">
                <a:solidFill>
                  <a:srgbClr val="FF0000"/>
                </a:solidFill>
                <a:effectLst/>
              </a:rPr>
              <a:t>Рейтинговая система </a:t>
            </a:r>
            <a:r>
              <a:rPr lang="en-US" altLang="ru-RU" sz="2000" b="1" dirty="0" smtClean="0">
                <a:solidFill>
                  <a:srgbClr val="FF0000"/>
                </a:solidFill>
                <a:effectLst/>
              </a:rPr>
              <a:t>CAMELS </a:t>
            </a:r>
            <a:endParaRPr lang="ru-RU" altLang="ru-RU" sz="2000" b="1" dirty="0" smtClean="0">
              <a:solidFill>
                <a:srgbClr val="FF0000"/>
              </a:solidFill>
              <a:effectLst/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48573" y="449262"/>
            <a:ext cx="9036050" cy="6408738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C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capital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adequacy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 (достаточность капитала) </a:t>
            </a: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…какой капитал банка может быть использован для защиты его кредиторов (вкладчиков), и достаточна ли его величина</a:t>
            </a:r>
            <a:endParaRPr lang="en-US" altLang="ru-RU" sz="18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A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asset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quality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(качество активов)</a:t>
            </a: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…области повышенного кредитного риска, состав ссудного портфеля, финансовое воздействие проблемных займов, структура ценных бумаг</a:t>
            </a: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 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M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management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(качество управления)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качество банковского менеджмента на основе оценки результатов работы, соблюдения законов и инструкций, принятой системы контроля</a:t>
            </a:r>
          </a:p>
          <a:p>
            <a:pPr marL="0" indent="0" eaLnBrk="1" hangingPunct="1">
              <a:spcBef>
                <a:spcPts val="400"/>
              </a:spcBef>
              <a:buFont typeface="Arial" charset="0"/>
              <a:buNone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 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earnings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(доходность,  прибыльность)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эффективность деятельности банка, источники получения прибыли, ее достаточность для будущего развития банка</a:t>
            </a: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 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L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liquidity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(ликвидность)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наличие достаточной ликвидности у банка с точки зрения своевременного исполнения его обязательств</a:t>
            </a: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S 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sensitivity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to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risk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(чувствительность к риску)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чувствительность финансового состояния банка к изменению процентных ставок и других рыночных индикаторов</a:t>
            </a:r>
          </a:p>
        </p:txBody>
      </p:sp>
    </p:spTree>
    <p:extLst>
      <p:ext uri="{BB962C8B-B14F-4D97-AF65-F5344CB8AC3E}">
        <p14:creationId xmlns:p14="http://schemas.microsoft.com/office/powerpoint/2010/main" val="57877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316B2BB-E5F2-4A1B-B0EF-C58059D55A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body" sz="quarter" idx="15"/>
          </p:nvPr>
        </p:nvSpPr>
        <p:spPr>
          <a:xfrm>
            <a:off x="213756" y="0"/>
            <a:ext cx="8657112" cy="6970816"/>
          </a:xfrm>
        </p:spPr>
        <p:txBody>
          <a:bodyPr>
            <a:normAutofit fontScale="60000" lnSpcReduction="20000"/>
          </a:bodyPr>
          <a:lstStyle/>
          <a:p>
            <a:pPr indent="363538" algn="ctr">
              <a:spcAft>
                <a:spcPts val="600"/>
              </a:spcAft>
            </a:pPr>
            <a:r>
              <a:rPr lang="ru-RU" sz="3300" b="1" dirty="0" smtClean="0">
                <a:solidFill>
                  <a:srgbClr val="FF0000"/>
                </a:solidFill>
                <a:cs typeface="Arial" pitchFamily="34" charset="0"/>
              </a:rPr>
              <a:t>2.4 </a:t>
            </a:r>
            <a:r>
              <a:rPr lang="ru-RU" sz="3300" b="1" dirty="0" smtClean="0">
                <a:solidFill>
                  <a:srgbClr val="FF0000"/>
                </a:solidFill>
                <a:cs typeface="Arial" pitchFamily="34" charset="0"/>
              </a:rPr>
              <a:t>Особенности формирования банковских стратегий</a:t>
            </a:r>
          </a:p>
          <a:p>
            <a:pPr indent="363538"/>
            <a:r>
              <a:rPr lang="ru-RU" sz="3000" dirty="0" smtClean="0">
                <a:cs typeface="Arial" pitchFamily="34" charset="0"/>
              </a:rPr>
              <a:t>Стратегия </a:t>
            </a:r>
            <a:r>
              <a:rPr lang="ru-RU" sz="3000" dirty="0">
                <a:cs typeface="Arial" pitchFamily="34" charset="0"/>
              </a:rPr>
              <a:t>развития банка представляет собой концептуально-программную основу деятельности банка, которая определяет главные цели и задачи, а также пути их </a:t>
            </a:r>
            <a:r>
              <a:rPr lang="ru-RU" sz="3000" dirty="0" smtClean="0">
                <a:cs typeface="Arial" pitchFamily="34" charset="0"/>
              </a:rPr>
              <a:t>выполнения. </a:t>
            </a:r>
            <a:endParaRPr lang="ru-RU" sz="3000" dirty="0">
              <a:cs typeface="Arial" pitchFamily="34" charset="0"/>
            </a:endParaRPr>
          </a:p>
          <a:p>
            <a:pPr indent="363538">
              <a:spcBef>
                <a:spcPts val="600"/>
              </a:spcBef>
            </a:pPr>
            <a:r>
              <a:rPr lang="ru-RU" sz="3000" dirty="0" smtClean="0">
                <a:cs typeface="Arial" pitchFamily="34" charset="0"/>
              </a:rPr>
              <a:t>Стратегия </a:t>
            </a:r>
            <a:r>
              <a:rPr lang="ru-RU" sz="3000" dirty="0">
                <a:cs typeface="Arial" pitchFamily="34" charset="0"/>
              </a:rPr>
              <a:t>служит </a:t>
            </a:r>
            <a:r>
              <a:rPr lang="ru-RU" sz="3000" dirty="0" smtClean="0">
                <a:cs typeface="Arial" pitchFamily="34" charset="0"/>
              </a:rPr>
              <a:t>ориентиром </a:t>
            </a:r>
            <a:r>
              <a:rPr lang="ru-RU" sz="3000" dirty="0">
                <a:cs typeface="Arial" pitchFamily="34" charset="0"/>
              </a:rPr>
              <a:t>для принятия руководителями (менеджментом) банка основных решений по развитию предполагаемых сегментов рынка банковских услуг, банковских продуктов и технологий, организационной структуры, оценке рисков и прибыльности банка. </a:t>
            </a:r>
            <a:endParaRPr lang="ru-RU" sz="3000" dirty="0" smtClean="0">
              <a:cs typeface="Arial" pitchFamily="34" charset="0"/>
            </a:endParaRPr>
          </a:p>
          <a:p>
            <a:pPr indent="363538">
              <a:spcBef>
                <a:spcPts val="600"/>
              </a:spcBef>
              <a:spcAft>
                <a:spcPts val="600"/>
              </a:spcAft>
            </a:pPr>
            <a:r>
              <a:rPr lang="ru-RU" sz="3000" dirty="0" smtClean="0">
                <a:cs typeface="Arial" pitchFamily="34" charset="0"/>
              </a:rPr>
              <a:t>Процесс разработки корпоративной банковской стратегии предполагает формулирование миссии банка и этических ценностей банковского бизнеса.</a:t>
            </a:r>
          </a:p>
          <a:p>
            <a:pPr indent="363538" algn="r">
              <a:spcBef>
                <a:spcPts val="600"/>
              </a:spcBef>
              <a:spcAft>
                <a:spcPts val="600"/>
              </a:spcAft>
            </a:pPr>
            <a:r>
              <a:rPr lang="ru-RU" sz="2700" b="1" i="1" dirty="0" smtClean="0">
                <a:cs typeface="Arial" pitchFamily="34" charset="0"/>
              </a:rPr>
              <a:t>Пример по ПАО ВТБ</a:t>
            </a:r>
          </a:p>
          <a:p>
            <a:pPr indent="363538"/>
            <a:r>
              <a:rPr lang="ru-RU" sz="3000" b="1" dirty="0" smtClean="0">
                <a:solidFill>
                  <a:srgbClr val="7030A0"/>
                </a:solidFill>
              </a:rPr>
              <a:t>Миссия: </a:t>
            </a:r>
          </a:p>
          <a:p>
            <a:pPr indent="363538"/>
            <a:r>
              <a:rPr lang="ru-RU" sz="3000" dirty="0" smtClean="0"/>
              <a:t>Мы </a:t>
            </a:r>
            <a:r>
              <a:rPr lang="ru-RU" sz="3000" dirty="0"/>
              <a:t>предоставляем финансовые услуги международного уровня, чтобы сделать более обеспеченным будущее наших клиентов, акционеров и общества в целом</a:t>
            </a:r>
            <a:r>
              <a:rPr lang="ru-RU" sz="3000" dirty="0" smtClean="0"/>
              <a:t>».</a:t>
            </a:r>
          </a:p>
          <a:p>
            <a:pPr indent="363538">
              <a:spcBef>
                <a:spcPts val="600"/>
              </a:spcBef>
              <a:spcAft>
                <a:spcPts val="600"/>
              </a:spcAft>
            </a:pPr>
            <a:r>
              <a:rPr lang="ru-RU" sz="3000" b="1" dirty="0" smtClean="0">
                <a:solidFill>
                  <a:srgbClr val="7030A0"/>
                </a:solidFill>
              </a:rPr>
              <a:t>Этические ценности:</a:t>
            </a:r>
            <a:endParaRPr lang="ru-RU" sz="3000" b="1" dirty="0">
              <a:solidFill>
                <a:srgbClr val="7030A0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3000" dirty="0" smtClean="0"/>
              <a:t>банк </a:t>
            </a:r>
            <a:r>
              <a:rPr lang="ru-RU" sz="3000" dirty="0"/>
              <a:t>стремится к наивысшим стандартам обслуживания клиентов, защищает интересы каждого клиента, гарантируя каждому клиенту конфиденциальность</a:t>
            </a:r>
            <a:r>
              <a:rPr lang="ru-RU" sz="3000" dirty="0" smtClean="0"/>
              <a:t>;</a:t>
            </a:r>
          </a:p>
          <a:p>
            <a:pPr marL="342900" indent="-342900">
              <a:buFontTx/>
              <a:buChar char="-"/>
            </a:pPr>
            <a:r>
              <a:rPr lang="ru-RU" sz="3000" dirty="0"/>
              <a:t>банк соблюдает законы, этические нормы и правила честного ведения бизнеса, без- условно исполняет свои обязательства и дорожит своей репутацией; </a:t>
            </a:r>
            <a:endParaRPr lang="ru-RU" sz="3000" dirty="0" smtClean="0"/>
          </a:p>
          <a:p>
            <a:pPr marL="342900" indent="-342900">
              <a:buFontTx/>
              <a:buChar char="-"/>
            </a:pPr>
            <a:r>
              <a:rPr lang="ru-RU" sz="3000" dirty="0" smtClean="0"/>
              <a:t>банк </a:t>
            </a:r>
            <a:r>
              <a:rPr lang="ru-RU" sz="3000" dirty="0"/>
              <a:t>не финансирует экологически вредные и социально опасные производства, проекты и программы …   </a:t>
            </a:r>
            <a:endParaRPr lang="ru-RU" sz="3000" dirty="0" smtClean="0"/>
          </a:p>
          <a:p>
            <a:pPr marL="342900" indent="-342900">
              <a:buFontTx/>
              <a:buChar char="-"/>
            </a:pPr>
            <a:r>
              <a:rPr lang="ru-RU" sz="3000" dirty="0" smtClean="0"/>
              <a:t>и </a:t>
            </a:r>
            <a:r>
              <a:rPr lang="ru-RU" sz="3000" dirty="0" err="1"/>
              <a:t>т.п</a:t>
            </a:r>
            <a:endParaRPr lang="ru-RU" sz="3000" dirty="0"/>
          </a:p>
          <a:p>
            <a:pPr indent="363538"/>
            <a:endParaRPr lang="ru-RU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142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43808" y="1124744"/>
            <a:ext cx="3312368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99792" y="1124744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Анализ конкурентной среды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44706" y="159459"/>
            <a:ext cx="75986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/>
              <a:t>Схема процесса разработки и уточнения стратегии</a:t>
            </a:r>
            <a:endParaRPr lang="ru-RU" sz="21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71600" y="3284984"/>
            <a:ext cx="2880320" cy="86409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36096" y="3284984"/>
            <a:ext cx="2880320" cy="7920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42997" y="4523422"/>
            <a:ext cx="3816424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843808" y="4523422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Выполнение стратегии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51009" y="5629285"/>
            <a:ext cx="3600400" cy="634582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780801" y="5581403"/>
            <a:ext cx="3726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Контроль выполнения стратегии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508104" y="3429000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Выбор стратегии</a:t>
            </a:r>
            <a:endParaRPr lang="ru-RU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971600" y="3356992"/>
            <a:ext cx="2736304" cy="743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000" dirty="0" smtClean="0"/>
              <a:t>Формулировка миссии и философии банка</a:t>
            </a:r>
            <a:endParaRPr lang="ru-RU" sz="2000" dirty="0"/>
          </a:p>
        </p:txBody>
      </p:sp>
      <p:cxnSp>
        <p:nvCxnSpPr>
          <p:cNvPr id="26" name="Прямая со стрелкой 25"/>
          <p:cNvCxnSpPr>
            <a:stCxn id="7" idx="3"/>
            <a:endCxn id="8" idx="1"/>
          </p:cNvCxnSpPr>
          <p:nvPr/>
        </p:nvCxnSpPr>
        <p:spPr>
          <a:xfrm flipV="1">
            <a:off x="3851920" y="3681028"/>
            <a:ext cx="1584176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020272" y="256490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4880758" y="4077072"/>
            <a:ext cx="627346" cy="4361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</p:cNvCxnSpPr>
          <p:nvPr/>
        </p:nvCxnSpPr>
        <p:spPr>
          <a:xfrm>
            <a:off x="4551209" y="5027478"/>
            <a:ext cx="44542" cy="5539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2051720" y="256490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915816" y="2204864"/>
            <a:ext cx="3240360" cy="7920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843808" y="2204864"/>
            <a:ext cx="3384376" cy="743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000" dirty="0" smtClean="0"/>
              <a:t>Определение стратегических целей и задач</a:t>
            </a:r>
            <a:endParaRPr lang="ru-RU" sz="2000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2051720" y="2564904"/>
            <a:ext cx="864096" cy="6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25" idx="3"/>
          </p:cNvCxnSpPr>
          <p:nvPr/>
        </p:nvCxnSpPr>
        <p:spPr>
          <a:xfrm>
            <a:off x="6228184" y="2558807"/>
            <a:ext cx="792088" cy="6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4427984" y="170080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5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016" y="122681"/>
            <a:ext cx="8856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 smtClean="0">
                <a:solidFill>
                  <a:srgbClr val="FF0000"/>
                </a:solidFill>
              </a:rPr>
              <a:t>Классификация стратегий управления </a:t>
            </a:r>
          </a:p>
          <a:p>
            <a:pPr algn="ctr"/>
            <a:r>
              <a:rPr lang="ru-RU" sz="2100" dirty="0" smtClean="0">
                <a:solidFill>
                  <a:srgbClr val="FF0000"/>
                </a:solidFill>
              </a:rPr>
              <a:t>банковской деятельностью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556792"/>
            <a:ext cx="80648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1</a:t>
            </a:r>
            <a:r>
              <a:rPr lang="ru-RU" sz="2100" b="1" dirty="0" smtClean="0">
                <a:solidFill>
                  <a:srgbClr val="7030A0"/>
                </a:solidFill>
              </a:rPr>
              <a:t>. Корпоративные (базовые) стратегии:</a:t>
            </a:r>
          </a:p>
          <a:p>
            <a:pPr>
              <a:spcBef>
                <a:spcPts val="1200"/>
              </a:spcBef>
            </a:pPr>
            <a:r>
              <a:rPr lang="ru-RU" b="1" i="1" dirty="0" smtClean="0"/>
              <a:t>1.1. </a:t>
            </a:r>
            <a:r>
              <a:rPr lang="ru-RU" sz="2000" b="1" i="1" dirty="0" smtClean="0"/>
              <a:t>Стратегия ускоренного (концентрированного) роста </a:t>
            </a:r>
            <a:endParaRPr lang="ru-RU" sz="2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2420888"/>
            <a:ext cx="784887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i="1" dirty="0" smtClean="0"/>
              <a:t>1.2. Стратегия ограниченного роста (через интегрирование и</a:t>
            </a:r>
            <a:r>
              <a:rPr lang="en-US" sz="2000" b="1" i="1" dirty="0" smtClean="0"/>
              <a:t>/</a:t>
            </a:r>
            <a:r>
              <a:rPr lang="ru-RU" sz="2000" b="1" i="1" dirty="0" smtClean="0"/>
              <a:t>или диверсификацию)</a:t>
            </a:r>
          </a:p>
          <a:p>
            <a:pPr>
              <a:lnSpc>
                <a:spcPct val="120000"/>
              </a:lnSpc>
            </a:pPr>
            <a:r>
              <a:rPr lang="ru-RU" sz="2000" b="1" i="1" dirty="0" smtClean="0"/>
              <a:t>1.3. Стратегия сокращения (сжатия) масштабов деятельности</a:t>
            </a:r>
          </a:p>
          <a:p>
            <a:pPr>
              <a:lnSpc>
                <a:spcPct val="120000"/>
              </a:lnSpc>
            </a:pPr>
            <a:r>
              <a:rPr lang="ru-RU" sz="2000" b="1" i="1" dirty="0" smtClean="0"/>
              <a:t>1.4. Стратегия комбинирования динамики и стадий развития</a:t>
            </a:r>
          </a:p>
          <a:p>
            <a:endParaRPr lang="ru-RU" sz="20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365105"/>
            <a:ext cx="7992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i="1" dirty="0" smtClean="0"/>
          </a:p>
          <a:p>
            <a:r>
              <a:rPr lang="ru-RU" sz="2400" b="1" i="1" dirty="0" smtClean="0"/>
              <a:t> </a:t>
            </a:r>
          </a:p>
          <a:p>
            <a:endParaRPr lang="ru-RU" sz="2400" dirty="0" smtClean="0"/>
          </a:p>
          <a:p>
            <a:endParaRPr lang="ru-RU" sz="2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9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260648"/>
            <a:ext cx="792088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endParaRPr lang="ru-RU" sz="2000" b="1" i="1" dirty="0" smtClean="0"/>
          </a:p>
          <a:p>
            <a:pPr algn="ctr"/>
            <a:r>
              <a:rPr lang="ru-RU" sz="2100" b="1" dirty="0" smtClean="0">
                <a:solidFill>
                  <a:srgbClr val="7030A0"/>
                </a:solidFill>
              </a:rPr>
              <a:t>2. Функциональные </a:t>
            </a:r>
            <a:r>
              <a:rPr lang="ru-RU" sz="2100" b="1" dirty="0" err="1" smtClean="0">
                <a:solidFill>
                  <a:srgbClr val="7030A0"/>
                </a:solidFill>
              </a:rPr>
              <a:t>внутрибанковские</a:t>
            </a:r>
            <a:r>
              <a:rPr lang="ru-RU" sz="2100" b="1" dirty="0" smtClean="0">
                <a:solidFill>
                  <a:srgbClr val="7030A0"/>
                </a:solidFill>
              </a:rPr>
              <a:t> стратегии:</a:t>
            </a:r>
          </a:p>
          <a:p>
            <a:pPr>
              <a:spcBef>
                <a:spcPts val="600"/>
              </a:spcBef>
            </a:pPr>
            <a:r>
              <a:rPr lang="ru-RU" sz="2000" b="1" i="1" dirty="0" smtClean="0"/>
              <a:t>2.1. Кредитно-инвестиционная стратегия</a:t>
            </a:r>
          </a:p>
          <a:p>
            <a:r>
              <a:rPr lang="ru-RU" sz="2000" b="1" i="1" dirty="0" smtClean="0"/>
              <a:t>2.2. Депозитно-аккумуляционная стратегия</a:t>
            </a:r>
          </a:p>
          <a:p>
            <a:r>
              <a:rPr lang="ru-RU" sz="2000" b="1" i="1" dirty="0" smtClean="0"/>
              <a:t>2.3. Стратегия управления банковскими рисками.</a:t>
            </a:r>
          </a:p>
          <a:p>
            <a:r>
              <a:rPr lang="ru-RU" sz="2000" b="1" i="1" dirty="0" smtClean="0"/>
              <a:t>2.4. Стратегия обеспечения ликвидности</a:t>
            </a:r>
          </a:p>
          <a:p>
            <a:pPr>
              <a:lnSpc>
                <a:spcPct val="110000"/>
              </a:lnSpc>
            </a:pPr>
            <a:r>
              <a:rPr lang="ru-RU" sz="2000" b="1" i="1" dirty="0" smtClean="0"/>
              <a:t>2.5. Процентно-ценовая стратегия</a:t>
            </a:r>
          </a:p>
          <a:p>
            <a:pPr>
              <a:lnSpc>
                <a:spcPct val="110000"/>
              </a:lnSpc>
            </a:pPr>
            <a:r>
              <a:rPr lang="ru-RU" sz="2000" b="1" i="1" dirty="0" smtClean="0"/>
              <a:t>2.6. Маркетинговая стратегия </a:t>
            </a:r>
            <a:endParaRPr lang="ru-RU" sz="20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3645024"/>
            <a:ext cx="61206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3.1. Информационно-технологическая стратегия</a:t>
            </a:r>
          </a:p>
          <a:p>
            <a:r>
              <a:rPr lang="ru-RU" sz="2000" b="1" i="1" dirty="0" smtClean="0"/>
              <a:t>3.2. Интеграционная (региональная) стратегия</a:t>
            </a:r>
          </a:p>
          <a:p>
            <a:r>
              <a:rPr lang="ru-RU" sz="2000" b="1" i="1" dirty="0" smtClean="0"/>
              <a:t>3.3. Организационная стратегия </a:t>
            </a:r>
          </a:p>
          <a:p>
            <a:r>
              <a:rPr lang="ru-RU" sz="2000" b="1" i="1" dirty="0" smtClean="0"/>
              <a:t>3.4. Стратегия управления персоналом </a:t>
            </a:r>
          </a:p>
          <a:p>
            <a:endParaRPr lang="ru-RU" sz="20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3212976"/>
            <a:ext cx="7920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7030A0"/>
                </a:solidFill>
              </a:rPr>
              <a:t>3. Стратегии обеспечения банковской деятельности:</a:t>
            </a:r>
            <a:endParaRPr lang="ru-RU" sz="21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65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60648"/>
            <a:ext cx="77768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100" dirty="0" smtClean="0">
                <a:solidFill>
                  <a:srgbClr val="C00000"/>
                </a:solidFill>
              </a:rPr>
              <a:t>Стратегия развития является неотъемлемым звеном корпоративного управления в банках </a:t>
            </a:r>
            <a:endParaRPr lang="ru-RU" sz="21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9387" y="1052736"/>
            <a:ext cx="849085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 smtClean="0"/>
              <a:t>Оценка стратегии развития банка относится к области стратегического риска и подлежит обязательному включению в перечень вопросов при ежегодной самооценке банками корпоративного управления.</a:t>
            </a:r>
          </a:p>
          <a:p>
            <a:pPr indent="363538">
              <a:spcBef>
                <a:spcPts val="1200"/>
              </a:spcBef>
            </a:pPr>
            <a:r>
              <a:rPr lang="ru-RU" sz="2000" dirty="0" smtClean="0"/>
              <a:t>Проверка самооценки входит обязательным разделом в любой акт комплексной проверки банка со стороны Центрального банка РФ.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602128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74882" y="3199041"/>
            <a:ext cx="77768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5100"/>
            <a:r>
              <a:rPr lang="ru-RU" b="1" i="1" dirty="0" smtClean="0"/>
              <a:t>Указание Банка России от 30.04.08 N 2005-У </a:t>
            </a:r>
            <a:r>
              <a:rPr lang="ru-RU" b="1" dirty="0" smtClean="0"/>
              <a:t>(</a:t>
            </a:r>
            <a:r>
              <a:rPr lang="ru-RU" b="1" i="1" dirty="0" smtClean="0"/>
              <a:t>ред. от 11.11.2016) "Об оценке экономического положения банков", </a:t>
            </a:r>
          </a:p>
          <a:p>
            <a:pPr marL="1435100">
              <a:spcBef>
                <a:spcPts val="1200"/>
              </a:spcBef>
            </a:pPr>
            <a:r>
              <a:rPr lang="ru-RU" b="1" i="1" dirty="0" smtClean="0"/>
              <a:t>Письмо Банка России от 07.02.2007 №11-Т "О перечне вопросов для проведения кредитными организациями оценки состояния корпоративного управления«. </a:t>
            </a:r>
          </a:p>
        </p:txBody>
      </p:sp>
    </p:spTree>
    <p:extLst>
      <p:ext uri="{BB962C8B-B14F-4D97-AF65-F5344CB8AC3E}">
        <p14:creationId xmlns:p14="http://schemas.microsoft.com/office/powerpoint/2010/main" val="262255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5450774"/>
            <a:ext cx="9144000" cy="973776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543AF2"/>
                </a:solidFill>
              </a:rPr>
              <a:t>Автор: </a:t>
            </a:r>
            <a:r>
              <a:rPr lang="ru-RU" sz="2000" dirty="0" err="1">
                <a:solidFill>
                  <a:srgbClr val="543AF2"/>
                </a:solidFill>
              </a:rPr>
              <a:t>Савалей</a:t>
            </a:r>
            <a:r>
              <a:rPr lang="ru-RU" sz="2000" dirty="0">
                <a:solidFill>
                  <a:srgbClr val="543AF2"/>
                </a:solidFill>
              </a:rPr>
              <a:t> Виктор Васильевич</a:t>
            </a:r>
          </a:p>
          <a:p>
            <a:r>
              <a:rPr lang="en-US" sz="2000" dirty="0" smtClean="0">
                <a:solidFill>
                  <a:srgbClr val="543AF2"/>
                </a:solidFill>
              </a:rPr>
              <a:t>E</a:t>
            </a:r>
            <a:r>
              <a:rPr lang="ru-RU" sz="2000" dirty="0">
                <a:solidFill>
                  <a:srgbClr val="543AF2"/>
                </a:solidFill>
              </a:rPr>
              <a:t>-</a:t>
            </a:r>
            <a:r>
              <a:rPr lang="en-US" sz="2000" dirty="0">
                <a:solidFill>
                  <a:srgbClr val="543AF2"/>
                </a:solidFill>
              </a:rPr>
              <a:t>mail: viktor.savaley@vvsu.ru</a:t>
            </a:r>
            <a:endParaRPr lang="ru-RU" sz="2000" dirty="0">
              <a:solidFill>
                <a:srgbClr val="543AF2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57c0b510a7ee74a81a5c2483d0e1fd636dbe"/>
</p:tagLst>
</file>

<file path=ppt/theme/theme1.xml><?xml version="1.0" encoding="utf-8"?>
<a:theme xmlns:a="http://schemas.openxmlformats.org/drawingml/2006/main" name="Д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2588</TotalTime>
  <Words>2139</Words>
  <Application>Microsoft Office PowerPoint</Application>
  <PresentationFormat>Экран (4:3)</PresentationFormat>
  <Paragraphs>284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Symbol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Денежно-кредитный оборот регулируется центральным банком по двум направлениям: </vt:lpstr>
      <vt:lpstr>Обязательные резервы - экономический инструмент, обеспечивающий банкам достаточную ликвидность в случае массового изъятия депозитов, позволяющий предотвратить неплатежеспособность банков и тем самым защитить интересы клиентов и вкладчиков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банков по результатам оценки их экономического положения</vt:lpstr>
      <vt:lpstr>Рейтинговая система CAMELS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217</cp:revision>
  <dcterms:created xsi:type="dcterms:W3CDTF">2013-03-28T05:50:20Z</dcterms:created>
  <dcterms:modified xsi:type="dcterms:W3CDTF">2021-09-13T05:34:43Z</dcterms:modified>
</cp:coreProperties>
</file>