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70" r:id="rId5"/>
    <p:sldId id="271" r:id="rId6"/>
    <p:sldId id="258" r:id="rId7"/>
    <p:sldId id="259" r:id="rId8"/>
    <p:sldId id="260" r:id="rId9"/>
    <p:sldId id="261" r:id="rId10"/>
    <p:sldId id="262" r:id="rId11"/>
    <p:sldId id="263" r:id="rId12"/>
    <p:sldId id="268" r:id="rId13"/>
    <p:sldId id="264" r:id="rId14"/>
    <p:sldId id="265" r:id="rId15"/>
    <p:sldId id="266" r:id="rId16"/>
    <p:sldId id="267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741" autoAdjust="0"/>
    <p:restoredTop sz="94660"/>
  </p:normalViewPr>
  <p:slideViewPr>
    <p:cSldViewPr snapToGrid="0">
      <p:cViewPr varScale="1">
        <p:scale>
          <a:sx n="75" d="100"/>
          <a:sy n="75" d="100"/>
        </p:scale>
        <p:origin x="-31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8309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4527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9018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826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2785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594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9633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7339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5364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7081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6651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40723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723936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8378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94954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8571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4A6A6-C6A9-4A00-AFA4-FCEB3DD292C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3989C40-B73E-4D17-80FF-A7BF6318B4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107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670" y="1695874"/>
            <a:ext cx="8551333" cy="1646302"/>
          </a:xfrm>
        </p:spPr>
        <p:txBody>
          <a:bodyPr/>
          <a:lstStyle/>
          <a:p>
            <a:pPr algn="ctr"/>
            <a:r>
              <a:rPr lang="ru-RU" dirty="0"/>
              <a:t>Субъекты коммерческого права.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0267" y="5270033"/>
            <a:ext cx="7766936" cy="1096899"/>
          </a:xfrm>
        </p:spPr>
        <p:txBody>
          <a:bodyPr>
            <a:normAutofit/>
          </a:bodyPr>
          <a:lstStyle/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2809826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Понятие юридического лица.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1654" y="2274889"/>
            <a:ext cx="8596668" cy="3880773"/>
          </a:xfrm>
        </p:spPr>
        <p:txBody>
          <a:bodyPr/>
          <a:lstStyle/>
          <a:p>
            <a:r>
              <a:rPr lang="ru-RU" dirty="0"/>
              <a:t>В соответствии со статьей 48 Гражданского кодекса Российской Федерации «юридическим лицом признается организация, которая имеет в собственности, хозяйственном ведении или оперативном управлении обособленное имущество и отвечает по своим обязательствам этим имуществом, может от своего лица приобретать и осуществлять имущественные и личные неимущественные права, нести обязанности, быть истцом и ответчиком в суде».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48347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Современные виды юридических лиц.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Современные виды юридических лиц делятся </a:t>
            </a:r>
            <a:r>
              <a:rPr lang="ru-RU" dirty="0" smtClean="0"/>
              <a:t>на:</a:t>
            </a:r>
          </a:p>
          <a:p>
            <a:r>
              <a:rPr lang="ru-RU" dirty="0" smtClean="0"/>
              <a:t>Коммерческие </a:t>
            </a:r>
            <a:r>
              <a:rPr lang="ru-RU" dirty="0"/>
              <a:t>юридические </a:t>
            </a:r>
            <a:r>
              <a:rPr lang="ru-RU" dirty="0" smtClean="0"/>
              <a:t>лица.</a:t>
            </a:r>
          </a:p>
          <a:p>
            <a:r>
              <a:rPr lang="ru-RU" dirty="0"/>
              <a:t>Некоммерческие юридические </a:t>
            </a:r>
            <a:r>
              <a:rPr lang="ru-RU" dirty="0" smtClean="0"/>
              <a:t>лица.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35771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Коммерческие юридические </a:t>
            </a:r>
            <a:r>
              <a:rPr lang="ru-RU" dirty="0" smtClean="0"/>
              <a:t>лица.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1) Хозяйственные товарищества в него входят:</a:t>
            </a:r>
          </a:p>
          <a:p>
            <a:pPr marL="0" indent="0">
              <a:buNone/>
            </a:pPr>
            <a:r>
              <a:rPr lang="ru-RU" dirty="0" smtClean="0"/>
              <a:t>      Полное </a:t>
            </a:r>
            <a:r>
              <a:rPr lang="ru-RU" dirty="0"/>
              <a:t>товарищество и Товарищество на </a:t>
            </a:r>
            <a:r>
              <a:rPr lang="ru-RU" dirty="0" smtClean="0"/>
              <a:t>вере.</a:t>
            </a:r>
          </a:p>
          <a:p>
            <a:pPr marL="0" indent="0">
              <a:buNone/>
            </a:pPr>
            <a:r>
              <a:rPr lang="ru-RU" dirty="0" smtClean="0"/>
              <a:t>2) Хозяйственные общества в него входят:</a:t>
            </a:r>
          </a:p>
          <a:p>
            <a:pPr marL="0" indent="0">
              <a:buNone/>
            </a:pPr>
            <a:r>
              <a:rPr lang="ru-RU" dirty="0"/>
              <a:t>       Общество с ограниченной </a:t>
            </a:r>
            <a:r>
              <a:rPr lang="ru-RU" dirty="0" smtClean="0"/>
              <a:t>ответственностью, акционерное общество,              дочерние </a:t>
            </a:r>
            <a:r>
              <a:rPr lang="ru-RU" dirty="0"/>
              <a:t>и зависимые </a:t>
            </a:r>
            <a:r>
              <a:rPr lang="ru-RU" dirty="0" smtClean="0"/>
              <a:t>общества.</a:t>
            </a:r>
          </a:p>
          <a:p>
            <a:pPr marL="0" indent="0">
              <a:buNone/>
            </a:pPr>
            <a:r>
              <a:rPr lang="ru-RU" dirty="0"/>
              <a:t>3) Производственный </a:t>
            </a:r>
            <a:r>
              <a:rPr lang="ru-RU" dirty="0" smtClean="0"/>
              <a:t>кооператив.</a:t>
            </a:r>
          </a:p>
          <a:p>
            <a:pPr marL="0" indent="0">
              <a:buNone/>
            </a:pPr>
            <a:r>
              <a:rPr lang="ru-RU" dirty="0" smtClean="0"/>
              <a:t>4) </a:t>
            </a:r>
            <a:r>
              <a:rPr lang="ru-RU" dirty="0"/>
              <a:t>Унитарные </a:t>
            </a:r>
            <a:r>
              <a:rPr lang="ru-RU" dirty="0" smtClean="0"/>
              <a:t>предприятия.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78864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Некоммерческие юридические </a:t>
            </a:r>
            <a:r>
              <a:rPr lang="ru-RU" dirty="0" smtClean="0"/>
              <a:t>лица.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1) Потребительский кооператив.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2) Общественная </a:t>
            </a:r>
            <a:r>
              <a:rPr lang="ru-RU" dirty="0"/>
              <a:t>и религиозная организация (</a:t>
            </a:r>
            <a:r>
              <a:rPr lang="ru-RU" dirty="0" smtClean="0"/>
              <a:t>объединения).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3</a:t>
            </a:r>
            <a:r>
              <a:rPr lang="ru-RU" dirty="0" smtClean="0"/>
              <a:t>) Фонд.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4</a:t>
            </a:r>
            <a:r>
              <a:rPr lang="ru-RU" dirty="0" smtClean="0"/>
              <a:t>) Учреждения.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5</a:t>
            </a:r>
            <a:r>
              <a:rPr lang="ru-RU" dirty="0" smtClean="0"/>
              <a:t>) Объединения </a:t>
            </a:r>
            <a:r>
              <a:rPr lang="ru-RU" dirty="0"/>
              <a:t>юридических лиц (ассоциации и союзы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73017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Создание юридических </a:t>
            </a:r>
            <a:r>
              <a:rPr lang="ru-RU" dirty="0" smtClean="0"/>
              <a:t>лиц.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Процесс создания юридического лица включает в себя несколько этапов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1) Прежде </a:t>
            </a:r>
            <a:r>
              <a:rPr lang="ru-RU" dirty="0"/>
              <a:t>всего, учредители юридического лица должны определиться с его организационно-правовой формой. Как правило, законодательство оставляет вопрос об организационно-правовой форме на усмотрение учредителей. Однако бывают и исключения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Так, согласно Федеральному закону «О банках и банковской деятельности» кредитное учреждение может создаваться только в форме хозяйственного общества. Аудиторская же деятельность может осуществляться в любой форме, за исключением открытого акционерного общества.</a:t>
            </a:r>
          </a:p>
        </p:txBody>
      </p:sp>
    </p:spTree>
    <p:extLst>
      <p:ext uri="{BB962C8B-B14F-4D97-AF65-F5344CB8AC3E}">
        <p14:creationId xmlns:p14="http://schemas.microsoft.com/office/powerpoint/2010/main" xmlns="" val="1457517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Создание юридических лиц.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2) Следующий </a:t>
            </a:r>
            <a:r>
              <a:rPr lang="ru-RU" dirty="0"/>
              <a:t>этап — выработка учредительных документов. Вы уже знаете, что в зависимости от организационно-правовой формы и состава учредителей учредительными документами юридического лица является либо учредительный договор, либо учредительный договор и устав, либо только устав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2) Важный </a:t>
            </a:r>
            <a:r>
              <a:rPr lang="ru-RU" dirty="0"/>
              <a:t>этап создания юридического лица — формирование его уставного (складочного) капитала. В соответствии с законодательством к моменту создания организации должно быть сформировано не менее половины ее уставного (складочного) капитала. В некоторых случаях, например, при создании унитарного предприятия, уставный фонд должен быть оплачен полностью до государственной регистрации.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25211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Создание юридических лиц.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3)Заключительным </a:t>
            </a:r>
            <a:r>
              <a:rPr lang="ru-RU" dirty="0"/>
              <a:t>этапом создания юридического лица является его государственная регистрация.</a:t>
            </a:r>
          </a:p>
          <a:p>
            <a:pPr marL="0" indent="0">
              <a:buNone/>
            </a:pPr>
            <a:r>
              <a:rPr lang="ru-RU" dirty="0"/>
              <a:t>Государственная регистрация преследует несколько целей. Важнейшими среди них являются закрепление объема правоспособности юридического лица, осуществление его налогообложения и обеспечение безопасности граждан путем установления контроля за порядком осуществления определенных видов деятельности.</a:t>
            </a:r>
          </a:p>
          <a:p>
            <a:pPr marL="0" indent="0">
              <a:buNone/>
            </a:pPr>
            <a:r>
              <a:rPr lang="ru-RU" dirty="0" smtClean="0"/>
              <a:t>Государственная </a:t>
            </a:r>
            <a:r>
              <a:rPr lang="ru-RU" dirty="0"/>
              <a:t>регистрация юридического лица производится по месту нахождения его постоянно действующего исполнительного органа, указанного учредителями в заявлении о государственной регистрации.</a:t>
            </a:r>
          </a:p>
        </p:txBody>
      </p:sp>
    </p:spTree>
    <p:extLst>
      <p:ext uri="{BB962C8B-B14F-4D97-AF65-F5344CB8AC3E}">
        <p14:creationId xmlns:p14="http://schemas.microsoft.com/office/powerpoint/2010/main" xmlns="" val="234734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Регистрация юридических </a:t>
            </a:r>
            <a:r>
              <a:rPr lang="ru-RU" dirty="0"/>
              <a:t>лиц.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Для регистрации юридического лица его учредитель (учредители) должны представить в регистрирующий орган следующие документы:</a:t>
            </a:r>
          </a:p>
          <a:p>
            <a:pPr marL="0" indent="0">
              <a:buNone/>
            </a:pPr>
            <a:r>
              <a:rPr lang="ru-RU" dirty="0" smtClean="0"/>
              <a:t>1) заявление </a:t>
            </a:r>
            <a:r>
              <a:rPr lang="ru-RU" dirty="0"/>
              <a:t>о государственной регистрации юридического лица, подписанное учредителем (учредителями);</a:t>
            </a:r>
          </a:p>
          <a:p>
            <a:pPr marL="0" indent="0">
              <a:buNone/>
            </a:pPr>
            <a:r>
              <a:rPr lang="ru-RU" dirty="0" smtClean="0"/>
              <a:t>2) решение </a:t>
            </a:r>
            <a:r>
              <a:rPr lang="ru-RU" dirty="0"/>
              <a:t>о создании юридического лица в виде протокола, договора или иного документа в соответствии с законодательством;</a:t>
            </a:r>
          </a:p>
          <a:p>
            <a:pPr marL="0" indent="0">
              <a:buNone/>
            </a:pPr>
            <a:r>
              <a:rPr lang="ru-RU" dirty="0" smtClean="0"/>
              <a:t>3) учредительные </a:t>
            </a:r>
            <a:r>
              <a:rPr lang="ru-RU" dirty="0"/>
              <a:t>документы юридического лица;</a:t>
            </a:r>
          </a:p>
          <a:p>
            <a:pPr marL="0" indent="0">
              <a:buNone/>
            </a:pPr>
            <a:r>
              <a:rPr lang="ru-RU" dirty="0" smtClean="0"/>
              <a:t>4) документ </a:t>
            </a:r>
            <a:r>
              <a:rPr lang="ru-RU" dirty="0"/>
              <a:t>об уплате государственной пошлины;</a:t>
            </a:r>
          </a:p>
          <a:p>
            <a:pPr marL="0" indent="0">
              <a:buNone/>
            </a:pPr>
            <a:r>
              <a:rPr lang="ru-RU" dirty="0" smtClean="0"/>
              <a:t>5)если </a:t>
            </a:r>
            <a:r>
              <a:rPr lang="ru-RU" dirty="0"/>
              <a:t>одним из учредителей юридического лица выступает иностранное юридическое лицо — документ, подтверждающий его юридический статус.</a:t>
            </a:r>
          </a:p>
          <a:p>
            <a:pPr marL="0" indent="0">
              <a:buNone/>
            </a:pPr>
            <a:r>
              <a:rPr lang="ru-RU" dirty="0"/>
              <a:t>Требовать представления иных документов, помимо указанных, регистрирующий орган не вправе.</a:t>
            </a:r>
          </a:p>
        </p:txBody>
      </p:sp>
    </p:spTree>
    <p:extLst>
      <p:ext uri="{BB962C8B-B14F-4D97-AF65-F5344CB8AC3E}">
        <p14:creationId xmlns:p14="http://schemas.microsoft.com/office/powerpoint/2010/main" xmlns="" val="2862132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Учредительный </a:t>
            </a:r>
            <a:r>
              <a:rPr lang="ru-RU" dirty="0" smtClean="0"/>
              <a:t>договор и устав.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Учредительный договор — это документ, подписываемый всеми учредителями юридического лица, в котором они обязуются создать юридическое лицо, определяют объем его правоспособности, цели и направления деятельности, условия передачи ему своего имущества и условия своего участия в деятельности создаваемого </a:t>
            </a:r>
            <a:r>
              <a:rPr lang="ru-RU" dirty="0" smtClean="0"/>
              <a:t>лица.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/>
              <a:t>Устав — документ, который наряду с учредительным договором (или самостоятельно) определяет правовой статус организации. Устав является вторым (после учредительного договора) документом для обществ с ограниченной и дополнительной ответственностью и единственным для производственных кооперативов, государственных и муниципальных унитарных предприятий, акционерных обществ.</a:t>
            </a:r>
          </a:p>
        </p:txBody>
      </p:sp>
    </p:spTree>
    <p:extLst>
      <p:ext uri="{BB962C8B-B14F-4D97-AF65-F5344CB8AC3E}">
        <p14:creationId xmlns:p14="http://schemas.microsoft.com/office/powerpoint/2010/main" xmlns="" val="3427859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Реорганизация юридических </a:t>
            </a:r>
            <a:r>
              <a:rPr lang="ru-RU" dirty="0" smtClean="0"/>
              <a:t>лиц.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процессе хозяйственной деятельности может возникнуть необходимость в изменении выбранной ранее организационно-правовой формы предприятия либо в проведении иных преобразований, затрагивающих объем правоспособности субъекта и влияющих на его взаимоотношения с другими субъектами предпринимательской деятельности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Законодательство предусматривает пять способов реорганизации: слияние, присоединение, разделение, выделение и преобразование.</a:t>
            </a:r>
          </a:p>
        </p:txBody>
      </p:sp>
    </p:spTree>
    <p:extLst>
      <p:ext uri="{BB962C8B-B14F-4D97-AF65-F5344CB8AC3E}">
        <p14:creationId xmlns:p14="http://schemas.microsoft.com/office/powerpoint/2010/main" xmlns="" val="37384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Слияние</a:t>
            </a:r>
            <a:r>
              <a:rPr lang="ru-RU" dirty="0"/>
              <a:t>,</a:t>
            </a:r>
            <a:r>
              <a:rPr lang="ru-RU" dirty="0" smtClean="0"/>
              <a:t> присоединение.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1) Слияние </a:t>
            </a:r>
            <a:r>
              <a:rPr lang="ru-RU" dirty="0"/>
              <a:t>представляет собой объединение двух или нескольких юридических лиц в единую организацию. Все ранее действующие организации прекращают свое существование. Вновь созданная организация становится правопреемником каждого из вошедших в нее юридических лиц.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2) Присоединение </a:t>
            </a:r>
            <a:r>
              <a:rPr lang="ru-RU" dirty="0"/>
              <a:t>означает, что прекращается лишь деятельность присоединяемого субъекта. Присоединяющее юридическое лицо увеличивает свои активы за счет имущества присоединяемого и становится его правопреемником.</a:t>
            </a:r>
          </a:p>
        </p:txBody>
      </p:sp>
    </p:spTree>
    <p:extLst>
      <p:ext uri="{BB962C8B-B14F-4D97-AF65-F5344CB8AC3E}">
        <p14:creationId xmlns:p14="http://schemas.microsoft.com/office/powerpoint/2010/main" xmlns="" val="1526982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Разделение, выделение, преобразование.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3) Разделение </a:t>
            </a:r>
            <a:r>
              <a:rPr lang="ru-RU" dirty="0"/>
              <a:t>предполагает создание вместо одного субъекта двух или более других. При этом деятельность разделяемой организации прекращается. Вопрос о правопреемстве в данном случае решается на основании договора между вновь созданными лицами. Как правило, правопреемником становится одна из созданных организаций.</a:t>
            </a:r>
          </a:p>
          <a:p>
            <a:pPr marL="0" indent="0">
              <a:buNone/>
            </a:pPr>
            <a:r>
              <a:rPr lang="ru-RU" dirty="0" smtClean="0"/>
              <a:t>4) Выделение </a:t>
            </a:r>
            <a:r>
              <a:rPr lang="ru-RU" dirty="0"/>
              <a:t>— единственный способ реорганизации, при котором не происходит прекращения ранее существовавшего субъекта. Образуется еще одно юридическое лицо, которому передается часть активов организации. Вопрос о правопреемстве между ними решается соглашением сторон.</a:t>
            </a:r>
          </a:p>
          <a:p>
            <a:pPr marL="0" indent="0">
              <a:buNone/>
            </a:pPr>
            <a:r>
              <a:rPr lang="ru-RU" dirty="0" smtClean="0"/>
              <a:t>5) При </a:t>
            </a:r>
            <a:r>
              <a:rPr lang="ru-RU" dirty="0"/>
              <a:t>преобразовании ранее существовавшая организация прекращает свое существование, а вместо нее возникает организация в иной организационно-правовой форме.</a:t>
            </a:r>
          </a:p>
        </p:txBody>
      </p:sp>
    </p:spTree>
    <p:extLst>
      <p:ext uri="{BB962C8B-B14F-4D97-AF65-F5344CB8AC3E}">
        <p14:creationId xmlns:p14="http://schemas.microsoft.com/office/powerpoint/2010/main" xmlns="" val="3121894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Ликвидация юридических </a:t>
            </a:r>
            <a:r>
              <a:rPr lang="ru-RU" dirty="0" smtClean="0"/>
              <a:t>лиц.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Ликвидация — такой способ прекращения юридического лица, при котором правопреемство не возникает. Ликвидация также может производиться в добровольном и принудительном порядке. Гражданское законодательство содержит примерный перечень оснований ликвидации юридических лиц. К ним относятся: истечение срока, на который создавалась организация; достижение целей, поставленных в учредительных документах; признание недействительной регистрации юридического лица.</a:t>
            </a:r>
          </a:p>
          <a:p>
            <a:pPr marL="0" indent="0">
              <a:buNone/>
            </a:pPr>
            <a:r>
              <a:rPr lang="ru-RU" dirty="0" smtClean="0"/>
              <a:t>Принудительная </a:t>
            </a:r>
            <a:r>
              <a:rPr lang="ru-RU" dirty="0"/>
              <a:t>ликвидация осуществляется в судебном порядке по требованию уполномоченных государственных органов, на основании нарушения положений учредительных документов, осуществления деятельности без лицензии, грубого нарушения законодательства, несостоятельности (банкротства) юридического лица и т. п.</a:t>
            </a:r>
          </a:p>
        </p:txBody>
      </p:sp>
    </p:spTree>
    <p:extLst>
      <p:ext uri="{BB962C8B-B14F-4D97-AF65-F5344CB8AC3E}">
        <p14:creationId xmlns:p14="http://schemas.microsoft.com/office/powerpoint/2010/main" xmlns="" val="475749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Процедура ликвидации юридических лиц.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Первоначально лицо, принявшее решение о ликвидации, уведомляет об этом регистрирующий орган. В государственный реестр юридических лиц вносится запись о том, что данная организация находится в процессе ликвидации. С этого момента прекращается внесение любых изменений в учредительные документы. Аналогичные извещения направляются в налоговые органы и </a:t>
            </a:r>
            <a:r>
              <a:rPr lang="ru-RU" dirty="0" smtClean="0"/>
              <a:t>внебюджетные </a:t>
            </a:r>
            <a:r>
              <a:rPr lang="ru-RU" dirty="0"/>
              <a:t>фонды (пенсионный, страховой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/>
              <a:t>На следующем этапе органом, принявшим решение о ликвидации, создается ликвидационная комиссия (ликвидатор). Состав членов комиссии направляется в регистрирующий орган для согласования. До окончания ликвидации все полномочия по управлению организацией переходят к ликвидационной </a:t>
            </a:r>
            <a:r>
              <a:rPr lang="ru-RU" dirty="0" smtClean="0"/>
              <a:t>комиссии.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09553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Процедура ликвидации юридических лиц.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После окончания срока, отведенного кредиторам для предъявления претензий, составляется промежуточный ликвидационный баланс, который утверждается учредителями или органом, принявшим решение о ликвидации, и согласовывается с регистрирующим органом, после чего субъект вправе обратиться в налоговые органы и внебюджетные фонды для снятия с </a:t>
            </a:r>
            <a:r>
              <a:rPr lang="ru-RU" dirty="0" smtClean="0"/>
              <a:t>учета.</a:t>
            </a:r>
          </a:p>
          <a:p>
            <a:pPr marL="0" indent="0">
              <a:buNone/>
            </a:pPr>
            <a:r>
              <a:rPr lang="ru-RU" dirty="0" smtClean="0"/>
              <a:t>Выплата </a:t>
            </a:r>
            <a:r>
              <a:rPr lang="ru-RU" dirty="0"/>
              <a:t>денежных сумм кредиторам ликвидируемого юридического лица производится ликвидационной комиссией в порядке очередности, установленной ГК РФ.</a:t>
            </a:r>
          </a:p>
          <a:p>
            <a:pPr marL="0" indent="0">
              <a:buNone/>
            </a:pPr>
            <a:r>
              <a:rPr lang="ru-RU" dirty="0" smtClean="0"/>
              <a:t>Оставшееся </a:t>
            </a:r>
            <a:r>
              <a:rPr lang="ru-RU" dirty="0"/>
              <a:t>после удовлетворения требований кредиторов имущество юридического лица передается его учредителям (участникам), имеющим вещные права на это имущество или обязательственные права в отношении этого юридического лица.</a:t>
            </a:r>
          </a:p>
          <a:p>
            <a:pPr marL="0" indent="0">
              <a:buNone/>
            </a:pPr>
            <a:r>
              <a:rPr lang="ru-RU" dirty="0" smtClean="0"/>
              <a:t>Ликвидация </a:t>
            </a:r>
            <a:r>
              <a:rPr lang="ru-RU" dirty="0"/>
              <a:t>юридического лица считается завершенной, а юридическое лицо — прекратившим существование после внесения об этом записи в единый государственный реестр юридических лиц.</a:t>
            </a:r>
          </a:p>
        </p:txBody>
      </p:sp>
    </p:spTree>
    <p:extLst>
      <p:ext uri="{BB962C8B-B14F-4D97-AF65-F5344CB8AC3E}">
        <p14:creationId xmlns:p14="http://schemas.microsoft.com/office/powerpoint/2010/main" xmlns="" val="1624811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Понятие и принципы объединения корпораций.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объединение - это соединение нескольких организаций, предприятий, учреждений в единую группу. Объединения корпораций строятся на экономически взаимовыгодных принципах. К принципам деятельности объединений относятся:</a:t>
            </a:r>
          </a:p>
          <a:p>
            <a:pPr marL="0" indent="0">
              <a:buNone/>
            </a:pPr>
            <a:r>
              <a:rPr lang="ru-RU" dirty="0" smtClean="0"/>
              <a:t>1) добровольность </a:t>
            </a:r>
            <a:r>
              <a:rPr lang="ru-RU" dirty="0"/>
              <a:t>объединения на основе общности экономических интересов;</a:t>
            </a:r>
          </a:p>
          <a:p>
            <a:pPr marL="0" indent="0">
              <a:buNone/>
            </a:pPr>
            <a:r>
              <a:rPr lang="ru-RU" dirty="0" smtClean="0"/>
              <a:t>2) равноправие </a:t>
            </a:r>
            <a:r>
              <a:rPr lang="ru-RU" dirty="0"/>
              <a:t>участников совместной деятельности;</a:t>
            </a:r>
          </a:p>
          <a:p>
            <a:pPr marL="0" indent="0">
              <a:buNone/>
            </a:pPr>
            <a:r>
              <a:rPr lang="ru-RU" dirty="0" smtClean="0"/>
              <a:t>3) свобода </a:t>
            </a:r>
            <a:r>
              <a:rPr lang="ru-RU" dirty="0"/>
              <a:t>выбора организационной формы объединения;</a:t>
            </a:r>
          </a:p>
          <a:p>
            <a:pPr marL="0" indent="0">
              <a:buNone/>
            </a:pPr>
            <a:r>
              <a:rPr lang="ru-RU" dirty="0" smtClean="0"/>
              <a:t>4) самоуправление </a:t>
            </a:r>
            <a:r>
              <a:rPr lang="ru-RU" dirty="0"/>
              <a:t>участников и объединения в целом;</a:t>
            </a:r>
          </a:p>
          <a:p>
            <a:pPr marL="0" indent="0">
              <a:buNone/>
            </a:pPr>
            <a:r>
              <a:rPr lang="ru-RU" dirty="0" smtClean="0"/>
              <a:t>5) организация </a:t>
            </a:r>
            <a:r>
              <a:rPr lang="ru-RU" dirty="0"/>
              <a:t>отношений между участниками на договорной основе.</a:t>
            </a:r>
          </a:p>
        </p:txBody>
      </p:sp>
    </p:spTree>
    <p:extLst>
      <p:ext uri="{BB962C8B-B14F-4D97-AF65-F5344CB8AC3E}">
        <p14:creationId xmlns:p14="http://schemas.microsoft.com/office/powerpoint/2010/main" xmlns="" val="1248533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Ассоциация (союз). Холдинг. Концерн.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Ассоциация (союз; лат. </a:t>
            </a:r>
            <a:r>
              <a:rPr lang="ru-RU" dirty="0" err="1"/>
              <a:t>associo</a:t>
            </a:r>
            <a:r>
              <a:rPr lang="ru-RU" dirty="0"/>
              <a:t> — присоединять) — одна из организационно-правовых форм некоммерческих организаций, являющаяся добровольным объединением юридических лиц и/или граждан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Холдинг </a:t>
            </a:r>
            <a:r>
              <a:rPr lang="ru-RU" dirty="0"/>
              <a:t>(от англ. </a:t>
            </a:r>
            <a:r>
              <a:rPr lang="ru-RU" dirty="0" err="1"/>
              <a:t>holding</a:t>
            </a:r>
            <a:r>
              <a:rPr lang="ru-RU" dirty="0"/>
              <a:t> «владение») — совокупность материнской компании и контролируемых ею дочерних компаний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Концерн (нем. </a:t>
            </a:r>
            <a:r>
              <a:rPr lang="ru-RU" dirty="0" err="1"/>
              <a:t>der</a:t>
            </a:r>
            <a:r>
              <a:rPr lang="ru-RU" dirty="0"/>
              <a:t> </a:t>
            </a:r>
            <a:r>
              <a:rPr lang="ru-RU" dirty="0" err="1"/>
              <a:t>Konzern</a:t>
            </a:r>
            <a:r>
              <a:rPr lang="ru-RU" dirty="0"/>
              <a:t>) — финансово-промышленная группа компаний разных отраслей промышленности, что и отличает её от других форм объединений.</a:t>
            </a:r>
          </a:p>
        </p:txBody>
      </p:sp>
    </p:spTree>
    <p:extLst>
      <p:ext uri="{BB962C8B-B14F-4D97-AF65-F5344CB8AC3E}">
        <p14:creationId xmlns:p14="http://schemas.microsoft.com/office/powerpoint/2010/main" xmlns="" val="305284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Акционерное общество </a:t>
            </a:r>
            <a:r>
              <a:rPr lang="ru-RU" dirty="0" smtClean="0"/>
              <a:t>понятие и </a:t>
            </a:r>
            <a:r>
              <a:rPr lang="ru-RU" dirty="0"/>
              <a:t>виды акционерных обществ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Акционерное общество (АО) — одна из разновидностей хозяйственных обществ. Акционерным обществом признаётся коммерческая организация, уставный капитал которой разделён на определённое число акций, удостоверяющих обязательственные права участников общества (акционеров) по отношению к </a:t>
            </a:r>
            <a:r>
              <a:rPr lang="ru-RU" dirty="0" smtClean="0"/>
              <a:t>обществу. </a:t>
            </a:r>
            <a:r>
              <a:rPr lang="ru-RU" dirty="0"/>
              <a:t>Деятельность акционерного общества в Российской Федерации регулируется Федеральным законом «Об акционерных обществах</a:t>
            </a:r>
            <a:r>
              <a:rPr lang="ru-RU" dirty="0" smtClean="0"/>
              <a:t>».</a:t>
            </a:r>
          </a:p>
          <a:p>
            <a:pPr marL="0" indent="0">
              <a:buNone/>
            </a:pPr>
            <a:r>
              <a:rPr lang="ru-RU" dirty="0"/>
              <a:t>Закрытое акционерное общество – это акционерное общество, акции которого распределяются только среди его учредителей или иного, заранее определенного круга лиц.</a:t>
            </a:r>
          </a:p>
          <a:p>
            <a:pPr marL="0" indent="0">
              <a:buNone/>
            </a:pPr>
            <a:r>
              <a:rPr lang="ru-RU" dirty="0"/>
              <a:t>Открытое акционерное общество – это акционерное общество, участники которого могут отчуждать принадлежащие им акции без согласия других акционеров.</a:t>
            </a:r>
          </a:p>
        </p:txBody>
      </p:sp>
    </p:spTree>
    <p:extLst>
      <p:ext uri="{BB962C8B-B14F-4D97-AF65-F5344CB8AC3E}">
        <p14:creationId xmlns:p14="http://schemas.microsoft.com/office/powerpoint/2010/main" xmlns="" val="3082302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Индивидуальный </a:t>
            </a:r>
            <a:r>
              <a:rPr lang="ru-RU" dirty="0" smtClean="0"/>
              <a:t>предприниматель.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Индивидуальный </a:t>
            </a:r>
            <a:r>
              <a:rPr lang="ru-RU" dirty="0" smtClean="0"/>
              <a:t>предприниматель — это физические </a:t>
            </a:r>
            <a:r>
              <a:rPr lang="ru-RU" dirty="0"/>
              <a:t>лица, зарегистрированные в установленном законом порядке и осуществляющие предпринимательскую деятельность без образования юридического лица.</a:t>
            </a:r>
          </a:p>
        </p:txBody>
      </p:sp>
    </p:spTree>
    <p:extLst>
      <p:ext uri="{BB962C8B-B14F-4D97-AF65-F5344CB8AC3E}">
        <p14:creationId xmlns:p14="http://schemas.microsoft.com/office/powerpoint/2010/main" xmlns="" val="1983866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535" y="338667"/>
            <a:ext cx="8596668" cy="1320800"/>
          </a:xfrm>
        </p:spPr>
        <p:txBody>
          <a:bodyPr/>
          <a:lstStyle/>
          <a:p>
            <a:r>
              <a:rPr lang="ru-RU" dirty="0"/>
              <a:t>Основные преимущества и </a:t>
            </a:r>
            <a:r>
              <a:rPr lang="ru-RU" dirty="0" smtClean="0"/>
              <a:t>недостатки.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Статус ИП имеет следующие преимущества по сравнению с регистрацией собственного предприятия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1) упрощенность </a:t>
            </a:r>
            <a:r>
              <a:rPr lang="ru-RU" dirty="0"/>
              <a:t>процессов создания и ликвидации </a:t>
            </a:r>
            <a:r>
              <a:rPr lang="ru-RU" dirty="0" smtClean="0"/>
              <a:t>бизнеса свободное </a:t>
            </a:r>
            <a:r>
              <a:rPr lang="ru-RU" dirty="0"/>
              <a:t>использование собственной выручки.</a:t>
            </a:r>
          </a:p>
          <a:p>
            <a:pPr marL="0" indent="0">
              <a:buNone/>
            </a:pPr>
            <a:r>
              <a:rPr lang="ru-RU" dirty="0" smtClean="0"/>
              <a:t>2) не </a:t>
            </a:r>
            <a:r>
              <a:rPr lang="ru-RU" dirty="0"/>
              <a:t>платится налог на имущество, используемое в предпринимательской </a:t>
            </a:r>
            <a:r>
              <a:rPr lang="ru-RU" dirty="0" smtClean="0"/>
              <a:t>деятельности.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3) упрощенный </a:t>
            </a:r>
            <a:r>
              <a:rPr lang="ru-RU" dirty="0"/>
              <a:t>порядок ведения учета результатов хозяйственной деятельности и предоставления внешней </a:t>
            </a:r>
            <a:r>
              <a:rPr lang="ru-RU" dirty="0" smtClean="0"/>
              <a:t>отчетности. </a:t>
            </a:r>
          </a:p>
          <a:p>
            <a:pPr marL="0" indent="0">
              <a:buNone/>
            </a:pPr>
            <a:r>
              <a:rPr lang="ru-RU" dirty="0" smtClean="0"/>
              <a:t>4) упрощенный </a:t>
            </a:r>
            <a:r>
              <a:rPr lang="ru-RU" dirty="0"/>
              <a:t>порядок принятия решений (не требуется собраний, протоколов и т. п</a:t>
            </a:r>
            <a:r>
              <a:rPr lang="ru-RU" dirty="0" smtClean="0"/>
              <a:t>.).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5</a:t>
            </a:r>
            <a:r>
              <a:rPr lang="ru-RU" dirty="0" smtClean="0"/>
              <a:t>) заработанные </a:t>
            </a:r>
            <a:r>
              <a:rPr lang="ru-RU" dirty="0"/>
              <a:t>деньги возможно свободно тратить без дополнительного налогообложения (9 % на дивиденды</a:t>
            </a:r>
            <a:r>
              <a:rPr lang="ru-RU" dirty="0" smtClean="0"/>
              <a:t>).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6</a:t>
            </a:r>
            <a:r>
              <a:rPr lang="ru-RU" dirty="0" smtClean="0"/>
              <a:t>) индивидуальный </a:t>
            </a:r>
            <a:r>
              <a:rPr lang="ru-RU" dirty="0"/>
              <a:t>предприниматель, применяющий ЕНВД, имеет фактическую возможность не вести учёт полученного </a:t>
            </a:r>
            <a:r>
              <a:rPr lang="ru-RU" dirty="0" smtClean="0"/>
              <a:t>дохода.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280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97467"/>
          </a:xfrm>
        </p:spPr>
        <p:txBody>
          <a:bodyPr/>
          <a:lstStyle/>
          <a:p>
            <a:r>
              <a:rPr lang="ru-RU" dirty="0"/>
              <a:t>Основные преимущества и </a:t>
            </a:r>
            <a:r>
              <a:rPr lang="ru-RU" dirty="0" smtClean="0"/>
              <a:t>недостатки.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07067"/>
            <a:ext cx="8596668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Основные недостатки:</a:t>
            </a:r>
          </a:p>
          <a:p>
            <a:pPr marL="0" indent="0">
              <a:buNone/>
            </a:pPr>
            <a:r>
              <a:rPr lang="ru-RU" dirty="0" smtClean="0"/>
              <a:t>1)отвечает </a:t>
            </a:r>
            <a:r>
              <a:rPr lang="ru-RU" dirty="0"/>
              <a:t>по обязательствам своим имуществом</a:t>
            </a:r>
          </a:p>
          <a:p>
            <a:pPr marL="0" indent="0">
              <a:buNone/>
            </a:pPr>
            <a:r>
              <a:rPr lang="ru-RU" dirty="0" smtClean="0"/>
              <a:t>2)не </a:t>
            </a:r>
            <a:r>
              <a:rPr lang="ru-RU" dirty="0"/>
              <a:t>может получать некоторые лицензии (например, на розничную торговлю алкоголем, некоторыми лекарствами или сильнодействующими ядами).</a:t>
            </a:r>
          </a:p>
          <a:p>
            <a:pPr marL="0" indent="0">
              <a:buNone/>
            </a:pPr>
            <a:r>
              <a:rPr lang="ru-RU" dirty="0" smtClean="0"/>
              <a:t>3) не </a:t>
            </a:r>
            <a:r>
              <a:rPr lang="ru-RU" dirty="0"/>
              <a:t>подходит для совместного ведения бизнеса</a:t>
            </a:r>
          </a:p>
          <a:p>
            <a:pPr marL="0" indent="0">
              <a:buNone/>
            </a:pPr>
            <a:r>
              <a:rPr lang="ru-RU" dirty="0" smtClean="0"/>
              <a:t>4) требуется </a:t>
            </a:r>
            <a:r>
              <a:rPr lang="ru-RU" dirty="0"/>
              <a:t>постоянное личное участие, так как нельзя назначить «директора»</a:t>
            </a:r>
          </a:p>
          <a:p>
            <a:pPr marL="0" indent="0">
              <a:buNone/>
            </a:pPr>
            <a:r>
              <a:rPr lang="ru-RU" dirty="0" smtClean="0"/>
              <a:t>5) Отчисления </a:t>
            </a:r>
            <a:r>
              <a:rPr lang="ru-RU" dirty="0"/>
              <a:t>на социальное страхование идут только исходя из МРОТ, взятого на начало соответствующего года (в виде фиксированного платежа), даже если деятельности не было</a:t>
            </a:r>
          </a:p>
          <a:p>
            <a:pPr marL="0" indent="0">
              <a:buNone/>
            </a:pPr>
            <a:r>
              <a:rPr lang="ru-RU" dirty="0" smtClean="0"/>
              <a:t>6) на </a:t>
            </a:r>
            <a:r>
              <a:rPr lang="ru-RU" dirty="0"/>
              <a:t>общем режиме налогообложения необходимо вести двойной учёт из-за того, что НДС считается «по отгрузке», а налог на доходы у предпринимателей — «по оплате». Если первой происходит оплата, то можно сблизить за счёт выписывания счетов-фактур на аванс, но в данном случае усложняется документооборот.</a:t>
            </a:r>
          </a:p>
        </p:txBody>
      </p:sp>
    </p:spTree>
    <p:extLst>
      <p:ext uri="{BB962C8B-B14F-4D97-AF65-F5344CB8AC3E}">
        <p14:creationId xmlns:p14="http://schemas.microsoft.com/office/powerpoint/2010/main" xmlns="" val="1733334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используемой литературы.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1) Белов </a:t>
            </a:r>
            <a:r>
              <a:rPr lang="ru-RU" dirty="0"/>
              <a:t>В.А. Гражданское право: Общая и Особенная части. М., </a:t>
            </a:r>
            <a:r>
              <a:rPr lang="ru-RU" dirty="0" smtClean="0"/>
              <a:t>2003.</a:t>
            </a:r>
          </a:p>
          <a:p>
            <a:pPr marL="0" indent="0">
              <a:buNone/>
            </a:pPr>
            <a:r>
              <a:rPr lang="ru-RU" dirty="0" smtClean="0"/>
              <a:t>2) Беляев </a:t>
            </a:r>
            <a:r>
              <a:rPr lang="ru-RU" dirty="0"/>
              <a:t>К.П. О делении юридических лиц на коммерческие и некоммерческие в гражданском законодательстве // Актуальные проблемы гражданского права / Под </a:t>
            </a:r>
            <a:r>
              <a:rPr lang="ru-RU" dirty="0" smtClean="0"/>
              <a:t>ред</a:t>
            </a:r>
            <a:r>
              <a:rPr lang="ru-RU" dirty="0"/>
              <a:t>. С.С. Алексеева. М., 2000. </a:t>
            </a:r>
          </a:p>
          <a:p>
            <a:pPr marL="0" indent="0">
              <a:buNone/>
            </a:pPr>
            <a:r>
              <a:rPr lang="ru-RU" dirty="0" smtClean="0"/>
              <a:t>3) Гражданское </a:t>
            </a:r>
            <a:r>
              <a:rPr lang="ru-RU" dirty="0"/>
              <a:t>право России. Ч. 1 / Под ред. О.Н. </a:t>
            </a:r>
            <a:r>
              <a:rPr lang="ru-RU" dirty="0" err="1"/>
              <a:t>Садикова</a:t>
            </a:r>
            <a:r>
              <a:rPr lang="ru-RU" dirty="0"/>
              <a:t>. М., 2007.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4) Гражданское </a:t>
            </a:r>
            <a:r>
              <a:rPr lang="ru-RU" dirty="0"/>
              <a:t>право. Т. 1. / Под ред. А.П. Сергеева. М., 2010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86876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4506" y="3564087"/>
            <a:ext cx="7828713" cy="1752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 smtClean="0">
                <a:solidFill>
                  <a:srgbClr val="92D050"/>
                </a:solidFill>
              </a:rPr>
              <a:t>Спасибо за внимание.</a:t>
            </a:r>
            <a:endParaRPr lang="ru-RU" sz="5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262851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</TotalTime>
  <Words>1814</Words>
  <Application>Microsoft Office PowerPoint</Application>
  <PresentationFormat>Произвольный</PresentationFormat>
  <Paragraphs>104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Грань</vt:lpstr>
      <vt:lpstr>Субъекты коммерческого права.</vt:lpstr>
      <vt:lpstr>Понятие юридического лица.</vt:lpstr>
      <vt:lpstr>Современные виды юридических лиц.</vt:lpstr>
      <vt:lpstr>Коммерческие юридические лица.</vt:lpstr>
      <vt:lpstr>Некоммерческие юридические лица.</vt:lpstr>
      <vt:lpstr>Создание юридических лиц.</vt:lpstr>
      <vt:lpstr>Создание юридических лиц.</vt:lpstr>
      <vt:lpstr>Создание юридических лиц.</vt:lpstr>
      <vt:lpstr>Регистрация юридических лиц.</vt:lpstr>
      <vt:lpstr>Учредительный договор и устав.</vt:lpstr>
      <vt:lpstr>Реорганизация юридических лиц.</vt:lpstr>
      <vt:lpstr>Слияние, присоединение.</vt:lpstr>
      <vt:lpstr>Разделение, выделение, преобразование. </vt:lpstr>
      <vt:lpstr>Ликвидация юридических лиц.</vt:lpstr>
      <vt:lpstr>Процедура ликвидации юридических лиц.</vt:lpstr>
      <vt:lpstr>Процедура ликвидации юридических лиц.</vt:lpstr>
      <vt:lpstr>Понятие и принципы объединения корпораций.</vt:lpstr>
      <vt:lpstr>Ассоциация (союз). Холдинг. Концерн.</vt:lpstr>
      <vt:lpstr>Акционерное общество понятие и виды акционерных обществ</vt:lpstr>
      <vt:lpstr>Индивидуальный предприниматель.</vt:lpstr>
      <vt:lpstr>Основные преимущества и недостатки.</vt:lpstr>
      <vt:lpstr>Основные преимущества и недостатки.</vt:lpstr>
      <vt:lpstr>Список используемой литературы.</vt:lpstr>
      <vt:lpstr>Слайд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Субъекты коммерческого права.</dc:title>
  <dc:creator>Пользователь Windows</dc:creator>
  <cp:lastModifiedBy>Алекс</cp:lastModifiedBy>
  <cp:revision>9</cp:revision>
  <dcterms:created xsi:type="dcterms:W3CDTF">2014-05-08T11:09:16Z</dcterms:created>
  <dcterms:modified xsi:type="dcterms:W3CDTF">2014-05-13T01:51:17Z</dcterms:modified>
</cp:coreProperties>
</file>