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2" r:id="rId2"/>
    <p:sldId id="256" r:id="rId3"/>
    <p:sldId id="258" r:id="rId4"/>
    <p:sldId id="259" r:id="rId5"/>
    <p:sldId id="261" r:id="rId6"/>
    <p:sldId id="260" r:id="rId7"/>
    <p:sldId id="262" r:id="rId8"/>
    <p:sldId id="263" r:id="rId9"/>
    <p:sldId id="269" r:id="rId10"/>
    <p:sldId id="264" r:id="rId11"/>
    <p:sldId id="271" r:id="rId12"/>
    <p:sldId id="265" r:id="rId13"/>
    <p:sldId id="268" r:id="rId14"/>
    <p:sldId id="266" r:id="rId15"/>
    <p:sldId id="267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DEB97CA-804A-4916-B29A-36F649B940D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A9F6B19B-5A3D-46D1-A99B-950D7CA74B4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hyperlink" Target="http://ru.wikipedia.org/wiki/%D0%9C%D0%B0%D1%80%D0%B3%D0%B0%D0%BD%D1%86%D0%B5%D0%B2%D0%B0%D1%8F_%D1%80%D1%83%D0%B4%D0%B0" TargetMode="External"/><Relationship Id="rId7" Type="http://schemas.openxmlformats.org/officeDocument/2006/relationships/hyperlink" Target="http://ru.wikipedia.org/w/index.php?title=%D0%A0%D1%83%D0%B4%D1%8B_%D1%80%D0%B5%D0%B4%D0%BA%D0%BE%D0%B7%D0%B5%D0%BC%D0%B5%D0%BB%D1%8C%D0%BD%D1%8B%D1%85_%D0%BC%D0%B5%D1%82%D0%B0%D0%BB%D0%BB%D0%BE%D0%B2&amp;action=edit&amp;redlink=1" TargetMode="External"/><Relationship Id="rId2" Type="http://schemas.openxmlformats.org/officeDocument/2006/relationships/hyperlink" Target="http://ru.wikipedia.org/wiki/%D0%96%D0%B5%D0%BB%D0%B5%D0%B7%D0%BD%D0%B0%D1%8F_%D1%80%D1%83%D0%B4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/index.php?title=%D0%A5%D1%80%D0%BE%D0%BC%D0%BE%D0%B2%D1%8B%D0%B5_%D1%80%D1%83%D0%B4%D1%8B&amp;action=edit&amp;redlink=1" TargetMode="External"/><Relationship Id="rId5" Type="http://schemas.openxmlformats.org/officeDocument/2006/relationships/hyperlink" Target="http://ru.wikipedia.org/w/index.php?title=%D0%A0%D1%83%D0%B4%D1%8B_%D1%86%D0%B2%D0%B5%D1%82%D0%BD%D1%8B%D1%85_%D0%BC%D0%B5%D1%82%D0%B0%D0%BB%D0%BB%D0%BE%D0%B2&amp;action=edit&amp;redlink=1" TargetMode="External"/><Relationship Id="rId4" Type="http://schemas.openxmlformats.org/officeDocument/2006/relationships/hyperlink" Target="http://ru.wikipedia.org/w/index.php?title=%D0%A2%D0%B8%D1%82%D0%B0%D0%BD%D0%BE%D0%B2%D1%8B%D0%B5_%D1%80%D1%83%D0%B4%D1%8B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ArcelorMittal" TargetMode="External"/><Relationship Id="rId13" Type="http://schemas.openxmlformats.org/officeDocument/2006/relationships/hyperlink" Target="http://ru.wikipedia.org/wiki/%D0%A3%D0%BA%D1%80%D0%B0%D0%B8%D0%BD%D0%B0" TargetMode="External"/><Relationship Id="rId3" Type="http://schemas.openxmlformats.org/officeDocument/2006/relationships/hyperlink" Target="http://ru.wikipedia.org/wiki/%D0%91%D1%80%D0%B0%D0%B7%D0%B8%D0%BB%D0%B8%D1%8F" TargetMode="External"/><Relationship Id="rId7" Type="http://schemas.openxmlformats.org/officeDocument/2006/relationships/hyperlink" Target="http://ru.wikipedia.org/wiki/%D0%90%D0%B2%D1%81%D1%82%D1%80%D0%B0%D0%BB%D0%B8%D1%8F" TargetMode="External"/><Relationship Id="rId12" Type="http://schemas.openxmlformats.org/officeDocument/2006/relationships/hyperlink" Target="http://ru.wikipedia.org/wiki/%D0%9A%D0%B8%D1%82%D0%B0%D0%B9" TargetMode="External"/><Relationship Id="rId17" Type="http://schemas.openxmlformats.org/officeDocument/2006/relationships/hyperlink" Target="http://ru.wikipedia.org/wiki/%D0%A8%D0%B2%D0%B5%D1%86%D0%B8%D1%8F" TargetMode="External"/><Relationship Id="rId2" Type="http://schemas.openxmlformats.org/officeDocument/2006/relationships/hyperlink" Target="http://ru.wikipedia.org/w/index.php?title=Vale&amp;action=edit&amp;redlink=1" TargetMode="External"/><Relationship Id="rId16" Type="http://schemas.openxmlformats.org/officeDocument/2006/relationships/hyperlink" Target="http://ru.wikipedia.org/w/index.php?title=LKAB&amp;action=edit&amp;redlink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BHP_Billiton" TargetMode="External"/><Relationship Id="rId11" Type="http://schemas.openxmlformats.org/officeDocument/2006/relationships/hyperlink" Target="http://ru.wikipedia.org/w/index.php?title=AnBen&amp;action=edit&amp;redlink=1" TargetMode="External"/><Relationship Id="rId5" Type="http://schemas.openxmlformats.org/officeDocument/2006/relationships/hyperlink" Target="http://ru.wikipedia.org/wiki/%D0%92%D0%B5%D0%BB%D0%B8%D0%BA%D0%BE%D0%B1%D1%80%D0%B8%D1%82%D0%B0%D0%BD%D0%B8%D1%8F" TargetMode="External"/><Relationship Id="rId15" Type="http://schemas.openxmlformats.org/officeDocument/2006/relationships/hyperlink" Target="http://ru.wikipedia.org/wiki/%D0%AE%D0%90%D0%A0" TargetMode="External"/><Relationship Id="rId10" Type="http://schemas.openxmlformats.org/officeDocument/2006/relationships/hyperlink" Target="http://ru.wikipedia.org/wiki/%D0%A0%D0%BE%D1%81%D1%81%D0%B8%D1%8F" TargetMode="External"/><Relationship Id="rId4" Type="http://schemas.openxmlformats.org/officeDocument/2006/relationships/hyperlink" Target="http://ru.wikipedia.org/wiki/Rio_Tinto" TargetMode="External"/><Relationship Id="rId9" Type="http://schemas.openxmlformats.org/officeDocument/2006/relationships/hyperlink" Target="http://ru.wikipedia.org/w/index.php?title=Fortescue_Metals&amp;action=edit&amp;redlink=1" TargetMode="External"/><Relationship Id="rId14" Type="http://schemas.openxmlformats.org/officeDocument/2006/relationships/hyperlink" Target="http://ru.wikipedia.org/wiki/Anglo_America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8%D0%BD%D0%B4%D0%B8%D1%8F" TargetMode="External"/><Relationship Id="rId3" Type="http://schemas.openxmlformats.org/officeDocument/2006/relationships/hyperlink" Target="http://ru.wikipedia.org/wiki/%D0%AE%D0%90%D0%A0" TargetMode="External"/><Relationship Id="rId7" Type="http://schemas.openxmlformats.org/officeDocument/2006/relationships/hyperlink" Target="http://ru.wikipedia.org/wiki/%D0%A3%D0%BA%D1%80%D0%B0%D0%B8%D0%BD%D0%B0" TargetMode="External"/><Relationship Id="rId2" Type="http://schemas.openxmlformats.org/officeDocument/2006/relationships/hyperlink" Target="http://ru.wikipedia.org/wiki/%D0%93%D0%B0%D0%B1%D0%BE%D0%B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A%D0%B8%D1%82%D0%B0%D0%B9" TargetMode="External"/><Relationship Id="rId11" Type="http://schemas.openxmlformats.org/officeDocument/2006/relationships/hyperlink" Target="http://ru.wikipedia.org/wiki/%D0%9C%D0%B5%D0%BA%D1%81%D0%B8%D0%BA%D0%B0" TargetMode="External"/><Relationship Id="rId5" Type="http://schemas.openxmlformats.org/officeDocument/2006/relationships/hyperlink" Target="http://ru.wikipedia.org/wiki/%D0%91%D1%80%D0%B0%D0%B7%D0%B8%D0%BB%D0%B8%D1%8F" TargetMode="External"/><Relationship Id="rId10" Type="http://schemas.openxmlformats.org/officeDocument/2006/relationships/hyperlink" Target="http://ru.wikipedia.org/wiki/%D0%9A%D0%B0%D0%B7%D0%B0%D1%85%D1%81%D1%82%D0%B0%D0%BD" TargetMode="External"/><Relationship Id="rId4" Type="http://schemas.openxmlformats.org/officeDocument/2006/relationships/hyperlink" Target="http://ru.wikipedia.org/wiki/%D0%90%D0%B2%D1%81%D1%82%D1%80%D0%B0%D0%BB%D0%B8%D1%8F" TargetMode="External"/><Relationship Id="rId9" Type="http://schemas.openxmlformats.org/officeDocument/2006/relationships/hyperlink" Target="http://ru.wikipedia.org/wiki/%D0%93%D0%B0%D0%BD%D0%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Геоэкология. Тема 15. Горнорудная промышленность и ее </a:t>
            </a:r>
            <a:r>
              <a:rPr lang="ru-RU" dirty="0" err="1" smtClean="0"/>
              <a:t>геоэкологические</a:t>
            </a:r>
            <a:r>
              <a:rPr lang="ru-RU" dirty="0" smtClean="0"/>
              <a:t> 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988840"/>
            <a:ext cx="7772400" cy="3733800"/>
          </a:xfrm>
        </p:spPr>
        <p:txBody>
          <a:bodyPr/>
          <a:lstStyle/>
          <a:p>
            <a:r>
              <a:rPr lang="ru-RU" dirty="0" smtClean="0"/>
              <a:t>Автор презентации Якименко Л.В., профессор кафедры туризма и экологии ВГУЭС, д-р биол. </a:t>
            </a:r>
            <a:r>
              <a:rPr lang="ru-RU" smtClean="0"/>
              <a:t>наук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57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1892" y="332656"/>
            <a:ext cx="7117180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b="1" dirty="0" smtClean="0"/>
              <a:t>ГЕОЭКОЛОГИЧЕСКИЕ        ПРОБЛЕМЫ: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2708920"/>
            <a:ext cx="4390256" cy="18256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Горнорудная  промышленность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4270930" cy="26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2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2204864"/>
            <a:ext cx="64087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Железная руда"/>
              </a:rPr>
              <a:t>Железных руд</a:t>
            </a:r>
            <a:endParaRPr lang="ru-RU" sz="3200" b="0" i="0" dirty="0" smtClean="0">
              <a:solidFill>
                <a:srgbClr val="000000"/>
              </a:solidFill>
              <a:effectLst/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Марганцевая руда"/>
              </a:rPr>
              <a:t>Марганцевых руд</a:t>
            </a:r>
            <a:endParaRPr lang="ru-RU" sz="3200" b="0" i="0" dirty="0" smtClean="0">
              <a:solidFill>
                <a:srgbClr val="000000"/>
              </a:solidFill>
              <a:effectLst/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02060"/>
                </a:solidFill>
                <a:effectLst/>
                <a:latin typeface="Arial"/>
                <a:hlinkClick r:id="rId4" tooltip="Титановые руды (страница отсутствует)"/>
              </a:rPr>
              <a:t>Титановых руд</a:t>
            </a:r>
            <a:endParaRPr lang="ru-RU" sz="3200" b="0" i="0" dirty="0" smtClean="0">
              <a:solidFill>
                <a:srgbClr val="002060"/>
              </a:solidFill>
              <a:effectLst/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02060"/>
                </a:solidFill>
                <a:effectLst/>
                <a:latin typeface="Arial"/>
                <a:hlinkClick r:id="rId5" tooltip="Руды цветных металлов (страница отсутствует)"/>
              </a:rPr>
              <a:t>Руд цветных металлов</a:t>
            </a:r>
            <a:endParaRPr lang="ru-RU" sz="3200" b="0" i="0" dirty="0" smtClean="0">
              <a:solidFill>
                <a:srgbClr val="002060"/>
              </a:solidFill>
              <a:effectLst/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02060"/>
                </a:solidFill>
                <a:effectLst/>
                <a:latin typeface="Arial"/>
                <a:hlinkClick r:id="rId6" tooltip="Хромовые руды (страница отсутствует)"/>
              </a:rPr>
              <a:t>Хромовых руд</a:t>
            </a:r>
            <a:endParaRPr lang="ru-RU" sz="3200" b="0" i="0" dirty="0" smtClean="0">
              <a:solidFill>
                <a:srgbClr val="002060"/>
              </a:solidFill>
              <a:effectLst/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b="0" i="0" u="none" strike="noStrike" dirty="0" smtClean="0">
                <a:solidFill>
                  <a:srgbClr val="002060"/>
                </a:solidFill>
                <a:effectLst/>
                <a:latin typeface="Arial"/>
                <a:hlinkClick r:id="rId7" tooltip="Руды редкоземельных металлов (страница отсутствует)"/>
              </a:rPr>
              <a:t>Руд редкоземельных металлов</a:t>
            </a:r>
            <a:endParaRPr lang="ru-RU" sz="3200" b="0" i="0" dirty="0">
              <a:solidFill>
                <a:srgbClr val="002060"/>
              </a:solidFill>
              <a:effectLst/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60648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Горнорудная промышленность </a:t>
            </a:r>
            <a:r>
              <a:rPr lang="ru-RU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— комплекс отраслей горнодобывающей промышленности, занимающихся добычей и обогащением различных видов рудного сырья:</a:t>
            </a:r>
            <a:endParaRPr lang="ru-RU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9" name="Picture 3" descr="C:\Program Files\Microsoft Office\MEDIA\CAGCAT10\j0285360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5" y="2348880"/>
            <a:ext cx="245232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3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88640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</a:rPr>
              <a:t>Железные руды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317" y="896526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Желе́зные</a:t>
            </a:r>
            <a:r>
              <a:rPr lang="ru-RU" dirty="0" smtClean="0"/>
              <a:t> </a:t>
            </a:r>
            <a:r>
              <a:rPr lang="ru-RU" dirty="0" err="1" smtClean="0"/>
              <a:t>ру́ды</a:t>
            </a:r>
            <a:r>
              <a:rPr lang="ru-RU" dirty="0" smtClean="0"/>
              <a:t> — природные минеральные образования, содержащие железо и его соединения в таком объеме, когда промышленное извлечение железа целесообразно. Хотя железо входит в большем или меньшем количестве в состав всех горных пород, но под названием железных руд понимают только такие скопления железистых соединений, из которых в больших размерах и с выгодой в экономическом отношении может быть получаемо металлическое железо.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3645024"/>
            <a:ext cx="4239714" cy="2639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86" y="3645024"/>
            <a:ext cx="4328627" cy="26398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1156" y="2721694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>
                <a:solidFill>
                  <a:srgbClr val="FFFF00"/>
                </a:solidFill>
              </a:rPr>
              <a:t>Гематит: </a:t>
            </a:r>
            <a:r>
              <a:rPr lang="ru-RU" dirty="0"/>
              <a:t>Главная Железная Руда в Бразильских шахтах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5168" y="2998693"/>
            <a:ext cx="4328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Железорудные окатыши, используемые для выплавки чугуна.</a:t>
            </a:r>
          </a:p>
        </p:txBody>
      </p:sp>
    </p:spTree>
    <p:extLst>
      <p:ext uri="{BB962C8B-B14F-4D97-AF65-F5344CB8AC3E}">
        <p14:creationId xmlns:p14="http://schemas.microsoft.com/office/powerpoint/2010/main" val="16082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390112"/>
              </p:ext>
            </p:extLst>
          </p:nvPr>
        </p:nvGraphicFramePr>
        <p:xfrm>
          <a:off x="976190" y="1268760"/>
          <a:ext cx="7124202" cy="5272968"/>
        </p:xfrm>
        <a:graphic>
          <a:graphicData uri="http://schemas.openxmlformats.org/drawingml/2006/table">
            <a:tbl>
              <a:tblPr/>
              <a:tblGrid>
                <a:gridCol w="2374734"/>
                <a:gridCol w="2374734"/>
                <a:gridCol w="2374734"/>
              </a:tblGrid>
              <a:tr h="83814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Компания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Страна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2060"/>
                          </a:solidFill>
                        </a:rPr>
                        <a:t>Производственная мощность, млн. тонн в год</a:t>
                      </a:r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2" tooltip="Vale (страница отсутствует)"/>
                        </a:rPr>
                        <a:t>Vale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3" tooltip="Бразилия"/>
                        </a:rPr>
                        <a:t>Бразилия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417,1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4" tooltip="Rio Tinto"/>
                        </a:rPr>
                        <a:t>Rio Tinto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sng" dirty="0">
                          <a:solidFill>
                            <a:srgbClr val="002060"/>
                          </a:solidFill>
                          <a:effectLst/>
                          <a:hlinkClick r:id="rId5" tooltip="Великобритания"/>
                        </a:rPr>
                        <a:t>Великобритания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273,7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6" tooltip="BHP Billiton"/>
                        </a:rPr>
                        <a:t>BHP Billiton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7" tooltip="Австралия"/>
                        </a:rPr>
                        <a:t>Австралия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188,5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8" tooltip="ArcelorMittal"/>
                        </a:rPr>
                        <a:t>ArcelorMittal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5" tooltip="Великобритания"/>
                        </a:rPr>
                        <a:t>Великобритания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78,9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9" tooltip="Fortescue Metals (страница отсутствует)"/>
                        </a:rPr>
                        <a:t>Fortescue Metals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7" tooltip="Австралия"/>
                        </a:rPr>
                        <a:t>Австралия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55,0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Евразхолдинг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0" tooltip="Россия"/>
                        </a:rPr>
                        <a:t>Россия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50,4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Металлоинвест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0" tooltip="Россия"/>
                        </a:rPr>
                        <a:t>Россия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44,7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11" tooltip="AnBen (страница отсутствует)"/>
                        </a:rPr>
                        <a:t>AnBen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2" tooltip="Китай"/>
                        </a:rPr>
                        <a:t>Китай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44,7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Метинвест Холдинг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3" tooltip="Украина"/>
                        </a:rPr>
                        <a:t>Украина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42,8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14" tooltip="Anglo American"/>
                        </a:rPr>
                        <a:t>Anglo American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5" tooltip="ЮАР"/>
                        </a:rPr>
                        <a:t>ЮАР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rgbClr val="002060"/>
                          </a:solidFill>
                        </a:rPr>
                        <a:t>41,1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5257">
                <a:tc>
                  <a:txBody>
                    <a:bodyPr/>
                    <a:lstStyle/>
                    <a:p>
                      <a:r>
                        <a:rPr lang="en-US" sz="2000" u="none" strike="noStrike">
                          <a:solidFill>
                            <a:srgbClr val="002060"/>
                          </a:solidFill>
                          <a:effectLst/>
                          <a:hlinkClick r:id="rId16" tooltip="LKAB (страница отсутствует)"/>
                        </a:rPr>
                        <a:t>LKAB</a:t>
                      </a:r>
                      <a:endParaRPr lang="en-US" sz="200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hlinkClick r:id="rId17" tooltip="Швеция"/>
                        </a:rPr>
                        <a:t>Швеция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2060"/>
                          </a:solidFill>
                        </a:rPr>
                        <a:t>38,5</a:t>
                      </a:r>
                    </a:p>
                  </a:txBody>
                  <a:tcPr marL="83814" marR="83814" marT="41907" marB="41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188640"/>
            <a:ext cx="770485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Крупнейшие производители железорудного сырья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6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663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Марганцевые руды</a:t>
            </a:r>
            <a:endParaRPr lang="ru-RU" sz="3200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540" y="812379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err="1">
                <a:solidFill>
                  <a:schemeClr val="bg1"/>
                </a:solidFill>
              </a:rPr>
              <a:t>Ма́рганцевая</a:t>
            </a:r>
            <a:r>
              <a:rPr lang="ru-RU" dirty="0">
                <a:solidFill>
                  <a:schemeClr val="bg1"/>
                </a:solidFill>
              </a:rPr>
              <a:t> руда́ </a:t>
            </a:r>
            <a:r>
              <a:rPr lang="ru-RU" dirty="0"/>
              <a:t>— природные минеральные образования, что содержат марганец в достаточном количестве для его извлечения из породы.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422612"/>
            <a:ext cx="7704856" cy="230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Виды марганцевой руды</a:t>
            </a:r>
          </a:p>
          <a:p>
            <a:r>
              <a:rPr lang="ru-RU" dirty="0"/>
              <a:t>1) Оксидные</a:t>
            </a:r>
          </a:p>
          <a:p>
            <a:r>
              <a:rPr lang="ru-RU" dirty="0"/>
              <a:t>2) Карбонатные</a:t>
            </a:r>
          </a:p>
          <a:p>
            <a:r>
              <a:rPr lang="ru-RU" dirty="0"/>
              <a:t>3) Оксидно-карбонатные</a:t>
            </a:r>
          </a:p>
          <a:p>
            <a:r>
              <a:rPr lang="ru-RU" b="1" dirty="0">
                <a:solidFill>
                  <a:srgbClr val="00B0F0"/>
                </a:solidFill>
              </a:rPr>
              <a:t>Основные промышленные руды</a:t>
            </a:r>
            <a:r>
              <a:rPr lang="ru-RU" dirty="0"/>
              <a:t> — оксидные руды. Они представлены пиролюзитом, псиломеланом, </a:t>
            </a:r>
            <a:r>
              <a:rPr lang="ru-RU" dirty="0" err="1"/>
              <a:t>криптомеланом</a:t>
            </a:r>
            <a:r>
              <a:rPr lang="ru-RU" dirty="0"/>
              <a:t>, </a:t>
            </a:r>
            <a:r>
              <a:rPr lang="ru-RU" dirty="0" err="1"/>
              <a:t>мангантом</a:t>
            </a:r>
            <a:r>
              <a:rPr lang="ru-RU" dirty="0"/>
              <a:t>, </a:t>
            </a:r>
            <a:r>
              <a:rPr lang="ru-RU" dirty="0" err="1"/>
              <a:t>гаусманитом</a:t>
            </a:r>
            <a:r>
              <a:rPr lang="ru-RU" dirty="0"/>
              <a:t>, </a:t>
            </a:r>
            <a:r>
              <a:rPr lang="ru-RU" dirty="0" err="1"/>
              <a:t>браунитом</a:t>
            </a:r>
            <a:r>
              <a:rPr lang="ru-RU" dirty="0"/>
              <a:t>, </a:t>
            </a:r>
            <a:r>
              <a:rPr lang="ru-RU" dirty="0" err="1"/>
              <a:t>голондитом</a:t>
            </a:r>
            <a:r>
              <a:rPr lang="ru-RU" dirty="0"/>
              <a:t>, </a:t>
            </a:r>
            <a:r>
              <a:rPr lang="ru-RU" dirty="0" err="1"/>
              <a:t>коронадитом</a:t>
            </a:r>
            <a:r>
              <a:rPr lang="ru-RU" dirty="0"/>
              <a:t>, </a:t>
            </a:r>
            <a:r>
              <a:rPr lang="ru-RU" dirty="0" err="1"/>
              <a:t>биксбитиитом</a:t>
            </a:r>
            <a:r>
              <a:rPr lang="ru-RU" dirty="0"/>
              <a:t>, </a:t>
            </a:r>
            <a:r>
              <a:rPr lang="ru-RU" dirty="0" err="1"/>
              <a:t>нсутитом</a:t>
            </a:r>
            <a:r>
              <a:rPr lang="ru-RU" dirty="0"/>
              <a:t>, </a:t>
            </a:r>
            <a:r>
              <a:rPr lang="ru-RU" dirty="0" err="1"/>
              <a:t>бернеситом</a:t>
            </a:r>
            <a:r>
              <a:rPr lang="ru-RU" dirty="0"/>
              <a:t>, </a:t>
            </a:r>
            <a:r>
              <a:rPr lang="ru-RU" dirty="0" err="1"/>
              <a:t>тодорокитом</a:t>
            </a:r>
            <a:r>
              <a:rPr lang="ru-RU" dirty="0"/>
              <a:t> и т. д.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4077072"/>
            <a:ext cx="3810000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06" y="4107000"/>
            <a:ext cx="4032448" cy="24670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0072" y="3488025"/>
            <a:ext cx="3295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Марганца-серебристо-серый </a:t>
            </a:r>
            <a:r>
              <a:rPr lang="ru-RU" dirty="0" smtClean="0">
                <a:solidFill>
                  <a:schemeClr val="bg1"/>
                </a:solidFill>
              </a:rPr>
              <a:t>металл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5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214860"/>
              </p:ext>
            </p:extLst>
          </p:nvPr>
        </p:nvGraphicFramePr>
        <p:xfrm>
          <a:off x="4067944" y="116632"/>
          <a:ext cx="4808835" cy="6407394"/>
        </p:xfrm>
        <a:graphic>
          <a:graphicData uri="http://schemas.openxmlformats.org/drawingml/2006/table">
            <a:tbl>
              <a:tblPr/>
              <a:tblGrid>
                <a:gridCol w="961767"/>
                <a:gridCol w="961767"/>
                <a:gridCol w="961767"/>
                <a:gridCol w="961767"/>
                <a:gridCol w="961767"/>
              </a:tblGrid>
              <a:tr h="7354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Дислокация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Основной вид месторождений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Промзапасы,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Добыча, тыс. т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Содержания </a:t>
                      </a:r>
                      <a:r>
                        <a:rPr lang="en-US" sz="1400" b="1" i="1" dirty="0" err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endParaRPr lang="en-US" sz="1400" b="1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65745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tooltip="Габон"/>
                        </a:rPr>
                        <a:t>Габон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Кора выветривания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2 460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30-50 %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96022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 tooltip="ЮАР"/>
                        </a:rPr>
                        <a:t>ЮАР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Вулканогенно-осадочный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19.9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2 200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38-50 %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21014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 tooltip="Австралия"/>
                        </a:rPr>
                        <a:t>Австралия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Кора выветривания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1 340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30-50 %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65745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 tooltip="Бразилия"/>
                        </a:rPr>
                        <a:t>Бразилия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Кора выветривания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1 300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26298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 tooltip="Китай"/>
                        </a:rPr>
                        <a:t>Китай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2.8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26298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 tooltip="Украина"/>
                        </a:rPr>
                        <a:t>Украина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Осадочный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42.2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8-34 %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96022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 tooltip="Индия"/>
                        </a:rPr>
                        <a:t>Индия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Метаморфизированный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640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10-20 %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26298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 tooltip="Гана"/>
                        </a:rPr>
                        <a:t>Гана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559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96022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 tooltip="Казахстан"/>
                        </a:rPr>
                        <a:t>Казахстан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Вулканогенно-осадочный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7.3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26298">
                <a:tc>
                  <a:txBody>
                    <a:bodyPr/>
                    <a:lstStyle/>
                    <a:p>
                      <a:r>
                        <a:rPr lang="ru-RU" sz="1400" u="none" strike="noStrike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tooltip="Мексика"/>
                        </a:rPr>
                        <a:t>Мексика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575" marR="56575" marT="28287" marB="28287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332656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Распространение марганцевых руд       ( 2005г.):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11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5" y="620688"/>
            <a:ext cx="3054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ХРОМОВЫЕ </a:t>
            </a:r>
            <a:r>
              <a:rPr lang="ru-RU" dirty="0" smtClean="0"/>
              <a:t>РУДЫ ( хромиты)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23" y="990022"/>
            <a:ext cx="3421481" cy="2336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90022"/>
            <a:ext cx="3557544" cy="23281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66720" y="602499"/>
            <a:ext cx="201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Титановая руда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23" y="3842461"/>
            <a:ext cx="3888432" cy="28003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482" y="3429000"/>
            <a:ext cx="3590925" cy="2781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4855" y="4149080"/>
            <a:ext cx="2399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Руды цветных металлов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77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6"/>
            <a:ext cx="9178054" cy="68930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404664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Развитие </a:t>
            </a:r>
            <a:r>
              <a:rPr lang="ru-RU" sz="2800" dirty="0">
                <a:solidFill>
                  <a:schemeClr val="bg1"/>
                </a:solidFill>
              </a:rPr>
              <a:t>горнодобывающей промышленности провоцирует экологические проблемы. Черная и цветная металлургия и металлообрабатывающая промышленность занимают одно из первых мест по объему загрязнений, выбрасываемых в окружающую среду</a:t>
            </a:r>
            <a:r>
              <a:rPr lang="ru-RU" sz="2800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069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14646"/>
            <a:ext cx="3960440" cy="2857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260648"/>
            <a:ext cx="2247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Терриконы Донбасса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836712"/>
            <a:ext cx="4382268" cy="28696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99714" y="445314"/>
            <a:ext cx="2177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Терриконы Кузбасса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35696" y="3789040"/>
            <a:ext cx="8312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Минеральные ресурсы, почти все виды которых относятся к практически </a:t>
            </a:r>
            <a:r>
              <a:rPr lang="ru-RU" sz="2000" b="1" dirty="0" smtClean="0">
                <a:solidFill>
                  <a:schemeClr val="bg1"/>
                </a:solidFill>
              </a:rPr>
              <a:t>не </a:t>
            </a:r>
            <a:r>
              <a:rPr lang="ru-RU" sz="2000" b="1" dirty="0" err="1" smtClean="0">
                <a:solidFill>
                  <a:schemeClr val="bg1"/>
                </a:solidFill>
              </a:rPr>
              <a:t>возобновимым</a:t>
            </a:r>
            <a:r>
              <a:rPr lang="ru-RU" sz="2000" b="1" dirty="0">
                <a:solidFill>
                  <a:schemeClr val="bg1"/>
                </a:solidFill>
              </a:rPr>
              <a:t>, современной горной промышленностью используются далеко не полностью. В большинстве стран остается в недрах или выбрасывается в отвалы 12—15 % руд черных и цветных металлов. В отвальных шлаках цветной металлургии обнаруживают значительные массы ценных компонентов, причем в ряде случаев их содержание выше, чем в добываемых рудах. </a:t>
            </a:r>
          </a:p>
        </p:txBody>
      </p:sp>
    </p:spTree>
    <p:extLst>
      <p:ext uri="{BB962C8B-B14F-4D97-AF65-F5344CB8AC3E}">
        <p14:creationId xmlns:p14="http://schemas.microsoft.com/office/powerpoint/2010/main" val="24636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2802"/>
              </p:ext>
            </p:extLst>
          </p:nvPr>
        </p:nvGraphicFramePr>
        <p:xfrm>
          <a:off x="-771" y="1142747"/>
          <a:ext cx="9144000" cy="5457208"/>
        </p:xfrm>
        <a:graphic>
          <a:graphicData uri="http://schemas.openxmlformats.org/drawingml/2006/table">
            <a:tbl>
              <a:tblPr/>
              <a:tblGrid>
                <a:gridCol w="2143125"/>
                <a:gridCol w="1928813"/>
                <a:gridCol w="5072062"/>
              </a:tblGrid>
              <a:tr h="377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D2D8A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  СЫРЬЯ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D2D8A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D2D8A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ДОБЫЧА, МЛН. Т.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2D2D8A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D2D8A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ГЛАВНЫЕ  СТРАНЫ  ДОБЫЧИ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D2D8A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2574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РУДНОЕ СЫРЬЕ: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697"/>
                        </a:gs>
                        <a:gs pos="50000">
                          <a:srgbClr val="FFBFBF"/>
                        </a:gs>
                        <a:gs pos="100000">
                          <a:srgbClr val="FFDFE0"/>
                        </a:gs>
                      </a:gsLst>
                      <a:lin ang="54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4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Железные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Китай, Бразилия, Австралия, Россия, Украина, США, Канада, ЮАР.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Марганцевые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Украина, Китай, ЮАР, Австралия, Бразилия, Индия.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Хромовые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Казахстан, ЮАР, Индия.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Бокситы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Австралия, Гвинея, Ямайка, Бразилия, Индия.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Медные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Чили, США, Канада, Замбия, Конго (б. Заир), Перу.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Цинковые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Канада, Австралия, Китай, Перу, США, Мексика.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Свинцовые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Австралия, США, Китай, Канада, Перу, Мексика.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Оловянные руды 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Китай, Бразилия, Индонезия, Малайзия, Таиланд, Боливия.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Никелевые руды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Россия, Канада, Новая Каледония.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4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НЕРУДНОЕ СЫРЬЕ: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697"/>
                        </a:gs>
                        <a:gs pos="50000">
                          <a:srgbClr val="FFBFBF"/>
                        </a:gs>
                        <a:gs pos="100000">
                          <a:srgbClr val="FFDFE0"/>
                        </a:gs>
                      </a:gsLst>
                      <a:lin ang="54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Фосфориты, апатиты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США, Китай, Марокко, Иордания, Тунис, Россия.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Калийные соли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Канада, ФРГ, США, Франция, Израиль, Россия.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Сера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США, Канада, Польша, Китай.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Алмазы (тыс. каратов)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Австралия, Ботсвана, ДР Конго, Россия.</a:t>
                      </a:r>
                    </a:p>
                  </a:txBody>
                  <a:tcPr marL="64597" marR="6459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1772" y="116632"/>
            <a:ext cx="8210454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Мировая добыча основных видов сырья в конце 20 века: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4176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43" y="1045454"/>
            <a:ext cx="7200800" cy="3481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395534" y="116632"/>
            <a:ext cx="8496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Вид с воздуха на покрытый снегом металлургический комбинат </a:t>
            </a:r>
            <a:r>
              <a:rPr lang="ru-RU" dirty="0" err="1"/>
              <a:t>ThyssenKrupp</a:t>
            </a:r>
            <a:r>
              <a:rPr lang="ru-RU" dirty="0"/>
              <a:t> в </a:t>
            </a:r>
            <a:r>
              <a:rPr lang="ru-RU" dirty="0" err="1"/>
              <a:t>Дуйсбурге</a:t>
            </a:r>
            <a:r>
              <a:rPr lang="ru-RU" dirty="0"/>
              <a:t>, расположенный в Рурском бассейне (индустриальный район на западе Германии)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87" y="4869160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в 80-е годы в Рурском </a:t>
            </a:r>
            <a:r>
              <a:rPr lang="ru-RU" sz="2400" b="1" dirty="0" smtClean="0">
                <a:solidFill>
                  <a:srgbClr val="0070C0"/>
                </a:solidFill>
              </a:rPr>
              <a:t>бассейне </a:t>
            </a:r>
            <a:r>
              <a:rPr lang="ru-RU" sz="2400" b="1" dirty="0">
                <a:solidFill>
                  <a:srgbClr val="0070C0"/>
                </a:solidFill>
              </a:rPr>
              <a:t>на каждые 100 мг площади ежедневно выпадало 2—5 кг пыли</a:t>
            </a:r>
          </a:p>
        </p:txBody>
      </p:sp>
    </p:spTree>
    <p:extLst>
      <p:ext uri="{BB962C8B-B14F-4D97-AF65-F5344CB8AC3E}">
        <p14:creationId xmlns:p14="http://schemas.microsoft.com/office/powerpoint/2010/main" val="18795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0032" y="404664"/>
            <a:ext cx="40324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92D050"/>
                </a:solidFill>
              </a:rPr>
              <a:t>Разработка месторождений полезных ископаемых в большинстве случаев негативно влияет на гидрогеологические условия района добычи и приводит к образованию депрессионных воронок и обезвоживанию земель и водоемов на прилегающих территориях. В то же время сброс карьерных вод и вод шахтного отлива в природные водоемы повышает их кислотность.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1" y="332656"/>
            <a:ext cx="4427211" cy="26136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2" y="3215327"/>
            <a:ext cx="4427211" cy="309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8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8297"/>
            <a:ext cx="5472608" cy="41468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116632"/>
            <a:ext cx="659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Река, покрытая толстым слоем красного шлама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578297"/>
            <a:ext cx="34279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Эти отвалы не только сокращают площади сельскохозяйственных угодий, но являются источниками различных загрязняющих веществ, которые развеиваются ветрами, повышая запыленность атмосферы, угнетающе действуют на растительность прилегающих территорий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9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62" y="0"/>
            <a:ext cx="5651668" cy="3356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331" y="3356992"/>
            <a:ext cx="5651669" cy="35010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052" y="1053049"/>
            <a:ext cx="35029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районах земного шара с мощным медеплавильным производством </a:t>
            </a:r>
            <a:r>
              <a:rPr lang="ru-RU" sz="2400" dirty="0" smtClean="0"/>
              <a:t>выбросы </a:t>
            </a:r>
            <a:r>
              <a:rPr lang="ru-RU" sz="2400" dirty="0"/>
              <a:t>отходящих газов без очистки привели к полной гибели растительности, эрозии почв и образованию пустынных территорий.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9485" y="116632"/>
            <a:ext cx="29860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92D050"/>
                </a:solidFill>
              </a:rPr>
              <a:t>(штат Теннеси в США,</a:t>
            </a:r>
          </a:p>
          <a:p>
            <a:r>
              <a:rPr lang="ru-RU" sz="2400" dirty="0" smtClean="0">
                <a:solidFill>
                  <a:srgbClr val="92D050"/>
                </a:solidFill>
              </a:rPr>
              <a:t> о. Тасмания)</a:t>
            </a:r>
            <a:endParaRPr lang="ru-RU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77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196752"/>
            <a:ext cx="3566790" cy="259402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7523163" cy="9572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323528" y="1556792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B050"/>
                </a:solidFill>
                <a:latin typeface="Verdana" pitchFamily="34" charset="0"/>
                <a:cs typeface="Arial" charset="0"/>
              </a:rPr>
              <a:t>Основным из путей решения экологических проблем в промышленно развитых странах стало развитие экологического менеджмента </a:t>
            </a:r>
            <a:endParaRPr lang="ru-RU" b="1" dirty="0">
              <a:solidFill>
                <a:srgbClr val="00B05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861048"/>
            <a:ext cx="82473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92D050"/>
                </a:solidFill>
                <a:latin typeface="Verdana" pitchFamily="34" charset="0"/>
                <a:cs typeface="Arial" charset="0"/>
              </a:rPr>
              <a:t>Система экологического менеджмента </a:t>
            </a:r>
            <a:r>
              <a:rPr lang="ru-RU" sz="2000" dirty="0" smtClean="0">
                <a:solidFill>
                  <a:schemeClr val="bg1"/>
                </a:solidFill>
                <a:latin typeface="Verdana" pitchFamily="34" charset="0"/>
                <a:cs typeface="Arial" charset="0"/>
              </a:rPr>
              <a:t>- это часть общей системы менеджмента, включающей организационную структуру, планирование, распределение ответственности, практическую деятельность, процедуры, процессы и ресурсы, необходимые для разработки, внедрения, достижения целей экологической политики</a:t>
            </a:r>
            <a:endParaRPr lang="ru-RU" sz="2000" dirty="0">
              <a:solidFill>
                <a:schemeClr val="bg1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5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825</Words>
  <Application>Microsoft Office PowerPoint</Application>
  <PresentationFormat>Экран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Urban Pop</vt:lpstr>
      <vt:lpstr>Геоэкология. Тема 15. Горнорудная промышленность и ее геоэкологические проблемы</vt:lpstr>
      <vt:lpstr>ГЕОЭКОЛОГИЧЕСКИЕ        ПРОБЛЕМЫ: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Вика</dc:creator>
  <cp:lastModifiedBy>Якименко Людмила</cp:lastModifiedBy>
  <cp:revision>26</cp:revision>
  <dcterms:created xsi:type="dcterms:W3CDTF">2012-11-15T06:24:32Z</dcterms:created>
  <dcterms:modified xsi:type="dcterms:W3CDTF">2018-05-10T05:29:24Z</dcterms:modified>
</cp:coreProperties>
</file>