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62"/>
  </p:notesMasterIdLst>
  <p:handoutMasterIdLst>
    <p:handoutMasterId r:id="rId63"/>
  </p:handoutMasterIdLst>
  <p:sldIdLst>
    <p:sldId id="256" r:id="rId2"/>
    <p:sldId id="414" r:id="rId3"/>
    <p:sldId id="427" r:id="rId4"/>
    <p:sldId id="415" r:id="rId5"/>
    <p:sldId id="420" r:id="rId6"/>
    <p:sldId id="421" r:id="rId7"/>
    <p:sldId id="418" r:id="rId8"/>
    <p:sldId id="416" r:id="rId9"/>
    <p:sldId id="375" r:id="rId10"/>
    <p:sldId id="417" r:id="rId11"/>
    <p:sldId id="422" r:id="rId12"/>
    <p:sldId id="423" r:id="rId13"/>
    <p:sldId id="424" r:id="rId14"/>
    <p:sldId id="425" r:id="rId15"/>
    <p:sldId id="426" r:id="rId16"/>
    <p:sldId id="433" r:id="rId17"/>
    <p:sldId id="430" r:id="rId18"/>
    <p:sldId id="428" r:id="rId19"/>
    <p:sldId id="429" r:id="rId20"/>
    <p:sldId id="431" r:id="rId21"/>
    <p:sldId id="442" r:id="rId22"/>
    <p:sldId id="435" r:id="rId23"/>
    <p:sldId id="436" r:id="rId24"/>
    <p:sldId id="437" r:id="rId25"/>
    <p:sldId id="439" r:id="rId26"/>
    <p:sldId id="438" r:id="rId27"/>
    <p:sldId id="441" r:id="rId28"/>
    <p:sldId id="440" r:id="rId29"/>
    <p:sldId id="444" r:id="rId30"/>
    <p:sldId id="445" r:id="rId31"/>
    <p:sldId id="443" r:id="rId32"/>
    <p:sldId id="446" r:id="rId33"/>
    <p:sldId id="387" r:id="rId34"/>
    <p:sldId id="447" r:id="rId35"/>
    <p:sldId id="448" r:id="rId36"/>
    <p:sldId id="469" r:id="rId37"/>
    <p:sldId id="397" r:id="rId38"/>
    <p:sldId id="449" r:id="rId39"/>
    <p:sldId id="398" r:id="rId40"/>
    <p:sldId id="451" r:id="rId41"/>
    <p:sldId id="452" r:id="rId42"/>
    <p:sldId id="453" r:id="rId43"/>
    <p:sldId id="454" r:id="rId44"/>
    <p:sldId id="455" r:id="rId45"/>
    <p:sldId id="457" r:id="rId46"/>
    <p:sldId id="456" r:id="rId47"/>
    <p:sldId id="458" r:id="rId48"/>
    <p:sldId id="402" r:id="rId49"/>
    <p:sldId id="459" r:id="rId50"/>
    <p:sldId id="460" r:id="rId51"/>
    <p:sldId id="461" r:id="rId52"/>
    <p:sldId id="462" r:id="rId53"/>
    <p:sldId id="463" r:id="rId54"/>
    <p:sldId id="464" r:id="rId55"/>
    <p:sldId id="465" r:id="rId56"/>
    <p:sldId id="466" r:id="rId57"/>
    <p:sldId id="467" r:id="rId58"/>
    <p:sldId id="468" r:id="rId59"/>
    <p:sldId id="408" r:id="rId60"/>
    <p:sldId id="360" r:id="rId61"/>
  </p:sldIdLst>
  <p:sldSz cx="9144000" cy="6858000" type="screen4x3"/>
  <p:notesSz cx="9947275" cy="6858000"/>
  <p:custDataLst>
    <p:tags r:id="rId6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C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33" autoAdjust="0"/>
    <p:restoredTop sz="94660"/>
  </p:normalViewPr>
  <p:slideViewPr>
    <p:cSldViewPr>
      <p:cViewPr varScale="1">
        <p:scale>
          <a:sx n="66" d="100"/>
          <a:sy n="66" d="100"/>
        </p:scale>
        <p:origin x="58" y="36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4487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9A4384-09B3-40DB-B035-21BC4E079CFE}" type="datetimeFigureOut">
              <a:rPr lang="ru-RU" smtClean="0"/>
              <a:t>13.03.2026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4487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8E46A5-5A99-411A-903F-06BFDF30CB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938677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5063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4F8EF6-B0F9-49CC-A347-B763C3F82B25}" type="datetimeFigureOut">
              <a:rPr lang="ru-RU" smtClean="0"/>
              <a:t>13.03.2026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59138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728" y="3257550"/>
            <a:ext cx="795782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5063" y="6513513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D923EF-7D8C-4D32-BA05-A66C90FCB5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79941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1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548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83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562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15</a:t>
            </a:r>
            <a:r>
              <a:rPr lang="ru-RU" baseline="0" dirty="0"/>
              <a:t> мин с 1-го слайда</a:t>
            </a:r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4950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7013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6348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10 мин (25)</a:t>
            </a:r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40993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1040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10 мин (35)</a:t>
            </a:r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9850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9407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10 мин (45)</a:t>
            </a:r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85633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10 мин (45)</a:t>
            </a:r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37636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10 мин (45)</a:t>
            </a:r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7578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15 мин (60)</a:t>
            </a:r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70820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4043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15 мин (75)</a:t>
            </a:r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7914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10 (85 мин)</a:t>
            </a:r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22180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8279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096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6860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10 (95 мин)</a:t>
            </a:r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1840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10 (105 мин)</a:t>
            </a:r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7437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10 (115)</a:t>
            </a:r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08642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15 (135)</a:t>
            </a:r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D923EF-7D8C-4D32-BA05-A66C90FCB546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283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ADDCA-1467-4960-B2E7-8CEC81B30F88}" type="datetime1">
              <a:rPr lang="ru-RU" smtClean="0"/>
              <a:t>13.03.2026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293C3-9207-4784-951B-FF435383CA7D}" type="datetime1">
              <a:rPr lang="ru-RU" smtClean="0"/>
              <a:t>13.03.2026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8723B-9353-441C-803A-377846A9E6E8}" type="datetime1">
              <a:rPr lang="ru-RU" smtClean="0"/>
              <a:t>13.03.2026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04EBF-F25E-4C82-A619-4CB07621C100}" type="datetime1">
              <a:rPr lang="ru-RU" smtClean="0"/>
              <a:t>13.03.2026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5F4BD-EE78-4CA2-97EB-43BD22489900}" type="datetime1">
              <a:rPr lang="ru-RU" smtClean="0"/>
              <a:t>13.03.2026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192F5-D697-4DDF-97A1-3E463E01B9EF}" type="datetime1">
              <a:rPr lang="ru-RU" smtClean="0"/>
              <a:t>13.03.2026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B0C7-F06A-4295-9568-542E9C0647C5}" type="datetime1">
              <a:rPr lang="ru-RU" smtClean="0"/>
              <a:t>13.03.2026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D3132-3171-4A08-B5D9-5E0BF9EB62D4}" type="datetime1">
              <a:rPr lang="ru-RU" smtClean="0"/>
              <a:t>13.03.2026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DEAE6-86EA-4157-B4BA-362D219454E9}" type="datetime1">
              <a:rPr lang="ru-RU" smtClean="0"/>
              <a:t>13.03.2026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0CDC-65AB-433E-A4C9-9BDD4167795B}" type="datetime1">
              <a:rPr lang="ru-RU" smtClean="0"/>
              <a:t>13.03.2026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C80E5-BA1C-4A8C-9AFB-3B62FF9CCA03}" type="datetime1">
              <a:rPr lang="ru-RU" smtClean="0"/>
              <a:t>13.03.2026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BC3444F-8779-4E71-B15D-A0BE9DBD9799}" type="datetime1">
              <a:rPr lang="ru-RU" smtClean="0"/>
              <a:t>13.03.2026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wooclap.com/events/ERMLXB/0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openxmlformats.org/officeDocument/2006/relationships/image" Target="../media/image1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3140968"/>
            <a:ext cx="6336704" cy="3240360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Разумова Юлия Викторовна, д.э.н., профессор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Целевая аудитория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аспиранты и магистранты всех курсов обучения, научные руководители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533614"/>
            <a:ext cx="8528769" cy="2772308"/>
          </a:xfrm>
        </p:spPr>
        <p:txBody>
          <a:bodyPr/>
          <a:lstStyle/>
          <a:p>
            <a:pPr marL="182880" indent="0">
              <a:buNone/>
            </a:pPr>
            <a:r>
              <a:rPr lang="ru-RU" sz="3600" dirty="0"/>
              <a:t>Часть </a:t>
            </a:r>
            <a:r>
              <a:rPr lang="en-US" sz="3600" dirty="0"/>
              <a:t>5</a:t>
            </a:r>
            <a:r>
              <a:rPr lang="ru-RU" sz="3600" dirty="0"/>
              <a:t>. Методология научных исследований</a:t>
            </a:r>
            <a:r>
              <a:rPr lang="en-US" sz="3600" dirty="0"/>
              <a:t> </a:t>
            </a:r>
            <a:r>
              <a:rPr lang="ru-RU" sz="3600" dirty="0"/>
              <a:t>и академическое письмо</a:t>
            </a:r>
          </a:p>
        </p:txBody>
      </p:sp>
    </p:spTree>
    <p:extLst>
      <p:ext uri="{BB962C8B-B14F-4D97-AF65-F5344CB8AC3E}">
        <p14:creationId xmlns:p14="http://schemas.microsoft.com/office/powerpoint/2010/main" val="1948656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092048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0891" y="4408338"/>
            <a:ext cx="4555976" cy="1738476"/>
          </a:xfrm>
          <a:solidFill>
            <a:schemeClr val="accent2"/>
          </a:solidFill>
        </p:spPr>
        <p:txBody>
          <a:bodyPr/>
          <a:lstStyle/>
          <a:p>
            <a:pPr marL="0" indent="0">
              <a:buNone/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В чём проблема подготовки диссертации?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solidFill>
            <a:schemeClr val="accent2">
              <a:alpha val="77000"/>
            </a:schemeClr>
          </a:solidFill>
        </p:spPr>
        <p:txBody>
          <a:bodyPr/>
          <a:lstStyle/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Заносим свои мысли. Поделимся опытом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980728"/>
            <a:ext cx="4572000" cy="646331"/>
          </a:xfrm>
          <a:prstGeom prst="rect">
            <a:avLst/>
          </a:prstGeom>
          <a:solidFill>
            <a:schemeClr val="bg1">
              <a:alpha val="95000"/>
            </a:schemeClr>
          </a:solidFill>
        </p:spPr>
        <p:txBody>
          <a:bodyPr>
            <a:spAutoFit/>
          </a:bodyPr>
          <a:lstStyle/>
          <a:p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Meanchart.ru</a:t>
            </a:r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65666" y="1941704"/>
            <a:ext cx="4572000" cy="646331"/>
          </a:xfrm>
          <a:prstGeom prst="rect">
            <a:avLst/>
          </a:prstGeom>
          <a:solidFill>
            <a:schemeClr val="bg1">
              <a:alpha val="95000"/>
            </a:schemeClr>
          </a:solidFill>
        </p:spPr>
        <p:txBody>
          <a:bodyPr>
            <a:spAutoFit/>
          </a:bodyPr>
          <a:lstStyle/>
          <a:p>
            <a:r>
              <a:rPr lang="ru-RU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код:</a:t>
            </a:r>
            <a:r>
              <a:rPr lang="en-US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12764</a:t>
            </a:r>
            <a:endParaRPr lang="ru-RU" sz="3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610" y="6211669"/>
            <a:ext cx="52044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hlinkClick r:id="rId3"/>
              </a:rPr>
              <a:t>https://app.wooclap.com/events/ERMLXB/0</a:t>
            </a:r>
            <a:endParaRPr lang="ru-RU" sz="1600" dirty="0"/>
          </a:p>
          <a:p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Далее – 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</a:rPr>
              <a:t>My events</a:t>
            </a:r>
            <a:endParaRPr lang="ru-RU" sz="16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84862BC9-0BF2-4373-B25A-49A0FE478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568" y="4350939"/>
            <a:ext cx="1775541" cy="1775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4405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12576" y="0"/>
            <a:ext cx="10480082" cy="677452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5536" y="444757"/>
            <a:ext cx="3600400" cy="1754326"/>
          </a:xfrm>
          <a:prstGeom prst="rect">
            <a:avLst/>
          </a:prstGeom>
          <a:solidFill>
            <a:schemeClr val="accent1">
              <a:lumMod val="20000"/>
              <a:lumOff val="80000"/>
              <a:alpha val="91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2">
                    <a:lumMod val="50000"/>
                  </a:schemeClr>
                </a:solidFill>
              </a:rPr>
              <a:t>УСИЛИВАЕМ</a:t>
            </a:r>
          </a:p>
          <a:p>
            <a:r>
              <a:rPr lang="ru-RU" sz="3600" dirty="0">
                <a:solidFill>
                  <a:schemeClr val="bg2">
                    <a:lumMod val="50000"/>
                  </a:schemeClr>
                </a:solidFill>
              </a:rPr>
              <a:t>ПЛАНЫ на месяц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2611494"/>
            <a:ext cx="8931414" cy="37432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11560" y="3944925"/>
            <a:ext cx="2880320" cy="369332"/>
          </a:xfrm>
          <a:prstGeom prst="rect">
            <a:avLst/>
          </a:prstGeom>
          <a:solidFill>
            <a:schemeClr val="accent1">
              <a:lumMod val="20000"/>
              <a:lumOff val="80000"/>
              <a:alpha val="82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Формула сильного плана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55976" y="2795895"/>
            <a:ext cx="4680520" cy="3170099"/>
          </a:xfrm>
          <a:prstGeom prst="rect">
            <a:avLst/>
          </a:prstGeom>
          <a:solidFill>
            <a:schemeClr val="accent1">
              <a:lumMod val="20000"/>
              <a:lumOff val="80000"/>
              <a:alpha val="86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Я, человек 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Х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, </a:t>
            </a:r>
          </a:p>
          <a:p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До 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</a:rPr>
              <a:t>/указываем конкретную дату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/,</a:t>
            </a:r>
          </a:p>
          <a:p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Подготовлю 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</a:rPr>
              <a:t>/раздел, параграф, статью, обзор…/.</a:t>
            </a:r>
          </a:p>
          <a:p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На работу выделяю </a:t>
            </a:r>
            <a:r>
              <a:rPr lang="en-US" sz="2000" b="1" dirty="0">
                <a:solidFill>
                  <a:schemeClr val="bg2">
                    <a:lumMod val="50000"/>
                  </a:schemeClr>
                </a:solidFill>
              </a:rPr>
              <a:t>S 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часов ежедневно. Отказываюсь от…. 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</a:rPr>
              <a:t>/от того, где утекает время/</a:t>
            </a:r>
            <a:endParaRPr lang="en-US" sz="2000" i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Результат работы представлю /кому?/, или опубликую /где?/</a:t>
            </a:r>
          </a:p>
          <a:p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и получу ценность </a:t>
            </a:r>
            <a:r>
              <a:rPr lang="en-US" sz="2000" b="1" dirty="0">
                <a:solidFill>
                  <a:schemeClr val="bg2">
                    <a:lumMod val="50000"/>
                  </a:schemeClr>
                </a:solidFill>
              </a:rPr>
              <a:t>S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, Р, </a:t>
            </a:r>
            <a:r>
              <a:rPr lang="en-US" sz="2000" b="1" dirty="0">
                <a:solidFill>
                  <a:schemeClr val="bg2">
                    <a:lumMod val="50000"/>
                  </a:schemeClr>
                </a:solidFill>
              </a:rPr>
              <a:t>V</a:t>
            </a:r>
            <a:endParaRPr lang="ru-RU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3491880" y="4129591"/>
            <a:ext cx="864096" cy="194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1249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561" y="4950421"/>
            <a:ext cx="2543439" cy="1907579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07504" y="347117"/>
            <a:ext cx="6624736" cy="6429076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10786" y="1340768"/>
            <a:ext cx="5025310" cy="4464496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endParaRPr lang="ru-RU" dirty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Хотелось бы получить информацию о технической части оформления диссертации: </a:t>
            </a:r>
          </a:p>
          <a:p>
            <a:endParaRPr lang="ru-RU" dirty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r>
              <a:rPr lang="ru-RU" dirty="0" err="1">
                <a:solidFill>
                  <a:schemeClr val="bg2">
                    <a:lumMod val="50000"/>
                  </a:schemeClr>
                </a:solidFill>
                <a:latin typeface="Roboto"/>
              </a:rPr>
              <a:t>Нормоконтроль</a:t>
            </a:r>
            <a:endParaRPr lang="ru-RU" dirty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endParaRPr lang="ru-RU" dirty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ГОСТ Р 7.0.11-2011</a:t>
            </a: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НАЦИОНАЛЬНЫЙ СТАНДАРТ РОССИЙСКОЙ ФЕДЕРАЦИИ</a:t>
            </a: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Система стандартов по информации, библиотечному и издательскому делу</a:t>
            </a: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ДИССЕРТАЦИЯ И АВТОРЕФЕРАТ ДИССЕРТАЦИИ</a:t>
            </a: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Структура и правила оформления</a:t>
            </a: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https://clck.ru/33Lg6X</a:t>
            </a:r>
            <a:endParaRPr lang="ru-RU" dirty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 </a:t>
            </a:r>
          </a:p>
          <a:p>
            <a:endParaRPr lang="ru-RU" dirty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endParaRPr lang="ru-RU" dirty="0">
              <a:solidFill>
                <a:schemeClr val="bg2">
                  <a:lumMod val="50000"/>
                </a:schemeClr>
              </a:solidFill>
              <a:latin typeface="Roboto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26480" y="9254"/>
            <a:ext cx="45719" cy="652807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6474707" y="9252"/>
            <a:ext cx="117256" cy="684874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2583" y="2838313"/>
            <a:ext cx="1190625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17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561" y="4950421"/>
            <a:ext cx="2543439" cy="1907579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07504" y="347117"/>
            <a:ext cx="6624736" cy="6429076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10786" y="1340768"/>
            <a:ext cx="5025310" cy="4464496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ГОСТ – Структура и правила оформления отчёта о научно-исследовательской работе</a:t>
            </a: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Ссылка на ресурс: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https://clck.ru/33LfyB</a:t>
            </a:r>
            <a:endParaRPr lang="ru-RU" dirty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endParaRPr lang="ru-RU" dirty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минимальный объём: 120 стр.</a:t>
            </a:r>
          </a:p>
          <a:p>
            <a:endParaRPr lang="ru-RU" dirty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минимальное кол-во источников (российских и зарубежных): 230</a:t>
            </a:r>
          </a:p>
          <a:p>
            <a:endParaRPr lang="ru-RU" dirty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необходимое количество статей ВАК: 3</a:t>
            </a:r>
          </a:p>
          <a:p>
            <a:endParaRPr lang="ru-RU" dirty="0">
              <a:solidFill>
                <a:schemeClr val="bg2">
                  <a:lumMod val="50000"/>
                </a:schemeClr>
              </a:solidFill>
              <a:latin typeface="Roboto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26480" y="9254"/>
            <a:ext cx="45719" cy="652807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6474707" y="9252"/>
            <a:ext cx="117256" cy="684874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2240" y="3775655"/>
            <a:ext cx="1190625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543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561" y="4950421"/>
            <a:ext cx="2543439" cy="1907579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07504" y="347117"/>
            <a:ext cx="6624736" cy="6429076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10786" y="1340768"/>
            <a:ext cx="5025310" cy="4464496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Требования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  <a:latin typeface="Roboto"/>
              </a:rPr>
              <a:t>антиплагиата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: 75% оригинальности текста</a:t>
            </a:r>
          </a:p>
          <a:p>
            <a:endParaRPr lang="ru-RU" dirty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Перечень дополнительных документов (график-план, задание, рецензия, отзыв, раздаточный материал и т.п.), в какой тип папки подшивается, наличие и требования к презентации.</a:t>
            </a:r>
          </a:p>
          <a:p>
            <a:endParaRPr lang="ru-RU" dirty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Регламент доклада на самой защите: 10-15 мин.</a:t>
            </a:r>
          </a:p>
          <a:p>
            <a:endParaRPr lang="ru-RU" dirty="0">
              <a:solidFill>
                <a:schemeClr val="bg2">
                  <a:lumMod val="50000"/>
                </a:schemeClr>
              </a:solidFill>
              <a:latin typeface="Roboto"/>
            </a:endParaRP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Спасибо!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26480" y="9254"/>
            <a:ext cx="45719" cy="652807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6474707" y="9252"/>
            <a:ext cx="117256" cy="684874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798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" y="9253"/>
            <a:ext cx="9144000" cy="68580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07504" y="260649"/>
            <a:ext cx="8640960" cy="6429076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404664"/>
            <a:ext cx="5760640" cy="1008112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Вспоминаем дизайн исследования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520" y="1632774"/>
            <a:ext cx="5760640" cy="923330"/>
          </a:xfrm>
          <a:prstGeom prst="rect">
            <a:avLst/>
          </a:prstGeom>
          <a:solidFill>
            <a:srgbClr val="FCFCFE">
              <a:alpha val="84706"/>
            </a:srgbClr>
          </a:solidFill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endParaRPr lang="ru-RU" dirty="0">
              <a:solidFill>
                <a:schemeClr val="bg2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Направление научного исследования</a:t>
            </a:r>
          </a:p>
          <a:p>
            <a:pPr marL="45720" indent="0">
              <a:buNone/>
            </a:pP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520" y="2638325"/>
            <a:ext cx="5760640" cy="923330"/>
          </a:xfrm>
          <a:prstGeom prst="rect">
            <a:avLst/>
          </a:prstGeom>
          <a:solidFill>
            <a:srgbClr val="FCFCFE">
              <a:alpha val="85000"/>
            </a:srgbClr>
          </a:solidFill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endParaRPr lang="ru-RU" dirty="0">
              <a:solidFill>
                <a:schemeClr val="bg2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Тема исследования</a:t>
            </a:r>
          </a:p>
          <a:p>
            <a:pPr marL="45720" indent="0">
              <a:buNone/>
            </a:pP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20" y="3643876"/>
            <a:ext cx="5760640" cy="1200329"/>
          </a:xfrm>
          <a:prstGeom prst="rect">
            <a:avLst/>
          </a:prstGeom>
          <a:solidFill>
            <a:srgbClr val="FCFCFE">
              <a:alpha val="85000"/>
            </a:srgbClr>
          </a:solidFill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endParaRPr lang="ru-RU" dirty="0">
              <a:solidFill>
                <a:schemeClr val="bg2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Проблема исследования (актуальный исследовательский вопрос) </a:t>
            </a:r>
          </a:p>
          <a:p>
            <a:pPr marL="45720" indent="0">
              <a:buNone/>
            </a:pP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26480" y="9254"/>
            <a:ext cx="45719" cy="652807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6474707" y="9252"/>
            <a:ext cx="117256" cy="684874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5392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" y="9253"/>
            <a:ext cx="9144000" cy="68580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51520" y="327558"/>
            <a:ext cx="8496943" cy="640871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/>
              <a:t>-</a:t>
            </a: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Подготовить </a:t>
            </a:r>
            <a:r>
              <a:rPr lang="en-US" dirty="0">
                <a:solidFill>
                  <a:srgbClr val="FF0000"/>
                </a:solidFill>
              </a:rPr>
              <a:t>QR</a:t>
            </a:r>
            <a:r>
              <a:rPr lang="ru-RU" dirty="0">
                <a:solidFill>
                  <a:srgbClr val="FF0000"/>
                </a:solidFill>
              </a:rPr>
              <a:t> коды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404664"/>
            <a:ext cx="5760640" cy="1008112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Вспоминаем дизайн исследования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5561" y="2885583"/>
            <a:ext cx="5725874" cy="646331"/>
          </a:xfrm>
          <a:prstGeom prst="rect">
            <a:avLst/>
          </a:prstGeom>
          <a:solidFill>
            <a:srgbClr val="FCFCFE">
              <a:alpha val="85000"/>
            </a:srgbClr>
          </a:solidFill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Задание 1: выделите проблему научного или прикладного характера по Вашей диссертации.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0795" y="1607843"/>
            <a:ext cx="5760640" cy="1200329"/>
          </a:xfrm>
          <a:prstGeom prst="rect">
            <a:avLst/>
          </a:prstGeom>
          <a:solidFill>
            <a:srgbClr val="FCFCFE">
              <a:alpha val="85000"/>
            </a:srgbClr>
          </a:solidFill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endParaRPr lang="ru-RU" dirty="0">
              <a:solidFill>
                <a:schemeClr val="bg2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Проблема исследования (актуальный исследовательский вопрос) </a:t>
            </a:r>
          </a:p>
          <a:p>
            <a:pPr marL="45720" indent="0">
              <a:buNone/>
            </a:pP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26480" y="9254"/>
            <a:ext cx="45719" cy="652807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6474707" y="9252"/>
            <a:ext cx="117256" cy="684874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816297" y="3398004"/>
            <a:ext cx="1760224" cy="31393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По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QR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коду находим пару,</a:t>
            </a: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обсуждаем проблемы диссертаций популярным языком. Фиксируем мысли партнёра.</a:t>
            </a: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Озвучиваем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4027" y="3729896"/>
            <a:ext cx="5725874" cy="369332"/>
          </a:xfrm>
          <a:prstGeom prst="rect">
            <a:avLst/>
          </a:prstGeom>
          <a:solidFill>
            <a:srgbClr val="FCFCFE">
              <a:alpha val="85000"/>
            </a:srgbClr>
          </a:solidFill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2 мин. На «подумать»</a:t>
            </a:r>
          </a:p>
        </p:txBody>
      </p:sp>
    </p:spTree>
    <p:extLst>
      <p:ext uri="{BB962C8B-B14F-4D97-AF65-F5344CB8AC3E}">
        <p14:creationId xmlns:p14="http://schemas.microsoft.com/office/powerpoint/2010/main" val="3873726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62623" y="-35702"/>
            <a:ext cx="10406623" cy="706510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7504" y="3356992"/>
            <a:ext cx="8054280" cy="1200329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Пример Кейс с ВМТП</a:t>
            </a:r>
          </a:p>
          <a:p>
            <a:r>
              <a:rPr lang="ru-RU" dirty="0"/>
              <a:t>проблема обнаруживается между ожиданиями о мотивации сотрудников со стороны руководства компании и фактически существующей мотивации.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5949" y="5710535"/>
            <a:ext cx="3841995" cy="646331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2 мин. На обсуждение в парах</a:t>
            </a:r>
          </a:p>
          <a:p>
            <a:r>
              <a:rPr lang="ru-RU" dirty="0"/>
              <a:t>5 мин. На ответы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4947" y="4341592"/>
            <a:ext cx="1190625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3637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" y="9253"/>
            <a:ext cx="9144000" cy="68580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51520" y="327558"/>
            <a:ext cx="8496943" cy="640871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/>
              <a:t>-</a:t>
            </a: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326480" y="9254"/>
            <a:ext cx="45719" cy="652807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6474707" y="9252"/>
            <a:ext cx="117256" cy="684874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423216" y="1271348"/>
            <a:ext cx="5760640" cy="4524315"/>
          </a:xfrm>
          <a:prstGeom prst="rect">
            <a:avLst/>
          </a:prstGeom>
          <a:solidFill>
            <a:srgbClr val="FCFCFE">
              <a:alpha val="85000"/>
            </a:srgbClr>
          </a:solidFill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Задание 1.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  <a:p>
            <a:pPr marL="45720" indent="0">
              <a:buNone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Выделите проблему научного или прикладного характера по Вашей диссертации.</a:t>
            </a:r>
          </a:p>
          <a:p>
            <a:pPr marL="45720" indent="0">
              <a:buNone/>
            </a:pPr>
            <a:endParaRPr lang="ru-RU" dirty="0">
              <a:solidFill>
                <a:schemeClr val="bg2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Откройте файл с текстовым документом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по ссылке. Выполните в нём задание.</a:t>
            </a:r>
          </a:p>
          <a:p>
            <a:pPr marL="45720" indent="0">
              <a:buNone/>
            </a:pPr>
            <a:endParaRPr lang="ru-RU" dirty="0">
              <a:solidFill>
                <a:schemeClr val="bg2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Критерии оценки: сформулирована проблема не научными словами (популярно) + сформулировано 3 варианта проблемы в научной терминологии - 10 баллов; Сформулирована проблема не научными словами (популярно) + сформулирован 1 вариант проблемы в научной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терминлогии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- 6 баллов; сформулировано 2 варианта проблемы в научной терминологии 3 балла; сформулирован 1 вариант научной проблемы - 1 балл.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4C25ECC-62FB-49BA-AC97-043097C523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1963" y="3826723"/>
            <a:ext cx="1939698" cy="193969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EE1A679-82EC-4452-8F43-2AF7283041F9}"/>
              </a:ext>
            </a:extLst>
          </p:cNvPr>
          <p:cNvSpPr txBox="1"/>
          <p:nvPr/>
        </p:nvSpPr>
        <p:spPr>
          <a:xfrm>
            <a:off x="6650069" y="2590353"/>
            <a:ext cx="1879597" cy="1077218"/>
          </a:xfrm>
          <a:prstGeom prst="rect">
            <a:avLst/>
          </a:prstGeom>
          <a:solidFill>
            <a:schemeClr val="bg1">
              <a:lumMod val="95000"/>
              <a:alpha val="78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i="1" dirty="0">
                <a:solidFill>
                  <a:srgbClr val="FF0000"/>
                </a:solidFill>
              </a:rPr>
              <a:t>1 домашнее задание</a:t>
            </a:r>
          </a:p>
          <a:p>
            <a:r>
              <a:rPr lang="ru-RU" sz="1600" b="1" i="1" dirty="0">
                <a:solidFill>
                  <a:srgbClr val="FF0000"/>
                </a:solidFill>
              </a:rPr>
              <a:t>Заносим по </a:t>
            </a:r>
            <a:r>
              <a:rPr lang="en-US" sz="1600" b="1" i="1" dirty="0">
                <a:solidFill>
                  <a:srgbClr val="FF0000"/>
                </a:solidFill>
              </a:rPr>
              <a:t>QR </a:t>
            </a:r>
            <a:r>
              <a:rPr lang="ru-RU" sz="1600" b="1" i="1" dirty="0">
                <a:solidFill>
                  <a:srgbClr val="FF0000"/>
                </a:solidFill>
              </a:rPr>
              <a:t>коду</a:t>
            </a:r>
            <a:endParaRPr lang="en-US" sz="16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284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" y="9253"/>
            <a:ext cx="9144000" cy="68580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07504" y="260649"/>
            <a:ext cx="8640960" cy="6429076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404664"/>
            <a:ext cx="5760640" cy="1008112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Вспоминаем дизайн исследования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520" y="1632774"/>
            <a:ext cx="5760640" cy="369332"/>
          </a:xfrm>
          <a:prstGeom prst="rect">
            <a:avLst/>
          </a:prstGeom>
          <a:solidFill>
            <a:srgbClr val="FCFCFE">
              <a:alpha val="84706"/>
            </a:srgbClr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Направление научного исследования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5536" y="1971475"/>
            <a:ext cx="5760640" cy="369332"/>
          </a:xfrm>
          <a:prstGeom prst="rect">
            <a:avLst/>
          </a:prstGeom>
          <a:solidFill>
            <a:srgbClr val="FCFCFE">
              <a:alpha val="85000"/>
            </a:srgbClr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Тема исследования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1391" y="2268816"/>
            <a:ext cx="5760640" cy="646331"/>
          </a:xfrm>
          <a:prstGeom prst="rect">
            <a:avLst/>
          </a:prstGeom>
          <a:solidFill>
            <a:srgbClr val="FCFCFE">
              <a:alpha val="85000"/>
            </a:srgbClr>
          </a:solidFill>
          <a:ln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Проблема исследования (актуальный исследовательский вопрос)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326480" y="9254"/>
            <a:ext cx="45719" cy="652807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6474707" y="9252"/>
            <a:ext cx="117256" cy="684874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351157" y="3181858"/>
            <a:ext cx="5760640" cy="461665"/>
          </a:xfrm>
          <a:prstGeom prst="rect">
            <a:avLst/>
          </a:prstGeom>
          <a:solidFill>
            <a:srgbClr val="FCFCFE">
              <a:alpha val="85000"/>
            </a:srgbClr>
          </a:solidFill>
          <a:effectLst>
            <a:outerShdw blurRad="50800" dist="38100" dir="2700000" sx="101000" sy="101000" algn="tl" rotWithShape="0">
              <a:schemeClr val="bg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Объект и предмет исследования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9531" y="3779440"/>
            <a:ext cx="5760640" cy="1200329"/>
          </a:xfrm>
          <a:prstGeom prst="rect">
            <a:avLst/>
          </a:prstGeom>
          <a:solidFill>
            <a:srgbClr val="FCFCFE">
              <a:alpha val="85000"/>
            </a:srgbClr>
          </a:solidFill>
          <a:effectLst>
            <a:outerShdw blurRad="50800" dist="38100" dir="2700000" sx="101000" sy="101000" algn="tl" rotWithShape="0">
              <a:schemeClr val="bg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Вспоминаем характеристики</a:t>
            </a:r>
          </a:p>
          <a:p>
            <a:pPr marL="331470" indent="-285750">
              <a:buFontTx/>
              <a:buChar char="-"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Что такое объект? Предмет?</a:t>
            </a:r>
          </a:p>
          <a:p>
            <a:pPr marL="331470" indent="-285750">
              <a:buFontTx/>
              <a:buChar char="-"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С чем должен быть совмещён (коррелировать предмет исследования?)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1115616" y="2156141"/>
            <a:ext cx="0" cy="2569003"/>
          </a:xfrm>
          <a:prstGeom prst="straightConnector1">
            <a:avLst/>
          </a:prstGeom>
          <a:ln w="1270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4605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476672"/>
            <a:ext cx="538234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Объект исследования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это достаточно широкое явление или область.(Предприятия, отрасли, страны, процессы: производственные, торговые  и т.д.)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Понятие "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предмет исследования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" конкретнее объекта.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предмет включаются только те элементы, связи, отношения внутри объекта, которые непосредственно будут изучаться в  работе. Один и тот же объект может изучаться с разных позиций, что и определяет предмет исследования.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348880"/>
            <a:ext cx="3059587" cy="4048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909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" y="9253"/>
            <a:ext cx="9144000" cy="68580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51520" y="327558"/>
            <a:ext cx="8496943" cy="640871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/>
              <a:t>-</a:t>
            </a: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326480" y="9254"/>
            <a:ext cx="45719" cy="652807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6474707" y="9252"/>
            <a:ext cx="117256" cy="684874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361834" y="1871641"/>
            <a:ext cx="5760640" cy="3785652"/>
          </a:xfrm>
          <a:prstGeom prst="rect">
            <a:avLst/>
          </a:prstGeom>
          <a:solidFill>
            <a:srgbClr val="FCFCFE">
              <a:alpha val="85000"/>
            </a:srgbClr>
          </a:solidFill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Задание 2. </a:t>
            </a:r>
          </a:p>
          <a:p>
            <a:pPr marL="45720" indent="0">
              <a:buNone/>
            </a:pPr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Сформулируйте объект и предмет исследования. </a:t>
            </a:r>
          </a:p>
          <a:p>
            <a:pPr marL="45720" indent="0">
              <a:buNone/>
            </a:pPr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Критерии оценки: содержание объекта и  предмета исследования соответствует требуемым трактовкам (объект шире, предмет - более узкая позиция в структуре объекта и сопряжён с темой исследования) - 10 баллов, содержание объекта и предмета исследования не раскрывает авторского видения работы над предстоящей диссертацией -5 баллов.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B18CCD0-88F0-4479-B4BC-4D717687A1F3}"/>
              </a:ext>
            </a:extLst>
          </p:cNvPr>
          <p:cNvSpPr txBox="1"/>
          <p:nvPr/>
        </p:nvSpPr>
        <p:spPr>
          <a:xfrm>
            <a:off x="6650069" y="2590353"/>
            <a:ext cx="1879597" cy="1077218"/>
          </a:xfrm>
          <a:prstGeom prst="rect">
            <a:avLst/>
          </a:prstGeom>
          <a:solidFill>
            <a:schemeClr val="bg1">
              <a:lumMod val="95000"/>
              <a:alpha val="78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i="1" dirty="0">
                <a:solidFill>
                  <a:srgbClr val="FF0000"/>
                </a:solidFill>
              </a:rPr>
              <a:t>2 домашнее задание</a:t>
            </a:r>
          </a:p>
          <a:p>
            <a:r>
              <a:rPr lang="ru-RU" sz="1600" b="1" i="1" dirty="0">
                <a:solidFill>
                  <a:srgbClr val="FF0000"/>
                </a:solidFill>
              </a:rPr>
              <a:t>Заносим по </a:t>
            </a:r>
            <a:r>
              <a:rPr lang="en-US" sz="1600" b="1" i="1" dirty="0">
                <a:solidFill>
                  <a:srgbClr val="FF0000"/>
                </a:solidFill>
              </a:rPr>
              <a:t>QR </a:t>
            </a:r>
            <a:r>
              <a:rPr lang="ru-RU" sz="1600" b="1" i="1" dirty="0">
                <a:solidFill>
                  <a:srgbClr val="FF0000"/>
                </a:solidFill>
              </a:rPr>
              <a:t>коду</a:t>
            </a:r>
            <a:endParaRPr lang="en-US" sz="1600" b="1" i="1" dirty="0">
              <a:solidFill>
                <a:srgbClr val="FF0000"/>
              </a:solidFill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E0A3C6C-1CE7-4E86-A09C-B0203D9080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1963" y="3826723"/>
            <a:ext cx="1939698" cy="1939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8446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"/>
            <a:ext cx="9144000" cy="685038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51520" y="376875"/>
            <a:ext cx="7920880" cy="5767536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57199" y="2136338"/>
            <a:ext cx="6246440" cy="2585323"/>
          </a:xfrm>
          <a:prstGeom prst="rect">
            <a:avLst/>
          </a:prstGeom>
          <a:solidFill>
            <a:schemeClr val="bg2"/>
          </a:solidFill>
          <a:effectLst>
            <a:outerShdw blurRad="266700" dist="38100" dir="6420000" sx="103000" sy="103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Цель - это общая формулировка конечного результата. Существенная особенность цели как элемента методологического аппарата состоит в том, что она объединяет и концентрированно выражает основной смысл проблемы и предмета исследования в их взаимосвязи. 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Иначе говоря, цель выражает конечные результаты, которые должны быть получены при выполнении  работы и решении проблемы.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59158" y="872588"/>
            <a:ext cx="6244481" cy="1077218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2540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Постановка цели в исследовании</a:t>
            </a:r>
          </a:p>
        </p:txBody>
      </p:sp>
    </p:spTree>
    <p:extLst>
      <p:ext uri="{BB962C8B-B14F-4D97-AF65-F5344CB8AC3E}">
        <p14:creationId xmlns:p14="http://schemas.microsoft.com/office/powerpoint/2010/main" val="2935513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/>
          <a:srcRect l="16138" r="18500"/>
          <a:stretch/>
        </p:blipFill>
        <p:spPr>
          <a:xfrm>
            <a:off x="3167336" y="0"/>
            <a:ext cx="5976664" cy="5311548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763960" y="476672"/>
            <a:ext cx="3960440" cy="646331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Сочетание категорий диссертационного исследования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251520" y="1308914"/>
            <a:ext cx="5104184" cy="5016758"/>
            <a:chOff x="763960" y="1340768"/>
            <a:chExt cx="5104184" cy="5016758"/>
          </a:xfrm>
          <a:solidFill>
            <a:schemeClr val="bg1">
              <a:lumMod val="95000"/>
              <a:alpha val="60000"/>
            </a:schemeClr>
          </a:solidFill>
        </p:grpSpPr>
        <p:sp>
          <p:nvSpPr>
            <p:cNvPr id="8" name="TextBox 7"/>
            <p:cNvSpPr txBox="1"/>
            <p:nvPr/>
          </p:nvSpPr>
          <p:spPr>
            <a:xfrm>
              <a:off x="763960" y="1340768"/>
              <a:ext cx="5104184" cy="5016758"/>
            </a:xfrm>
            <a:prstGeom prst="rect">
              <a:avLst/>
            </a:prstGeom>
            <a:grpFill/>
            <a:ln w="41275" cmpd="dbl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Объект исследования</a:t>
              </a:r>
            </a:p>
            <a:p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1.Социально-экономические системы:</a:t>
              </a:r>
            </a:p>
            <a:p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Предприятия, отрасли, регион, государство.</a:t>
              </a:r>
            </a:p>
            <a:p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2. Научные категории:</a:t>
              </a:r>
            </a:p>
            <a:p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Явления, механизмы, методы, инструменты.</a:t>
              </a:r>
            </a:p>
            <a:p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3. Процессы и функции.</a:t>
              </a:r>
            </a:p>
            <a:p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4. И т.д.</a:t>
              </a: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763688" y="3054884"/>
              <a:ext cx="3672408" cy="3293209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pPr algn="ctr"/>
              <a:r>
                <a:rPr lang="ru-RU" sz="1600" b="1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Предмет исследования</a:t>
              </a:r>
            </a:p>
            <a:p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Часть объекта</a:t>
              </a:r>
            </a:p>
            <a:p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Свойства объекта</a:t>
              </a:r>
            </a:p>
            <a:p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Признаки объекта</a:t>
              </a:r>
            </a:p>
            <a:p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Отношения объекта</a:t>
              </a: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984647" y="4578378"/>
              <a:ext cx="3230489" cy="1323439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sz="1600" b="1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Цель</a:t>
              </a:r>
            </a:p>
            <a:p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Планируемый результат исследования</a:t>
              </a:r>
            </a:p>
            <a:p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Способ использования результата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84061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/>
          <a:srcRect l="16138" r="18500"/>
          <a:stretch/>
        </p:blipFill>
        <p:spPr>
          <a:xfrm>
            <a:off x="3167336" y="0"/>
            <a:ext cx="5976664" cy="5311548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56469" y="293263"/>
            <a:ext cx="1071736" cy="369332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ПРИМЕР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251520" y="1308914"/>
            <a:ext cx="5104184" cy="3875573"/>
            <a:chOff x="763960" y="1340768"/>
            <a:chExt cx="5104184" cy="3875573"/>
          </a:xfrm>
          <a:solidFill>
            <a:schemeClr val="bg1">
              <a:lumMod val="95000"/>
              <a:alpha val="60000"/>
            </a:schemeClr>
          </a:solidFill>
        </p:grpSpPr>
        <p:sp>
          <p:nvSpPr>
            <p:cNvPr id="8" name="TextBox 7"/>
            <p:cNvSpPr txBox="1"/>
            <p:nvPr/>
          </p:nvSpPr>
          <p:spPr>
            <a:xfrm>
              <a:off x="763960" y="1340768"/>
              <a:ext cx="5104184" cy="3785652"/>
            </a:xfrm>
            <a:prstGeom prst="rect">
              <a:avLst/>
            </a:prstGeom>
            <a:grpFill/>
            <a:ln w="41275" cmpd="dbl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Объект исследования</a:t>
              </a:r>
            </a:p>
            <a:p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Процесс развития инновационной деятельности ВУЗА</a:t>
              </a: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24000" y="2380734"/>
              <a:ext cx="4312096" cy="2800767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Предмет исследования</a:t>
              </a:r>
            </a:p>
            <a:p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Социально-экономические и управленческие отношения, возникающие в процессе оценки инновационной деятельности ВУЗА</a:t>
              </a: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72072" y="3892902"/>
              <a:ext cx="3456383" cy="1323439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sz="1600" b="1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Цель – разработка теоретических и методических положений оценки инновационной деятельности ВУЗА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472207" y="315268"/>
            <a:ext cx="3960440" cy="646331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Тема: Оценка инновационной деятельности ВУЗА*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57510" y="5691357"/>
            <a:ext cx="3960440" cy="830997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2">
                    <a:lumMod val="25000"/>
                  </a:schemeClr>
                </a:solidFill>
              </a:rPr>
              <a:t>* Ефремова Полина Витальевна/ Автореферат диссертации на соискание учёной степени кандидата экономических наук</a:t>
            </a:r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.</a:t>
            </a:r>
            <a:r>
              <a:rPr lang="ru-RU" sz="1200" dirty="0">
                <a:solidFill>
                  <a:schemeClr val="bg2">
                    <a:lumMod val="25000"/>
                  </a:schemeClr>
                </a:solidFill>
              </a:rPr>
              <a:t> Режим доступа:</a:t>
            </a:r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https://clck.ru/33N8qV</a:t>
            </a:r>
            <a:r>
              <a:rPr lang="ru-RU" sz="1200" dirty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</p:txBody>
      </p:sp>
      <p:pic>
        <p:nvPicPr>
          <p:cNvPr id="1026" name="Picture 2" descr="http://disk.yandex.net/qr/?clean=1&amp;text=https://clck.ru/33N8qV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132" y="5230784"/>
            <a:ext cx="1190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510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/>
          <a:srcRect l="16138" r="18500"/>
          <a:stretch/>
        </p:blipFill>
        <p:spPr>
          <a:xfrm>
            <a:off x="3167336" y="0"/>
            <a:ext cx="5976664" cy="5311548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51520" y="1308914"/>
            <a:ext cx="5104184" cy="3785652"/>
          </a:xfrm>
          <a:prstGeom prst="rect">
            <a:avLst/>
          </a:prstGeom>
          <a:solidFill>
            <a:schemeClr val="bg1">
              <a:lumMod val="95000"/>
              <a:alpha val="60000"/>
            </a:schemeClr>
          </a:solidFill>
          <a:ln w="41275" cmpd="dbl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ru-RU" sz="1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Что бы легче было работать над исследованием, или отдельными его частями научимся формировать ИДЕЮ.</a:t>
            </a:r>
          </a:p>
          <a:p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 чём полезность Вашего исследования?</a:t>
            </a:r>
          </a:p>
        </p:txBody>
      </p:sp>
    </p:spTree>
    <p:extLst>
      <p:ext uri="{BB962C8B-B14F-4D97-AF65-F5344CB8AC3E}">
        <p14:creationId xmlns:p14="http://schemas.microsoft.com/office/powerpoint/2010/main" val="21185673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sy-files.ru/wp-content/uploads/3/6/5/365783d93d26f59191ffebf696e1fb2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52392" y="0"/>
            <a:ext cx="10296392" cy="68622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11" name="Прямоугольник 10"/>
          <p:cNvSpPr/>
          <p:nvPr/>
        </p:nvSpPr>
        <p:spPr>
          <a:xfrm>
            <a:off x="395536" y="2276872"/>
            <a:ext cx="8928992" cy="3744416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95536" y="332656"/>
            <a:ext cx="3024336" cy="2492990"/>
          </a:xfrm>
          <a:prstGeom prst="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2">
                    <a:lumMod val="50000"/>
                  </a:schemeClr>
                </a:solidFill>
              </a:rPr>
              <a:t>УСИЛИВАЕМ идею диссертации </a:t>
            </a:r>
            <a:r>
              <a:rPr lang="ru-RU" sz="1200" dirty="0">
                <a:solidFill>
                  <a:schemeClr val="bg2">
                    <a:lumMod val="50000"/>
                  </a:schemeClr>
                </a:solidFill>
              </a:rPr>
              <a:t>(аналогично можно работать и со статьёй. Важно понимать, в чём польза Вашей работы – это повысит ясность и усилит мотивацию)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48064" y="2636912"/>
            <a:ext cx="3888432" cy="2985433"/>
          </a:xfrm>
          <a:prstGeom prst="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Я, коллектив, или человек 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</a:rPr>
              <a:t>Х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, помогаем людям, или компаниям типа 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Y</a:t>
            </a:r>
          </a:p>
          <a:p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в ситуации 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E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  <a:p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разрешить проблему 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</a:rPr>
              <a:t>Р</a:t>
            </a:r>
          </a:p>
          <a:p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с помощью решения 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S</a:t>
            </a:r>
            <a:endParaRPr lang="ru-RU" sz="2800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и получаем ценность 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V</a:t>
            </a:r>
            <a:endParaRPr lang="ru-RU" sz="2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0" y="3944925"/>
            <a:ext cx="2880320" cy="369332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Формула сильной идеи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3491880" y="4129591"/>
            <a:ext cx="16561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79135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sy-files.ru/wp-content/uploads/3/6/5/365783d93d26f59191ffebf696e1fb2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4228"/>
            <a:ext cx="10296392" cy="68622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11" name="Прямоугольник 10"/>
          <p:cNvSpPr/>
          <p:nvPr/>
        </p:nvSpPr>
        <p:spPr>
          <a:xfrm>
            <a:off x="457199" y="2143580"/>
            <a:ext cx="8928992" cy="4525779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1560" y="332656"/>
            <a:ext cx="3600400" cy="1754326"/>
          </a:xfrm>
          <a:prstGeom prst="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2">
                    <a:lumMod val="50000"/>
                  </a:schemeClr>
                </a:solidFill>
              </a:rPr>
              <a:t>УСИЛИВАЕМ идею диссертации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67744" y="2238671"/>
            <a:ext cx="6984776" cy="4339650"/>
          </a:xfrm>
          <a:prstGeom prst="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Я, 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Васильева </a:t>
            </a:r>
            <a:r>
              <a:rPr lang="ru-RU" sz="2000" b="1" dirty="0" err="1">
                <a:solidFill>
                  <a:schemeClr val="bg2">
                    <a:lumMod val="50000"/>
                  </a:schemeClr>
                </a:solidFill>
              </a:rPr>
              <a:t>Иванна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, </a:t>
            </a:r>
          </a:p>
          <a:p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помогаю компаниям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обеспечивающим информационную инфраструктуру и пользователям онлайн</a:t>
            </a:r>
            <a:endParaRPr lang="en-US" sz="2800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в ситуации 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ограниченного импорта комплектующих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  <a:p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разрешить проблему 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отсутствия отечественных производителей</a:t>
            </a:r>
            <a:endParaRPr lang="ru-RU" sz="2800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с помощью решения  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- 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регулирования таможенных тарифов</a:t>
            </a:r>
            <a:endParaRPr lang="ru-RU" sz="2800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и получаю ценность 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– 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защитная политика для отечественных товаропроизводителей информационно-коммуникационных технологий /</a:t>
            </a:r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для пользователей онлайн – доступные и безопасные коммуникации, комплектующие отечественного производства, независимость от международной ситуации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1560" y="3944925"/>
            <a:ext cx="1656184" cy="369332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Пример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1619672" y="4149080"/>
            <a:ext cx="576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3384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62623" y="-35702"/>
            <a:ext cx="10406623" cy="706510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5949" y="4668669"/>
            <a:ext cx="8054280" cy="369332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В парах обсуждаем идеи диссертационных исследований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5949" y="5710535"/>
            <a:ext cx="2965409" cy="646331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2 мин. На подготовку</a:t>
            </a:r>
          </a:p>
          <a:p>
            <a:r>
              <a:rPr lang="ru-RU" dirty="0"/>
              <a:t>5 мин. На ответы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5948" y="3112571"/>
            <a:ext cx="2965410" cy="923330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1 мин. На подготовку. Обдумайте Ваш ответ по формуле</a:t>
            </a:r>
          </a:p>
        </p:txBody>
      </p:sp>
    </p:spTree>
    <p:extLst>
      <p:ext uri="{BB962C8B-B14F-4D97-AF65-F5344CB8AC3E}">
        <p14:creationId xmlns:p14="http://schemas.microsoft.com/office/powerpoint/2010/main" val="9694117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" y="9253"/>
            <a:ext cx="9144000" cy="68580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51520" y="327558"/>
            <a:ext cx="8496943" cy="640871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/>
              <a:t>-</a:t>
            </a: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326480" y="9254"/>
            <a:ext cx="45719" cy="652807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6474707" y="9252"/>
            <a:ext cx="117256" cy="684874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6664860" y="2885583"/>
            <a:ext cx="1879597" cy="584775"/>
          </a:xfrm>
          <a:prstGeom prst="rect">
            <a:avLst/>
          </a:prstGeom>
          <a:solidFill>
            <a:schemeClr val="bg1">
              <a:lumMod val="95000"/>
              <a:alpha val="78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i="1" dirty="0">
                <a:solidFill>
                  <a:srgbClr val="FF0000"/>
                </a:solidFill>
              </a:rPr>
              <a:t>3 домашнее задание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1834" y="1871641"/>
            <a:ext cx="5760640" cy="3785652"/>
          </a:xfrm>
          <a:prstGeom prst="rect">
            <a:avLst/>
          </a:prstGeom>
          <a:solidFill>
            <a:srgbClr val="FCFCFE">
              <a:alpha val="85000"/>
            </a:srgbClr>
          </a:solidFill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Задание 3. </a:t>
            </a:r>
          </a:p>
          <a:p>
            <a:pPr marL="45720" indent="0">
              <a:buNone/>
            </a:pPr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Сформулируйте цель собственного исследования двумя способами: 1. Отталкиваясь от понятия "я хочу" (Что я хочу сделать в своей диссертации?). 2. Научная формулировка цели. </a:t>
            </a:r>
          </a:p>
          <a:p>
            <a:pPr marL="45720" indent="0">
              <a:buNone/>
            </a:pPr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Критерии оценки: Сформулирована цель  двумя способами, коррелируется с объектом и предметом исследования - 10 баллов. Цель сформулирована двумя способами, но далека по смыслу от заявленных объекта и предмета исследования - 6 баллов. 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C316FDF-66F0-421B-A5DB-C918CDD64C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1963" y="3826723"/>
            <a:ext cx="1939698" cy="1939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1193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"/>
            <a:ext cx="9144000" cy="685038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9805985"/>
              </p:ext>
            </p:extLst>
          </p:nvPr>
        </p:nvGraphicFramePr>
        <p:xfrm>
          <a:off x="827584" y="1628800"/>
          <a:ext cx="7848871" cy="4032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6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66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59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885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Изменение условий развития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Старение имеющихся научных</a:t>
                      </a:r>
                      <a:r>
                        <a:rPr lang="ru-RU" baseline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 разработок</a:t>
                      </a:r>
                      <a:endParaRPr lang="ru-RU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Ощущаемая важность назревшей проблемы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885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Недостаточная степень разработанности проблемы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2400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АКТУАЛЬНОСТЬ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Направленность на решение ключевых проблем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5368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Появление новых перспектив развития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Потребность в обобщении опыта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Изменение условий функционирования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71600" y="836712"/>
            <a:ext cx="7056784" cy="523220"/>
          </a:xfrm>
          <a:prstGeom prst="rect">
            <a:avLst/>
          </a:prstGeom>
          <a:solidFill>
            <a:schemeClr val="bg1">
              <a:lumMod val="95000"/>
              <a:alpha val="61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Факторы, определяющие актуальность</a:t>
            </a:r>
          </a:p>
        </p:txBody>
      </p:sp>
    </p:spTree>
    <p:extLst>
      <p:ext uri="{BB962C8B-B14F-4D97-AF65-F5344CB8AC3E}">
        <p14:creationId xmlns:p14="http://schemas.microsoft.com/office/powerpoint/2010/main" val="10928619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54171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23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64616" y="200620"/>
            <a:ext cx="8599872" cy="6612756"/>
          </a:xfrm>
          <a:prstGeom prst="rect">
            <a:avLst/>
          </a:prstGeom>
          <a:solidFill>
            <a:schemeClr val="bg1">
              <a:lumMod val="95000"/>
              <a:alpha val="85000"/>
            </a:schemeClr>
          </a:solidFill>
        </p:spPr>
        <p:txBody>
          <a:bodyPr wrap="square">
            <a:spAutoFit/>
          </a:bodyPr>
          <a:lstStyle/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2" descr="http://disk.yandex.net/qr/?clean=1&amp;text=https://clck.ru/33N9e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6792"/>
            <a:ext cx="1190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683567" y="490760"/>
            <a:ext cx="4791025" cy="461665"/>
          </a:xfrm>
          <a:prstGeom prst="rect">
            <a:avLst/>
          </a:prstGeom>
          <a:solidFill>
            <a:schemeClr val="bg1">
              <a:lumMod val="95000"/>
              <a:alpha val="83000"/>
            </a:schemeClr>
          </a:solidFill>
          <a:effectLst>
            <a:outerShdw blurRad="50800" dist="50800" dir="2700000" sx="102000" sy="102000" algn="tl" rotWithShape="0">
              <a:schemeClr val="bg1">
                <a:lumMod val="95000"/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rPr>
              <a:t>Экономика</a:t>
            </a:r>
          </a:p>
        </p:txBody>
      </p:sp>
      <p:pic>
        <p:nvPicPr>
          <p:cNvPr id="2052" name="Picture 4" descr="http://disk.yandex.net/qr/?clean=1&amp;text=https://clck.ru/33N9e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567058"/>
            <a:ext cx="1190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683568" y="1042177"/>
            <a:ext cx="1190625" cy="461665"/>
          </a:xfrm>
          <a:prstGeom prst="rect">
            <a:avLst/>
          </a:prstGeom>
          <a:solidFill>
            <a:schemeClr val="bg1">
              <a:lumMod val="95000"/>
              <a:alpha val="83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dirty="0">
                <a:cs typeface="Times New Roman" pitchFamily="18" charset="0"/>
              </a:rPr>
              <a:t>1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483768" y="1011731"/>
            <a:ext cx="1190625" cy="461665"/>
          </a:xfrm>
          <a:prstGeom prst="rect">
            <a:avLst/>
          </a:prstGeom>
          <a:solidFill>
            <a:schemeClr val="bg1">
              <a:lumMod val="95000"/>
              <a:alpha val="83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dirty="0">
                <a:cs typeface="Times New Roman" pitchFamily="18" charset="0"/>
              </a:rPr>
              <a:t>2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452677" y="3429000"/>
            <a:ext cx="1543259" cy="677108"/>
          </a:xfrm>
          <a:prstGeom prst="rect">
            <a:avLst/>
          </a:prstGeom>
          <a:solidFill>
            <a:schemeClr val="bg1">
              <a:lumMod val="95000"/>
              <a:alpha val="83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dirty="0">
                <a:cs typeface="Times New Roman" pitchFamily="18" charset="0"/>
              </a:rPr>
              <a:t>5- </a:t>
            </a:r>
            <a:r>
              <a:rPr lang="ru-RU" sz="1400" dirty="0">
                <a:cs typeface="Times New Roman" pitchFamily="18" charset="0"/>
              </a:rPr>
              <a:t>юриспруденция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77300" y="3452555"/>
            <a:ext cx="1190625" cy="677108"/>
          </a:xfrm>
          <a:prstGeom prst="rect">
            <a:avLst/>
          </a:prstGeom>
          <a:solidFill>
            <a:schemeClr val="bg1">
              <a:lumMod val="95000"/>
              <a:alpha val="83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dirty="0">
                <a:cs typeface="Times New Roman" pitchFamily="18" charset="0"/>
              </a:rPr>
              <a:t>4- </a:t>
            </a:r>
            <a:r>
              <a:rPr lang="ru-RU" sz="1400" dirty="0">
                <a:cs typeface="Times New Roman" pitchFamily="18" charset="0"/>
              </a:rPr>
              <a:t>математика</a:t>
            </a:r>
            <a:endParaRPr lang="ru-RU" sz="2400" dirty="0"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283968" y="1054676"/>
            <a:ext cx="1190625" cy="461665"/>
          </a:xfrm>
          <a:prstGeom prst="rect">
            <a:avLst/>
          </a:prstGeom>
          <a:solidFill>
            <a:schemeClr val="bg1">
              <a:lumMod val="95000"/>
              <a:alpha val="83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dirty="0">
                <a:cs typeface="Times New Roman" pitchFamily="18" charset="0"/>
              </a:rPr>
              <a:t>3</a:t>
            </a:r>
          </a:p>
        </p:txBody>
      </p:sp>
      <p:pic>
        <p:nvPicPr>
          <p:cNvPr id="2054" name="Picture 6" descr="http://disk.yandex.net/qr/?clean=1&amp;text=https://clck.ru/33N9e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614797"/>
            <a:ext cx="1190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disk.yandex.net/qr/?clean=1&amp;text=https://clck.ru/33N9e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99" y="4285952"/>
            <a:ext cx="1190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disk.yandex.net/qr/?clean=1&amp;text=https://clck.ru/33N9e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294" y="4306729"/>
            <a:ext cx="1190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4361712" y="2994267"/>
            <a:ext cx="4040832" cy="3293209"/>
          </a:xfrm>
          <a:prstGeom prst="rect">
            <a:avLst/>
          </a:prstGeom>
          <a:solidFill>
            <a:schemeClr val="bg1">
              <a:lumMod val="95000"/>
              <a:alpha val="83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rPr>
              <a:t>Задание: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rPr>
              <a:t>индивидуально ознакомьтесь с актуальностью в авторефератах;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rPr>
              <a:t>Обсудите фразы, которые позволяют подчеркнуть актуальность, переходы от одной мысли к другой, фразы, которые убеждают читателя в актуальности исследования;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rPr>
              <a:t>Эти фразы должны быть универсальными и могут быть использованы Вашей диссертации</a:t>
            </a:r>
          </a:p>
          <a:p>
            <a:endParaRPr lang="ru-RU" sz="2400" dirty="0"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638800" y="1063994"/>
            <a:ext cx="2775577" cy="1384995"/>
          </a:xfrm>
          <a:prstGeom prst="rect">
            <a:avLst/>
          </a:prstGeom>
          <a:solidFill>
            <a:schemeClr val="bg1">
              <a:lumMod val="95000"/>
              <a:alpha val="83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rPr>
              <a:t>5 мин –      знакомство с 	актуальностью</a:t>
            </a:r>
          </a:p>
          <a:p>
            <a:r>
              <a:rPr lang="ru-RU" sz="1400" dirty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rPr>
              <a:t>2 мин -      обсуждение фраз</a:t>
            </a:r>
          </a:p>
          <a:p>
            <a:r>
              <a:rPr lang="ru-RU" sz="1400" dirty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rPr>
              <a:t>5 мин -      команды 	озвучивают 	наблюдения</a:t>
            </a:r>
          </a:p>
        </p:txBody>
      </p:sp>
    </p:spTree>
    <p:extLst>
      <p:ext uri="{BB962C8B-B14F-4D97-AF65-F5344CB8AC3E}">
        <p14:creationId xmlns:p14="http://schemas.microsoft.com/office/powerpoint/2010/main" val="18068556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4171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52400" y="652878"/>
            <a:ext cx="4572000" cy="1938992"/>
          </a:xfrm>
          <a:prstGeom prst="rect">
            <a:avLst/>
          </a:prstGeom>
          <a:solidFill>
            <a:schemeClr val="bg1">
              <a:lumMod val="95000"/>
              <a:alpha val="83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>
            <a:spAutoFit/>
          </a:bodyPr>
          <a:lstStyle/>
          <a:p>
            <a:r>
              <a:rPr lang="ru-RU" sz="2400" b="1" dirty="0">
                <a:cs typeface="Times New Roman" pitchFamily="18" charset="0"/>
              </a:rPr>
              <a:t>Гипотеза исследования- </a:t>
            </a:r>
            <a:r>
              <a:rPr lang="ru-RU" sz="2400" dirty="0">
                <a:cs typeface="Times New Roman" pitchFamily="18" charset="0"/>
              </a:rPr>
              <a:t>совокупность предположений, которые должны быть проверены в ходе исследования. 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24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52400" y="3068960"/>
            <a:ext cx="4572000" cy="1200329"/>
          </a:xfrm>
          <a:prstGeom prst="rect">
            <a:avLst/>
          </a:prstGeom>
          <a:solidFill>
            <a:schemeClr val="bg1">
              <a:lumMod val="95000"/>
              <a:alpha val="71000"/>
            </a:schemeClr>
          </a:solidFill>
          <a:effectLst>
            <a:outerShdw blurRad="50800" dist="38100" dir="2700000" sx="103000" sy="103000" algn="tl" rotWithShape="0">
              <a:schemeClr val="bg1">
                <a:alpha val="40000"/>
              </a:schemeClr>
            </a:outerShdw>
          </a:effectLst>
        </p:spPr>
        <p:txBody>
          <a:bodyPr>
            <a:spAutoFit/>
          </a:bodyPr>
          <a:lstStyle/>
          <a:p>
            <a:r>
              <a:rPr lang="ru-RU" sz="2400" b="1" dirty="0">
                <a:ea typeface="Segoe UI" panose="020B0502040204020203" pitchFamily="34" charset="0"/>
                <a:cs typeface="Segoe UI" panose="020B0502040204020203" pitchFamily="34" charset="0"/>
              </a:rPr>
              <a:t>Гипотеза исследования</a:t>
            </a:r>
            <a:r>
              <a:rPr lang="en-US" sz="2400" b="1" dirty="0">
                <a:ea typeface="Segoe UI" panose="020B0502040204020203" pitchFamily="34" charset="0"/>
                <a:cs typeface="Segoe UI" panose="020B0502040204020203" pitchFamily="34" charset="0"/>
              </a:rPr>
              <a:t> –</a:t>
            </a:r>
          </a:p>
          <a:p>
            <a:r>
              <a:rPr lang="ru-RU" sz="2400" dirty="0">
                <a:ea typeface="Segoe UI" panose="020B0502040204020203" pitchFamily="34" charset="0"/>
                <a:cs typeface="Segoe UI" panose="020B0502040204020203" pitchFamily="34" charset="0"/>
              </a:rPr>
              <a:t>должна быть простой и проверяемой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876800" y="3068960"/>
            <a:ext cx="4098514" cy="3170099"/>
          </a:xfrm>
          <a:prstGeom prst="rect">
            <a:avLst/>
          </a:prstGeom>
          <a:solidFill>
            <a:schemeClr val="bg1">
              <a:lumMod val="95000"/>
              <a:alpha val="85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dirty="0">
                <a:cs typeface="Times New Roman" pitchFamily="18" charset="0"/>
              </a:rPr>
              <a:t>Истинность предположений, которые составляют гипотезу, подлежит проверке, поскольку они могут быть как истинными, так и ложными, ошибочными. Поэтому дальнейшее исследование выстраивается так, чтобы проверить и подтвердить истинность каждого положения гипотезы. </a:t>
            </a:r>
          </a:p>
        </p:txBody>
      </p:sp>
    </p:spTree>
    <p:extLst>
      <p:ext uri="{BB962C8B-B14F-4D97-AF65-F5344CB8AC3E}">
        <p14:creationId xmlns:p14="http://schemas.microsoft.com/office/powerpoint/2010/main" val="26009189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25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36613" t="26201" r="27163" b="9400"/>
          <a:stretch/>
        </p:blipFill>
        <p:spPr>
          <a:xfrm>
            <a:off x="1187624" y="188640"/>
            <a:ext cx="6480720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3356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/>
          <a:srcRect l="16138" r="18500"/>
          <a:stretch/>
        </p:blipFill>
        <p:spPr>
          <a:xfrm>
            <a:off x="3167336" y="0"/>
            <a:ext cx="5976664" cy="5311548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26</a:t>
            </a:fld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51520" y="521266"/>
            <a:ext cx="3960440" cy="646331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Зафиксируйте Вашу эмоцию по поводу гипотезы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1864" y="1381918"/>
            <a:ext cx="3960440" cy="646331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Поясните, почему возникла именно эта эмоция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1520" y="2304652"/>
            <a:ext cx="3960440" cy="923330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Задайте вопрос группе, преподавателю. Мы вместе подумаем над ответом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61363" y="5525869"/>
            <a:ext cx="3960440" cy="369332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Дайте пример готовой гипотезы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61363" y="4253756"/>
            <a:ext cx="3960440" cy="839391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В каких частях диссертации и других видов научных работ мы пишем гипотезу?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61363" y="6031596"/>
            <a:ext cx="3960440" cy="276999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2">
                    <a:lumMod val="25000"/>
                  </a:schemeClr>
                </a:solidFill>
              </a:rPr>
              <a:t>Работаем все вместе.</a:t>
            </a:r>
          </a:p>
        </p:txBody>
      </p:sp>
    </p:spTree>
    <p:extLst>
      <p:ext uri="{BB962C8B-B14F-4D97-AF65-F5344CB8AC3E}">
        <p14:creationId xmlns:p14="http://schemas.microsoft.com/office/powerpoint/2010/main" val="3003586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" y="9253"/>
            <a:ext cx="9144000" cy="68580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51520" y="327558"/>
            <a:ext cx="8496943" cy="640871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/>
              <a:t>-</a:t>
            </a: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27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326480" y="9254"/>
            <a:ext cx="45719" cy="652807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6474707" y="9252"/>
            <a:ext cx="117256" cy="684874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6664860" y="2885583"/>
            <a:ext cx="1879597" cy="584775"/>
          </a:xfrm>
          <a:prstGeom prst="rect">
            <a:avLst/>
          </a:prstGeom>
          <a:solidFill>
            <a:schemeClr val="bg1">
              <a:lumMod val="95000"/>
              <a:alpha val="78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i="1" dirty="0">
                <a:solidFill>
                  <a:srgbClr val="FF0000"/>
                </a:solidFill>
              </a:rPr>
              <a:t>4 домашнее задание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1834" y="1871641"/>
            <a:ext cx="5760640" cy="3785652"/>
          </a:xfrm>
          <a:prstGeom prst="rect">
            <a:avLst/>
          </a:prstGeom>
          <a:solidFill>
            <a:srgbClr val="FCFCFE">
              <a:alpha val="85000"/>
            </a:srgbClr>
          </a:solidFill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ru-RU" sz="1600" b="1" dirty="0">
                <a:solidFill>
                  <a:schemeClr val="bg2">
                    <a:lumMod val="50000"/>
                  </a:schemeClr>
                </a:solidFill>
              </a:rPr>
              <a:t>Задание 4.</a:t>
            </a:r>
          </a:p>
          <a:p>
            <a:pPr marL="45720" indent="0">
              <a:buNone/>
            </a:pPr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Сформулируйте 2-3 гипотезы относительно Вашего исследования. Это могут быть гипотезы для первой главы, для отдельных параграфов в главах, для аналитической части исследования, или для диссертации в целом. Критерии оценки: Сформулировано 2-3 гипотезы относительно темы исследования. Формулировка гипотез соответствует предъявляемым требованиям - 10 баллов. Сформулировано 2-3 гипотезы, однако в формулировке есть нарушения, которые не позволяют предложенные фразы идентифицировать, как гипотезы - 7 баллов, Сформулирована одна гипотеза в соответствии с требованиями - 3 балла. </a:t>
            </a:r>
            <a:r>
              <a:rPr lang="ru-RU" sz="1600" dirty="0" err="1">
                <a:solidFill>
                  <a:schemeClr val="bg2">
                    <a:lumMod val="50000"/>
                  </a:schemeClr>
                </a:solidFill>
              </a:rPr>
              <a:t>Сформулировна</a:t>
            </a:r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 одна гипотеза, но требованиям не соответствует - 1 балл.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68CE1CB-D331-450F-A6BB-AF9FE1424D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1963" y="3826723"/>
            <a:ext cx="1939698" cy="1939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9179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/>
          <a:srcRect l="16138" r="18500"/>
          <a:stretch/>
        </p:blipFill>
        <p:spPr>
          <a:xfrm>
            <a:off x="3167336" y="0"/>
            <a:ext cx="5976664" cy="5311548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28</a:t>
            </a:fld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51520" y="521266"/>
            <a:ext cx="3960440" cy="646331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Закрываем блок повторения по архитектуре исследования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3129" y="1844824"/>
            <a:ext cx="3960440" cy="923330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Мы завершили методологическую (постановочную, архитектурную часть)</a:t>
            </a:r>
          </a:p>
        </p:txBody>
      </p:sp>
    </p:spTree>
    <p:extLst>
      <p:ext uri="{BB962C8B-B14F-4D97-AF65-F5344CB8AC3E}">
        <p14:creationId xmlns:p14="http://schemas.microsoft.com/office/powerpoint/2010/main" val="15140838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67544" y="5772090"/>
            <a:ext cx="8078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Рис.1 –Элементы методологического аппарата диссертации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67544" y="453100"/>
          <a:ext cx="7273810" cy="527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73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052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Направление научного исследования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Тема исследования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Проблема исследования (Актуальный исследовательский вопрос)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Объект исследования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Предмет исследования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Цель исследования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Задачи исследования и выдвинутая ГИПОТЕЗА  </a:t>
                      </a:r>
                    </a:p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решения задач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Обеспечение Научно-практической  информацией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Экономический анализ, как метод исследования  и другие методы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Принимаемые решения по выдвинутой гипотезе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Результаты</a:t>
                      </a:r>
                      <a:r>
                        <a:rPr lang="ru-RU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 исследования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8694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67544" y="5772090"/>
            <a:ext cx="8078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Рис.1 –Элементы методологического аппарата диссертации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67544" y="251604"/>
          <a:ext cx="7273810" cy="621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5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369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2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Тема исследования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Объект исследования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Предмет исследования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Цель исследования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US" sz="2000" dirty="0"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ГЛАВА</a:t>
                      </a:r>
                    </a:p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  параграф 1.1</a:t>
                      </a:r>
                    </a:p>
                    <a:p>
                      <a:r>
                        <a:rPr lang="ru-RU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   параграф 1.2</a:t>
                      </a:r>
                    </a:p>
                    <a:p>
                      <a:r>
                        <a:rPr lang="ru-RU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   параграф 1.3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Понятийный аппарат</a:t>
                      </a:r>
                    </a:p>
                    <a:p>
                      <a:r>
                        <a:rPr lang="ru-RU" sz="20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Наукометрия</a:t>
                      </a:r>
                      <a:endParaRPr lang="ru-RU" sz="20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20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Научно-практический</a:t>
                      </a:r>
                      <a:r>
                        <a:rPr lang="ru-RU" sz="2000" baseline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опыт (существующие методики)</a:t>
                      </a:r>
                      <a:endParaRPr lang="ru-RU" sz="20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Эмпирические данные</a:t>
                      </a:r>
                    </a:p>
                    <a:p>
                      <a:r>
                        <a:rPr lang="ru-RU" sz="20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Анализ</a:t>
                      </a:r>
                    </a:p>
                    <a:p>
                      <a:r>
                        <a:rPr lang="ru-RU" sz="20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Принципы</a:t>
                      </a:r>
                    </a:p>
                    <a:p>
                      <a:r>
                        <a:rPr lang="ru-RU" sz="20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Закономерности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ГЛАВА</a:t>
                      </a:r>
                    </a:p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  параграф 2.1</a:t>
                      </a:r>
                    </a:p>
                    <a:p>
                      <a:r>
                        <a:rPr lang="ru-RU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   параграф 2.2</a:t>
                      </a:r>
                    </a:p>
                    <a:p>
                      <a:r>
                        <a:rPr lang="ru-RU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   параграф 2.3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Задачи исследования и выдвинутая ГИПОТЕЗА  </a:t>
                      </a:r>
                    </a:p>
                    <a:p>
                      <a:pPr algn="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решения задач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8120">
                <a:tc gridSpan="2"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ГЛАВА</a:t>
                      </a:r>
                    </a:p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  параграф 3.1</a:t>
                      </a:r>
                    </a:p>
                    <a:p>
                      <a:r>
                        <a:rPr lang="ru-RU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   параграф 3.2</a:t>
                      </a:r>
                    </a:p>
                    <a:p>
                      <a:r>
                        <a:rPr lang="ru-RU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   параграф 3.3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Интерпретация результатов анализа</a:t>
                      </a:r>
                    </a:p>
                    <a:p>
                      <a:r>
                        <a:rPr lang="ru-RU" sz="20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Методика</a:t>
                      </a:r>
                    </a:p>
                    <a:p>
                      <a:r>
                        <a:rPr lang="ru-RU" sz="20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Апробация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30</a:t>
            </a:fld>
            <a:endParaRPr lang="ru-RU"/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827584" y="692696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683568" y="2204864"/>
            <a:ext cx="0" cy="360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611560" y="2204864"/>
            <a:ext cx="0" cy="720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829668" y="2114854"/>
            <a:ext cx="0" cy="1800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1115616" y="692696"/>
            <a:ext cx="0" cy="12241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3707904" y="1124744"/>
            <a:ext cx="0" cy="20882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1403648" y="1124744"/>
            <a:ext cx="23042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V="1">
            <a:off x="1403648" y="692696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V="1">
            <a:off x="3810000" y="3429000"/>
            <a:ext cx="0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3923928" y="3501008"/>
            <a:ext cx="0" cy="360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V="1">
            <a:off x="4104449" y="3501008"/>
            <a:ext cx="0" cy="720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V="1">
            <a:off x="1259632" y="692698"/>
            <a:ext cx="1" cy="45365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flipV="1">
            <a:off x="827584" y="5445224"/>
            <a:ext cx="0" cy="1440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flipV="1">
            <a:off x="971600" y="5517232"/>
            <a:ext cx="0" cy="4549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flipV="1">
            <a:off x="1115616" y="5517232"/>
            <a:ext cx="0" cy="654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Стрелка влево 46"/>
          <p:cNvSpPr/>
          <p:nvPr/>
        </p:nvSpPr>
        <p:spPr>
          <a:xfrm>
            <a:off x="3059832" y="2135543"/>
            <a:ext cx="1042526" cy="74833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трелка вправо 47"/>
          <p:cNvSpPr/>
          <p:nvPr/>
        </p:nvSpPr>
        <p:spPr>
          <a:xfrm>
            <a:off x="2496105" y="3501380"/>
            <a:ext cx="936104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1562" y="5363967"/>
            <a:ext cx="1060796" cy="7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1443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/>
          <a:srcRect l="16138" r="18500"/>
          <a:stretch/>
        </p:blipFill>
        <p:spPr>
          <a:xfrm>
            <a:off x="3167336" y="0"/>
            <a:ext cx="5976664" cy="5311548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31</a:t>
            </a:fld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39552" y="4941168"/>
            <a:ext cx="6840760" cy="107721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Что такое научная новизна?</a:t>
            </a:r>
          </a:p>
          <a:p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Каковы её элементы?</a:t>
            </a:r>
          </a:p>
        </p:txBody>
      </p:sp>
    </p:spTree>
    <p:extLst>
      <p:ext uri="{BB962C8B-B14F-4D97-AF65-F5344CB8AC3E}">
        <p14:creationId xmlns:p14="http://schemas.microsoft.com/office/powerpoint/2010/main" val="39687324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32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62623" y="-35702"/>
            <a:ext cx="10406623" cy="706510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5949" y="4668669"/>
            <a:ext cx="8054280" cy="369332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В командах: Ваше представление научной новизны, примеры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5949" y="5710535"/>
            <a:ext cx="2965409" cy="646331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2 мин. На подготовку</a:t>
            </a:r>
          </a:p>
          <a:p>
            <a:r>
              <a:rPr lang="ru-RU" dirty="0"/>
              <a:t>5 мин. На ответы</a:t>
            </a:r>
          </a:p>
        </p:txBody>
      </p:sp>
    </p:spTree>
    <p:extLst>
      <p:ext uri="{BB962C8B-B14F-4D97-AF65-F5344CB8AC3E}">
        <p14:creationId xmlns:p14="http://schemas.microsoft.com/office/powerpoint/2010/main" val="42400216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33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20688"/>
            <a:ext cx="7632848" cy="1754326"/>
          </a:xfrm>
          <a:prstGeom prst="rect">
            <a:avLst/>
          </a:prstGeom>
          <a:solidFill>
            <a:schemeClr val="bg1">
              <a:alpha val="81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Что такое «</a:t>
            </a:r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научная новизна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»?</a:t>
            </a:r>
          </a:p>
          <a:p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Это приращение научных знаний, которое даёт завершённая и представленная к защите научная диссертация. Новое решение актуальной научной задачи.</a:t>
            </a:r>
          </a:p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 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782999"/>
            <a:ext cx="7632848" cy="738664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Белоусов В.И. О признаках научной новизны экономических диссертаций. Электронный ресурс. Режим доступа: Http://science. usue.ru/</a:t>
            </a:r>
            <a:r>
              <a:rPr lang="ru-RU" sz="14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postgraduate</a:t>
            </a:r>
            <a:r>
              <a:rPr lang="ru-RU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</a:t>
            </a:r>
            <a:r>
              <a:rPr lang="ru-RU" sz="14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disser</a:t>
            </a:r>
            <a:r>
              <a:rPr lang="ru-RU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/619-1html</a:t>
            </a:r>
          </a:p>
        </p:txBody>
      </p:sp>
    </p:spTree>
    <p:extLst>
      <p:ext uri="{BB962C8B-B14F-4D97-AF65-F5344CB8AC3E}">
        <p14:creationId xmlns:p14="http://schemas.microsoft.com/office/powerpoint/2010/main" val="25162568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34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20688"/>
            <a:ext cx="7632848" cy="2585323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 Пример:</a:t>
            </a:r>
          </a:p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«Разработаны принципы формирования тарифов на услуги по передаче и распределению электрической энергии…» (далее принципы имеют определённые специфические особенности, которые ранее не использовались, как базовые понятия с целью формирования тарифов на </a:t>
            </a:r>
            <a:r>
              <a:rPr lang="ru-RU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энергоуслуги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.) </a:t>
            </a:r>
          </a:p>
          <a:p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Возможно, что этих принципов ранее не существовало.</a:t>
            </a:r>
          </a:p>
          <a:p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4372254"/>
            <a:ext cx="7632848" cy="954107"/>
          </a:xfrm>
          <a:prstGeom prst="rect">
            <a:avLst/>
          </a:prstGeom>
          <a:solidFill>
            <a:schemeClr val="bg1">
              <a:alpha val="88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Коваленко С.А. Совершенствование обоснования и регулирования тарифов на услуги по передаче и распределению электрической энергии (на примере электросетевых организаций Приморского края)/ </a:t>
            </a:r>
            <a:r>
              <a:rPr lang="ru-RU" sz="14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Дисс</a:t>
            </a:r>
            <a:r>
              <a:rPr lang="ru-RU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. на соискание уч. степени </a:t>
            </a:r>
            <a:r>
              <a:rPr lang="ru-RU" sz="14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канд</a:t>
            </a:r>
            <a:r>
              <a:rPr lang="ru-RU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экон</a:t>
            </a:r>
            <a:r>
              <a:rPr lang="ru-RU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. наук. – Владивосток – 2014.</a:t>
            </a:r>
          </a:p>
        </p:txBody>
      </p:sp>
    </p:spTree>
    <p:extLst>
      <p:ext uri="{BB962C8B-B14F-4D97-AF65-F5344CB8AC3E}">
        <p14:creationId xmlns:p14="http://schemas.microsoft.com/office/powerpoint/2010/main" val="12414580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35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20688"/>
            <a:ext cx="7632848" cy="2031325"/>
          </a:xfrm>
          <a:prstGeom prst="rect">
            <a:avLst/>
          </a:prstGeom>
          <a:solidFill>
            <a:schemeClr val="bg1">
              <a:alpha val="91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«Разработана методика корректировки производственных (эксплуатационных) расходов при формировании тарифов с помощью варьируемого коэффициента….» </a:t>
            </a:r>
          </a:p>
          <a:p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(данный варьируемый коэффициент ранее не применялся в науке и практической деятельности организаций с целью корректировки производственных расходов) </a:t>
            </a:r>
          </a:p>
        </p:txBody>
      </p:sp>
    </p:spTree>
    <p:extLst>
      <p:ext uri="{BB962C8B-B14F-4D97-AF65-F5344CB8AC3E}">
        <p14:creationId xmlns:p14="http://schemas.microsoft.com/office/powerpoint/2010/main" val="6721337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solidFill>
            <a:schemeClr val="bg1">
              <a:alpha val="75000"/>
            </a:schemeClr>
          </a:solidFill>
        </p:spPr>
        <p:txBody>
          <a:bodyPr/>
          <a:lstStyle/>
          <a:p>
            <a:r>
              <a:rPr lang="ru-RU" dirty="0"/>
              <a:t>Моя ссылка:</a:t>
            </a:r>
          </a:p>
          <a:p>
            <a:r>
              <a:rPr lang="en-US" dirty="0"/>
              <a:t>https://app.wooclap.com/events/OPNAIH/0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36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20688"/>
            <a:ext cx="4572000" cy="1754326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>
            <a:spAutoFit/>
          </a:bodyPr>
          <a:lstStyle/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Перечислите элементы научной новизны в экономических исследованиях</a:t>
            </a:r>
          </a:p>
          <a:p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Или: какие результаты исследования могут быть представлены в виде научной новизны?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13520" y="3448686"/>
            <a:ext cx="4572000" cy="646331"/>
          </a:xfrm>
          <a:prstGeom prst="rect">
            <a:avLst/>
          </a:prstGeom>
          <a:solidFill>
            <a:schemeClr val="bg1">
              <a:alpha val="95000"/>
            </a:schemeClr>
          </a:solidFill>
        </p:spPr>
        <p:txBody>
          <a:bodyPr>
            <a:spAutoFit/>
          </a:bodyPr>
          <a:lstStyle/>
          <a:p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11560" y="2943345"/>
            <a:ext cx="4572000" cy="369332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>
            <a:spAutoFit/>
          </a:bodyPr>
          <a:lstStyle/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Пройдите на сайт: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meanchart.ru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11560" y="4267531"/>
            <a:ext cx="4572000" cy="369332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>
            <a:spAutoFit/>
          </a:bodyPr>
          <a:lstStyle/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Введите код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11560" y="4911371"/>
            <a:ext cx="4572000" cy="646331"/>
          </a:xfrm>
          <a:prstGeom prst="rect">
            <a:avLst/>
          </a:prstGeom>
          <a:solidFill>
            <a:schemeClr val="bg1">
              <a:alpha val="95000"/>
            </a:schemeClr>
          </a:solidFill>
        </p:spPr>
        <p:txBody>
          <a:bodyPr>
            <a:spAutoFit/>
          </a:bodyPr>
          <a:lstStyle/>
          <a:p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35818</a:t>
            </a:r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0032" y="2540596"/>
            <a:ext cx="60363" cy="3567767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 flipH="1">
            <a:off x="4983399" y="2943345"/>
            <a:ext cx="45719" cy="339635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AutoShape 4" descr="data:image/png;base64,iVBORw0KGgoAAAANSUhEUgAAAk8AAAJPCAYAAABlxzBuAAAAAXNSR0IArs4c6QAAIABJREFUeF7tm1GO5UYOBO37H3oWPYANLDzd4otUFUVV7LeoTAaz6rE13r9//fr16y//JwEJSEACEpCABCRQIvC3y1OJkw9JQAISkIAEJCCB3wRcngyCBCQgAQlIQAIS+ICAy9MHsHxUAhKQgAQkIAEJuDyZAQlIQAISkIAEJPABAZenD2D5qAQkIAEJSEACEnB5MgMSkIAEJCABCUjgAwIuTx/A8lEJSEACEpCABCTg8mQGJCABCUhAAhKQwAcEXJ4+gOWjEpCABCQgAQlIwOXJDEhAAhKQgAQkIIEPCLg8fQDLRyUgAQlIQAISkIDLkxmQgAQkIAEJSEACHxBwefoAlo9KQAISkIAEJCABlyczIAEJSEACEpCABD4g4PL0ASwflYAEJCABCUhAAi5PZkACEpCABCQgAQl8QMDl6QNYPioBCUhAAhKQgARcnsyABCQgAQlIQAIS+ICAy9MHsHxUAhKQgAQkIAEJuDyZAQlIQAISkIAEJPABAZenD2D5qAQkIAEJSEACEnB5MgMSkIAEJCABCUjgAwIuTx/A8lEJSEACEpCABCTg8mQGJCABCUhAAhKQwAcEXJ4+gOWjEpCABCQgAQlIwOXJDEhAAhKQgAQkIIEPCLg8fQDLRyUgAQlIQAISkIDLkxmQgAQkIAEJSEACHxBwefoAlo9KQAISkIAEJCABlyczIAEJSEACEpCABD4g4PL0ASwflYAEJCABCUhAAi5PZkACEpCABCQgAQl8QMDl6QNYPioBCUhAAhKQgARcnsyABCQgAQlIQAIS+ICAy9MHsHxUAhKQgAQkIAEJuDyZAQlIQAISkIAEJPABAZenD2D5qAQkIAEJSEACEnB5MgMSkIAEJCABCUjgAwIuTx/A8lEJSEACEpCABCTg8mQGJCABCUhAAhKQwAcEXJ4+gOWjEpCABCQgAQlIwOXJDEhAAhKQgAQkIIEPCLg8fQDLRyUgAQlIQAISkIDLkxmQgAQkIAEJSEACHxBwefoAlo9KQAISkIAEJCABlyczIAEJSEACEpCABD4g4PL0ASwflYAEJCABCUhAAi5PZkACEpCABCQgAQl8QMDl6QNYPioBCUhAAhKQgARcnsyABCQgAQlIQAIS+ICAy9MHsHxUAhKQgAQkIAEJuDyZAQlIQAISkIAEJPABAZenD2D5qAQkIAEJSEACEnB5MgMSkIAEJCABCUjgAwIuTx/A8lEJSEACEpCABCTg8mQGJCABCUhAAhKQwAcEXJ4+gOWjEpCABCQgAQlI4Jjl6e+//3baDyPw69cv5CiZZYcmajIson1S2WQmVDPpscMv7ZPWdfBJNGmfJ8ySsumq68jB7l5dnnYTV+9fAvSAJZdlh2bHyGmf1GsyE6qZ9Njhl/ZJ6zr4JJq0zxNmSdl01XXkYHevLk+7iavn8rQhA7svr44fsKTHDr8bxv5/Eh18Ek3K54RZUjZddR052N2ry9Nu4uq5PG3IwO7Lq+MHLOmxw++Gsbs87Yas3h8JJGdzClKXpymTeqFPesCSH74OzY7R0T6p12QmVDPpscMv7ZPWdfBJNGmfJ8ySsumq68jB7l5dnnYTV88vTxsysPvy6vgBS3rs8Lth7H552g1ZPb88vT0DJ1yW02ZIf/ySWXZodsyF9km9JjOhmkmPHX5pn7Sug0+iSfs8YZaUTVddRw529+qXp93E1fPL04YM7L68On7Akh47/G4Yu1+edkNWzy9Pb8/ACZfltBnSH79klh2aHXOhfVKvyUyoZtJjh1/aJ63r4JNo0j5PmCVl01XXkYPdvfrlaTdx9fzytCEDuy+vjh+wpMcOvxvG7pen3ZDV88vT2zNwwmU5bYb0xy+ZZYdmx1xon9RrMhOqmfTY4Zf2Ses6+CSatM8TZknZdNV15GB3r3552k1cPb88bcjA7sur4wcs6bHD74ax++VpN2T1/PL09gyccFlOmyH98Utm2aHZMRfaJ/WazIRqJj12+KV90roOPokm7fOEWVI2XXUdOdjdq1+edhNXzy9PGzKw+/Lq+AFLeuzwu2HsfnnaDVk9vzy9PQMnXJbTZkh//JJZdmh2zIX2Sb0mM6GaSY8dfmmftK6DT6JJ+zxhlpRNV11HDnb36penAvETglDA8O0j9PKiXKneVwNUs4NPokn7pGyp3lePVLODT6I5qXbSTKjXJLOTZkm9Uq5d9yztk9a5PBXIech+hkQPGeVK9boOdeK3EM9bP5tTr3SWLk90wmvraA4SVzRD1CvVS3qcVEu5dt2zu9m6PBWIe8hcngoxuf3LXKJJM0svTKrn8pRMeV0tzUHiiGaIeqV6SY+TailXl6dJUy54NQgFSPARypZeXlSv61AnfuFI8D9PUq90li5PdMJr62gOElc0Q9Qr1Ut6nFRLuXbds7vZ+uWpQNxD5penQkz88gQhJZc0lMTLJdWbVjdpJtSr9/qae93ladppv/BLD9gpQUjGTdnSy4vqdc0y8Uvnspst1fPLE53w2jozu5bvhLcnGUjugwlsft9bv07oMvx/9ByCCGeWHjLKleq5PF2PmLKls3R5up5JxxM0B4lXmiHqleolPU6qpVy77tndbF2eCsQ9ZGs+71Ku0w514rcQzz8+spst1XN5ohNeW2dm1/Kd8PYkA8l9MIGNX56KUzohCEUUf3yMHjLKlep1/UWU+KVz2c2W6rk80QmvrTOza/lOeHuSgeQ+mMDG5ak4pROCUETh8gRAJZcQkPtdQjNLvVI9lyc64bV1NAeJK5oh6pXqJT1OqqVck/tnFB//m6frcXnIfmZEDxnlSvW6DnXi9zqdf35iN1uq5/JEJ7y2zsyu5Tvh7UkGkvtgAhu/PBWndEIQiij88gRAJZcQkPPLUwGaZ3rNH0QF9N8+QmdCzxfVS3qcVEu5dv2Ruput/8F4gbiHbM1FS7lOO9SJ30I8//jIbrZUzy9PdMJr68zsWr4T3p5kILkPJrDxy1NxSicEoYjCL08AVHIJATm/PBWgeabX/EFUQO+XpwTSxtrk3jrhfPnlqRBGGoQkfAVbtz5Ce0y+HCSatHk6k0leKZukLuHTMZMOzYTv7lrKJ/FJM0S9Ur3kzkv40FraJ+X65ZNq0h476lyeCtRpEJLwFWzd+gjtMblIEk3aPJ3JJK+UTVKX8OmYSYdmwnd3LeWT+KQZol6pXnLnJXxoLe2TcnV5opN6aF1HEBLN3RjpAUsukkST8qEzmeSVsknqEj4dM+nQTPjurqV8Ep80Q9Qr1UvuvIQPraV9Uq4uT3RSD63rCEKiuRsjPWDJRZJoUj50JpO8UjZJXcKnYyYdmgnf3bWUT+KTZoh6pXrJnZfwobW0T8rV5YlO6qF1HUFINHdjpAcsuUgSTcqHzmSSV8omqUv4dMykQzPhu7uW8kl80gxRr1QvufMSPrSW9km5ujzRST20riMIieZujPSAJRdJokn50JlM8krZJHUJn46ZdGgmfHfXUj6JT5oh6pXqJXdewofW0j4pV5cnOqmH1nUEIdHcjZEesOQiSTQpHzqTSV4pm6Qu4dMxkw7NhO/uWson8UkzRL1SveTOS/jQWton5eryRCf10LqOICSauzHSA5ZcJIkm5UNnMskrZZPUJXw6ZtKhmfDdXUv5JD5phqhXqpfceQkfWkv7pFxdnuikHlrXEYREczdGesCSiyTRpHzoTCZ5pWySuoRPx0w6NBO+u2spn8QnzRD1SvWSOy/hQ2tpn5SryxOd1EPrOoKQaO7GSA9YcpEkmpQPnckkr5RNUpfw6ZhJh2bCd3ct5ZP4pBmiXqlecuclfGgt7ZNydXmik3poXUcQEs3dGOkBSy6SRJPyoTOZ5JWySeoSPh0z6dBM+O6upXwSnzRD1CvVS+68hA+tpX1Sri5PdFIPresIQqK5GyM9YMlFkmhSPnQmk7xSNkldwqdjJh2aCd/dtZRP4pNmiHqlesmdl/ChtbRPytXliU7qoXUdQUg0d2OkByy5SBJNyofOZJJXyiapS/h0zKRDM+G7u5bySXzSDFGvVC+58xI+tJb2Sbm6PNFJPbSuIwiJ5m6M9IAlF0miSfnQmUzyStkkdQmfjpl0aCZ8d9dSPolPmiHqleold17Ch9bSPilXlyc6qYfWdQQh0dyNkR6w5CKhmpO4JnOkfBLNU2pphjpmcoLX5Ae3gw/V7DhfNLNJj1Szgw/V/PvXCV3+9ddfHUFINOlAaV0SA9on1aR6lE1XHeXT5XeSLs1Qx0xO8OrytO700MzS3CWzXEfh/je7PBWYdoSvYOvWR2iPfnm6dQz/97JkJutcvePN9IehYyYneE1+cDv4UM2O00Mzm/RINTv4UE2XpwI5GoQkfAVbtz5Ce3R5unUMLk/rcP7fm+nZTM4Jbe0Ery5PNB3XdTSzNHfJLK+7ec4TLk+FWXSEr2Dr1kdojy5Pt47B5WkdTpenDWw7fnCpZsedt2EE/5GgfVKuLk8dU16o2RGERHMhij++mh4wl6d1k0pmss7VO95Mz2bHTE7wmvzgdvChmh2nh2Y26ZFqdvChmn55KpCjQUjCV7B16yO0R5enW8fgl6d1OP3ytIFtcufRO4hqUr3kztswAr88bYLs8lQATQ8ZPdQFS7c/QntMLhKqOYlrMijKJ9E8pZZmqGMmJ3j1y9O6k0czS3OXzHIdhfvf7PJUYNoRvoKtWx+hPbo83ToGvzytw+mXpw1sO35wqWbHnbdhBH552gTZ5akAmh4yeqgLlm5/hPbo8nT7KP59YTKTda7e8WZ6NjtmcoLX5GtFBx+q2XF6aGaTHqlmBx+q6fJUIEeDkISvYOvWR2iPLk+3jsEvT+tw+uVpA9vkzqN3ENWkesmdt2EEfnnaBNnlqQCaHjJ6qAuWbn+E9phcJFRzEtdkUJRPonlKLc1Qx0xO8OqXp3Unj2aW5i6Z5ToK97/Z5anAtCN8BVu3PkJ7dHm6dQx+eVqH0y9PG9h2/OBSzY47b8MI/PK0CbLLUwE0PWT0UBcs3f4I7dHl6fZR/PvCZCbrXL3jzfRsdszkBK/J14oOPlSz4/TQzCY9Us0OPlTT5alAjgYhCV/B1q2P0B5dnm4dg1+e1uH0y9MGtsmdR+8gqkn1kjtvwwj88rQJsstTATQ9ZPRQFyzd/gjtMblIEk0KgM4k8XqKpjOhBH6uo/lZ42bdW+kZo3yoXnLnraP3/Ztpn5Rr8hWxgw/VdHkqkOsIX8HWrY/QHpOLJNGkzdMLIfF6iqYzoQRcnpIf3Enna01Cfn4rvbso12SWHXyopstTgVxH+Aq2bn2E9ujydD0Gegk5kzU/Cqdk9jqZz3qC5n3S+eogvpury1PHlBdq0gOWBCHRXIjij6+mB+yUH6JpfGj2kj5pZju8dmju5kP1uupo9jpmSTU72O7mmvxmdvChmn55KpDrCF/B1q2P0B5dnq7HQC9aZ+KXp+R8XSfzWU/QvE86Xx3Ed3N1eeqY8kJNesCSICSaC1H45QnApRdQ8uM3TRNg/V1Cz4l8KPFn1tF5TspPB/ndXJPfzA4+VNMvTwVyHeEr2Lr1Edpj148fbX7SRetM/PKUnC96RrrqaN4nnekOtru5ujx1THmhJj1gSRASzYUo/PIE4NILKPnxm6YJsPrlqQBt0j1SaOfbR2jeKR+ql5zphA+tpX1SrslvJu2xo84vTwXqHeEr2Lr1EdpjcpEkmrR5eiEkXk/RdCaUwM91ND9r3Kx7Kz1jlA/VS+68dfS+fzPtk3J1eeqY8kLNjiAkmgtR+OUJwKUXUHLRTtMEWP3yVIA26R4ptOOXpwQSqKX3SJI7qgnaayvxy1MBPQ1CEr6CrVsfoT12LQe0eTqTaXw6+nQmlIBfnpKvFR1Zp5prEvLzW+ndlfRINTv4UE2XpwI5GoQkfAVbtz5Ce3R5uh4DzYEzWfOjcEpmr5P5rCdo3iedrw7iu7kmi3AHH6rp8lQg1xG+gq1bH6E9nvJDNI1Pxw8KDWSH1w7N3XyoXlcdPWMds6SaHWx3c3V56pjyQs0k7B3hW4jij6+mPbo8XU+KZs+Z+OUpOV/XyXzWEzTvk85XB/HdXF2eOqa8UJMesFOCkKCnbOmh7vCaaNLahM/umVA9yqarLpkJ9UzZJl47NCfxoV4n1dEMnPKb6T/bFdKcXEKF149/hB6yDq7Ua8eQEj60T6pJ9Tq4JpqUT6JJ2SZeOzQpo0leaY8ddZSry1PHtBZqGoR1cCnb5HKn3VCvVC+pS/jQPqkm1Uv4dNRSPolXyjbx2qFJGU3ySnvsqKNcXZ46prVQ0yCsg0vZJpc77YZ6pXpJXcKH9kk1qV7Cp6OW8km8UraJ1w5NymiSV9pjRx3l6vLUMa2FmgZhHVzKNrncaTfUK9VL6hI+tE+qSfUSPh21lE/ilbJNvHZoUkaTvNIeO+ooV5enjmkt1DQI6+BStsnlTruhXqleUpfwoX1STaqX8OmopXwSr5Rt4rVDkzKa5JX22FFHubo8dUxroaZBWAeXsk0ud9oN9Ur1krqED+2TalK9hE9HLeWTeKVsE68dmpTRJK+0x446ytXlqWNaCzUNwjq4lG1yudNuqFeql9QlfGifVJPqJXw6aimfxCtlm3jt0KSMJnmlPXbUUa4uTx3TWqhpENbBpWyTy512Q71SvaQu4UP7pJpUL+HTUUv5JF4p28RrhyZlNMkr7bGjjnJ1eeqY1kJNg7AOLmWbXO60G+qV6iV1CR/aJ9WkegmfjlrKJ/FK2SZeOzQpo0leaY8ddZSry1PHtBZqGoR1cCnb5HKn3VCvVC+pS/jQPqkm1Uv4dNRSPolXyjbx2qFJGU3ySnvsqKNcXZ46prVQ0yCsg0vZJpc77YZ6pXpJXcKH9kk1qV7Cp6OW8km8UraJ1w5NymiSV9pjRx3l6vLUMa2FmgZhHVzKNrncaTfUK9VL6hI+tE+qSfUSPh21lE/ilbJNvHZoUkaTvNIeO+ooV5enjmkt1DQI6+BStsnlTruhXqleUpfwoX1STaqX8OmopXwSr5Rt4rVDkzKa5JX22FFHubo8dUxroaZBWAeXsk0ud9oN9Ur1krqED+2TalK9hE9HLeWTeKVsE68dmpTRJK+0x446ytXlqWNaCzWTICy0dfSr6eWezFLNnyNH2VKuX25O0KQ9Jj9Eah59vbY2n9wHrcY/EP/71wldBhf0Byx99EMCNHr+KFyD3s2W6rk8PW+WJy1s1/R9ghBI7gOi11Hj8tRBXc3fBOgBc3m6DtButlTP5el5szzpbF7T9wlCILkPiF5HjctTB3U1XZ4KGZi0JCaXJe1zkibt8aRFhs4zYVs4hj4CCNBZAqm2EpenNvQK0wOWXJZq/pw7ypZy9cvT9T1A2dJZnrSwXdP3CUKAZpZoddW4PHWRV9d/trvIwKQfv+SypH1O0qQ9nrTI0HkmbL2G1xCgs1zjZs1bXZ7WcPWtBQL0gCWXpZp+eer42mVmry+EjrN57conCAE6S6LVVePy1EVeXb88+eXpNwG6WCQX9G5NqueXp+uLMmF7/XafIASSs0n0Ompcnjqoq/mbAD1gyWWppl+eOhY2M3t96XWczWtXPkEI0FkSra4al6cu8uq6PPnlyS9PhXuA/hC5sBXg+sgSAjSzS8wseqnL0yKwvvaaAD1g/ig8jy2dZcdXoA5NM/u8zF478glKILkPqObuOpen3cTV+5cAPWD+EF2HaDdbqtexyHRomtnnZfbakU9QAsl9QDV317k87SaunstTMQOTfnCTy5L2OUmT9vgVFdqnmsWD5mO3E6CZvd3Iwhe6PC2E66t/JkAPmD8K18nazZbqdXwF6tA0s8/L7LUjn6AEkvuAau6uO2Z52g1WvXUEkh+ida6+f/Oki2Qa2455Es2ODCSzpH47NMk8rJFASsDlKSVo/XYCyQW93Wzwzy4dXqex7WBENOkyQrT+qUlmSf12aCaMrJUAJeDyRMlZ10YguaA7TNMfog6v09h2MCKaHRlIZkn9dmiSeVgjgZSAy1NK0PrtBJILertZvzx1IH+cJl1GkkaSc0L9dmgmjKyVACXg8kTJWddGILmgO0zTH6IOr9PYdjAimh0ZSGZJ/XZoknlYI4GUgMtTStD67QSSC3q7Wb88dSB/nCZdRpJGknNC/XZoJoyslQAl4PJEyVnXRiC5oDtM0x+iDq/T2HYwIpodGUhmSf12aJJ5WCOBlIDLU0rQ+u0Ekgt6u1m/PHUgf5wmXUaSRpJzQv12aCaMrJUAJeDyRMlZ10YguaA7TNMfog6v09h2MCKaHRlIZkn9dmiSeVgjgZSAy1NK0PrtBJILertZvzx1IH+cJl1GkkaSc0L9dmgmjKyVACXg8kTJWddGILmgO0zTH6IOr9PYdjAimh0ZSGZJ/XZoknlYI4GUgMtTStD67QSSC3q7Wb88dSB/nCZdRpJGknNC/XZoJoyslQAl4PJEyVnXRiC5oDtM0x+iDq/T2HYwIpodGUhmSf12aJJ5WCOBlIDLU0rQ+u0Ekgt6u1m/PHUgf5wmXUaSRpJzQv12aCaMrJUAJXDM8tRxqBNNOtCOS496pXW0xy89OpMOTcrnqy7xS3QpV6LVWbObq5m9njbN3qRZJmea8rkm//0THWwTv6TW5alAjQZhUmg7vBbQ//EROg9/iCjx67pJ+bnu5lk/CpRtxznpYNvBh/ZJvbo8UeLr6lyeCmzpJZQclIKtWxeLDq+7e3R5osSv6ybl57obl6eOee6+Z6lekp+EK/WbaNJeqVeq11Hn8lSgToMwKbQdXgvob10QXZ4o8eu6Sfm57sblqWOeu+9ZqpfkJ+FK/SaatFfqlep11Lk8FajTIEwKbYfXAnqXJwiJZhbK4f+WjOp11e3m6sJ/PWl6d02a5RcF6pfyuSb/rD8yEr+k1uWpQO2E0HYcsAJ6lycIiWYWyrk8UXCFOno2kwxQzUI73z5C/VKvVC/pkXp1eUqor6l1eSpwpYcsOSgFW7cuFh1ed/foX/GU+HXdpPxcd/Osv6gpW3pvJeekg20HH9on9eryRImvq3N5KrCll1ByUAq2XJ4AJDoTmoFpP0QA6e8SypXqddUlOaCeKdvEK9WkPXYsBwkf2mfClfpNNGmf1CvV66hzeSpQp0GYFNoOrwX0ty6IyY88zUCiSfkkP0RUc1J+aI8dXJP8nJJZmr2ED80Q9ZpkL9GkfXawpV5pnctTgRwNwqTQdngtoHd5gpBoZqGcX54ouEIdPZtJBqhmoZ1vH6F+qVeql/RIvbo8JdTX1Lo8FbjSQ5YclIKtWxeLDq+7e/SveEr8um5Sfq67+f4JehckmpRt4pVqJn1Sv9Qr1Ut6pF5dnhLqa2pdngpc6SFLDkrBlssTgERnQjOQLGygvX9LEr9El3IlWp01u7km+Um8dsyT+qVeqV6SP+rV5SmhvqbW5anAlR6y5KAUbLk8AUh0JjQDyY8faM/lKYFWqE1yUHj9Hx8xsz+T6+Cze5YuT5T4ujqXpwJbemHSQ12w9O0jk7zSPmmPySLToUn5JBct1ezIOvWa1CU5oLqUbeKVatIek8xSrwkf2if12sGH9ph4TTR317o8FYjTQ5YclIKtPz4yyevuHl2eKPHruo6sX7u6/wl6vhInlG3ilWomfVK/1CvVS3qkXpOFJNGkvXawpV5pncsTJVeo6wgQPSiTvBbQf/sI7ZNy7fCaLImJX2vXEKCZTdzQvE/ymvChfVKu07xSPkmfu2tdnhYS7wgQPZyTvCYjo31Srh1eXZ4S6s+rpZlNOqF5n+Q14UP7pFyneaV8kj5317o8LSTeESB6OCd5TUZG+6RcO7y6PCXUn1dLM5t0QvM+yWvCh/ZJuU7zSvkkfe6udXlaSLwjQPRwTvKajIz2Sbl2eHV5Sqg/r5ZmNumE5n2S14QP7ZNyneaV8kn63F3r8rSQeEeA6OGc5DUZGe2Tcu3w6vKUUH9eLc1s0gnN+ySvCR/aJ+U6zSvlk/S5u9blaSHxjgDRwznJazIy2ifl2uHV5Smh/rxamtmkE5r3SV4TPrRPynWaV8on6XN3rcvTQuIdAaKHc5LXZGS0T8q1w6vLU0L9ebU0s0knNO+TvCZ8aJ+U6zSvlE/S5+5al6eFxDsCRA/nJK/JyGiflGuHV5enhPrzamlmk05o3id5TfjQPinXaV4pn6TP3bUuTwuJdwSIHs5JXpOR0T4p1w6vLk8J9efV0swmndC8T/Ka8KF9Uq7TvFI+SZ+7a12eFhLvCBA9nJO8JiOjfVKuHV5dnhLqz6ulmU06oXmf5DXhQ/ukXKd5pXySPnfXujwtJN4RIHo4J3lNRkb7pFw7vLo8JdSfV0szm3RC8z7Ja8KH9km5TvNK+SR97q51eVpIvCNA9HBO8pqMjPZJuXZ4dXlKqD+vlmY26YTmfZLXhA/tk3Kd5pXySfrcXevytJB4R4Do4ZzkNRkZ7ZNy7fDq8pRQf14tzWzSCc37JK8JH9on5TrNK+WT9Lm71uVpIfGOANHDOclrMjLaJ+Xa4dXlKaH+vFqa2aQTmvdJXhM+tE/KdZpXyifpc3ftMctTArYj8NQvDe0JPVKmXXUdM6H5SRjRPhOvuzWpXsK1o9aZrKNO2XZkj3pdR+/+N7s8FZh2hK9g64+P0NCe0CNl2lXXMROan4QR7TPxuluT6iVcO2qdyTrqlG1H9qjXdfTuf7PLU4FpR/gKtlyeKKQhdR2567j0aJ+J192aVG9IVP+16UzWTYyy7cge9bqO3v1vdnkqMO0IX8GWyxOFNKSuI3cdlx7tM/G6W5PqDYmqy9OGQdG8d2SPet2A8TYJl6cCyo7wFWy5PFFIQ+o6ctdx6dE+E6+7NanekKi6PG0YFM17R/ao1w0Yb5NweSqg7AhfwZbLE4U0pK4jdx2XHu0z8bpbk+oNiarL04ZB0bx3ZI963YDxNgmXpwLKjvAVbLk8UUhD6jpy13Hp0T4Tr7s1qd6QqLo8bRgUzXtH9qjXDRhvk3A9j8EqAAAgAElEQVR5KqDsCF/BlssThTSkriN3HZce7TPxuluT6g2JqsvThkHRvHdkj3rdgPE2CZenAsqO8BVsuTxRSEPqOnLXcenRPhOvuzWp3pCoujxtGBTNe0f2qNcNGG+TcHkqoOwIX8GWyxOFNKSuI3cdlx7tM/G6W5PqDYmqy9OGQdG8d2SPet2A8TYJl6cCyo7wFWy5PFFIQ+o6ctdx6dE+E6+7NanekKi6PG0YFM17R/ao1w0Yb5NweSqg7AhfwZbLE4U0pK4jdx2XHu0z8bpbk+oNiarL04ZB0bx3ZI963YDxNgmXpwLKjvAVbLk8UUhD6jpy13Hp0T4Tr7s1qd6QqLo8bRgUzXtH9qjXDRhvk3B5KqDsCF/BlssThTSkriN3HZce7TPxuluT6g2JqsvThkHRvHdkj3rdgPE2CZenAsqO8BVsuTxRSEPqOnLXcenRPhOvuzWp3pCoujxtGBTNe0f2qNcNGG+TcHkqoKThowGiel+tnKJZGNtjlks6E9rjtLok77TX3TPp6JGy6aqbNBPqNclBhybNAvVK9TrqXJ4K1GngaYConsvT9TAnzeS6m3c8keSdEqA5oHodPVKvXXWTZkK9Jjno0KRZoF6pXkedy1OBOg08DRDVc3m6HuakmVx3844nkrxTAjQHVK+jR+q1q27STKjXJAcdmjQL1CvV66hzeSpQp4GnAaJ6Lk/Xw5w0k+tu3vFEkndKgOaA6nX0SL121U2aCfWa5KBDk2aBeqV6HXUuTwXqNPA0QFTP5el6mJNmct3NO55I8k4J0BxQvY4eqdeuukkzoV6THHRo0ixQr1Svo87lqUCdBp4GiOq5PF0Pc9JMrrt5xxNJ3ikBmgOq19Ej9dpVN2km1GuSgw5NmgXqlep11Lk8FajTwNMAUT2Xp+thTprJdTfveCLJOyVAc0D1OnqkXrvqJs2Eek1y0KFJs0C9Ur2OOpenAnUaeBogqufydD3MSTO57uYdTyR5pwRoDqheR4/Ua1fdpJlQr0kOOjRpFqhXqtdR5/JUoE4DTwNE9Vyeroc5aSbX3bzjiSTvlADNAdXr6JF67aqbNBPqNclBhybNAvVK9TrqXJ4K1GngaYConsvT9TAnzeS6m3c8keSdEqA5oHodPVKvXXWTZkK9Jjno0KRZoF6pXkedy1OBOg08DRDVc3m6HuakmVx3844nkrxTAjQHVK+jR+q1q27STKjXJAcdmjQL1CvV66hzeSpQp4GnAaJ6Lk/Xw5w0k+tu3vFEkndKgOaA6nX0SL121U2aCfWa5KBDk2aBeqV6HXUuTwXqNPA0QFTP5el6mJNmct3NO55I8k4J0BxQvY4eqdeuukkzoV6THHRo0ixQr1Svo87lqUCdBp4GiOq5PF0Pc9JMrrt5xxNJ3ikBmgOq19Ej9dpVN2km1GuSgw5NmgXqlep11Lk8FagngS+8/j+PJMGjXjs0CZuumg4+iSblRPND9ZI6+ST03lNLczAp68kfxu+Z9LM6cXkqzGP3IaOXwVcr1GuHZgH9Yx7p4JNoUnA0P1QvqZNPQu89tTQHk7Lu8vS8vLo8FWay+5DRy8DlqTBM+Mi0mcA28fJN9ZK6ZCZUd/ddQH2eVEdzMG2WtM+TsrCzV5enAu3dhyw5JNRrh2YB/WMe6eCTaFJwND9UL6mTT0LvPbU0B5Oy7pen5+XV5akwk92HjF4GfnkqDBM+Mm0msE2/PF2A230X0DmeVEfP5rRZ0j5PysLOXl2eCrR3H7LkkFCvHZoF9I95pINPoknB0fxQvaROPgm999TSHEzKul+enpdXl6fCTHYfMnoZ+OWpMEz4yLSZwDb98uSXJxqdtjp6Nnff6ykg2meqa/2fCbg8FZKx+5Alh4R67dAsoH/MIx18Ek0KjuaH6iV18knovaeW5mBS1v3y9Ly8ujwVZrL7kNHLwC9PhWHCR6bNBLbplye/PNHotNXRs7n7Xk8B0T5TXev98oQzsPuQJYeEeu3QxANpKOzgk2hSRDQ/VC+pk09C7z21NAeTsu6Xp+fl1S9PhZnsPmT0MvDLU2GY8JFpM4Ft+uXJL080Om119GzuvtdTQLTPVNd6vzzhDOw+ZMkhoV47NPFAGgo7+CSaFBHND9VL6uST0HtPLc3BpKz75el5efXLU2Emuw8ZvQz88lQYJnxk2kxgm3558ssTjU5bHT2bu+/1FBDtM9W13i9POAO7D1lySKjXDk08kIbCDj6JJkVE80P1kjr5JPTeU0tzMCnrfnl6Xl798lSYye5DRi8DvzwVhgkfmTYT2KZfnvzyRKPTVkfP5u57PQVE+0x1rffLE84APWSGHSNfVnjKLGmfFLxZ/5nc7nmkXyqoX3NAT9B1HZ3J9Zv//ISzvDjTvyR0mS0aWtFeot3+wCmzpH3SgZh1l6d0YaPZO6XOM/2sSfvPdoV50ND6g1KAu/mRU2ZJ+6TjMOsuTy5P9PTU6jzTNU67nnJ5KpCmofUHpQB38yOnzJL2Scdh1l2eXJ7o6anVeaZrnHY95fJUIE1D6w9KAe7mR06ZJe2TjsOsuzy5PNHTU6vzTNc47XrK5alAmobWH5QC3M2PnDJL2icdh1l3eXJ5oqenVueZrnHa9ZTLU4E0Da0/KAW4mx85ZZa0TzoOs+7y5PJET0+tzjNd47TrKZenAmkaWn9QCnA3P3LKLGmfdBxm3eXJ5YmenlqdZ7rGaddTLk8F0jS0/qAU4G5+5JRZ0j7pOMy6y5PLEz09tTrPdI3TrqdcngqkaWj9QSnA3fzIKbOkfdJxmHWXJ5cnenpqdZ7pGqddT7k8FUjT0PqDUoC7+ZFTZkn7pOMw6y5PLk/09NTqPNM1TruecnkqkKah9QelAHfzI6fMkvZJx2HWXZ5cnujpqdV5pmucdj3l8lQgTUPrD0oB7uZHTpkl7ZOOw6y7PLk80dNTq/NM1zjtesrlqUCahtYflALczY+cMkvaJx2HWXd5cnmip6dW55mucdr1lMtTgTQNLf1BoXqFVr59hHr9eiH1m2jSXju8dmhO4kO9JnV0Jonm7tpJ5ytZvOgsp/Gh+enok3qdVOfyVJjW7sNJ9QqtuDz9/TfClFxAdJ6JJmpy2CJMe0wW/kRzd+2k/Lg8rUtHRw7WdfOcN7s8FWax+8eP6hVacXlyefoxJjR70y5o2mdyxnbXdswk4Ur9Uk2ql8yRek00O/pM/E6pdXkqTIoGnoaW6hVacXlyeXJ5Cr6wJWdsdy29fxKfyd1F/VJNqtfFh+p29Em9TqpzeSpMa/fhpHqFVlyeXJ5cnlyekqtiSX78Z7tlI/nL5WkNW5enAle6zNDQUr1CKy5PLk9Lfvxo1pPMJrUdZyzxS2o7ZpJwpX6pJtUjs/inhnpNNDv6TPxOqXV5KkyKBp6GluoVWnF5cnlyefLLU3JVLMmPX56WjcQvT4vQujwVwNJlxuXpZ7iUT2Fk3z6ye5ZfRjo0KaNJXmmPyUwSzd21k86Xy9O6dHTkYF03z3mzy1NhFrt/UKheoRW/PPnlacmXg2kXdMcZS84nqe2YScKV+qWaVI/M4p8a6jXR7Ogz8Tul1uWpMCkaeBpaqldoxeXJ5cnlKfgamJyx3bX0/kl8JncX9Us1qV4XH6rb0Sf1OqnO5akwrd2Hk+oVWnF5cnlyeXJ5Sq6KJfnxn+2WjcT/5mkRWpenAli6zNCNn+oVWnF5cnla8uNHs55kNqntOGOJX1LbMZOEK/VLNakemcU/NdRrotnRZ+J3Sq3LU2FSNPA0tFSv0IrLk8uTy5NfnpKrYkl+/PK0bCR+eVqE1uWpAJYuMy5PP8OlfAoj+/aR3bP8MtKhSRlN8kp7TGaSaO6unXS+XJ7WpaMjB+u6ec6bXZ4KszjlB6WA4hGP0Hk8wvwmE/TC7GBLvW5C2S5zykw6+qTDpZnt6JF6pWxOqXN5KkyaBt7QFuCCR+g8gNTYEpq9DrbU69jhfGj8lJl09PnhKP59nGa2o0fqlbI5pc7lqTBpGnhDW4ALHqHzAFJjS2j2OthSr2OH86HxU2bS0eeHo3B5osBeWOfyVBgqPdT+KBTggkfoPIDU2BKavQ621OvY4Xxo/JSZdPT54ShcniiwF9a5PBWGSg+1PwoFuOAROg8gNbaEZq+DLfU6djgfGj9lJh19fjgKlycK7IV1Lk+FodJD7Y9CAS54hM4DSI0todnrYEu9jh3Oh8ZPmUlHnx+OwuWJAnthnctTYaj0UPujUIALHqHzAFJjS2j2OthSr2OH86HxU2bS0eeHo3B5osBeWOfyVBgqPdT+KBTggkfoPIDU2BKavQ621OvY4Xxo/JSZdPT54ShcniiwF9a5PBWGSg+1PwoFuOAROg8gNbaEZq+DLfU6djgfGj9lJh19fjgKlycK7IV1Lk+FodJD7Y9CAS54hM4DSI0todnrYEu9jh3Oh8ZPmUlHnx+OwuWJAnthnctTYaj0UPujUIALHqHzAFJjS2j2OthSr2OH86HxU2bS0eeHo3B5osBeWOfyVBgqPdT+KBTggkfoPIDU2BKavQ621OvY4Xxo/JSZdPT54ShcniiwF9a5PBWGSg+1PwoFuOAROg8gNbaEZq+DLfU6djgfGj9lJh19fjgKlycK7IV1Lk+FodJD7Y9CAS54hM4DSI0todnrYEu9jh3Oh8ZPmUlHnx+OwuWJAnthnctTYaj0UPujUIALHqHzAFJjS2j2OthSr2OH86HxU2bS0eeHo3B5osBeWHfM8pQczN2Xe+J1UkYp14TPKZq7c0C57vbZpZdktssz0U1ysJvRJK9kFv/UJH0mum+vdXkqTHh3+HZfIgUESx6hXBM+p2guGdgPL6Vcd/vs0ksy2+WZ6CY52M1oklcyC5enhNp1rcvTNaO/kkNWeP1/Htl9iRCPd9RQrgmfUzTvmM8n76BcP9GY/GyS2Ul9JznYzWiS1yQDSZ+J7ttrXZ4KE94dvt2XSAHBkkco14TPKZpLBuaXJ4w1ySwWbSik5+vL6m5Gk7wmo0z6THTfXuvyVJjw7vDtvkQKCJY8QrkmfE7RXDIwlyeMNcksFm0opOfL5WndsJKZrHM1/80uT4UZ7g6fF+3PQ0n40FlO0yzE+tZHKNdbTTz4ZUl+HtzWf6wlOdjNaJLXJANJn4nu22tdngoT3h2+3ZdIAcGSRyjXhM8pmksG5pcnjDXJLBZtKKTnyy9P64aVzGSdq/lvdnkqzHB3+Lxo/fLU8WNSOArfPrL7jCReO2o909fUdzNKMrvb6zW9759I+kx0317r8lSY8O7wTTqYBXy3/+AmfOgsp2kmcyG1lCvRmliT5GdSv0kOdjOa5DXJQNJnovv2WpenwoR3h2/3JVJAsOQRyjXhc4rmkoH98FLKdbfPLr0ks12eiW6Sg92MJnkls/inJukz0X17rctTYcK7w7f7EikgWPII5ZrwOUVzycBcnjDWJLNYtKGQnq8vq7sZTfKajDLpM9F9e63LU2HCu8O3+xIpIFjyCOWa8DlFc8nAXJ4w1iSzWLShkJ4vl6d1w0pmss7V/De7PBVmuDt8XrQ/DyXhQ2c5TbMQ61sfoVxvNfHglyX5eXBb/7GW5GA3o0lekwwkfSa6b691eSpMeHf4dl8iBQRLHqFcEz6naC4ZmF+eMNYks1i0oZCeL788rRtWMpN1rua/2eWpMEPDV4AEHjnlBwWgiUtoZulMqF7cqC/4lgCdZYI0ycFuv5O8fs0k8Utmmsxjt1fSX1rj8lQgeEIQChhufyQ5nLebedkLaWbpTKjey7A/qh06y6SJJAe7/U7y6vKUpHJNrctTgWtyyAqvP/aR3ZflSaBpZulMqN5JM9ndK51l4jPJwW6/k7y6PCWpXFPr8lTgmhyywuuPfWT3ZXkSaJpZOhOqd9JMdvdKZ5n4THKw2+8kry5PSSrX1Lo8Fbgmh6zw+mMf2X1ZngSaZpbOhOqdNJPdvdJZJj6THOz2O8mry1OSyjW1Lk8FrskhK7z+2Ed2X5YngaaZpTOheifNZHevdJaJzyQHu/1O8urylKRyTa3LU4FrcsgKrz/2kd2X5UmgaWbpTKjeSTPZ3SudZeIzycFuv5O8ujwlqVxT6/JU4JocssLrj31k92V5EmiaWToTqnfSTHb3SmeZ+ExysNvvJK8uT0kq19S6PBW4Joes8PpjH9l9WZ4EmmaWzoTqnTST3b3SWSY+kxzs9jvJq8tTkso1tS5PBa7JISu8/thHdl+WJ4GmmaUzoXonzWR3r3SWic8kB7v9TvLq8pSkck2ty1OBa3LICq8/9pHdl+VJoGlm6Uyo3kkz2d0rnWXiM8nBbr+TvLo8JalcU+vyVOCaHLLC6499ZPdleRJomlk6E6p30kx290pnmfhMcrDb7ySvLk9JKtfUujwVuCaHrPD6Yx/ZfVmeBJpmls6E6p00k9290lkmPpMc7PY7yavLU5LKNbUuTwWuySErvP7YR3ZflieBppmlM6F6J81kd690lonPJAe7/U7y6vKUpHJNrctTgWtyyAqvP/aR3ZflSaBpZulMqN5JM9ndK51l4jPJwW6/k7y6PCWpXFPr8rSG6++30sO5+xJZiOA1r6azTAAkOaB+E03aK/VK9b7qaJ96/Zk65ZrclzQHiVeqmeRnt9/EK+Uzqc7laeG0aPh2H5KFCF7zajrLBECSA+o30aS9Uq9Uz+UpIefylNBLsr77bCZeE0ZTal2eFk6Khm/3IVmI4DWvprNMACQ5oH4TTdor9Ur1XJ4Sci5PCb0k67vPZuI1YTSl1uVp4aRo+HYfkoUIXvNqOssEQJID6jfRpL1Sr1TP5Skh5/KU0EuyvvtsJl4TRlNqXZ4WToqGb/chWYjgNa+ms0wAJDmgfhNN2iv1SvVcnhJyLk8JvSTru89m4jVhNKXW5WnhpGj4dh+ShQhe82o6ywRAkgPqN9GkvVKvVM/lKSHn8pTQS7K++2wmXhNGU2pdnhZOioZv9yFZiOA1r6azTAAkOaB+E03aK/VK9VyeEnIuTwm9JOu7z2biNWE0pdblaeGkaPh2H5KFCF7zajrLBECSA+o30aS9Uq9Uz+UpIefylNBLsr77bCZeE0ZTal2eFk6Khm/3IVmI4DWvprNMACQ5oH4TTdor9Ur1XJ4Sci5PCb0k67vPZuI1YTSl1uVp4aRo+HYfkoUIXvNqOssEQJID6jfRpL1Sr1TP5Skh5/KU0EuyvvtsJl4TRlNqXZ4WToqGb/chWYjgNa+ms0wAJDmgfhNN2iv1SvVcnhJyLk8JvSTru89m4jVhNKXW5WnhpGj4dh+ShQhe82o6ywRAkgPqN9GkvVKvVM/lKSHn8pTQS7K++2wmXhNGU2pdnhZOioZv9yFZiOA1r6azTAAkOaB+E03aK/VK9VyeEnIuTwm9JOu7z2biNWE0pdblaeGkaPh2H5KFCF7zajrLBECSA+o30aS9Uq9Uz+UpIefylNBLsr77bCZeE0ZTao9ZnqYMJPVJD5gHJSX/fT2dyTpH37+Z5mBSjwnXDj4dmpQR9epCS4lb10XA5amL/CJd+iOWXHqLWnnNa+lMOgDQHEzqMeHawadDkzKiXl2eKHHrugi4PHWRX6RLf8SSS29RK695LZ1JBwCag0k9Jlw7+HRoUkbUq8sTJW5dFwGXpy7yi3Tpj1hy6S1q5TWvpTPpAEBzMKnHhGsHnw5Nyoh6dXmixK3rIuDy1EV+kS79EUsuvUWtvOa1dCYdAGgOJvWYcO3g06FJGVGvLk+UuHVdBFyeusgv0qU/Ysmlt6iV17yWzqQDAM3BpB4Trh18OjQpI+rV5YkSt66LgMtTF/lFuvRHLLn0FrXymtfSmXQAoDmY1GPCtYNPhyZlRL26PFHi1nURcHnqIr9Il/6IJZfeolZe81o6kw4ANAeTeky4dvDp0KSMqFeXJ0rcui4CLk9d5Bfp0h+x5NJb1MprXktn0gGA5mBSjwnXDj4dmpQR9eryRIlb10XA5amL/CJd+iOWXHqLWnnNa+lMOgDQHEzqMeHawadDkzKiXl2eKHHrugi4PHWRX6RLf8SSS29RK695LZ1JBwCag0k9Jlw7+HRoUkbUq8sTJW5dFwGXpy7yi3Tpj1hy6S1q5TWvpTPpAEBzMKnHhGsHnw5Nyoh6dXmixK3rIuDy1EV+kS79EUsuvUWtvOa1dCYdAGgOJvWYcO3g06FJGVGvLk+UuHVdBFyeusgv0qU/Ysmlt6iV17yWzqQDAM3BpB4Trh18OjQpI+rV5YkSt66LgMvTQvKn/KBQhMlFSzUn1SX52c028UpnsrvHU37gv/rsYEtzQOuSzFI+iSbtk3qleqfUuTwtnHTHQVnYzu2v9lD/jDTJz262iVcarN09ujzRST2zLskszV6iSSlSr1TvlDqXp4WT7jgoC9u5/dUeapenJFQd+aFnepJXvzxdp5LOk+bn2tH3T1CvieYJtS5PC6fccVAWtnP7qz3ULk9JqDryQ8/0JK8uT9eppPOk+bl25PKUMCK1Lk+EWrGm46AUrT3iMXoBPcL8BhNJfnazTbxSlLt7/PJJ+5zk1eXpOpF0njQ/145cnhJGpNbliVAr1nQclKK1RzxGL6BHmN9gIsnPbraJV4pyd48uT3RSz6xLMkuzl2hSitQr1TulzuVp4aQ7DsrCdm5/tYf6Z6RJfnazTbzSYO3u0eWJTuqZdUlmafYSTUqReqV6p9S5PC2cdMdBWdjO7a/2ULs8JaHqyA8905O8fs2kw2+SBVJLZ5nwSTRJj4lXqndKncvTwkl3HJSF7dz+6hMu6ARakp/dbBOvlNHuHv3yRCf1zLokszR7iSalSL1SvVPqXJ4WTrrjoCxs5/ZXe6j98pSEqiM/9ExP8nrK1wo6y4RPoknPSkf2qNdJdS5PC6fVcVAWtnP7qz3ULk9JqDryQ8/0JK/JcpDMc3ctnWXCJ9GkfDqyR71OqnN5WjitjoOysJ3bX+2hdnlKQtWRH3qmJ3lNloNknrtr6SwTPokm5dORPep1Up3L08JpdRyUhe3c/moPtctTEqqO/NAzPclrshwk89xdS2eZ8Ek0KZ+O7FGvk+pcnhZOq+OgLGzn9ld7qF2eklB15Iee6Ulek+UgmefuWjrLhE+iSfl0ZI96nVTn8rRwWh0HZWE7t7/aQ+3ylISqIz/0TE/ymiwHyTx319JZJnwSTcqnI3vU66S6Y5anjtDSIHSEPeFD/VJNqvc1j0maND/J5U41KVeql9YlGSLa0/iQHjty13WmKZ8kB5Myu9srnUdS5/KU0FtU2xG8jkNNNRM+kzSTeCWMiC7lSrTuqJHPHRT/+47dXF2e1swx4dq1RK8j8ec3uzztJl7Qm3QBJQeF/uAmfCZpFqLy7SMJI6JLuRKtO2rkcwdFl6dPKSbnZFJmd3v9dA53PO/ydAfFm9/REbyOQ001Ez6TNJNYJYyILuVKtO6okc8dFF2ePqWYnJNJmd3t9dM53PG8y9MdFG9+R0fwOg411Uz4TNJMYpUwIrqUK9G6o0Y+d1B0efqUYnJOJmV2t9dP53DH8y5Pd1C8+R0dwes41FQz4TNJM4lVwojoUq5E644a+dxB0eXpU4rJOZmU2d1eP53DHc+7PN1B8eZ3dASv41BTzYTPJM0kVgkjoku5Eq07auRzB0WXp08pJudkUmZ3e/10Dnc87/J0B8Wb39ERvI5DTTUTPpM0k1gljIgu5Uq07qiRzx0UXZ4+pZick0mZ3e310znc8bzL0x0Ub35HR/A6DjXVTPhM0kxilTAiupQr0bqjRj53UHR5+pRick4mZXa310/ncMfzLk93ULz5HR3B6zjUVDPhM0kziVXCiOhSrkTrjhr53EHR5elTisk5mZTZ3V4/ncMdz7s83UHx5nd0BK/jUFPNhM8kzSRWCSOiS7kSrTtq5HMHRZenTykm52RSZnd7/XQOdzzv8nQHxZvf0RG8jkNNNRM+kzSTWCWMiC7lSrTuqJHPHRRdnj6lmJyTSZnd7fXTOdzxvMvTHRRvfkdH8DoONdVM+EzSTGKVMCK6lCvRuqNGPndQdHn6lGJyTiZldrfXT+dwx/MuT3dQvPkdHcHrONRUM+EzSTOJVcKI6FKuROuOGvncQdHl6VOKyTmZlNndXj+dwx3PH7M83QFr1zuSA7bLY6fOtIM5aZ6UbdIj1UwymPhNdHfWJlwpn0STsqFeqd5XXUef1K98KLmf61ye1nCN3toR9sjw5uJJF9cXmknzpGyTHqlmErvEb6K7szbhSvkkmpQN9Ur1XJ6uyXXk4NrVvU+4PN3L85a3dVwGtxjf9JJpB3PSPCnbpEeqmcQt8Zvo7qxNuFI+iSZlQ71SPZena3IdObh2de8TLk/38rzlbR2XwS3GN71k2sGcNE/KNumRaiZxS/wmujtrE66UT6JJ2VCvVM/l6ZpcRw6uXd37hMvTvTxveVvHZXCL8U0vmXYwJ82Tsk16pJpJ3BK/ie7O2oQr5ZNoUjbUK9Vzebom15GDa1f3PuHydC/PW97WcRncYnzTS6YdzEnzpGyTHqlmErfEb6K7szbhSvkkmpQN9Ur1XJ6uyXXk4NrVvU+4PN3L85a3dVwGtxjf9JJpB3PSPCnbpEeqmcQt8Zvo7qxNuFI+iSZlQ71SPZena3IdObh2de8TLk/38rzlbR2XwS3GN71k2sGcNE/KNumRaiZxS/wmujtrE66UT6JJ2VCvVM/l6ZpcRw6uXd37hMvTvTxveVvHZXCL8U0vmXYwJ82Tsk16pJpJ3BK/ie7O2oQr5ZNoUjbUK9Vzebom15GDa1f3PuHydC/PW97WcRncYnzTS6YdzEnzpGyTHqlmErfEb6K7szbhSvkkmpQN9Ur1XJ6uyXXk4NrVvU+4PN3L85a3dVwGtxjf9JJpB3PSPCnbpEeqmcQt8Zvo7qxNuFI+iSZlQ71SPZena3IdObh2de8TLk/38rzlbR2XwS3GN71k2sGcNE/KNumRaiZxS/wmujtrE66UT6JJ2V0lx2MAAB6xSURBVFCvVM/l6ZpcRw6uXd37hMvTvTxveVvHZXCL8U0vmXYwJ82Tsk16pJpJ3BK/ie7O2oQr5ZNoUjbUK9Vzebom15GDa1f3PuHydC/PW97WcRncYnzTS6YdzEnzpGyTHqlmErfEb6K7szbhSvkkmpQN9Ur1XJ6uyXXk4NrVvU+4PN3L85a3dVwGtxjf9JJpB3PSPCnbpEeqmcQt8Zvo7qxNuFI+iSZlQ71SPZena3IdObh2de8TLk8FnvRw0gBRvUIr3z5CvSaatM9JXhM+HX1Sv3SWXT9E1C+dCdXr4nNKDnb3SfNDfSZ1p2SWMnJ5KpCjIaIHheoVWnF5gpBOmQnE81fCh54T6vWrjvqlXqmey1My5XW1dJ40P+s6+f7NtMdpmaVsXZ4K5GiI6EGheoVWXJ4gpFNmAvHgZaTroqXz7DjTVJPOMqmjXLtyQHulfTpLSvx5dS5PhZnsPihUr9CKyxOEdMpMIB6XpwtwSX78waWpXFdH5+ks181k95tdngrEdx8UqldoxeUJQjplJhCPy5PL028CyTk5YbE4ocdpXxHxnfdr0jRpl2EdvRAoWqqXtEm9Jpq0z0leEz4dfVK/dJZdFy31S2dC9br4nJKD3X3S/FCfSd0pmaWM/PJUIEdDRA8K1Su04pcnCOmUmUA847440Hl2nGmqSWeZ1FGupyyJzjJJ17NqXZ4K86AXAj0oVK/QissThHTKTCAel6cLcEl+6D1CZ5nU2efP9Jxlkq5n1bo8FeZBLwR6UKheoRWXJwjplJlAPC5PLk+/CSTnhN6XNLNJHe3zhB6nfUWkOXB5KpDbfVCoXqEVlycI6ZSZQDzjfjTpPOmPH9Wb9kNkn355mpZZfOf5H4xfo6MXQsdFe93Nn5+gXqle8lfqJK8Jn44+qV96RrouWuqXzoTqdfE5JQe7+6T5oT6TulMySxn55alAjoaIHhSqV2jFL08Q0ikzgXj88nQBLskPvUfoLJM6+/TL07SFn+bd5alAjl4I9NKjeoVWXJ4gpFNmAvG4PLk8/SaQnBN6X9LMJnW0zxN6dHlKkvWy2t0Hheol2DsONe1zktdpM6F+6Sy7Llrql2aP6nXxOSUHu/uk+aE+k7pTMksZHfPlqSMIVLPjgFGvNHjJj8Ikr8lf45Ny0OE1yR6tnZS9xCudZ6JJZ3JKHZ0J5ZPMcrdX2mNS5/JUoEeDQMNH9QqtfPsI9Zpo0j4neXV5ShLyvNpJ2Uu8Tjqbz0vJGkd0JtRNR36o1446l6cCdRpaGj6qV2jF5QlCSmZyQg4SPnAkLWV0lolZyjbx2qGZMDqhls6EsunID/XaUefyVKBOQ0vDR/UKrbg8QUjJTE7IQcIHjqSljM4yMUvZJl47NBNGJ9TSmVA2HfmhXjvqXJ4K1GloafioXqEVlycIKZnJCTlI+MCRtJTRWSZmKdvEa4dmwuiEWjoTyqYjP9RrR53LU4E6DS0NH9UrtOLyBCElMzkhBwkfOJKWMjrLxCxlm3jt0EwYnVBLZ0LZdOSHeu2oc3kqUKehpeGjeoVWXJ4gpGQmJ+Qg4QNH0lJGZ5mYpWwTrx2aCaMTaulMKJuO/FCvHXUuTwXqNLQ0fFSv0IrLE4SUzOSEHCR84EhayugsE7OUbeK1QzNhdEItnQll05Ef6rWjzuWpQJ2GloaP6hVacXmCkJKZnJCDhA8cSUsZnWVilrJNvHZoJoxOqKUzoWw68kO9dtS5PBWo09DS8FG9QisuTxBSMpMTcpDwgSNpKaOzTMxStonXDs2E0Qm1dCaUTUd+qNeOOpenAnUaWho+qldoxeUJQkpmckIOEj5wJC1ldJaJWco28dqhmTA6oZbOhLLpyA/12lHn8lSgTkNLw0f1Cq24PEFIyUxOyEHCB46kpYzOMjFL2SZeOzQTRifU0plQNh35oV476lyeCtRpaGn4qF6hFZcnCCmZyQk5SPjAkbSU0VkmZinbxGuHZsLohFo6E8qmIz/Ua0edy1OBOg0tDR/VK7Ti8gQhJTM5IQcJHziSljI6y8QsZZt47dBMGJ1QS2dC2XTkh3rtqHN5KlCnoaXho3qFVlyeIKRkJifkIOEDR9JSRmeZmKVsE68dmgmjE2rpTCibjvxQrx11xyxPHXDVXEOg41CforlmYj+/lbLd/WPy1UWH1w5NmgPq9UuvY54dfVLNSXxoj5PqXJ4mTUuvvwl0XNCnaHZEjLLt+DHp8NqhSXNAvbo8XRPvyPu1q3OfcHk6d/ZjO++4oE/R7AgFZdvxY9LhtUOT5oB6dXm6Jt6R92tX5z7h8nTu7Md23nFBn6LZEQrKtuPHpMNrhybNAfXq8nRNvCPv167OfcLl6dzZj+2844I+RbMjFJRtx49Jh9cOTZoD6tXl6Zp4R96vXZ37hMvTubMf23nHBX2KZkcoKNuOH5MOrx2aNAfUq8vTNfGOvF+7OvcJl6dzZz+2844L+hTNjlBQth0/Jh1eOzRpDqhXl6dr4h15v3Z17hMuT+fOfmznHRf0KZodoaBsO35MOrx2aNIcUK8uT9fEO/J+7ercJ1yezp392M47LuhTNDtCQdl2/Jh0eO3QpDmgXl2erol35P3a1blPuDydO/uxnXdc0KdodoSCsu34Menw2qFJc0C9ujxdE+/I+7Wrc59weTp39mM777igT9HsCAVl2/Fj0uG1Q5PmgHp1ebom3pH3a1fnPuHydO7sx3becUGfotkRCsq248ekw2uHJs0B9erydE28I+/Xrs59wuXp3NmP7bzjgj5FsyMUlG3Hj0mH1w5NmgPq1eXpmnhH3q9dnfuEy9O5sx/beccFfYpmRygo244fkw6vHZo0B9Sry9M18Y68X7s694ljlqfkUJ8bj7Wd08tg2ixpn2vp//ntlG3SI9Xs4DNJc9pMqF+aH6r3lYEOzUnZO8Gry9MJU35oj/TyohdXFwbaZ4dfyjbpkWp28JmkOW0m1C/ND9VzeZp0CtZ5dXlax9Y3XxCglxe9LLsGQvvs8EvZJj1SzQ4+kzSnzYT6pfmhei5Pk07BOq8uT+vY+maXp98Ekkt6d4gm/RDtZjNNL8kdzUHCiPqlXqmey1My5ffUujy9Z5bjOqGXF70suwDRPjv8UrZJj1Szg88kzWkzoX5pfqiey9OkU7DOq8vTOra+2S9PfnkqnAL641d49dGPdCwHCXDql+aH6rk8JVN+T63L03tmOa4TennRy7ILEO2zwy9lm/RINTv4TNKcNhPql+aH6rk8TToF67y6PK1j65v98uSXp8IpoD9+hVcf/UjHcpAAp35pfqiey1My5ffUujy9Z5bjOqGXF70suwDRPjv8UrZJj1Szg88kzWkzoX5pfqiey9OkU7DOq8vTOra+2S9PfnkqnAL641d49dGPdCwHCXDql+aH6rk8JVN+T63L03tmOa4TennRy7ILEO2zwy9lm/RINTv4TNKcNhPql+aH6rk8TToF67y6PK1j65v98uSXp8IpoD9+hVcf/UjHcpAAp35pfqiey1My5ffUujy9Z5bjOqGXF70suwDRPjv8UrZJj1Szg88kzWkzoX5pfqiey9OkU7DOq8vTOra+2S9PfnkqnAL641d49dGPdCwHCXDql+aH6rk8JVN+T63LU2GWySErvH78I7svL6qXgD4lA5PYTvKaZK+jVrY/U+/g05EDqnnCfenyVEjHCUEoYPj2EXqRUK5UL+mRek00O2onsZ3ktWOWiaZsXZ6S/JxwX7o8FRJyQhAKGFyeEkhDaif9aE7yOmT8/9qUrctTktkTfjNdngoJOSEIBQwuTwmkIbWTfjQneR0yfpen4qA6sle09ojHTvjNdHkqRO2EIBQwuDwlkIbUdvwo0PM1yeuQ8bs8FQfVkb2itUc8Rs/0I8wXTbg8FUCdEIQCBpenBNKQ2o4fBXq+JnkdMn6Xp+KgOrJXtPaIx+iZfoT5ogmXpwKoE4JQwODylEAaUtvxo0DP1ySvQ8bv8lQcVEf2itYe8Rg9048wXzTh8lQAdUIQChhcnhJIQ2o7fhTo+Zrkdcj4XZ6Kg+rIXtHaIx6jZ/oR5osmXJ4KoE4IQgGDy1MCaUhtx48CPV+TvA4Zv8tTcVAd2Stae8Rj9Ew/wnzRhMtTAdQJQShgcHlKIA2p7fhRoOdrktch43d5Kg6qI3tFa494jJ7pR5gvmnB5KoA6IQgFDC5PCaQhtR0/CvR8TfI6ZPwuT8VBdWSvaO0Rj9Ez/QjzRRMuTwVQJwShgMHlKYE0pLbjR4Ger0leh4zf5ak4qI7sFa094jF6ph9hvmjC5akA6oQgFDC4PCWQhtR2/CjQ8zXJ65DxuzwVB9WRvaK1RzxGz/QjzBdNuDwVQJ0QhAIGl6cE0pDajh8Fer4meR0yfpen4qA6sle09ojH6Jl+hPmiCZenAqgTglDA4PKUQBpS2/GjQM/XJK9Dxu/yVBxUR/aK1h7xGD3TjzBfNOHyVABFgzDpgNEev/DRPhPNwtj++Aj1SvWm1TmTnyfWwYdmyKxTcuvqkvzsnmfidR3B57zZ5akwCxqi3WEvtPLtI7RHl6eE+vNqkxzQbk45J5QPrZvElfY4rS45X7vnmXidNhfi1+WpQI2GaHfYC624PP39d4Lp9bU06wmYU85JwojUTuJK+ptYk5yv3fNMvE6czaeeXZ4KxGiIdoe90IrLk8vTjzGhWU+yd8o5SRiR2klcSX8Ta5LztXueideJs/nUs8tTgRgN0e6wF1pxeXJ5cnkKDgq9CwJJXDrp/sFNDitM8rN7nonXYWNBdl2eCthoiHaHvdCKy5PLk8tTcFDoXRBI4tJJ9w9uclhhkp/d80y8DhsLsuvyVMBGQ7Q77IVWXJ5cnlyegoNC74JAEpdOun9wk8MKk/zsnmfiddhYkF2XpwI2GqLdYS+04vLk8uTyFBwUehcEkrh00v2DmxxWmORn9zwTr8PGguy6PBWw0RDtDnuhFZcnlyeXp+Cg0LsgkMSlk+4f3OSwwiQ/u+eZeB02FmTX5amAjYZod9gLrbg8uTy5PAUHhd4FgSQunXT/4CaHFSb52T3PxOuwsSC7Lk8FbDREu8NeaMXlyeXJ5Sk4KPQuCCRx6aT7Bzc5rDDJz+55Jl6HjQXZdXkqYKMh2h32QisuTy5PLk/BQaF3QSCJSyfdP7jJYYVJfnbPM/E6bCzIrstTARsN0e6wF1pxeXJ5cnkKDgq9CwJJXDrp/sFNDitM8rN7nonXYWNBdl2eCthoiHaHvdCKy5PLk8tTcFDoXRBI4tJJ9w9uclhhkp/d80y8DhsLsuvyVMBGQ7Q77IVWXrE8dXClGUhmkvRJ/VJNqvfFh2ombKlf6pXqTeOTzGR3LZ3ll086z0RzN59Ej/JJNHfXujwViNMgTDootMfkcqeaHVyp10K8vn0k6ZP6pZpUL8lPwpb6lU9C/Vm1dJYuT9dzpOfr+s3PecLlqTALGoTkcBZs3foI7TH58aOaHVyp12RISZ/UL9Wkekl+ErbUr3wS6s+qpbN0ebqeIz1f129+zhMuT4VZ0CAkh7Ng69ZHaI/Jjx/V7OBKvSZDSvqkfqkm1Uvyk7ClfuWTUH9WLZ2ly9P1HOn5un7zc55weSrMggYhOZwFW7c+QntMfvyoZgdX6jUZUtIn9Us1qV6Sn4Qt9SufhPqzauksXZ6u50jP1/Wbn/OEy1NhFjQIyeEs2Lr1Edpj8uNHNTu4Uq/JkJI+qV+qSfWS/CRsqV/5JNSfVUtn6fJ0PUd6vq7f/JwnXJ4Ks6BBSA5nwdatj9Aekx8/qtnBlXpNhpT0Sf1STaqX5CdhS/3KJ6H+rFo6S5en6znS83X95uc84fJUmAUNQnI4C7ZufYT2mPz4Uc0OrtRrMqSkT+qXalK9JD8JW+pXPgn1Z9XSWbo8Xc+Rnq/rNz/nCZenwixoEJLDWbB16yO0x+THj2p2cKVekyElfVK/VJPqJflJ2FK/8kmoP6uWztLl6XqO9Hxdv/k5T7g8FWZBg5AczoKtWx+hPSY/flSzgyv1mgwp6ZP6pZpUL8lPwpb6lU9C/Vm1dJYuT9dzpOfr+s3PecLlqTALGoTkcBZs3foI7TH58aOaHVyp12RISZ/UL9Wkekl+ErbUr3wS6s+qpbN0ebqeIz1f129+zhMuT4VZ0CAkh7Ng69ZHaI/Jjx/V7OBKvSZDSvqkfqkm1Uvyk7ClfuWTUH9WLZ2ly9P1HOn5un7zc55weSrMggYhOZwFW7c+QntMfvyoZgdX6jUZUtIn9Us1qV6Sn4Qt9SufhPqzauksXZ6u50jP1/Wbn/OEy1NhFjQIyeEs2Lr1Edpj8uNHNTu4Uq/JkJI+qV+qSfWS/CRsqV/5JNSfVUtn6fJ0PUd6vq7f/JwnXJ4Ks6BBSA5nwdatj9Aekx8/qtnBlXpNhpT0Sf1STaqX5CdhS/3KJ6H+rFo6S5en6znS83X95uc84fJUmAUNQnI4C7ZufYT2mPz4Uc2Ea4cmHRT1Om0mlE9Sl7AluklmiV5aQ/lM65NymsSHeqVsTqlzeSpMmoZv0kVCe5z2Q0377Jgl9TptJoUjePsjCVtipiM/xOc/NZTPtD4po0l8qFfK5pQ6l6fCpGn4Jl0ktMdpP9S0z45ZUq/TZlI4grc/krAlZjryQ3y6PNWo0fx05IB6rZE49ymXp8Lsafg6DkqhnT8+Qnuc9kNN++yYJfU6bSY0s0ldwpboduSH+HR5qlGj+enIAfVaI3HuUy5PhdnT8HUclEI7Lk8AUscsae5cnq4HnLC9fvt/n+jID/Hp8lSjRvPTkQPqtUbi3Kdcngqzp+HrOCiFdlyeAKSOWdLcuTxdDzhhe/12lyfCaFINzc+0e2TSTHZ7dXkqEJ90UArtuDwBSNMuPer3hKx/jZ/2CaLzu4TOg+qldZTPtD4pp0l8qFfK5pQ6l6fCpGn4Jl0ktMfkh4FqJlw7NAsRO3qhpXySOpoDqplklmomdZTPtD4po0l8qFfK5pQ6l6fCpGn4Jl0ktEeXp0KA4COnzATiicoStkR40l2QfJmb1ieZ5TQ+u7NOmU6rc3kqTIyGb9JFQnt0eSoECD5yykwgnqgsYUuEJ90F05YDMo+0huanIwfUa8ro7fUuT4UJ0/B1HJRCO398hPbo8kSJX9edMpNrEvc/kbAlbibdBS5P1xOm+enIAfV6TeHsJ1yeCvOn4es4KIV2XJ4ApI5Z0txNW2jBOOKShC0R78gP8flPDeUzrU/KaBIf6pWyOaXO5akwaRq+SRcJ7XHaDzXts2OW1Ou0mRSO4O2PJGyJmY78EJ8uTzVqND8dOaBeayTOfcrlqTB7Gr6Og1Joxy9PAFLHLGnuXJ6uB5ywvX77f5/oyA/x6fJUo0bz05ED6rVG4tynXJ4Kszd8P0OiF0IHV+q1EJNvH6F9TvKa8KG1k/gkXml+KNdk+U40aS3lk8xkt1eql9QlfOhMEr+7a12eCsRPCEIBw7eP0EPWwZV6TfjQPid5TfjQ2kl8Eq80P5Sry1NC7ufajlnSbqZllvZJ61yeCuQmBb7Qzu2P0EPWwZV6TaDRPid5TfjQ2kl8Eq80P5Sry1NCzuXpi0BHZtdN7c9vdnkqED8hCAUMfnmCkGh+kh9caHXUpTeJT+KV5odmwOUpIefy5PK0Lj8tb552ebVAgqKU7Sk/CrRPyhWO8XcZ9Zpo0tpJfBKvHTNJ/NJ50jrKp6NH6pWySeoSPpP6pIz88lQgd0IQChj88gQh0fwklxe06vJ0Aa5jllSTZsAvTwk5vzxN+yOMTtvlqUCu4/Iq2HrMI/RHvoMr9ZrApn1O8prwobWT+CReaX4oV5enhJzLk8vTuvy0vHna5dUCCYpStqf8KNA+KVc4xt9l1GuiSWsn8Um8dswk8UvnSeson44eqVfKJqlL+EzqkzLyy1OB3AlBKGD49hF6yDq4Uq8JH9rnJK8JH1o7iU/ileaHcvXLU0LOL0/T/gij03Z5KpDruLwKth7zCP1h6OBKvSawaZ+TvCZ8aO0kPolXmh/K1eUpIefy5PK0Lj8tb552ebVAgqKU7Sk/CrRPyhWO8XcZ9Zpo0tpJfBKvHTNJ/NJ50jrKp6NH6pWySeoSPpP6pIz88lQgd0IQChi+fYQesg6u1GvCh/Y5yWvCh9ZO4pN4pfmhXP3ylJDzy9O0P8LotF2eCuQ6Lq+Crcc8Qn8YOrhSrwls2uckrwkfWjuJT+KV5odydXlKyLk8uTyty0/Lm6ddXi2QoChle8qPAu2TcoVj/F1GvSaatHYSn8Rrx0wSv3SetI7y6eiReqVskrqEz6Q+KSO/PFFy1sUE6AHzUMfov30BZUtnua6Tn99M+6R+Ez7U6zRNynYSH9pjUpfkINF9e63L09sn/OD+6KGml+W0Lysdo6Ns6Sw7evzSpH1Svwkf6nWaJmU7iQ/tMalLcpDovr3W5entE35wf/RQ08vS5ek6DJQtneW1ozVP0D6pm4QP9TpNk7KdxIf2mNQlOUh0317r8vT2CT+4P3qo6WXp8nQdBsqWzvLa0ZonaJ/UTcKHep2mSdlO4kN7TOqSHCS6b691eXr7hB/cHz3U9LJ0eboOA2VLZ3ntaM0TtE/qJuFDvU7TpGwn8aE9JnVJDhLdt9e6PL19wg/ujx5qelm6PF2HgbKls7x2tOYJ2id1k/ChXqdpUraT+NAek7okB4nu22tdnt4+4Qf3Rw81vSxdnq7DQNnSWV47WvME7ZO6SfhQr9M0KdtJfGiPSV2Sg0T37bUuT2+f8IP7o4eaXpYuT9dhoGzpLK8drXmC9kndJHyo12malO0kPrTHpC7JQaL79lqXp7dP+MH90UNNL0uXp+swULZ0lteO1jxB+6RuEj7U6zRNynYSH9pjUpfkINF9e63L09sn/OD+6KGml6XL03UYKFs6y2tHa56gfVI3CR/qdZomZTuJD+0xqUtykOi+vdbl6e0TfnB/9FDTy9Ll6ToMlC2d5bWjNU/QPqmbhA/1Ok2Tsp3Eh/aY1CU5SHTfXuvy9PYJP7g/eqjpZenydB0GypbO8trRmidon9RNwod6naZJ2U7iQ3tM6pIcJLpvr3V5evuEH9wfPdT0snR5ug4DZUtnee1ozRO0T+om4UO9TtOkbCfxoT0mdUkOEt2317o8vX3CD+6PHmp6Wbo8XYeBsqWzvHa05gnaJ3WT8KFep2lStpP40B6TuiQHie7ba12e3j7hB/dHDzW9LF2ersNA2dJZXjta8wTtk7pJ+FCv0zQp20l8aI9JXZKDRPfttccsT28fpP1J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gMvTHs6qSEACEpCABCTwEgIuTy8ZpG1IQAISkIAEJLCHwP8A1h8Ca2FELgg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" name="Picture 4">
            <a:extLst>
              <a:ext uri="{FF2B5EF4-FFF2-40B4-BE49-F238E27FC236}">
                <a16:creationId xmlns:a16="http://schemas.microsoft.com/office/drawing/2014/main" id="{80DE4820-6B9A-4313-A5BF-C2C4C13415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568" y="4350939"/>
            <a:ext cx="1775541" cy="1775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3680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37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47564" y="280722"/>
            <a:ext cx="7848872" cy="830997"/>
          </a:xfrm>
          <a:prstGeom prst="rect">
            <a:avLst/>
          </a:prstGeom>
          <a:solidFill>
            <a:schemeClr val="bg1">
              <a:alpha val="89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Таблица 1 – Элементы научной новизны и соответствие уровню научного исследования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8634810"/>
              </p:ext>
            </p:extLst>
          </p:nvPr>
        </p:nvGraphicFramePr>
        <p:xfrm>
          <a:off x="647564" y="1228276"/>
          <a:ext cx="7848872" cy="4401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22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22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83928">
                <a:tc>
                  <a:txBody>
                    <a:bodyPr/>
                    <a:lstStyle/>
                    <a:p>
                      <a:r>
                        <a:rPr lang="ru-RU" sz="1400" dirty="0"/>
                        <a:t>Уровень</a:t>
                      </a:r>
                      <a:r>
                        <a:rPr lang="ru-RU" sz="1400" baseline="0" dirty="0"/>
                        <a:t> научного исследования</a:t>
                      </a:r>
                    </a:p>
                    <a:p>
                      <a:endParaRPr lang="ru-RU" sz="1400" baseline="0" dirty="0"/>
                    </a:p>
                    <a:p>
                      <a:endParaRPr lang="ru-RU" sz="1400" baseline="0" dirty="0"/>
                    </a:p>
                    <a:p>
                      <a:r>
                        <a:rPr lang="ru-RU" sz="1400" baseline="0" dirty="0"/>
                        <a:t>Элементы научной новизны</a:t>
                      </a:r>
                      <a:endParaRPr lang="ru-RU" sz="1400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Магистерская диссертация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Диссертация на соискание учёной степени кандидата наук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Диссертация на соискание учёной степени доктора наук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921">
                <a:tc>
                  <a:txBody>
                    <a:bodyPr/>
                    <a:lstStyle/>
                    <a:p>
                      <a:r>
                        <a:rPr lang="ru-RU" sz="1400" dirty="0"/>
                        <a:t>Концепция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3921">
                <a:tc>
                  <a:txBody>
                    <a:bodyPr/>
                    <a:lstStyle/>
                    <a:p>
                      <a:r>
                        <a:rPr lang="ru-RU" sz="1400" dirty="0"/>
                        <a:t>Методология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3921">
                <a:tc>
                  <a:txBody>
                    <a:bodyPr/>
                    <a:lstStyle/>
                    <a:p>
                      <a:r>
                        <a:rPr lang="ru-RU" sz="1400" dirty="0"/>
                        <a:t>Научный подход</a:t>
                      </a:r>
                    </a:p>
                    <a:p>
                      <a:r>
                        <a:rPr lang="ru-RU" sz="1400" dirty="0"/>
                        <a:t>Методический подход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3921">
                <a:tc>
                  <a:txBody>
                    <a:bodyPr/>
                    <a:lstStyle/>
                    <a:p>
                      <a:r>
                        <a:rPr lang="ru-RU" sz="1400" dirty="0"/>
                        <a:t>Теоретические основы (положения, определения, понятия, уточнения, дополнения)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ru-RU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B4DCFA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3921">
                <a:tc>
                  <a:txBody>
                    <a:bodyPr/>
                    <a:lstStyle/>
                    <a:p>
                      <a:r>
                        <a:rPr lang="ru-RU" sz="1400" dirty="0"/>
                        <a:t>Закономерность, зависимость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ru-RU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B4DCFA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ru-RU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B4DCFA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647564" y="5756701"/>
            <a:ext cx="7848872" cy="738664"/>
          </a:xfrm>
          <a:prstGeom prst="rect">
            <a:avLst/>
          </a:prstGeom>
          <a:solidFill>
            <a:schemeClr val="bg1">
              <a:alpha val="89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«+» – соответствует уровню научного исследования;</a:t>
            </a:r>
          </a:p>
          <a:p>
            <a:r>
              <a:rPr lang="ru-RU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«-» – не соответствует уровню научного исследования в силу недостаточной </a:t>
            </a:r>
            <a:r>
              <a:rPr lang="ru-RU" sz="1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обогащённости</a:t>
            </a:r>
            <a:r>
              <a:rPr lang="ru-RU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исследователя научными знаниями (недостаточной «научной зрелости»</a:t>
            </a:r>
          </a:p>
        </p:txBody>
      </p:sp>
    </p:spTree>
    <p:extLst>
      <p:ext uri="{BB962C8B-B14F-4D97-AF65-F5344CB8AC3E}">
        <p14:creationId xmlns:p14="http://schemas.microsoft.com/office/powerpoint/2010/main" val="10148418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38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20688"/>
            <a:ext cx="7848872" cy="646331"/>
          </a:xfrm>
          <a:prstGeom prst="rect">
            <a:avLst/>
          </a:prstGeom>
          <a:solidFill>
            <a:schemeClr val="bg1">
              <a:alpha val="89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Продолжение таблицы 1 – Элементы научной новизны и соответствие уровню научного исследования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111138"/>
              </p:ext>
            </p:extLst>
          </p:nvPr>
        </p:nvGraphicFramePr>
        <p:xfrm>
          <a:off x="611560" y="1404357"/>
          <a:ext cx="7848872" cy="5132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22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22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83928">
                <a:tc>
                  <a:txBody>
                    <a:bodyPr/>
                    <a:lstStyle/>
                    <a:p>
                      <a:r>
                        <a:rPr lang="ru-RU" sz="1400" dirty="0"/>
                        <a:t>Уровень</a:t>
                      </a:r>
                      <a:r>
                        <a:rPr lang="ru-RU" sz="1400" baseline="0" dirty="0"/>
                        <a:t> научного исследования</a:t>
                      </a:r>
                    </a:p>
                    <a:p>
                      <a:endParaRPr lang="ru-RU" sz="1400" baseline="0" dirty="0"/>
                    </a:p>
                    <a:p>
                      <a:endParaRPr lang="ru-RU" sz="1400" baseline="0" dirty="0"/>
                    </a:p>
                    <a:p>
                      <a:r>
                        <a:rPr lang="ru-RU" sz="1400" baseline="0" dirty="0"/>
                        <a:t>Элементы научной новизны</a:t>
                      </a:r>
                      <a:endParaRPr lang="ru-RU" sz="1400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Магистерская диссертация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Диссертация на соискание учёной степени кандидата наук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Диссертация на соискание учёной степени доктора наук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921">
                <a:tc>
                  <a:txBody>
                    <a:bodyPr/>
                    <a:lstStyle/>
                    <a:p>
                      <a:r>
                        <a:rPr lang="ru-RU" sz="1400" dirty="0"/>
                        <a:t>Принцип,</a:t>
                      </a:r>
                      <a:r>
                        <a:rPr lang="ru-RU" sz="1400" baseline="0" dirty="0"/>
                        <a:t> правило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3921">
                <a:tc>
                  <a:txBody>
                    <a:bodyPr/>
                    <a:lstStyle/>
                    <a:p>
                      <a:r>
                        <a:rPr lang="ru-RU" sz="1400" dirty="0"/>
                        <a:t>Метод (приём,</a:t>
                      </a:r>
                      <a:r>
                        <a:rPr lang="ru-RU" sz="1400" baseline="0" dirty="0"/>
                        <a:t> показатель, элемент)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3921">
                <a:tc>
                  <a:txBody>
                    <a:bodyPr/>
                    <a:lstStyle/>
                    <a:p>
                      <a:r>
                        <a:rPr lang="ru-RU" sz="1400" dirty="0"/>
                        <a:t>Методика (совокупность методов)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3921">
                <a:tc>
                  <a:txBody>
                    <a:bodyPr/>
                    <a:lstStyle/>
                    <a:p>
                      <a:r>
                        <a:rPr lang="ru-RU" sz="1400" dirty="0"/>
                        <a:t>Модель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r>
                        <a:rPr lang="ru-RU" sz="1400" dirty="0"/>
                        <a:t>Механизм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r>
                        <a:rPr lang="ru-RU" sz="1400" dirty="0"/>
                        <a:t>Элементы механизма, описание отдельных процессов в механизме, взаимосвязи и взаимозависимости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4DCF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64982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39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1268760"/>
            <a:ext cx="7272808" cy="2677656"/>
          </a:xfrm>
          <a:prstGeom prst="rect">
            <a:avLst/>
          </a:prstGeom>
          <a:solidFill>
            <a:schemeClr val="bg1">
              <a:alpha val="90000"/>
            </a:schemeClr>
          </a:solidFill>
          <a:effectLst>
            <a:outerShdw blurRad="50800" dist="38100" dir="2700000" sx="103000" sy="103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2">
                    <a:lumMod val="50000"/>
                  </a:schemeClr>
                </a:solidFill>
              </a:rPr>
              <a:t>1. Теоретические положения, понятия, уточнения – формулируются по итогам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</a:rPr>
              <a:t>наукометрического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</a:rPr>
              <a:t>? </a:t>
            </a:r>
          </a:p>
          <a:p>
            <a:r>
              <a:rPr lang="ru-RU" sz="2800" dirty="0">
                <a:solidFill>
                  <a:schemeClr val="bg2">
                    <a:lumMod val="50000"/>
                  </a:schemeClr>
                </a:solidFill>
              </a:rPr>
              <a:t>или </a:t>
            </a:r>
          </a:p>
          <a:p>
            <a:r>
              <a:rPr lang="ru-RU" sz="2800" dirty="0">
                <a:solidFill>
                  <a:schemeClr val="bg2">
                    <a:lumMod val="50000"/>
                  </a:schemeClr>
                </a:solidFill>
              </a:rPr>
              <a:t>аналитического? </a:t>
            </a:r>
          </a:p>
          <a:p>
            <a:r>
              <a:rPr lang="ru-RU" sz="2800" dirty="0">
                <a:solidFill>
                  <a:schemeClr val="bg2">
                    <a:lumMod val="50000"/>
                  </a:schemeClr>
                </a:solidFill>
              </a:rPr>
              <a:t>исследования. </a:t>
            </a:r>
          </a:p>
        </p:txBody>
      </p:sp>
    </p:spTree>
    <p:extLst>
      <p:ext uri="{BB962C8B-B14F-4D97-AF65-F5344CB8AC3E}">
        <p14:creationId xmlns:p14="http://schemas.microsoft.com/office/powerpoint/2010/main" val="32498401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40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57199" y="797510"/>
            <a:ext cx="7560840" cy="5262979"/>
          </a:xfrm>
          <a:prstGeom prst="rect">
            <a:avLst/>
          </a:prstGeom>
          <a:solidFill>
            <a:schemeClr val="bg1">
              <a:alpha val="72000"/>
            </a:schemeClr>
          </a:solidFill>
          <a:effectLst>
            <a:outerShdw blurRad="50800" dist="38100" dir="2700000" sx="103000" sy="103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В диссертации могут быть предложены: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развёрнутые уточнённые понятия или определения относительно объекта или предмета исследования, как вновь сформулированные, так и дополненные;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выявленные специфические свойства;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уточнены составляющие отдельных исследовательских категорий;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дополнены и систематизированы классификации;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внесены новые классификационные признаки и т.д.</a:t>
            </a:r>
          </a:p>
          <a:p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Т.е. определены понятия, на которые в дальнейшем опирается вся логика исследования.</a:t>
            </a:r>
          </a:p>
        </p:txBody>
      </p:sp>
    </p:spTree>
    <p:extLst>
      <p:ext uri="{BB962C8B-B14F-4D97-AF65-F5344CB8AC3E}">
        <p14:creationId xmlns:p14="http://schemas.microsoft.com/office/powerpoint/2010/main" val="35764630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41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57198" y="797510"/>
            <a:ext cx="7859217" cy="5515356"/>
          </a:xfrm>
          <a:prstGeom prst="rect">
            <a:avLst/>
          </a:prstGeom>
          <a:solidFill>
            <a:schemeClr val="bg1">
              <a:alpha val="72000"/>
            </a:schemeClr>
          </a:solidFill>
          <a:effectLst>
            <a:outerShdw blurRad="50800" dist="38100" dir="2700000" sx="103000" sy="103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 marL="452120" lvl="0" algn="just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tabLst>
                <a:tab pos="180340" algn="l"/>
              </a:tabLst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Пример: </a:t>
            </a:r>
            <a:endParaRPr lang="ru-RU" dirty="0">
              <a:solidFill>
                <a:schemeClr val="bg2">
                  <a:lumMod val="25000"/>
                </a:schemeClr>
              </a:solidFill>
              <a:ea typeface="Calibri"/>
              <a:cs typeface="Times New Roman"/>
            </a:endParaRPr>
          </a:p>
          <a:p>
            <a:pPr marL="45720" lvl="0" algn="just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tabLst>
                <a:tab pos="180340" algn="l"/>
              </a:tabLst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«Уточнено понятие «образовательная услуга» - 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далее следует описание, в чём, по мнению исследователя, заключается данное понятие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…выявлены перспективные свойства образовательной услуги – </a:t>
            </a:r>
            <a:r>
              <a:rPr lang="ru-RU" sz="2000" i="1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перечисляются свойства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…, что является целевым ориентиром формирования совокупности показателей для оценки качества образовательных услуг и последующего управления вузом.»</a:t>
            </a:r>
            <a:endParaRPr lang="ru-RU" dirty="0">
              <a:solidFill>
                <a:schemeClr val="bg2">
                  <a:lumMod val="25000"/>
                </a:schemeClr>
              </a:solidFill>
              <a:ea typeface="Calibri"/>
              <a:cs typeface="Times New Roman"/>
            </a:endParaRPr>
          </a:p>
          <a:p>
            <a:pPr marL="228600" lvl="0" indent="-182880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Char char="*"/>
              <a:tabLst>
                <a:tab pos="180340" algn="l"/>
              </a:tabLst>
            </a:pPr>
            <a:endParaRPr lang="ru-RU" dirty="0">
              <a:solidFill>
                <a:schemeClr val="bg2">
                  <a:lumMod val="25000"/>
                </a:schemeClr>
              </a:solidFill>
              <a:ea typeface="Calibri"/>
              <a:cs typeface="Times New Roman"/>
            </a:endParaRPr>
          </a:p>
          <a:p>
            <a:pPr marL="228600" lvl="0" indent="-182880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Char char="*"/>
              <a:tabLst>
                <a:tab pos="180340" algn="l"/>
              </a:tabLst>
            </a:pPr>
            <a:endParaRPr lang="ru-RU" dirty="0">
              <a:solidFill>
                <a:schemeClr val="bg2">
                  <a:lumMod val="25000"/>
                </a:schemeClr>
              </a:solidFill>
              <a:ea typeface="Calibri"/>
              <a:cs typeface="Times New Roman"/>
            </a:endParaRPr>
          </a:p>
          <a:p>
            <a:pPr marL="45720" lvl="0"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</a:pPr>
            <a:r>
              <a:rPr lang="ru-RU" sz="1200" i="1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Подольский С.В. Совершенствование организации, оценки качества и результативности оказания образовательных услуг вузов/ </a:t>
            </a:r>
            <a:r>
              <a:rPr lang="ru-RU" sz="1200" i="1" dirty="0" err="1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Дисс</a:t>
            </a:r>
            <a:r>
              <a:rPr lang="ru-RU" sz="1200" i="1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. на соискание уч. степени </a:t>
            </a:r>
            <a:r>
              <a:rPr lang="ru-RU" sz="1200" i="1" dirty="0" err="1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канд</a:t>
            </a:r>
            <a:r>
              <a:rPr lang="ru-RU" sz="1200" i="1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 </a:t>
            </a:r>
            <a:r>
              <a:rPr lang="ru-RU" sz="1200" i="1" dirty="0" err="1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экон</a:t>
            </a:r>
            <a:r>
              <a:rPr lang="ru-RU" sz="1200" i="1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. наук. – Владивосток – 2013.</a:t>
            </a:r>
          </a:p>
          <a:p>
            <a:pPr marL="45720" lvl="0"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</a:pPr>
            <a:r>
              <a:rPr lang="ru-RU" sz="1400" i="1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1684187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42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57199" y="797510"/>
            <a:ext cx="7560840" cy="2160591"/>
          </a:xfrm>
          <a:prstGeom prst="rect">
            <a:avLst/>
          </a:prstGeom>
          <a:solidFill>
            <a:schemeClr val="bg1">
              <a:alpha val="72000"/>
            </a:schemeClr>
          </a:solidFill>
          <a:effectLst>
            <a:outerShdw blurRad="50800" dist="38100" dir="2700000" sx="103000" sy="103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 marL="452120" lvl="0" algn="just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tabLst>
                <a:tab pos="180340" algn="l"/>
              </a:tabLst>
            </a:pP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2. Закономерность – </a:t>
            </a:r>
          </a:p>
          <a:p>
            <a:pPr marL="452120" lvl="0" algn="just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tabLst>
                <a:tab pos="180340" algn="l"/>
              </a:tabLst>
            </a:pP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устойчивая тенденция; наличие однородных явлений или признаков изучаемого объекта.</a:t>
            </a:r>
          </a:p>
        </p:txBody>
      </p:sp>
    </p:spTree>
    <p:extLst>
      <p:ext uri="{BB962C8B-B14F-4D97-AF65-F5344CB8AC3E}">
        <p14:creationId xmlns:p14="http://schemas.microsoft.com/office/powerpoint/2010/main" val="36092196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В юридических науках как это происходит?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43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57198" y="797510"/>
            <a:ext cx="8147249" cy="4635115"/>
          </a:xfrm>
          <a:prstGeom prst="rect">
            <a:avLst/>
          </a:prstGeom>
          <a:solidFill>
            <a:schemeClr val="bg1">
              <a:alpha val="72000"/>
            </a:schemeClr>
          </a:solidFill>
          <a:effectLst>
            <a:outerShdw blurRad="50800" dist="38100" dir="2700000" sx="103000" sy="103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 marL="452120" lvl="0" algn="just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tabLst>
                <a:tab pos="180340" algn="l"/>
              </a:tabLst>
            </a:pP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Порядок выявления закономерности:</a:t>
            </a:r>
          </a:p>
          <a:p>
            <a:pPr marL="909320" lvl="0" indent="-457200" algn="just">
              <a:lnSpc>
                <a:spcPct val="115000"/>
              </a:lnSpc>
              <a:spcBef>
                <a:spcPct val="20000"/>
              </a:spcBef>
              <a:buClr>
                <a:schemeClr val="bg2">
                  <a:lumMod val="25000"/>
                </a:schemeClr>
              </a:buClr>
              <a:buSzPct val="130000"/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анализируем показатели деятельности объекта исследования;</a:t>
            </a:r>
          </a:p>
          <a:p>
            <a:pPr marL="909320" lvl="0" indent="-457200" algn="just">
              <a:lnSpc>
                <a:spcPct val="115000"/>
              </a:lnSpc>
              <a:spcBef>
                <a:spcPct val="20000"/>
              </a:spcBef>
              <a:buClr>
                <a:schemeClr val="bg2">
                  <a:lumMod val="25000"/>
                </a:schemeClr>
              </a:buClr>
              <a:buSzPct val="130000"/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оцениваем результаты анализа;</a:t>
            </a:r>
          </a:p>
          <a:p>
            <a:pPr marL="909320" lvl="0" indent="-457200" algn="just">
              <a:lnSpc>
                <a:spcPct val="115000"/>
              </a:lnSpc>
              <a:spcBef>
                <a:spcPct val="20000"/>
              </a:spcBef>
              <a:buClr>
                <a:schemeClr val="bg2">
                  <a:lumMod val="25000"/>
                </a:schemeClr>
              </a:buClr>
              <a:buSzPct val="130000"/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выявляем устойчивые закономерности, тенденции;</a:t>
            </a:r>
          </a:p>
          <a:p>
            <a:pPr marL="909320" lvl="0" indent="-457200" algn="just">
              <a:lnSpc>
                <a:spcPct val="115000"/>
              </a:lnSpc>
              <a:spcBef>
                <a:spcPct val="20000"/>
              </a:spcBef>
              <a:buClr>
                <a:schemeClr val="bg2">
                  <a:lumMod val="25000"/>
                </a:schemeClr>
              </a:buClr>
              <a:buSzPct val="130000"/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 даем оценку о положительной или отрицательной тенденции и возможностей ее экстраполирования на будущее или пути ее устранения.</a:t>
            </a:r>
          </a:p>
        </p:txBody>
      </p:sp>
    </p:spTree>
    <p:extLst>
      <p:ext uri="{BB962C8B-B14F-4D97-AF65-F5344CB8AC3E}">
        <p14:creationId xmlns:p14="http://schemas.microsoft.com/office/powerpoint/2010/main" val="2376667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44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57199" y="797510"/>
            <a:ext cx="7560840" cy="4142673"/>
          </a:xfrm>
          <a:prstGeom prst="rect">
            <a:avLst/>
          </a:prstGeom>
          <a:solidFill>
            <a:schemeClr val="bg1">
              <a:alpha val="72000"/>
            </a:schemeClr>
          </a:solidFill>
          <a:effectLst>
            <a:outerShdw blurRad="50800" dist="38100" dir="2700000" sx="103000" sy="103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 marL="452120" lvl="0" algn="just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tabLst>
                <a:tab pos="180340" algn="l"/>
              </a:tabLst>
            </a:pPr>
            <a:r>
              <a:rPr lang="ru-RU" sz="2800" b="1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Цель такой работы: </a:t>
            </a:r>
          </a:p>
          <a:p>
            <a:pPr marL="452120" lvl="0" algn="just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tabLst>
                <a:tab pos="180340" algn="l"/>
              </a:tabLst>
            </a:pPr>
            <a:r>
              <a:rPr lang="ru-RU" sz="2800" b="1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определить предпосылки дальнейшего исследования, поиск аргументов к формулировке принципов  решения выявленной проблемы, к разработке инструментов и методов, к обоснованию алгоритма или механизма.</a:t>
            </a:r>
            <a:endParaRPr lang="ru-RU" sz="2800" b="1" dirty="0">
              <a:solidFill>
                <a:schemeClr val="bg2">
                  <a:lumMod val="50000"/>
                </a:schemeClr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687161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45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332656"/>
            <a:ext cx="7560840" cy="3887218"/>
          </a:xfrm>
          <a:prstGeom prst="rect">
            <a:avLst/>
          </a:prstGeom>
          <a:solidFill>
            <a:schemeClr val="bg1">
              <a:alpha val="72000"/>
            </a:schemeClr>
          </a:solidFill>
          <a:effectLst>
            <a:outerShdw blurRad="50800" dist="38100" dir="2700000" sx="103000" sy="103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 marL="452120" lvl="0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tabLst>
                <a:tab pos="180340" algn="l"/>
              </a:tabLst>
            </a:pP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Пример: </a:t>
            </a:r>
          </a:p>
          <a:p>
            <a:pPr marL="452120" lvl="0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tabLst>
                <a:tab pos="180340" algn="l"/>
              </a:tabLst>
            </a:pP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«Выявлены закономерности, характеризующие изменение ставок тарифа, ухудшение технического состояния электрических сетей, роста затрат и потерь в сетях электросетевых организаций Приморского края. [2]</a:t>
            </a:r>
          </a:p>
          <a:p>
            <a:pPr marL="452120" lvl="0" algn="just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tabLst>
                <a:tab pos="180340" algn="l"/>
              </a:tabLst>
            </a:pPr>
            <a:endParaRPr lang="ru-RU" dirty="0">
              <a:solidFill>
                <a:schemeClr val="bg2">
                  <a:lumMod val="50000"/>
                </a:schemeClr>
              </a:solidFill>
              <a:ea typeface="Calibri"/>
              <a:cs typeface="Times New Roman"/>
            </a:endParaRPr>
          </a:p>
          <a:p>
            <a:pPr marL="452120" lvl="0" algn="just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tabLst>
                <a:tab pos="180340" algn="l"/>
              </a:tabLst>
            </a:pPr>
            <a:endParaRPr lang="ru-RU" dirty="0">
              <a:solidFill>
                <a:schemeClr val="bg2">
                  <a:lumMod val="50000"/>
                </a:schemeClr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248449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46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332656"/>
            <a:ext cx="7560840" cy="5005986"/>
          </a:xfrm>
          <a:prstGeom prst="rect">
            <a:avLst/>
          </a:prstGeom>
          <a:solidFill>
            <a:schemeClr val="bg1">
              <a:alpha val="72000"/>
            </a:schemeClr>
          </a:solidFill>
          <a:effectLst>
            <a:outerShdw blurRad="50800" dist="38100" dir="2700000" sx="103000" sy="103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 marL="452120" lvl="0" algn="just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tabLst>
                <a:tab pos="180340" algn="l"/>
              </a:tabLst>
            </a:pPr>
            <a:endParaRPr lang="ru-RU" dirty="0">
              <a:solidFill>
                <a:schemeClr val="bg2">
                  <a:lumMod val="50000"/>
                </a:schemeClr>
              </a:solidFill>
              <a:ea typeface="Calibri"/>
              <a:cs typeface="Times New Roman"/>
            </a:endParaRPr>
          </a:p>
          <a:p>
            <a:pPr marL="452120" lvl="0" algn="just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tabLst>
                <a:tab pos="180340" algn="l"/>
              </a:tabLst>
            </a:pP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…Первой обобщающей закономерностью является синхронное изменение ставок на содержание сетей и на оплату потерь.»</a:t>
            </a:r>
          </a:p>
          <a:p>
            <a:pPr marL="452120" lvl="0" algn="just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tabLst>
                <a:tab pos="180340" algn="l"/>
              </a:tabLst>
            </a:pPr>
            <a:endParaRPr lang="ru-RU" sz="2000" b="1" dirty="0">
              <a:solidFill>
                <a:schemeClr val="bg2">
                  <a:lumMod val="50000"/>
                </a:schemeClr>
              </a:solidFill>
              <a:ea typeface="Calibri"/>
              <a:cs typeface="Times New Roman"/>
            </a:endParaRPr>
          </a:p>
          <a:p>
            <a:pPr marL="452120" lvl="0" algn="just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tabLst>
                <a:tab pos="180340" algn="l"/>
              </a:tabLst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Нахождение этих закономерностей позволяет выявить негативные тенденции и дать оценку происходящим процессам, определить направления совершенствования деятельности электросетевых организаций как в области технической политики, так и в методике расчета самого тарифа.</a:t>
            </a:r>
          </a:p>
          <a:p>
            <a:pPr marL="452120" lvl="0" algn="just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tabLst>
                <a:tab pos="180340" algn="l"/>
              </a:tabLst>
            </a:pPr>
            <a:endParaRPr lang="ru-RU" dirty="0">
              <a:solidFill>
                <a:schemeClr val="bg2">
                  <a:lumMod val="50000"/>
                </a:schemeClr>
              </a:solidFill>
              <a:ea typeface="Calibri"/>
              <a:cs typeface="Times New Roman"/>
            </a:endParaRPr>
          </a:p>
          <a:p>
            <a:pPr marL="452120" lvl="0" algn="just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tabLst>
                <a:tab pos="180340" algn="l"/>
              </a:tabLst>
            </a:pPr>
            <a:r>
              <a:rPr lang="ru-RU" sz="1400" i="1" dirty="0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2 Коваленко С.А. Совершенствование обоснования и регулирования тарифов на услуги по передаче и распределению электрической энергии (на примере электросетевых организаций Приморского края)/ </a:t>
            </a:r>
            <a:r>
              <a:rPr lang="ru-RU" sz="1400" i="1" dirty="0" err="1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Дисс</a:t>
            </a:r>
            <a:r>
              <a:rPr lang="ru-RU" sz="1400" i="1" dirty="0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. на соискание уч. степени </a:t>
            </a:r>
            <a:r>
              <a:rPr lang="ru-RU" sz="1400" i="1" dirty="0" err="1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канд</a:t>
            </a:r>
            <a:r>
              <a:rPr lang="ru-RU" sz="1400" i="1" dirty="0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 </a:t>
            </a:r>
            <a:r>
              <a:rPr lang="ru-RU" sz="1400" i="1" dirty="0" err="1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экон</a:t>
            </a:r>
            <a:r>
              <a:rPr lang="ru-RU" sz="1400" i="1" dirty="0">
                <a:solidFill>
                  <a:schemeClr val="bg2">
                    <a:lumMod val="50000"/>
                  </a:schemeClr>
                </a:solidFill>
                <a:ea typeface="Calibri"/>
                <a:cs typeface="Times New Roman"/>
              </a:rPr>
              <a:t>. наук. – Владивосток – 2014.</a:t>
            </a:r>
          </a:p>
        </p:txBody>
      </p:sp>
    </p:spTree>
    <p:extLst>
      <p:ext uri="{BB962C8B-B14F-4D97-AF65-F5344CB8AC3E}">
        <p14:creationId xmlns:p14="http://schemas.microsoft.com/office/powerpoint/2010/main" val="42440671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shade val="90000"/>
                <a:satMod val="160000"/>
                <a:lumMod val="100000"/>
                <a:alpha val="93000"/>
              </a:schemeClr>
            </a:gs>
            <a:gs pos="60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47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402" y="9091"/>
            <a:ext cx="5974598" cy="531007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11560" y="620688"/>
            <a:ext cx="2952328" cy="461665"/>
          </a:xfrm>
          <a:prstGeom prst="rect">
            <a:avLst/>
          </a:prstGeom>
          <a:solidFill>
            <a:schemeClr val="bg1">
              <a:alpha val="89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3. </a:t>
            </a:r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Принцип – ???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4857502"/>
            <a:ext cx="4392488" cy="461665"/>
          </a:xfrm>
          <a:prstGeom prst="rect">
            <a:avLst/>
          </a:prstGeom>
          <a:solidFill>
            <a:schemeClr val="bg1">
              <a:alpha val="89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 чём мы сейчас говорим?</a:t>
            </a: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>
          <a:xfrm>
            <a:off x="611560" y="5297355"/>
            <a:ext cx="4392488" cy="830997"/>
          </a:xfrm>
          <a:prstGeom prst="rect">
            <a:avLst/>
          </a:prstGeom>
          <a:solidFill>
            <a:schemeClr val="bg1">
              <a:alpha val="89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Об элементах научной новизны</a:t>
            </a:r>
          </a:p>
        </p:txBody>
      </p:sp>
    </p:spTree>
    <p:extLst>
      <p:ext uri="{BB962C8B-B14F-4D97-AF65-F5344CB8AC3E}">
        <p14:creationId xmlns:p14="http://schemas.microsoft.com/office/powerpoint/2010/main" val="435097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shade val="90000"/>
                <a:satMod val="160000"/>
                <a:lumMod val="100000"/>
                <a:alpha val="93000"/>
              </a:schemeClr>
            </a:gs>
            <a:gs pos="60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"/>
            <a:ext cx="9144000" cy="685038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48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20688"/>
            <a:ext cx="7416824" cy="2677656"/>
          </a:xfrm>
          <a:prstGeom prst="rect">
            <a:avLst/>
          </a:prstGeom>
          <a:solidFill>
            <a:schemeClr val="bg1">
              <a:alpha val="89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3. </a:t>
            </a:r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Принцип – </a:t>
            </a:r>
          </a:p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существенная научная категория. Основополагающая истина, лежащая в основе изучаемого положения (в основе управленческих решений, в основе механизма функционирования субъекта, в основе регулирования, в основе поиска, в основе классификации и т.д.).</a:t>
            </a:r>
          </a:p>
        </p:txBody>
      </p:sp>
    </p:spTree>
    <p:extLst>
      <p:ext uri="{BB962C8B-B14F-4D97-AF65-F5344CB8AC3E}">
        <p14:creationId xmlns:p14="http://schemas.microsoft.com/office/powerpoint/2010/main" val="7046836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shade val="90000"/>
                <a:satMod val="160000"/>
                <a:lumMod val="100000"/>
                <a:alpha val="93000"/>
              </a:schemeClr>
            </a:gs>
            <a:gs pos="60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"/>
            <a:ext cx="9144000" cy="685038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49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20688"/>
            <a:ext cx="7416824" cy="2677656"/>
          </a:xfrm>
          <a:prstGeom prst="rect">
            <a:avLst/>
          </a:prstGeom>
          <a:solidFill>
            <a:schemeClr val="bg1">
              <a:alpha val="89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Цель формулировки принципов – </a:t>
            </a:r>
          </a:p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позволяют определить базовые целевые установки изучаемого процесса или явления. Лежат в основе формулировки магистральных направлений (инструментов, методов) решения научной задачи. </a:t>
            </a:r>
          </a:p>
          <a:p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2062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404663"/>
            <a:ext cx="7776864" cy="1082229"/>
          </a:xfrm>
        </p:spPr>
        <p:txBody>
          <a:bodyPr>
            <a:normAutofit fontScale="70000" lnSpcReduction="20000"/>
          </a:bodyPr>
          <a:lstStyle/>
          <a:p>
            <a:pPr marL="4572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180340" algn="l"/>
              </a:tabLst>
            </a:pPr>
            <a:r>
              <a:rPr lang="ru-RU" sz="2300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Пример: </a:t>
            </a:r>
          </a:p>
          <a:p>
            <a:pPr marL="4572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180340" algn="l"/>
              </a:tabLst>
            </a:pPr>
            <a:r>
              <a:rPr lang="ru-RU" sz="2300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«Предложены принципы, на основании которых сформированы</a:t>
            </a:r>
            <a:r>
              <a:rPr lang="ru-RU" sz="2300" b="1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 </a:t>
            </a:r>
            <a:r>
              <a:rPr lang="ru-RU" sz="2300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изменения и уточнения к Методическим указаниям по расчету тарифов…» [2] </a:t>
            </a:r>
          </a:p>
          <a:p>
            <a:pPr marL="4572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180340" algn="l"/>
              </a:tabLst>
            </a:pPr>
            <a:endParaRPr lang="ru-RU" sz="2300" dirty="0">
              <a:solidFill>
                <a:srgbClr val="000000"/>
              </a:solidFill>
              <a:latin typeface="Times New Roman"/>
              <a:ea typeface="Calibri"/>
              <a:cs typeface="Times New Roman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8150264"/>
              </p:ext>
            </p:extLst>
          </p:nvPr>
        </p:nvGraphicFramePr>
        <p:xfrm>
          <a:off x="467545" y="2188754"/>
          <a:ext cx="8308106" cy="4480606"/>
        </p:xfrm>
        <a:graphic>
          <a:graphicData uri="http://schemas.openxmlformats.org/drawingml/2006/table">
            <a:tbl>
              <a:tblPr firstRow="1" firstCol="1" bandRow="1"/>
              <a:tblGrid>
                <a:gridCol w="21857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23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299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Принципы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6657" marR="66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Содержание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6657" marR="66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44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Принцип </a:t>
                      </a: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снижения подконтрольных расходов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6657" marR="66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Данный принцип является основополагающим, т.к. подконтрольные расходы – ключевой элемент необходимой валовой выручки и, соответственно, тарифа, поэтому снижение тарифа возможно за счет снижения основных элементов его расчета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6657" marR="66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861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40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Принцип </a:t>
                      </a:r>
                      <a:r>
                        <a:rPr lang="ru-RU" sz="1400" b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снижения уровня эксплуатационных расходов</a:t>
                      </a:r>
                      <a:endParaRPr lang="ru-RU" sz="140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6657" marR="66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Замена изношенного оборудования на новое способствует снижению текущих эксплуатационных расходов на содержание электрических сетей, соответственно, чем больше обновляется оборудования, тем значительнее снижаются расходы на содержание и эксплуатацию электрических сетей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6657" marR="66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9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40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Принцип </a:t>
                      </a:r>
                      <a:r>
                        <a:rPr lang="ru-RU" sz="1400" b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дифференцированной корректировки групп подконтрольных расходов </a:t>
                      </a:r>
                      <a:endParaRPr lang="ru-RU" sz="140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6657" marR="66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Производственные</a:t>
                      </a:r>
                      <a:r>
                        <a:rPr lang="ru-RU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(операционные, или эксплуатационные) расходы  корректируются на </a:t>
                      </a: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варьируемый</a:t>
                      </a:r>
                      <a:r>
                        <a:rPr lang="ru-RU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понижающий коэффициент, который должен варьироваться в зависимости от интенсивности обновления оборудования, а </a:t>
                      </a: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непроизводственные</a:t>
                      </a:r>
                      <a:r>
                        <a:rPr lang="ru-RU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корректируются на </a:t>
                      </a: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фиксированный</a:t>
                      </a:r>
                      <a:r>
                        <a:rPr lang="ru-RU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понижающий коэффициент из-за отсутствия варьируемой базы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6657" marR="66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20612" y="1356319"/>
            <a:ext cx="81640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Clr>
                <a:srgbClr val="F14124">
                  <a:lumMod val="75000"/>
                </a:srgbClr>
              </a:buClr>
              <a:buSzPct val="130000"/>
              <a:tabLst>
                <a:tab pos="180340" algn="l"/>
              </a:tabLst>
            </a:pPr>
            <a:r>
              <a:rPr lang="ru-RU" sz="1600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Таблица 2 - Принципы совершенствования методики расчета необходимой валовой выручки и тарифа на услуги по передаче и распределению</a:t>
            </a:r>
            <a:r>
              <a:rPr lang="ru-RU" sz="1600" b="1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 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электрической энергии</a:t>
            </a:r>
          </a:p>
        </p:txBody>
      </p:sp>
    </p:spTree>
    <p:extLst>
      <p:ext uri="{BB962C8B-B14F-4D97-AF65-F5344CB8AC3E}">
        <p14:creationId xmlns:p14="http://schemas.microsoft.com/office/powerpoint/2010/main" val="23586727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"/>
            <a:ext cx="9144000" cy="685038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51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20688"/>
            <a:ext cx="7416824" cy="2677656"/>
          </a:xfrm>
          <a:prstGeom prst="rect">
            <a:avLst/>
          </a:prstGeom>
          <a:solidFill>
            <a:schemeClr val="bg1">
              <a:alpha val="89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>
                <a:solidFill>
                  <a:schemeClr val="tx2">
                    <a:lumMod val="60000"/>
                    <a:lumOff val="40000"/>
                  </a:schemeClr>
                </a:solidFill>
              </a:rPr>
              <a:t>4. Метод – </a:t>
            </a:r>
          </a:p>
          <a:p>
            <a:r>
              <a:rPr lang="ru-RU" sz="2400">
                <a:solidFill>
                  <a:schemeClr val="tx2">
                    <a:lumMod val="60000"/>
                    <a:lumOff val="40000"/>
                  </a:schemeClr>
                </a:solidFill>
              </a:rPr>
              <a:t>способ получения новых знаний, результатов решения задач; способ достижения определенных результатов в познании. </a:t>
            </a:r>
          </a:p>
          <a:p>
            <a:endParaRPr lang="ru-RU" sz="240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sz="2400">
                <a:solidFill>
                  <a:schemeClr val="tx2">
                    <a:lumMod val="60000"/>
                    <a:lumOff val="40000"/>
                  </a:schemeClr>
                </a:solidFill>
              </a:rPr>
              <a:t>В основе метода лежат приёмы исследования, показатели, способы, элементы, инструменты. [4] 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99593" y="5556323"/>
            <a:ext cx="7574432" cy="738664"/>
          </a:xfrm>
          <a:prstGeom prst="rect">
            <a:avLst/>
          </a:prstGeom>
          <a:solidFill>
            <a:schemeClr val="bg1">
              <a:alpha val="84000"/>
            </a:schemeClr>
          </a:solidFill>
        </p:spPr>
        <p:txBody>
          <a:bodyPr wrap="square">
            <a:spAutoFit/>
          </a:bodyPr>
          <a:lstStyle/>
          <a:p>
            <a:pPr marL="45720" lvl="0"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</a:pPr>
            <a:r>
              <a:rPr lang="ru-RU" sz="1400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4. Румянцев А.М. Инструментарий  экономической науки и практики. Научно-популярный справочник/ А.М. Румянцев, Е.Г. Яковенко, С.И </a:t>
            </a:r>
            <a:r>
              <a:rPr lang="ru-RU" sz="1400" dirty="0" err="1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Янаев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. – М.: Знание, 1985. – 305 с.</a:t>
            </a:r>
          </a:p>
        </p:txBody>
      </p:sp>
    </p:spTree>
    <p:extLst>
      <p:ext uri="{BB962C8B-B14F-4D97-AF65-F5344CB8AC3E}">
        <p14:creationId xmlns:p14="http://schemas.microsoft.com/office/powerpoint/2010/main" val="14225488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"/>
            <a:ext cx="9144000" cy="685038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52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20688"/>
            <a:ext cx="7416824" cy="1200329"/>
          </a:xfrm>
          <a:prstGeom prst="rect">
            <a:avLst/>
          </a:prstGeom>
          <a:solidFill>
            <a:schemeClr val="bg1">
              <a:alpha val="89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5. Методика – </a:t>
            </a:r>
          </a:p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совокупность методов, направленных на решение поставленных задач (это для канд. диссертации)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2196115"/>
            <a:ext cx="7920880" cy="6740307"/>
          </a:xfrm>
          <a:prstGeom prst="rect">
            <a:avLst/>
          </a:prstGeom>
          <a:solidFill>
            <a:schemeClr val="bg1">
              <a:alpha val="89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>
                <a:solidFill>
                  <a:schemeClr val="tx2">
                    <a:lumMod val="60000"/>
                    <a:lumOff val="40000"/>
                  </a:schemeClr>
                </a:solidFill>
              </a:rPr>
              <a:t>Пример:</a:t>
            </a:r>
          </a:p>
          <a:p>
            <a:r>
              <a:rPr lang="ru-RU" sz="2400">
                <a:solidFill>
                  <a:schemeClr val="tx2">
                    <a:lumMod val="60000"/>
                    <a:lumOff val="40000"/>
                  </a:schemeClr>
                </a:solidFill>
              </a:rPr>
              <a:t>«Разработана методика корректировки производственных расходов при формировании тарифов с помощью варьируемого коэффициента – индекса снижения эксплуатационных расходов – и порядок его расчёта, который учитывает степень и интенсивность обновления оборудования для передачи и распределения электрической энергии.»</a:t>
            </a:r>
          </a:p>
          <a:p>
            <a:endParaRPr lang="ru-RU" sz="240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sz="2400">
                <a:solidFill>
                  <a:schemeClr val="tx2">
                    <a:lumMod val="60000"/>
                    <a:lumOff val="40000"/>
                  </a:schemeClr>
                </a:solidFill>
              </a:rPr>
              <a:t>Другими словами: предложен метод корректировки производственных расходов с использованием нового элемента - варьируемый коэффициент.</a:t>
            </a:r>
          </a:p>
          <a:p>
            <a:r>
              <a:rPr lang="ru-RU" sz="2400">
                <a:solidFill>
                  <a:schemeClr val="tx2">
                    <a:lumMod val="60000"/>
                    <a:lumOff val="40000"/>
                  </a:schemeClr>
                </a:solidFill>
              </a:rPr>
              <a:t>Данный коэффициент автор назвал «варьируемый коэффициент»</a:t>
            </a:r>
          </a:p>
          <a:p>
            <a:r>
              <a:rPr lang="ru-RU" sz="2400">
                <a:solidFill>
                  <a:schemeClr val="tx2">
                    <a:lumMod val="60000"/>
                    <a:lumOff val="40000"/>
                  </a:schemeClr>
                </a:solidFill>
              </a:rPr>
              <a:t>Далее в исследовании автор предлагает порядок расчёта данного варьируемого коэффициента (рис.1). </a:t>
            </a:r>
          </a:p>
          <a:p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3076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"/>
            <a:ext cx="9144000" cy="685038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53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620688"/>
            <a:ext cx="7920880" cy="3416320"/>
          </a:xfrm>
          <a:prstGeom prst="rect">
            <a:avLst/>
          </a:prstGeom>
          <a:solidFill>
            <a:schemeClr val="bg1">
              <a:alpha val="89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Другими словами: предложен метод корректировки производственных расходов с использованием нового элемента - варьируемый коэффициент.</a:t>
            </a:r>
          </a:p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Данный коэффициент автор назвал «варьируемый коэффициент»</a:t>
            </a:r>
          </a:p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Далее в исследовании автор предлагает порядок расчёта данного варьируемого коэффициента (рис.1). </a:t>
            </a:r>
          </a:p>
          <a:p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4988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32" y="720545"/>
            <a:ext cx="7395768" cy="4713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18035" y="5589240"/>
            <a:ext cx="6696743" cy="1021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180340" algn="l"/>
              </a:tabLst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Рис.1 - Порядок расчета варьируемого коэффициента – индекса снижения операционных (эксплуатационных) расходов</a:t>
            </a:r>
            <a:endParaRPr lang="ru-RU" sz="1400" b="1" dirty="0">
              <a:solidFill>
                <a:schemeClr val="bg2">
                  <a:lumMod val="25000"/>
                </a:schemeClr>
              </a:solidFill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920386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"/>
            <a:ext cx="9144000" cy="685038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55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20688"/>
            <a:ext cx="7416824" cy="3046988"/>
          </a:xfrm>
          <a:prstGeom prst="rect">
            <a:avLst/>
          </a:prstGeom>
          <a:solidFill>
            <a:schemeClr val="bg1">
              <a:alpha val="89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6. Алгоритм – </a:t>
            </a:r>
          </a:p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набор инструкций, описывающих порядок действий исполнителя для достижения некоторого результата.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Определяет процесс перехода от исходных данных к некоторому результату и обладает свойствами комплексности, конечности, определенности. </a:t>
            </a:r>
          </a:p>
        </p:txBody>
      </p:sp>
    </p:spTree>
    <p:extLst>
      <p:ext uri="{BB962C8B-B14F-4D97-AF65-F5344CB8AC3E}">
        <p14:creationId xmlns:p14="http://schemas.microsoft.com/office/powerpoint/2010/main" val="41475153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"/>
            <a:ext cx="9144000" cy="685038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56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620688"/>
            <a:ext cx="7920880" cy="4893647"/>
          </a:xfrm>
          <a:prstGeom prst="rect">
            <a:avLst/>
          </a:prstGeom>
          <a:solidFill>
            <a:schemeClr val="bg1">
              <a:alpha val="89000"/>
            </a:schemeClr>
          </a:solidFill>
          <a:effectLst>
            <a:outerShdw blurRad="50800" dist="38100" dir="2700000" sx="104000" sy="104000" algn="t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 экономических исследованиях алгоритмом могут быть представлены:</a:t>
            </a:r>
          </a:p>
          <a:p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порядок экономического анализа;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алгоритм комплексной оценки объекта исследования (н-р: конкурентоспособности организаций сферы услуг с добавлением новых показателей, которые ранее в данной сфере деятельности не рассчитывались);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алгоритм регулирования экономических отношений (н-р: межотраслевых взаимосвязей) и др.</a:t>
            </a:r>
          </a:p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Пример (рис.2).</a:t>
            </a:r>
          </a:p>
        </p:txBody>
      </p:sp>
    </p:spTree>
    <p:extLst>
      <p:ext uri="{BB962C8B-B14F-4D97-AF65-F5344CB8AC3E}">
        <p14:creationId xmlns:p14="http://schemas.microsoft.com/office/powerpoint/2010/main" val="119885388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31838"/>
            <a:ext cx="4669763" cy="5577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940152" y="4585771"/>
            <a:ext cx="2880320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lvl="0" algn="just">
              <a:lnSpc>
                <a:spcPct val="115000"/>
              </a:lnSpc>
              <a:spcBef>
                <a:spcPct val="20000"/>
              </a:spcBef>
              <a:buClr>
                <a:srgbClr val="F14124">
                  <a:lumMod val="75000"/>
                </a:srgbClr>
              </a:buClr>
              <a:buSzPct val="130000"/>
              <a:tabLst>
                <a:tab pos="180340" algn="l"/>
              </a:tabLst>
            </a:pPr>
            <a:r>
              <a:rPr lang="ru-RU" sz="1000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Рис.2 - Алгоритм оценки конкурентоспособности региональных банков [5]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180340" algn="l"/>
              </a:tabLst>
            </a:pPr>
            <a:endParaRPr lang="ru-RU" sz="1000" dirty="0">
              <a:solidFill>
                <a:schemeClr val="bg2">
                  <a:lumMod val="25000"/>
                </a:schemeClr>
              </a:solidFill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000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5. </a:t>
            </a:r>
            <a:r>
              <a:rPr lang="ru-RU" sz="1000" dirty="0" err="1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Печникова</a:t>
            </a:r>
            <a:r>
              <a:rPr lang="ru-RU" sz="1000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 О.А. Оценка конкурентоспособности региональных коммерческих банков// Магистерская диссертация. Владивостокский филиал Российской таможенной академии. – Владивосток. – 2015.</a:t>
            </a:r>
            <a:endParaRPr lang="ru-RU" sz="1000" dirty="0">
              <a:solidFill>
                <a:schemeClr val="bg2">
                  <a:lumMod val="25000"/>
                </a:schemeClr>
              </a:solidFill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0020442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Авторский вклад: систематизированы и конкретизированы этапы анализа, предложен комплексный показатель, который ранее не применялся для оценки конкурентоспособности коммерческих банков – индекс концентрации Холла-</a:t>
            </a:r>
            <a:r>
              <a:rPr lang="ru-RU" sz="2400" dirty="0" err="1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Тайдмана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ea typeface="Calibri"/>
                <a:cs typeface="Times New Roman"/>
              </a:rPr>
              <a:t>.</a:t>
            </a:r>
            <a:endParaRPr lang="ru-RU" sz="1800" dirty="0">
              <a:solidFill>
                <a:schemeClr val="bg2">
                  <a:lumMod val="25000"/>
                </a:schemeClr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180340" algn="l"/>
              </a:tabLst>
            </a:pPr>
            <a:endParaRPr lang="ru-RU" sz="1800" dirty="0">
              <a:latin typeface="Calibri"/>
              <a:ea typeface="Calibri"/>
              <a:cs typeface="Times New Roman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33226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173"/>
            <a:ext cx="9144000" cy="685038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98612" y="4833617"/>
            <a:ext cx="4248472" cy="162595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Что это </a:t>
            </a:r>
          </a:p>
          <a:p>
            <a:r>
              <a:rPr lang="ru-RU" sz="12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за блок?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59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20688"/>
            <a:ext cx="7416824" cy="369332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Дизайн исследования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789974" y="1063010"/>
            <a:ext cx="2635561" cy="923330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Программа исследования по кейсу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2082521"/>
            <a:ext cx="2635561" cy="646331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Методологическая часть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2903339"/>
            <a:ext cx="2635561" cy="307777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Формулировка проблемы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15818" y="3273332"/>
            <a:ext cx="2635561" cy="307777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Цель и задачи исследования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43608" y="3643325"/>
            <a:ext cx="2635561" cy="523220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Объект и предмет исследования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331640" y="4238471"/>
            <a:ext cx="2635561" cy="523220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Основные понятия исследования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547664" y="4829950"/>
            <a:ext cx="2635561" cy="954107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Предварительный системный анализ (моделирование исследовательской проблемы)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835696" y="5826126"/>
            <a:ext cx="2635561" cy="523220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Разработанная система гипотез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228184" y="3254177"/>
            <a:ext cx="2635561" cy="523220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Обоснование методов сбора информации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016054" y="3891990"/>
            <a:ext cx="2635561" cy="523220"/>
          </a:xfrm>
          <a:prstGeom prst="rect">
            <a:avLst/>
          </a:prstGeom>
          <a:solidFill>
            <a:schemeClr val="bg1">
              <a:alpha val="84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Проект выборки и её обоснование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792363" y="4529803"/>
            <a:ext cx="2635561" cy="523220"/>
          </a:xfrm>
          <a:prstGeom prst="rect">
            <a:avLst/>
          </a:prstGeom>
          <a:solidFill>
            <a:schemeClr val="bg1">
              <a:alpha val="81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Выбор методов анализа информации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076056" y="2385167"/>
            <a:ext cx="2635561" cy="646331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Процедурная часть программы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645696" y="5128330"/>
            <a:ext cx="2635561" cy="523220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Инструментарий, план, бюджет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136578144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60</a:t>
            </a:fld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611560" y="836712"/>
            <a:ext cx="4437112" cy="34747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Желаю успешных научных и прикладных результатов!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9636" y="3284984"/>
            <a:ext cx="4764363" cy="3566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14143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b6d11c0218c21dc233bd31c44831195e77d7119"/>
</p:tagLst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6372</TotalTime>
  <Words>3203</Words>
  <Application>Microsoft Office PowerPoint</Application>
  <PresentationFormat>Экран (4:3)</PresentationFormat>
  <Paragraphs>549</Paragraphs>
  <Slides>60</Slides>
  <Notes>24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60</vt:i4>
      </vt:variant>
    </vt:vector>
  </HeadingPairs>
  <TitlesOfParts>
    <vt:vector size="67" baseType="lpstr">
      <vt:lpstr>Arial</vt:lpstr>
      <vt:lpstr>Calibri</vt:lpstr>
      <vt:lpstr>Georgia</vt:lpstr>
      <vt:lpstr>Roboto</vt:lpstr>
      <vt:lpstr>Times New Roman</vt:lpstr>
      <vt:lpstr>Trebuchet MS</vt:lpstr>
      <vt:lpstr>Воздушный поток</vt:lpstr>
      <vt:lpstr>Часть 5. Методология научных исследований и академическое письмо</vt:lpstr>
      <vt:lpstr>В чём проблема подготовки диссертации?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Элементы научной новизны  и практических результатов магистерских исследований</dc:title>
  <dc:creator>User</dc:creator>
  <cp:lastModifiedBy>Admin</cp:lastModifiedBy>
  <cp:revision>299</cp:revision>
  <cp:lastPrinted>2017-02-20T05:52:11Z</cp:lastPrinted>
  <dcterms:created xsi:type="dcterms:W3CDTF">2016-10-09T02:40:13Z</dcterms:created>
  <dcterms:modified xsi:type="dcterms:W3CDTF">2026-03-13T05:26:02Z</dcterms:modified>
</cp:coreProperties>
</file>