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31"/>
  </p:notesMasterIdLst>
  <p:sldIdLst>
    <p:sldId id="262" r:id="rId2"/>
    <p:sldId id="263" r:id="rId3"/>
    <p:sldId id="265" r:id="rId4"/>
    <p:sldId id="327" r:id="rId5"/>
    <p:sldId id="266" r:id="rId6"/>
    <p:sldId id="313" r:id="rId7"/>
    <p:sldId id="328" r:id="rId8"/>
    <p:sldId id="292" r:id="rId9"/>
    <p:sldId id="314" r:id="rId10"/>
    <p:sldId id="339" r:id="rId11"/>
    <p:sldId id="340" r:id="rId12"/>
    <p:sldId id="341" r:id="rId13"/>
    <p:sldId id="310" r:id="rId14"/>
    <p:sldId id="311" r:id="rId15"/>
    <p:sldId id="342" r:id="rId16"/>
    <p:sldId id="343" r:id="rId17"/>
    <p:sldId id="344" r:id="rId18"/>
    <p:sldId id="345" r:id="rId19"/>
    <p:sldId id="346" r:id="rId20"/>
    <p:sldId id="347" r:id="rId21"/>
    <p:sldId id="330" r:id="rId22"/>
    <p:sldId id="331" r:id="rId23"/>
    <p:sldId id="332" r:id="rId24"/>
    <p:sldId id="333" r:id="rId25"/>
    <p:sldId id="334" r:id="rId26"/>
    <p:sldId id="335" r:id="rId27"/>
    <p:sldId id="336" r:id="rId28"/>
    <p:sldId id="338" r:id="rId29"/>
    <p:sldId id="290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6600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444" autoAdjust="0"/>
  </p:normalViewPr>
  <p:slideViewPr>
    <p:cSldViewPr>
      <p:cViewPr>
        <p:scale>
          <a:sx n="68" d="100"/>
          <a:sy n="68" d="100"/>
        </p:scale>
        <p:origin x="-1344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4" y="4879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A5D3434-2CDE-4FD0-9320-0A607EADBE19}" type="datetimeFigureOut">
              <a:rPr lang="en-US"/>
              <a:pPr>
                <a:defRPr/>
              </a:pPr>
              <a:t>4/15/2015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AA75555-B54A-4E3D-8845-7AAED6FA5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A5D34F-0DB7-4BEA-900C-F0C0FD008D56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9F2361D-4529-4318-AC89-865C0342B669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EC6D89-D922-416A-9A49-FC447D541521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EF0D00-096B-44E4-B07C-74760D2F9B69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0770E6-71A0-4D2A-A8B2-48C3AFEBE720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05D7F9-E008-4A58-8FF3-C10B70D9AB79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F7D4FE-1764-4D65-93E9-CF5099E1AB00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28B1D0-CF8E-4DA5-880B-6B83050E98FD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3A282E-43B5-41F9-9481-D5700411A297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CF7776-8BFF-4157-B964-BBDB1D6C6320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EF2D5F-A58E-473E-9332-7F229A91A70E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118E0C-C92E-4088-AC96-AECC105C95DB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8E92FB5-FFFD-4819-839D-06B769C8028F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6B9EB8-81E9-4205-A743-005CE4E2367A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AB1726-1851-4E97-8BFE-C4F9812B9857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36243-B1E9-43AB-A4F2-23C29BD810E9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EFF36-504E-4CD2-9728-1C28B045D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9BDFA-81AF-4347-AB91-FBA6C10E288F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94769-EBD5-48CA-9FD4-6521B61717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D9B0C-56AF-4004-8635-DBDA6C63B48B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D2BFC-0183-4577-8B9C-8D56437D5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B502A-290F-4D91-9507-4D7DDDFA858B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6C380-AD9F-4AB4-8B0B-76CD0EF610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0D3B6-7355-47E3-8266-4E7604995977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BDB7E-F20E-4289-8C39-6ADC844762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FA934-4847-4E6A-9FE6-8D5C7E1CD058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C38D3-3754-4ACE-B143-48780278A0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D72AB-BA6C-4193-91BA-F1C44C74EA99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8D471-2355-4013-B4D2-EBE95A0CC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24773-7CA2-436C-9DE9-EED00785732E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D1A35-C271-4E37-B06F-0A1544F693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64AE6-C43A-47BA-8336-68B9E52F8FE4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099DD-7192-4CD8-A488-0C7E4A18BA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FC4E7-CBD5-4D54-94AC-20F494803BF8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58980-EF34-43B9-BE85-7284E2B48E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EE5F2-D5C0-42DF-89DF-EF1A9005011C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9FA14-222C-409C-BEE8-86C0BCAC39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1EAD68-A068-44F8-BCB6-A1FE63BA3DB9}" type="datetimeFigureOut">
              <a:rPr lang="ru-RU"/>
              <a:pPr>
                <a:defRPr/>
              </a:pPr>
              <a:t>15.04.2015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C32F8F-9BA2-4F6A-899C-A3CC6FEA3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11" r:id="rId2"/>
    <p:sldLayoutId id="2147484220" r:id="rId3"/>
    <p:sldLayoutId id="2147484212" r:id="rId4"/>
    <p:sldLayoutId id="2147484213" r:id="rId5"/>
    <p:sldLayoutId id="2147484214" r:id="rId6"/>
    <p:sldLayoutId id="2147484215" r:id="rId7"/>
    <p:sldLayoutId id="2147484216" r:id="rId8"/>
    <p:sldLayoutId id="2147484221" r:id="rId9"/>
    <p:sldLayoutId id="2147484217" r:id="rId10"/>
    <p:sldLayoutId id="214748421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eb.ru/common/upload/files/veb/kso/ksobook201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2564904"/>
            <a:ext cx="7920880" cy="295232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</a:t>
            </a:r>
            <a:b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устойчивого развития организации</a:t>
            </a:r>
            <a:endParaRPr lang="ru-RU" sz="3200" dirty="0" smtClean="0">
              <a:solidFill>
                <a:srgbClr val="C0000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 fontScale="92500"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Дисциплина: Корпоративная социальная ответственность</a:t>
            </a:r>
            <a:endParaRPr lang="ru-RU" i="1" dirty="0" smtClean="0">
              <a:solidFill>
                <a:srgbClr val="002060"/>
              </a:solidFill>
            </a:endParaRPr>
          </a:p>
        </p:txBody>
      </p:sp>
      <p:grpSp>
        <p:nvGrpSpPr>
          <p:cNvPr id="512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12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3"/>
          <p:cNvSpPr>
            <a:spLocks noGrp="1"/>
          </p:cNvSpPr>
          <p:nvPr>
            <p:ph type="title"/>
          </p:nvPr>
        </p:nvSpPr>
        <p:spPr>
          <a:xfrm>
            <a:off x="323850" y="765175"/>
            <a:ext cx="8496300" cy="12954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устойчивого развития организации</a:t>
            </a: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Содержимое 4"/>
          <p:cNvSpPr>
            <a:spLocks noGrp="1"/>
          </p:cNvSpPr>
          <p:nvPr>
            <p:ph idx="1"/>
          </p:nvPr>
        </p:nvSpPr>
        <p:spPr>
          <a:xfrm>
            <a:off x="395288" y="2349500"/>
            <a:ext cx="8229600" cy="3240088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400" smtClean="0"/>
              <a:t>Концепция устойчивого развития. 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400" smtClean="0"/>
              <a:t>Основные факторы устойчивого развития организации. 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400" smtClean="0"/>
              <a:t>КСО в обеспечении устойчивого развития организации.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400" smtClean="0"/>
              <a:t>Принципы устойчивого развития организации при реализации КСО. </a:t>
            </a:r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497888" cy="59055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dirty="0" smtClean="0"/>
              <a:t>Управление процессом развития приводит к разнонаправленным результатам, которые определяются как </a:t>
            </a:r>
            <a:r>
              <a:rPr lang="ru-RU" sz="2000" b="1" dirty="0" smtClean="0"/>
              <a:t>прогресс </a:t>
            </a:r>
            <a:r>
              <a:rPr lang="ru-RU" sz="2000" dirty="0" smtClean="0"/>
              <a:t>или </a:t>
            </a:r>
            <a:r>
              <a:rPr lang="ru-RU" sz="2000" b="1" dirty="0" smtClean="0"/>
              <a:t>регресс.</a:t>
            </a:r>
          </a:p>
          <a:p>
            <a:pPr>
              <a:defRPr/>
            </a:pPr>
            <a:r>
              <a:rPr lang="ru-RU" sz="2000" b="1" dirty="0" smtClean="0"/>
              <a:t>Основные характеристики </a:t>
            </a:r>
            <a:r>
              <a:rPr lang="ru-RU" sz="2000" dirty="0" smtClean="0"/>
              <a:t>концепции прогресса как результата преобразований: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000" b="1" dirty="0" smtClean="0"/>
              <a:t>необратимость времени: </a:t>
            </a:r>
            <a:r>
              <a:rPr lang="ru-RU" sz="2000" dirty="0" smtClean="0"/>
              <a:t>течет линейно и обеспечивает непрерывность прошлого, настоящего и будущего;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000" b="1" dirty="0" smtClean="0"/>
              <a:t>направленность движения: </a:t>
            </a:r>
            <a:r>
              <a:rPr lang="ru-RU" sz="2000" dirty="0" smtClean="0"/>
              <a:t>ни одна стадия не повторяется, каждая последующая ступень находится ближе к предполагаемому конечному состоянию, чем предыдущая;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000" b="1" dirty="0" err="1" smtClean="0"/>
              <a:t>кумулятивность</a:t>
            </a:r>
            <a:r>
              <a:rPr lang="ru-RU" sz="2000" b="1" dirty="0" smtClean="0"/>
              <a:t> развития, </a:t>
            </a:r>
            <a:r>
              <a:rPr lang="ru-RU" sz="2000" dirty="0" smtClean="0"/>
              <a:t>которое протекает революционно или эволюционно;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000" b="1" dirty="0" smtClean="0"/>
              <a:t>дифференциация фаз процесса развития</a:t>
            </a:r>
            <a:r>
              <a:rPr lang="ru-RU" sz="2000" dirty="0" smtClean="0"/>
              <a:t>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000" b="1" dirty="0" smtClean="0"/>
              <a:t>неуклонное совершенствование развивающегося объекта:</a:t>
            </a:r>
            <a:r>
              <a:rPr lang="ru-RU" sz="2000" dirty="0" smtClean="0"/>
              <a:t> каждая последующая ступень лучше предыдущей.</a:t>
            </a:r>
          </a:p>
        </p:txBody>
      </p:sp>
      <p:grpSp>
        <p:nvGrpSpPr>
          <p:cNvPr id="717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17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836613"/>
            <a:ext cx="8353425" cy="5472112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dirty="0" smtClean="0"/>
              <a:t>Выражение </a:t>
            </a:r>
            <a:r>
              <a:rPr lang="ru-RU" b="1" dirty="0" smtClean="0"/>
              <a:t>прогресса</a:t>
            </a:r>
            <a:r>
              <a:rPr lang="ru-RU" dirty="0" smtClean="0"/>
              <a:t>: индустриализация, урбанизация, модернизация и мера человеческой свободы. </a:t>
            </a:r>
          </a:p>
          <a:p>
            <a:pPr>
              <a:defRPr/>
            </a:pPr>
            <a:r>
              <a:rPr lang="ru-RU" dirty="0" smtClean="0"/>
              <a:t>Выражение </a:t>
            </a:r>
            <a:r>
              <a:rPr lang="ru-RU" b="1" dirty="0" smtClean="0"/>
              <a:t>регресса</a:t>
            </a:r>
            <a:r>
              <a:rPr lang="ru-RU" dirty="0" smtClean="0"/>
              <a:t>: ухудшение экологии, перенаселенность, перепроизводство, рост напряженности между развитыми и развивающимися странами. </a:t>
            </a:r>
          </a:p>
          <a:p>
            <a:pPr>
              <a:defRPr/>
            </a:pPr>
            <a:r>
              <a:rPr lang="ru-RU" b="1" dirty="0" smtClean="0"/>
              <a:t>Экономический рост </a:t>
            </a:r>
            <a:r>
              <a:rPr lang="ru-RU" dirty="0" smtClean="0"/>
              <a:t>привел к истощению многих видов природных ресурсов и поставил человечество перед необходимостью регулирования развития. </a:t>
            </a:r>
          </a:p>
          <a:p>
            <a:pPr>
              <a:defRPr/>
            </a:pPr>
            <a:r>
              <a:rPr lang="ru-RU" b="1" dirty="0" smtClean="0"/>
              <a:t>Главная задача управления процессом развития </a:t>
            </a:r>
            <a:r>
              <a:rPr lang="ru-RU" dirty="0" smtClean="0"/>
              <a:t>- пересмотр оснований прогресса и поиск его оптимального критерия.</a:t>
            </a:r>
            <a:endParaRPr lang="ru-RU" dirty="0"/>
          </a:p>
        </p:txBody>
      </p:sp>
      <p:grpSp>
        <p:nvGrpSpPr>
          <p:cNvPr id="819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819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980728"/>
            <a:ext cx="8305800" cy="648072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Концепции развития</a:t>
            </a:r>
            <a:endParaRPr lang="en-US" sz="2800" b="1" dirty="0">
              <a:solidFill>
                <a:srgbClr val="C00000"/>
              </a:solidFill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921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924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4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188" y="2057400"/>
          <a:ext cx="7993062" cy="3317876"/>
        </p:xfrm>
        <a:graphic>
          <a:graphicData uri="http://schemas.openxmlformats.org/drawingml/2006/table">
            <a:tbl>
              <a:tblPr/>
              <a:tblGrid>
                <a:gridCol w="2887662"/>
                <a:gridCol w="5105400"/>
              </a:tblGrid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Вид концепции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Движущие силы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Эволюционная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Наследственная изменчивость, борьба за существование, естественный отбор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Эмерджментная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Качественные скачки при возникновении чего-то нового в мире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Структуралистическая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В ходе развития изменяется только структура развивающегося объекта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5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Синергетическая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Синергетика считает, что в хаосе таится источник развития, который может привести к конструктивным результатам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250825" y="1052513"/>
            <a:ext cx="8640763" cy="5184775"/>
          </a:xfrm>
        </p:spPr>
        <p:txBody>
          <a:bodyPr/>
          <a:lstStyle/>
          <a:p>
            <a:r>
              <a:rPr lang="ru-RU" sz="2400" b="1" smtClean="0"/>
              <a:t>Устойчивое развитие </a:t>
            </a:r>
            <a:r>
              <a:rPr lang="ru-RU" sz="2400" smtClean="0"/>
              <a:t>— это преобразования, которые удовлетворяют потребности настоящего времени, но не ставят под угрозу способность будущих поколений удовлетворять свои собственные потребности.</a:t>
            </a:r>
          </a:p>
          <a:p>
            <a:r>
              <a:rPr lang="ru-RU" sz="2400" b="1" smtClean="0"/>
              <a:t>Стратегия устойчивого  развития </a:t>
            </a:r>
            <a:r>
              <a:rPr lang="ru-RU" sz="2400" smtClean="0"/>
              <a:t>означает постепенное соединение в единую самоорганизующую систему экономической, экологической и социальной сфер деятельности. </a:t>
            </a:r>
          </a:p>
          <a:p>
            <a:r>
              <a:rPr lang="ru-RU" sz="2400" b="1" smtClean="0"/>
              <a:t>Устойчивое развитие </a:t>
            </a:r>
            <a:r>
              <a:rPr lang="ru-RU" sz="2400" smtClean="0"/>
              <a:t>предполагает экономическую эффективность, экологическую безопасность и социальную справедливость при общем снижении давления на биосферу.</a:t>
            </a:r>
          </a:p>
          <a:p>
            <a:pPr>
              <a:buFont typeface="Wingdings 2" pitchFamily="18" charset="2"/>
              <a:buNone/>
            </a:pPr>
            <a:endParaRPr lang="ru-RU" sz="2400" smtClean="0"/>
          </a:p>
        </p:txBody>
      </p:sp>
      <p:grpSp>
        <p:nvGrpSpPr>
          <p:cNvPr id="1024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024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539750" y="981075"/>
            <a:ext cx="8280400" cy="5184775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/>
              <a:t>Концепция устойчивого развития - </a:t>
            </a:r>
            <a:r>
              <a:rPr lang="ru-RU" sz="2000" dirty="0" smtClean="0"/>
              <a:t>результат объединения  экономической, социальной и экологической точек зрения — это взаимосвязанные, взаимозависимые и взаимоподчиненные области единого целого. </a:t>
            </a:r>
          </a:p>
          <a:p>
            <a:pPr>
              <a:defRPr/>
            </a:pPr>
            <a:r>
              <a:rPr lang="ru-RU" sz="2000" dirty="0" smtClean="0"/>
              <a:t>Организация рассматривается как </a:t>
            </a:r>
            <a:r>
              <a:rPr lang="ru-RU" sz="2000" b="1" dirty="0" err="1" smtClean="0"/>
              <a:t>социо-эколого-экономическая</a:t>
            </a:r>
            <a:r>
              <a:rPr lang="ru-RU" sz="2000" b="1" dirty="0" smtClean="0"/>
              <a:t> система. </a:t>
            </a:r>
          </a:p>
          <a:p>
            <a:pPr>
              <a:defRPr/>
            </a:pPr>
            <a:r>
              <a:rPr lang="ru-RU" sz="2000" dirty="0" smtClean="0"/>
              <a:t>Экономические цели (прибыль, доход) становятся вторичными по отношению к цели сохранения целостности среды обитания.</a:t>
            </a:r>
          </a:p>
          <a:p>
            <a:pPr>
              <a:defRPr/>
            </a:pPr>
            <a:r>
              <a:rPr lang="ru-RU" sz="2000" dirty="0" smtClean="0"/>
              <a:t>Переход к концепции устойчивого развития требует от менеджмента организации: </a:t>
            </a:r>
          </a:p>
          <a:p>
            <a:pPr lvl="1">
              <a:defRPr/>
            </a:pPr>
            <a:r>
              <a:rPr lang="ru-RU" sz="2000" dirty="0" smtClean="0"/>
              <a:t>осознания расширения границ объекта управления,</a:t>
            </a:r>
          </a:p>
          <a:p>
            <a:pPr lvl="1">
              <a:defRPr/>
            </a:pPr>
            <a:r>
              <a:rPr lang="ru-RU" sz="2000" dirty="0" smtClean="0"/>
              <a:t>осмысления высших целей развития и формирование новых экологических и социальных нормативов.</a:t>
            </a:r>
          </a:p>
          <a:p>
            <a:pPr>
              <a:spcBef>
                <a:spcPts val="0"/>
              </a:spcBef>
              <a:defRPr/>
            </a:pPr>
            <a:endParaRPr lang="ru-RU" sz="2000" dirty="0" smtClean="0"/>
          </a:p>
          <a:p>
            <a:pPr marL="514350" indent="-514350">
              <a:spcBef>
                <a:spcPts val="0"/>
              </a:spcBef>
              <a:buClr>
                <a:srgbClr val="002060"/>
              </a:buClr>
              <a:buSzPct val="100000"/>
              <a:buFont typeface="Wingdings 2" pitchFamily="18" charset="2"/>
              <a:buNone/>
              <a:defRPr/>
            </a:pPr>
            <a:endParaRPr lang="ru-RU" sz="2000" dirty="0" smtClean="0">
              <a:solidFill>
                <a:srgbClr val="002060"/>
              </a:solidFill>
            </a:endParaRPr>
          </a:p>
          <a:p>
            <a:pPr marL="514350" indent="-514350" eaLnBrk="1" hangingPunct="1">
              <a:spcBef>
                <a:spcPts val="0"/>
              </a:spcBef>
              <a:buClr>
                <a:srgbClr val="002060"/>
              </a:buClr>
              <a:buSzPct val="100000"/>
              <a:buFont typeface="Verdana" pitchFamily="34" charset="0"/>
              <a:buAutoNum type="arabicPeriod"/>
              <a:defRPr/>
            </a:pPr>
            <a:endParaRPr lang="en-US" sz="2000" dirty="0" smtClean="0">
              <a:solidFill>
                <a:srgbClr val="002060"/>
              </a:solidFill>
            </a:endParaRPr>
          </a:p>
        </p:txBody>
      </p:sp>
      <p:grpSp>
        <p:nvGrpSpPr>
          <p:cNvPr id="1126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126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6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Основные тенденции изменений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в окружающей среде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539750" y="1844675"/>
            <a:ext cx="8229600" cy="4751388"/>
          </a:xfrm>
        </p:spPr>
        <p:txBody>
          <a:bodyPr/>
          <a:lstStyle/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стремительность изменения знаний;</a:t>
            </a:r>
          </a:p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высокие темпы обновления продукции;</a:t>
            </a:r>
          </a:p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смена решающего фактора развития бизнеса: земля </a:t>
            </a:r>
            <a:r>
              <a:rPr lang="ru-RU" sz="2800" smtClean="0">
                <a:sym typeface="Symbol" pitchFamily="18" charset="2"/>
              </a:rPr>
              <a:t> </a:t>
            </a:r>
            <a:r>
              <a:rPr lang="ru-RU" sz="2800" smtClean="0"/>
              <a:t>капитал </a:t>
            </a:r>
            <a:r>
              <a:rPr lang="ru-RU" sz="2800" smtClean="0">
                <a:sym typeface="Symbol" pitchFamily="18" charset="2"/>
              </a:rPr>
              <a:t></a:t>
            </a:r>
            <a:r>
              <a:rPr lang="ru-RU" sz="2800" smtClean="0"/>
              <a:t> человек и его знания;</a:t>
            </a:r>
          </a:p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размывание границ между отраслями и сегментами;</a:t>
            </a:r>
          </a:p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глобальная конкуренция;</a:t>
            </a:r>
          </a:p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большая взаимосвязь участников.</a:t>
            </a:r>
          </a:p>
          <a:p>
            <a:pPr marL="0" lvl="1" indent="-457200">
              <a:spcBef>
                <a:spcPct val="0"/>
              </a:spcBef>
              <a:buClr>
                <a:srgbClr val="C00000"/>
              </a:buClr>
              <a:buSzPct val="100000"/>
              <a:buFont typeface="Wingdings 2" pitchFamily="18" charset="2"/>
              <a:buNone/>
            </a:pPr>
            <a:endParaRPr lang="ru-RU" sz="2800" i="1" smtClean="0">
              <a:solidFill>
                <a:srgbClr val="002060"/>
              </a:solidFill>
            </a:endParaRPr>
          </a:p>
        </p:txBody>
      </p:sp>
      <p:grpSp>
        <p:nvGrpSpPr>
          <p:cNvPr id="1229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229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3" y="549275"/>
            <a:ext cx="7886700" cy="576263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Источники движущих сил (1/4):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179388" y="1196975"/>
            <a:ext cx="8713787" cy="5256213"/>
          </a:xfrm>
        </p:spPr>
        <p:txBody>
          <a:bodyPr/>
          <a:lstStyle/>
          <a:p>
            <a:pPr marL="450850" indent="-45085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000" dirty="0" smtClean="0"/>
              <a:t>долгосрочные тенденции экономического роста отрасли:</a:t>
            </a:r>
          </a:p>
          <a:p>
            <a:pPr marL="450850" indent="-450850"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определяют соотношения спроса и предложения;</a:t>
            </a:r>
          </a:p>
          <a:p>
            <a:pPr marL="450850" indent="-450850"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влияют на проникновение на рынок или уход с него организаций;</a:t>
            </a:r>
          </a:p>
          <a:p>
            <a:pPr marL="450850" indent="-450850"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определяют объемы и структуру инвестиций в отрасль;</a:t>
            </a:r>
          </a:p>
          <a:p>
            <a:pPr marL="450850" indent="-450850">
              <a:buClr>
                <a:srgbClr val="C00000"/>
              </a:buClr>
              <a:buSzPct val="100000"/>
              <a:buFont typeface="+mj-lt"/>
              <a:buAutoNum type="arabicPeriod" startAt="2"/>
              <a:defRPr/>
            </a:pPr>
            <a:r>
              <a:rPr lang="ru-RU" sz="2000" dirty="0" smtClean="0"/>
              <a:t>изменение в составе потребителей и способах использования товаров за счет:</a:t>
            </a:r>
          </a:p>
          <a:p>
            <a:pPr marL="450850" indent="-450850"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демографических процессов — увеличение или снижение числа потребителей;</a:t>
            </a:r>
          </a:p>
          <a:p>
            <a:pPr marL="450850" indent="-450850"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социально-экономических процессов — появление нового класса или социального слоя потребителей;</a:t>
            </a:r>
          </a:p>
          <a:p>
            <a:pPr marL="450850" indent="-450850"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изменений условий продажи и обслуживания — продажа в кредит, гарантийное обслуживание;</a:t>
            </a:r>
          </a:p>
          <a:p>
            <a:pPr marL="450850" indent="-450850"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новой системы </a:t>
            </a:r>
            <a:r>
              <a:rPr lang="ru-RU" sz="2000" dirty="0" err="1" smtClean="0"/>
              <a:t>дистрибьюции</a:t>
            </a:r>
            <a:r>
              <a:rPr lang="ru-RU" sz="2000" dirty="0" smtClean="0"/>
              <a:t> — продажа по почте, «магазин на диване» и т.д.;</a:t>
            </a:r>
          </a:p>
          <a:p>
            <a:pPr>
              <a:spcBef>
                <a:spcPts val="0"/>
              </a:spcBef>
              <a:defRPr/>
            </a:pPr>
            <a:endParaRPr lang="ru-RU" sz="2000" dirty="0"/>
          </a:p>
        </p:txBody>
      </p:sp>
      <p:grpSp>
        <p:nvGrpSpPr>
          <p:cNvPr id="1331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33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3" y="549275"/>
            <a:ext cx="7886700" cy="576263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Источники движущих сил (2/4):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179388" y="1412875"/>
            <a:ext cx="8496300" cy="4537075"/>
          </a:xfrm>
        </p:spPr>
        <p:txBody>
          <a:bodyPr/>
          <a:lstStyle/>
          <a:p>
            <a:pPr marL="365125" indent="-365125">
              <a:spcBef>
                <a:spcPts val="0"/>
              </a:spcBef>
              <a:buClr>
                <a:srgbClr val="C00000"/>
              </a:buClr>
              <a:buSzPct val="100000"/>
              <a:buFont typeface="Wingdings 2" pitchFamily="18" charset="2"/>
              <a:buNone/>
              <a:defRPr/>
            </a:pPr>
            <a:r>
              <a:rPr lang="ru-RU" sz="2000" dirty="0" smtClean="0">
                <a:solidFill>
                  <a:srgbClr val="C00000"/>
                </a:solidFill>
              </a:rPr>
              <a:t>3.	</a:t>
            </a:r>
            <a:r>
              <a:rPr lang="ru-RU" sz="2000" dirty="0" smtClean="0"/>
              <a:t>новые продукты в отрасли создают возможность:</a:t>
            </a:r>
          </a:p>
          <a:p>
            <a:pPr marL="365125" indent="-365125">
              <a:spcBef>
                <a:spcPts val="0"/>
              </a:spcBef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расширения ассортимента дифференцированных товаров, улучшения потребительских характеристик, дизайна и т.д.;</a:t>
            </a:r>
          </a:p>
          <a:p>
            <a:pPr marL="365125" indent="-365125">
              <a:spcBef>
                <a:spcPts val="0"/>
              </a:spcBef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увеличения числа клиентов организации, выпускающих новые товары, за счет клиентов фирм, приверженных к продуктам старого образца;</a:t>
            </a:r>
          </a:p>
          <a:p>
            <a:pPr marL="365125" indent="-365125">
              <a:spcBef>
                <a:spcPts val="0"/>
              </a:spcBef>
              <a:buClr>
                <a:srgbClr val="C00000"/>
              </a:buClr>
              <a:buSzPct val="100000"/>
              <a:buFont typeface="Wingdings 2" pitchFamily="18" charset="2"/>
              <a:buNone/>
              <a:defRPr/>
            </a:pPr>
            <a:r>
              <a:rPr lang="ru-RU" sz="2000" dirty="0" smtClean="0">
                <a:solidFill>
                  <a:srgbClr val="C00000"/>
                </a:solidFill>
              </a:rPr>
              <a:t>4.	</a:t>
            </a:r>
            <a:r>
              <a:rPr lang="ru-RU" sz="2000" dirty="0" smtClean="0"/>
              <a:t>обновление  технологии — изменение обстановки в отрасли за счет:</a:t>
            </a:r>
          </a:p>
          <a:p>
            <a:pPr marL="365125" indent="-365125">
              <a:spcBef>
                <a:spcPts val="0"/>
              </a:spcBef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производства новых или улучшенных товаров;</a:t>
            </a:r>
          </a:p>
          <a:p>
            <a:pPr marL="365125" indent="-365125">
              <a:spcBef>
                <a:spcPts val="0"/>
              </a:spcBef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снижения издержек и улучшения условий труда;</a:t>
            </a:r>
          </a:p>
          <a:p>
            <a:pPr marL="365125" indent="-365125">
              <a:spcBef>
                <a:spcPts val="0"/>
              </a:spcBef>
              <a:buClr>
                <a:srgbClr val="C00000"/>
              </a:buClr>
              <a:buSzPct val="100000"/>
              <a:defRPr/>
            </a:pPr>
            <a:r>
              <a:rPr lang="ru-RU" sz="2000" dirty="0" smtClean="0"/>
              <a:t>снижения объема капитальных вложений, повышение уровня рентабельности, улучшение условий для вертикальной интеграции и т.д.;</a:t>
            </a:r>
          </a:p>
          <a:p>
            <a:pPr>
              <a:spcBef>
                <a:spcPts val="0"/>
              </a:spcBef>
              <a:defRPr/>
            </a:pPr>
            <a:endParaRPr lang="ru-RU" sz="2000" dirty="0"/>
          </a:p>
        </p:txBody>
      </p:sp>
      <p:grpSp>
        <p:nvGrpSpPr>
          <p:cNvPr id="1434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43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3" y="549275"/>
            <a:ext cx="7886700" cy="576263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Источники движущих сил (3/4):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179388" y="1196975"/>
            <a:ext cx="8713787" cy="5111750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 startAt="5"/>
            </a:pPr>
            <a:r>
              <a:rPr lang="ru-RU" sz="2400" smtClean="0"/>
              <a:t>ноу-хау первоначально создает крупные преимущества организациям, ими владеющими, но по мере распространения новых методов эти преимущества теряются, вместе с тем отрасль в целом получает возможности выйти на новый уровень;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 startAt="5"/>
            </a:pPr>
            <a:r>
              <a:rPr lang="ru-RU" sz="2400" smtClean="0"/>
              <a:t>изменения в системе маркетинга отрасли происходит за счет изменения интереса потребителей к товару организации;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 startAt="5"/>
            </a:pPr>
            <a:r>
              <a:rPr lang="ru-RU" sz="2400" smtClean="0"/>
              <a:t>вхождение в отрасль или выход из неё крупных фирм резко меняют ситуацию в отрасли, отражаются на её потенциале, характере конкуренции и т.д.;</a:t>
            </a:r>
          </a:p>
          <a:p>
            <a:pPr marL="457200" indent="-457200">
              <a:buFont typeface="Wingdings 2" pitchFamily="18" charset="2"/>
              <a:buAutoNum type="arabicPeriod" startAt="5"/>
            </a:pPr>
            <a:endParaRPr lang="ru-RU" sz="2400" smtClean="0"/>
          </a:p>
        </p:txBody>
      </p:sp>
      <p:grpSp>
        <p:nvGrpSpPr>
          <p:cNvPr id="1536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6113" y="549275"/>
            <a:ext cx="7886700" cy="576263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Источники движущих сил (4/4):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8207375" cy="4608513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 startAt="8"/>
            </a:pPr>
            <a:r>
              <a:rPr lang="ru-RU" sz="2000" smtClean="0"/>
              <a:t>выход организаций на внешний рынок и глобализация отрасли как результата международного разделения труда дает новые возможности развития отрасли;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 startAt="8"/>
            </a:pPr>
            <a:r>
              <a:rPr lang="ru-RU" sz="2000" smtClean="0"/>
              <a:t>развитие тенденции экономии на масштабах ведет к снижению затрат и росту производительности труда;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 startAt="8"/>
            </a:pPr>
            <a:r>
              <a:rPr lang="ru-RU" sz="2000" smtClean="0"/>
              <a:t>массовое изменение потребительских предпочтений меняют ситуацию в отрасли;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 startAt="8"/>
            </a:pPr>
            <a:r>
              <a:rPr lang="ru-RU" sz="2000" smtClean="0"/>
              <a:t>изменения в законодательстве и в политике правительства могут вызвать серьезные перемены в отрасли:</a:t>
            </a:r>
          </a:p>
          <a:p>
            <a:pPr marL="457200" indent="-457200">
              <a:buClr>
                <a:srgbClr val="C00000"/>
              </a:buClr>
              <a:buSzPct val="100000"/>
            </a:pPr>
            <a:r>
              <a:rPr lang="ru-RU" sz="2000" smtClean="0"/>
              <a:t>антиалкогольная кампания;</a:t>
            </a:r>
          </a:p>
          <a:p>
            <a:pPr marL="457200" indent="-457200">
              <a:buClr>
                <a:srgbClr val="C00000"/>
              </a:buClr>
              <a:buSzPct val="100000"/>
            </a:pPr>
            <a:r>
              <a:rPr lang="ru-RU" sz="2000" smtClean="0"/>
              <a:t>изменения пошлин;</a:t>
            </a:r>
          </a:p>
          <a:p>
            <a:pPr marL="457200" indent="-457200">
              <a:buClr>
                <a:srgbClr val="C00000"/>
              </a:buClr>
              <a:buSzPct val="100000"/>
            </a:pPr>
            <a:r>
              <a:rPr lang="ru-RU" sz="2000" smtClean="0"/>
              <a:t>акцизных платежей и т.д.</a:t>
            </a:r>
          </a:p>
        </p:txBody>
      </p:sp>
      <p:grpSp>
        <p:nvGrpSpPr>
          <p:cNvPr id="1638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638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323850" y="981075"/>
            <a:ext cx="8374063" cy="4679950"/>
          </a:xfrm>
        </p:spPr>
        <p:txBody>
          <a:bodyPr/>
          <a:lstStyle/>
          <a:p>
            <a:pPr>
              <a:spcBef>
                <a:spcPct val="0"/>
              </a:spcBef>
              <a:buFont typeface="Wingdings 2" pitchFamily="18" charset="2"/>
              <a:buNone/>
            </a:pPr>
            <a:endParaRPr lang="ru-RU" sz="2400" smtClean="0"/>
          </a:p>
          <a:p>
            <a:r>
              <a:rPr lang="ru-RU" sz="2400" b="1" i="1" smtClean="0"/>
              <a:t>Факторы устойчивого развития </a:t>
            </a:r>
            <a:r>
              <a:rPr lang="ru-RU" sz="2400" i="1" smtClean="0"/>
              <a:t>— </a:t>
            </a:r>
            <a:r>
              <a:rPr lang="ru-RU" sz="2400" smtClean="0"/>
              <a:t>это управляемые силы, которые оказывают воздействие на устойчивость организации во внешней среде в период ее изменений. </a:t>
            </a:r>
          </a:p>
          <a:p>
            <a:r>
              <a:rPr lang="ru-RU" sz="2400" b="1" smtClean="0"/>
              <a:t>Устойчивость развития </a:t>
            </a:r>
            <a:r>
              <a:rPr lang="ru-RU" sz="2400" smtClean="0"/>
              <a:t>в непредсказуемой и стремительно меняющейся внешней среде оценивают как </a:t>
            </a:r>
            <a:r>
              <a:rPr lang="ru-RU" sz="2400" b="1" i="1" smtClean="0"/>
              <a:t>успех компании. </a:t>
            </a:r>
          </a:p>
          <a:p>
            <a:r>
              <a:rPr lang="ru-RU" sz="2400" smtClean="0"/>
              <a:t>Факторы устойчивого развития = </a:t>
            </a:r>
            <a:r>
              <a:rPr lang="ru-RU" sz="2400" b="1" smtClean="0"/>
              <a:t>ключевые факторы успеха (КФУ).</a:t>
            </a:r>
          </a:p>
        </p:txBody>
      </p:sp>
      <p:grpSp>
        <p:nvGrpSpPr>
          <p:cNvPr id="1741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7412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3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433387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Типы факторов устойчивого развития: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75297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1) КФУ, зависящие от технологии:</a:t>
            </a:r>
          </a:p>
          <a:p>
            <a:pPr>
              <a:defRPr/>
            </a:pPr>
            <a:r>
              <a:rPr lang="ru-RU" sz="2400" dirty="0" smtClean="0"/>
              <a:t>качество проводимых научных исследований (фармацевтика, медицина, космическая индустрия и другие высокотехнологичные отрасли);</a:t>
            </a:r>
          </a:p>
          <a:p>
            <a:pPr>
              <a:defRPr/>
            </a:pPr>
            <a:r>
              <a:rPr lang="ru-RU" sz="2400" dirty="0" smtClean="0"/>
              <a:t>возможность инноваций в производственном процессе;</a:t>
            </a:r>
          </a:p>
          <a:p>
            <a:pPr>
              <a:defRPr/>
            </a:pPr>
            <a:r>
              <a:rPr lang="ru-RU" sz="2400" dirty="0" smtClean="0"/>
              <a:t>возможность разработки новых товаров;</a:t>
            </a:r>
          </a:p>
          <a:p>
            <a:pPr>
              <a:defRPr/>
            </a:pPr>
            <a:r>
              <a:rPr lang="ru-RU" sz="2400" dirty="0" smtClean="0"/>
              <a:t>степень овладения существующими технологиями;</a:t>
            </a:r>
          </a:p>
          <a:p>
            <a:pPr marL="457200" indent="-457200">
              <a:buClr>
                <a:srgbClr val="002060"/>
              </a:buClr>
              <a:buSzPct val="100000"/>
              <a:buFont typeface="Wingdings 2" pitchFamily="18" charset="2"/>
              <a:buNone/>
              <a:defRPr/>
            </a:pPr>
            <a:endParaRPr lang="ru-RU" sz="2400" dirty="0" smtClean="0">
              <a:solidFill>
                <a:srgbClr val="002060"/>
              </a:solidFill>
            </a:endParaRPr>
          </a:p>
        </p:txBody>
      </p:sp>
      <p:grpSp>
        <p:nvGrpSpPr>
          <p:cNvPr id="1843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8437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8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433387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Типы факторов устойчивого развития: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5370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000" b="1" smtClean="0">
                <a:solidFill>
                  <a:srgbClr val="C00000"/>
                </a:solidFill>
              </a:rPr>
              <a:t>2) КФУ, относящиеся к производству:</a:t>
            </a:r>
          </a:p>
          <a:p>
            <a:r>
              <a:rPr lang="ru-RU" sz="2000" smtClean="0"/>
              <a:t>низкая себестоимость продукции;</a:t>
            </a:r>
          </a:p>
          <a:p>
            <a:r>
              <a:rPr lang="ru-RU" sz="2000" smtClean="0"/>
              <a:t>качество продукции;</a:t>
            </a:r>
          </a:p>
          <a:p>
            <a:r>
              <a:rPr lang="ru-RU" sz="2000" smtClean="0"/>
              <a:t>высокая степень использования производственных мощностей;</a:t>
            </a:r>
          </a:p>
          <a:p>
            <a:r>
              <a:rPr lang="ru-RU" sz="2000" smtClean="0"/>
              <a:t>выгодное местонахождение предприятия, приводящее к экономии на затратах по транспортировке;</a:t>
            </a:r>
          </a:p>
          <a:p>
            <a:r>
              <a:rPr lang="ru-RU" sz="2000" smtClean="0"/>
              <a:t>доступ к квалифицированной рабочей силе;</a:t>
            </a:r>
          </a:p>
          <a:p>
            <a:r>
              <a:rPr lang="ru-RU" sz="2000" smtClean="0"/>
              <a:t>высокая производительность труда;</a:t>
            </a:r>
          </a:p>
          <a:p>
            <a:r>
              <a:rPr lang="ru-RU" sz="2000" smtClean="0"/>
              <a:t>возможность изготовления большого количества моделей продукции разных размеров;</a:t>
            </a:r>
          </a:p>
          <a:p>
            <a:r>
              <a:rPr lang="ru-RU" sz="2000" smtClean="0"/>
              <a:t>возможность выполнения заказов потребителей;</a:t>
            </a: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946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433387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Типы факторов устойчивого развития: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1052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C00000"/>
                </a:solidFill>
              </a:rPr>
              <a:t>3) КФУ, относящиеся к реализации продукции:</a:t>
            </a:r>
          </a:p>
          <a:p>
            <a:r>
              <a:rPr lang="ru-RU" sz="2400" smtClean="0"/>
              <a:t>широкая сеть оптовых дистрибьюторов/дилеров;</a:t>
            </a:r>
          </a:p>
          <a:p>
            <a:r>
              <a:rPr lang="ru-RU" sz="2400" smtClean="0"/>
              <a:t>широкий доступ/присутствие в точках розничной торговли;</a:t>
            </a:r>
          </a:p>
          <a:p>
            <a:r>
              <a:rPr lang="ru-RU" sz="2400" smtClean="0"/>
              <a:t>наличие точек розничной торговли, принадлежащих компании;</a:t>
            </a:r>
          </a:p>
          <a:p>
            <a:r>
              <a:rPr lang="ru-RU" sz="2400" smtClean="0"/>
              <a:t>низкие расходы по реализации;</a:t>
            </a:r>
          </a:p>
          <a:p>
            <a:r>
              <a:rPr lang="ru-RU" sz="2400" smtClean="0"/>
              <a:t>скорая доставка;</a:t>
            </a:r>
          </a:p>
        </p:txBody>
      </p:sp>
      <p:grpSp>
        <p:nvGrpSpPr>
          <p:cNvPr id="2048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048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433387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Типы факторов устойчивого развития: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8974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C00000"/>
                </a:solidFill>
              </a:rPr>
              <a:t>4) КФУ, относящиеся к маркетингу:</a:t>
            </a:r>
          </a:p>
          <a:p>
            <a:r>
              <a:rPr lang="ru-RU" sz="2400" smtClean="0"/>
              <a:t>высокая квалификация сотрудников отдела реализации;</a:t>
            </a:r>
          </a:p>
          <a:p>
            <a:r>
              <a:rPr lang="ru-RU" sz="2400" smtClean="0"/>
              <a:t>доступная для клиентов система технической помощи при покупке и использовании продукции;</a:t>
            </a:r>
          </a:p>
          <a:p>
            <a:r>
              <a:rPr lang="ru-RU" sz="2400" smtClean="0"/>
              <a:t>аккуратное исполнение заказов покупателей;</a:t>
            </a:r>
          </a:p>
          <a:p>
            <a:r>
              <a:rPr lang="ru-RU" sz="2400" smtClean="0"/>
              <a:t>разнообразие моделей/видов продукции;</a:t>
            </a:r>
          </a:p>
          <a:p>
            <a:r>
              <a:rPr lang="ru-RU" sz="2400" smtClean="0"/>
              <a:t>искусство продаж;</a:t>
            </a:r>
          </a:p>
          <a:p>
            <a:r>
              <a:rPr lang="ru-RU" sz="2400" smtClean="0"/>
              <a:t>привлекательный дизайн/упаковка;</a:t>
            </a:r>
          </a:p>
          <a:p>
            <a:r>
              <a:rPr lang="ru-RU" sz="2400" smtClean="0"/>
              <a:t>гарантии для покупателей;</a:t>
            </a:r>
          </a:p>
        </p:txBody>
      </p:sp>
      <p:grpSp>
        <p:nvGrpSpPr>
          <p:cNvPr id="2150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1509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433387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Типы факторов устойчивого развития: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8974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C00000"/>
                </a:solidFill>
              </a:rPr>
              <a:t>5) КФУ, относящиеся к профессиональным навыкам:</a:t>
            </a:r>
          </a:p>
          <a:p>
            <a:r>
              <a:rPr lang="ru-RU" sz="2400" smtClean="0"/>
              <a:t>особый талант;</a:t>
            </a:r>
          </a:p>
          <a:p>
            <a:r>
              <a:rPr lang="ru-RU" sz="2400" smtClean="0"/>
              <a:t>ноу-хау в области контроля за качеством;</a:t>
            </a:r>
          </a:p>
          <a:p>
            <a:r>
              <a:rPr lang="ru-RU" sz="2400" smtClean="0"/>
              <a:t>компетентность в области дизайна;</a:t>
            </a:r>
          </a:p>
          <a:p>
            <a:r>
              <a:rPr lang="ru-RU" sz="2400" smtClean="0"/>
              <a:t>степень овладения (знание) определенной технологией;</a:t>
            </a:r>
          </a:p>
          <a:p>
            <a:r>
              <a:rPr lang="ru-RU" sz="2400" smtClean="0"/>
              <a:t>способность (умение) создавать эффективную рекламу;</a:t>
            </a:r>
          </a:p>
          <a:p>
            <a:r>
              <a:rPr lang="ru-RU" sz="2400" smtClean="0"/>
              <a:t>способность быстро переводить новые товары из стадии разработки в промышленное производство;</a:t>
            </a:r>
          </a:p>
        </p:txBody>
      </p:sp>
      <p:grpSp>
        <p:nvGrpSpPr>
          <p:cNvPr id="2253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2533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4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433387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Типы факторов устойчивого развития: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17671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C00000"/>
                </a:solidFill>
              </a:rPr>
              <a:t>6) КФУ, связанные с организационными возможностями:</a:t>
            </a:r>
          </a:p>
          <a:p>
            <a:r>
              <a:rPr lang="ru-RU" sz="2400" smtClean="0"/>
              <a:t>уровень информационных систем (осуществление авиаперевозок, аренда автомашин,  индустрия кредитных карт, гостиничное дело и т.д.);</a:t>
            </a:r>
          </a:p>
          <a:p>
            <a:r>
              <a:rPr lang="ru-RU" sz="2400" smtClean="0"/>
              <a:t>способность быстро реагировать на изменяющуюся рыночную ситуацию;</a:t>
            </a:r>
          </a:p>
          <a:p>
            <a:r>
              <a:rPr lang="ru-RU" sz="2400" smtClean="0"/>
              <a:t>больший опыт и ноу-хау в области менеджмента;</a:t>
            </a: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3557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8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433387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Типы факторов устойчивого развития: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60851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C00000"/>
                </a:solidFill>
              </a:rPr>
              <a:t>7) прочие КФУ:</a:t>
            </a:r>
          </a:p>
          <a:p>
            <a:r>
              <a:rPr lang="ru-RU" sz="2400" smtClean="0"/>
              <a:t>благоприятный имидж/репутация фирмы у покупателей;</a:t>
            </a:r>
          </a:p>
          <a:p>
            <a:r>
              <a:rPr lang="ru-RU" sz="2400" smtClean="0"/>
              <a:t>общие низкие затраты (не только производственные);</a:t>
            </a:r>
          </a:p>
          <a:p>
            <a:r>
              <a:rPr lang="ru-RU" sz="2400" smtClean="0"/>
              <a:t>выгодное расположение (особенно важно для розничной торговли);</a:t>
            </a:r>
          </a:p>
          <a:p>
            <a:r>
              <a:rPr lang="ru-RU" sz="2400" smtClean="0"/>
              <a:t>приятные в общении, доброжелательные служащие;</a:t>
            </a:r>
          </a:p>
          <a:p>
            <a:r>
              <a:rPr lang="ru-RU" sz="2400" smtClean="0"/>
              <a:t>доступ на финансовые рынки;</a:t>
            </a:r>
          </a:p>
          <a:p>
            <a:r>
              <a:rPr lang="ru-RU" sz="2400" smtClean="0"/>
              <a:t>наличие патентов.</a:t>
            </a:r>
          </a:p>
          <a:p>
            <a:pPr>
              <a:buFont typeface="Wingdings 2" pitchFamily="18" charset="2"/>
              <a:buNone/>
            </a:pPr>
            <a:endParaRPr lang="ru-RU" sz="2400" b="1" smtClean="0">
              <a:solidFill>
                <a:srgbClr val="C00000"/>
              </a:solidFill>
            </a:endParaRPr>
          </a:p>
        </p:txBody>
      </p:sp>
      <p:grpSp>
        <p:nvGrpSpPr>
          <p:cNvPr id="2458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458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2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29600" cy="1439863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Составляющие концепции КСО, оказывающие влияние на устойчивость развития: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395288" y="2492375"/>
            <a:ext cx="8229600" cy="3168650"/>
          </a:xfrm>
        </p:spPr>
        <p:txBody>
          <a:bodyPr/>
          <a:lstStyle/>
          <a:p>
            <a:pPr marL="457200" indent="-457200">
              <a:buSzPct val="100000"/>
              <a:buFont typeface="Verdana" pitchFamily="34" charset="0"/>
              <a:buAutoNum type="arabicPeriod"/>
            </a:pPr>
            <a:endParaRPr lang="ru-RU" sz="2000" smtClean="0"/>
          </a:p>
          <a:p>
            <a:pPr marL="534988" lvl="1" indent="-534988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/>
              <a:t>сокращение рисков, связанных с ведением бизнеса;</a:t>
            </a:r>
          </a:p>
          <a:p>
            <a:pPr marL="534988" lvl="1" indent="-534988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/>
              <a:t>превращение проблем, существующих в общественной жизни и окружающей среде, в возможности для бизнеса. </a:t>
            </a:r>
          </a:p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endParaRPr lang="ru-RU" sz="2000" smtClean="0">
              <a:solidFill>
                <a:srgbClr val="002060"/>
              </a:solidFill>
            </a:endParaRPr>
          </a:p>
        </p:txBody>
      </p:sp>
      <p:grpSp>
        <p:nvGrpSpPr>
          <p:cNvPr id="2560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560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976937"/>
          </a:xfrm>
        </p:spPr>
        <p:txBody>
          <a:bodyPr/>
          <a:lstStyle/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 sz="2400" b="1" smtClean="0"/>
              <a:t>Современная организация - </a:t>
            </a:r>
            <a:r>
              <a:rPr lang="ru-RU" sz="2400" smtClean="0"/>
              <a:t>открытая система, включающая множество составляющих:</a:t>
            </a:r>
          </a:p>
          <a:p>
            <a:pPr>
              <a:spcBef>
                <a:spcPct val="0"/>
              </a:spcBef>
            </a:pPr>
            <a:r>
              <a:rPr lang="ru-RU" sz="2400" smtClean="0"/>
              <a:t>потребители, </a:t>
            </a:r>
          </a:p>
          <a:p>
            <a:pPr>
              <a:spcBef>
                <a:spcPct val="0"/>
              </a:spcBef>
            </a:pPr>
            <a:r>
              <a:rPr lang="ru-RU" sz="2400" smtClean="0"/>
              <a:t>поставщики, </a:t>
            </a:r>
          </a:p>
          <a:p>
            <a:pPr>
              <a:spcBef>
                <a:spcPct val="0"/>
              </a:spcBef>
            </a:pPr>
            <a:r>
              <a:rPr lang="ru-RU" sz="2400" smtClean="0"/>
              <a:t>средства информации, </a:t>
            </a:r>
          </a:p>
          <a:p>
            <a:pPr>
              <a:spcBef>
                <a:spcPct val="0"/>
              </a:spcBef>
            </a:pPr>
            <a:r>
              <a:rPr lang="ru-RU" sz="2400" smtClean="0"/>
              <a:t>союзы или объединения, </a:t>
            </a:r>
          </a:p>
          <a:p>
            <a:pPr>
              <a:spcBef>
                <a:spcPct val="0"/>
              </a:spcBef>
            </a:pPr>
            <a:r>
              <a:rPr lang="ru-RU" sz="2400" smtClean="0"/>
              <a:t>работники, акционеры и другие заинтересованные лица. </a:t>
            </a:r>
          </a:p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 sz="2400" b="1" smtClean="0"/>
              <a:t>Организации</a:t>
            </a:r>
            <a:r>
              <a:rPr lang="ru-RU" sz="2400" smtClean="0"/>
              <a:t> уравновешивает свои цели с экономическими, политическими и социальными интересами всех.</a:t>
            </a:r>
          </a:p>
          <a:p>
            <a:pPr>
              <a:spcBef>
                <a:spcPct val="0"/>
              </a:spcBef>
            </a:pPr>
            <a:r>
              <a:rPr lang="ru-RU" sz="2400" b="1" smtClean="0"/>
              <a:t>«Корпоративная социальная ответственность  </a:t>
            </a:r>
            <a:r>
              <a:rPr lang="ru-RU" sz="2400" smtClean="0"/>
              <a:t>является концепцией, которая отражает добровольное решение компаний участвовать в улучшении общества и защите окружающей среды». </a:t>
            </a:r>
            <a:endParaRPr lang="ru-RU" sz="2400" smtClean="0">
              <a:solidFill>
                <a:srgbClr val="002060"/>
              </a:solidFill>
            </a:endParaRPr>
          </a:p>
        </p:txBody>
      </p:sp>
      <p:grpSp>
        <p:nvGrpSpPr>
          <p:cNvPr id="2662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6628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29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824413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ru-RU" sz="2400" b="1" dirty="0" smtClean="0"/>
              <a:t>КСО как политика и концепция стратегического развития компаний </a:t>
            </a:r>
            <a:r>
              <a:rPr lang="ru-RU" sz="2400" dirty="0" smtClean="0"/>
              <a:t>распространяется на взаимосвязанные направления: </a:t>
            </a:r>
          </a:p>
          <a:p>
            <a:pPr>
              <a:defRPr/>
            </a:pPr>
            <a:r>
              <a:rPr lang="ru-RU" sz="2400" dirty="0" smtClean="0"/>
              <a:t>укрепление имиджа и деловой репутации; </a:t>
            </a:r>
          </a:p>
          <a:p>
            <a:pPr>
              <a:defRPr/>
            </a:pPr>
            <a:r>
              <a:rPr lang="ru-RU" sz="2400" dirty="0" smtClean="0"/>
              <a:t>корпоративное развитие; </a:t>
            </a:r>
          </a:p>
          <a:p>
            <a:pPr>
              <a:defRPr/>
            </a:pPr>
            <a:r>
              <a:rPr lang="ru-RU" sz="2400" dirty="0" smtClean="0"/>
              <a:t>развитие персонала; </a:t>
            </a:r>
          </a:p>
          <a:p>
            <a:pPr>
              <a:defRPr/>
            </a:pPr>
            <a:r>
              <a:rPr lang="ru-RU" sz="2400" dirty="0" smtClean="0"/>
              <a:t>взаимодействие с местными органами власти, государственными структурами и общественными организациями для решения общих социальных проблем и др.</a:t>
            </a:r>
          </a:p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  <a:defRPr/>
            </a:pPr>
            <a:endParaRPr lang="ru-RU" sz="2400" dirty="0" smtClean="0">
              <a:solidFill>
                <a:srgbClr val="002060"/>
              </a:solidFill>
            </a:endParaRPr>
          </a:p>
        </p:txBody>
      </p:sp>
      <p:grpSp>
        <p:nvGrpSpPr>
          <p:cNvPr id="2765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7652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3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720725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</a:rPr>
              <a:t>Индекс Доу-Джонса по устойчивому развитию 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(</a:t>
            </a:r>
            <a:r>
              <a:rPr lang="en-US" sz="2000" b="1" dirty="0" smtClean="0">
                <a:solidFill>
                  <a:srgbClr val="C00000"/>
                </a:solidFill>
              </a:rPr>
              <a:t>Dow Jones Sustainability Index </a:t>
            </a:r>
            <a:r>
              <a:rPr lang="ru-RU" sz="2000" b="1" dirty="0" smtClean="0">
                <a:solidFill>
                  <a:srgbClr val="C00000"/>
                </a:solidFill>
              </a:rPr>
              <a:t>— </a:t>
            </a:r>
            <a:r>
              <a:rPr lang="en-US" sz="2000" b="1" dirty="0" smtClean="0">
                <a:solidFill>
                  <a:srgbClr val="C00000"/>
                </a:solidFill>
              </a:rPr>
              <a:t>DJSI</a:t>
            </a:r>
            <a:r>
              <a:rPr lang="ru-RU" sz="2000" b="1" dirty="0" smtClean="0">
                <a:solidFill>
                  <a:srgbClr val="C00000"/>
                </a:solidFill>
              </a:rPr>
              <a:t>). 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250825" y="1341438"/>
            <a:ext cx="8374063" cy="5327650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/>
              <a:t>введён в сентябре 1999 г. для усиления идей по «устойчивому развитию» и всемерному внедрению КСО;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/>
              <a:t>рассчитывается по большому количеству показателей путем заполнения компаниями специальных ежегодных вопросников;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/>
              <a:t>данные проверяются специально уполномоченным аудитором;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/>
              <a:t>рассчитанные и проверенные показатели группируются по 3 направлениям: экономика компании, экологичность,  социальная деятельность;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/>
              <a:t>60% показателей одинаковы для всех компаний, а 40% различаются по секторам;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/>
              <a:t>после расчетов по специальной «взвешенной шкале» определяются места компаний в мировом табеле о рангах по «устойчивому развитию» с разбивкой по секторам.</a:t>
            </a:r>
          </a:p>
        </p:txBody>
      </p:sp>
      <p:grpSp>
        <p:nvGrpSpPr>
          <p:cNvPr id="2867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8677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8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250825" y="1125538"/>
            <a:ext cx="8374063" cy="5111750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	Работа и отчетность по КСО и устойчивому развитию </a:t>
            </a:r>
            <a:r>
              <a:rPr lang="ru-RU" sz="2800" dirty="0" smtClean="0"/>
              <a:t>дает компаниям эффективный результат: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800" dirty="0" smtClean="0"/>
              <a:t>в форме роста капитализации;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800" dirty="0" smtClean="0"/>
              <a:t>развития прозрачности компании для общественности;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800" dirty="0" smtClean="0"/>
              <a:t>повышения инвестиционной привлекательности;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800" dirty="0" smtClean="0"/>
              <a:t>социального вклада в устойчивое национальное развитие.</a:t>
            </a:r>
          </a:p>
          <a:p>
            <a:pPr>
              <a:defRPr/>
            </a:pPr>
            <a:endParaRPr lang="ru-RU" sz="2800" dirty="0"/>
          </a:p>
        </p:txBody>
      </p:sp>
      <p:grpSp>
        <p:nvGrpSpPr>
          <p:cNvPr id="2969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9700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1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5"/>
          <p:cNvSpPr>
            <a:spLocks noGrp="1"/>
          </p:cNvSpPr>
          <p:nvPr>
            <p:ph type="title"/>
          </p:nvPr>
        </p:nvSpPr>
        <p:spPr>
          <a:xfrm>
            <a:off x="539750" y="692150"/>
            <a:ext cx="8362950" cy="72072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C00000"/>
                </a:solidFill>
              </a:rPr>
              <a:t>Принципы устойчивого развития организации при реализации КСО</a:t>
            </a:r>
            <a:endParaRPr lang="en-US" sz="2800" b="1" smtClean="0">
              <a:solidFill>
                <a:srgbClr val="C00000"/>
              </a:solidFill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395288" y="1484313"/>
            <a:ext cx="8353425" cy="4840287"/>
          </a:xfrm>
        </p:spPr>
        <p:txBody>
          <a:bodyPr/>
          <a:lstStyle/>
          <a:p>
            <a:r>
              <a:rPr lang="ru-RU" sz="2400" b="1" smtClean="0"/>
              <a:t>Конференция ООН по окружающей среде и развитию </a:t>
            </a:r>
            <a:r>
              <a:rPr lang="ru-RU" sz="2400" smtClean="0"/>
              <a:t>(1992 год, Рио-де-Жанейро):</a:t>
            </a:r>
          </a:p>
          <a:p>
            <a:r>
              <a:rPr lang="ru-RU" sz="2400" smtClean="0"/>
              <a:t>концепция устойчивого развития превратилась в основополагающие правила международного сотрудничества;</a:t>
            </a:r>
          </a:p>
          <a:p>
            <a:r>
              <a:rPr lang="ru-RU" sz="2400" smtClean="0"/>
              <a:t>были сформулированы </a:t>
            </a:r>
            <a:r>
              <a:rPr lang="ru-RU" sz="2400" b="1" smtClean="0"/>
              <a:t>27 принципов </a:t>
            </a:r>
            <a:r>
              <a:rPr lang="ru-RU" sz="2400" smtClean="0"/>
              <a:t>устойчивого развития — основные исходные положения концепции устойчивого развития;</a:t>
            </a:r>
          </a:p>
          <a:p>
            <a:r>
              <a:rPr lang="ru-RU" sz="2400" smtClean="0"/>
              <a:t>принципы описывают человеческое развитие в рамках концепции устойчивого развития, учитывая экологические, экономические, социальные и политические составляющие.</a:t>
            </a:r>
          </a:p>
        </p:txBody>
      </p:sp>
      <p:grpSp>
        <p:nvGrpSpPr>
          <p:cNvPr id="3072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072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62950" cy="852488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C00000"/>
                </a:solidFill>
              </a:rPr>
              <a:t>Общие принципы устойчивого развития при реализации КСО:</a:t>
            </a:r>
            <a:endParaRPr lang="en-US" sz="2800" b="1" smtClean="0">
              <a:solidFill>
                <a:srgbClr val="C00000"/>
              </a:solidFill>
            </a:endParaRPr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>
          <a:xfrm>
            <a:off x="539750" y="1557338"/>
            <a:ext cx="8229600" cy="4840287"/>
          </a:xfrm>
        </p:spPr>
        <p:txBody>
          <a:bodyPr/>
          <a:lstStyle/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Принцип справедливости. </a:t>
            </a:r>
          </a:p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Принцип сохранения природной среды. </a:t>
            </a:r>
          </a:p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Принцип преемственности и сохранения наследия. </a:t>
            </a:r>
          </a:p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Принцип системности мышления. </a:t>
            </a:r>
          </a:p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Принцип «думать глобально — действовать локально». </a:t>
            </a:r>
          </a:p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Принцип партнерства.</a:t>
            </a:r>
          </a:p>
          <a:p>
            <a:pPr marL="514350" indent="-51435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Принцип рациональности и превентивности.</a:t>
            </a:r>
          </a:p>
        </p:txBody>
      </p:sp>
      <p:grpSp>
        <p:nvGrpSpPr>
          <p:cNvPr id="3174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1749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0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5"/>
          <p:cNvSpPr>
            <a:spLocks noGrp="1"/>
          </p:cNvSpPr>
          <p:nvPr>
            <p:ph type="title"/>
          </p:nvPr>
        </p:nvSpPr>
        <p:spPr>
          <a:xfrm>
            <a:off x="395288" y="620713"/>
            <a:ext cx="8229600" cy="647700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Контрольные вопросы</a:t>
            </a: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395288" y="1628775"/>
            <a:ext cx="8291512" cy="4103688"/>
          </a:xfrm>
        </p:spPr>
        <p:txBody>
          <a:bodyPr/>
          <a:lstStyle/>
          <a:p>
            <a:pPr marL="534988" lvl="1" indent="-534988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/>
              <a:t>в</a:t>
            </a:r>
            <a:r>
              <a:rPr lang="ru-RU" smtClean="0"/>
              <a:t> каких факторах проявляется устойчивое развитие организации?</a:t>
            </a:r>
          </a:p>
          <a:p>
            <a:pPr marL="534988" lvl="1" indent="-534988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/>
              <a:t>Какую роль играет КСО в обеспечении устойчивого развития организации?</a:t>
            </a:r>
          </a:p>
          <a:p>
            <a:pPr marL="534988" lvl="1" indent="-534988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/>
              <a:t>Каковы международные принципы обеспечения устойчивого развития организации?</a:t>
            </a:r>
          </a:p>
          <a:p>
            <a:pPr marL="534988" lvl="1" indent="-534988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/>
              <a:t>Почему КСО определяет устойчивое развитие организации?</a:t>
            </a:r>
          </a:p>
          <a:p>
            <a:pPr>
              <a:buFont typeface="Wingdings 2" pitchFamily="18" charset="2"/>
              <a:buNone/>
            </a:pPr>
            <a:endParaRPr lang="ru-RU" sz="2800" smtClean="0"/>
          </a:p>
        </p:txBody>
      </p:sp>
      <p:grpSp>
        <p:nvGrpSpPr>
          <p:cNvPr id="3277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27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2"/>
          <p:cNvSpPr>
            <a:spLocks noGrp="1"/>
          </p:cNvSpPr>
          <p:nvPr>
            <p:ph idx="1"/>
          </p:nvPr>
        </p:nvSpPr>
        <p:spPr>
          <a:xfrm>
            <a:off x="250825" y="765175"/>
            <a:ext cx="8642350" cy="6477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</p:txBody>
      </p:sp>
      <p:grpSp>
        <p:nvGrpSpPr>
          <p:cNvPr id="3379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37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3850" y="1557338"/>
            <a:ext cx="8569325" cy="45354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latin typeface="+mn-lt"/>
                <a:cs typeface="+mn-cs"/>
              </a:rPr>
              <a:t>Коротков, Э.М. Корпоративная социальная ответственность: учебник для бакалавров / Э.М. Коротков, О.Н. Александрова, С.А. Антонов [и др.]; под ред. Э.М. Короткова. – М.: Издательство </a:t>
            </a:r>
            <a:r>
              <a:rPr lang="ru-RU" sz="2400" dirty="0" err="1">
                <a:latin typeface="+mn-lt"/>
                <a:cs typeface="+mn-cs"/>
              </a:rPr>
              <a:t>Юрайт</a:t>
            </a:r>
            <a:r>
              <a:rPr lang="ru-RU" sz="2400" dirty="0">
                <a:latin typeface="+mn-lt"/>
                <a:cs typeface="+mn-cs"/>
              </a:rPr>
              <a:t>, 2012 (и др.). – 445 с. – Серия: Бакалавр. Базовый курс.</a:t>
            </a: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latin typeface="+mn-lt"/>
                <a:cs typeface="+mn-cs"/>
              </a:rPr>
              <a:t>Корпоративная социальная ответственность. Новая философия бизнеса: учеб. пособие. – М.: Внешэкономбанк, 2011.– 56 с. – Доступно на: </a:t>
            </a:r>
            <a:r>
              <a:rPr lang="ru-RU" sz="2400" dirty="0">
                <a:latin typeface="+mn-lt"/>
                <a:cs typeface="+mn-cs"/>
                <a:hlinkClick r:id="rId4"/>
              </a:rPr>
              <a:t>http://www.veb.ru/common/upload/files/veb/kso/ksobook2011.pdf</a:t>
            </a:r>
            <a:endParaRPr lang="ru-RU" sz="2400" dirty="0">
              <a:latin typeface="+mn-lt"/>
              <a:cs typeface="+mn-cs"/>
            </a:endParaRP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 2"/>
              <a:buNone/>
              <a:defRPr/>
            </a:pPr>
            <a:endParaRPr lang="ru-RU" sz="24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0">
      <a:dk1>
        <a:sysClr val="windowText" lastClr="000000"/>
      </a:dk1>
      <a:lt1>
        <a:sysClr val="window" lastClr="FFFFFF"/>
      </a:lt1>
      <a:dk2>
        <a:srgbClr val="2F3B48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1939</TotalTime>
  <Words>1510</Words>
  <Application>Microsoft Office PowerPoint</Application>
  <PresentationFormat>Экран (4:3)</PresentationFormat>
  <Paragraphs>201</Paragraphs>
  <Slides>29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Verdana</vt:lpstr>
      <vt:lpstr>Wingdings 2</vt:lpstr>
      <vt:lpstr>Calibri</vt:lpstr>
      <vt:lpstr>Symbol</vt:lpstr>
      <vt:lpstr>Поток</vt:lpstr>
      <vt:lpstr>Тема:   Принципы устойчивого развития организации</vt:lpstr>
      <vt:lpstr>Тема:  Принципы устойчивого развития организации</vt:lpstr>
      <vt:lpstr>Слайд 3</vt:lpstr>
      <vt:lpstr>Слайд 4</vt:lpstr>
      <vt:lpstr>Концепции развития</vt:lpstr>
      <vt:lpstr>Слайд 6</vt:lpstr>
      <vt:lpstr>Слайд 7</vt:lpstr>
      <vt:lpstr>Основные тенденции изменений  в окружающей среде</vt:lpstr>
      <vt:lpstr>Источники движущих сил (1/4):</vt:lpstr>
      <vt:lpstr>Источники движущих сил (2/4):</vt:lpstr>
      <vt:lpstr>Источники движущих сил (3/4):</vt:lpstr>
      <vt:lpstr>Источники движущих сил (4/4):</vt:lpstr>
      <vt:lpstr>Слайд 13</vt:lpstr>
      <vt:lpstr>Типы факторов устойчивого развития:</vt:lpstr>
      <vt:lpstr>Типы факторов устойчивого развития:</vt:lpstr>
      <vt:lpstr>Типы факторов устойчивого развития:</vt:lpstr>
      <vt:lpstr>Типы факторов устойчивого развития:</vt:lpstr>
      <vt:lpstr>Типы факторов устойчивого развития:</vt:lpstr>
      <vt:lpstr>Типы факторов устойчивого развития:</vt:lpstr>
      <vt:lpstr>Типы факторов устойчивого развития:</vt:lpstr>
      <vt:lpstr>Составляющие концепции КСО, оказывающие влияние на устойчивость развития:</vt:lpstr>
      <vt:lpstr>Слайд 22</vt:lpstr>
      <vt:lpstr>Слайд 23</vt:lpstr>
      <vt:lpstr>Индекс Доу-Джонса по устойчивому развитию  (Dow Jones Sustainability Index — DJSI). </vt:lpstr>
      <vt:lpstr>Слайд 25</vt:lpstr>
      <vt:lpstr>Принципы устойчивого развития организации при реализации КСО</vt:lpstr>
      <vt:lpstr>Общие принципы устойчивого развития при реализации КСО:</vt:lpstr>
      <vt:lpstr>Контрольные вопросы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207</cp:revision>
  <dcterms:created xsi:type="dcterms:W3CDTF">2015-02-03T07:28:20Z</dcterms:created>
  <dcterms:modified xsi:type="dcterms:W3CDTF">2015-04-14T16:52:52Z</dcterms:modified>
</cp:coreProperties>
</file>