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62" r:id="rId5"/>
    <p:sldId id="263" r:id="rId6"/>
    <p:sldId id="264" r:id="rId7"/>
    <p:sldId id="275" r:id="rId8"/>
    <p:sldId id="276" r:id="rId9"/>
    <p:sldId id="277" r:id="rId10"/>
    <p:sldId id="278" r:id="rId11"/>
    <p:sldId id="279" r:id="rId12"/>
    <p:sldId id="280" r:id="rId13"/>
    <p:sldId id="281" r:id="rId14"/>
    <p:sldId id="282" r:id="rId15"/>
    <p:sldId id="271" r:id="rId16"/>
    <p:sldId id="259" r:id="rId17"/>
    <p:sldId id="265" r:id="rId18"/>
    <p:sldId id="267" r:id="rId19"/>
    <p:sldId id="268" r:id="rId20"/>
    <p:sldId id="272" r:id="rId21"/>
    <p:sldId id="273" r:id="rId22"/>
    <p:sldId id="274" r:id="rId23"/>
    <p:sldId id="261" r:id="rId24"/>
    <p:sldId id="269" r:id="rId25"/>
    <p:sldId id="270" r:id="rId26"/>
    <p:sldId id="260"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00" d="100"/>
        <a:sy n="100" d="100"/>
      </p:scale>
      <p:origin x="0" y="-23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3268087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851493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4176195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EECC31E-F5BC-4EF2-BF67-75483E7CA79A}" type="datetimeFigureOut">
              <a:rPr lang="ru-RU" smtClean="0"/>
              <a:t>16.01.2015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733996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EECC31E-F5BC-4EF2-BF67-75483E7CA79A}" type="datetimeFigureOut">
              <a:rPr lang="ru-RU" smtClean="0"/>
              <a:t>16.01.2015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340429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2340409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3676949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2645614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EECC31E-F5BC-4EF2-BF67-75483E7CA79A}" type="datetimeFigureOut">
              <a:rPr lang="ru-RU" smtClean="0"/>
              <a:t>16.01.2015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553972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EECC31E-F5BC-4EF2-BF67-75483E7CA79A}" type="datetimeFigureOut">
              <a:rPr lang="ru-RU" smtClean="0"/>
              <a:t>16.01.2015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1388496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298924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218754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1561745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1590301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36404717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2694637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EECC31E-F5BC-4EF2-BF67-75483E7CA79A}" type="datetimeFigureOut">
              <a:rPr lang="ru-RU" smtClean="0"/>
              <a:t>16.01.2015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662A11D-E87C-4AEA-B016-0F60BA3E9371}" type="slidenum">
              <a:rPr lang="ru-RU" smtClean="0"/>
              <a:t>‹#›</a:t>
            </a:fld>
            <a:endParaRPr lang="ru-RU"/>
          </a:p>
        </p:txBody>
      </p:sp>
    </p:spTree>
    <p:extLst>
      <p:ext uri="{BB962C8B-B14F-4D97-AF65-F5344CB8AC3E}">
        <p14:creationId xmlns:p14="http://schemas.microsoft.com/office/powerpoint/2010/main" val="157541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EECC31E-F5BC-4EF2-BF67-75483E7CA79A}" type="datetimeFigureOut">
              <a:rPr lang="ru-RU" smtClean="0"/>
              <a:t>16.01.2015</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662A11D-E87C-4AEA-B016-0F60BA3E9371}" type="slidenum">
              <a:rPr lang="ru-RU" smtClean="0"/>
              <a:t>‹#›</a:t>
            </a:fld>
            <a:endParaRPr lang="ru-RU"/>
          </a:p>
        </p:txBody>
      </p:sp>
    </p:spTree>
    <p:extLst>
      <p:ext uri="{BB962C8B-B14F-4D97-AF65-F5344CB8AC3E}">
        <p14:creationId xmlns:p14="http://schemas.microsoft.com/office/powerpoint/2010/main" val="1181940790"/>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89397" y="1447800"/>
            <a:ext cx="11436440" cy="3329581"/>
          </a:xfrm>
        </p:spPr>
        <p:txBody>
          <a:bodyPr>
            <a:normAutofit fontScale="90000"/>
          </a:bodyPr>
          <a:lstStyle/>
          <a:p>
            <a:r>
              <a:rPr lang="ru-RU" dirty="0"/>
              <a:t/>
            </a:r>
            <a:br>
              <a:rPr lang="ru-RU" dirty="0"/>
            </a:br>
            <a:r>
              <a:rPr lang="ru-RU" b="1" dirty="0"/>
              <a:t>Сущность и характерные черты современного </a:t>
            </a:r>
            <a:r>
              <a:rPr lang="ru-RU" b="1" dirty="0" smtClean="0"/>
              <a:t>менеджмента</a:t>
            </a:r>
            <a:endParaRPr lang="ru-RU" dirty="0"/>
          </a:p>
        </p:txBody>
      </p:sp>
      <p:sp>
        <p:nvSpPr>
          <p:cNvPr id="3" name="Подзаголовок 2"/>
          <p:cNvSpPr>
            <a:spLocks noGrp="1"/>
          </p:cNvSpPr>
          <p:nvPr>
            <p:ph type="subTitle" idx="1"/>
          </p:nvPr>
        </p:nvSpPr>
        <p:spPr/>
        <p:txBody>
          <a:bodyPr>
            <a:normAutofit/>
          </a:bodyPr>
          <a:lstStyle/>
          <a:p>
            <a:pPr algn="l"/>
            <a:r>
              <a:rPr lang="ru-RU" sz="4800" b="1" dirty="0" smtClean="0">
                <a:solidFill>
                  <a:srgbClr val="FF0000"/>
                </a:solidFill>
              </a:rPr>
              <a:t>Тема 1</a:t>
            </a:r>
            <a:endParaRPr lang="ru-RU" sz="4800" dirty="0">
              <a:solidFill>
                <a:srgbClr val="FF0000"/>
              </a:solidFill>
            </a:endParaRPr>
          </a:p>
        </p:txBody>
      </p:sp>
    </p:spTree>
    <p:extLst>
      <p:ext uri="{BB962C8B-B14F-4D97-AF65-F5344CB8AC3E}">
        <p14:creationId xmlns:p14="http://schemas.microsoft.com/office/powerpoint/2010/main" val="1439772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pPr algn="ctr"/>
            <a:r>
              <a:rPr lang="ru-RU" b="1" dirty="0" smtClean="0">
                <a:solidFill>
                  <a:srgbClr val="FF0000"/>
                </a:solidFill>
              </a:rPr>
              <a:t>План</a:t>
            </a:r>
            <a:endParaRPr lang="ru-RU" b="1" dirty="0">
              <a:solidFill>
                <a:srgbClr val="FF0000"/>
              </a:solidFill>
            </a:endParaRPr>
          </a:p>
        </p:txBody>
      </p:sp>
      <p:sp>
        <p:nvSpPr>
          <p:cNvPr id="5" name="Объект 4"/>
          <p:cNvSpPr>
            <a:spLocks noGrp="1"/>
          </p:cNvSpPr>
          <p:nvPr>
            <p:ph idx="1"/>
          </p:nvPr>
        </p:nvSpPr>
        <p:spPr>
          <a:xfrm>
            <a:off x="1103312" y="2052918"/>
            <a:ext cx="10989950" cy="4195481"/>
          </a:xfrm>
        </p:spPr>
        <p:txBody>
          <a:bodyPr>
            <a:normAutofit/>
          </a:bodyPr>
          <a:lstStyle/>
          <a:p>
            <a:pPr marL="514350" indent="-514350">
              <a:buClr>
                <a:schemeClr val="accent1"/>
              </a:buClr>
              <a:buSzPct val="110000"/>
              <a:buFont typeface="+mj-lt"/>
              <a:buAutoNum type="arabicPeriod"/>
            </a:pPr>
            <a:r>
              <a:rPr lang="ru-RU" sz="2800" dirty="0" smtClean="0"/>
              <a:t>Понятие </a:t>
            </a:r>
            <a:r>
              <a:rPr lang="ru-RU" sz="2800" dirty="0"/>
              <a:t>менеджмента, его содержание и место в системе социально-экономических категорий. </a:t>
            </a:r>
          </a:p>
          <a:p>
            <a:pPr marL="514350" indent="-514350">
              <a:buClr>
                <a:schemeClr val="accent1"/>
              </a:buClr>
              <a:buSzPct val="110000"/>
              <a:buFont typeface="+mj-lt"/>
              <a:buAutoNum type="arabicPeriod"/>
            </a:pPr>
            <a:r>
              <a:rPr lang="ru-RU" sz="2800" dirty="0" smtClean="0"/>
              <a:t>Менеджмент </a:t>
            </a:r>
            <a:r>
              <a:rPr lang="ru-RU" sz="2800" dirty="0"/>
              <a:t>как вид деятельности, его цели и функции.</a:t>
            </a:r>
          </a:p>
          <a:p>
            <a:pPr marL="514350" indent="-514350">
              <a:buClr>
                <a:schemeClr val="accent1"/>
              </a:buClr>
              <a:buSzPct val="110000"/>
              <a:buFont typeface="+mj-lt"/>
              <a:buAutoNum type="arabicPeriod"/>
            </a:pPr>
            <a:r>
              <a:rPr lang="ru-RU" sz="2800" dirty="0" smtClean="0"/>
              <a:t>Современные </a:t>
            </a:r>
            <a:r>
              <a:rPr lang="ru-RU" sz="2800" dirty="0"/>
              <a:t>подходы в менеджменте.</a:t>
            </a:r>
          </a:p>
          <a:p>
            <a:pPr marL="514350" indent="-514350">
              <a:buClr>
                <a:schemeClr val="accent1"/>
              </a:buClr>
              <a:buSzPct val="110000"/>
              <a:buFont typeface="+mj-lt"/>
              <a:buAutoNum type="arabicPeriod"/>
            </a:pPr>
            <a:r>
              <a:rPr lang="ru-RU" sz="2800" dirty="0" smtClean="0"/>
              <a:t>История </a:t>
            </a:r>
            <a:r>
              <a:rPr lang="ru-RU" sz="2800" dirty="0"/>
              <a:t>развития теории менеджмента.</a:t>
            </a:r>
          </a:p>
        </p:txBody>
      </p:sp>
    </p:spTree>
    <p:extLst>
      <p:ext uri="{BB962C8B-B14F-4D97-AF65-F5344CB8AC3E}">
        <p14:creationId xmlns:p14="http://schemas.microsoft.com/office/powerpoint/2010/main" val="3374734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650" y="12880"/>
            <a:ext cx="10515600" cy="858368"/>
          </a:xfrm>
        </p:spPr>
        <p:txBody>
          <a:bodyPr/>
          <a:lstStyle/>
          <a:p>
            <a:r>
              <a:rPr lang="ru-RU" dirty="0" smtClean="0">
                <a:solidFill>
                  <a:srgbClr val="FF0000"/>
                </a:solidFill>
              </a:rPr>
              <a:t>Рекомендуемая литература</a:t>
            </a:r>
            <a:endParaRPr lang="ru-RU" dirty="0">
              <a:solidFill>
                <a:srgbClr val="FF0000"/>
              </a:solidFill>
            </a:endParaRPr>
          </a:p>
        </p:txBody>
      </p:sp>
      <p:sp>
        <p:nvSpPr>
          <p:cNvPr id="3" name="Объект 2"/>
          <p:cNvSpPr>
            <a:spLocks noGrp="1"/>
          </p:cNvSpPr>
          <p:nvPr>
            <p:ph idx="1"/>
          </p:nvPr>
        </p:nvSpPr>
        <p:spPr>
          <a:xfrm>
            <a:off x="128789" y="871248"/>
            <a:ext cx="12063211" cy="5986752"/>
          </a:xfrm>
        </p:spPr>
        <p:txBody>
          <a:bodyPr>
            <a:normAutofit fontScale="40000" lnSpcReduction="20000"/>
          </a:bodyPr>
          <a:lstStyle/>
          <a:p>
            <a:pPr marL="0" indent="0">
              <a:buNone/>
            </a:pPr>
            <a:r>
              <a:rPr lang="ru-RU" sz="4000" b="1" dirty="0" smtClean="0">
                <a:solidFill>
                  <a:srgbClr val="FF0000"/>
                </a:solidFill>
              </a:rPr>
              <a:t>Основная литература</a:t>
            </a:r>
          </a:p>
          <a:p>
            <a:pPr marL="0" indent="0">
              <a:buNone/>
            </a:pPr>
            <a:r>
              <a:rPr lang="ru-RU" sz="4000" dirty="0" smtClean="0"/>
              <a:t>1. </a:t>
            </a:r>
            <a:r>
              <a:rPr lang="ru-RU" sz="4000" dirty="0" err="1" smtClean="0"/>
              <a:t>Виханский</a:t>
            </a:r>
            <a:r>
              <a:rPr lang="ru-RU" sz="4000" dirty="0" smtClean="0"/>
              <a:t> О. С. Менеджмент: учебник для студентов </a:t>
            </a:r>
            <a:r>
              <a:rPr lang="ru-RU" sz="4000" dirty="0" err="1" smtClean="0"/>
              <a:t>образоват</a:t>
            </a:r>
            <a:r>
              <a:rPr lang="ru-RU" sz="4000" dirty="0" smtClean="0"/>
              <a:t>. учреждений сред. спец. образования / О. С. </a:t>
            </a:r>
            <a:r>
              <a:rPr lang="ru-RU" sz="4000" dirty="0" err="1" smtClean="0"/>
              <a:t>Виханский</a:t>
            </a:r>
            <a:r>
              <a:rPr lang="ru-RU" sz="4000" dirty="0" smtClean="0"/>
              <a:t>, А. И. Наумов. - 2-е изд., </a:t>
            </a:r>
            <a:r>
              <a:rPr lang="ru-RU" sz="4000" dirty="0" err="1" smtClean="0"/>
              <a:t>перераб</a:t>
            </a:r>
            <a:r>
              <a:rPr lang="ru-RU" sz="4000" dirty="0" smtClean="0"/>
              <a:t>. и доп. – М. : Магистр : ИНФРА-М, 2011. – 288 с.</a:t>
            </a:r>
          </a:p>
          <a:p>
            <a:pPr marL="0" indent="0">
              <a:buNone/>
            </a:pPr>
            <a:r>
              <a:rPr lang="ru-RU" sz="4000" dirty="0" smtClean="0"/>
              <a:t>2. </a:t>
            </a:r>
            <a:r>
              <a:rPr lang="ru-RU" sz="4000" dirty="0" err="1" smtClean="0"/>
              <a:t>Казначевская</a:t>
            </a:r>
            <a:r>
              <a:rPr lang="ru-RU" sz="4000" dirty="0" smtClean="0"/>
              <a:t>,  Г. Б. Менеджмент: учебник для студентов </a:t>
            </a:r>
            <a:r>
              <a:rPr lang="ru-RU" sz="4000" dirty="0" err="1" smtClean="0"/>
              <a:t>образоват</a:t>
            </a:r>
            <a:r>
              <a:rPr lang="ru-RU" sz="4000" dirty="0" smtClean="0"/>
              <a:t>. учреждений сред. проф. образования / Г. Б. </a:t>
            </a:r>
            <a:r>
              <a:rPr lang="ru-RU" sz="4000" dirty="0" err="1" smtClean="0"/>
              <a:t>Казначевская</a:t>
            </a:r>
            <a:r>
              <a:rPr lang="ru-RU" sz="4000" dirty="0" smtClean="0"/>
              <a:t>. – 9-е изд. – Ростов н/Д : Феникс, 2008. – 344 с.</a:t>
            </a:r>
          </a:p>
          <a:p>
            <a:pPr marL="0" indent="0">
              <a:buNone/>
            </a:pPr>
            <a:r>
              <a:rPr lang="ru-RU" sz="4000" dirty="0" smtClean="0"/>
              <a:t>3. Менеджмент: учебно-</a:t>
            </a:r>
            <a:r>
              <a:rPr lang="ru-RU" sz="4000" dirty="0" err="1" smtClean="0"/>
              <a:t>практ</a:t>
            </a:r>
            <a:r>
              <a:rPr lang="ru-RU" sz="4000" dirty="0" smtClean="0"/>
              <a:t>. пособие для студентов вузов / [авт.: А. В. Игнатьева, М. М. </a:t>
            </a:r>
            <a:r>
              <a:rPr lang="ru-RU" sz="4000" dirty="0" err="1" smtClean="0"/>
              <a:t>Максимцов</a:t>
            </a:r>
            <a:r>
              <a:rPr lang="ru-RU" sz="4000" dirty="0" smtClean="0"/>
              <a:t>, И. В. Вдовина и др.]. – М.: Вузовский учебник: ИНФРА-М, 2013. – 284 с.</a:t>
            </a:r>
          </a:p>
          <a:p>
            <a:pPr marL="0" indent="0">
              <a:buNone/>
            </a:pPr>
            <a:r>
              <a:rPr lang="ru-RU" sz="4000" b="1" dirty="0" smtClean="0">
                <a:solidFill>
                  <a:srgbClr val="FF0000"/>
                </a:solidFill>
              </a:rPr>
              <a:t>Дополнительные источники: </a:t>
            </a:r>
          </a:p>
          <a:p>
            <a:pPr marL="0" indent="0">
              <a:buNone/>
            </a:pPr>
            <a:r>
              <a:rPr lang="ru-RU" sz="4000" dirty="0" smtClean="0"/>
              <a:t>1.</a:t>
            </a:r>
            <a:r>
              <a:rPr lang="ru-RU" sz="4000" i="1" dirty="0" smtClean="0"/>
              <a:t> </a:t>
            </a:r>
            <a:r>
              <a:rPr lang="ru-RU" sz="4000" dirty="0" smtClean="0"/>
              <a:t>Балашов А. П. Основы менеджмента: учебное пособие для студентов вузов / А. П. Балашов. – М.: Вузовский учебник, 2011. – 288 с.</a:t>
            </a:r>
          </a:p>
          <a:p>
            <a:pPr marL="0" indent="0">
              <a:buNone/>
            </a:pPr>
            <a:r>
              <a:rPr lang="ru-RU" sz="4000" dirty="0" smtClean="0"/>
              <a:t>2.</a:t>
            </a:r>
            <a:r>
              <a:rPr lang="ru-RU" sz="4000" i="1" dirty="0" smtClean="0"/>
              <a:t> </a:t>
            </a:r>
            <a:r>
              <a:rPr lang="ru-RU" sz="4000" dirty="0" err="1" smtClean="0"/>
              <a:t>Басовский</a:t>
            </a:r>
            <a:r>
              <a:rPr lang="ru-RU" sz="4000" dirty="0" smtClean="0"/>
              <a:t> Л. Е. Менеджмент: учебное пособие для студентов вузов / Л. Е. </a:t>
            </a:r>
            <a:r>
              <a:rPr lang="ru-RU" sz="4000" dirty="0" err="1" smtClean="0"/>
              <a:t>Басовский</a:t>
            </a:r>
            <a:r>
              <a:rPr lang="ru-RU" sz="4000" dirty="0" smtClean="0"/>
              <a:t>. – М.: ИНФРА-М, 2011. – 216 с.</a:t>
            </a:r>
          </a:p>
          <a:p>
            <a:pPr marL="0" indent="0">
              <a:buNone/>
            </a:pPr>
            <a:r>
              <a:rPr lang="ru-RU" sz="4000" dirty="0" smtClean="0"/>
              <a:t>3. Веснин, В. Р. Менеджмент в вопросах и ответах: учеб. пособие / В.Р. Веснин. – М: Проспект, 2009. – 176 с.</a:t>
            </a:r>
          </a:p>
          <a:p>
            <a:pPr marL="0" indent="0">
              <a:buNone/>
            </a:pPr>
            <a:r>
              <a:rPr lang="ru-RU" sz="4000" dirty="0" smtClean="0"/>
              <a:t>4. </a:t>
            </a:r>
            <a:r>
              <a:rPr lang="ru-RU" sz="4000" dirty="0" err="1" smtClean="0"/>
              <a:t>Виханский</a:t>
            </a:r>
            <a:r>
              <a:rPr lang="ru-RU" sz="4000" dirty="0" smtClean="0"/>
              <a:t> О. С. Менеджмент: учебник для средних специальных заведений / О. С. </a:t>
            </a:r>
            <a:r>
              <a:rPr lang="ru-RU" sz="4000" dirty="0" err="1" smtClean="0"/>
              <a:t>Виханский</a:t>
            </a:r>
            <a:r>
              <a:rPr lang="ru-RU" sz="4000" dirty="0" smtClean="0"/>
              <a:t>, А. И. Наумов. – М.: Магистр, 2009. – 285 с.</a:t>
            </a:r>
          </a:p>
          <a:p>
            <a:pPr marL="0" indent="0">
              <a:buNone/>
            </a:pPr>
            <a:r>
              <a:rPr lang="ru-RU" sz="4000" dirty="0" smtClean="0"/>
              <a:t>5. Гукова О. Н. Организация предприятий сервиса: практикум: учебное пособие для студентов </a:t>
            </a:r>
            <a:r>
              <a:rPr lang="ru-RU" sz="4000" dirty="0" err="1" smtClean="0"/>
              <a:t>образоват</a:t>
            </a:r>
            <a:r>
              <a:rPr lang="ru-RU" sz="4000" dirty="0" smtClean="0"/>
              <a:t>. учреждений сред. проф. образования / О. Н. Гукова, А. М. Петрова. – М.: ФОРУМ: ИНФРА-М, 2010. – 384 с.</a:t>
            </a:r>
          </a:p>
          <a:p>
            <a:pPr marL="0" indent="0">
              <a:buNone/>
            </a:pPr>
            <a:r>
              <a:rPr lang="ru-RU" sz="4000" dirty="0" smtClean="0"/>
              <a:t>6. </a:t>
            </a:r>
            <a:r>
              <a:rPr lang="ru-RU" sz="4000" dirty="0" err="1" smtClean="0"/>
              <a:t>Кабушкин</a:t>
            </a:r>
            <a:r>
              <a:rPr lang="ru-RU" sz="4000" dirty="0" smtClean="0"/>
              <a:t> Н. </a:t>
            </a:r>
            <a:r>
              <a:rPr lang="ru-RU" sz="4000" dirty="0" err="1" smtClean="0"/>
              <a:t>И.Основы</a:t>
            </a:r>
            <a:r>
              <a:rPr lang="ru-RU" sz="4000" dirty="0" smtClean="0"/>
              <a:t> менеджмента: учебное пособие [для студентов вузов] / Н. И. </a:t>
            </a:r>
            <a:r>
              <a:rPr lang="ru-RU" sz="4000" dirty="0" err="1" smtClean="0"/>
              <a:t>Кабушкин</a:t>
            </a:r>
            <a:r>
              <a:rPr lang="ru-RU" sz="4000" dirty="0" smtClean="0"/>
              <a:t>. – 11-е </a:t>
            </a:r>
            <a:r>
              <a:rPr lang="ru-RU" sz="4000" dirty="0" err="1" smtClean="0"/>
              <a:t>изд</a:t>
            </a:r>
            <a:r>
              <a:rPr lang="ru-RU" sz="4000" dirty="0" smtClean="0"/>
              <a:t>.,</a:t>
            </a:r>
            <a:r>
              <a:rPr lang="ru-RU" sz="4000" dirty="0" err="1" smtClean="0"/>
              <a:t>испр</a:t>
            </a:r>
            <a:r>
              <a:rPr lang="ru-RU" sz="4000" dirty="0" smtClean="0"/>
              <a:t>. – М.: Новое знание, 2009. – 336 с.</a:t>
            </a:r>
          </a:p>
          <a:p>
            <a:pPr marL="0" indent="0">
              <a:buNone/>
            </a:pPr>
            <a:r>
              <a:rPr lang="ru-RU" sz="4000" dirty="0" smtClean="0"/>
              <a:t>7. Семенов А. К. Основы менеджмента: практикум: [учебное пособие для студентов вузов и </a:t>
            </a:r>
            <a:r>
              <a:rPr lang="ru-RU" sz="4000" dirty="0" err="1" smtClean="0"/>
              <a:t>ссузов</a:t>
            </a:r>
            <a:r>
              <a:rPr lang="ru-RU" sz="4000" dirty="0" smtClean="0"/>
              <a:t>] / А. К. Семенов, В. И. Набоков. – 5-е изд., </a:t>
            </a:r>
            <a:r>
              <a:rPr lang="ru-RU" sz="4000" dirty="0" err="1" smtClean="0"/>
              <a:t>перераб</a:t>
            </a:r>
            <a:r>
              <a:rPr lang="ru-RU" sz="4000" dirty="0" smtClean="0"/>
              <a:t>. и доп. – М.: Дашков и К*, 2010. – 472 с.</a:t>
            </a:r>
          </a:p>
          <a:p>
            <a:endParaRPr lang="ru-RU" dirty="0"/>
          </a:p>
        </p:txBody>
      </p:sp>
    </p:spTree>
    <p:extLst>
      <p:ext uri="{BB962C8B-B14F-4D97-AF65-F5344CB8AC3E}">
        <p14:creationId xmlns:p14="http://schemas.microsoft.com/office/powerpoint/2010/main" val="4013473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195589" y="521483"/>
            <a:ext cx="9210541" cy="1912624"/>
          </a:xfrm>
        </p:spPr>
        <p:txBody>
          <a:bodyPr/>
          <a:lstStyle/>
          <a:p>
            <a:r>
              <a:rPr lang="ru-RU" altLang="ru-RU" sz="2800" dirty="0">
                <a:solidFill>
                  <a:schemeClr val="tx1"/>
                </a:solidFill>
              </a:rPr>
              <a:t>Менеджмент в той или иной форме существовал всегда там, где люди работали группами, как правило, в 3-х сферах человеческого общества</a:t>
            </a:r>
            <a:r>
              <a:rPr lang="ru-RU" altLang="ru-RU" sz="2800" dirty="0" smtClean="0">
                <a:solidFill>
                  <a:schemeClr val="tx1"/>
                </a:solidFill>
              </a:rPr>
              <a:t>:</a:t>
            </a:r>
            <a:endParaRPr lang="ru-RU" altLang="ru-RU" sz="2800" dirty="0"/>
          </a:p>
        </p:txBody>
      </p:sp>
      <p:sp>
        <p:nvSpPr>
          <p:cNvPr id="20483" name="Rectangle 3"/>
          <p:cNvSpPr>
            <a:spLocks noGrp="1" noChangeArrowheads="1"/>
          </p:cNvSpPr>
          <p:nvPr>
            <p:ph type="body" idx="1"/>
          </p:nvPr>
        </p:nvSpPr>
        <p:spPr>
          <a:xfrm>
            <a:off x="1981200" y="2781300"/>
            <a:ext cx="10210800" cy="2952750"/>
          </a:xfrm>
        </p:spPr>
        <p:txBody>
          <a:bodyPr>
            <a:normAutofit/>
          </a:bodyPr>
          <a:lstStyle/>
          <a:p>
            <a:pPr>
              <a:lnSpc>
                <a:spcPct val="80000"/>
              </a:lnSpc>
              <a:buClr>
                <a:srgbClr val="FF0000"/>
              </a:buClr>
            </a:pPr>
            <a:r>
              <a:rPr lang="ru-RU" altLang="ru-RU" sz="2800" b="1" i="1" dirty="0">
                <a:solidFill>
                  <a:srgbClr val="FFFF00"/>
                </a:solidFill>
              </a:rPr>
              <a:t>политической</a:t>
            </a:r>
            <a:r>
              <a:rPr lang="ru-RU" altLang="ru-RU" sz="2800" dirty="0"/>
              <a:t> — необходимость установления и поддержания порядка в группах;</a:t>
            </a:r>
          </a:p>
          <a:p>
            <a:pPr>
              <a:lnSpc>
                <a:spcPct val="80000"/>
              </a:lnSpc>
              <a:buClr>
                <a:srgbClr val="FF0000"/>
              </a:buClr>
            </a:pPr>
            <a:endParaRPr lang="ru-RU" altLang="ru-RU" sz="2800" dirty="0"/>
          </a:p>
          <a:p>
            <a:pPr>
              <a:lnSpc>
                <a:spcPct val="80000"/>
              </a:lnSpc>
              <a:buClr>
                <a:srgbClr val="FF0000"/>
              </a:buClr>
            </a:pPr>
            <a:r>
              <a:rPr lang="ru-RU" altLang="ru-RU" sz="2800" b="1" i="1" dirty="0">
                <a:solidFill>
                  <a:srgbClr val="FFFF00"/>
                </a:solidFill>
              </a:rPr>
              <a:t>экономической</a:t>
            </a:r>
            <a:r>
              <a:rPr lang="ru-RU" altLang="ru-RU" sz="2800" dirty="0"/>
              <a:t> — необходимость в изыскании, производстве и распределении ресурсов;</a:t>
            </a:r>
            <a:r>
              <a:rPr lang="ru-RU" altLang="ru-RU" sz="2800" i="1" dirty="0"/>
              <a:t/>
            </a:r>
            <a:br>
              <a:rPr lang="ru-RU" altLang="ru-RU" sz="2800" i="1" dirty="0"/>
            </a:br>
            <a:endParaRPr lang="ru-RU" altLang="ru-RU" sz="2800" i="1" dirty="0"/>
          </a:p>
          <a:p>
            <a:pPr>
              <a:lnSpc>
                <a:spcPct val="80000"/>
              </a:lnSpc>
              <a:buClr>
                <a:srgbClr val="FF0000"/>
              </a:buClr>
            </a:pPr>
            <a:r>
              <a:rPr lang="ru-RU" altLang="ru-RU" sz="2800" b="1" i="1" dirty="0">
                <a:solidFill>
                  <a:srgbClr val="FFFF00"/>
                </a:solidFill>
              </a:rPr>
              <a:t>оборонительной</a:t>
            </a:r>
            <a:r>
              <a:rPr lang="ru-RU" altLang="ru-RU" sz="2800" dirty="0"/>
              <a:t> — защита от врагов и диких зверей.</a:t>
            </a:r>
          </a:p>
        </p:txBody>
      </p:sp>
    </p:spTree>
    <p:extLst>
      <p:ext uri="{BB962C8B-B14F-4D97-AF65-F5344CB8AC3E}">
        <p14:creationId xmlns:p14="http://schemas.microsoft.com/office/powerpoint/2010/main" val="279676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852" y="92110"/>
            <a:ext cx="10084158" cy="963958"/>
          </a:xfrm>
        </p:spPr>
        <p:txBody>
          <a:bodyPr/>
          <a:lstStyle/>
          <a:p>
            <a:r>
              <a:rPr lang="ru-RU" altLang="ru-RU" sz="2400" dirty="0"/>
              <a:t>Рассматривая развитие теории и практики управления, выделяют несколько исторических периодов</a:t>
            </a:r>
            <a:r>
              <a:rPr lang="ru-RU" altLang="ru-RU" sz="2400" dirty="0" smtClean="0"/>
              <a:t>.</a:t>
            </a:r>
            <a:endParaRPr lang="ru-RU" sz="2400" dirty="0"/>
          </a:p>
        </p:txBody>
      </p:sp>
      <p:sp>
        <p:nvSpPr>
          <p:cNvPr id="31747" name="Rectangle 3"/>
          <p:cNvSpPr>
            <a:spLocks noGrp="1" noChangeArrowheads="1"/>
          </p:cNvSpPr>
          <p:nvPr>
            <p:ph idx="1"/>
          </p:nvPr>
        </p:nvSpPr>
        <p:spPr>
          <a:xfrm>
            <a:off x="669701" y="1171977"/>
            <a:ext cx="11243257" cy="5576553"/>
          </a:xfrm>
        </p:spPr>
        <p:txBody>
          <a:bodyPr>
            <a:noAutofit/>
          </a:bodyPr>
          <a:lstStyle/>
          <a:p>
            <a:pPr>
              <a:lnSpc>
                <a:spcPct val="80000"/>
              </a:lnSpc>
              <a:buFont typeface="Wingdings" panose="05000000000000000000" pitchFamily="2" charset="2"/>
              <a:buNone/>
            </a:pPr>
            <a:r>
              <a:rPr lang="en-US" altLang="ru-RU" b="1" dirty="0" smtClean="0">
                <a:solidFill>
                  <a:srgbClr val="FF0000"/>
                </a:solidFill>
              </a:rPr>
              <a:t>I </a:t>
            </a:r>
            <a:r>
              <a:rPr lang="ru-RU" altLang="ru-RU" b="1" dirty="0">
                <a:solidFill>
                  <a:srgbClr val="FF0000"/>
                </a:solidFill>
              </a:rPr>
              <a:t>период - древний период </a:t>
            </a:r>
            <a:r>
              <a:rPr lang="ru-RU" altLang="ru-RU" b="1" dirty="0"/>
              <a:t>–  н</a:t>
            </a:r>
            <a:r>
              <a:rPr lang="ru-RU" altLang="ru-RU" dirty="0"/>
              <a:t>аиболее длительный период развития управления - начиная с 9—7 тыс. лет до н.э. примерно до </a:t>
            </a:r>
            <a:r>
              <a:rPr lang="en-US" altLang="ru-RU" dirty="0"/>
              <a:t>XVIII </a:t>
            </a:r>
            <a:r>
              <a:rPr lang="ru-RU" altLang="ru-RU" dirty="0"/>
              <a:t>в. Прежде чем выделиться в самостоятельную область знаний, человечество тысячелетиями по крупицам накапливало опыт управления.</a:t>
            </a:r>
          </a:p>
          <a:p>
            <a:pPr>
              <a:lnSpc>
                <a:spcPct val="80000"/>
              </a:lnSpc>
              <a:buFont typeface="Wingdings" panose="05000000000000000000" pitchFamily="2" charset="2"/>
              <a:buNone/>
            </a:pPr>
            <a:r>
              <a:rPr lang="en-US" altLang="ru-RU" b="1" dirty="0">
                <a:solidFill>
                  <a:srgbClr val="FF0000"/>
                </a:solidFill>
              </a:rPr>
              <a:t>II</a:t>
            </a:r>
            <a:r>
              <a:rPr lang="ru-RU" altLang="ru-RU" b="1" dirty="0">
                <a:solidFill>
                  <a:srgbClr val="FF0000"/>
                </a:solidFill>
              </a:rPr>
              <a:t>	период </a:t>
            </a:r>
            <a:r>
              <a:rPr lang="ru-RU" altLang="ru-RU" dirty="0">
                <a:solidFill>
                  <a:srgbClr val="FF0000"/>
                </a:solidFill>
              </a:rPr>
              <a:t>- индустриальный </a:t>
            </a:r>
            <a:r>
              <a:rPr lang="ru-RU" altLang="ru-RU" b="1" dirty="0">
                <a:solidFill>
                  <a:srgbClr val="FF0000"/>
                </a:solidFill>
              </a:rPr>
              <a:t>период (1776-1890).</a:t>
            </a:r>
            <a:r>
              <a:rPr lang="ru-RU" altLang="ru-RU" dirty="0">
                <a:solidFill>
                  <a:srgbClr val="FF0000"/>
                </a:solidFill>
              </a:rPr>
              <a:t> </a:t>
            </a:r>
          </a:p>
          <a:p>
            <a:pPr>
              <a:lnSpc>
                <a:spcPct val="80000"/>
              </a:lnSpc>
              <a:buFont typeface="Wingdings" panose="05000000000000000000" pitchFamily="2" charset="2"/>
              <a:buNone/>
            </a:pPr>
            <a:r>
              <a:rPr lang="ru-RU" altLang="ru-RU" dirty="0"/>
              <a:t>Наибольшая заслуга в развитии представлений о государственном управлении в этот период принадлежит Л. </a:t>
            </a:r>
            <a:r>
              <a:rPr lang="ru-RU" altLang="ru-RU" i="1" dirty="0"/>
              <a:t>Смиту. </a:t>
            </a:r>
            <a:r>
              <a:rPr lang="ru-RU" altLang="ru-RU" dirty="0"/>
              <a:t>Он является не только представителем классической политической эконо­мии, но и специалистом в области управления, так как сделал анализ различных форм разделения труда, дал характеристику обязанностей государя и государства.</a:t>
            </a:r>
          </a:p>
          <a:p>
            <a:pPr>
              <a:lnSpc>
                <a:spcPct val="80000"/>
              </a:lnSpc>
              <a:buFont typeface="Wingdings" panose="05000000000000000000" pitchFamily="2" charset="2"/>
              <a:buNone/>
            </a:pPr>
            <a:r>
              <a:rPr lang="ru-RU" altLang="ru-RU" dirty="0"/>
              <a:t>Большое влияние на формирование многих сформировавшихся к настоящему времени научных направлений и школ менеджмента оказало учение </a:t>
            </a:r>
            <a:r>
              <a:rPr lang="ru-RU" altLang="ru-RU" i="1" dirty="0"/>
              <a:t>Р. Оуэна. </a:t>
            </a:r>
            <a:r>
              <a:rPr lang="ru-RU" altLang="ru-RU" dirty="0"/>
              <a:t>Его идеи </a:t>
            </a:r>
            <a:r>
              <a:rPr lang="ru-RU" altLang="ru-RU" dirty="0" err="1"/>
              <a:t>гуманизации</a:t>
            </a:r>
            <a:r>
              <a:rPr lang="ru-RU" altLang="ru-RU" dirty="0"/>
              <a:t> управления производством, а также признание необходимости обучения, улучшения условий труда и быта рабочих актуальны и сегодня.</a:t>
            </a:r>
          </a:p>
          <a:p>
            <a:pPr>
              <a:lnSpc>
                <a:spcPct val="80000"/>
              </a:lnSpc>
              <a:buFont typeface="Wingdings" panose="05000000000000000000" pitchFamily="2" charset="2"/>
              <a:buNone/>
            </a:pPr>
            <a:r>
              <a:rPr lang="ru-RU" altLang="ru-RU" dirty="0"/>
              <a:t>Первый переворот в теории и практике управления связан с созданием и использованием вычислительной техники. В 1833 г. английский математик </a:t>
            </a:r>
            <a:r>
              <a:rPr lang="ru-RU" altLang="ru-RU" i="1" dirty="0"/>
              <a:t>Ч. Беббидж </a:t>
            </a:r>
            <a:r>
              <a:rPr lang="ru-RU" altLang="ru-RU" dirty="0"/>
              <a:t>разработал проект "анали­тической машины" — прообраз современной цифровой вычисли­тельной техники, с помощью которой уже тогда управленчес­кие решения принимались более оперативно.</a:t>
            </a:r>
            <a:endParaRPr lang="ru-RU" altLang="ru-RU" sz="1900" dirty="0"/>
          </a:p>
        </p:txBody>
      </p:sp>
    </p:spTree>
    <p:extLst>
      <p:ext uri="{BB962C8B-B14F-4D97-AF65-F5344CB8AC3E}">
        <p14:creationId xmlns:p14="http://schemas.microsoft.com/office/powerpoint/2010/main" val="322619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231821" y="476251"/>
            <a:ext cx="11642500" cy="5654675"/>
          </a:xfrm>
        </p:spPr>
        <p:txBody>
          <a:bodyPr>
            <a:normAutofit fontScale="85000" lnSpcReduction="20000"/>
          </a:bodyPr>
          <a:lstStyle/>
          <a:p>
            <a:pPr>
              <a:lnSpc>
                <a:spcPct val="90000"/>
              </a:lnSpc>
              <a:buFont typeface="Wingdings" panose="05000000000000000000" pitchFamily="2" charset="2"/>
              <a:buNone/>
            </a:pPr>
            <a:endParaRPr lang="ru-RU" altLang="ru-RU" sz="1800" b="1" dirty="0"/>
          </a:p>
          <a:p>
            <a:pPr>
              <a:lnSpc>
                <a:spcPct val="90000"/>
              </a:lnSpc>
              <a:buFont typeface="Wingdings" panose="05000000000000000000" pitchFamily="2" charset="2"/>
              <a:buNone/>
            </a:pPr>
            <a:endParaRPr lang="ru-RU" altLang="ru-RU" sz="2600" b="1" dirty="0"/>
          </a:p>
          <a:p>
            <a:pPr>
              <a:lnSpc>
                <a:spcPct val="120000"/>
              </a:lnSpc>
              <a:buFont typeface="Wingdings" panose="05000000000000000000" pitchFamily="2" charset="2"/>
              <a:buNone/>
            </a:pPr>
            <a:r>
              <a:rPr lang="en-US" altLang="ru-RU" sz="2600" b="1" dirty="0">
                <a:solidFill>
                  <a:srgbClr val="FF0000"/>
                </a:solidFill>
              </a:rPr>
              <a:t>III</a:t>
            </a:r>
            <a:r>
              <a:rPr lang="ru-RU" altLang="ru-RU" sz="2600" b="1" dirty="0">
                <a:solidFill>
                  <a:srgbClr val="FF0000"/>
                </a:solidFill>
              </a:rPr>
              <a:t>	период - период систематизации (1856-1960). </a:t>
            </a:r>
            <a:endParaRPr lang="en-US" altLang="ru-RU" sz="2600" b="1" dirty="0" smtClean="0">
              <a:solidFill>
                <a:srgbClr val="FF0000"/>
              </a:solidFill>
            </a:endParaRPr>
          </a:p>
          <a:p>
            <a:pPr>
              <a:lnSpc>
                <a:spcPct val="120000"/>
              </a:lnSpc>
              <a:buFont typeface="Wingdings" panose="05000000000000000000" pitchFamily="2" charset="2"/>
              <a:buNone/>
            </a:pPr>
            <a:r>
              <a:rPr lang="ru-RU" altLang="ru-RU" sz="2600" dirty="0" smtClean="0"/>
              <a:t>Наука </a:t>
            </a:r>
            <a:r>
              <a:rPr lang="ru-RU" altLang="ru-RU" sz="2600" dirty="0"/>
              <a:t>об управлении находится в постоянном движении. Формируются новые направления, школы, течения, изменяется и совершенствуется научный аппарат, наконец, меняются сами исследователи и их взгляды. С течением времени менеджеры изменяли ориентиры от потребностей своей конкретной организации на изучение сил управления, действующих в их окружении. Некоторые из них решали свои управленческие проблемы теми способами, которые, казалось, срабатывали и в прошлые периоды. Другие исследователи искали более систематизированные подходы к управлению. Их индивидуальные успехи и провалы могут дать ценные уроки для сегодняшних менеджеров.</a:t>
            </a:r>
          </a:p>
          <a:p>
            <a:pPr>
              <a:lnSpc>
                <a:spcPct val="120000"/>
              </a:lnSpc>
              <a:buFont typeface="Wingdings" panose="05000000000000000000" pitchFamily="2" charset="2"/>
              <a:buNone/>
            </a:pPr>
            <a:endParaRPr lang="ru-RU" altLang="ru-RU" sz="2600" dirty="0"/>
          </a:p>
          <a:p>
            <a:pPr>
              <a:lnSpc>
                <a:spcPct val="120000"/>
              </a:lnSpc>
              <a:buFont typeface="Wingdings" panose="05000000000000000000" pitchFamily="2" charset="2"/>
              <a:buNone/>
            </a:pPr>
            <a:r>
              <a:rPr lang="ru-RU" altLang="ru-RU" sz="3000" dirty="0"/>
              <a:t> </a:t>
            </a:r>
            <a:r>
              <a:rPr lang="en-US" altLang="ru-RU" sz="2600" b="1" dirty="0">
                <a:solidFill>
                  <a:srgbClr val="FF0000"/>
                </a:solidFill>
              </a:rPr>
              <a:t>IV </a:t>
            </a:r>
            <a:r>
              <a:rPr lang="ru-RU" altLang="ru-RU" sz="2600" b="1" dirty="0">
                <a:solidFill>
                  <a:srgbClr val="FF0000"/>
                </a:solidFill>
              </a:rPr>
              <a:t>период - информационный период (1960 г. по на­стоящее время).</a:t>
            </a:r>
            <a:r>
              <a:rPr lang="ru-RU" altLang="ru-RU" sz="2600" dirty="0">
                <a:solidFill>
                  <a:srgbClr val="FF0000"/>
                </a:solidFill>
              </a:rPr>
              <a:t> </a:t>
            </a:r>
          </a:p>
        </p:txBody>
      </p:sp>
    </p:spTree>
    <p:extLst>
      <p:ext uri="{BB962C8B-B14F-4D97-AF65-F5344CB8AC3E}">
        <p14:creationId xmlns:p14="http://schemas.microsoft.com/office/powerpoint/2010/main" val="3002103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Развитие науки управления характеризуется множественностью школ и подходов</a:t>
            </a:r>
            <a:r>
              <a:rPr lang="ru-RU" sz="2800" dirty="0" smtClean="0"/>
              <a:t>.</a:t>
            </a:r>
            <a:endParaRPr lang="ru-RU" sz="2800" dirty="0"/>
          </a:p>
        </p:txBody>
      </p:sp>
      <p:pic>
        <p:nvPicPr>
          <p:cNvPr id="7" name="Объект 6"/>
          <p:cNvPicPr>
            <a:picLocks noGrp="1" noChangeAspect="1"/>
          </p:cNvPicPr>
          <p:nvPr>
            <p:ph idx="1"/>
          </p:nvPr>
        </p:nvPicPr>
        <p:blipFill>
          <a:blip r:embed="rId2"/>
          <a:stretch>
            <a:fillRect/>
          </a:stretch>
        </p:blipFill>
        <p:spPr>
          <a:xfrm>
            <a:off x="179883" y="1379095"/>
            <a:ext cx="11902190" cy="5478905"/>
          </a:xfrm>
          <a:prstGeom prst="rect">
            <a:avLst/>
          </a:prstGeom>
          <a:solidFill>
            <a:schemeClr val="tx1"/>
          </a:solidFill>
          <a:effectLst>
            <a:outerShdw blurRad="50800" dist="50800" dir="5400000" algn="ctr" rotWithShape="0">
              <a:schemeClr val="tx1">
                <a:alpha val="77000"/>
              </a:schemeClr>
            </a:outerShdw>
          </a:effectLst>
        </p:spPr>
      </p:pic>
    </p:spTree>
    <p:extLst>
      <p:ext uri="{BB962C8B-B14F-4D97-AF65-F5344CB8AC3E}">
        <p14:creationId xmlns:p14="http://schemas.microsoft.com/office/powerpoint/2010/main" val="2451568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3487" y="452718"/>
            <a:ext cx="10019764" cy="1400530"/>
          </a:xfrm>
        </p:spPr>
        <p:txBody>
          <a:bodyPr/>
          <a:lstStyle/>
          <a:p>
            <a:pPr marL="342900" lvl="0" indent="-342900">
              <a:spcBef>
                <a:spcPts val="1000"/>
              </a:spcBef>
            </a:pPr>
            <a:r>
              <a:rPr lang="ru-RU" sz="2600" b="1" dirty="0">
                <a:solidFill>
                  <a:srgbClr val="FF0000"/>
                </a:solidFill>
              </a:rPr>
              <a:t>1</a:t>
            </a:r>
            <a:r>
              <a:rPr lang="ru-RU" sz="2600" b="1" dirty="0" smtClean="0">
                <a:solidFill>
                  <a:srgbClr val="FF0000"/>
                </a:solidFill>
              </a:rPr>
              <a:t>)</a:t>
            </a:r>
            <a:r>
              <a:rPr lang="ru-RU" sz="2600" b="1" dirty="0">
                <a:solidFill>
                  <a:srgbClr val="FF0000"/>
                </a:solidFill>
              </a:rPr>
              <a:t> </a:t>
            </a:r>
            <a:r>
              <a:rPr lang="ru-RU" sz="2600" b="1" dirty="0" smtClean="0">
                <a:solidFill>
                  <a:srgbClr val="FF0000"/>
                </a:solidFill>
              </a:rPr>
              <a:t>Школа </a:t>
            </a:r>
            <a:r>
              <a:rPr lang="ru-RU" sz="2600" b="1" dirty="0">
                <a:solidFill>
                  <a:srgbClr val="FF0000"/>
                </a:solidFill>
              </a:rPr>
              <a:t>научного </a:t>
            </a:r>
            <a:r>
              <a:rPr lang="ru-RU" sz="2600" b="1" dirty="0" smtClean="0">
                <a:solidFill>
                  <a:srgbClr val="FF0000"/>
                </a:solidFill>
              </a:rPr>
              <a:t>управления. </a:t>
            </a:r>
            <a:br>
              <a:rPr lang="ru-RU" sz="2600" b="1" dirty="0" smtClean="0">
                <a:solidFill>
                  <a:srgbClr val="FF0000"/>
                </a:solidFill>
              </a:rPr>
            </a:br>
            <a:r>
              <a:rPr lang="ru-RU" sz="2600" dirty="0" smtClean="0">
                <a:solidFill>
                  <a:prstClr val="white"/>
                </a:solidFill>
              </a:rPr>
              <a:t>Основателем этой </a:t>
            </a:r>
            <a:r>
              <a:rPr lang="ru-RU" sz="2600" dirty="0" smtClean="0">
                <a:solidFill>
                  <a:schemeClr val="tx1"/>
                </a:solidFill>
              </a:rPr>
              <a:t>школы был </a:t>
            </a:r>
            <a:r>
              <a:rPr lang="ru-RU" sz="2600" dirty="0">
                <a:solidFill>
                  <a:schemeClr val="tx1"/>
                </a:solidFill>
              </a:rPr>
              <a:t>Тейлор. </a:t>
            </a:r>
            <a:r>
              <a:rPr lang="ru-RU" sz="2600" dirty="0" smtClean="0">
                <a:solidFill>
                  <a:schemeClr val="tx1"/>
                </a:solidFill>
              </a:rPr>
              <a:t/>
            </a:r>
            <a:br>
              <a:rPr lang="ru-RU" sz="2600" dirty="0" smtClean="0">
                <a:solidFill>
                  <a:schemeClr val="tx1"/>
                </a:solidFill>
              </a:rPr>
            </a:br>
            <a:r>
              <a:rPr lang="ru-RU" sz="2600" dirty="0" smtClean="0">
                <a:solidFill>
                  <a:schemeClr val="tx1"/>
                </a:solidFill>
              </a:rPr>
              <a:t>Он </a:t>
            </a:r>
            <a:r>
              <a:rPr lang="ru-RU" sz="2600" dirty="0">
                <a:solidFill>
                  <a:schemeClr val="tx1"/>
                </a:solidFill>
              </a:rPr>
              <a:t>сформулировал принципы управления индивидуальным трудом рабочих:</a:t>
            </a:r>
            <a:br>
              <a:rPr lang="ru-RU" sz="2600" dirty="0">
                <a:solidFill>
                  <a:schemeClr val="tx1"/>
                </a:solidFill>
              </a:rPr>
            </a:br>
            <a:endParaRPr lang="ru-RU" dirty="0">
              <a:solidFill>
                <a:schemeClr val="tx1"/>
              </a:solidFill>
            </a:endParaRPr>
          </a:p>
        </p:txBody>
      </p:sp>
      <p:sp>
        <p:nvSpPr>
          <p:cNvPr id="3" name="Объект 2"/>
          <p:cNvSpPr>
            <a:spLocks noGrp="1"/>
          </p:cNvSpPr>
          <p:nvPr>
            <p:ph idx="1"/>
          </p:nvPr>
        </p:nvSpPr>
        <p:spPr>
          <a:xfrm>
            <a:off x="729803" y="2413526"/>
            <a:ext cx="11462197" cy="4195481"/>
          </a:xfrm>
        </p:spPr>
        <p:txBody>
          <a:bodyPr>
            <a:normAutofit/>
          </a:bodyPr>
          <a:lstStyle/>
          <a:p>
            <a:pPr marL="0" indent="0">
              <a:buNone/>
            </a:pPr>
            <a:r>
              <a:rPr lang="ru-RU" sz="2800" dirty="0" smtClean="0"/>
              <a:t>•  </a:t>
            </a:r>
            <a:r>
              <a:rPr lang="ru-RU" sz="2400" dirty="0"/>
              <a:t>научный подход к выполнению каждого элемента работы;</a:t>
            </a:r>
          </a:p>
          <a:p>
            <a:pPr marL="0" indent="0">
              <a:buNone/>
            </a:pPr>
            <a:r>
              <a:rPr lang="ru-RU" sz="2400" dirty="0"/>
              <a:t>•  научный подход к подбору, обучению и тренировке рабочего;</a:t>
            </a:r>
          </a:p>
          <a:p>
            <a:pPr marL="0" indent="0">
              <a:buNone/>
            </a:pPr>
            <a:r>
              <a:rPr lang="ru-RU" sz="2400" dirty="0"/>
              <a:t>•  кооперация с рабочим;</a:t>
            </a:r>
          </a:p>
          <a:p>
            <a:pPr marL="0" indent="0">
              <a:buNone/>
            </a:pPr>
            <a:r>
              <a:rPr lang="ru-RU" sz="2400" dirty="0"/>
              <a:t>•  разделение ответственности за результаты между менеджерами и </a:t>
            </a:r>
            <a:r>
              <a:rPr lang="ru-RU" sz="2400" dirty="0" smtClean="0"/>
              <a:t>	рабочими</a:t>
            </a:r>
            <a:r>
              <a:rPr lang="ru-RU" sz="2400" dirty="0"/>
              <a:t>;</a:t>
            </a:r>
          </a:p>
          <a:p>
            <a:pPr marL="0" indent="0">
              <a:buNone/>
            </a:pPr>
            <a:r>
              <a:rPr lang="ru-RU" sz="2400" dirty="0"/>
              <a:t>•  систематическое использование стимулирования</a:t>
            </a:r>
            <a:r>
              <a:rPr lang="ru-RU" sz="2400" dirty="0" smtClean="0"/>
              <a:t>.</a:t>
            </a:r>
            <a:endParaRPr lang="ru-RU" sz="2400" dirty="0"/>
          </a:p>
          <a:p>
            <a:pPr marL="0" indent="0">
              <a:buNone/>
            </a:pPr>
            <a:r>
              <a:rPr lang="ru-RU" sz="2400" dirty="0"/>
              <a:t>•  корпоративный дух.</a:t>
            </a:r>
          </a:p>
          <a:p>
            <a:endParaRPr lang="ru-RU" dirty="0"/>
          </a:p>
        </p:txBody>
      </p:sp>
    </p:spTree>
    <p:extLst>
      <p:ext uri="{BB962C8B-B14F-4D97-AF65-F5344CB8AC3E}">
        <p14:creationId xmlns:p14="http://schemas.microsoft.com/office/powerpoint/2010/main" val="106852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0456" y="452718"/>
            <a:ext cx="10161431" cy="1400530"/>
          </a:xfrm>
        </p:spPr>
        <p:txBody>
          <a:bodyPr/>
          <a:lstStyle/>
          <a:p>
            <a:pPr marL="342900" lvl="0" indent="-342900">
              <a:spcBef>
                <a:spcPts val="1000"/>
              </a:spcBef>
            </a:pPr>
            <a:r>
              <a:rPr lang="ru-RU" sz="2400" b="1" dirty="0">
                <a:solidFill>
                  <a:srgbClr val="FF0000"/>
                </a:solidFill>
              </a:rPr>
              <a:t>2)Классическая (административная) школа. </a:t>
            </a:r>
            <a:r>
              <a:rPr lang="ru-RU" sz="2400" b="1" dirty="0" smtClean="0">
                <a:solidFill>
                  <a:srgbClr val="FF0000"/>
                </a:solidFill>
              </a:rPr>
              <a:t/>
            </a:r>
            <a:br>
              <a:rPr lang="ru-RU" sz="2400" b="1" dirty="0" smtClean="0">
                <a:solidFill>
                  <a:srgbClr val="FF0000"/>
                </a:solidFill>
              </a:rPr>
            </a:br>
            <a:r>
              <a:rPr lang="ru-RU" sz="2400" dirty="0" smtClean="0">
                <a:solidFill>
                  <a:prstClr val="white"/>
                </a:solidFill>
              </a:rPr>
              <a:t>Основатель </a:t>
            </a:r>
            <a:r>
              <a:rPr lang="ru-RU" sz="2400" dirty="0">
                <a:solidFill>
                  <a:prstClr val="white"/>
                </a:solidFill>
              </a:rPr>
              <a:t>- Анри </a:t>
            </a:r>
            <a:r>
              <a:rPr lang="ru-RU" sz="2400" dirty="0" err="1">
                <a:solidFill>
                  <a:prstClr val="white"/>
                </a:solidFill>
              </a:rPr>
              <a:t>Файоль</a:t>
            </a:r>
            <a:r>
              <a:rPr lang="ru-RU" sz="2400" dirty="0">
                <a:solidFill>
                  <a:prstClr val="white"/>
                </a:solidFill>
              </a:rPr>
              <a:t>. Цель школы выработка подходов к совершенствованию управления организации в целом. </a:t>
            </a:r>
            <a:r>
              <a:rPr lang="ru-RU" sz="2400" dirty="0" smtClean="0">
                <a:solidFill>
                  <a:prstClr val="white"/>
                </a:solidFill>
              </a:rPr>
              <a:t/>
            </a:r>
            <a:br>
              <a:rPr lang="ru-RU" sz="2400" dirty="0" smtClean="0">
                <a:solidFill>
                  <a:prstClr val="white"/>
                </a:solidFill>
              </a:rPr>
            </a:br>
            <a:r>
              <a:rPr lang="ru-RU" sz="2400" dirty="0" err="1" smtClean="0">
                <a:solidFill>
                  <a:prstClr val="white"/>
                </a:solidFill>
              </a:rPr>
              <a:t>Файоль</a:t>
            </a:r>
            <a:r>
              <a:rPr lang="ru-RU" sz="2400" dirty="0" smtClean="0">
                <a:solidFill>
                  <a:prstClr val="white"/>
                </a:solidFill>
              </a:rPr>
              <a:t> </a:t>
            </a:r>
            <a:r>
              <a:rPr lang="ru-RU" sz="2400" dirty="0">
                <a:solidFill>
                  <a:prstClr val="white"/>
                </a:solidFill>
              </a:rPr>
              <a:t>разработал 14 принципов управления, которым следовал в своей практике и от которых, как он считал, зависит успех </a:t>
            </a:r>
            <a:r>
              <a:rPr lang="ru-RU" sz="2400" dirty="0" smtClean="0">
                <a:solidFill>
                  <a:prstClr val="white"/>
                </a:solidFill>
              </a:rPr>
              <a:t>управления</a:t>
            </a:r>
            <a:endParaRPr lang="ru-RU" sz="7200" dirty="0"/>
          </a:p>
        </p:txBody>
      </p:sp>
      <p:sp>
        <p:nvSpPr>
          <p:cNvPr id="3" name="Объект 2"/>
          <p:cNvSpPr>
            <a:spLocks noGrp="1"/>
          </p:cNvSpPr>
          <p:nvPr>
            <p:ph idx="1"/>
          </p:nvPr>
        </p:nvSpPr>
        <p:spPr>
          <a:xfrm>
            <a:off x="1103312" y="2987899"/>
            <a:ext cx="10526311" cy="3870100"/>
          </a:xfrm>
        </p:spPr>
        <p:txBody>
          <a:bodyPr numCol="2">
            <a:normAutofit/>
          </a:bodyPr>
          <a:lstStyle/>
          <a:p>
            <a:pPr marL="0" indent="0">
              <a:buNone/>
            </a:pPr>
            <a:r>
              <a:rPr lang="ru-RU" dirty="0" smtClean="0"/>
              <a:t>•  </a:t>
            </a:r>
            <a:r>
              <a:rPr lang="ru-RU" dirty="0"/>
              <a:t>разделение труда;</a:t>
            </a:r>
          </a:p>
          <a:p>
            <a:pPr marL="0" indent="0">
              <a:buNone/>
            </a:pPr>
            <a:r>
              <a:rPr lang="ru-RU" dirty="0"/>
              <a:t>•  полномочия и ответственность;</a:t>
            </a:r>
          </a:p>
          <a:p>
            <a:pPr marL="0" indent="0">
              <a:buNone/>
            </a:pPr>
            <a:r>
              <a:rPr lang="ru-RU" dirty="0"/>
              <a:t>•  дисциплина;</a:t>
            </a:r>
          </a:p>
          <a:p>
            <a:pPr marL="0" indent="0">
              <a:buNone/>
            </a:pPr>
            <a:r>
              <a:rPr lang="ru-RU" dirty="0"/>
              <a:t>•  единоначалие;</a:t>
            </a:r>
          </a:p>
          <a:p>
            <a:pPr marL="0" indent="0">
              <a:buNone/>
            </a:pPr>
            <a:r>
              <a:rPr lang="ru-RU" dirty="0"/>
              <a:t>•  единство действий;</a:t>
            </a:r>
          </a:p>
          <a:p>
            <a:pPr marL="0" indent="0">
              <a:buNone/>
            </a:pPr>
            <a:r>
              <a:rPr lang="ru-RU" dirty="0"/>
              <a:t>•  подчиненность личных </a:t>
            </a:r>
            <a:r>
              <a:rPr lang="ru-RU" dirty="0" smtClean="0"/>
              <a:t>интересов;</a:t>
            </a:r>
          </a:p>
          <a:p>
            <a:pPr marL="0" indent="0">
              <a:buNone/>
            </a:pPr>
            <a:r>
              <a:rPr lang="ru-RU" dirty="0" smtClean="0"/>
              <a:t>•  </a:t>
            </a:r>
            <a:r>
              <a:rPr lang="ru-RU" dirty="0"/>
              <a:t>вознаграждение персонала;</a:t>
            </a:r>
          </a:p>
          <a:p>
            <a:pPr marL="0" indent="0">
              <a:buNone/>
            </a:pPr>
            <a:endParaRPr lang="ru-RU" dirty="0" smtClean="0"/>
          </a:p>
          <a:p>
            <a:pPr marL="0" indent="0">
              <a:buNone/>
            </a:pPr>
            <a:endParaRPr lang="ru-RU" dirty="0"/>
          </a:p>
          <a:p>
            <a:pPr marL="0" indent="0">
              <a:buNone/>
            </a:pPr>
            <a:r>
              <a:rPr lang="ru-RU" dirty="0" smtClean="0"/>
              <a:t>•  централизация</a:t>
            </a:r>
            <a:r>
              <a:rPr lang="ru-RU" dirty="0"/>
              <a:t>;</a:t>
            </a:r>
          </a:p>
          <a:p>
            <a:pPr marL="0" indent="0">
              <a:buNone/>
            </a:pPr>
            <a:r>
              <a:rPr lang="ru-RU" dirty="0"/>
              <a:t>•  скалярная цепь;</a:t>
            </a:r>
          </a:p>
          <a:p>
            <a:pPr marL="0" indent="0">
              <a:buNone/>
            </a:pPr>
            <a:r>
              <a:rPr lang="ru-RU" dirty="0"/>
              <a:t>•  порядок;</a:t>
            </a:r>
          </a:p>
          <a:p>
            <a:pPr marL="0" indent="0">
              <a:buNone/>
            </a:pPr>
            <a:r>
              <a:rPr lang="ru-RU" dirty="0"/>
              <a:t>•  справедливость;</a:t>
            </a:r>
          </a:p>
          <a:p>
            <a:pPr marL="0" indent="0">
              <a:buNone/>
            </a:pPr>
            <a:r>
              <a:rPr lang="ru-RU" dirty="0"/>
              <a:t>•  стабильность персонала;</a:t>
            </a:r>
          </a:p>
          <a:p>
            <a:pPr marL="0" indent="0">
              <a:buNone/>
            </a:pPr>
            <a:r>
              <a:rPr lang="ru-RU" dirty="0"/>
              <a:t>•  инициатива;</a:t>
            </a:r>
          </a:p>
        </p:txBody>
      </p:sp>
    </p:spTree>
    <p:extLst>
      <p:ext uri="{BB962C8B-B14F-4D97-AF65-F5344CB8AC3E}">
        <p14:creationId xmlns:p14="http://schemas.microsoft.com/office/powerpoint/2010/main" val="243989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4699" y="117867"/>
            <a:ext cx="10200067" cy="1400530"/>
          </a:xfrm>
        </p:spPr>
        <p:txBody>
          <a:bodyPr/>
          <a:lstStyle/>
          <a:p>
            <a:pPr marL="342900" lvl="0" indent="-342900">
              <a:spcBef>
                <a:spcPts val="1000"/>
              </a:spcBef>
            </a:pPr>
            <a:r>
              <a:rPr lang="ru-RU" sz="2400" b="1" dirty="0">
                <a:solidFill>
                  <a:srgbClr val="FF0000"/>
                </a:solidFill>
              </a:rPr>
              <a:t>3) Школа человеческих отношений. </a:t>
            </a:r>
            <a:r>
              <a:rPr lang="ru-RU" sz="2400" b="1" dirty="0" smtClean="0">
                <a:solidFill>
                  <a:srgbClr val="FF0000"/>
                </a:solidFill>
              </a:rPr>
              <a:t/>
            </a:r>
            <a:br>
              <a:rPr lang="ru-RU" sz="2400" b="1" dirty="0" smtClean="0">
                <a:solidFill>
                  <a:srgbClr val="FF0000"/>
                </a:solidFill>
              </a:rPr>
            </a:br>
            <a:r>
              <a:rPr lang="ru-RU" sz="2400" dirty="0" smtClean="0">
                <a:solidFill>
                  <a:prstClr val="white"/>
                </a:solidFill>
              </a:rPr>
              <a:t>Основатель </a:t>
            </a:r>
            <a:r>
              <a:rPr lang="ru-RU" sz="2400" dirty="0">
                <a:solidFill>
                  <a:prstClr val="white"/>
                </a:solidFill>
              </a:rPr>
              <a:t>- Элтон Мейо. Он провел "</a:t>
            </a:r>
            <a:r>
              <a:rPr lang="ru-RU" sz="2400" dirty="0" err="1">
                <a:solidFill>
                  <a:prstClr val="white"/>
                </a:solidFill>
              </a:rPr>
              <a:t>Хоуторнский</a:t>
            </a:r>
            <a:r>
              <a:rPr lang="ru-RU" sz="2400" dirty="0">
                <a:solidFill>
                  <a:prstClr val="white"/>
                </a:solidFill>
              </a:rPr>
              <a:t> эксперимент", который показал, что на поведение человека на работе и на результаты его труда принципиально зависят от того, в каких социальных условиях он находится на работе, какие отношения существуют у рабочих между собой, а также какие отношения существуют между рабочими и менеджерами:</a:t>
            </a:r>
            <a:r>
              <a:rPr lang="ru-RU" sz="1900" dirty="0">
                <a:solidFill>
                  <a:prstClr val="white"/>
                </a:solidFill>
              </a:rPr>
              <a:t/>
            </a:r>
            <a:br>
              <a:rPr lang="ru-RU" sz="1900" dirty="0">
                <a:solidFill>
                  <a:prstClr val="white"/>
                </a:solidFill>
              </a:rPr>
            </a:br>
            <a:endParaRPr lang="ru-RU" dirty="0"/>
          </a:p>
        </p:txBody>
      </p:sp>
      <p:sp>
        <p:nvSpPr>
          <p:cNvPr id="3" name="Объект 2"/>
          <p:cNvSpPr>
            <a:spLocks noGrp="1"/>
          </p:cNvSpPr>
          <p:nvPr>
            <p:ph idx="1"/>
          </p:nvPr>
        </p:nvSpPr>
        <p:spPr>
          <a:xfrm>
            <a:off x="1038918" y="3451538"/>
            <a:ext cx="10822525" cy="3093075"/>
          </a:xfrm>
        </p:spPr>
        <p:txBody>
          <a:bodyPr>
            <a:normAutofit/>
          </a:bodyPr>
          <a:lstStyle/>
          <a:p>
            <a:pPr marL="0" indent="0">
              <a:buNone/>
            </a:pPr>
            <a:r>
              <a:rPr lang="ru-RU" sz="2400" dirty="0" smtClean="0"/>
              <a:t>•  </a:t>
            </a:r>
            <a:r>
              <a:rPr lang="ru-RU" sz="2400" dirty="0"/>
              <a:t>коллектив рассматривается, как особая социальная группа;</a:t>
            </a:r>
          </a:p>
          <a:p>
            <a:pPr marL="0" indent="0">
              <a:buNone/>
            </a:pPr>
            <a:r>
              <a:rPr lang="ru-RU" sz="2400" dirty="0"/>
              <a:t>•  межличностные отношения являются фактором роста фактором </a:t>
            </a:r>
            <a:r>
              <a:rPr lang="ru-RU" sz="2400" dirty="0" smtClean="0"/>
              <a:t>	роста </a:t>
            </a:r>
            <a:r>
              <a:rPr lang="ru-RU" sz="2400" dirty="0"/>
              <a:t>эффективности и потенциалом каждого рабочего;</a:t>
            </a:r>
          </a:p>
          <a:p>
            <a:pPr marL="0" indent="0">
              <a:buNone/>
            </a:pPr>
            <a:r>
              <a:rPr lang="ru-RU" sz="2400" dirty="0"/>
              <a:t>•  жесткая иерархия подчиненности несовместима с природой </a:t>
            </a:r>
            <a:r>
              <a:rPr lang="ru-RU" sz="2400" dirty="0" smtClean="0"/>
              <a:t>	человека </a:t>
            </a:r>
            <a:r>
              <a:rPr lang="ru-RU" sz="2400" dirty="0"/>
              <a:t>и его свободой;</a:t>
            </a:r>
          </a:p>
          <a:p>
            <a:pPr marL="0" indent="0">
              <a:buNone/>
            </a:pPr>
            <a:r>
              <a:rPr lang="ru-RU" sz="2400" dirty="0"/>
              <a:t>•  руководители промышленности должны ориентироваться в </a:t>
            </a:r>
            <a:r>
              <a:rPr lang="ru-RU" sz="2400" dirty="0" smtClean="0"/>
              <a:t>	большей </a:t>
            </a:r>
            <a:r>
              <a:rPr lang="ru-RU" sz="2400" dirty="0"/>
              <a:t>степени на людей, чем на продукцию.</a:t>
            </a:r>
          </a:p>
          <a:p>
            <a:endParaRPr lang="ru-RU" dirty="0"/>
          </a:p>
        </p:txBody>
      </p:sp>
    </p:spTree>
    <p:extLst>
      <p:ext uri="{BB962C8B-B14F-4D97-AF65-F5344CB8AC3E}">
        <p14:creationId xmlns:p14="http://schemas.microsoft.com/office/powerpoint/2010/main" val="1962722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032" y="208020"/>
            <a:ext cx="10238704" cy="1400530"/>
          </a:xfrm>
        </p:spPr>
        <p:txBody>
          <a:bodyPr/>
          <a:lstStyle/>
          <a:p>
            <a:pPr marL="342900" lvl="0" indent="-342900">
              <a:spcBef>
                <a:spcPts val="1000"/>
              </a:spcBef>
            </a:pPr>
            <a:r>
              <a:rPr lang="ru-RU" sz="2200" b="1" dirty="0">
                <a:solidFill>
                  <a:srgbClr val="FF0000"/>
                </a:solidFill>
              </a:rPr>
              <a:t>4) Школа поведенческих наук.</a:t>
            </a:r>
            <a:r>
              <a:rPr lang="ru-RU" sz="2200" dirty="0">
                <a:solidFill>
                  <a:prstClr val="white"/>
                </a:solidFill>
              </a:rPr>
              <a:t> Основатель - Бернард. Новизна этой школы заключалась в стремлении оказать помощь работнику в осознании его возможностей для управления организацией. Основная цель этой школы - повышение эффективности организации за счет повышения эффективности ее человеческих ресурсов.</a:t>
            </a:r>
            <a:br>
              <a:rPr lang="ru-RU" sz="2200" dirty="0">
                <a:solidFill>
                  <a:prstClr val="white"/>
                </a:solidFill>
              </a:rPr>
            </a:br>
            <a:endParaRPr lang="ru-RU" sz="2200" dirty="0"/>
          </a:p>
        </p:txBody>
      </p:sp>
      <p:sp>
        <p:nvSpPr>
          <p:cNvPr id="3" name="Объект 2"/>
          <p:cNvSpPr>
            <a:spLocks noGrp="1"/>
          </p:cNvSpPr>
          <p:nvPr>
            <p:ph idx="1"/>
          </p:nvPr>
        </p:nvSpPr>
        <p:spPr>
          <a:xfrm>
            <a:off x="875763" y="2568073"/>
            <a:ext cx="11406389" cy="4195481"/>
          </a:xfrm>
        </p:spPr>
        <p:txBody>
          <a:bodyPr>
            <a:noAutofit/>
          </a:bodyPr>
          <a:lstStyle/>
          <a:p>
            <a:pPr marL="0" indent="0">
              <a:buNone/>
            </a:pPr>
            <a:r>
              <a:rPr lang="ru-RU" sz="2200" b="1" dirty="0">
                <a:solidFill>
                  <a:srgbClr val="FF0000"/>
                </a:solidFill>
              </a:rPr>
              <a:t>5) Количественный подход</a:t>
            </a:r>
            <a:r>
              <a:rPr lang="ru-RU" sz="2200" dirty="0"/>
              <a:t>. Достижение </a:t>
            </a:r>
            <a:r>
              <a:rPr lang="ru-RU" sz="2200" dirty="0" smtClean="0"/>
              <a:t>точных наук используются </a:t>
            </a:r>
            <a:r>
              <a:rPr lang="ru-RU" sz="2200" dirty="0"/>
              <a:t>для формализации процесса управления в особенности процесса принятия решений. Количественный подход опирается на экономико-математические методы (математика, статистика, инженерные науки). </a:t>
            </a:r>
            <a:endParaRPr lang="ru-RU" sz="2200" dirty="0" smtClean="0"/>
          </a:p>
          <a:p>
            <a:pPr marL="0" indent="0">
              <a:buNone/>
            </a:pPr>
            <a:r>
              <a:rPr lang="ru-RU" sz="2200" dirty="0" smtClean="0"/>
              <a:t>Суть </a:t>
            </a:r>
            <a:r>
              <a:rPr lang="ru-RU" sz="2200" dirty="0"/>
              <a:t>заключается в исследовании операций и моделей. Исследование операций - применение методов научного исследования кооперационным проблемам организации. После постановки проблемы разрабатывается модель анализируемой организации. Модель - форма представления реальности. Она или упрощает реальность или представляет ее абстрактной. После создания моделей переменным значениям задаются количественные значения. Ключевая характеристика школы количественных методов моделями, символами и количественными значениями.</a:t>
            </a:r>
          </a:p>
        </p:txBody>
      </p:sp>
    </p:spTree>
    <p:extLst>
      <p:ext uri="{BB962C8B-B14F-4D97-AF65-F5344CB8AC3E}">
        <p14:creationId xmlns:p14="http://schemas.microsoft.com/office/powerpoint/2010/main" val="3551837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7170" y="220818"/>
            <a:ext cx="9404723" cy="1400530"/>
          </a:xfrm>
        </p:spPr>
        <p:txBody>
          <a:bodyPr/>
          <a:lstStyle/>
          <a:p>
            <a:r>
              <a:rPr lang="ru-RU" sz="2800" b="1" dirty="0">
                <a:solidFill>
                  <a:srgbClr val="FF0000"/>
                </a:solidFill>
              </a:rPr>
              <a:t>6) Процессный подход.</a:t>
            </a:r>
          </a:p>
        </p:txBody>
      </p:sp>
      <p:pic>
        <p:nvPicPr>
          <p:cNvPr id="6" name="Объект 5"/>
          <p:cNvPicPr>
            <a:picLocks noGrp="1" noChangeAspect="1"/>
          </p:cNvPicPr>
          <p:nvPr>
            <p:ph idx="1"/>
          </p:nvPr>
        </p:nvPicPr>
        <p:blipFill>
          <a:blip r:embed="rId2"/>
          <a:stretch>
            <a:fillRect/>
          </a:stretch>
        </p:blipFill>
        <p:spPr>
          <a:xfrm>
            <a:off x="1112177" y="921083"/>
            <a:ext cx="7439395" cy="2332694"/>
          </a:xfrm>
          <a:prstGeom prst="rect">
            <a:avLst/>
          </a:prstGeom>
        </p:spPr>
      </p:pic>
      <p:sp>
        <p:nvSpPr>
          <p:cNvPr id="8" name="Прямоугольник 7"/>
          <p:cNvSpPr/>
          <p:nvPr/>
        </p:nvSpPr>
        <p:spPr>
          <a:xfrm>
            <a:off x="1112176" y="3253777"/>
            <a:ext cx="10285627" cy="3416320"/>
          </a:xfrm>
          <a:prstGeom prst="rect">
            <a:avLst/>
          </a:prstGeom>
        </p:spPr>
        <p:txBody>
          <a:bodyPr wrap="square">
            <a:spAutoFit/>
          </a:bodyPr>
          <a:lstStyle/>
          <a:p>
            <a:r>
              <a:rPr lang="ru-RU" sz="2400" dirty="0"/>
              <a:t>Процессный подход рассматривает функции управления, как взаимосвязанные, и сам процесс управления является общей суммой всех функций, эти функции объединены связующими процессами - коммуникации и принятие решений. Коммуникации - процесс, связанный с межличностным общением при передаче информации, как внутри организации, так и с внешней средой. Решение - предписание к действию с целью разрешения, выбор определенного действия из множества возможных вариантов.</a:t>
            </a:r>
          </a:p>
        </p:txBody>
      </p:sp>
    </p:spTree>
    <p:extLst>
      <p:ext uri="{BB962C8B-B14F-4D97-AF65-F5344CB8AC3E}">
        <p14:creationId xmlns:p14="http://schemas.microsoft.com/office/powerpoint/2010/main" val="1819273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646111" y="399245"/>
            <a:ext cx="9404723" cy="53473"/>
          </a:xfrm>
        </p:spPr>
        <p:txBody>
          <a:bodyPr/>
          <a:lstStyle/>
          <a:p>
            <a:endParaRPr lang="ru-RU" dirty="0"/>
          </a:p>
        </p:txBody>
      </p:sp>
      <p:sp>
        <p:nvSpPr>
          <p:cNvPr id="3" name="Объект 2"/>
          <p:cNvSpPr>
            <a:spLocks noGrp="1"/>
          </p:cNvSpPr>
          <p:nvPr>
            <p:ph idx="1"/>
          </p:nvPr>
        </p:nvSpPr>
        <p:spPr>
          <a:xfrm>
            <a:off x="412124" y="684538"/>
            <a:ext cx="11294772" cy="5795681"/>
          </a:xfrm>
        </p:spPr>
        <p:txBody>
          <a:bodyPr>
            <a:normAutofit fontScale="92500" lnSpcReduction="20000"/>
          </a:bodyPr>
          <a:lstStyle/>
          <a:p>
            <a:pPr marL="0" indent="0">
              <a:buNone/>
            </a:pPr>
            <a:r>
              <a:rPr lang="ru-RU" dirty="0" smtClean="0"/>
              <a:t>Планирование </a:t>
            </a:r>
            <a:r>
              <a:rPr lang="ru-RU" dirty="0"/>
              <a:t>- процесс определения целей и путей их достижения. При планировании руководитель должен:</a:t>
            </a:r>
          </a:p>
          <a:p>
            <a:pPr marL="0" indent="0">
              <a:buNone/>
            </a:pPr>
            <a:r>
              <a:rPr lang="ru-RU" dirty="0"/>
              <a:t>•  сформулировать цели;</a:t>
            </a:r>
          </a:p>
          <a:p>
            <a:pPr marL="0" indent="0">
              <a:buNone/>
            </a:pPr>
            <a:r>
              <a:rPr lang="ru-RU" dirty="0"/>
              <a:t>•  определить конкретные задания и работы;</a:t>
            </a:r>
          </a:p>
          <a:p>
            <a:pPr marL="0" indent="0">
              <a:buNone/>
            </a:pPr>
            <a:r>
              <a:rPr lang="ru-RU" dirty="0"/>
              <a:t>•  учесть наличие всех ресурсов в организации.</a:t>
            </a:r>
          </a:p>
          <a:p>
            <a:pPr marL="0" indent="0">
              <a:buNone/>
            </a:pPr>
            <a:r>
              <a:rPr lang="ru-RU" dirty="0"/>
              <a:t>Функция организации - процесс распределения работы среди сотрудников и координация их деятельности. </a:t>
            </a:r>
          </a:p>
          <a:p>
            <a:pPr marL="0" indent="0">
              <a:buNone/>
            </a:pPr>
            <a:r>
              <a:rPr lang="ru-RU" dirty="0"/>
              <a:t>Контроль - каждодневный текущий процесс, призванный обеспечить выполнение планов организации. Этапы контроля:</a:t>
            </a:r>
          </a:p>
          <a:p>
            <a:pPr marL="0" indent="0">
              <a:buNone/>
            </a:pPr>
            <a:r>
              <a:rPr lang="ru-RU" dirty="0"/>
              <a:t>•  установка четких задач для исполнения;</a:t>
            </a:r>
          </a:p>
          <a:p>
            <a:pPr marL="0" indent="0">
              <a:buNone/>
            </a:pPr>
            <a:r>
              <a:rPr lang="ru-RU" dirty="0"/>
              <a:t>•  проверка реального исполнения задачи</a:t>
            </a:r>
          </a:p>
          <a:p>
            <a:pPr marL="0" indent="0">
              <a:buNone/>
            </a:pPr>
            <a:r>
              <a:rPr lang="ru-RU" dirty="0"/>
              <a:t>•  решение проблем, если исполнение не соответствует поставленным задачам.</a:t>
            </a:r>
          </a:p>
          <a:p>
            <a:pPr marL="0" indent="0">
              <a:buNone/>
            </a:pPr>
            <a:r>
              <a:rPr lang="ru-RU" dirty="0"/>
              <a:t>Мотивация - процесс побуждения других к деятельности для достижения цели организации. Процесс мотивации включает:</a:t>
            </a:r>
          </a:p>
          <a:p>
            <a:pPr marL="0" indent="0">
              <a:buNone/>
            </a:pPr>
            <a:r>
              <a:rPr lang="ru-RU" dirty="0"/>
              <a:t>•  установление или оценка неудовлетворенных потребностей;</a:t>
            </a:r>
          </a:p>
          <a:p>
            <a:pPr marL="0" indent="0">
              <a:buNone/>
            </a:pPr>
            <a:r>
              <a:rPr lang="ru-RU" dirty="0"/>
              <a:t>•  формулирование целей, направленных на удовлетворение потребностей;</a:t>
            </a:r>
          </a:p>
          <a:p>
            <a:pPr marL="0" indent="0">
              <a:buNone/>
            </a:pPr>
            <a:r>
              <a:rPr lang="ru-RU" dirty="0"/>
              <a:t>•  определение действий, необходимых для удовлетворения потребностей.</a:t>
            </a:r>
          </a:p>
        </p:txBody>
      </p:sp>
    </p:spTree>
    <p:extLst>
      <p:ext uri="{BB962C8B-B14F-4D97-AF65-F5344CB8AC3E}">
        <p14:creationId xmlns:p14="http://schemas.microsoft.com/office/powerpoint/2010/main" val="4281972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1412" y="182261"/>
            <a:ext cx="9978959" cy="1400530"/>
          </a:xfrm>
        </p:spPr>
        <p:txBody>
          <a:bodyPr/>
          <a:lstStyle/>
          <a:p>
            <a:r>
              <a:rPr lang="ru-RU" sz="2800" b="1" dirty="0">
                <a:solidFill>
                  <a:srgbClr val="FF0000"/>
                </a:solidFill>
              </a:rPr>
              <a:t>7) Системный подход </a:t>
            </a:r>
            <a:r>
              <a:rPr lang="ru-RU" sz="2400" dirty="0">
                <a:solidFill>
                  <a:prstClr val="white"/>
                </a:solidFill>
              </a:rPr>
              <a:t>- появился вследствие распространения теории систем, которая рассматривает все объекты, как системы. Система - целостность, состоящая из взаимозависимых частей, каждая из которых вносит свой вклад в характеристику целевого. Системы бывают открытые и закрытые. Закрытая система имеет жесткие фиксированные границы. Ее действия относительно не зависят от среды, окружающей системы. Открытая система характеризуется постоянным взаимодействием с внешней средой</a:t>
            </a:r>
            <a:endParaRPr lang="ru-RU" sz="4800" dirty="0"/>
          </a:p>
        </p:txBody>
      </p:sp>
      <p:sp>
        <p:nvSpPr>
          <p:cNvPr id="3" name="Объект 2"/>
          <p:cNvSpPr>
            <a:spLocks noGrp="1"/>
          </p:cNvSpPr>
          <p:nvPr>
            <p:ph idx="1"/>
          </p:nvPr>
        </p:nvSpPr>
        <p:spPr>
          <a:xfrm>
            <a:off x="1103312" y="4237149"/>
            <a:ext cx="10423280" cy="2408350"/>
          </a:xfrm>
        </p:spPr>
        <p:txBody>
          <a:bodyPr>
            <a:normAutofit/>
          </a:bodyPr>
          <a:lstStyle/>
          <a:p>
            <a:pPr marL="0" indent="0">
              <a:buNone/>
            </a:pPr>
            <a:r>
              <a:rPr lang="ru-RU" sz="2800" b="1" dirty="0" smtClean="0">
                <a:solidFill>
                  <a:srgbClr val="FF0000"/>
                </a:solidFill>
              </a:rPr>
              <a:t>8</a:t>
            </a:r>
            <a:r>
              <a:rPr lang="ru-RU" sz="2800" b="1" dirty="0">
                <a:solidFill>
                  <a:srgbClr val="FF0000"/>
                </a:solidFill>
              </a:rPr>
              <a:t>) Ситуационный подход</a:t>
            </a:r>
            <a:r>
              <a:rPr lang="ru-RU" sz="2400" dirty="0"/>
              <a:t> - его сущность заключается в увязке конкретных приемов и концепций с определенными ситуациями. Успех или неудача этого подхода зависит от того, на сколько правильно определены переменные ситуации, то есть этот подход дал возможность применения науки конкретным ситуациям.</a:t>
            </a:r>
          </a:p>
          <a:p>
            <a:endParaRPr lang="ru-RU" dirty="0"/>
          </a:p>
        </p:txBody>
      </p:sp>
    </p:spTree>
    <p:extLst>
      <p:ext uri="{BB962C8B-B14F-4D97-AF65-F5344CB8AC3E}">
        <p14:creationId xmlns:p14="http://schemas.microsoft.com/office/powerpoint/2010/main" val="1408309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334851" y="620713"/>
            <a:ext cx="10290219" cy="5510212"/>
          </a:xfrm>
        </p:spPr>
        <p:txBody>
          <a:bodyPr>
            <a:noAutofit/>
          </a:bodyPr>
          <a:lstStyle/>
          <a:p>
            <a:pPr>
              <a:lnSpc>
                <a:spcPct val="90000"/>
              </a:lnSpc>
              <a:buFont typeface="Wingdings" panose="05000000000000000000" pitchFamily="2" charset="2"/>
              <a:buNone/>
            </a:pPr>
            <a:r>
              <a:rPr lang="ru-RU" altLang="ru-RU" sz="2400" b="1" dirty="0">
                <a:solidFill>
                  <a:srgbClr val="FFFF00"/>
                </a:solidFill>
              </a:rPr>
              <a:t>Менеджмент</a:t>
            </a:r>
            <a:r>
              <a:rPr lang="ru-RU" altLang="ru-RU" sz="2400" dirty="0"/>
              <a:t> – слово английского происхождения. В фундаментальном </a:t>
            </a:r>
            <a:r>
              <a:rPr lang="ru-RU" altLang="ru-RU" sz="2400" i="1" dirty="0"/>
              <a:t>оксфордском словаре </a:t>
            </a:r>
            <a:r>
              <a:rPr lang="ru-RU" altLang="ru-RU" sz="2400" dirty="0"/>
              <a:t>английского языка менеджмент определяется как способ, манера обращения с людьми; власть и искусство управления; административная единица.</a:t>
            </a:r>
          </a:p>
          <a:p>
            <a:pPr>
              <a:lnSpc>
                <a:spcPct val="90000"/>
              </a:lnSpc>
              <a:buFont typeface="Wingdings" panose="05000000000000000000" pitchFamily="2" charset="2"/>
              <a:buNone/>
            </a:pPr>
            <a:r>
              <a:rPr lang="ru-RU" altLang="ru-RU" sz="2400" dirty="0"/>
              <a:t>В </a:t>
            </a:r>
            <a:r>
              <a:rPr lang="ru-RU" altLang="ru-RU" sz="2400" i="1" dirty="0"/>
              <a:t>словаре иностранных слов</a:t>
            </a:r>
            <a:r>
              <a:rPr lang="ru-RU" altLang="ru-RU" sz="2400" dirty="0"/>
              <a:t> </a:t>
            </a:r>
            <a:r>
              <a:rPr lang="ru-RU" altLang="ru-RU" sz="2400" b="1" dirty="0">
                <a:solidFill>
                  <a:srgbClr val="FFFF00"/>
                </a:solidFill>
              </a:rPr>
              <a:t>менеджмент </a:t>
            </a:r>
            <a:r>
              <a:rPr lang="ru-RU" altLang="ru-RU" sz="2400" dirty="0"/>
              <a:t>переводится на русский язык как управление производством, и как совокупность принципов, методов, средств и форм управления производством с целью повышения эффективности и прибыльности производственной деятельности.</a:t>
            </a:r>
          </a:p>
          <a:p>
            <a:pPr>
              <a:lnSpc>
                <a:spcPct val="90000"/>
              </a:lnSpc>
              <a:buFont typeface="Wingdings" panose="05000000000000000000" pitchFamily="2" charset="2"/>
              <a:buNone/>
            </a:pPr>
            <a:r>
              <a:rPr lang="ru-RU" altLang="ru-RU" sz="2400" dirty="0"/>
              <a:t>Трактовок </a:t>
            </a:r>
            <a:r>
              <a:rPr lang="ru-RU" altLang="ru-RU" sz="2400" b="1" dirty="0">
                <a:solidFill>
                  <a:srgbClr val="FFFF00"/>
                </a:solidFill>
              </a:rPr>
              <a:t>менеджмента</a:t>
            </a:r>
            <a:r>
              <a:rPr lang="ru-RU" altLang="ru-RU" sz="2400" dirty="0"/>
              <a:t> существует великое множество. И это оправдано, т. к. на любой стадии развития организации мы имеем дело с менеджментом различного типа, например, технологическим, финансовым, стратегическим, функциональным и т.п.</a:t>
            </a:r>
          </a:p>
        </p:txBody>
      </p:sp>
    </p:spTree>
    <p:extLst>
      <p:ext uri="{BB962C8B-B14F-4D97-AF65-F5344CB8AC3E}">
        <p14:creationId xmlns:p14="http://schemas.microsoft.com/office/powerpoint/2010/main" val="716314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342900" lvl="0" indent="-342900">
              <a:spcBef>
                <a:spcPts val="1000"/>
              </a:spcBef>
            </a:pPr>
            <a:r>
              <a:rPr lang="ru-RU" sz="2400" b="1" i="1" dirty="0">
                <a:solidFill>
                  <a:srgbClr val="FF0000"/>
                </a:solidFill>
              </a:rPr>
              <a:t>Управление</a:t>
            </a:r>
            <a:r>
              <a:rPr lang="ru-RU" sz="2000" dirty="0">
                <a:solidFill>
                  <a:prstClr val="white"/>
                </a:solidFill>
              </a:rPr>
              <a:t> – это осознанная, целенаправленная деятельность людей, с помощью которой они упорядочивают и подчиняют себе окружающий мир</a:t>
            </a:r>
            <a:r>
              <a:rPr lang="ru-RU" sz="2000" dirty="0" smtClean="0">
                <a:solidFill>
                  <a:prstClr val="white"/>
                </a:solidFill>
              </a:rPr>
              <a:t>.</a:t>
            </a:r>
            <a:endParaRPr lang="ru-RU" dirty="0"/>
          </a:p>
        </p:txBody>
      </p:sp>
      <p:sp>
        <p:nvSpPr>
          <p:cNvPr id="3" name="Объект 2"/>
          <p:cNvSpPr>
            <a:spLocks noGrp="1"/>
          </p:cNvSpPr>
          <p:nvPr>
            <p:ph idx="1"/>
          </p:nvPr>
        </p:nvSpPr>
        <p:spPr>
          <a:xfrm>
            <a:off x="646111" y="1596980"/>
            <a:ext cx="11253968" cy="5009882"/>
          </a:xfrm>
        </p:spPr>
        <p:txBody>
          <a:bodyPr>
            <a:normAutofit/>
          </a:bodyPr>
          <a:lstStyle/>
          <a:p>
            <a:pPr marL="0" indent="0">
              <a:buNone/>
            </a:pPr>
            <a:r>
              <a:rPr lang="ru-RU" sz="2400" b="1" dirty="0" smtClean="0">
                <a:solidFill>
                  <a:srgbClr val="FF0000"/>
                </a:solidFill>
              </a:rPr>
              <a:t>Менеджмент</a:t>
            </a:r>
            <a:r>
              <a:rPr lang="ru-RU" sz="2400" dirty="0" smtClean="0"/>
              <a:t> </a:t>
            </a:r>
            <a:r>
              <a:rPr lang="ru-RU" sz="2400" dirty="0"/>
              <a:t>является составной частью управления. Термин «менеджмент», по сути, является аналогом термина «управление», хотя второй термин намного шире, поскольку применяется к самым различным видам человеческой деятельности.</a:t>
            </a:r>
          </a:p>
          <a:p>
            <a:pPr marL="0" indent="0">
              <a:buNone/>
            </a:pPr>
            <a:r>
              <a:rPr lang="ru-RU" sz="2400" b="1" dirty="0">
                <a:solidFill>
                  <a:srgbClr val="FF0000"/>
                </a:solidFill>
              </a:rPr>
              <a:t>Менеджмент </a:t>
            </a:r>
            <a:r>
              <a:rPr lang="ru-RU" sz="2400" dirty="0"/>
              <a:t>– это теория и практика управления фирмой и ее персоналом в условиях рынка</a:t>
            </a:r>
            <a:r>
              <a:rPr lang="ru-RU" sz="2400" dirty="0" smtClean="0"/>
              <a:t>.</a:t>
            </a:r>
            <a:endParaRPr lang="en-US" sz="2400" dirty="0" smtClean="0"/>
          </a:p>
          <a:p>
            <a:pPr marL="0" indent="0">
              <a:buNone/>
            </a:pPr>
            <a:endParaRPr lang="en-US" sz="2400" dirty="0"/>
          </a:p>
          <a:p>
            <a:pPr marL="0" indent="0">
              <a:buNone/>
            </a:pPr>
            <a:r>
              <a:rPr lang="ru-RU" sz="2400" dirty="0" smtClean="0"/>
              <a:t>Под </a:t>
            </a:r>
            <a:r>
              <a:rPr lang="ru-RU" sz="2400" b="1" dirty="0">
                <a:solidFill>
                  <a:srgbClr val="FF0000"/>
                </a:solidFill>
              </a:rPr>
              <a:t>менеджментом</a:t>
            </a:r>
            <a:r>
              <a:rPr lang="ru-RU" sz="2400" dirty="0"/>
              <a:t> понимается профессиональное управление хозяйственной деятельностью предприятия, которое осуществляется в условиях рыночных отношений и направлено на извлечение максимальной прибыли при рациональном использовании ресурсов.</a:t>
            </a:r>
          </a:p>
          <a:p>
            <a:endParaRPr lang="ru-RU" dirty="0"/>
          </a:p>
        </p:txBody>
      </p:sp>
    </p:spTree>
    <p:extLst>
      <p:ext uri="{BB962C8B-B14F-4D97-AF65-F5344CB8AC3E}">
        <p14:creationId xmlns:p14="http://schemas.microsoft.com/office/powerpoint/2010/main" val="1565935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Rectangle 7"/>
          <p:cNvSpPr>
            <a:spLocks noGrp="1" noChangeArrowheads="1"/>
          </p:cNvSpPr>
          <p:nvPr>
            <p:ph type="body" idx="1"/>
          </p:nvPr>
        </p:nvSpPr>
        <p:spPr>
          <a:xfrm>
            <a:off x="682580" y="549275"/>
            <a:ext cx="10547797" cy="5581650"/>
          </a:xfrm>
        </p:spPr>
        <p:txBody>
          <a:bodyPr>
            <a:normAutofit/>
          </a:bodyPr>
          <a:lstStyle/>
          <a:p>
            <a:pPr>
              <a:buFont typeface="Wingdings" panose="05000000000000000000" pitchFamily="2" charset="2"/>
              <a:buNone/>
            </a:pPr>
            <a:r>
              <a:rPr lang="ru-RU" altLang="ru-RU" sz="2400" b="1" dirty="0">
                <a:solidFill>
                  <a:srgbClr val="FF0000"/>
                </a:solidFill>
              </a:rPr>
              <a:t>Менеджмент </a:t>
            </a:r>
            <a:r>
              <a:rPr lang="ru-RU" altLang="ru-RU" sz="2400" dirty="0"/>
              <a:t>представляет собой науку и практику управленческой деятельности, призванную служить руководством к действию для обеспечения успеха организации.</a:t>
            </a:r>
          </a:p>
          <a:p>
            <a:pPr>
              <a:buFont typeface="Wingdings" panose="05000000000000000000" pitchFamily="2" charset="2"/>
              <a:buNone/>
            </a:pPr>
            <a:endParaRPr lang="ru-RU" altLang="ru-RU" sz="2400" dirty="0"/>
          </a:p>
          <a:p>
            <a:pPr>
              <a:buFont typeface="Wingdings" panose="05000000000000000000" pitchFamily="2" charset="2"/>
              <a:buNone/>
            </a:pPr>
            <a:r>
              <a:rPr lang="ru-RU" altLang="ru-RU" sz="2400" b="1" dirty="0">
                <a:solidFill>
                  <a:srgbClr val="FF0000"/>
                </a:solidFill>
              </a:rPr>
              <a:t>Менеджмент</a:t>
            </a:r>
            <a:r>
              <a:rPr lang="ru-RU" altLang="ru-RU" sz="2400" dirty="0"/>
              <a:t> и организация неразрывно связаны. Они не могут существовать друг без друга.</a:t>
            </a:r>
          </a:p>
          <a:p>
            <a:pPr>
              <a:buFont typeface="Wingdings" panose="05000000000000000000" pitchFamily="2" charset="2"/>
              <a:buNone/>
            </a:pPr>
            <a:endParaRPr lang="ru-RU" altLang="ru-RU" sz="2400" dirty="0"/>
          </a:p>
          <a:p>
            <a:pPr>
              <a:buFont typeface="Wingdings" panose="05000000000000000000" pitchFamily="2" charset="2"/>
              <a:buNone/>
            </a:pPr>
            <a:r>
              <a:rPr lang="ru-RU" altLang="ru-RU" sz="2400" dirty="0"/>
              <a:t>Организация представляет собой объект управленческого воздействия. Благодаря организации менеджеры существуют, осуществляют свою деятельность.</a:t>
            </a:r>
          </a:p>
          <a:p>
            <a:pPr>
              <a:buFont typeface="Wingdings" panose="05000000000000000000" pitchFamily="2" charset="2"/>
              <a:buNone/>
            </a:pPr>
            <a:endParaRPr lang="ru-RU" altLang="ru-RU" sz="2400" dirty="0"/>
          </a:p>
        </p:txBody>
      </p:sp>
    </p:spTree>
    <p:extLst>
      <p:ext uri="{BB962C8B-B14F-4D97-AF65-F5344CB8AC3E}">
        <p14:creationId xmlns:p14="http://schemas.microsoft.com/office/powerpoint/2010/main" val="2966811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851" y="452717"/>
            <a:ext cx="10264462" cy="2947305"/>
          </a:xfrm>
        </p:spPr>
        <p:txBody>
          <a:bodyPr/>
          <a:lstStyle/>
          <a:p>
            <a:pPr marL="342900" lvl="0" indent="-342900">
              <a:spcBef>
                <a:spcPts val="1000"/>
              </a:spcBef>
            </a:pPr>
            <a:r>
              <a:rPr lang="ru-RU" sz="2800" b="1" dirty="0">
                <a:solidFill>
                  <a:srgbClr val="FF0000"/>
                </a:solidFill>
              </a:rPr>
              <a:t>Менеджмент</a:t>
            </a:r>
            <a:r>
              <a:rPr lang="ru-RU" sz="2400" dirty="0">
                <a:solidFill>
                  <a:prstClr val="white"/>
                </a:solidFill>
              </a:rPr>
              <a:t> представляет собой управленческие отношения (комплекс взаимосвязей работника в процессе подготовки и реализации управленческого воздействия в отдельно взятой организации). </a:t>
            </a:r>
            <a:r>
              <a:rPr lang="en-US" sz="2400" dirty="0" smtClean="0">
                <a:solidFill>
                  <a:prstClr val="white"/>
                </a:solidFill>
              </a:rPr>
              <a:t/>
            </a:r>
            <a:br>
              <a:rPr lang="en-US" sz="2400" dirty="0" smtClean="0">
                <a:solidFill>
                  <a:prstClr val="white"/>
                </a:solidFill>
              </a:rPr>
            </a:br>
            <a:r>
              <a:rPr lang="ru-RU" sz="2400" dirty="0" smtClean="0">
                <a:solidFill>
                  <a:prstClr val="white"/>
                </a:solidFill>
              </a:rPr>
              <a:t>Основной </a:t>
            </a:r>
            <a:r>
              <a:rPr lang="ru-RU" sz="2400" dirty="0">
                <a:solidFill>
                  <a:prstClr val="white"/>
                </a:solidFill>
              </a:rPr>
              <a:t>задачей менеджмента является ориентация деятельности людей в соответствии с требованиями экономических законов. </a:t>
            </a:r>
            <a:r>
              <a:rPr lang="en-US" sz="2400" dirty="0" smtClean="0">
                <a:solidFill>
                  <a:prstClr val="white"/>
                </a:solidFill>
              </a:rPr>
              <a:t/>
            </a:r>
            <a:br>
              <a:rPr lang="en-US" sz="2400" dirty="0" smtClean="0">
                <a:solidFill>
                  <a:prstClr val="white"/>
                </a:solidFill>
              </a:rPr>
            </a:br>
            <a:endParaRPr lang="ru-RU" sz="5400" dirty="0"/>
          </a:p>
        </p:txBody>
      </p:sp>
      <p:sp>
        <p:nvSpPr>
          <p:cNvPr id="3" name="Объект 2"/>
          <p:cNvSpPr>
            <a:spLocks noGrp="1"/>
          </p:cNvSpPr>
          <p:nvPr>
            <p:ph idx="1"/>
          </p:nvPr>
        </p:nvSpPr>
        <p:spPr>
          <a:xfrm>
            <a:off x="1103312" y="3400022"/>
            <a:ext cx="8946541" cy="2848377"/>
          </a:xfrm>
        </p:spPr>
        <p:txBody>
          <a:bodyPr>
            <a:normAutofit/>
          </a:bodyPr>
          <a:lstStyle/>
          <a:p>
            <a:pPr marL="0" indent="0">
              <a:buNone/>
            </a:pPr>
            <a:r>
              <a:rPr lang="ru-RU" sz="2800" i="1" dirty="0">
                <a:solidFill>
                  <a:srgbClr val="FFFF00"/>
                </a:solidFill>
              </a:rPr>
              <a:t>Выделяют три вида управления:</a:t>
            </a:r>
            <a:endParaRPr lang="en-US" sz="2800" i="1" dirty="0" smtClean="0">
              <a:solidFill>
                <a:srgbClr val="FFFF00"/>
              </a:solidFill>
            </a:endParaRPr>
          </a:p>
          <a:p>
            <a:r>
              <a:rPr lang="ru-RU" sz="2800" dirty="0" smtClean="0"/>
              <a:t>управление в технических системах;</a:t>
            </a:r>
          </a:p>
          <a:p>
            <a:r>
              <a:rPr lang="ru-RU" sz="2800" dirty="0" smtClean="0"/>
              <a:t>управление в биологических системах;</a:t>
            </a:r>
          </a:p>
          <a:p>
            <a:r>
              <a:rPr lang="ru-RU" sz="2800" dirty="0" smtClean="0"/>
              <a:t>управление в социальных системах.</a:t>
            </a:r>
          </a:p>
          <a:p>
            <a:endParaRPr lang="ru-RU" dirty="0"/>
          </a:p>
        </p:txBody>
      </p:sp>
    </p:spTree>
    <p:extLst>
      <p:ext uri="{BB962C8B-B14F-4D97-AF65-F5344CB8AC3E}">
        <p14:creationId xmlns:p14="http://schemas.microsoft.com/office/powerpoint/2010/main" val="1509061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solidFill>
                  <a:srgbClr val="FF0000"/>
                </a:solidFill>
              </a:rPr>
              <a:t>Менеджмент</a:t>
            </a:r>
          </a:p>
        </p:txBody>
      </p:sp>
      <p:sp>
        <p:nvSpPr>
          <p:cNvPr id="3" name="Объект 2"/>
          <p:cNvSpPr>
            <a:spLocks noGrp="1"/>
          </p:cNvSpPr>
          <p:nvPr>
            <p:ph idx="1"/>
          </p:nvPr>
        </p:nvSpPr>
        <p:spPr>
          <a:xfrm>
            <a:off x="360608" y="1506828"/>
            <a:ext cx="11436440" cy="4741571"/>
          </a:xfrm>
        </p:spPr>
        <p:txBody>
          <a:bodyPr>
            <a:normAutofit lnSpcReduction="10000"/>
          </a:bodyPr>
          <a:lstStyle/>
          <a:p>
            <a:pPr>
              <a:buClr>
                <a:srgbClr val="FF0000"/>
              </a:buClr>
            </a:pPr>
            <a:r>
              <a:rPr lang="ru-RU" sz="2400" dirty="0" smtClean="0"/>
              <a:t>1</a:t>
            </a:r>
            <a:r>
              <a:rPr lang="ru-RU" sz="2400" dirty="0"/>
              <a:t>) вид деятельности по руководству людьми в самых разнообразных организациях; </a:t>
            </a:r>
            <a:endParaRPr lang="en-US" sz="2400" dirty="0" smtClean="0"/>
          </a:p>
          <a:p>
            <a:pPr>
              <a:buClr>
                <a:srgbClr val="FF0000"/>
              </a:buClr>
            </a:pPr>
            <a:r>
              <a:rPr lang="ru-RU" sz="2400" dirty="0" smtClean="0"/>
              <a:t>2</a:t>
            </a:r>
            <a:r>
              <a:rPr lang="ru-RU" sz="2400" dirty="0"/>
              <a:t>) процесс оптимизации человеческих, материальных и финансовых ресурсов для достижения организационных целей; </a:t>
            </a:r>
            <a:endParaRPr lang="en-US" sz="2400" dirty="0" smtClean="0"/>
          </a:p>
          <a:p>
            <a:pPr>
              <a:buClr>
                <a:srgbClr val="FF0000"/>
              </a:buClr>
            </a:pPr>
            <a:r>
              <a:rPr lang="ru-RU" sz="2400" dirty="0" smtClean="0"/>
              <a:t>3</a:t>
            </a:r>
            <a:r>
              <a:rPr lang="ru-RU" sz="2400" dirty="0"/>
              <a:t>) искусство получения работы (достижение целей сделанной посредством других), умение добиваться поставленных целей, используя труд, интеллект и мотивы поведения других людей. </a:t>
            </a:r>
            <a:endParaRPr lang="en-US" sz="2400" dirty="0" smtClean="0"/>
          </a:p>
          <a:p>
            <a:endParaRPr lang="en-US" dirty="0"/>
          </a:p>
          <a:p>
            <a:endParaRPr lang="en-US" dirty="0" smtClean="0"/>
          </a:p>
          <a:p>
            <a:pPr marL="0" indent="0" algn="ctr">
              <a:buNone/>
            </a:pPr>
            <a:r>
              <a:rPr lang="ru-RU" sz="2800" b="1" dirty="0" smtClean="0"/>
              <a:t>Менеджмент </a:t>
            </a:r>
            <a:r>
              <a:rPr lang="ru-RU" sz="2800" b="1" dirty="0"/>
              <a:t>можно представить в виде формулы: </a:t>
            </a:r>
            <a:r>
              <a:rPr lang="ru-RU" sz="2800" b="1" dirty="0">
                <a:solidFill>
                  <a:srgbClr val="FFFF00"/>
                </a:solidFill>
              </a:rPr>
              <a:t>МЕНЕДЖМЕНТ = ИСКУССТВО + ОПЫТ + ОБУЧЕНИЕ.</a:t>
            </a:r>
          </a:p>
          <a:p>
            <a:endParaRPr lang="ru-RU" dirty="0"/>
          </a:p>
        </p:txBody>
      </p:sp>
    </p:spTree>
    <p:extLst>
      <p:ext uri="{BB962C8B-B14F-4D97-AF65-F5344CB8AC3E}">
        <p14:creationId xmlns:p14="http://schemas.microsoft.com/office/powerpoint/2010/main" val="1410162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67901" y="212726"/>
            <a:ext cx="9490499" cy="1506537"/>
          </a:xfrm>
        </p:spPr>
        <p:txBody>
          <a:bodyPr/>
          <a:lstStyle/>
          <a:p>
            <a:r>
              <a:rPr lang="ru-RU" altLang="ru-RU" sz="2400" dirty="0">
                <a:solidFill>
                  <a:schemeClr val="tx1"/>
                </a:solidFill>
              </a:rPr>
              <a:t>Для определения сущности и содержания понятия «менеджмент» в специализированной управленческой литературе используются различные подходы. </a:t>
            </a:r>
            <a:r>
              <a:rPr lang="en-US" altLang="ru-RU" sz="2400" dirty="0" smtClean="0">
                <a:solidFill>
                  <a:schemeClr val="tx1"/>
                </a:solidFill>
              </a:rPr>
              <a:t/>
            </a:r>
            <a:br>
              <a:rPr lang="en-US" altLang="ru-RU" sz="2400" dirty="0" smtClean="0">
                <a:solidFill>
                  <a:schemeClr val="tx1"/>
                </a:solidFill>
              </a:rPr>
            </a:br>
            <a:r>
              <a:rPr lang="ru-RU" altLang="ru-RU" sz="2400" dirty="0" smtClean="0">
                <a:solidFill>
                  <a:schemeClr val="tx1"/>
                </a:solidFill>
              </a:rPr>
              <a:t>Все </a:t>
            </a:r>
            <a:r>
              <a:rPr lang="ru-RU" altLang="ru-RU" sz="2400" dirty="0">
                <a:solidFill>
                  <a:schemeClr val="tx1"/>
                </a:solidFill>
              </a:rPr>
              <a:t>это многообразие можно представить:</a:t>
            </a:r>
          </a:p>
        </p:txBody>
      </p:sp>
      <p:sp>
        <p:nvSpPr>
          <p:cNvPr id="26627" name="Rectangle 3"/>
          <p:cNvSpPr>
            <a:spLocks noGrp="1" noChangeArrowheads="1"/>
          </p:cNvSpPr>
          <p:nvPr>
            <p:ph type="body" idx="1"/>
          </p:nvPr>
        </p:nvSpPr>
        <p:spPr>
          <a:xfrm>
            <a:off x="386367" y="2034862"/>
            <a:ext cx="11243256" cy="4700789"/>
          </a:xfrm>
        </p:spPr>
        <p:txBody>
          <a:bodyPr>
            <a:noAutofit/>
          </a:bodyPr>
          <a:lstStyle/>
          <a:p>
            <a:pPr marL="571500" indent="-571500">
              <a:lnSpc>
                <a:spcPct val="80000"/>
              </a:lnSpc>
              <a:buNone/>
            </a:pPr>
            <a:r>
              <a:rPr lang="ru-RU" altLang="ru-RU" sz="2800" b="1" dirty="0">
                <a:solidFill>
                  <a:srgbClr val="FFFF00"/>
                </a:solidFill>
              </a:rPr>
              <a:t>1) менеджмент — это наука. </a:t>
            </a:r>
          </a:p>
          <a:p>
            <a:pPr marL="571500" indent="-571500">
              <a:lnSpc>
                <a:spcPct val="80000"/>
              </a:lnSpc>
              <a:buNone/>
            </a:pPr>
            <a:r>
              <a:rPr lang="ru-RU" altLang="ru-RU" dirty="0"/>
              <a:t>Наука предполагает систематическое развитие и проверку теорий, основанных на изучении практического поведения.</a:t>
            </a:r>
            <a:endParaRPr lang="ru-RU" altLang="ru-RU" i="1" dirty="0"/>
          </a:p>
          <a:p>
            <a:pPr marL="571500" indent="-571500">
              <a:lnSpc>
                <a:spcPct val="80000"/>
              </a:lnSpc>
              <a:buNone/>
            </a:pPr>
            <a:r>
              <a:rPr lang="ru-RU" altLang="ru-RU" i="1" dirty="0"/>
              <a:t>менеджмент</a:t>
            </a:r>
            <a:r>
              <a:rPr lang="ru-RU" altLang="ru-RU" dirty="0"/>
              <a:t> — это </a:t>
            </a:r>
            <a:r>
              <a:rPr lang="ru-RU" altLang="ru-RU" i="1" dirty="0"/>
              <a:t>искусство</a:t>
            </a:r>
            <a:r>
              <a:rPr lang="ru-RU" altLang="ru-RU" dirty="0"/>
              <a:t>, т.к. требует личных способностей и таланта. </a:t>
            </a:r>
          </a:p>
          <a:p>
            <a:pPr marL="571500" indent="-571500">
              <a:lnSpc>
                <a:spcPct val="80000"/>
              </a:lnSpc>
              <a:buNone/>
            </a:pPr>
            <a:r>
              <a:rPr lang="ru-RU" altLang="ru-RU" dirty="0"/>
              <a:t>Менеджеры, принимающие организационные решения о лучшем использовании ресурсов и освоении новых рынков, несомненно, включены в творческий процесс. Многое из того, что менеджер знает о том, как управлять отдельным человеком или группой людей, выяснено из собственного опыта работы или от других лиц, занимающихся подобной деятельностью. Понимать подчиненных, чтобы создавать атмосферу, способствующую достижению поставленных целей, несомненно, является искусством, но самое производительное искусство всегда опирается на понимание лежащей в его основе науки. </a:t>
            </a:r>
          </a:p>
          <a:p>
            <a:pPr marL="571500" indent="-571500">
              <a:lnSpc>
                <a:spcPct val="80000"/>
              </a:lnSpc>
              <a:buNone/>
            </a:pPr>
            <a:r>
              <a:rPr lang="ru-RU" altLang="ru-RU" b="1" dirty="0" smtClean="0">
                <a:solidFill>
                  <a:srgbClr val="FFFF00"/>
                </a:solidFill>
              </a:rPr>
              <a:t>НО</a:t>
            </a:r>
            <a:r>
              <a:rPr lang="ru-RU" altLang="ru-RU" dirty="0" smtClean="0"/>
              <a:t>, </a:t>
            </a:r>
            <a:r>
              <a:rPr lang="ru-RU" altLang="ru-RU" dirty="0"/>
              <a:t>наука и искусство не исключают, а дополняют друг друга. По мере совершенствования науки должно совершенствоваться и искусство. </a:t>
            </a:r>
          </a:p>
        </p:txBody>
      </p:sp>
    </p:spTree>
    <p:extLst>
      <p:ext uri="{BB962C8B-B14F-4D97-AF65-F5344CB8AC3E}">
        <p14:creationId xmlns:p14="http://schemas.microsoft.com/office/powerpoint/2010/main" val="3974586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605307" y="620712"/>
            <a:ext cx="10032642" cy="6127817"/>
          </a:xfrm>
        </p:spPr>
        <p:txBody>
          <a:bodyPr>
            <a:normAutofit/>
          </a:bodyPr>
          <a:lstStyle/>
          <a:p>
            <a:pPr>
              <a:lnSpc>
                <a:spcPct val="90000"/>
              </a:lnSpc>
              <a:buFont typeface="Wingdings" panose="05000000000000000000" pitchFamily="2" charset="2"/>
              <a:buNone/>
            </a:pPr>
            <a:endParaRPr lang="ru-RU" altLang="ru-RU" sz="1700" i="1" dirty="0"/>
          </a:p>
          <a:p>
            <a:pPr>
              <a:lnSpc>
                <a:spcPct val="90000"/>
              </a:lnSpc>
              <a:buFont typeface="Wingdings" panose="05000000000000000000" pitchFamily="2" charset="2"/>
              <a:buNone/>
            </a:pPr>
            <a:r>
              <a:rPr lang="ru-RU" altLang="ru-RU" sz="2400" b="1" dirty="0">
                <a:solidFill>
                  <a:srgbClr val="FFFF00"/>
                </a:solidFill>
              </a:rPr>
              <a:t>2) менеджмент </a:t>
            </a:r>
            <a:r>
              <a:rPr lang="ru-RU" altLang="ru-RU" dirty="0"/>
              <a:t>определяется как </a:t>
            </a:r>
            <a:r>
              <a:rPr lang="ru-RU" altLang="ru-RU" i="1" dirty="0"/>
              <a:t>интеграционный процесс</a:t>
            </a:r>
            <a:r>
              <a:rPr lang="ru-RU" altLang="ru-RU" dirty="0"/>
              <a:t>, с помощью которого профессионально подготовленные специалисты формируют организации и управляют ими путем постановки целей и разработки способов их достижения.</a:t>
            </a:r>
          </a:p>
          <a:p>
            <a:pPr>
              <a:lnSpc>
                <a:spcPct val="90000"/>
              </a:lnSpc>
              <a:buFont typeface="Wingdings" panose="05000000000000000000" pitchFamily="2" charset="2"/>
              <a:buNone/>
            </a:pPr>
            <a:endParaRPr lang="ru-RU" altLang="ru-RU" dirty="0"/>
          </a:p>
          <a:p>
            <a:pPr>
              <a:lnSpc>
                <a:spcPct val="90000"/>
              </a:lnSpc>
              <a:buFont typeface="Wingdings" panose="05000000000000000000" pitchFamily="2" charset="2"/>
              <a:buNone/>
            </a:pPr>
            <a:r>
              <a:rPr lang="ru-RU" altLang="ru-RU" sz="2400" b="1" i="1" dirty="0">
                <a:solidFill>
                  <a:srgbClr val="FFFF00"/>
                </a:solidFill>
              </a:rPr>
              <a:t>3) Процесс менеджмента </a:t>
            </a:r>
            <a:r>
              <a:rPr lang="ru-RU" altLang="ru-RU" dirty="0"/>
              <a:t>предполагает выполнение</a:t>
            </a:r>
            <a:r>
              <a:rPr lang="ru-RU" altLang="ru-RU" i="1" dirty="0"/>
              <a:t> функций </a:t>
            </a:r>
            <a:r>
              <a:rPr lang="ru-RU" altLang="ru-RU" dirty="0"/>
              <a:t>(видов деятельности) планирования, </a:t>
            </a:r>
            <a:r>
              <a:rPr lang="ru-RU" altLang="ru-RU" dirty="0" err="1"/>
              <a:t>организовывания</a:t>
            </a:r>
            <a:r>
              <a:rPr lang="ru-RU" altLang="ru-RU" dirty="0"/>
              <a:t>, координации, мотивации, контроля, осуществляя которые менеджеры обеспечивают условия для производительного и эффективного труда занятых в организации работников и получение результатов, соответствующих целям организации. Поэтому менеджмент — это еще и умение добиваться поставленных целей.</a:t>
            </a:r>
          </a:p>
          <a:p>
            <a:pPr>
              <a:lnSpc>
                <a:spcPct val="90000"/>
              </a:lnSpc>
              <a:buFont typeface="Wingdings" panose="05000000000000000000" pitchFamily="2" charset="2"/>
              <a:buNone/>
            </a:pPr>
            <a:endParaRPr lang="ru-RU" altLang="ru-RU" dirty="0"/>
          </a:p>
          <a:p>
            <a:pPr>
              <a:lnSpc>
                <a:spcPct val="90000"/>
              </a:lnSpc>
              <a:buFont typeface="Wingdings" panose="05000000000000000000" pitchFamily="2" charset="2"/>
              <a:buNone/>
            </a:pPr>
            <a:r>
              <a:rPr lang="ru-RU" altLang="ru-RU" dirty="0"/>
              <a:t>     Умение ставить и реализовывать цели основателем школы научного менеджмента Ф.У. Тейлор определял, как искусство точно знать, что предстоит сделать и как сделать это самым лучшим и дешевым способом.</a:t>
            </a:r>
          </a:p>
        </p:txBody>
      </p:sp>
    </p:spTree>
    <p:extLst>
      <p:ext uri="{BB962C8B-B14F-4D97-AF65-F5344CB8AC3E}">
        <p14:creationId xmlns:p14="http://schemas.microsoft.com/office/powerpoint/2010/main" val="543621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53791" y="765175"/>
            <a:ext cx="9903853" cy="5365750"/>
          </a:xfrm>
        </p:spPr>
        <p:txBody>
          <a:bodyPr>
            <a:normAutofit lnSpcReduction="10000"/>
          </a:bodyPr>
          <a:lstStyle/>
          <a:p>
            <a:pPr marL="571500" indent="-571500">
              <a:lnSpc>
                <a:spcPct val="90000"/>
              </a:lnSpc>
              <a:buNone/>
            </a:pPr>
            <a:r>
              <a:rPr lang="ru-RU" altLang="ru-RU" b="1" i="1" dirty="0">
                <a:solidFill>
                  <a:srgbClr val="FFFF00"/>
                </a:solidFill>
              </a:rPr>
              <a:t>4</a:t>
            </a:r>
            <a:r>
              <a:rPr lang="ru-RU" altLang="ru-RU" sz="2400" b="1" i="1" dirty="0">
                <a:solidFill>
                  <a:srgbClr val="FFFF00"/>
                </a:solidFill>
              </a:rPr>
              <a:t>) Этим искусством </a:t>
            </a:r>
            <a:r>
              <a:rPr lang="ru-RU" altLang="ru-RU" dirty="0"/>
              <a:t>должна овладеть определенная </a:t>
            </a:r>
            <a:r>
              <a:rPr lang="ru-RU" altLang="ru-RU" i="1" dirty="0"/>
              <a:t>категория людей</a:t>
            </a:r>
            <a:r>
              <a:rPr lang="ru-RU" altLang="ru-RU" dirty="0"/>
              <a:t> — менеджеры, чья работа состоит в организации и руководстве усилиями всего персонала для достижения целей организации. Поэтому менеджмент нередко идентифицируется с менеджерами, а также</a:t>
            </a:r>
          </a:p>
          <a:p>
            <a:pPr marL="571500" indent="-571500">
              <a:lnSpc>
                <a:spcPct val="90000"/>
              </a:lnSpc>
              <a:buNone/>
            </a:pPr>
            <a:endParaRPr lang="ru-RU" altLang="ru-RU" dirty="0"/>
          </a:p>
          <a:p>
            <a:pPr marL="571500" indent="-571500">
              <a:lnSpc>
                <a:spcPct val="90000"/>
              </a:lnSpc>
              <a:buNone/>
            </a:pPr>
            <a:r>
              <a:rPr lang="ru-RU" altLang="ru-RU" sz="2400" b="1" i="1" dirty="0">
                <a:solidFill>
                  <a:srgbClr val="FFFF00"/>
                </a:solidFill>
              </a:rPr>
              <a:t>5)  с органом или аппаратом управления</a:t>
            </a:r>
            <a:r>
              <a:rPr lang="ru-RU" altLang="ru-RU" dirty="0"/>
              <a:t>. Менеджмент — специфический орган современных организаций. Без него организация как целостное образование не может существовать и работать эффективно. Поэтому аппарат управления является составной частью любой организации и ассоциируется с понятием ее менеджмента.</a:t>
            </a:r>
          </a:p>
          <a:p>
            <a:pPr marL="571500" indent="-571500">
              <a:lnSpc>
                <a:spcPct val="90000"/>
              </a:lnSpc>
              <a:buNone/>
            </a:pPr>
            <a:endParaRPr lang="ru-RU" altLang="ru-RU" dirty="0"/>
          </a:p>
          <a:p>
            <a:pPr marL="571500" indent="-571500">
              <a:lnSpc>
                <a:spcPct val="90000"/>
              </a:lnSpc>
              <a:buNone/>
            </a:pPr>
            <a:r>
              <a:rPr lang="ru-RU" altLang="ru-RU" sz="2400" i="1" dirty="0" smtClean="0">
                <a:solidFill>
                  <a:srgbClr val="FFFF00"/>
                </a:solidFill>
              </a:rPr>
              <a:t>	В </a:t>
            </a:r>
            <a:r>
              <a:rPr lang="ru-RU" altLang="ru-RU" sz="2400" i="1" dirty="0">
                <a:solidFill>
                  <a:srgbClr val="FFFF00"/>
                </a:solidFill>
              </a:rPr>
              <a:t>общем, виде менеджмент следует представлять как науку и искусство побеждать, умение добиваться поставленных целей, используя труд, мотивы поведения и интеллект людей. </a:t>
            </a:r>
          </a:p>
        </p:txBody>
      </p:sp>
    </p:spTree>
    <p:extLst>
      <p:ext uri="{BB962C8B-B14F-4D97-AF65-F5344CB8AC3E}">
        <p14:creationId xmlns:p14="http://schemas.microsoft.com/office/powerpoint/2010/main" val="3859667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7170" y="117867"/>
            <a:ext cx="9404723" cy="1400530"/>
          </a:xfrm>
        </p:spPr>
        <p:txBody>
          <a:bodyPr/>
          <a:lstStyle/>
          <a:p>
            <a:r>
              <a:rPr lang="ru-RU" altLang="ru-RU" sz="2400" b="1" dirty="0">
                <a:solidFill>
                  <a:srgbClr val="FF0000"/>
                </a:solidFill>
              </a:rPr>
              <a:t>Цель менеджмента</a:t>
            </a:r>
            <a:r>
              <a:rPr lang="ru-RU" altLang="ru-RU" sz="2400" b="1" dirty="0"/>
              <a:t> </a:t>
            </a:r>
            <a:r>
              <a:rPr lang="ru-RU" altLang="ru-RU" sz="2400" dirty="0"/>
              <a:t>состоит в повышении эффективности производства и его прибыльности, и реализации поставленных целей организации</a:t>
            </a:r>
            <a:r>
              <a:rPr lang="ru-RU" altLang="ru-RU" sz="2400" dirty="0" smtClean="0"/>
              <a:t>.</a:t>
            </a:r>
            <a:endParaRPr lang="ru-RU" sz="2400" dirty="0"/>
          </a:p>
        </p:txBody>
      </p:sp>
      <p:sp>
        <p:nvSpPr>
          <p:cNvPr id="29699" name="Rectangle 3"/>
          <p:cNvSpPr>
            <a:spLocks noGrp="1" noChangeArrowheads="1"/>
          </p:cNvSpPr>
          <p:nvPr>
            <p:ph idx="1"/>
          </p:nvPr>
        </p:nvSpPr>
        <p:spPr>
          <a:xfrm>
            <a:off x="296213" y="1378039"/>
            <a:ext cx="11809927" cy="5479961"/>
          </a:xfrm>
        </p:spPr>
        <p:txBody>
          <a:bodyPr>
            <a:normAutofit/>
          </a:bodyPr>
          <a:lstStyle/>
          <a:p>
            <a:pPr>
              <a:lnSpc>
                <a:spcPct val="80000"/>
              </a:lnSpc>
              <a:buFont typeface="Wingdings" panose="05000000000000000000" pitchFamily="2" charset="2"/>
              <a:buNone/>
            </a:pPr>
            <a:r>
              <a:rPr lang="ru-RU" altLang="ru-RU" sz="1800" dirty="0" smtClean="0"/>
              <a:t>Для </a:t>
            </a:r>
            <a:r>
              <a:rPr lang="ru-RU" altLang="ru-RU" sz="1800" dirty="0"/>
              <a:t>достижения цели необходимо выполнение следующих </a:t>
            </a:r>
            <a:r>
              <a:rPr lang="ru-RU" altLang="ru-RU" sz="1800" b="1" dirty="0">
                <a:solidFill>
                  <a:srgbClr val="FF0000"/>
                </a:solidFill>
              </a:rPr>
              <a:t>функций менеджмента:</a:t>
            </a:r>
            <a:endParaRPr lang="ru-RU" altLang="ru-RU" sz="1800" i="1" dirty="0">
              <a:solidFill>
                <a:srgbClr val="FF0000"/>
              </a:solidFill>
            </a:endParaRPr>
          </a:p>
          <a:p>
            <a:pPr>
              <a:lnSpc>
                <a:spcPct val="80000"/>
              </a:lnSpc>
              <a:buFont typeface="Wingdings" panose="05000000000000000000" pitchFamily="2" charset="2"/>
              <a:buNone/>
            </a:pPr>
            <a:r>
              <a:rPr lang="ru-RU" altLang="ru-RU" sz="1800" b="1" i="1" dirty="0">
                <a:solidFill>
                  <a:srgbClr val="FFFF00"/>
                </a:solidFill>
              </a:rPr>
              <a:t>Планирование</a:t>
            </a:r>
            <a:r>
              <a:rPr lang="ru-RU" altLang="ru-RU" sz="1800" i="1" dirty="0"/>
              <a:t> </a:t>
            </a:r>
            <a:r>
              <a:rPr lang="ru-RU" altLang="ru-RU" sz="1800" dirty="0"/>
              <a:t>— это стадия процесса управления, на которой</a:t>
            </a:r>
            <a:r>
              <a:rPr lang="ru-RU" altLang="ru-RU" sz="1800" i="1" dirty="0"/>
              <a:t> </a:t>
            </a:r>
            <a:r>
              <a:rPr lang="ru-RU" altLang="ru-RU" sz="1800" dirty="0"/>
              <a:t>определяются цели деятельности, необходимые для этого средства, а также разрабатываются методы, наиболее эффективные в конкретных условиях;</a:t>
            </a:r>
            <a:endParaRPr lang="ru-RU" altLang="ru-RU" sz="1800" i="1" dirty="0"/>
          </a:p>
          <a:p>
            <a:pPr>
              <a:lnSpc>
                <a:spcPct val="80000"/>
              </a:lnSpc>
              <a:buFont typeface="Wingdings" panose="05000000000000000000" pitchFamily="2" charset="2"/>
              <a:buNone/>
            </a:pPr>
            <a:r>
              <a:rPr lang="ru-RU" altLang="ru-RU" sz="1800" b="1" i="1" dirty="0" err="1">
                <a:solidFill>
                  <a:srgbClr val="FFFF00"/>
                </a:solidFill>
              </a:rPr>
              <a:t>Организовывание</a:t>
            </a:r>
            <a:r>
              <a:rPr lang="ru-RU" altLang="ru-RU" sz="1800" i="1" dirty="0"/>
              <a:t> </a:t>
            </a:r>
            <a:r>
              <a:rPr lang="ru-RU" altLang="ru-RU" sz="1800" dirty="0"/>
              <a:t>— это формирование структуры организации, а также обеспечение всем необходимым для формальной работы организации – персоналом, материалами и т.д., т.е. создание реальных условий для достижения запланированных целей;</a:t>
            </a:r>
            <a:endParaRPr lang="ru-RU" altLang="ru-RU" sz="1800" i="1" dirty="0"/>
          </a:p>
          <a:p>
            <a:pPr>
              <a:lnSpc>
                <a:spcPct val="80000"/>
              </a:lnSpc>
              <a:buFont typeface="Wingdings" panose="05000000000000000000" pitchFamily="2" charset="2"/>
              <a:buNone/>
            </a:pPr>
            <a:r>
              <a:rPr lang="ru-RU" altLang="ru-RU" sz="1800" b="1" i="1" dirty="0">
                <a:solidFill>
                  <a:srgbClr val="FFFF00"/>
                </a:solidFill>
              </a:rPr>
              <a:t>Координация</a:t>
            </a:r>
            <a:r>
              <a:rPr lang="ru-RU" altLang="ru-RU" sz="1800" i="1" dirty="0"/>
              <a:t> </a:t>
            </a:r>
            <a:r>
              <a:rPr lang="ru-RU" altLang="ru-RU" sz="1800" dirty="0"/>
              <a:t>— центральная функция, обеспечивающая бесперебойность и непрерывность достижения согласованности в работе всех звеньев организации путем установления рациональных связей между всеми функциями;</a:t>
            </a:r>
            <a:endParaRPr lang="ru-RU" altLang="ru-RU" sz="1800" i="1" dirty="0"/>
          </a:p>
          <a:p>
            <a:pPr>
              <a:lnSpc>
                <a:spcPct val="80000"/>
              </a:lnSpc>
              <a:buFont typeface="Wingdings" panose="05000000000000000000" pitchFamily="2" charset="2"/>
              <a:buNone/>
            </a:pPr>
            <a:r>
              <a:rPr lang="ru-RU" altLang="ru-RU" sz="1800" b="1" i="1" dirty="0">
                <a:solidFill>
                  <a:srgbClr val="FFFF00"/>
                </a:solidFill>
              </a:rPr>
              <a:t>Мотивация</a:t>
            </a:r>
            <a:r>
              <a:rPr lang="ru-RU" altLang="ru-RU" sz="1800" i="1" dirty="0"/>
              <a:t> </a:t>
            </a:r>
            <a:r>
              <a:rPr lang="ru-RU" altLang="ru-RU" sz="1800" dirty="0"/>
              <a:t>— это деятельность, имеющая целью активизировать людей, работающих в организации, и побудить их эффективно трудиться для выполнения целей поставленных в планах;</a:t>
            </a:r>
            <a:endParaRPr lang="ru-RU" altLang="ru-RU" sz="1800" i="1" dirty="0"/>
          </a:p>
          <a:p>
            <a:pPr>
              <a:lnSpc>
                <a:spcPct val="80000"/>
              </a:lnSpc>
              <a:buFont typeface="Wingdings" panose="05000000000000000000" pitchFamily="2" charset="2"/>
              <a:buNone/>
            </a:pPr>
            <a:r>
              <a:rPr lang="ru-RU" altLang="ru-RU" sz="1800" b="1" i="1" dirty="0">
                <a:solidFill>
                  <a:srgbClr val="FFFF00"/>
                </a:solidFill>
              </a:rPr>
              <a:t>Контроль</a:t>
            </a:r>
            <a:r>
              <a:rPr lang="ru-RU" altLang="ru-RU" sz="1800" i="1" dirty="0"/>
              <a:t> </a:t>
            </a:r>
            <a:r>
              <a:rPr lang="ru-RU" altLang="ru-RU" sz="1800" dirty="0"/>
              <a:t>— это количественная и качественная оценка и учет результатов работы организации (инструменты этой работы: наблюдение, проверка всех сторон деятельности, учет и анализ).</a:t>
            </a:r>
          </a:p>
          <a:p>
            <a:pPr>
              <a:lnSpc>
                <a:spcPct val="80000"/>
              </a:lnSpc>
              <a:buFont typeface="Wingdings" panose="05000000000000000000" pitchFamily="2" charset="2"/>
              <a:buNone/>
            </a:pPr>
            <a:endParaRPr lang="ru-RU" altLang="ru-RU" sz="1800" dirty="0"/>
          </a:p>
          <a:p>
            <a:pPr>
              <a:lnSpc>
                <a:spcPct val="80000"/>
              </a:lnSpc>
              <a:buFont typeface="Wingdings" panose="05000000000000000000" pitchFamily="2" charset="2"/>
              <a:buNone/>
            </a:pPr>
            <a:r>
              <a:rPr lang="ru-RU" altLang="ru-RU" sz="1800" dirty="0"/>
              <a:t>Современный менеджмент использует следующие </a:t>
            </a:r>
            <a:r>
              <a:rPr lang="ru-RU" altLang="ru-RU" sz="1800" b="1" dirty="0">
                <a:solidFill>
                  <a:srgbClr val="FF0000"/>
                </a:solidFill>
              </a:rPr>
              <a:t>подходы</a:t>
            </a:r>
            <a:r>
              <a:rPr lang="ru-RU" altLang="ru-RU" sz="1800" dirty="0"/>
              <a:t>: </a:t>
            </a:r>
            <a:r>
              <a:rPr lang="ru-RU" altLang="ru-RU" sz="1800" i="1" dirty="0">
                <a:solidFill>
                  <a:srgbClr val="FFFF00"/>
                </a:solidFill>
              </a:rPr>
              <a:t>количественный, процессный, системный, ситуационный.</a:t>
            </a:r>
            <a:r>
              <a:rPr lang="ru-RU" altLang="ru-RU" sz="1800" dirty="0">
                <a:solidFill>
                  <a:srgbClr val="FFFF00"/>
                </a:solidFill>
              </a:rPr>
              <a:t> </a:t>
            </a:r>
            <a:endParaRPr lang="ru-RU" altLang="ru-RU" sz="1700" dirty="0">
              <a:solidFill>
                <a:srgbClr val="FFFF00"/>
              </a:solidFill>
            </a:endParaRPr>
          </a:p>
        </p:txBody>
      </p:sp>
    </p:spTree>
    <p:extLst>
      <p:ext uri="{BB962C8B-B14F-4D97-AF65-F5344CB8AC3E}">
        <p14:creationId xmlns:p14="http://schemas.microsoft.com/office/powerpoint/2010/main" val="4160297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7731" y="452718"/>
            <a:ext cx="10200066" cy="1400530"/>
          </a:xfrm>
        </p:spPr>
        <p:txBody>
          <a:bodyPr/>
          <a:lstStyle/>
          <a:p>
            <a:pPr lvl="0">
              <a:spcBef>
                <a:spcPts val="1000"/>
              </a:spcBef>
            </a:pPr>
            <a:r>
              <a:rPr lang="ru-RU" sz="2400" b="1" dirty="0">
                <a:solidFill>
                  <a:srgbClr val="FF0000"/>
                </a:solidFill>
              </a:rPr>
              <a:t>Менеджер</a:t>
            </a:r>
            <a:r>
              <a:rPr lang="ru-RU" sz="2400" dirty="0">
                <a:solidFill>
                  <a:prstClr val="white"/>
                </a:solidFill>
              </a:rPr>
              <a:t> (от англ. "</a:t>
            </a:r>
            <a:r>
              <a:rPr lang="ru-RU" sz="2400" dirty="0" err="1">
                <a:solidFill>
                  <a:prstClr val="white"/>
                </a:solidFill>
              </a:rPr>
              <a:t>to</a:t>
            </a:r>
            <a:r>
              <a:rPr lang="ru-RU" sz="2400" dirty="0">
                <a:solidFill>
                  <a:prstClr val="white"/>
                </a:solidFill>
              </a:rPr>
              <a:t> </a:t>
            </a:r>
            <a:r>
              <a:rPr lang="ru-RU" sz="2400" dirty="0" err="1">
                <a:solidFill>
                  <a:prstClr val="white"/>
                </a:solidFill>
              </a:rPr>
              <a:t>manage</a:t>
            </a:r>
            <a:r>
              <a:rPr lang="ru-RU" sz="2400" dirty="0">
                <a:solidFill>
                  <a:prstClr val="white"/>
                </a:solidFill>
              </a:rPr>
              <a:t>" - управлять) - наемный профессиональный управляющий, специалист по управлению. Задачи менеджера: координация, руководство, управление, принятие решений</a:t>
            </a:r>
            <a:r>
              <a:rPr lang="ru-RU" sz="2400" dirty="0" smtClean="0">
                <a:solidFill>
                  <a:prstClr val="white"/>
                </a:solidFill>
              </a:rPr>
              <a:t>.</a:t>
            </a:r>
            <a:endParaRPr lang="ru-RU" sz="5400" dirty="0"/>
          </a:p>
        </p:txBody>
      </p:sp>
      <p:sp>
        <p:nvSpPr>
          <p:cNvPr id="3" name="Объект 2"/>
          <p:cNvSpPr>
            <a:spLocks noGrp="1"/>
          </p:cNvSpPr>
          <p:nvPr>
            <p:ph idx="1"/>
          </p:nvPr>
        </p:nvSpPr>
        <p:spPr>
          <a:xfrm>
            <a:off x="824247" y="2052918"/>
            <a:ext cx="11114467" cy="4605459"/>
          </a:xfrm>
        </p:spPr>
        <p:txBody>
          <a:bodyPr>
            <a:normAutofit fontScale="92500"/>
          </a:bodyPr>
          <a:lstStyle/>
          <a:p>
            <a:pPr marL="0" indent="0">
              <a:buNone/>
            </a:pPr>
            <a:r>
              <a:rPr lang="ru-RU" sz="2400" b="1" i="1" dirty="0" smtClean="0">
                <a:solidFill>
                  <a:srgbClr val="FFFF00"/>
                </a:solidFill>
              </a:rPr>
              <a:t>Требования</a:t>
            </a:r>
            <a:r>
              <a:rPr lang="ru-RU" sz="2400" b="1" i="1" dirty="0">
                <a:solidFill>
                  <a:srgbClr val="FFFF00"/>
                </a:solidFill>
              </a:rPr>
              <a:t>, предъявляемые профессиональной компетенции менеджера:</a:t>
            </a:r>
          </a:p>
          <a:p>
            <a:r>
              <a:rPr lang="ru-RU" sz="2400" dirty="0" smtClean="0"/>
              <a:t>понимание </a:t>
            </a:r>
            <a:r>
              <a:rPr lang="ru-RU" sz="2400" dirty="0"/>
              <a:t>природы управленческого труда и процессов менеджмента;</a:t>
            </a:r>
          </a:p>
          <a:p>
            <a:r>
              <a:rPr lang="ru-RU" sz="2400" dirty="0" smtClean="0"/>
              <a:t>знание </a:t>
            </a:r>
            <a:r>
              <a:rPr lang="ru-RU" sz="2400" dirty="0"/>
              <a:t>должностных и функциональных обязанностей менеджмента, способов достижения целей и повышение эффективности работы организации;</a:t>
            </a:r>
          </a:p>
          <a:p>
            <a:r>
              <a:rPr lang="ru-RU" sz="2400" dirty="0" smtClean="0"/>
              <a:t>умение </a:t>
            </a:r>
            <a:r>
              <a:rPr lang="ru-RU" sz="2400" dirty="0"/>
              <a:t>использовать современную информационную технологию и средства коммуникации, необходимые в управленческом процессе;</a:t>
            </a:r>
          </a:p>
          <a:p>
            <a:r>
              <a:rPr lang="ru-RU" sz="2400" dirty="0" smtClean="0"/>
              <a:t>владение </a:t>
            </a:r>
            <a:r>
              <a:rPr lang="ru-RU" sz="2400" dirty="0"/>
              <a:t>искусством управления человеческими ресурсами;</a:t>
            </a:r>
          </a:p>
          <a:p>
            <a:r>
              <a:rPr lang="ru-RU" sz="2400" dirty="0" smtClean="0"/>
              <a:t>владение </a:t>
            </a:r>
            <a:r>
              <a:rPr lang="ru-RU" sz="2400" dirty="0"/>
              <a:t>искусством налаживания внешних связей;</a:t>
            </a:r>
          </a:p>
          <a:p>
            <a:r>
              <a:rPr lang="ru-RU" sz="2400" dirty="0" smtClean="0"/>
              <a:t>способность </a:t>
            </a:r>
            <a:r>
              <a:rPr lang="ru-RU" sz="2400" dirty="0"/>
              <a:t>к самооценке, умение делать правильные выводы и непрерывно повышать квалификацию.</a:t>
            </a:r>
            <a:endParaRPr lang="ru-RU" dirty="0"/>
          </a:p>
        </p:txBody>
      </p:sp>
    </p:spTree>
    <p:extLst>
      <p:ext uri="{BB962C8B-B14F-4D97-AF65-F5344CB8AC3E}">
        <p14:creationId xmlns:p14="http://schemas.microsoft.com/office/powerpoint/2010/main" val="1952198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450761" y="549274"/>
            <a:ext cx="10509160" cy="6199255"/>
          </a:xfrm>
        </p:spPr>
        <p:txBody>
          <a:bodyPr>
            <a:noAutofit/>
          </a:bodyPr>
          <a:lstStyle/>
          <a:p>
            <a:pPr>
              <a:lnSpc>
                <a:spcPct val="90000"/>
              </a:lnSpc>
              <a:buFont typeface="Wingdings" panose="05000000000000000000" pitchFamily="2" charset="2"/>
              <a:buNone/>
            </a:pPr>
            <a:r>
              <a:rPr lang="ru-RU" altLang="ru-RU" sz="2200" b="1" dirty="0">
                <a:solidFill>
                  <a:srgbClr val="FFFF00"/>
                </a:solidFill>
              </a:rPr>
              <a:t>Менеджер</a:t>
            </a:r>
            <a:r>
              <a:rPr lang="ru-RU" altLang="ru-RU" sz="2200" dirty="0"/>
              <a:t> — это человек, субъект управления, работающий в некоторой организации, профессиональный управляющий, представитель особой профессии, а не просто экономист-бухгалтер, занимающийся управленческой деятельностью.</a:t>
            </a:r>
          </a:p>
          <a:p>
            <a:pPr>
              <a:lnSpc>
                <a:spcPct val="90000"/>
              </a:lnSpc>
              <a:buFont typeface="Wingdings" panose="05000000000000000000" pitchFamily="2" charset="2"/>
              <a:buNone/>
            </a:pPr>
            <a:endParaRPr lang="ru-RU" altLang="ru-RU" sz="2200" dirty="0"/>
          </a:p>
          <a:p>
            <a:pPr>
              <a:lnSpc>
                <a:spcPct val="90000"/>
              </a:lnSpc>
              <a:buFont typeface="Wingdings" panose="05000000000000000000" pitchFamily="2" charset="2"/>
              <a:buNone/>
            </a:pPr>
            <a:r>
              <a:rPr lang="ru-RU" altLang="ru-RU" sz="2200" b="1" dirty="0">
                <a:solidFill>
                  <a:srgbClr val="FFFF00"/>
                </a:solidFill>
              </a:rPr>
              <a:t>Менеджер</a:t>
            </a:r>
            <a:r>
              <a:rPr lang="ru-RU" altLang="ru-RU" sz="2200" dirty="0"/>
              <a:t> — самостоятельная профессия с собственными профессионально-специфическими инструментами и навыками, явно отличающимися от других профессий. Способствовать тому, чтобы результаты достигались самими сотрудниками, может только менеджер, а все другие специалисты выполняют конкретные задачи, но только не задачи руководителя.</a:t>
            </a:r>
          </a:p>
          <a:p>
            <a:pPr>
              <a:lnSpc>
                <a:spcPct val="90000"/>
              </a:lnSpc>
              <a:buFont typeface="Wingdings" panose="05000000000000000000" pitchFamily="2" charset="2"/>
              <a:buNone/>
            </a:pPr>
            <a:endParaRPr lang="ru-RU" altLang="ru-RU" sz="2200" dirty="0"/>
          </a:p>
          <a:p>
            <a:pPr>
              <a:lnSpc>
                <a:spcPct val="90000"/>
              </a:lnSpc>
              <a:buFont typeface="Wingdings" panose="05000000000000000000" pitchFamily="2" charset="2"/>
              <a:buNone/>
            </a:pPr>
            <a:r>
              <a:rPr lang="ru-RU" altLang="ru-RU" sz="2200" b="1" dirty="0">
                <a:solidFill>
                  <a:srgbClr val="FFFF00"/>
                </a:solidFill>
              </a:rPr>
              <a:t>Менеджер </a:t>
            </a:r>
            <a:r>
              <a:rPr lang="ru-RU" altLang="ru-RU" sz="2200" dirty="0"/>
              <a:t>— это человек, прошедший большую специальную подготовку и добивающийся результатов посредством других людей. Это признанный лидер любого коллектива. Следовательно, менеджер — это профессия, которой нужно специально учиться.</a:t>
            </a:r>
          </a:p>
        </p:txBody>
      </p:sp>
    </p:spTree>
    <p:extLst>
      <p:ext uri="{BB962C8B-B14F-4D97-AF65-F5344CB8AC3E}">
        <p14:creationId xmlns:p14="http://schemas.microsoft.com/office/powerpoint/2010/main" val="20565383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901521" y="1052512"/>
            <a:ext cx="9800823" cy="5206619"/>
          </a:xfrm>
        </p:spPr>
        <p:txBody>
          <a:bodyPr>
            <a:normAutofit/>
          </a:bodyPr>
          <a:lstStyle/>
          <a:p>
            <a:pPr>
              <a:buFont typeface="Wingdings" panose="05000000000000000000" pitchFamily="2" charset="2"/>
              <a:buNone/>
            </a:pPr>
            <a:r>
              <a:rPr lang="ru-RU" altLang="ru-RU" sz="3600" dirty="0"/>
              <a:t>Вопросы для самоконтроля:</a:t>
            </a:r>
          </a:p>
          <a:p>
            <a:pPr>
              <a:buFont typeface="Wingdings" panose="05000000000000000000" pitchFamily="2" charset="2"/>
              <a:buNone/>
            </a:pPr>
            <a:endParaRPr lang="ru-RU" altLang="ru-RU" sz="4000" dirty="0"/>
          </a:p>
          <a:p>
            <a:pPr>
              <a:buFont typeface="Wingdings" panose="05000000000000000000" pitchFamily="2" charset="2"/>
              <a:buNone/>
            </a:pPr>
            <a:r>
              <a:rPr lang="ru-RU" altLang="ru-RU" sz="2400" dirty="0"/>
              <a:t>1. Дайте характеристику и выделите отличительные особенности каждого периода развития менеджмента.</a:t>
            </a:r>
          </a:p>
          <a:p>
            <a:pPr>
              <a:buFont typeface="Wingdings" panose="05000000000000000000" pitchFamily="2" charset="2"/>
              <a:buNone/>
            </a:pPr>
            <a:r>
              <a:rPr lang="ru-RU" altLang="ru-RU" sz="2400" dirty="0"/>
              <a:t>2. В чем суть школы научного управления?</a:t>
            </a:r>
          </a:p>
          <a:p>
            <a:pPr>
              <a:buFont typeface="Wingdings" panose="05000000000000000000" pitchFamily="2" charset="2"/>
              <a:buNone/>
            </a:pPr>
            <a:r>
              <a:rPr lang="ru-RU" altLang="ru-RU" sz="2400" dirty="0"/>
              <a:t>3. </a:t>
            </a:r>
            <a:r>
              <a:rPr lang="ru-RU" altLang="ru-RU" sz="2400" dirty="0" smtClean="0"/>
              <a:t>4</a:t>
            </a:r>
            <a:r>
              <a:rPr lang="ru-RU" altLang="ru-RU" sz="2400" dirty="0"/>
              <a:t>. Выделите отличия «административной школы» управления от научной.</a:t>
            </a:r>
          </a:p>
          <a:p>
            <a:pPr>
              <a:buFont typeface="Wingdings" panose="05000000000000000000" pitchFamily="2" charset="2"/>
              <a:buNone/>
            </a:pPr>
            <a:r>
              <a:rPr lang="ru-RU" altLang="ru-RU" sz="2400" dirty="0"/>
              <a:t>5. Раскройте суть школы «человеческих отношений».</a:t>
            </a:r>
          </a:p>
          <a:p>
            <a:pPr>
              <a:buFont typeface="Wingdings" panose="05000000000000000000" pitchFamily="2" charset="2"/>
              <a:buNone/>
            </a:pPr>
            <a:r>
              <a:rPr lang="ru-RU" altLang="ru-RU" sz="2400" dirty="0"/>
              <a:t>6. Обсудите методологию системного и ситуационного подходов.</a:t>
            </a:r>
          </a:p>
          <a:p>
            <a:pPr>
              <a:buFont typeface="Wingdings" panose="05000000000000000000" pitchFamily="2" charset="2"/>
              <a:buNone/>
            </a:pPr>
            <a:endParaRPr lang="ru-RU" altLang="ru-RU" sz="1800" dirty="0"/>
          </a:p>
        </p:txBody>
      </p:sp>
    </p:spTree>
    <p:extLst>
      <p:ext uri="{BB962C8B-B14F-4D97-AF65-F5344CB8AC3E}">
        <p14:creationId xmlns:p14="http://schemas.microsoft.com/office/powerpoint/2010/main" val="23575209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82</TotalTime>
  <Words>2286</Words>
  <Application>Microsoft Office PowerPoint</Application>
  <PresentationFormat>Широкоэкранный</PresentationFormat>
  <Paragraphs>157</Paragraphs>
  <Slides>26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26</vt:i4>
      </vt:variant>
    </vt:vector>
  </HeadingPairs>
  <TitlesOfParts>
    <vt:vector size="31" baseType="lpstr">
      <vt:lpstr>Arial</vt:lpstr>
      <vt:lpstr>Century Gothic</vt:lpstr>
      <vt:lpstr>Wingdings</vt:lpstr>
      <vt:lpstr>Wingdings 3</vt:lpstr>
      <vt:lpstr>Ион</vt:lpstr>
      <vt:lpstr> Сущность и характерные черты современного менеджмента</vt:lpstr>
      <vt:lpstr>План</vt:lpstr>
      <vt:lpstr>Рекомендуемая литература</vt:lpstr>
      <vt:lpstr>Менеджмент в той или иной форме существовал всегда там, где люди работали группами, как правило, в 3-х сферах человеческого общества:</vt:lpstr>
      <vt:lpstr>Рассматривая развитие теории и практики управления, выделяют несколько исторических периодов.</vt:lpstr>
      <vt:lpstr>Презентация PowerPoint</vt:lpstr>
      <vt:lpstr>Развитие науки управления характеризуется множественностью школ и подходов.</vt:lpstr>
      <vt:lpstr>1) Школа научного управления.  Основателем этой школы был Тейлор.  Он сформулировал принципы управления индивидуальным трудом рабочих: </vt:lpstr>
      <vt:lpstr>2)Классическая (административная) школа.  Основатель - Анри Файоль. Цель школы выработка подходов к совершенствованию управления организации в целом.  Файоль разработал 14 принципов управления, которым следовал в своей практике и от которых, как он считал, зависит успех управления</vt:lpstr>
      <vt:lpstr>3) Школа человеческих отношений.  Основатель - Элтон Мейо. Он провел "Хоуторнский эксперимент", который показал, что на поведение человека на работе и на результаты его труда принципиально зависят от того, в каких социальных условиях он находится на работе, какие отношения существуют у рабочих между собой, а также какие отношения существуют между рабочими и менеджерами: </vt:lpstr>
      <vt:lpstr>4) Школа поведенческих наук. Основатель - Бернард. Новизна этой школы заключалась в стремлении оказать помощь работнику в осознании его возможностей для управления организацией. Основная цель этой школы - повышение эффективности организации за счет повышения эффективности ее человеческих ресурсов. </vt:lpstr>
      <vt:lpstr>6) Процессный подход.</vt:lpstr>
      <vt:lpstr>Презентация PowerPoint</vt:lpstr>
      <vt:lpstr>7) Системный подход - появился вследствие распространения теории систем, которая рассматривает все объекты, как системы. Система - целостность, состоящая из взаимозависимых частей, каждая из которых вносит свой вклад в характеристику целевого. Системы бывают открытые и закрытые. Закрытая система имеет жесткие фиксированные границы. Ее действия относительно не зависят от среды, окружающей системы. Открытая система характеризуется постоянным взаимодействием с внешней средой</vt:lpstr>
      <vt:lpstr>Презентация PowerPoint</vt:lpstr>
      <vt:lpstr>Управление – это осознанная, целенаправленная деятельность людей, с помощью которой они упорядочивают и подчиняют себе окружающий мир.</vt:lpstr>
      <vt:lpstr>Презентация PowerPoint</vt:lpstr>
      <vt:lpstr>Менеджмент представляет собой управленческие отношения (комплекс взаимосвязей работника в процессе подготовки и реализации управленческого воздействия в отдельно взятой организации).  Основной задачей менеджмента является ориентация деятельности людей в соответствии с требованиями экономических законов.  </vt:lpstr>
      <vt:lpstr>Менеджмент</vt:lpstr>
      <vt:lpstr>Для определения сущности и содержания понятия «менеджмент» в специализированной управленческой литературе используются различные подходы.  Все это многообразие можно представить:</vt:lpstr>
      <vt:lpstr>Презентация PowerPoint</vt:lpstr>
      <vt:lpstr>Презентация PowerPoint</vt:lpstr>
      <vt:lpstr>Цель менеджмента состоит в повышении эффективности производства и его прибыльности, и реализации поставленных целей организации.</vt:lpstr>
      <vt:lpstr>Менеджер (от англ. "to manage" - управлять) - наемный профессиональный управляющий, специалист по управлению. Задачи менеджера: координация, руководство, управление, принятие решений.</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Сущность и характерные черты современного менеджмента</dc:title>
  <dc:creator>Ольга Гетман</dc:creator>
  <cp:lastModifiedBy>Ольга Гетман</cp:lastModifiedBy>
  <cp:revision>10</cp:revision>
  <dcterms:created xsi:type="dcterms:W3CDTF">2015-01-15T13:26:23Z</dcterms:created>
  <dcterms:modified xsi:type="dcterms:W3CDTF">2015-01-15T15:34:07Z</dcterms:modified>
</cp:coreProperties>
</file>