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39000" cy="1296144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ЛЕКция</a:t>
            </a:r>
            <a:r>
              <a:rPr lang="ru-RU" sz="2800" dirty="0" smtClean="0"/>
              <a:t> </a:t>
            </a:r>
            <a:r>
              <a:rPr lang="ru-RU" sz="2800" dirty="0" smtClean="0"/>
              <a:t>№</a:t>
            </a:r>
            <a:r>
              <a:rPr lang="ru-RU" sz="2800" dirty="0" smtClean="0"/>
              <a:t>2 </a:t>
            </a:r>
            <a:r>
              <a:rPr lang="ru-RU" sz="2800" dirty="0"/>
              <a:t>Конфликт </a:t>
            </a:r>
            <a:r>
              <a:rPr lang="ru-RU" sz="2800" dirty="0" smtClean="0"/>
              <a:t>интересов </a:t>
            </a:r>
            <a:r>
              <a:rPr lang="ru-RU" sz="2800" dirty="0"/>
              <a:t>на ГОСУДАРСТВЕННОЙ гражданской (муниципальной) службе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7499176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Содержание темы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1.	Конфликт интересов на государственной службе: </a:t>
            </a:r>
            <a:r>
              <a:rPr lang="ru-RU" dirty="0" smtClean="0"/>
              <a:t>нормативно-правовой </a:t>
            </a:r>
            <a:r>
              <a:rPr lang="ru-RU" dirty="0"/>
              <a:t>аспект. </a:t>
            </a:r>
          </a:p>
          <a:p>
            <a:pPr marL="0" indent="0">
              <a:buNone/>
            </a:pPr>
            <a:r>
              <a:rPr lang="ru-RU" dirty="0"/>
              <a:t>2.	Ситуации возникновения конфликта интересов. </a:t>
            </a:r>
          </a:p>
          <a:p>
            <a:pPr marL="0" indent="0">
              <a:buNone/>
            </a:pPr>
            <a:r>
              <a:rPr lang="ru-RU" dirty="0"/>
              <a:t>3.	Деятельность комиссий по соблюдению требований к </a:t>
            </a:r>
            <a:r>
              <a:rPr lang="ru-RU" dirty="0" smtClean="0"/>
              <a:t>служебному </a:t>
            </a:r>
            <a:r>
              <a:rPr lang="ru-RU" dirty="0"/>
              <a:t>поведению федеральных государственных гражданских служащих и урегулированию конфликта интересов.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995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04664"/>
            <a:ext cx="7632848" cy="63367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Под конфликтом интересов</a:t>
            </a:r>
            <a:r>
              <a:rPr lang="ru-RU" dirty="0"/>
              <a:t> на государственной службе в Федеральном законе «О противодействии коррупции» понимается ситуация, при которой личная заинтересованность (прямая или косвенная) государственного служащего влияет или может повлиять на надлежащее исполнение им должностных (служебных) обязанностей и при которой возникает или может возникнуть противоречие между личной заинтересованностью государственного служащего и правами и законными интересами граждан, организаций, общества или государства, способное привести к причинению вреда правам и законным интересам граждан, организаций, общества или государства.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48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467544" y="692696"/>
            <a:ext cx="7488832" cy="576366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b="1" dirty="0"/>
              <a:t>Под личной заинтересованностью государственного или муниципального служащего</a:t>
            </a:r>
            <a:r>
              <a:rPr lang="ru-RU" sz="3200" dirty="0"/>
              <a:t>, которая влияет или может повлиять на надлежащее исполнение им должностных (служебных) обязанностей, понимается возможность получения государственным служащим при исполнении должностных (служебных) обязанностей доходов в виде денег, ценностей, иного имущества или услуг имущественного характера, иных имущественных прав для себя или для третьих лиц.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2788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548680"/>
            <a:ext cx="7560840" cy="5907683"/>
          </a:xfrm>
        </p:spPr>
        <p:txBody>
          <a:bodyPr/>
          <a:lstStyle/>
          <a:p>
            <a:r>
              <a:rPr lang="ru-RU" dirty="0"/>
              <a:t>В Федеральном законе «О государственной гражданской службе Российской Федерации» дается исчерпывающий </a:t>
            </a:r>
            <a:r>
              <a:rPr lang="ru-RU" b="1" dirty="0"/>
              <a:t>перечень лиц, в интересах которых не может использовать свои должностные полномочия гражданский служащий: </a:t>
            </a:r>
            <a:endParaRPr lang="ru-RU" b="1" dirty="0" smtClean="0"/>
          </a:p>
          <a:p>
            <a:r>
              <a:rPr lang="ru-RU" dirty="0" smtClean="0"/>
              <a:t>члены </a:t>
            </a:r>
            <a:r>
              <a:rPr lang="ru-RU" dirty="0"/>
              <a:t>семьи, к которым относятся супруг (супруга), несовершеннолетние дети, а также родители, братья, сестры, а также братья, сестры, родители и дети супругов.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/>
              <a:t>случаев родства или свойства в законе указаны граждане или организации, с которыми гражданский служащий связан финансовыми или иными обязательствами.</a:t>
            </a:r>
          </a:p>
        </p:txBody>
      </p:sp>
    </p:spTree>
    <p:extLst>
      <p:ext uri="{BB962C8B-B14F-4D97-AF65-F5344CB8AC3E}">
        <p14:creationId xmlns:p14="http://schemas.microsoft.com/office/powerpoint/2010/main" val="356448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260648"/>
            <a:ext cx="7776864" cy="633670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/>
              <a:t>Ситуации, в которых вероятно возникновение конфликта интересов:</a:t>
            </a:r>
          </a:p>
          <a:p>
            <a:r>
              <a:rPr lang="ru-RU" dirty="0"/>
              <a:t>выполнение отдельных функций государственного управления в отношении родственников и/или иных лиц, с которыми связана личная заинтересованность государственного служащего;</a:t>
            </a:r>
          </a:p>
          <a:p>
            <a:r>
              <a:rPr lang="ru-RU" dirty="0"/>
              <a:t>выполнение иной оплачиваемой работы;</a:t>
            </a:r>
          </a:p>
          <a:p>
            <a:r>
              <a:rPr lang="ru-RU" dirty="0"/>
              <a:t>владение ценными бумагами, банковскими вкладами;</a:t>
            </a:r>
          </a:p>
          <a:p>
            <a:r>
              <a:rPr lang="ru-RU" dirty="0"/>
              <a:t>получение подарков и услуг;</a:t>
            </a:r>
          </a:p>
          <a:p>
            <a:r>
              <a:rPr lang="ru-RU" dirty="0"/>
              <a:t>имущественные обязательства и судебные разбирательства;</a:t>
            </a:r>
          </a:p>
          <a:p>
            <a:r>
              <a:rPr lang="ru-RU" dirty="0"/>
              <a:t>взаимодействие с бывшим работодателем и трудоустройство после увольнения с государственной службы;</a:t>
            </a:r>
          </a:p>
          <a:p>
            <a:r>
              <a:rPr lang="ru-RU" dirty="0"/>
              <a:t>нарушение установленных для государственных служащих запретов.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65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Некоторые ситуации могут привести к конфликту </a:t>
            </a:r>
            <a:r>
              <a:rPr lang="ru-RU" sz="2800" dirty="0" smtClean="0"/>
              <a:t>интересов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9416"/>
            <a:ext cx="7848872" cy="524858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наличие </a:t>
            </a:r>
            <a:r>
              <a:rPr lang="ru-RU" dirty="0"/>
              <a:t>в собственности у родственников государственного служащего ценных бумаг организации, на деятельность которой государственный служащий может повлиять в ходе исполнения должностных обязанностей,</a:t>
            </a:r>
          </a:p>
          <a:p>
            <a:r>
              <a:rPr lang="ru-RU" dirty="0"/>
              <a:t>когда родственники государственного служащего владеют проверяемой им организацией, работают в ней или устраиваются в нее на работу,</a:t>
            </a:r>
          </a:p>
          <a:p>
            <a:r>
              <a:rPr lang="ru-RU" dirty="0"/>
              <a:t>получение родственниками подарков или иных благ от заинтересованной организации, что может быть вызвано желанием обойти существующие нормативные ограничения и повлиять на действия и решения государственного служащего.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836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Основанием для проведения заседания комиссии является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7499176" cy="49709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</a:t>
            </a:r>
            <a:r>
              <a:rPr lang="ru-RU" dirty="0"/>
              <a:t>) полученная от правоохранительных, судебных или иных государственных органов, от организаций, должностных лиц или граждан информация о совершении гражданским служащим поступков, порочащих его честь и достоинство, или об ином нарушении гражданским служащим требований к служебному поведению, предусмотренных ст. 18 Федерального закона;</a:t>
            </a:r>
          </a:p>
          <a:p>
            <a:r>
              <a:rPr lang="ru-RU" dirty="0"/>
              <a:t>б) информация о наличии у гражданского служащего личной заинтересованности, которая приводит или может привести к конфликту интересов.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776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7632848" cy="597969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Контрольные вопросы</a:t>
            </a:r>
          </a:p>
          <a:p>
            <a:pPr lvl="0"/>
            <a:r>
              <a:rPr lang="ru-RU" dirty="0"/>
              <a:t>Что такое конфликт интересов на государственной службе?</a:t>
            </a:r>
          </a:p>
          <a:p>
            <a:pPr lvl="0"/>
            <a:r>
              <a:rPr lang="ru-RU" dirty="0"/>
              <a:t>Что понимается под личной заинтересованностью?</a:t>
            </a:r>
          </a:p>
          <a:p>
            <a:pPr lvl="0"/>
            <a:r>
              <a:rPr lang="ru-RU" dirty="0"/>
              <a:t>Как формируются комиссии по соблюдению требований к служебному поведению государственных гражданских служащих и урегулированию конфликта интересов?</a:t>
            </a:r>
          </a:p>
          <a:p>
            <a:pPr lvl="0"/>
            <a:r>
              <a:rPr lang="ru-RU" dirty="0"/>
              <a:t>Какие основные задачи комиссии по соблюдению требований к служебному поведению государственных гражданских служащих и урегулированию конфликта интересов?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3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46</TotalTime>
  <Words>519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ЛЕКция №2 Конфликт интересов на ГОСУДАРСТВЕННОЙ гражданской (муниципальной) службе</vt:lpstr>
      <vt:lpstr>Презентация PowerPoint</vt:lpstr>
      <vt:lpstr>Презентация PowerPoint</vt:lpstr>
      <vt:lpstr>Презентация PowerPoint</vt:lpstr>
      <vt:lpstr>Презентация PowerPoint</vt:lpstr>
      <vt:lpstr>Некоторые ситуации могут привести к конфликту интересов</vt:lpstr>
      <vt:lpstr>Основанием для проведения заседания комиссии является: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Этика государственного и муниципального управления</dc:title>
  <dc:creator>Yana Volinchuk</dc:creator>
  <cp:lastModifiedBy>Яна</cp:lastModifiedBy>
  <cp:revision>23</cp:revision>
  <dcterms:created xsi:type="dcterms:W3CDTF">2018-09-26T10:49:32Z</dcterms:created>
  <dcterms:modified xsi:type="dcterms:W3CDTF">2018-10-08T12:49:39Z</dcterms:modified>
</cp:coreProperties>
</file>