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66" r:id="rId6"/>
    <p:sldId id="259" r:id="rId7"/>
    <p:sldId id="267" r:id="rId8"/>
    <p:sldId id="268" r:id="rId9"/>
    <p:sldId id="260" r:id="rId10"/>
    <p:sldId id="261" r:id="rId11"/>
    <p:sldId id="262" r:id="rId12"/>
    <p:sldId id="263" r:id="rId13"/>
    <p:sldId id="265" r:id="rId14"/>
    <p:sldId id="264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56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452283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effectLst/>
                <a:latin typeface="Times New Roman" pitchFamily="18" charset="0"/>
                <a:cs typeface="Times New Roman" pitchFamily="18" charset="0"/>
              </a:rPr>
              <a:t>Дисциплина </a:t>
            </a:r>
            <a:br>
              <a:rPr lang="ru-RU" sz="36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/>
                <a:latin typeface="Times New Roman" pitchFamily="18" charset="0"/>
                <a:cs typeface="Times New Roman" pitchFamily="18" charset="0"/>
              </a:rPr>
              <a:t>«Социальная адаптация и реабилитация молодежи»</a:t>
            </a:r>
          </a:p>
        </p:txBody>
      </p:sp>
    </p:spTree>
    <p:extLst>
      <p:ext uri="{BB962C8B-B14F-4D97-AF65-F5344CB8AC3E}">
        <p14:creationId xmlns:p14="http://schemas.microsoft.com/office/powerpoint/2010/main" val="252548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41763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Лекция №1 </a:t>
            </a:r>
            <a:b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>«Социальная адаптация как процесс»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План: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1.Процесс активного приспособления индивида к условиям социальной среды.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2.Виды конструктивного взаимодействия личности с социальной средой.</a:t>
            </a:r>
          </a:p>
        </p:txBody>
      </p:sp>
    </p:spTree>
    <p:extLst>
      <p:ext uri="{BB962C8B-B14F-4D97-AF65-F5344CB8AC3E}">
        <p14:creationId xmlns:p14="http://schemas.microsoft.com/office/powerpoint/2010/main" val="2760565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>
                <a:effectLst/>
              </a:rPr>
              <a:t>Адаптация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dirty="0"/>
              <a:t>двуединый процесс, в ходе которого субъект не только </a:t>
            </a:r>
            <a:r>
              <a:rPr lang="ru-RU" b="1" dirty="0"/>
              <a:t>испытывает воздействие </a:t>
            </a:r>
            <a:r>
              <a:rPr lang="ru-RU" dirty="0"/>
              <a:t>со стороны социальной среды и социальных институтов (семья, система образования, СМИ и др.), но и может </a:t>
            </a:r>
            <a:r>
              <a:rPr lang="ru-RU" b="1" dirty="0"/>
              <a:t>активно воздействовать </a:t>
            </a:r>
            <a:r>
              <a:rPr lang="ru-RU" dirty="0"/>
              <a:t>на внешнюю среду, трансформируя ее в соответствии со своими потребностями.</a:t>
            </a:r>
          </a:p>
        </p:txBody>
      </p:sp>
    </p:spTree>
    <p:extLst>
      <p:ext uri="{BB962C8B-B14F-4D97-AF65-F5344CB8AC3E}">
        <p14:creationId xmlns:p14="http://schemas.microsoft.com/office/powerpoint/2010/main" val="1160582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Социальная адаптация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196752"/>
            <a:ext cx="8034096" cy="5661248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от лат.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adapto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— приспособляю и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socialis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— общественный</a:t>
            </a:r>
          </a:p>
          <a:p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1) постоянный процесс активного приспособления индивида к условиям социальной среды;</a:t>
            </a:r>
          </a:p>
          <a:p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2) результат этого процесса.</a:t>
            </a:r>
          </a:p>
          <a:p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Соотношение этих компонентов, определяющее характер поведения, зависит </a:t>
            </a:r>
            <a:r>
              <a:rPr lang="ru-RU" sz="3800" u="sng" dirty="0">
                <a:latin typeface="Times New Roman" pitchFamily="18" charset="0"/>
                <a:cs typeface="Times New Roman" pitchFamily="18" charset="0"/>
              </a:rPr>
              <a:t>от целей и ценностных ориентаций индивида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, возможностей их достижения в социальной среде. </a:t>
            </a:r>
          </a:p>
          <a:p>
            <a:pPr marL="82296" indent="0"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Несмотря на непрерывный характер социальную адаптацию обычно связывают </a:t>
            </a:r>
            <a:r>
              <a:rPr lang="ru-RU" sz="3800" u="sng" dirty="0">
                <a:latin typeface="Times New Roman" pitchFamily="18" charset="0"/>
                <a:cs typeface="Times New Roman" pitchFamily="18" charset="0"/>
              </a:rPr>
              <a:t>с периодами кардинальной смены деятельности индивида и его социального окружения.</a:t>
            </a:r>
          </a:p>
        </p:txBody>
      </p:sp>
    </p:spTree>
    <p:extLst>
      <p:ext uri="{BB962C8B-B14F-4D97-AF65-F5344CB8AC3E}">
        <p14:creationId xmlns:p14="http://schemas.microsoft.com/office/powerpoint/2010/main" val="552331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498080" cy="1143000"/>
          </a:xfrm>
        </p:spPr>
        <p:txBody>
          <a:bodyPr/>
          <a:lstStyle/>
          <a:p>
            <a:pPr algn="ctr"/>
            <a:r>
              <a:rPr lang="ru-RU" b="1" dirty="0">
                <a:effectLst/>
              </a:rPr>
              <a:t>Социальная адаптация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47800"/>
            <a:ext cx="8028384" cy="5410200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ru-RU" dirty="0"/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одной стороны, это процесс активного приспособления индивида к условиям социальной среды;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с другой, вид взаимодействия личности с социальной средой. 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Характерным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совҏеменного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этапа развития общества является тот факт,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ҹто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человек не успевает адаптироваться 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бысҭҏ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ᴏ изменяющимся экономическим, политическим, духовным и социальным сторонам бытия.</a:t>
            </a:r>
          </a:p>
          <a:p>
            <a:pPr marL="82296" indent="0">
              <a:buNone/>
            </a:pPr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адаптация обеспечивает приспособление человека к сложившейся социальной среде за счет:</a:t>
            </a:r>
          </a:p>
          <a:p>
            <a:pPr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умения анализировать текущие социальные ситуации,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-осознания своих возможностей в сложившейся социальной обстановке,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-умения удерживать свое поведение в соответствии с главными целями деятельности. </a:t>
            </a:r>
          </a:p>
        </p:txBody>
      </p:sp>
    </p:spTree>
    <p:extLst>
      <p:ext uri="{BB962C8B-B14F-4D97-AF65-F5344CB8AC3E}">
        <p14:creationId xmlns:p14="http://schemas.microsoft.com/office/powerpoint/2010/main" val="1092844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836712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</a:rPr>
              <a:t>Как отмечает И.А. </a:t>
            </a:r>
            <a:r>
              <a:rPr lang="ru-RU" sz="3200" b="1" dirty="0" err="1">
                <a:effectLst/>
              </a:rPr>
              <a:t>Савотина</a:t>
            </a:r>
            <a:r>
              <a:rPr lang="ru-RU" sz="3200" b="1" dirty="0">
                <a:effectLst/>
              </a:rPr>
              <a:t> (психолог)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052736"/>
            <a:ext cx="8244408" cy="5195664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механизмы социальной адаптации личности представляются </a:t>
            </a:r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как целостный процесс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деятельности, общения, самосознания в социальной практике индивидов.</a:t>
            </a:r>
          </a:p>
          <a:p>
            <a:pPr marL="82296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современной социологии под социальной адаптацией в большинстве случаев понимается как такой </a:t>
            </a:r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социальный процесс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котором 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адаптант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(личность, социальная группа), и социальная среда являются адаптивно-адаптирующими системами, то есть активно взаимодействуют, оказывают активное воздействие друг на друга в процессе социальной адаптации.</a:t>
            </a:r>
          </a:p>
        </p:txBody>
      </p:sp>
    </p:spTree>
    <p:extLst>
      <p:ext uri="{BB962C8B-B14F-4D97-AF65-F5344CB8AC3E}">
        <p14:creationId xmlns:p14="http://schemas.microsoft.com/office/powerpoint/2010/main" val="254190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4624"/>
            <a:ext cx="7498080" cy="936104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effectLst/>
              </a:rPr>
              <a:t>Итак, процесс социальной адаптации рассматривается в трех структурных уровнях: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908720"/>
            <a:ext cx="8172400" cy="5949280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а) общество (макросреда)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эҭом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уровне процесс социальной адаптации личности выделяется в контексте социально-экономического, политического и духовного развития общества. Работа социальных служб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эҭом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этапе позволяет выявить несовершенство социальной политики в какой-либо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сфеҏе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жизнедеятельности человека и направить ее в необходимое русло.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б) социальная группа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микросҏеда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Изучение процесса адаптации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эҭом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уровне помогает вычленить причины, нестыковку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интеҏесов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индивидуума с социальной группой (трудовой коллектив, семья и т.д.). Задача социального работника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эҭом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уровне - поставить правильный социальный диагноз и оказать помощь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ҏешении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назҏевшей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проблемы.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в) сам индивидуум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внутриличностная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адаптация).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внутриличностной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адаптации характерно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стҏемление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достичь гармонии, сбалансированности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внуҭрҽнней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позиции и, ее самооценки с позиции других индивидуумов. Неумение адаптировать себя к изменениям социальной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сҏеды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приводит к конфликтным ситуациям, разрушению ценностных ориентаций.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43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890080" cy="1080120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effectLst/>
              </a:rPr>
              <a:t>При определении </a:t>
            </a:r>
            <a:r>
              <a:rPr lang="ru-RU" sz="2000" b="1" u="sng" dirty="0">
                <a:effectLst/>
              </a:rPr>
              <a:t>эффективности адаптации </a:t>
            </a:r>
            <a:r>
              <a:rPr lang="ru-RU" sz="2000" b="1" dirty="0">
                <a:effectLst/>
              </a:rPr>
              <a:t>можно опереться на теорию </a:t>
            </a:r>
            <a:r>
              <a:rPr lang="ru-RU" sz="2000" b="1" dirty="0" err="1">
                <a:effectLst/>
              </a:rPr>
              <a:t>интеракционистов</a:t>
            </a:r>
            <a:r>
              <a:rPr lang="ru-RU" sz="2000" b="1" dirty="0">
                <a:effectLst/>
              </a:rPr>
              <a:t>, согласно которой признаками эффективной </a:t>
            </a:r>
            <a:r>
              <a:rPr lang="ru-RU" sz="2000" b="1" dirty="0" err="1">
                <a:effectLst/>
              </a:rPr>
              <a:t>адаптированности</a:t>
            </a:r>
            <a:r>
              <a:rPr lang="ru-RU" sz="2000" b="1" dirty="0">
                <a:effectLst/>
              </a:rPr>
              <a:t> можно считать:</a:t>
            </a:r>
            <a:br>
              <a:rPr lang="ru-RU" sz="2000" b="1" dirty="0">
                <a:effectLst/>
              </a:rPr>
            </a:br>
            <a:endParaRPr lang="ru-RU" sz="20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24744"/>
            <a:ext cx="8100392" cy="512365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адаптированность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сфеҏе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внеличностной, социально-экономической активности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где индивид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приобҏетает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знания, умения и навыки, добивается компетентности и мастерства.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эҭом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случае, в качестве объективных показателей успешной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адаптированности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чаще всего используются квалифицированный уровень работника, размер заработной платы, трудовой и социометрический статус, в качестве субъективных - удовлетворенность трудом (учебой) и различными ее аспектами, отсутствие либо наличие намерения сменить место работы (учебы) или жительства.</a:t>
            </a:r>
          </a:p>
          <a:p>
            <a:pPr marL="82296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адаптированность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сфеҏе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личностных отношений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где устанавливаются интимные, эмоционально насыщенные связи с другими людьми. Достижение второй разновидности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адаптированности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многих является не менее сложной задачей, чем достижение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адаптированности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 внеличностной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сфеҏе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2296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Такая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адаптированность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является важным условием для достижения личностью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социальной ответственности и моральной зрелости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ҹто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в свою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очеҏедь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является признаком успешной социализации индивида. </a:t>
            </a:r>
          </a:p>
        </p:txBody>
      </p:sp>
    </p:spTree>
    <p:extLst>
      <p:ext uri="{BB962C8B-B14F-4D97-AF65-F5344CB8AC3E}">
        <p14:creationId xmlns:p14="http://schemas.microsoft.com/office/powerpoint/2010/main" val="2300832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Выделяется четыре стадии адаптации личности в новой для нее социальной среде:</a:t>
            </a:r>
            <a:br>
              <a:rPr lang="ru-RU" sz="28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47800"/>
            <a:ext cx="8244408" cy="5293568"/>
          </a:xfrm>
        </p:spPr>
        <p:txBody>
          <a:bodyPr>
            <a:normAutofit fontScale="77500" lnSpcReduction="20000"/>
          </a:bodyPr>
          <a:lstStyle/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) начальная стадия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когда индивид или группа осознают, как они должны вести себя в новой для них социальной среде, но еще не готовы признать и принять систему ценностей новой среды и стремятся придерживаться прежней системы ценностей;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) стадия терпимости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когда индивид, группа и новая среда проявляют взаимную терпимость к системам ценностей и образцам поведения друг друга;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аккомодация,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т.е. признание и принятие индивидом основных элементов системы ценностей новой среды при одновременном признании некоторых ценностей индивида, группы новой социальной средой;</a:t>
            </a: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ассимиляция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т.е. полное совпадение систем ценностей индивида, группы и среды.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103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Существуют субъективные и объективные критерии </a:t>
            </a:r>
            <a:r>
              <a:rPr lang="ru-RU" sz="2800" b="1" dirty="0" err="1">
                <a:effectLst/>
                <a:latin typeface="Times New Roman" pitchFamily="18" charset="0"/>
                <a:cs typeface="Times New Roman" pitchFamily="18" charset="0"/>
              </a:rPr>
              <a:t>адаптированности</a:t>
            </a:r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Объективные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степень реализации индивидом норм и правил жизнедеятельности, принятых в данной социальной группе.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Субъективные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удовлетворенность членством в данной социальной группе, предоставляемыми условиями для удовлетворения и развития основных социальных потребностей.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качестве непосредственной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социальной среды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могут выступать различные социальные группы, такие как семья, производственный коллектив, соседи по дому.</a:t>
            </a:r>
          </a:p>
        </p:txBody>
      </p:sp>
    </p:spTree>
    <p:extLst>
      <p:ext uri="{BB962C8B-B14F-4D97-AF65-F5344CB8AC3E}">
        <p14:creationId xmlns:p14="http://schemas.microsoft.com/office/powerpoint/2010/main" val="261685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</a:rPr>
              <a:t>Можно говорить о двух формах социальной адаптации: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96646" indent="-514350">
              <a:buAutoNum type="arabicPeriod"/>
            </a:pPr>
            <a:r>
              <a:rPr lang="ru-RU" b="1" dirty="0"/>
              <a:t>активной</a:t>
            </a:r>
            <a:r>
              <a:rPr lang="ru-RU" dirty="0"/>
              <a:t>, когда индивид стремится воздействовать на среду с тем, чтобы вызвать реакцию изменения (в том числе тех норм, ценностей, форм взаимодействия и деятельности, которые он должен освоить),</a:t>
            </a:r>
          </a:p>
          <a:p>
            <a:pPr marL="596646" indent="-514350">
              <a:buAutoNum type="arabicPeriod"/>
            </a:pPr>
            <a:r>
              <a:rPr lang="ru-RU" dirty="0"/>
              <a:t> </a:t>
            </a:r>
            <a:r>
              <a:rPr lang="ru-RU" b="1" dirty="0"/>
              <a:t>пассивной</a:t>
            </a:r>
            <a:r>
              <a:rPr lang="ru-RU" dirty="0"/>
              <a:t>, когда он не стремится к такому воздействию и изменению. </a:t>
            </a:r>
          </a:p>
          <a:p>
            <a:pPr marL="82296" indent="0">
              <a:buNone/>
            </a:pPr>
            <a:r>
              <a:rPr lang="ru-RU" dirty="0"/>
              <a:t>Эффективность социальной адаптации в значительной степени зависит от того, насколько адекватно индивид воспринимает себя и свои социальные связи. </a:t>
            </a:r>
          </a:p>
          <a:p>
            <a:pPr marL="82296" indent="0">
              <a:buNone/>
            </a:pPr>
            <a:r>
              <a:rPr lang="ru-RU" dirty="0"/>
              <a:t>Важным аспектом социальной адаптации является принятие индивидом определенной </a:t>
            </a:r>
            <a:r>
              <a:rPr lang="ru-RU" b="1" dirty="0"/>
              <a:t>социальной роли. 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979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634082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/>
              </a:rPr>
              <a:t>Показателями успешной социальной адаптации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7890080" cy="5267672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являются высокий социальный статус индивида в данной среде, а также его психологическая удовлетворенность этой средой в целом и ее наиболее важными для него элементами (например, удовлетворенность работой и ее условиями, ее содержанием, вознаграждением, организацией). </a:t>
            </a:r>
          </a:p>
          <a:p>
            <a:pPr marL="82296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Успешность социальной адаптации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зависит от характеристик, как самого индивида, так и среды</a:t>
            </a:r>
          </a:p>
          <a:p>
            <a:pPr marL="82296" indent="0">
              <a:buNone/>
            </a:pPr>
            <a:endParaRPr lang="ru-RU" sz="33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360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1143000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>
                <a:effectLst/>
              </a:rPr>
              <a:t>Показателями низкой социальной адаптации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447800"/>
            <a:ext cx="7962088" cy="5410200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являются стремление индивида к перемещению в другую социальную среду (текучесть кадров, миграция, разводы), различные формы отклоняющегося поведения. 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Чем сложнее новая среда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(например, шире спектр социальных связей, сложнее совместная деятельность, выше уровень социальной неоднородности), чем интенсивнее в ней происходят изменения,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тем более трудным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индивида оказывается процесс социальной адаптации. </a:t>
            </a:r>
          </a:p>
          <a:p>
            <a:pPr marL="82296" indent="0">
              <a:buNone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В большой степени значимыми для социальной адаптации являются социально-демографические характеристики индивида –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образование и возраст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603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70609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b="1" dirty="0">
                <a:effectLst/>
              </a:rPr>
              <a:t>Адаптационные процессы проявляются в трех формах: </a:t>
            </a:r>
            <a:br>
              <a:rPr lang="ru-RU" sz="2800" b="1" dirty="0">
                <a:effectLst/>
              </a:rPr>
            </a:br>
            <a:endParaRPr lang="ru-RU" sz="28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92696"/>
            <a:ext cx="8100392" cy="6408712"/>
          </a:xfrm>
        </p:spPr>
        <p:txBody>
          <a:bodyPr>
            <a:normAutofit fontScale="55000" lnSpcReduction="20000"/>
          </a:bodyPr>
          <a:lstStyle/>
          <a:p>
            <a:pPr marL="596646" indent="-514350">
              <a:buAutoNum type="arabicPeriod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стихийное протекание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адаптационных процессов проявляется в неудовлетворенности человека условиями его самореализации без достаточного осознания путей выхода из существующего положения.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этом случае завершением адаптационных процессов чаще всего является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отказ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(полный или частичный) от общественно-полезной деятельности, перемещение центра активности личности в сферу досуга или самореализация человека в альтернативных группах, не входящих в социальную структуру общества.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современных условиях эти процессы находят свое выражение в переориентации человека на самого себя: всевозможные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оздоравливающие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системы, нетрадиционные способы психологической и физиологической самореализации, развитие «экстрасенсорных» способностей, стремление к мистическим и оккультным переживаниям и т.п.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равное соотношение стихийных и сознательных элементов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проявляется в конструировании идеальных моделей воображаемой деятельности без реального их воплощения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82296" indent="0">
              <a:buNone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Результат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этой формы адаптации личности – создание различных социальных утопий и их пропаганда.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преобладание сознательных элементов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выражается в формировании жизненных планов личности, целенаправленной жизнедеятельности. При прочих равных условиях эта форма адаптации в наибольшей степени способствует действительной самореализации личности и ее превращению в субъект общественного развития.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53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778098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effectLst/>
              </a:rPr>
              <a:t>Процесс формирования механизмов социальной адаптации личности взаимосвязан с такими видами преобразований индивида как:</a:t>
            </a:r>
            <a:br>
              <a:rPr lang="ru-RU" sz="2400" b="1" dirty="0">
                <a:effectLst/>
              </a:rPr>
            </a:br>
            <a:endParaRPr lang="ru-RU" sz="24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96752"/>
            <a:ext cx="7890080" cy="5760640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деʀҭҽљность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главный и специфический механизм в организации адаптации человека. Необходимо учитывать такие его составляющие стороны, как общение, игра, учение, труд. Они позволяют осуществлять полноценную включенность, активное приспособление индивида к социальной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сҏеде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Сам же механизм адаптации в социальной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деʀҭҽљности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имеет свои специфические этапы и может быть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пҏедставлен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виде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схемы.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Эта схема примерно такова: нужда индивида - потребности - мотивы принятия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ҏешения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ҏеализация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подведение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иҭоґов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ее оценка.</a:t>
            </a: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Социальное общение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ведущий механизм социальной адаптации человека, функции которого заключаются в том,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ҹтобы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направлять и расширять круг усвоения социальных ценностей при активном взаимодействии с другими индивидами, социальными группами. Социальное общение является видом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деʀҭҽљности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отдельного человека.</a:t>
            </a:r>
          </a:p>
          <a:p>
            <a:pPr marL="82296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Социальное самосознание личности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важнейший фактор механизма социальной адаптации личности, при котором осуществляется формирование и осмысление своей социальной принадлежности и роли. </a:t>
            </a:r>
          </a:p>
        </p:txBody>
      </p:sp>
    </p:spTree>
    <p:extLst>
      <p:ext uri="{BB962C8B-B14F-4D97-AF65-F5344CB8AC3E}">
        <p14:creationId xmlns:p14="http://schemas.microsoft.com/office/powerpoint/2010/main" val="2995589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677</TotalTime>
  <Words>1373</Words>
  <Application>Microsoft Office PowerPoint</Application>
  <PresentationFormat>Экран (4:3)</PresentationFormat>
  <Paragraphs>81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Дисциплина  «Социальная адаптация и реабилитация молодежи»</vt:lpstr>
      <vt:lpstr>Лекция №1  «Социальная адаптация как процесс»</vt:lpstr>
      <vt:lpstr>Адаптация</vt:lpstr>
      <vt:lpstr>Социальная адаптация</vt:lpstr>
      <vt:lpstr>Социальная адаптация </vt:lpstr>
      <vt:lpstr>Как отмечает И.А. Савотина (психолог)</vt:lpstr>
      <vt:lpstr>Итак, процесс социальной адаптации рассматривается в трех структурных уровнях:</vt:lpstr>
      <vt:lpstr>При определении эффективности адаптации можно опереться на теорию интеракционистов, согласно которой признаками эффективной адаптированности можно считать: </vt:lpstr>
      <vt:lpstr>Выделяется четыре стадии адаптации личности в новой для нее социальной среде: </vt:lpstr>
      <vt:lpstr>Существуют субъективные и объективные критерии адаптированности: </vt:lpstr>
      <vt:lpstr>Можно говорить о двух формах социальной адаптации: </vt:lpstr>
      <vt:lpstr>Показателями успешной социальной адаптации </vt:lpstr>
      <vt:lpstr>Показателями низкой социальной адаптации </vt:lpstr>
      <vt:lpstr>Адаптационные процессы проявляются в трех формах:  </vt:lpstr>
      <vt:lpstr>Процесс формирования механизмов социальной адаптации личности взаимосвязан с такими видами преобразований индивида как: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адаптация и реабилитация молодежи</dc:title>
  <dc:creator>Андрей</dc:creator>
  <cp:lastModifiedBy>DORR</cp:lastModifiedBy>
  <cp:revision>35</cp:revision>
  <dcterms:created xsi:type="dcterms:W3CDTF">2016-01-08T05:08:49Z</dcterms:created>
  <dcterms:modified xsi:type="dcterms:W3CDTF">2017-04-14T04:24:16Z</dcterms:modified>
</cp:coreProperties>
</file>