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304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77" r:id="rId21"/>
    <p:sldId id="278" r:id="rId22"/>
    <p:sldId id="279" r:id="rId23"/>
    <p:sldId id="275" r:id="rId24"/>
    <p:sldId id="280" r:id="rId25"/>
    <p:sldId id="281" r:id="rId26"/>
    <p:sldId id="282" r:id="rId27"/>
    <p:sldId id="284" r:id="rId28"/>
    <p:sldId id="276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9_02.jpg"/>
          <p:cNvPicPr preferRelativeResize="0">
            <a:picLocks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754112" y="0"/>
            <a:ext cx="73152" cy="6858000"/>
          </a:xfrm>
          <a:prstGeom prst="rect">
            <a:avLst/>
          </a:prstGeom>
        </p:spPr>
      </p:pic>
      <p:pic>
        <p:nvPicPr>
          <p:cNvPr id="7" name="Picture 6" descr="1_0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0500" y="0"/>
            <a:ext cx="1333500" cy="6858000"/>
          </a:xfrm>
          <a:prstGeom prst="rect">
            <a:avLst/>
          </a:prstGeom>
        </p:spPr>
      </p:pic>
      <p:grpSp>
        <p:nvGrpSpPr>
          <p:cNvPr id="4" name="Group 17"/>
          <p:cNvGrpSpPr/>
          <p:nvPr/>
        </p:nvGrpSpPr>
        <p:grpSpPr>
          <a:xfrm>
            <a:off x="0" y="6630352"/>
            <a:ext cx="9144000" cy="228600"/>
            <a:chOff x="0" y="6582727"/>
            <a:chExt cx="9144000" cy="228600"/>
          </a:xfrm>
        </p:grpSpPr>
        <p:sp>
          <p:nvSpPr>
            <p:cNvPr id="10" name="Rectangle 9"/>
            <p:cNvSpPr/>
            <p:nvPr/>
          </p:nvSpPr>
          <p:spPr>
            <a:xfrm>
              <a:off x="7813040" y="6582727"/>
              <a:ext cx="1330960" cy="228600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134101" y="6582727"/>
              <a:ext cx="1609724" cy="2286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582727"/>
              <a:ext cx="6096000" cy="2286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371600"/>
            <a:ext cx="6781800" cy="1069975"/>
          </a:xfrm>
        </p:spPr>
        <p:txBody>
          <a:bodyPr bIns="0" anchor="b" anchorCtr="0">
            <a:noAutofit/>
          </a:bodyPr>
          <a:lstStyle>
            <a:lvl1pPr>
              <a:defRPr sz="4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438400"/>
            <a:ext cx="6781800" cy="762000"/>
          </a:xfrm>
        </p:spPr>
        <p:txBody>
          <a:bodyPr lIns="0" tIns="0" rIns="0">
            <a:normAutofit/>
          </a:bodyPr>
          <a:lstStyle>
            <a:lvl1pPr marL="0" indent="0" algn="l">
              <a:buNone/>
              <a:defRPr sz="24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>
          <a:xfrm>
            <a:off x="6210300" y="6610350"/>
            <a:ext cx="1524000" cy="2286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03.02.2013</a:t>
            </a:fld>
            <a:endParaRPr lang="ru-RU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>
          <a:xfrm>
            <a:off x="7924800" y="6610350"/>
            <a:ext cx="1198880" cy="2286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>
          <a:xfrm>
            <a:off x="457200" y="6611112"/>
            <a:ext cx="5600700" cy="22860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0"/>
          <p:cNvGrpSpPr/>
          <p:nvPr/>
        </p:nvGrpSpPr>
        <p:grpSpPr>
          <a:xfrm>
            <a:off x="0" y="6631305"/>
            <a:ext cx="9144000" cy="228600"/>
            <a:chOff x="0" y="6583680"/>
            <a:chExt cx="9144000" cy="228600"/>
          </a:xfrm>
        </p:grpSpPr>
        <p:sp>
          <p:nvSpPr>
            <p:cNvPr id="32" name="Rectangle 31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 descr="bar_06.png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403860"/>
            <a:ext cx="9144000" cy="53340"/>
          </a:xfrm>
          <a:prstGeom prst="rect">
            <a:avLst/>
          </a:prstGeom>
        </p:spPr>
      </p:pic>
      <p:pic>
        <p:nvPicPr>
          <p:cNvPr id="10" name="Picture 9" descr="2_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4038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03.02.2013</a:t>
            </a:fld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2"/>
          <p:cNvGrpSpPr/>
          <p:nvPr/>
        </p:nvGrpSpPr>
        <p:grpSpPr>
          <a:xfrm>
            <a:off x="1438274" y="6629400"/>
            <a:ext cx="7705726" cy="228600"/>
            <a:chOff x="1438274" y="6629400"/>
            <a:chExt cx="7705726" cy="228600"/>
          </a:xfrm>
        </p:grpSpPr>
        <p:sp>
          <p:nvSpPr>
            <p:cNvPr id="27" name="Rectangle 26"/>
            <p:cNvSpPr/>
            <p:nvPr/>
          </p:nvSpPr>
          <p:spPr>
            <a:xfrm>
              <a:off x="8763000" y="662940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7142480" y="662940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438274" y="6629400"/>
              <a:ext cx="5663565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5245101"/>
            <a:ext cx="6934199" cy="1155700"/>
          </a:xfrm>
        </p:spPr>
        <p:txBody>
          <a:bodyPr anchor="t">
            <a:normAutofit/>
          </a:bodyPr>
          <a:lstStyle>
            <a:lvl1pPr algn="r">
              <a:defRPr sz="4200" b="0" i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2600" y="4114800"/>
            <a:ext cx="6934199" cy="1130300"/>
          </a:xfrm>
        </p:spPr>
        <p:txBody>
          <a:bodyPr anchor="b">
            <a:normAutofit/>
          </a:bodyPr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pic>
        <p:nvPicPr>
          <p:cNvPr id="10" name="Picture 9" descr="9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63980" cy="6858000"/>
          </a:xfrm>
          <a:prstGeom prst="rect">
            <a:avLst/>
          </a:prstGeom>
        </p:spPr>
      </p:pic>
      <p:sp>
        <p:nvSpPr>
          <p:cNvPr id="24" name="Date Placeholder 23"/>
          <p:cNvSpPr>
            <a:spLocks noGrp="1"/>
          </p:cNvSpPr>
          <p:nvPr>
            <p:ph type="dt" sz="half" idx="10"/>
          </p:nvPr>
        </p:nvSpPr>
        <p:spPr>
          <a:xfrm>
            <a:off x="7162800" y="6610350"/>
            <a:ext cx="1524000" cy="246888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03.02.2013</a:t>
            </a:fld>
            <a:endParaRPr lang="ru-RU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1"/>
          </p:nvPr>
        </p:nvSpPr>
        <p:spPr>
          <a:xfrm>
            <a:off x="8742680" y="6610350"/>
            <a:ext cx="381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6" name="Footer Placeholder 25"/>
          <p:cNvSpPr>
            <a:spLocks noGrp="1"/>
          </p:cNvSpPr>
          <p:nvPr>
            <p:ph type="ftr" sz="quarter" idx="12"/>
          </p:nvPr>
        </p:nvSpPr>
        <p:spPr>
          <a:xfrm>
            <a:off x="1524000" y="6610350"/>
            <a:ext cx="5562600" cy="247650"/>
          </a:xfrm>
        </p:spPr>
        <p:txBody>
          <a:bodyPr/>
          <a:lstStyle/>
          <a:p>
            <a:endParaRPr lang="ru-RU"/>
          </a:p>
        </p:txBody>
      </p:sp>
      <p:pic>
        <p:nvPicPr>
          <p:cNvPr id="20" name="Picture 19" descr="vert_bar_02.png"/>
          <p:cNvPicPr preferRelativeResize="0">
            <a:picLocks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62456" y="0"/>
            <a:ext cx="73152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bar_06.png"/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403860"/>
            <a:ext cx="9144000" cy="533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pic>
        <p:nvPicPr>
          <p:cNvPr id="12" name="Picture 11" descr="3_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403860"/>
          </a:xfrm>
          <a:prstGeom prst="rect">
            <a:avLst/>
          </a:prstGeom>
        </p:spPr>
      </p:pic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4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grpSp>
        <p:nvGrpSpPr>
          <p:cNvPr id="3" name="Group 14"/>
          <p:cNvGrpSpPr/>
          <p:nvPr/>
        </p:nvGrpSpPr>
        <p:grpSpPr>
          <a:xfrm>
            <a:off x="0" y="6631305"/>
            <a:ext cx="9144000" cy="228600"/>
            <a:chOff x="0" y="6583680"/>
            <a:chExt cx="9144000" cy="228600"/>
          </a:xfrm>
        </p:grpSpPr>
        <p:sp>
          <p:nvSpPr>
            <p:cNvPr id="17" name="Rectangle 16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Date Placeholder 19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03.02.2013</a:t>
            </a:fld>
            <a:endParaRPr lang="ru-RU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81200"/>
            <a:ext cx="4040188" cy="411162"/>
          </a:xfrm>
        </p:spPr>
        <p:txBody>
          <a:bodyPr lIns="0" r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1" i="0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pic>
        <p:nvPicPr>
          <p:cNvPr id="14" name="Picture 13" descr="4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403860"/>
          </a:xfrm>
          <a:prstGeom prst="rect">
            <a:avLst/>
          </a:prstGeom>
        </p:spPr>
      </p:pic>
      <p:sp>
        <p:nvSpPr>
          <p:cNvPr id="15" name="Text Placeholder 2"/>
          <p:cNvSpPr>
            <a:spLocks noGrp="1"/>
          </p:cNvSpPr>
          <p:nvPr>
            <p:ph type="body" idx="13"/>
          </p:nvPr>
        </p:nvSpPr>
        <p:spPr>
          <a:xfrm>
            <a:off x="4648200" y="1981200"/>
            <a:ext cx="4040188" cy="411162"/>
          </a:xfrm>
        </p:spPr>
        <p:txBody>
          <a:bodyPr lIns="0" r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1" i="0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57200" y="2438400"/>
            <a:ext cx="4038600" cy="3657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5"/>
          </p:nvPr>
        </p:nvSpPr>
        <p:spPr>
          <a:xfrm>
            <a:off x="4648200" y="2438400"/>
            <a:ext cx="4038600" cy="3657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pic>
        <p:nvPicPr>
          <p:cNvPr id="16" name="Picture 15" descr="bar_06.png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403860"/>
            <a:ext cx="9144000" cy="53340"/>
          </a:xfrm>
          <a:prstGeom prst="rect">
            <a:avLst/>
          </a:prstGeom>
        </p:spPr>
      </p:pic>
      <p:grpSp>
        <p:nvGrpSpPr>
          <p:cNvPr id="4" name="Group 17"/>
          <p:cNvGrpSpPr/>
          <p:nvPr/>
        </p:nvGrpSpPr>
        <p:grpSpPr>
          <a:xfrm>
            <a:off x="0" y="6631305"/>
            <a:ext cx="9144000" cy="228600"/>
            <a:chOff x="0" y="6583680"/>
            <a:chExt cx="9144000" cy="228600"/>
          </a:xfrm>
        </p:grpSpPr>
        <p:sp>
          <p:nvSpPr>
            <p:cNvPr id="20" name="Rectangle 19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Date Placeholder 2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03.02.2013</a:t>
            </a:fld>
            <a:endParaRPr lang="ru-RU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5" name="Footer Placeholder 24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pic>
        <p:nvPicPr>
          <p:cNvPr id="10" name="Picture 9" descr="2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403860"/>
          </a:xfrm>
          <a:prstGeom prst="rect">
            <a:avLst/>
          </a:prstGeom>
        </p:spPr>
      </p:pic>
      <p:pic>
        <p:nvPicPr>
          <p:cNvPr id="11" name="Picture 10" descr="bar_06.png"/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403860"/>
            <a:ext cx="9144000" cy="53340"/>
          </a:xfrm>
          <a:prstGeom prst="rect">
            <a:avLst/>
          </a:prstGeom>
        </p:spPr>
      </p:pic>
      <p:grpSp>
        <p:nvGrpSpPr>
          <p:cNvPr id="3" name="Group 11"/>
          <p:cNvGrpSpPr/>
          <p:nvPr/>
        </p:nvGrpSpPr>
        <p:grpSpPr>
          <a:xfrm>
            <a:off x="0" y="6631305"/>
            <a:ext cx="9144000" cy="228600"/>
            <a:chOff x="0" y="6583680"/>
            <a:chExt cx="9144000" cy="228600"/>
          </a:xfrm>
        </p:grpSpPr>
        <p:sp>
          <p:nvSpPr>
            <p:cNvPr id="13" name="Rectangle 12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03.02.2013</a:t>
            </a:fld>
            <a:endParaRPr lang="ru-RU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/>
          <p:nvPr/>
        </p:nvGrpSpPr>
        <p:grpSpPr>
          <a:xfrm>
            <a:off x="0" y="6631305"/>
            <a:ext cx="9144000" cy="228600"/>
            <a:chOff x="0" y="6583680"/>
            <a:chExt cx="9144000" cy="228600"/>
          </a:xfrm>
        </p:grpSpPr>
        <p:sp>
          <p:nvSpPr>
            <p:cNvPr id="10" name="Rectangle 9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03.02.2013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3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403860"/>
          </a:xfrm>
          <a:prstGeom prst="rect">
            <a:avLst/>
          </a:prstGeom>
        </p:spPr>
      </p:pic>
      <p:sp>
        <p:nvSpPr>
          <p:cNvPr id="13" name="Text Placeholder 2"/>
          <p:cNvSpPr>
            <a:spLocks noGrp="1"/>
          </p:cNvSpPr>
          <p:nvPr>
            <p:ph type="title"/>
          </p:nvPr>
        </p:nvSpPr>
        <p:spPr>
          <a:xfrm>
            <a:off x="457200" y="1524000"/>
            <a:ext cx="3352800" cy="914400"/>
          </a:xfrm>
        </p:spPr>
        <p:txBody>
          <a:bodyPr lIns="0" r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i="0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419600" y="1524000"/>
            <a:ext cx="42672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457201" y="2514599"/>
            <a:ext cx="3352800" cy="3127248"/>
          </a:xfr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pic>
        <p:nvPicPr>
          <p:cNvPr id="14" name="Picture 13" descr="bar_06.png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403860"/>
            <a:ext cx="9144000" cy="53340"/>
          </a:xfrm>
          <a:prstGeom prst="rect">
            <a:avLst/>
          </a:prstGeom>
        </p:spPr>
      </p:pic>
      <p:grpSp>
        <p:nvGrpSpPr>
          <p:cNvPr id="2" name="Group 15"/>
          <p:cNvGrpSpPr/>
          <p:nvPr/>
        </p:nvGrpSpPr>
        <p:grpSpPr>
          <a:xfrm>
            <a:off x="0" y="6631305"/>
            <a:ext cx="9144000" cy="228600"/>
            <a:chOff x="0" y="6583680"/>
            <a:chExt cx="9144000" cy="228600"/>
          </a:xfrm>
        </p:grpSpPr>
        <p:sp>
          <p:nvSpPr>
            <p:cNvPr id="17" name="Rectangle 16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Date Placeholder 19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03.02.2013</a:t>
            </a:fld>
            <a:endParaRPr lang="ru-RU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5"/>
          <p:cNvGrpSpPr/>
          <p:nvPr/>
        </p:nvGrpSpPr>
        <p:grpSpPr>
          <a:xfrm>
            <a:off x="0" y="6631305"/>
            <a:ext cx="9144000" cy="228600"/>
            <a:chOff x="0" y="6583680"/>
            <a:chExt cx="9144000" cy="228600"/>
          </a:xfrm>
        </p:grpSpPr>
        <p:sp>
          <p:nvSpPr>
            <p:cNvPr id="13" name="Rectangle 12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048"/>
            <a:ext cx="3355848" cy="914400"/>
          </a:xfrm>
        </p:spPr>
        <p:txBody>
          <a:bodyPr anchor="b">
            <a:normAutofit/>
          </a:bodyPr>
          <a:lstStyle>
            <a:lvl1pPr algn="l">
              <a:defRPr lang="en-US" sz="1800" b="1" i="0" kern="1200" cap="all" spc="1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Font typeface="Wingdings" pitchFamily="2" charset="2"/>
              <a:buNone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25696" y="1554480"/>
            <a:ext cx="4270248" cy="4059936"/>
          </a:xfrm>
          <a:solidFill>
            <a:schemeClr val="bg1"/>
          </a:solidFill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514600"/>
            <a:ext cx="3355848" cy="3127248"/>
          </a:xfr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lang="en-US" sz="1400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Picture 7" descr="4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403860"/>
          </a:xfrm>
          <a:prstGeom prst="rect">
            <a:avLst/>
          </a:prstGeom>
        </p:spPr>
      </p:pic>
      <p:pic>
        <p:nvPicPr>
          <p:cNvPr id="9" name="Picture 8" descr="bar_06.png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403860"/>
            <a:ext cx="9144000" cy="5334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4419600" y="1524000"/>
            <a:ext cx="42672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419600" y="5637212"/>
            <a:ext cx="42672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grpSp>
        <p:nvGrpSpPr>
          <p:cNvPr id="4" name="Group 10"/>
          <p:cNvGrpSpPr/>
          <p:nvPr/>
        </p:nvGrpSpPr>
        <p:grpSpPr>
          <a:xfrm>
            <a:off x="0" y="6631305"/>
            <a:ext cx="9144000" cy="228600"/>
            <a:chOff x="0" y="6583680"/>
            <a:chExt cx="9144000" cy="228600"/>
          </a:xfrm>
        </p:grpSpPr>
        <p:sp>
          <p:nvSpPr>
            <p:cNvPr id="12" name="Rectangle 11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03.02.2013</a:t>
            </a:fld>
            <a:endParaRPr lang="ru-RU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" name="Picture 10" descr="bar_06.png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403860"/>
            <a:ext cx="9144000" cy="53340"/>
          </a:xfrm>
          <a:prstGeom prst="rect">
            <a:avLst/>
          </a:prstGeom>
        </p:spPr>
      </p:pic>
      <p:pic>
        <p:nvPicPr>
          <p:cNvPr id="14" name="Picture 13" descr="2_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4038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89085"/>
            <a:ext cx="2057400" cy="553707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85216"/>
            <a:ext cx="6019800" cy="554126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grpSp>
        <p:nvGrpSpPr>
          <p:cNvPr id="4" name="Group 10"/>
          <p:cNvGrpSpPr/>
          <p:nvPr/>
        </p:nvGrpSpPr>
        <p:grpSpPr>
          <a:xfrm>
            <a:off x="0" y="6631305"/>
            <a:ext cx="9144000" cy="228600"/>
            <a:chOff x="0" y="6583680"/>
            <a:chExt cx="9144000" cy="228600"/>
          </a:xfrm>
        </p:grpSpPr>
        <p:sp>
          <p:nvSpPr>
            <p:cNvPr id="12" name="Rectangle 11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03.02.2013</a:t>
            </a:fld>
            <a:endParaRPr lang="ru-RU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" name="Picture 10" descr="bar_06.png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403860"/>
            <a:ext cx="9144000" cy="53340"/>
          </a:xfrm>
          <a:prstGeom prst="rect">
            <a:avLst/>
          </a:prstGeom>
        </p:spPr>
      </p:pic>
      <p:pic>
        <p:nvPicPr>
          <p:cNvPr id="14" name="Picture 13" descr="2_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4038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34000">
                <a:schemeClr val="bg1">
                  <a:lumMod val="75000"/>
                  <a:alpha val="61000"/>
                </a:schemeClr>
              </a:gs>
              <a:gs pos="38000">
                <a:schemeClr val="bg1">
                  <a:lumMod val="75000"/>
                  <a:alpha val="76000"/>
                </a:schemeClr>
              </a:gs>
              <a:gs pos="100000">
                <a:schemeClr val="bg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9144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81200"/>
            <a:ext cx="8229600" cy="4144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6610350"/>
            <a:ext cx="1524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aseline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610350"/>
            <a:ext cx="66294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2680" y="6610350"/>
            <a:ext cx="381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aseline="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Font typeface="Wingdings" pitchFamily="2" charset="2"/>
        <a:buChar char="§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Font typeface="Wingdings" pitchFamily="2" charset="2"/>
        <a:buNone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>
            <a:lumMod val="50000"/>
            <a:lumOff val="50000"/>
          </a:schemeClr>
        </a:buClr>
        <a:buFont typeface="Wingdings" pitchFamily="2" charset="2"/>
        <a:buNone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>
            <a:lumMod val="50000"/>
            <a:lumOff val="50000"/>
          </a:schemeClr>
        </a:buClr>
        <a:buFont typeface="Wingdings" pitchFamily="2" charset="2"/>
        <a:buNone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1988840"/>
            <a:ext cx="6781800" cy="2520280"/>
          </a:xfrm>
        </p:spPr>
        <p:txBody>
          <a:bodyPr/>
          <a:lstStyle/>
          <a:p>
            <a:pPr algn="r"/>
            <a:r>
              <a:rPr lang="ru-RU" dirty="0"/>
              <a:t>Тема 1.Теория регламентации труда персонала в </a:t>
            </a:r>
            <a:r>
              <a:rPr lang="ru-RU" dirty="0" smtClean="0"/>
              <a:t>организациях</a:t>
            </a:r>
            <a:br>
              <a:rPr lang="ru-RU" dirty="0" smtClean="0"/>
            </a:br>
            <a:r>
              <a:rPr lang="ru-RU" sz="1800" dirty="0" smtClean="0"/>
              <a:t>Автор: ст. преподаватель кафедры УПТП Николаева В.И.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97518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 лекции: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1988841"/>
            <a:ext cx="8280920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7030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100" dirty="0"/>
              <a:t>Рис. 1. Взаимосвязь курса «Регламентация и нормирование труда» с другими </a:t>
            </a:r>
            <a:r>
              <a:rPr lang="ru-RU" dirty="0"/>
              <a:t>дисциплинами (науками)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844824"/>
            <a:ext cx="8820471" cy="4389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439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Регламентация  труда. Основные термины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Регламентация труда </a:t>
            </a:r>
            <a:r>
              <a:rPr lang="ru-RU" sz="2400" dirty="0"/>
              <a:t>— это установление правил, положений, инструкций, норм, определяющих порядок деятельности работников при осуществлении ими трудовых функций. Основой регламентации является «регламент» (от фр. </a:t>
            </a:r>
            <a:r>
              <a:rPr lang="ru-RU" sz="2400" dirty="0" err="1">
                <a:solidFill>
                  <a:srgbClr val="FF0000"/>
                </a:solidFill>
              </a:rPr>
              <a:t>reglament</a:t>
            </a:r>
            <a:r>
              <a:rPr lang="ru-RU" sz="2400" dirty="0"/>
              <a:t> — правило) — совокупность правил, положений, определяющих внутреннюю организацию и порядок деятельности государственного органа, организации, предприятия (а также порядок проведения заседаний и конференций).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012" y="5285778"/>
            <a:ext cx="2088232" cy="1572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822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80728"/>
            <a:ext cx="8229600" cy="914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Основная нормативная база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800" dirty="0">
                <a:solidFill>
                  <a:srgbClr val="000000"/>
                </a:solidFill>
                <a:latin typeface="Times New Roman"/>
              </a:rPr>
              <a:t>Гражданский кодекс </a:t>
            </a:r>
            <a:r>
              <a:rPr lang="ru-RU" sz="4800" dirty="0" smtClean="0">
                <a:solidFill>
                  <a:srgbClr val="000000"/>
                </a:solidFill>
                <a:latin typeface="Times New Roman"/>
              </a:rPr>
              <a:t>РФ</a:t>
            </a:r>
          </a:p>
          <a:p>
            <a:r>
              <a:rPr lang="ru-RU" sz="48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4800" dirty="0">
                <a:solidFill>
                  <a:srgbClr val="000000"/>
                </a:solidFill>
                <a:latin typeface="Times New Roman"/>
              </a:rPr>
              <a:t>Федеральный закон «Об акционерных </a:t>
            </a:r>
            <a:r>
              <a:rPr lang="ru-RU" sz="4800" dirty="0" smtClean="0">
                <a:solidFill>
                  <a:srgbClr val="000000"/>
                </a:solidFill>
                <a:latin typeface="Times New Roman"/>
              </a:rPr>
              <a:t>обществах»</a:t>
            </a:r>
          </a:p>
          <a:p>
            <a:r>
              <a:rPr lang="ru-RU" sz="4800" dirty="0" smtClean="0">
                <a:solidFill>
                  <a:srgbClr val="000000"/>
                </a:solidFill>
                <a:latin typeface="Times New Roman"/>
              </a:rPr>
              <a:t>Трудовой </a:t>
            </a:r>
            <a:r>
              <a:rPr lang="ru-RU" sz="4800" dirty="0">
                <a:solidFill>
                  <a:srgbClr val="000000"/>
                </a:solidFill>
                <a:latin typeface="Times New Roman"/>
              </a:rPr>
              <a:t>кодекс </a:t>
            </a:r>
            <a:r>
              <a:rPr lang="ru-RU" sz="4800" dirty="0" smtClean="0">
                <a:solidFill>
                  <a:srgbClr val="000000"/>
                </a:solidFill>
                <a:latin typeface="Times New Roman"/>
              </a:rPr>
              <a:t>РФ</a:t>
            </a:r>
            <a:endParaRPr lang="ru-RU" sz="48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725144"/>
            <a:ext cx="2451100" cy="186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885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история становления регламентации </a:t>
            </a:r>
            <a:r>
              <a:rPr lang="ru-RU" dirty="0" smtClean="0"/>
              <a:t>труда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pravo.ru/diploma/doc44p0/instrum6555/item6557.html</a:t>
            </a: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636912"/>
            <a:ext cx="2733675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2948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Times New Roman"/>
              </a:rPr>
              <a:t>Классификация форм регламентации труда персонала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Система</a:t>
            </a:r>
          </a:p>
          <a:p>
            <a:r>
              <a:rPr lang="ru-RU" dirty="0" smtClean="0"/>
              <a:t>Формы регламентации труда</a:t>
            </a:r>
          </a:p>
          <a:p>
            <a:r>
              <a:rPr lang="ru-RU" dirty="0"/>
              <a:t>документированные и недокументированные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sz="2800" b="1" dirty="0">
                <a:solidFill>
                  <a:srgbClr val="7030A0"/>
                </a:solidFill>
              </a:rPr>
              <a:t>положение о подразделении, должностные инструкции, личностные спецификации, схемы </a:t>
            </a:r>
            <a:r>
              <a:rPr lang="ru-RU" sz="2800" b="1" dirty="0" err="1">
                <a:solidFill>
                  <a:srgbClr val="7030A0"/>
                </a:solidFill>
              </a:rPr>
              <a:t>оргструктур</a:t>
            </a:r>
            <a:r>
              <a:rPr lang="ru-RU" sz="2800" b="1" dirty="0">
                <a:solidFill>
                  <a:srgbClr val="7030A0"/>
                </a:solidFill>
              </a:rPr>
              <a:t> управления, различные нормы: времени, численности, управляемости; правила внутреннего трудового распорядка и т. д.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988840"/>
            <a:ext cx="2457450" cy="185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7936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93610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/>
              <a:t>Классификация регламентов по элементам системы управления организации на рис. 2.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28800"/>
            <a:ext cx="8712968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7477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8012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/>
              <a:t>К регламентам, упорядочивающим деятельность рабочих </a:t>
            </a:r>
            <a:r>
              <a:rPr lang="ru-RU" dirty="0" smtClean="0"/>
              <a:t>кадров, относятся: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472136"/>
          </a:xfrm>
        </p:spPr>
        <p:txBody>
          <a:bodyPr>
            <a:normAutofit fontScale="92500" lnSpcReduction="200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Единый тарифно-квалификационный справочник работ и профессий (ЕТКС) или аналогичные отраслевые справочники, </a:t>
            </a:r>
            <a:endParaRPr lang="ru-RU" sz="3200" dirty="0" smtClean="0">
              <a:solidFill>
                <a:schemeClr val="tx1"/>
              </a:solidFill>
            </a:endParaRPr>
          </a:p>
          <a:p>
            <a:r>
              <a:rPr lang="ru-RU" sz="3200" dirty="0" smtClean="0">
                <a:solidFill>
                  <a:schemeClr val="tx1"/>
                </a:solidFill>
              </a:rPr>
              <a:t>Общероссийский </a:t>
            </a:r>
            <a:r>
              <a:rPr lang="ru-RU" sz="3200" dirty="0">
                <a:solidFill>
                  <a:schemeClr val="tx1"/>
                </a:solidFill>
              </a:rPr>
              <a:t>классификатор профессий рабочих, должностей служащих и тарифных разрядов, </a:t>
            </a:r>
            <a:endParaRPr lang="ru-RU" sz="3200" dirty="0" smtClean="0">
              <a:solidFill>
                <a:schemeClr val="tx1"/>
              </a:solidFill>
            </a:endParaRPr>
          </a:p>
          <a:p>
            <a:r>
              <a:rPr lang="ru-RU" sz="3200" dirty="0" smtClean="0">
                <a:solidFill>
                  <a:schemeClr val="tx1"/>
                </a:solidFill>
              </a:rPr>
              <a:t>маршрутно-технологические </a:t>
            </a:r>
            <a:r>
              <a:rPr lang="ru-RU" sz="3200" dirty="0">
                <a:solidFill>
                  <a:schemeClr val="tx1"/>
                </a:solidFill>
              </a:rPr>
              <a:t>карты производственного процесса</a:t>
            </a:r>
            <a:r>
              <a:rPr lang="ru-RU" sz="3200" dirty="0" smtClean="0">
                <a:solidFill>
                  <a:schemeClr val="tx1"/>
                </a:solidFill>
              </a:rPr>
              <a:t>,</a:t>
            </a:r>
          </a:p>
          <a:p>
            <a:r>
              <a:rPr lang="ru-RU" sz="3200" dirty="0" smtClean="0">
                <a:solidFill>
                  <a:schemeClr val="tx1"/>
                </a:solidFill>
              </a:rPr>
              <a:t> </a:t>
            </a:r>
            <a:r>
              <a:rPr lang="ru-RU" sz="3200" dirty="0">
                <a:solidFill>
                  <a:schemeClr val="tx1"/>
                </a:solidFill>
              </a:rPr>
              <a:t>модели рабочих мест, </a:t>
            </a:r>
            <a:endParaRPr lang="ru-RU" sz="3200" dirty="0" smtClean="0">
              <a:solidFill>
                <a:schemeClr val="tx1"/>
              </a:solidFill>
            </a:endParaRPr>
          </a:p>
          <a:p>
            <a:r>
              <a:rPr lang="ru-RU" sz="3200" dirty="0" smtClean="0">
                <a:solidFill>
                  <a:schemeClr val="tx1"/>
                </a:solidFill>
              </a:rPr>
              <a:t>трудовой </a:t>
            </a:r>
            <a:r>
              <a:rPr lang="ru-RU" sz="3200" dirty="0">
                <a:solidFill>
                  <a:schemeClr val="tx1"/>
                </a:solidFill>
              </a:rPr>
              <a:t>договор и т. д.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941168"/>
            <a:ext cx="1905000" cy="15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5851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93610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определение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608512"/>
          </a:xfrm>
        </p:spPr>
        <p:txBody>
          <a:bodyPr>
            <a:noAutofit/>
          </a:bodyPr>
          <a:lstStyle/>
          <a:p>
            <a:r>
              <a:rPr lang="ru-RU" sz="2800" dirty="0"/>
              <a:t>Трудовая деятельность служащих, занятых в органах государственного </a:t>
            </a:r>
            <a:r>
              <a:rPr lang="ru-RU" sz="2800" dirty="0" smtClean="0"/>
              <a:t>управления </a:t>
            </a:r>
            <a:r>
              <a:rPr lang="ru-RU" sz="2800" dirty="0"/>
              <a:t>— это специфическая область человеческой деятельности, обособившаяся в ходе разделения и кооперации общественного труда</a:t>
            </a:r>
            <a:r>
              <a:rPr lang="ru-RU" sz="2800" dirty="0" smtClean="0"/>
              <a:t>.</a:t>
            </a:r>
          </a:p>
          <a:p>
            <a:r>
              <a:rPr lang="ru-RU" sz="2800" dirty="0"/>
              <a:t>По своей сути это труд управленческий, направленный на решение тех задач, которые поставлены перед конкретным органом управления и документально закреплены законодательным или нормативно-правовым актом. </a:t>
            </a:r>
          </a:p>
        </p:txBody>
      </p:sp>
    </p:spTree>
    <p:extLst>
      <p:ext uri="{BB962C8B-B14F-4D97-AF65-F5344CB8AC3E}">
        <p14:creationId xmlns:p14="http://schemas.microsoft.com/office/powerpoint/2010/main" val="2615456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08112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Times New Roman"/>
              </a:rPr>
              <a:t>основными видами регламентации труда государственных служащих являются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472136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Times New Roman"/>
              </a:rPr>
              <a:t>Конституция РФ, </a:t>
            </a:r>
            <a:endParaRPr lang="ru-RU" sz="2400" dirty="0" smtClean="0">
              <a:solidFill>
                <a:srgbClr val="000000"/>
              </a:solidFill>
              <a:latin typeface="Times New Roman"/>
            </a:endParaRPr>
          </a:p>
          <a:p>
            <a:r>
              <a:rPr lang="ru-RU" sz="2400" dirty="0" smtClean="0">
                <a:solidFill>
                  <a:srgbClr val="000000"/>
                </a:solidFill>
                <a:latin typeface="Times New Roman"/>
              </a:rPr>
              <a:t>Федеральный </a:t>
            </a:r>
            <a:r>
              <a:rPr lang="ru-RU" sz="2400" dirty="0">
                <a:solidFill>
                  <a:srgbClr val="000000"/>
                </a:solidFill>
                <a:latin typeface="Times New Roman"/>
              </a:rPr>
              <a:t>закон от 27 июля 2004 г. № 79-ФЗ «О государственной гражданской службе Российской Федерации», </a:t>
            </a:r>
            <a:endParaRPr lang="ru-RU" sz="2400" dirty="0" smtClean="0">
              <a:solidFill>
                <a:srgbClr val="000000"/>
              </a:solidFill>
              <a:latin typeface="Times New Roman"/>
            </a:endParaRPr>
          </a:p>
          <a:p>
            <a:r>
              <a:rPr lang="ru-RU" sz="2400" dirty="0" smtClean="0">
                <a:solidFill>
                  <a:srgbClr val="000000"/>
                </a:solidFill>
                <a:latin typeface="Times New Roman"/>
              </a:rPr>
              <a:t>законы </a:t>
            </a:r>
            <a:r>
              <a:rPr lang="ru-RU" sz="2400" dirty="0">
                <a:solidFill>
                  <a:srgbClr val="000000"/>
                </a:solidFill>
                <a:latin typeface="Times New Roman"/>
              </a:rPr>
              <a:t>о государственной службе субъектов РФ, </a:t>
            </a:r>
            <a:endParaRPr lang="ru-RU" sz="2400" dirty="0" smtClean="0">
              <a:solidFill>
                <a:srgbClr val="000000"/>
              </a:solidFill>
              <a:latin typeface="Times New Roman"/>
            </a:endParaRPr>
          </a:p>
          <a:p>
            <a:r>
              <a:rPr lang="ru-RU" sz="2400" dirty="0" smtClean="0">
                <a:solidFill>
                  <a:srgbClr val="000000"/>
                </a:solidFill>
                <a:latin typeface="Times New Roman"/>
              </a:rPr>
              <a:t>Положение </a:t>
            </a:r>
            <a:r>
              <a:rPr lang="ru-RU" sz="2400" dirty="0">
                <a:solidFill>
                  <a:srgbClr val="000000"/>
                </a:solidFill>
                <a:latin typeface="Times New Roman"/>
              </a:rPr>
              <a:t>«О проведении аттестации федерального государственного служащего», </a:t>
            </a:r>
            <a:endParaRPr lang="ru-RU" sz="2400" dirty="0" smtClean="0">
              <a:solidFill>
                <a:srgbClr val="000000"/>
              </a:solidFill>
              <a:latin typeface="Times New Roman"/>
            </a:endParaRPr>
          </a:p>
          <a:p>
            <a:r>
              <a:rPr lang="ru-RU" sz="2400" dirty="0" smtClean="0">
                <a:solidFill>
                  <a:srgbClr val="000000"/>
                </a:solidFill>
                <a:latin typeface="Times New Roman"/>
              </a:rPr>
              <a:t>Положение </a:t>
            </a:r>
            <a:r>
              <a:rPr lang="ru-RU" sz="2400" dirty="0">
                <a:solidFill>
                  <a:srgbClr val="000000"/>
                </a:solidFill>
                <a:latin typeface="Times New Roman"/>
              </a:rPr>
              <a:t>«О порядке присвоения и сохранения квалификационных разрядов федеральным государственным служащим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</a:rPr>
              <a:t>»,</a:t>
            </a:r>
          </a:p>
          <a:p>
            <a:r>
              <a:rPr lang="ru-RU" sz="2400" dirty="0" smtClean="0">
                <a:solidFill>
                  <a:srgbClr val="000000"/>
                </a:solidFill>
                <a:latin typeface="Times New Roman"/>
              </a:rPr>
              <a:t>Положение </a:t>
            </a:r>
            <a:r>
              <a:rPr lang="ru-RU" sz="2400" dirty="0">
                <a:solidFill>
                  <a:srgbClr val="000000"/>
                </a:solidFill>
                <a:latin typeface="Times New Roman"/>
              </a:rPr>
              <a:t>«О проведении конкурса на замещение вакантной государственной должности федеральной государственной службы», положения о структурных подразделениях, должностные инструкции и др. </a:t>
            </a:r>
            <a:endParaRPr lang="ru-RU" sz="24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9008" y="2919780"/>
            <a:ext cx="1924992" cy="1521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973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Организационно-правовое регламентирование отражается в ряде документов, имеющих: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/>
              <a:t>•нормативный </a:t>
            </a:r>
            <a:r>
              <a:rPr lang="ru-RU" dirty="0"/>
              <a:t>характер (например, положение о структурном подразделении, положение об организации, порядок составления политики компании, должностные инструкции и др.). см. Пример рекомендаций по разработке политики компании;</a:t>
            </a:r>
          </a:p>
          <a:p>
            <a:r>
              <a:rPr lang="ru-RU" dirty="0"/>
              <a:t>• характер административного указания, которое является обязательным, адресуется конкретным управляемым объектам или лицам (например, приказ, распоряжение, инструкция);</a:t>
            </a:r>
          </a:p>
          <a:p>
            <a:r>
              <a:rPr lang="ru-RU" dirty="0"/>
              <a:t>• рекомендательный характер (например, распорядок рабочего дня руководителя, регламент деятельности офисного административно-управленческого персонала и т. п.)</a:t>
            </a:r>
          </a:p>
        </p:txBody>
      </p:sp>
    </p:spTree>
    <p:extLst>
      <p:ext uri="{BB962C8B-B14F-4D97-AF65-F5344CB8AC3E}">
        <p14:creationId xmlns:p14="http://schemas.microsoft.com/office/powerpoint/2010/main" val="249347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Экономическое регламентирование определяет границы и порядок экономических отношений в трудовом процессе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708920"/>
            <a:ext cx="8219256" cy="3417243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4000" dirty="0" smtClean="0"/>
              <a:t>К </a:t>
            </a:r>
            <a:r>
              <a:rPr lang="ru-RU" sz="4000" dirty="0"/>
              <a:t>ним относятся: Положение об оплате труда, Положение о материальном стимулировании работников организации, Положение о премировании и т. п.</a:t>
            </a:r>
          </a:p>
        </p:txBody>
      </p:sp>
    </p:spTree>
    <p:extLst>
      <p:ext uri="{BB962C8B-B14F-4D97-AF65-F5344CB8AC3E}">
        <p14:creationId xmlns:p14="http://schemas.microsoft.com/office/powerpoint/2010/main" val="342766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ru-RU" b="1" dirty="0"/>
              <a:t>Социально-психологическое регламентирование устанавливает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633267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3200" dirty="0" smtClean="0"/>
              <a:t>определенный </a:t>
            </a:r>
            <a:r>
              <a:rPr lang="ru-RU" sz="3200" dirty="0"/>
              <a:t>порядок социально-психологических отношений (например, Кодекс деловой этики). А это, в свою очередь, способствует усилению и четкому использованию организационно-правовых и экономических форм регламентирования труда.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4664"/>
            <a:ext cx="2359045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4170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/>
              <a:t>кадровая документация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Результатом регламентирования трудовых и связанных с ними иных отношений работодателя и работника является комплекс </a:t>
            </a:r>
            <a:r>
              <a:rPr lang="ru-RU" sz="4400" dirty="0" smtClean="0"/>
              <a:t>документов</a:t>
            </a:r>
            <a:endParaRPr lang="ru-RU" sz="44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870454"/>
            <a:ext cx="1143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801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052736"/>
            <a:ext cx="8229600" cy="468816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4800" dirty="0"/>
              <a:t>для большинства кадровиков и руководителей является загадочным следующий вопрос: </a:t>
            </a:r>
            <a:r>
              <a:rPr lang="ru-RU" sz="4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что составляет систему кадровых документов?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410075"/>
            <a:ext cx="1905000" cy="196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324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936104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4900" dirty="0" smtClean="0"/>
              <a:t/>
            </a:r>
            <a:br>
              <a:rPr lang="ru-RU" sz="4900" dirty="0" smtClean="0"/>
            </a:br>
            <a:r>
              <a:rPr lang="ru-RU" sz="4900" dirty="0" smtClean="0"/>
              <a:t>В обязательном порядке: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800" b="1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Правила внутреннего трудового распорядка</a:t>
            </a:r>
            <a:r>
              <a:rPr lang="ru-RU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</a:t>
            </a:r>
            <a:r>
              <a:rPr lang="ru-RU" sz="2800" dirty="0"/>
              <a:t>Статья 190. Порядок утверждения правил внутреннего трудового распорядка. Правила внутреннего трудового распорядка утверждаются работодателем с учетом мнения представительного органа работников в порядке, установленном статьей 372 настоящего Кодекса для принятия локальных нормативных актов. Правила внутреннего трудового распорядка, как правило, являются приложением к коллективному договору. </a:t>
            </a:r>
          </a:p>
        </p:txBody>
      </p:sp>
    </p:spTree>
    <p:extLst>
      <p:ext uri="{BB962C8B-B14F-4D97-AF65-F5344CB8AC3E}">
        <p14:creationId xmlns:p14="http://schemas.microsoft.com/office/powerpoint/2010/main" val="2900913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936104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4900" dirty="0" smtClean="0"/>
              <a:t/>
            </a:r>
            <a:br>
              <a:rPr lang="ru-RU" sz="4900" dirty="0" smtClean="0"/>
            </a:br>
            <a:r>
              <a:rPr lang="ru-RU" sz="4900" dirty="0" smtClean="0"/>
              <a:t>В обязательном порядке: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800" b="1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</a:rPr>
              <a:t>Документы, устанавливающие порядок обработки персональных данных работников, их права и обязанности в этой области </a:t>
            </a:r>
            <a:r>
              <a:rPr lang="ru-RU" sz="2800" dirty="0">
                <a:solidFill>
                  <a:srgbClr val="000000"/>
                </a:solidFill>
                <a:latin typeface="Times New Roman"/>
              </a:rPr>
              <a:t>(статьи 86, 87, 88, 89 ТК РФ). Персональные данные работника - информация, необходимая работодателю в связи с трудовыми отношениями и касающаяся конкретного работника. Обработка персональных данных работника - получение, хранение, комбинирование, передача или любое другое использование персональных данных работника.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24529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936104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4900" dirty="0" smtClean="0"/>
              <a:t/>
            </a:r>
            <a:br>
              <a:rPr lang="ru-RU" sz="4900" dirty="0" smtClean="0"/>
            </a:br>
            <a:r>
              <a:rPr lang="ru-RU" sz="4900" dirty="0" smtClean="0"/>
              <a:t>В обязательном порядке: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916832"/>
            <a:ext cx="8229600" cy="4144963"/>
          </a:xfrm>
        </p:spPr>
        <p:txBody>
          <a:bodyPr>
            <a:noAutofit/>
          </a:bodyPr>
          <a:lstStyle/>
          <a:p>
            <a:r>
              <a:rPr lang="ru-RU" sz="2800" b="1" i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</a:rPr>
              <a:t>График </a:t>
            </a:r>
            <a:r>
              <a:rPr lang="ru-RU" sz="2800" b="1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</a:rPr>
              <a:t>сменности</a:t>
            </a:r>
            <a:r>
              <a:rPr lang="ru-RU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</a:rPr>
              <a:t>. </a:t>
            </a:r>
            <a:r>
              <a:rPr lang="ru-RU" sz="2800" dirty="0">
                <a:solidFill>
                  <a:srgbClr val="000000"/>
                </a:solidFill>
                <a:latin typeface="Times New Roman"/>
              </a:rPr>
              <a:t>При сменной работе каждая группа работников должна производить работу в течение установленной продолжительности рабочего времени в соответствии с графиком сменности (статья 103 ТК РФ</a:t>
            </a:r>
            <a:r>
              <a:rPr lang="ru-RU" sz="2800" dirty="0" smtClean="0">
                <a:solidFill>
                  <a:srgbClr val="000000"/>
                </a:solidFill>
                <a:latin typeface="Times New Roman"/>
              </a:rPr>
              <a:t>)</a:t>
            </a:r>
            <a:endParaRPr lang="ru-RU" sz="28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688" y="4300538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467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936104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4900" dirty="0" smtClean="0"/>
              <a:t/>
            </a:r>
            <a:br>
              <a:rPr lang="ru-RU" sz="4900" dirty="0" smtClean="0"/>
            </a:br>
            <a:r>
              <a:rPr lang="ru-RU" sz="4900" dirty="0" smtClean="0"/>
              <a:t>В обязательном порядке: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916832"/>
            <a:ext cx="8229600" cy="4144963"/>
          </a:xfrm>
        </p:spPr>
        <p:txBody>
          <a:bodyPr>
            <a:noAutofit/>
          </a:bodyPr>
          <a:lstStyle/>
          <a:p>
            <a:r>
              <a:rPr lang="ru-RU" sz="2800" b="1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</a:rPr>
              <a:t>График отпусков </a:t>
            </a:r>
            <a:r>
              <a:rPr lang="ru-RU" sz="2800" dirty="0">
                <a:solidFill>
                  <a:srgbClr val="000000"/>
                </a:solidFill>
                <a:latin typeface="Times New Roman"/>
              </a:rPr>
              <a:t>(статья 123 ТК РФ). Ежегодный основной оплачиваемый отпуск предоставляется работникам продолжительностью 28 календарных дней. Право на использование отпуска за первый год работы возникает у работника по истечении шести месяцев его непрерывной работы у данного работодателя. По соглашению сторон оплачиваемый отпуск работнику может быть предоставлен и до истечения шести месяцев.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343600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936104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4900" dirty="0" smtClean="0"/>
              <a:t/>
            </a:r>
            <a:br>
              <a:rPr lang="ru-RU" sz="4900" dirty="0" smtClean="0"/>
            </a:br>
            <a:r>
              <a:rPr lang="ru-RU" sz="4900" dirty="0" smtClean="0"/>
              <a:t>В обязательном порядке: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916832"/>
            <a:ext cx="8229600" cy="4144963"/>
          </a:xfrm>
        </p:spPr>
        <p:txBody>
          <a:bodyPr>
            <a:noAutofit/>
          </a:bodyPr>
          <a:lstStyle/>
          <a:p>
            <a:r>
              <a:rPr lang="ru-RU" sz="2800" b="1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</a:rPr>
              <a:t>Правила и инструкции по охране труда. </a:t>
            </a:r>
            <a:r>
              <a:rPr lang="ru-RU" sz="2800" dirty="0">
                <a:solidFill>
                  <a:srgbClr val="000000"/>
                </a:solidFill>
                <a:latin typeface="Times New Roman"/>
              </a:rPr>
              <a:t>Работодатель обязан обеспечить безопасные условия и охрану труда, правила и инструкции по охране труда должны быть составлены и доведены под подпись до сведения работников (статья 212 ТК РФ). </a:t>
            </a:r>
            <a:endParaRPr lang="ru-RU" sz="28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509120"/>
            <a:ext cx="2919214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2892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936104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4900" dirty="0" smtClean="0"/>
              <a:t/>
            </a:r>
            <a:br>
              <a:rPr lang="ru-RU" sz="4900" dirty="0" smtClean="0"/>
            </a:br>
            <a:r>
              <a:rPr lang="ru-RU" sz="4900" dirty="0" smtClean="0"/>
              <a:t>В обязательном порядке: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916832"/>
            <a:ext cx="8229600" cy="4536504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000000"/>
                </a:solidFill>
                <a:latin typeface="Times New Roman"/>
              </a:rPr>
              <a:t>Кроме того, ТК РФ устанавливает обязанность работодателя по документированию трудовых правоотношений с работником: трудовой договор должен быть заключен в письменной форме (статья 67 ТК РФ); прием на работу, увольнение оформляются приказом (распоряжением) работодателя, с которыми работник знакомиться под подпись (статьи 68, 84.1 ТК РФ); обязательно издание приказа (распоряжения) о применении дисциплинарного взыскания (статья 193 ТК РФ); на всех работников ведутся трудовые книжки (статья 66 ТК РФ).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6575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/>
              <a:t>весь комплекс кадровых документов можно разделить на два вида: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1. </a:t>
            </a:r>
            <a:r>
              <a:rPr lang="ru-RU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обязательные кадровые документы</a:t>
            </a:r>
            <a:r>
              <a:rPr lang="ru-RU" sz="2800" dirty="0"/>
              <a:t>, наличие которых прямо предусмотрено ТК РФ для всех работодателей (юридических лиц и индивидуальных предпринимателей);</a:t>
            </a:r>
          </a:p>
          <a:p>
            <a:r>
              <a:rPr lang="ru-RU" sz="2800" dirty="0"/>
              <a:t>2. </a:t>
            </a:r>
            <a:r>
              <a:rPr lang="ru-RU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факультативные кадровые документы</a:t>
            </a:r>
            <a:r>
              <a:rPr lang="ru-RU" sz="2800" dirty="0"/>
              <a:t>, которые работодатель может принимать в рамках локального нормотворчества, их перечень, порядок ведения работодатель определяет самостоятельно.</a:t>
            </a:r>
          </a:p>
        </p:txBody>
      </p:sp>
    </p:spTree>
    <p:extLst>
      <p:ext uri="{BB962C8B-B14F-4D97-AF65-F5344CB8AC3E}">
        <p14:creationId xmlns:p14="http://schemas.microsoft.com/office/powerpoint/2010/main" val="1924718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Факультативные кадровые документы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3200" dirty="0" smtClean="0"/>
              <a:t>носят </a:t>
            </a:r>
            <a:r>
              <a:rPr lang="ru-RU" sz="3200" dirty="0"/>
              <a:t>рекомендательный характер, они также содержат нормы трудового права и необходимы для регламентации трудовых отношений. </a:t>
            </a:r>
            <a:endParaRPr lang="ru-RU" sz="3200" dirty="0" smtClean="0"/>
          </a:p>
          <a:p>
            <a:r>
              <a:rPr lang="ru-RU" sz="3200" dirty="0" smtClean="0"/>
              <a:t>К </a:t>
            </a:r>
            <a:r>
              <a:rPr lang="ru-RU" sz="3200" dirty="0"/>
              <a:t>факультативным кадровым документам можно отнести, например, положения о структурных подразделениях, положения о персонале, должностные инструкции</a:t>
            </a:r>
          </a:p>
        </p:txBody>
      </p:sp>
    </p:spTree>
    <p:extLst>
      <p:ext uri="{BB962C8B-B14F-4D97-AF65-F5344CB8AC3E}">
        <p14:creationId xmlns:p14="http://schemas.microsoft.com/office/powerpoint/2010/main" val="381897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dirty="0"/>
              <a:t>Рассмотрим содержание некоторых видов регламентирующей документации.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5013176"/>
            <a:ext cx="28575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6527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Положение о персонале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sz="3600" b="1" dirty="0"/>
              <a:t>Положение о персонале отражает вопросы профессионального и </a:t>
            </a:r>
            <a:r>
              <a:rPr lang="ru-RU" sz="3600" b="1" dirty="0" smtClean="0"/>
              <a:t>социального </a:t>
            </a:r>
            <a:r>
              <a:rPr lang="ru-RU" sz="3600" b="1" dirty="0"/>
              <a:t>развития трудового коллектива, его взаимоотношений с администрацией, гарантированности занятости персонала и др. Положение разрабатывается в основном в коммерческих организациях</a:t>
            </a:r>
            <a:r>
              <a:rPr lang="ru-RU" dirty="0"/>
              <a:t>.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548680"/>
            <a:ext cx="1790700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296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Положение о персонале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ru-RU" sz="3600" dirty="0"/>
              <a:t>В текст положения рекомендуется включать следующие разделы: общие положения; понятие персонала; принципы взаимоотношений администрации и персонала; программа развития персонала; система найма персонала; обучение персонала; право персонала на выбор форм организации труда; гарантированность занятости персонала; социальные гарантии персонала; участие персонала в прибылях; ответственность администрации и персонала; заключительные положения.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0674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8229600" cy="914400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/>
              <a:t>Положение о подразделении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507288" cy="4896544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документ, регламентирующий деятельность какого-либо структурного подразделения организации (отдела, службы, бюро, группы и т. п.): его задачи, функции, права, ответственность. Типовая структура положения включает следующие разделы.</a:t>
            </a:r>
          </a:p>
          <a:p>
            <a:r>
              <a:rPr lang="ru-RU" dirty="0"/>
              <a:t>1. Общие положения (кому подчиняется данное подразделение, степень его самостоятельности, какими нормативно-правовыми документами оно </a:t>
            </a:r>
            <a:r>
              <a:rPr lang="ru-RU" dirty="0" smtClean="0"/>
              <a:t>руководствуется </a:t>
            </a:r>
            <a:r>
              <a:rPr lang="ru-RU" dirty="0"/>
              <a:t>в своей деятельности и т. п.).</a:t>
            </a:r>
          </a:p>
          <a:p>
            <a:r>
              <a:rPr lang="ru-RU" dirty="0"/>
              <a:t>2. Задачи подразделения</a:t>
            </a:r>
            <a:r>
              <a:rPr lang="ru-RU" dirty="0" smtClean="0"/>
              <a:t>.</a:t>
            </a:r>
          </a:p>
          <a:p>
            <a:r>
              <a:rPr lang="ru-RU" dirty="0" err="1"/>
              <a:t>Оргструктура</a:t>
            </a:r>
            <a:r>
              <a:rPr lang="ru-RU" dirty="0"/>
              <a:t> подразделения (схема с указанием </a:t>
            </a:r>
            <a:r>
              <a:rPr lang="ru-RU" dirty="0" smtClean="0"/>
              <a:t>линейно-функциональной</a:t>
            </a:r>
            <a:r>
              <a:rPr lang="ru-RU" dirty="0"/>
              <a:t>, методической и иной подчиненности и взаимосвязей отдельных звеньев и работников подразделения).</a:t>
            </a:r>
          </a:p>
          <a:p>
            <a:r>
              <a:rPr lang="ru-RU" dirty="0"/>
              <a:t>4. Функции подразделения.</a:t>
            </a:r>
          </a:p>
          <a:p>
            <a:r>
              <a:rPr lang="ru-RU" dirty="0"/>
              <a:t>5. Взаимоотношения подразделения с другими звеньями организации с указанием информации, документации, получаемой и передаваемой данными подразделением, от кого и кому, сроки и периодичность.</a:t>
            </a:r>
          </a:p>
          <a:p>
            <a:r>
              <a:rPr lang="ru-RU" dirty="0"/>
              <a:t>6. Права подразделения (в пределах возложенных на него функций).</a:t>
            </a:r>
          </a:p>
          <a:p>
            <a:r>
              <a:rPr lang="ru-RU" dirty="0"/>
              <a:t>7. Ответственность подразделения (в рамках </a:t>
            </a:r>
            <a:r>
              <a:rPr lang="ru-RU" dirty="0" smtClean="0"/>
              <a:t>приданных ему </a:t>
            </a:r>
            <a:r>
              <a:rPr lang="ru-RU" dirty="0"/>
              <a:t>полномочий, за некачественное, несвоевременное их </a:t>
            </a:r>
            <a:r>
              <a:rPr lang="ru-RU" dirty="0" smtClean="0"/>
              <a:t>выполнение)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265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/>
              <a:t>Штатное расписание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 smtClean="0"/>
              <a:t>документ, </a:t>
            </a:r>
            <a:r>
              <a:rPr lang="ru-RU" sz="3600" b="1" dirty="0"/>
              <a:t>утверждаемом руководителем организации и </a:t>
            </a:r>
            <a:r>
              <a:rPr lang="ru-RU" sz="3600" b="1" dirty="0" smtClean="0"/>
              <a:t>содержащий </a:t>
            </a:r>
            <a:r>
              <a:rPr lang="ru-RU" sz="3600" b="1" dirty="0"/>
              <a:t>сведения о численности работников соответствующих категорий (штатных единицах) по каждой должности, наименованиях должностей, должностных окладах и надбавках к ним.</a:t>
            </a:r>
          </a:p>
        </p:txBody>
      </p:sp>
    </p:spTree>
    <p:extLst>
      <p:ext uri="{BB962C8B-B14F-4D97-AF65-F5344CB8AC3E}">
        <p14:creationId xmlns:p14="http://schemas.microsoft.com/office/powerpoint/2010/main" val="1424508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44000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059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Типовая структура должностной инструкции включает следующие </a:t>
            </a:r>
            <a:r>
              <a:rPr lang="ru-RU" dirty="0" smtClean="0"/>
              <a:t>разделы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dirty="0"/>
              <a:t>Общие положения. Указывается отдел (подразделение) и полное наименование должности; порядок назначения и освобождения работника от занимаемой должности; подчиненность должности и должностные лица, которыми руководит работник; замещение по должности во время отсутствия; определяются квалификационные требования к работнику по образованию, специальности, стажу работы по специальности. Перечисляются правовые акты и нормативные документы, которыми должен руководствоваться работник в своей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59144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Типовая структура должностной инструкции включает следующие </a:t>
            </a:r>
            <a:r>
              <a:rPr lang="ru-RU" dirty="0" smtClean="0"/>
              <a:t>разделы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dirty="0"/>
              <a:t>Цели. Формулируются цели, которые руководство организации ставит перед работником по данной должности.</a:t>
            </a:r>
          </a:p>
          <a:p>
            <a:r>
              <a:rPr lang="ru-RU" sz="2400" dirty="0"/>
              <a:t>III. Функции. Определяются конкретные действия работника, периодичность и сроки их выполнения; указывается форма участия работника в управленческой деятельности: руководить, утверждать, исполнять, согласовывать и т. д.</a:t>
            </a:r>
          </a:p>
        </p:txBody>
      </p:sp>
    </p:spTree>
    <p:extLst>
      <p:ext uri="{BB962C8B-B14F-4D97-AF65-F5344CB8AC3E}">
        <p14:creationId xmlns:p14="http://schemas.microsoft.com/office/powerpoint/2010/main" val="386026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Типовая структура должностной инструкции включает следующие </a:t>
            </a:r>
            <a:r>
              <a:rPr lang="ru-RU" dirty="0" smtClean="0"/>
              <a:t>разделы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dirty="0"/>
              <a:t>IV. Информационные взаимоотношения. Связи по должности. Перечисляются содержание информации, форма ее предоставления, сроки и периодичность поступления или передачи, от каких должностных лиц или подразделений она поступает и кому передается.</a:t>
            </a:r>
          </a:p>
        </p:txBody>
      </p:sp>
    </p:spTree>
    <p:extLst>
      <p:ext uri="{BB962C8B-B14F-4D97-AF65-F5344CB8AC3E}">
        <p14:creationId xmlns:p14="http://schemas.microsoft.com/office/powerpoint/2010/main" val="3663603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Типовая структура должностной инструкции включает следующие </a:t>
            </a:r>
            <a:r>
              <a:rPr lang="ru-RU" dirty="0" smtClean="0"/>
              <a:t>разделы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dirty="0" smtClean="0"/>
              <a:t>5. Права</a:t>
            </a:r>
            <a:r>
              <a:rPr lang="ru-RU" sz="2400" dirty="0"/>
              <a:t>. Определяются права, предоставляемые работнику для самостоятельного выполнения возложенных на него функций, по отношению к его подчиненным, внешним организациям.</a:t>
            </a:r>
          </a:p>
        </p:txBody>
      </p:sp>
    </p:spTree>
    <p:extLst>
      <p:ext uri="{BB962C8B-B14F-4D97-AF65-F5344CB8AC3E}">
        <p14:creationId xmlns:p14="http://schemas.microsoft.com/office/powerpoint/2010/main" val="2694348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Типовая структура должностной инструкции включает следующие </a:t>
            </a:r>
            <a:r>
              <a:rPr lang="ru-RU" dirty="0" smtClean="0"/>
              <a:t>разделы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000000"/>
                </a:solidFill>
                <a:latin typeface="Times New Roman"/>
              </a:rPr>
              <a:t>6. Ответственность</a:t>
            </a:r>
            <a:r>
              <a:rPr lang="ru-RU" sz="2400" dirty="0">
                <a:solidFill>
                  <a:srgbClr val="000000"/>
                </a:solidFill>
                <a:latin typeface="Times New Roman"/>
              </a:rPr>
              <a:t>. Устанавливаются виды ответственности за несвоевременное и некачественное выполнение работником должностных обязанностей и неиспользование предоставленных ему прав; указываются показатели, по которым руководитель оценивает работника.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9281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Times New Roman"/>
              </a:rPr>
              <a:t>Личностная спецификация может быть составлена либо в текстовой, либо в табличной форме (табл. 1).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132856"/>
            <a:ext cx="8219256" cy="399330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376488"/>
            <a:ext cx="8064896" cy="3788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8136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Times New Roman"/>
              </a:rPr>
              <a:t>три категории качеств. </a:t>
            </a:r>
            <a:br>
              <a:rPr lang="ru-RU" dirty="0">
                <a:solidFill>
                  <a:srgbClr val="000000"/>
                </a:solidFill>
                <a:latin typeface="Times New Roman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0000"/>
                </a:solidFill>
                <a:latin typeface="Times New Roman"/>
              </a:rPr>
              <a:t> 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Основные требуемые качества, т. е. такие, без наличия которых работа не может осуществляться на удовлетворительном уровне. </a:t>
            </a:r>
          </a:p>
          <a:p>
            <a:r>
              <a:rPr lang="ru-RU" dirty="0">
                <a:solidFill>
                  <a:srgbClr val="000000"/>
                </a:solidFill>
                <a:latin typeface="Times New Roman"/>
              </a:rPr>
              <a:t> Желательные качества: преимущество должно отдаваться кандидатам, обладающим ими, при условии наличия у них других главных качеств. </a:t>
            </a:r>
          </a:p>
          <a:p>
            <a:r>
              <a:rPr lang="ru-RU" dirty="0">
                <a:solidFill>
                  <a:srgbClr val="000000"/>
                </a:solidFill>
                <a:latin typeface="Times New Roman"/>
              </a:rPr>
              <a:t> Противопоказания: качества, автоматически исключающие кандидатов, хотя и подходящих по другим параметрам. </a:t>
            </a:r>
          </a:p>
          <a:p>
            <a:endParaRPr lang="ru-RU" dirty="0"/>
          </a:p>
        </p:txBody>
      </p:sp>
      <p:pic>
        <p:nvPicPr>
          <p:cNvPr id="14338" name="Picture 2" descr="http://t0.gstatic.com/images?q=tbn:ANd9GcSopFcy0WqL0PwjXB6bG5-eQSFs2bfkB0KRw9-LZPozqekPfUqk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4149080"/>
            <a:ext cx="1638300" cy="2522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2084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/>
              </a:rPr>
              <a:t>Существуют и другие варианты составления личностной спецификации.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204864"/>
            <a:ext cx="8229600" cy="3921299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1600" b="1" dirty="0" smtClean="0">
                <a:solidFill>
                  <a:schemeClr val="tx1"/>
                </a:solidFill>
                <a:latin typeface="Times New Roman"/>
              </a:rPr>
              <a:t>Так</a:t>
            </a:r>
            <a:r>
              <a:rPr lang="ru-RU" sz="1600" b="1" dirty="0">
                <a:solidFill>
                  <a:schemeClr val="tx1"/>
                </a:solidFill>
                <a:latin typeface="Times New Roman"/>
              </a:rPr>
              <a:t>, в США широко используется личностная спецификация </a:t>
            </a:r>
            <a:r>
              <a:rPr lang="ru-RU" sz="1600" b="1" dirty="0" err="1">
                <a:solidFill>
                  <a:schemeClr val="accent1">
                    <a:lumMod val="75000"/>
                  </a:schemeClr>
                </a:solidFill>
                <a:latin typeface="Times New Roman"/>
              </a:rPr>
              <a:t>Манро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Times New Roman"/>
              </a:rPr>
              <a:t> Фрейзера</a:t>
            </a:r>
            <a:r>
              <a:rPr lang="ru-RU" sz="1600" b="1" dirty="0">
                <a:solidFill>
                  <a:schemeClr val="tx1"/>
                </a:solidFill>
                <a:latin typeface="Times New Roman"/>
              </a:rPr>
              <a:t>, включающая пять пунктов: </a:t>
            </a:r>
            <a:endParaRPr lang="ru-RU" sz="1600" b="1" dirty="0" smtClean="0">
              <a:solidFill>
                <a:schemeClr val="tx1"/>
              </a:solidFill>
              <a:latin typeface="Times New Roman"/>
            </a:endParaRPr>
          </a:p>
          <a:p>
            <a:r>
              <a:rPr lang="ru-RU" sz="1600" b="1" dirty="0" smtClean="0">
                <a:solidFill>
                  <a:schemeClr val="tx1"/>
                </a:solidFill>
                <a:latin typeface="Times New Roman"/>
              </a:rPr>
              <a:t>а</a:t>
            </a:r>
            <a:r>
              <a:rPr lang="ru-RU" sz="1600" b="1" dirty="0">
                <a:solidFill>
                  <a:schemeClr val="tx1"/>
                </a:solidFill>
                <a:latin typeface="Times New Roman"/>
              </a:rPr>
              <a:t>) воздействие на других людей (физические данные, внешность, речь, манера поведения); </a:t>
            </a:r>
            <a:endParaRPr lang="ru-RU" sz="1600" b="1" dirty="0" smtClean="0">
              <a:solidFill>
                <a:schemeClr val="tx1"/>
              </a:solidFill>
              <a:latin typeface="Times New Roman"/>
            </a:endParaRPr>
          </a:p>
          <a:p>
            <a:r>
              <a:rPr lang="ru-RU" sz="1600" b="1" dirty="0" smtClean="0">
                <a:solidFill>
                  <a:schemeClr val="tx1"/>
                </a:solidFill>
                <a:latin typeface="Times New Roman"/>
              </a:rPr>
              <a:t>б</a:t>
            </a:r>
            <a:r>
              <a:rPr lang="ru-RU" sz="1600" b="1" dirty="0">
                <a:solidFill>
                  <a:schemeClr val="tx1"/>
                </a:solidFill>
                <a:latin typeface="Times New Roman"/>
              </a:rPr>
              <a:t>) накопленная квалификация (образование, профессиональное обучение, подготовка, опыт работы); </a:t>
            </a:r>
          </a:p>
          <a:p>
            <a:r>
              <a:rPr lang="ru-RU" sz="1600" b="1" dirty="0">
                <a:solidFill>
                  <a:schemeClr val="tx1"/>
                </a:solidFill>
                <a:latin typeface="Times New Roman"/>
              </a:rPr>
              <a:t>в) природные способности (быстрота понимания и способность к обучению); </a:t>
            </a:r>
          </a:p>
          <a:p>
            <a:r>
              <a:rPr lang="ru-RU" sz="1600" b="1" dirty="0">
                <a:solidFill>
                  <a:schemeClr val="tx1"/>
                </a:solidFill>
                <a:latin typeface="Times New Roman"/>
              </a:rPr>
              <a:t>г) движущая сила — мотивация (поставленные перед собой цели, решимость и последовательность в достижении целей, успех в их достижении); </a:t>
            </a:r>
            <a:endParaRPr lang="ru-RU" sz="1200" b="1" dirty="0">
              <a:solidFill>
                <a:schemeClr val="tx1"/>
              </a:solidFill>
            </a:endParaRPr>
          </a:p>
          <a:p>
            <a:r>
              <a:rPr lang="ru-RU" sz="1600" b="1" dirty="0">
                <a:solidFill>
                  <a:schemeClr val="tx1"/>
                </a:solidFill>
              </a:rPr>
              <a:t>д) адаптация (эмоциональная устойчивость, способность противостоять стрессам и контактность с людьми).</a:t>
            </a:r>
          </a:p>
        </p:txBody>
      </p:sp>
    </p:spTree>
    <p:extLst>
      <p:ext uri="{BB962C8B-B14F-4D97-AF65-F5344CB8AC3E}">
        <p14:creationId xmlns:p14="http://schemas.microsoft.com/office/powerpoint/2010/main" val="3088204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904656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3200" dirty="0"/>
              <a:t>Подготовка личностной спецификации требует специальных знаний и осуществляется чаще всего профессиональным консультантом или специально обученным сотрудником службы управления персоналом. При отборе кандидатов на вакантную должность использование этого документа </a:t>
            </a:r>
            <a:r>
              <a:rPr lang="ru-RU" sz="3200" dirty="0" err="1"/>
              <a:t>заклю</a:t>
            </a:r>
            <a:r>
              <a:rPr lang="ru-RU" sz="3200" dirty="0"/>
              <a:t>-чается в том, что личностные качества каждого претендента сравниваются с качествами «идеального» сотрудника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9680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b="1" dirty="0" err="1" smtClean="0">
                <a:solidFill>
                  <a:srgbClr val="000000"/>
                </a:solidFill>
                <a:latin typeface="Times New Roman"/>
              </a:rPr>
              <a:t>Оперограмма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000000"/>
                </a:solidFill>
                <a:latin typeface="Times New Roman"/>
              </a:rPr>
              <a:t>документ</a:t>
            </a:r>
            <a:r>
              <a:rPr lang="ru-RU" sz="4000" dirty="0">
                <a:solidFill>
                  <a:srgbClr val="000000"/>
                </a:solidFill>
                <a:latin typeface="Times New Roman"/>
              </a:rPr>
              <a:t>, устанавливающий последовательность </a:t>
            </a:r>
            <a:r>
              <a:rPr lang="ru-RU" sz="4000" dirty="0" smtClean="0">
                <a:solidFill>
                  <a:srgbClr val="000000"/>
                </a:solidFill>
                <a:latin typeface="Times New Roman"/>
              </a:rPr>
              <a:t>выполнения </a:t>
            </a:r>
            <a:r>
              <a:rPr lang="ru-RU" sz="4000" dirty="0">
                <a:solidFill>
                  <a:srgbClr val="000000"/>
                </a:solidFill>
                <a:latin typeface="Times New Roman"/>
              </a:rPr>
              <a:t>операции по определенной процедуре с указанием конкретных </a:t>
            </a:r>
            <a:r>
              <a:rPr lang="ru-RU" sz="4000" dirty="0" smtClean="0">
                <a:solidFill>
                  <a:srgbClr val="000000"/>
                </a:solidFill>
                <a:latin typeface="Times New Roman"/>
              </a:rPr>
              <a:t>исполнителей </a:t>
            </a:r>
            <a:r>
              <a:rPr lang="ru-RU" sz="4000" dirty="0">
                <a:solidFill>
                  <a:srgbClr val="000000"/>
                </a:solidFill>
                <a:latin typeface="Times New Roman"/>
              </a:rPr>
              <a:t>и затрат времени на выполнение каждой операции (табл.2). </a:t>
            </a:r>
            <a:endParaRPr lang="ru-RU" sz="4000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9138" y="188640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7447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856" y="1"/>
            <a:ext cx="930571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1107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832648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4000" dirty="0"/>
              <a:t>Важно различать политику компании, процедуру управления и </a:t>
            </a:r>
            <a:r>
              <a:rPr lang="ru-RU" sz="4000" dirty="0" smtClean="0"/>
              <a:t>технологическую </a:t>
            </a:r>
            <a:r>
              <a:rPr lang="ru-RU" sz="4000" dirty="0"/>
              <a:t>инструкцию, так как каждый из этих документов выполняет свою функцию. </a:t>
            </a:r>
            <a:endParaRPr lang="ru-RU" sz="4000" dirty="0" smtClean="0"/>
          </a:p>
          <a:p>
            <a:r>
              <a:rPr lang="ru-RU" sz="4000" dirty="0" smtClean="0"/>
              <a:t>Во </a:t>
            </a:r>
            <a:r>
              <a:rPr lang="ru-RU" sz="4000" dirty="0"/>
              <a:t>всех трех документах описываются действия работников, но с различной степенью детализации.</a:t>
            </a:r>
          </a:p>
        </p:txBody>
      </p:sp>
    </p:spTree>
    <p:extLst>
      <p:ext uri="{BB962C8B-B14F-4D97-AF65-F5344CB8AC3E}">
        <p14:creationId xmlns:p14="http://schemas.microsoft.com/office/powerpoint/2010/main" val="3722288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/>
              <a:t>Политика компании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060848"/>
            <a:ext cx="8229600" cy="4144963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3600" dirty="0" smtClean="0"/>
              <a:t>это </a:t>
            </a:r>
            <a:r>
              <a:rPr lang="ru-RU" sz="3600" dirty="0"/>
              <a:t>документ, в котором описывается позиция </a:t>
            </a:r>
            <a:r>
              <a:rPr lang="ru-RU" sz="3600" dirty="0" smtClean="0"/>
              <a:t>компании </a:t>
            </a:r>
            <a:r>
              <a:rPr lang="ru-RU" sz="3600" dirty="0"/>
              <a:t>в конкретной области, т. е. управленческое решение и принципы его реализации. Совокупность таких документов определяет политику компании.</a:t>
            </a:r>
          </a:p>
        </p:txBody>
      </p:sp>
      <p:pic>
        <p:nvPicPr>
          <p:cNvPr id="16386" name="Picture 2" descr="http://t2.gstatic.com/images?q=tbn:ANd9GcSKwkwoAtn-zLt1-CAYCQc7RjqjH4wH45pquyLPY9ysrlsZUChej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2628900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5782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  <a:latin typeface="Times New Roman"/>
              </a:rPr>
              <a:t>Процедура управления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000000"/>
                </a:solidFill>
                <a:latin typeface="Times New Roman"/>
              </a:rPr>
              <a:t>это </a:t>
            </a:r>
            <a:r>
              <a:rPr lang="ru-RU" sz="4000" dirty="0">
                <a:solidFill>
                  <a:srgbClr val="000000"/>
                </a:solidFill>
                <a:latin typeface="Times New Roman"/>
              </a:rPr>
              <a:t>документ, в котором перечисляются по </a:t>
            </a:r>
            <a:r>
              <a:rPr lang="ru-RU" sz="4000" dirty="0" smtClean="0">
                <a:solidFill>
                  <a:srgbClr val="000000"/>
                </a:solidFill>
                <a:latin typeface="Times New Roman"/>
              </a:rPr>
              <a:t>порядку </a:t>
            </a:r>
            <a:r>
              <a:rPr lang="ru-RU" sz="4000" dirty="0">
                <a:solidFill>
                  <a:srgbClr val="000000"/>
                </a:solidFill>
                <a:latin typeface="Times New Roman"/>
              </a:rPr>
              <a:t>и описываются шаги (этапы), которые должна предпринять группа </a:t>
            </a:r>
            <a:r>
              <a:rPr lang="ru-RU" sz="4000" dirty="0" smtClean="0">
                <a:solidFill>
                  <a:srgbClr val="000000"/>
                </a:solidFill>
                <a:latin typeface="Times New Roman"/>
              </a:rPr>
              <a:t>сотрудников </a:t>
            </a:r>
            <a:r>
              <a:rPr lang="ru-RU" sz="4000" dirty="0">
                <a:solidFill>
                  <a:srgbClr val="000000"/>
                </a:solidFill>
                <a:latin typeface="Times New Roman"/>
              </a:rPr>
              <a:t>для выполнения конкретной функции (цикла действий).</a:t>
            </a:r>
            <a:endParaRPr lang="ru-RU" sz="4000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32656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080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  <a:latin typeface="Times New Roman"/>
              </a:rPr>
              <a:t>Технологическая инструкция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5400" dirty="0" smtClean="0">
                <a:solidFill>
                  <a:srgbClr val="000000"/>
                </a:solidFill>
                <a:latin typeface="Times New Roman"/>
              </a:rPr>
              <a:t>это </a:t>
            </a:r>
            <a:r>
              <a:rPr lang="ru-RU" sz="5400" dirty="0">
                <a:solidFill>
                  <a:srgbClr val="000000"/>
                </a:solidFill>
                <a:latin typeface="Times New Roman"/>
              </a:rPr>
              <a:t>документ, в котором описывается </a:t>
            </a:r>
            <a:r>
              <a:rPr lang="ru-RU" sz="5400" dirty="0" smtClean="0">
                <a:solidFill>
                  <a:srgbClr val="000000"/>
                </a:solidFill>
                <a:latin typeface="Times New Roman"/>
              </a:rPr>
              <a:t>последовательность </a:t>
            </a:r>
            <a:r>
              <a:rPr lang="ru-RU" sz="5400" dirty="0">
                <a:solidFill>
                  <a:srgbClr val="000000"/>
                </a:solidFill>
                <a:latin typeface="Times New Roman"/>
              </a:rPr>
              <a:t>действий одного работника.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34752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  <a:latin typeface="Times New Roman"/>
              </a:rPr>
              <a:t>Технологическая инструкция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144963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2800" dirty="0" smtClean="0">
                <a:solidFill>
                  <a:srgbClr val="000000"/>
                </a:solidFill>
                <a:latin typeface="Times New Roman"/>
              </a:rPr>
              <a:t>все </a:t>
            </a:r>
            <a:r>
              <a:rPr lang="ru-RU" sz="2800" dirty="0">
                <a:solidFill>
                  <a:srgbClr val="000000"/>
                </a:solidFill>
                <a:latin typeface="Times New Roman"/>
              </a:rPr>
              <a:t>действия выполняются </a:t>
            </a:r>
            <a:r>
              <a:rPr lang="ru-RU" sz="2800" dirty="0" smtClean="0">
                <a:solidFill>
                  <a:srgbClr val="000000"/>
                </a:solidFill>
                <a:latin typeface="Times New Roman"/>
              </a:rPr>
              <a:t>одним </a:t>
            </a:r>
            <a:r>
              <a:rPr lang="ru-RU" sz="2800" dirty="0">
                <a:solidFill>
                  <a:srgbClr val="000000"/>
                </a:solidFill>
                <a:latin typeface="Times New Roman"/>
              </a:rPr>
              <a:t>работником. Описание последовательности из 5—6 действий, выполняемых одним работником, — типичная технологическая инструкция. Иными словами, технологическая инструкция — это </a:t>
            </a:r>
            <a:r>
              <a:rPr lang="ru-RU" sz="2800" dirty="0" smtClean="0">
                <a:solidFill>
                  <a:srgbClr val="000000"/>
                </a:solidFill>
                <a:latin typeface="Times New Roman"/>
              </a:rPr>
              <a:t>процедура управления </a:t>
            </a:r>
            <a:r>
              <a:rPr lang="ru-RU" sz="2800" dirty="0">
                <a:solidFill>
                  <a:srgbClr val="000000"/>
                </a:solidFill>
                <a:latin typeface="Times New Roman"/>
              </a:rPr>
              <a:t>для одного работника</a:t>
            </a:r>
            <a:r>
              <a:rPr lang="ru-RU" sz="5400" dirty="0" smtClean="0">
                <a:solidFill>
                  <a:srgbClr val="000000"/>
                </a:solidFill>
                <a:latin typeface="Times New Roman"/>
              </a:rPr>
              <a:t>.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2680752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Times New Roman"/>
              </a:rPr>
              <a:t>Кратко сделаем следующие выводы: </a:t>
            </a:r>
            <a:br>
              <a:rPr lang="ru-RU" dirty="0">
                <a:solidFill>
                  <a:srgbClr val="000000"/>
                </a:solidFill>
                <a:latin typeface="Times New Roman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sz="1600" dirty="0" smtClean="0">
                <a:solidFill>
                  <a:srgbClr val="000000"/>
                </a:solidFill>
                <a:latin typeface="Times New Roman"/>
              </a:rPr>
              <a:t>• </a:t>
            </a:r>
            <a:r>
              <a:rPr lang="ru-RU" sz="3200" dirty="0">
                <a:solidFill>
                  <a:srgbClr val="000000"/>
                </a:solidFill>
                <a:latin typeface="Times New Roman"/>
              </a:rPr>
              <a:t>в политике компании определяется, </a:t>
            </a:r>
            <a:r>
              <a:rPr lang="ru-RU" sz="3200" i="1" dirty="0">
                <a:solidFill>
                  <a:srgbClr val="000000"/>
                </a:solidFill>
                <a:latin typeface="Times New Roman"/>
              </a:rPr>
              <a:t>что </a:t>
            </a:r>
            <a:r>
              <a:rPr lang="ru-RU" sz="3200" dirty="0">
                <a:solidFill>
                  <a:srgbClr val="000000"/>
                </a:solidFill>
                <a:latin typeface="Times New Roman"/>
              </a:rPr>
              <a:t>надо делать; </a:t>
            </a:r>
          </a:p>
          <a:p>
            <a:r>
              <a:rPr lang="ru-RU" sz="1600" dirty="0">
                <a:solidFill>
                  <a:srgbClr val="000000"/>
                </a:solidFill>
                <a:latin typeface="Times New Roman"/>
              </a:rPr>
              <a:t>• </a:t>
            </a:r>
            <a:r>
              <a:rPr lang="ru-RU" sz="3200" dirty="0">
                <a:solidFill>
                  <a:srgbClr val="000000"/>
                </a:solidFill>
                <a:latin typeface="Times New Roman"/>
              </a:rPr>
              <a:t>в процедуре управления говорится, </a:t>
            </a:r>
            <a:r>
              <a:rPr lang="ru-RU" sz="3200" i="1" dirty="0">
                <a:solidFill>
                  <a:srgbClr val="000000"/>
                </a:solidFill>
                <a:latin typeface="Times New Roman"/>
              </a:rPr>
              <a:t>кто</a:t>
            </a:r>
            <a:r>
              <a:rPr lang="ru-RU" sz="3200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sz="3200" i="1" dirty="0">
                <a:solidFill>
                  <a:srgbClr val="000000"/>
                </a:solidFill>
                <a:latin typeface="Times New Roman"/>
              </a:rPr>
              <a:t>что </a:t>
            </a:r>
            <a:r>
              <a:rPr lang="ru-RU" sz="3200" dirty="0">
                <a:solidFill>
                  <a:srgbClr val="000000"/>
                </a:solidFill>
                <a:latin typeface="Times New Roman"/>
              </a:rPr>
              <a:t>и </a:t>
            </a:r>
            <a:r>
              <a:rPr lang="ru-RU" sz="3200" i="1" dirty="0">
                <a:solidFill>
                  <a:srgbClr val="000000"/>
                </a:solidFill>
                <a:latin typeface="Times New Roman"/>
              </a:rPr>
              <a:t>когда </a:t>
            </a:r>
            <a:r>
              <a:rPr lang="ru-RU" sz="3200" dirty="0">
                <a:solidFill>
                  <a:srgbClr val="000000"/>
                </a:solidFill>
                <a:latin typeface="Times New Roman"/>
              </a:rPr>
              <a:t>должен делать; </a:t>
            </a:r>
          </a:p>
          <a:p>
            <a:r>
              <a:rPr lang="ru-RU" sz="1600" dirty="0">
                <a:solidFill>
                  <a:srgbClr val="000000"/>
                </a:solidFill>
                <a:latin typeface="Times New Roman"/>
              </a:rPr>
              <a:t>• </a:t>
            </a:r>
            <a:r>
              <a:rPr lang="ru-RU" sz="3200" dirty="0">
                <a:solidFill>
                  <a:srgbClr val="000000"/>
                </a:solidFill>
                <a:latin typeface="Times New Roman"/>
              </a:rPr>
              <a:t>в технологической инструкции описывается, </a:t>
            </a:r>
            <a:r>
              <a:rPr lang="ru-RU" sz="3200" i="1" dirty="0">
                <a:solidFill>
                  <a:srgbClr val="000000"/>
                </a:solidFill>
                <a:latin typeface="Times New Roman"/>
              </a:rPr>
              <a:t>как </a:t>
            </a:r>
            <a:r>
              <a:rPr lang="ru-RU" sz="3200" dirty="0">
                <a:solidFill>
                  <a:srgbClr val="000000"/>
                </a:solidFill>
                <a:latin typeface="Times New Roman"/>
              </a:rPr>
              <a:t>сделать то, что </a:t>
            </a:r>
            <a:r>
              <a:rPr lang="ru-RU" sz="3200" dirty="0" smtClean="0">
                <a:solidFill>
                  <a:srgbClr val="000000"/>
                </a:solidFill>
                <a:latin typeface="Times New Roman"/>
              </a:rPr>
              <a:t>предписано </a:t>
            </a:r>
            <a:r>
              <a:rPr lang="ru-RU" sz="3200" dirty="0">
                <a:solidFill>
                  <a:srgbClr val="000000"/>
                </a:solidFill>
                <a:latin typeface="Times New Roman"/>
              </a:rPr>
              <a:t>политикой компании и процедурой управления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2004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cro">
  <a:themeElements>
    <a:clrScheme name="Macro">
      <a:dk1>
        <a:sysClr val="windowText" lastClr="000000"/>
      </a:dk1>
      <a:lt1>
        <a:sysClr val="window" lastClr="FFFFFF"/>
      </a:lt1>
      <a:dk2>
        <a:srgbClr val="3F3F4D"/>
      </a:dk2>
      <a:lt2>
        <a:srgbClr val="DDDDDD"/>
      </a:lt2>
      <a:accent1>
        <a:srgbClr val="A51009"/>
      </a:accent1>
      <a:accent2>
        <a:srgbClr val="DE7014"/>
      </a:accent2>
      <a:accent3>
        <a:srgbClr val="704836"/>
      </a:accent3>
      <a:accent4>
        <a:srgbClr val="F2B431"/>
      </a:accent4>
      <a:accent5>
        <a:srgbClr val="7F221D"/>
      </a:accent5>
      <a:accent6>
        <a:srgbClr val="CDAC77"/>
      </a:accent6>
      <a:hlink>
        <a:srgbClr val="F5B123"/>
      </a:hlink>
      <a:folHlink>
        <a:srgbClr val="E19B0B"/>
      </a:folHlink>
    </a:clrScheme>
    <a:fontScheme name="Macr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cr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300000"/>
              </a:schemeClr>
            </a:gs>
            <a:gs pos="100000">
              <a:schemeClr val="phClr">
                <a:tint val="80000"/>
                <a:satMod val="15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hade val="90000"/>
                <a:satMod val="300000"/>
              </a:schemeClr>
            </a:gs>
            <a:gs pos="100000">
              <a:schemeClr val="phClr">
                <a:satMod val="150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70000"/>
              </a:srgbClr>
            </a:outerShdw>
          </a:effectLst>
        </a:effectStyle>
        <a:effectStyle>
          <a:effectLst>
            <a:outerShdw blurRad="25400" dist="254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contourW="15875" prstMaterial="softmetal">
            <a:bevelT w="25400" h="19050" prst="angle"/>
            <a:contourClr>
              <a:schemeClr val="phClr">
                <a:shade val="30000"/>
              </a:schemeClr>
            </a:contourClr>
          </a:sp3d>
        </a:effectStyle>
        <a:effectStyle>
          <a:effectLst>
            <a:outerShdw blurRad="254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contourW="19050" prstMaterial="metal">
            <a:bevelT w="63500" h="31750" prst="angle"/>
            <a:contourClr>
              <a:schemeClr val="phClr">
                <a:shade val="25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7000"/>
                <a:shade val="93000"/>
                <a:satMod val="110000"/>
                <a:lumMod val="90000"/>
              </a:schemeClr>
            </a:gs>
            <a:gs pos="76000">
              <a:schemeClr val="phClr">
                <a:tint val="85000"/>
                <a:shade val="75000"/>
                <a:satMod val="120000"/>
              </a:schemeClr>
            </a:gs>
            <a:gs pos="100000">
              <a:schemeClr val="phClr">
                <a:tint val="86000"/>
                <a:shade val="50000"/>
                <a:satMod val="13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35000"/>
                <a:satMod val="146000"/>
                <a:lumMod val="101000"/>
              </a:schemeClr>
            </a:gs>
            <a:gs pos="26000">
              <a:schemeClr val="phClr">
                <a:tint val="96000"/>
                <a:shade val="96000"/>
                <a:satMod val="190000"/>
              </a:schemeClr>
            </a:gs>
            <a:gs pos="100000">
              <a:schemeClr val="phClr">
                <a:tint val="60000"/>
                <a:shade val="90000"/>
                <a:satMod val="22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TC101859866[[fn=Макрос]]</Template>
  <TotalTime>160</TotalTime>
  <Words>1963</Words>
  <Application>Microsoft Office PowerPoint</Application>
  <PresentationFormat>Экран (4:3)</PresentationFormat>
  <Paragraphs>119</Paragraphs>
  <Slides>47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48" baseType="lpstr">
      <vt:lpstr>Macro</vt:lpstr>
      <vt:lpstr>Тема 1.Теория регламентации труда персонала в организациях Автор: ст. преподаватель кафедры УПТП Николаева В.И.</vt:lpstr>
      <vt:lpstr>В лекции:</vt:lpstr>
      <vt:lpstr>Рис. 1. Взаимосвязь курса «Регламентация и нормирование труда» с другими дисциплинами (науками)</vt:lpstr>
      <vt:lpstr>Регламентация  труда. Основные термины</vt:lpstr>
      <vt:lpstr>Основная нормативная база</vt:lpstr>
      <vt:lpstr>история становления регламентации труда</vt:lpstr>
      <vt:lpstr>Классификация форм регламентации труда персонала </vt:lpstr>
      <vt:lpstr>Классификация регламентов по элементам системы управления организации на рис. 2.</vt:lpstr>
      <vt:lpstr>К регламентам, упорядочивающим деятельность рабочих кадров, относятся:</vt:lpstr>
      <vt:lpstr>определение</vt:lpstr>
      <vt:lpstr>основными видами регламентации труда государственных служащих являются</vt:lpstr>
      <vt:lpstr>Организационно-правовое регламентирование отражается в ряде документов, имеющих: </vt:lpstr>
      <vt:lpstr>Экономическое регламентирование определяет границы и порядок экономических отношений в трудовом процессе</vt:lpstr>
      <vt:lpstr>Социально-психологическое регламентирование устанавливает </vt:lpstr>
      <vt:lpstr>кадровая документация</vt:lpstr>
      <vt:lpstr>Презентация PowerPoint</vt:lpstr>
      <vt:lpstr> В обязательном порядке: </vt:lpstr>
      <vt:lpstr> В обязательном порядке: </vt:lpstr>
      <vt:lpstr> В обязательном порядке: </vt:lpstr>
      <vt:lpstr> В обязательном порядке: </vt:lpstr>
      <vt:lpstr> В обязательном порядке: </vt:lpstr>
      <vt:lpstr> В обязательном порядке: </vt:lpstr>
      <vt:lpstr>весь комплекс кадровых документов можно разделить на два вида:</vt:lpstr>
      <vt:lpstr>Факультативные кадровые документы </vt:lpstr>
      <vt:lpstr>Презентация PowerPoint</vt:lpstr>
      <vt:lpstr>Положение о персонале</vt:lpstr>
      <vt:lpstr>Положение о персонале</vt:lpstr>
      <vt:lpstr>Положение о подразделении</vt:lpstr>
      <vt:lpstr>Штатное расписание</vt:lpstr>
      <vt:lpstr>Презентация PowerPoint</vt:lpstr>
      <vt:lpstr>Типовая структура должностной инструкции включает следующие разделы</vt:lpstr>
      <vt:lpstr>Типовая структура должностной инструкции включает следующие разделы</vt:lpstr>
      <vt:lpstr>Типовая структура должностной инструкции включает следующие разделы</vt:lpstr>
      <vt:lpstr>Типовая структура должностной инструкции включает следующие разделы</vt:lpstr>
      <vt:lpstr>Типовая структура должностной инструкции включает следующие разделы</vt:lpstr>
      <vt:lpstr>Личностная спецификация может быть составлена либо в текстовой, либо в табличной форме (табл. 1). </vt:lpstr>
      <vt:lpstr>три категории качеств.  </vt:lpstr>
      <vt:lpstr>Существуют и другие варианты составления личностной спецификации. </vt:lpstr>
      <vt:lpstr>Презентация PowerPoint</vt:lpstr>
      <vt:lpstr>Оперограмма</vt:lpstr>
      <vt:lpstr>Презентация PowerPoint</vt:lpstr>
      <vt:lpstr>Презентация PowerPoint</vt:lpstr>
      <vt:lpstr>Политика компании </vt:lpstr>
      <vt:lpstr>Процедура управления </vt:lpstr>
      <vt:lpstr>Технологическая инструкция </vt:lpstr>
      <vt:lpstr>Технологическая инструкция </vt:lpstr>
      <vt:lpstr>Кратко сделаем следующие выводы: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1.Теория регламентации труда персонала в организациях Автор: ст. преподаватель кафедры УПТП Николаева В.И.</dc:title>
  <dc:creator>test</dc:creator>
  <cp:lastModifiedBy>test</cp:lastModifiedBy>
  <cp:revision>49</cp:revision>
  <dcterms:created xsi:type="dcterms:W3CDTF">2013-02-03T09:48:42Z</dcterms:created>
  <dcterms:modified xsi:type="dcterms:W3CDTF">2013-02-03T12:42:30Z</dcterms:modified>
</cp:coreProperties>
</file>