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57" r:id="rId3"/>
    <p:sldId id="275" r:id="rId4"/>
    <p:sldId id="273" r:id="rId5"/>
    <p:sldId id="272" r:id="rId6"/>
    <p:sldId id="271" r:id="rId7"/>
    <p:sldId id="270" r:id="rId8"/>
    <p:sldId id="269" r:id="rId9"/>
    <p:sldId id="268" r:id="rId10"/>
    <p:sldId id="267" r:id="rId11"/>
    <p:sldId id="266" r:id="rId12"/>
    <p:sldId id="265" r:id="rId13"/>
    <p:sldId id="264" r:id="rId14"/>
    <p:sldId id="263" r:id="rId15"/>
    <p:sldId id="262" r:id="rId16"/>
    <p:sldId id="261" r:id="rId17"/>
    <p:sldId id="286" r:id="rId18"/>
    <p:sldId id="285" r:id="rId19"/>
    <p:sldId id="284" r:id="rId20"/>
  </p:sldIdLst>
  <p:sldSz cx="9144000" cy="6858000" type="screen4x3"/>
  <p:notesSz cx="6797675" cy="9926638"/>
  <p:custDataLst>
    <p:tags r:id="rId2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4A43EC-2209-43F1-851D-576B3763B1CD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916BD-3845-4602-952D-93B3A78A7E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934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2FC9C-023B-41BC-99EF-062D6826365F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2B06-1E08-4959-94E2-4DE9E2CCB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899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2FC9C-023B-41BC-99EF-062D6826365F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2B06-1E08-4959-94E2-4DE9E2CCB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666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2FC9C-023B-41BC-99EF-062D6826365F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2B06-1E08-4959-94E2-4DE9E2CCB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113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2FC9C-023B-41BC-99EF-062D6826365F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2B06-1E08-4959-94E2-4DE9E2CCB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877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2FC9C-023B-41BC-99EF-062D6826365F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2B06-1E08-4959-94E2-4DE9E2CCB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7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2FC9C-023B-41BC-99EF-062D6826365F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2B06-1E08-4959-94E2-4DE9E2CCB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535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2FC9C-023B-41BC-99EF-062D6826365F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2B06-1E08-4959-94E2-4DE9E2CCB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64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2FC9C-023B-41BC-99EF-062D6826365F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2B06-1E08-4959-94E2-4DE9E2CCB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437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2FC9C-023B-41BC-99EF-062D6826365F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2B06-1E08-4959-94E2-4DE9E2CCB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707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2FC9C-023B-41BC-99EF-062D6826365F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2B06-1E08-4959-94E2-4DE9E2CCB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2FC9C-023B-41BC-99EF-062D6826365F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2B06-1E08-4959-94E2-4DE9E2CCB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128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2FC9C-023B-41BC-99EF-062D6826365F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72B06-1E08-4959-94E2-4DE9E2CCB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smtClean="0"/>
              <a:t>Тема 2: </a:t>
            </a:r>
            <a:r>
              <a:rPr lang="ru-RU" b="1" dirty="0"/>
              <a:t>УЧЕТ ЗАТРАТ НА ПРОИЗВОДСТВО ПРОДУКЦИИ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81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u="sng" dirty="0" smtClean="0"/>
              <a:t>Принципы организации учета затрат на производство</a:t>
            </a:r>
            <a:br>
              <a:rPr lang="ru-RU" u="sng" dirty="0" smtClean="0"/>
            </a:br>
            <a:endParaRPr lang="ru-RU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 -неизменность </a:t>
            </a:r>
            <a:r>
              <a:rPr lang="ru-RU" b="1" dirty="0"/>
              <a:t>принятой методологии учёта затрат на производство и </a:t>
            </a:r>
            <a:r>
              <a:rPr lang="ru-RU" b="1" dirty="0" err="1"/>
              <a:t>калькулирование</a:t>
            </a:r>
            <a:r>
              <a:rPr lang="ru-RU" b="1" dirty="0"/>
              <a:t> себестоимо­сти продукции в течение года; </a:t>
            </a:r>
            <a:endParaRPr lang="ru-RU" b="1" dirty="0" smtClean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-полнота </a:t>
            </a:r>
            <a:r>
              <a:rPr lang="ru-RU" b="1" dirty="0"/>
              <a:t>отражения в учёте всех хозяйственных операций;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правильное </a:t>
            </a:r>
            <a:r>
              <a:rPr lang="ru-RU" b="1" dirty="0"/>
              <a:t>отнесение расходов и дохо­дов к отчётным  периодам; </a:t>
            </a:r>
            <a:endParaRPr lang="ru-RU" b="1" dirty="0" smtClean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-разграничение </a:t>
            </a:r>
            <a:r>
              <a:rPr lang="ru-RU" b="1" dirty="0"/>
              <a:t>в учёте текущих затрат на производство и на капитальные вложения; </a:t>
            </a:r>
            <a:endParaRPr lang="ru-RU" b="1" dirty="0" smtClean="0"/>
          </a:p>
          <a:p>
            <a:pPr>
              <a:buFontTx/>
              <a:buChar char="-"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-регламентация </a:t>
            </a:r>
            <a:r>
              <a:rPr lang="ru-RU" b="1" dirty="0"/>
              <a:t>со­става себестоимости продукции; </a:t>
            </a:r>
            <a:endParaRPr lang="ru-RU" b="1" dirty="0" smtClean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-соответствие </a:t>
            </a:r>
            <a:r>
              <a:rPr lang="ru-RU" b="1" dirty="0"/>
              <a:t>фактических пока­зателей себестоимости продукции нормативным и плановым.</a:t>
            </a:r>
          </a:p>
          <a:p>
            <a:endParaRPr lang="ru-RU" b="1" dirty="0"/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463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004952" y="980728"/>
            <a:ext cx="3600400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Получение достоверной информации</a:t>
            </a:r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4572000" y="2708920"/>
            <a:ext cx="360040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91780" y="3783320"/>
            <a:ext cx="4392488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Ч</a:t>
            </a:r>
            <a:r>
              <a:rPr lang="ru-RU" sz="2400" dirty="0" smtClean="0"/>
              <a:t>еткое </a:t>
            </a:r>
            <a:r>
              <a:rPr lang="ru-RU" sz="2400" dirty="0"/>
              <a:t>определение состава производственных </a:t>
            </a:r>
            <a:r>
              <a:rPr lang="ru-RU" sz="2400" dirty="0" smtClean="0"/>
              <a:t>затрат</a:t>
            </a:r>
            <a:endParaRPr lang="ru-RU" sz="2400" dirty="0"/>
          </a:p>
        </p:txBody>
      </p:sp>
      <p:pic>
        <p:nvPicPr>
          <p:cNvPr id="7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16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/>
              <a:t>Нормативное регулирование</a:t>
            </a:r>
            <a:endParaRPr lang="ru-RU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525963"/>
          </a:xfrm>
        </p:spPr>
        <p:txBody>
          <a:bodyPr/>
          <a:lstStyle/>
          <a:p>
            <a:r>
              <a:rPr lang="ru-RU" dirty="0"/>
              <a:t>В России состав себестоимости продукции регламентируется государством. </a:t>
            </a:r>
            <a:endParaRPr lang="en-US" dirty="0" smtClean="0"/>
          </a:p>
          <a:p>
            <a:r>
              <a:rPr lang="ru-RU" dirty="0" smtClean="0"/>
              <a:t>Основные </a:t>
            </a:r>
            <a:r>
              <a:rPr lang="ru-RU" dirty="0"/>
              <a:t>принципы формирования этого состава определены </a:t>
            </a:r>
            <a:r>
              <a:rPr lang="ru-RU" b="1" dirty="0"/>
              <a:t>Налоговым </a:t>
            </a:r>
            <a:r>
              <a:rPr lang="ru-RU" b="1" dirty="0" smtClean="0"/>
              <a:t>кодексом</a:t>
            </a:r>
            <a:endParaRPr lang="en-US" b="1" dirty="0" smtClean="0"/>
          </a:p>
          <a:p>
            <a:r>
              <a:rPr lang="ru-RU" b="1" dirty="0" smtClean="0"/>
              <a:t>  </a:t>
            </a:r>
            <a:r>
              <a:rPr lang="ru-RU" b="1" dirty="0"/>
              <a:t>Положением по бухгалтерскому учету «Расходы организации» (10/99)</a:t>
            </a:r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Выноска с четырьмя стрелками 4"/>
          <p:cNvSpPr/>
          <p:nvPr/>
        </p:nvSpPr>
        <p:spPr>
          <a:xfrm>
            <a:off x="3895364" y="1196752"/>
            <a:ext cx="1216152" cy="1216152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49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 smtClean="0"/>
              <a:t>Учет затрат в бухгалтерском учете</a:t>
            </a:r>
            <a:endParaRPr lang="ru-RU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 </a:t>
            </a:r>
            <a:r>
              <a:rPr lang="ru-RU" b="1" dirty="0"/>
              <a:t>20 </a:t>
            </a:r>
            <a:r>
              <a:rPr lang="ru-RU" dirty="0"/>
              <a:t>«Основное производство», </a:t>
            </a:r>
            <a:endParaRPr lang="ru-RU" dirty="0" smtClean="0"/>
          </a:p>
          <a:p>
            <a:r>
              <a:rPr lang="ru-RU" b="1" dirty="0" smtClean="0"/>
              <a:t>23</a:t>
            </a:r>
            <a:r>
              <a:rPr lang="ru-RU" dirty="0" smtClean="0"/>
              <a:t> </a:t>
            </a:r>
            <a:r>
              <a:rPr lang="ru-RU" dirty="0"/>
              <a:t>«Вспомогательные производства», </a:t>
            </a:r>
            <a:endParaRPr lang="ru-RU" dirty="0" smtClean="0"/>
          </a:p>
          <a:p>
            <a:r>
              <a:rPr lang="ru-RU" b="1" dirty="0" smtClean="0"/>
              <a:t>25</a:t>
            </a:r>
            <a:r>
              <a:rPr lang="ru-RU" dirty="0" smtClean="0"/>
              <a:t> </a:t>
            </a:r>
            <a:r>
              <a:rPr lang="ru-RU" dirty="0"/>
              <a:t>«Общепроизводственные расходы</a:t>
            </a:r>
            <a:r>
              <a:rPr lang="ru-RU" dirty="0" smtClean="0"/>
              <a:t>»,</a:t>
            </a:r>
          </a:p>
          <a:p>
            <a:r>
              <a:rPr lang="ru-RU" b="1" dirty="0" smtClean="0"/>
              <a:t> </a:t>
            </a:r>
            <a:r>
              <a:rPr lang="ru-RU" b="1" dirty="0"/>
              <a:t>26 </a:t>
            </a:r>
            <a:r>
              <a:rPr lang="ru-RU" dirty="0"/>
              <a:t>«Общехозяйственные расходы», </a:t>
            </a:r>
            <a:endParaRPr lang="ru-RU" dirty="0" smtClean="0"/>
          </a:p>
          <a:p>
            <a:r>
              <a:rPr lang="ru-RU" b="1" dirty="0" smtClean="0"/>
              <a:t>28</a:t>
            </a:r>
            <a:r>
              <a:rPr lang="ru-RU" dirty="0" smtClean="0"/>
              <a:t> </a:t>
            </a:r>
            <a:r>
              <a:rPr lang="ru-RU" dirty="0"/>
              <a:t>«Брак в производ­стве», </a:t>
            </a:r>
            <a:endParaRPr lang="ru-RU" dirty="0" smtClean="0"/>
          </a:p>
          <a:p>
            <a:r>
              <a:rPr lang="ru-RU" b="1" dirty="0" smtClean="0"/>
              <a:t>97</a:t>
            </a:r>
            <a:r>
              <a:rPr lang="ru-RU" dirty="0" smtClean="0"/>
              <a:t> </a:t>
            </a:r>
            <a:r>
              <a:rPr lang="ru-RU" dirty="0"/>
              <a:t>«Расходы будущих периодов», </a:t>
            </a:r>
            <a:endParaRPr lang="ru-RU" dirty="0" smtClean="0"/>
          </a:p>
          <a:p>
            <a:r>
              <a:rPr lang="ru-RU" b="1" dirty="0" smtClean="0"/>
              <a:t>46</a:t>
            </a:r>
            <a:r>
              <a:rPr lang="ru-RU" dirty="0" smtClean="0"/>
              <a:t> </a:t>
            </a:r>
            <a:r>
              <a:rPr lang="ru-RU" dirty="0"/>
              <a:t>«Выполненные этапы по незавершенным работам», </a:t>
            </a:r>
            <a:endParaRPr lang="ru-RU" dirty="0" smtClean="0"/>
          </a:p>
          <a:p>
            <a:r>
              <a:rPr lang="ru-RU" b="1" dirty="0" smtClean="0"/>
              <a:t>40</a:t>
            </a:r>
            <a:r>
              <a:rPr lang="ru-RU" dirty="0" smtClean="0"/>
              <a:t> </a:t>
            </a:r>
            <a:r>
              <a:rPr lang="ru-RU" dirty="0"/>
              <a:t>«Выпуск продукции (работ, услуг)». </a:t>
            </a:r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02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 дебету указанных, счетов учитывают </a:t>
            </a:r>
            <a:r>
              <a:rPr lang="ru-RU" b="1" dirty="0" smtClean="0"/>
              <a:t>расходы</a:t>
            </a:r>
            <a:r>
              <a:rPr lang="ru-RU" dirty="0" smtClean="0"/>
              <a:t>, а по кредиту - </a:t>
            </a:r>
            <a:r>
              <a:rPr lang="ru-RU" b="1" dirty="0" smtClean="0"/>
              <a:t>их списание</a:t>
            </a:r>
            <a:r>
              <a:rPr lang="ru-RU" dirty="0" smtClean="0"/>
              <a:t>. По окончании месяца учтенные на собирательно-распределительных счетах </a:t>
            </a:r>
            <a:r>
              <a:rPr lang="ru-RU" b="1" dirty="0" smtClean="0"/>
              <a:t>(25, 26, 28, 97) </a:t>
            </a:r>
            <a:r>
              <a:rPr lang="ru-RU" dirty="0" smtClean="0"/>
              <a:t>затраты списывают на счета основного и вспомогательного производств.</a:t>
            </a:r>
          </a:p>
          <a:p>
            <a:endParaRPr lang="ru-RU" dirty="0"/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74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Объекты учета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В качестве объекта учёта затрат на производство </a:t>
            </a:r>
            <a:r>
              <a:rPr lang="ru-RU" dirty="0" smtClean="0"/>
              <a:t>выступает:</a:t>
            </a:r>
          </a:p>
          <a:p>
            <a:pPr marL="0" indent="0">
              <a:buNone/>
            </a:pPr>
            <a:r>
              <a:rPr lang="ru-RU" dirty="0" smtClean="0"/>
              <a:t>      организация </a:t>
            </a:r>
            <a:r>
              <a:rPr lang="ru-RU" dirty="0"/>
              <a:t>в целом, </a:t>
            </a:r>
          </a:p>
          <a:p>
            <a:pPr marL="0" indent="0">
              <a:buNone/>
            </a:pPr>
            <a:r>
              <a:rPr lang="ru-RU" dirty="0" smtClean="0"/>
              <a:t>      производства, </a:t>
            </a:r>
          </a:p>
          <a:p>
            <a:pPr marL="0" indent="0">
              <a:buNone/>
            </a:pPr>
            <a:r>
              <a:rPr lang="ru-RU" dirty="0" smtClean="0"/>
              <a:t>      место </a:t>
            </a:r>
            <a:r>
              <a:rPr lang="ru-RU" dirty="0"/>
              <a:t>возникновения затрат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     виды </a:t>
            </a:r>
            <a:r>
              <a:rPr lang="ru-RU" dirty="0"/>
              <a:t>продукции (работ, услуг).</a:t>
            </a:r>
          </a:p>
          <a:p>
            <a:endParaRPr lang="ru-RU" dirty="0"/>
          </a:p>
        </p:txBody>
      </p:sp>
      <p:sp>
        <p:nvSpPr>
          <p:cNvPr id="6" name="4-конечная звезда 5"/>
          <p:cNvSpPr/>
          <p:nvPr/>
        </p:nvSpPr>
        <p:spPr>
          <a:xfrm>
            <a:off x="611560" y="2996952"/>
            <a:ext cx="288032" cy="21602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>
            <a:off x="611560" y="3501008"/>
            <a:ext cx="288032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611560" y="4149080"/>
            <a:ext cx="288032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611560" y="4725144"/>
            <a:ext cx="288032" cy="14401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087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u="sng" dirty="0"/>
              <a:t>По организации в целом </a:t>
            </a:r>
            <a:endParaRPr lang="ru-RU" b="1" u="sng" dirty="0" smtClean="0"/>
          </a:p>
          <a:p>
            <a:pPr marL="0" indent="0" algn="ctr">
              <a:buNone/>
            </a:pPr>
            <a:r>
              <a:rPr lang="en-US" dirty="0" smtClean="0"/>
              <a:t>-</a:t>
            </a:r>
            <a:r>
              <a:rPr lang="ru-RU" dirty="0" smtClean="0"/>
              <a:t>затраты </a:t>
            </a:r>
            <a:r>
              <a:rPr lang="ru-RU" dirty="0"/>
              <a:t>учитывают </a:t>
            </a:r>
            <a:r>
              <a:rPr lang="ru-RU" b="1" dirty="0"/>
              <a:t>по элементам </a:t>
            </a:r>
            <a:r>
              <a:rPr lang="ru-RU" b="1" dirty="0" smtClean="0"/>
              <a:t>затрат</a:t>
            </a:r>
            <a:endParaRPr lang="en-US" b="1" dirty="0" smtClean="0"/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en-US" dirty="0"/>
              <a:t>-</a:t>
            </a:r>
            <a:r>
              <a:rPr lang="ru-RU" dirty="0" smtClean="0"/>
              <a:t>для </a:t>
            </a:r>
            <a:r>
              <a:rPr lang="ru-RU" dirty="0"/>
              <a:t>исчисления себестоимости проданной продукции – </a:t>
            </a:r>
            <a:r>
              <a:rPr lang="ru-RU" b="1" dirty="0"/>
              <a:t>по статьям калькуляции.</a:t>
            </a:r>
          </a:p>
          <a:p>
            <a:endParaRPr lang="ru-RU" dirty="0"/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91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/>
              <a:t>Группировка затрат по производствам </a:t>
            </a:r>
            <a:r>
              <a:rPr lang="ru-RU" dirty="0"/>
              <a:t>(основному, вспомогательным и обслуживающим производствам и хозяйствам) необходима для осуществления контроля за затратами в этих производствах </a:t>
            </a:r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90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u="sng" dirty="0"/>
              <a:t>Группировка затрат по местам </a:t>
            </a:r>
            <a:r>
              <a:rPr lang="ru-RU" dirty="0"/>
              <a:t>возникновения осуществляется для организации контроля за расходами по этим объектам учета затрат</a:t>
            </a:r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42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/>
              <a:t>Группировка расходов по видам продукции (работ, услуг), груп­пам изделий, переделам, заказам </a:t>
            </a:r>
            <a:r>
              <a:rPr lang="ru-RU" dirty="0"/>
              <a:t>-</a:t>
            </a:r>
            <a:r>
              <a:rPr lang="ru-RU" dirty="0" smtClean="0"/>
              <a:t>осуществляется </a:t>
            </a:r>
            <a:r>
              <a:rPr lang="ru-RU" dirty="0"/>
              <a:t>для исчисле­ния их себестоимости и контроля за соответствующими затратами.</a:t>
            </a:r>
          </a:p>
          <a:p>
            <a:endParaRPr lang="ru-RU" dirty="0"/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71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Учет расходов по элементам затрат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u="sng" dirty="0"/>
              <a:t>В соответствии с ПБУ 10/99 «Расходы организации» расходы по обычным видам деятельности должны группироваться по сле­дующим элементам</a:t>
            </a:r>
            <a:r>
              <a:rPr lang="ru-RU" u="sng" dirty="0" smtClean="0"/>
              <a:t>:</a:t>
            </a:r>
          </a:p>
          <a:p>
            <a:pPr marL="0" indent="0" algn="ctr">
              <a:buNone/>
            </a:pPr>
            <a:endParaRPr lang="ru-RU" u="sng" dirty="0"/>
          </a:p>
          <a:p>
            <a:pPr lvl="0"/>
            <a:r>
              <a:rPr lang="ru-RU" dirty="0"/>
              <a:t>материальные затраты;</a:t>
            </a:r>
          </a:p>
          <a:p>
            <a:pPr lvl="0"/>
            <a:r>
              <a:rPr lang="ru-RU" dirty="0"/>
              <a:t>затраты на оплату труда;</a:t>
            </a:r>
          </a:p>
          <a:p>
            <a:pPr lvl="0"/>
            <a:r>
              <a:rPr lang="ru-RU" dirty="0"/>
              <a:t>отчисления на социальные нужды;</a:t>
            </a:r>
          </a:p>
          <a:p>
            <a:pPr lvl="0"/>
            <a:r>
              <a:rPr lang="ru-RU" dirty="0"/>
              <a:t>амортизация;</a:t>
            </a:r>
          </a:p>
          <a:p>
            <a:pPr lvl="0"/>
            <a:r>
              <a:rPr lang="ru-RU" dirty="0"/>
              <a:t>прочие затраты.</a:t>
            </a:r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07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Группировка расходов по обычным видам деятельности по </a:t>
            </a:r>
            <a:r>
              <a:rPr lang="ru-RU" dirty="0" smtClean="0"/>
              <a:t>указанным </a:t>
            </a:r>
            <a:r>
              <a:rPr lang="ru-RU" dirty="0"/>
              <a:t>элементам затрат предусмотрена также </a:t>
            </a:r>
            <a:r>
              <a:rPr lang="ru-RU" dirty="0" smtClean="0"/>
              <a:t>формой годовой </a:t>
            </a:r>
            <a:r>
              <a:rPr lang="ru-RU" dirty="0"/>
              <a:t>бухгалтерской отчетности </a:t>
            </a:r>
            <a:r>
              <a:rPr lang="ru-RU" b="1" dirty="0"/>
              <a:t>«Приложение к бухгалтерскому балансу».</a:t>
            </a:r>
          </a:p>
          <a:p>
            <a:endParaRPr lang="ru-RU" dirty="0"/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79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Информация о затратах по экономическим элементам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10 </a:t>
            </a:r>
            <a:r>
              <a:rPr lang="ru-RU" dirty="0"/>
              <a:t>«Материалы», </a:t>
            </a:r>
            <a:endParaRPr lang="ru-RU" dirty="0" smtClean="0"/>
          </a:p>
          <a:p>
            <a:r>
              <a:rPr lang="ru-RU" dirty="0" smtClean="0"/>
              <a:t>70 </a:t>
            </a:r>
            <a:r>
              <a:rPr lang="ru-RU" dirty="0"/>
              <a:t>«Расчеты с персоналом по оплате труда», 69 «Расчеты по соци­альному страхованию и обеспечению», </a:t>
            </a:r>
            <a:endParaRPr lang="ru-RU" dirty="0" smtClean="0"/>
          </a:p>
          <a:p>
            <a:r>
              <a:rPr lang="ru-RU" dirty="0" smtClean="0"/>
              <a:t>02 </a:t>
            </a:r>
            <a:r>
              <a:rPr lang="ru-RU" dirty="0"/>
              <a:t>«Амортизация основных средств», </a:t>
            </a:r>
            <a:endParaRPr lang="ru-RU" dirty="0" smtClean="0"/>
          </a:p>
          <a:p>
            <a:r>
              <a:rPr lang="ru-RU" dirty="0" smtClean="0"/>
              <a:t>05 </a:t>
            </a:r>
            <a:r>
              <a:rPr lang="ru-RU" dirty="0"/>
              <a:t>«Амортизация </a:t>
            </a:r>
            <a:r>
              <a:rPr lang="ru-RU" dirty="0" smtClean="0"/>
              <a:t>нематериальных активов</a:t>
            </a:r>
          </a:p>
          <a:p>
            <a:r>
              <a:rPr lang="ru-RU" dirty="0" smtClean="0"/>
              <a:t>60 </a:t>
            </a:r>
            <a:r>
              <a:rPr lang="ru-RU" dirty="0"/>
              <a:t>«Расчеты с поставщиками </a:t>
            </a:r>
            <a:r>
              <a:rPr lang="ru-RU" dirty="0" smtClean="0"/>
              <a:t> </a:t>
            </a:r>
            <a:r>
              <a:rPr lang="ru-RU" dirty="0"/>
              <a:t>подрядчиками», </a:t>
            </a:r>
            <a:endParaRPr lang="ru-RU" dirty="0" smtClean="0"/>
          </a:p>
          <a:p>
            <a:r>
              <a:rPr lang="ru-RU" dirty="0" smtClean="0"/>
              <a:t>76 </a:t>
            </a:r>
            <a:r>
              <a:rPr lang="ru-RU" dirty="0"/>
              <a:t>«Расчеты с раз­ными дебиторами и кредиторами» и др.).</a:t>
            </a:r>
          </a:p>
          <a:p>
            <a:endParaRPr lang="ru-RU" dirty="0"/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80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 плана счетов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использовать </a:t>
            </a:r>
            <a:r>
              <a:rPr lang="ru-RU" dirty="0"/>
              <a:t>счета </a:t>
            </a:r>
            <a:r>
              <a:rPr lang="ru-RU" b="1" dirty="0" smtClean="0"/>
              <a:t>30-39</a:t>
            </a:r>
            <a:r>
              <a:rPr lang="ru-RU" dirty="0" smtClean="0"/>
              <a:t> </a:t>
            </a:r>
            <a:r>
              <a:rPr lang="ru-RU" dirty="0"/>
              <a:t>для учета расходов по элементам затрат. Состав счетов и методику учета затрат по этим счетам определяет сама организация, исходя из особенности своей деятельности и рекомендаций Минфина </a:t>
            </a:r>
            <a:r>
              <a:rPr lang="ru-RU" dirty="0" smtClean="0"/>
              <a:t>России</a:t>
            </a:r>
            <a:r>
              <a:rPr lang="ru-RU" dirty="0"/>
              <a:t>. </a:t>
            </a:r>
            <a:r>
              <a:rPr lang="ru-RU" b="1" dirty="0"/>
              <a:t>До настоящего времени такие рекомендации отсутствуют</a:t>
            </a:r>
            <a:r>
              <a:rPr lang="ru-RU" b="1" dirty="0" smtClean="0"/>
              <a:t>.</a:t>
            </a:r>
          </a:p>
          <a:p>
            <a:endParaRPr lang="ru-RU" dirty="0"/>
          </a:p>
          <a:p>
            <a:r>
              <a:rPr lang="ru-RU" dirty="0"/>
              <a:t>В качестве одного из возможных можно рекомендовать следу­ющий порядок учета затрат по их элементам. Дополнительно к ис­пользуемым счетам </a:t>
            </a:r>
            <a:r>
              <a:rPr lang="ru-RU" b="1" dirty="0"/>
              <a:t>20-29</a:t>
            </a:r>
            <a:r>
              <a:rPr lang="ru-RU" dirty="0"/>
              <a:t> следует открыть синтетические счета: </a:t>
            </a:r>
            <a:endParaRPr lang="ru-RU" dirty="0" smtClean="0"/>
          </a:p>
          <a:p>
            <a:r>
              <a:rPr lang="ru-RU" b="1" dirty="0" smtClean="0"/>
              <a:t>30</a:t>
            </a:r>
            <a:r>
              <a:rPr lang="ru-RU" dirty="0" smtClean="0"/>
              <a:t> </a:t>
            </a:r>
            <a:r>
              <a:rPr lang="ru-RU" dirty="0"/>
              <a:t>«Материальные затраты»; 31 «Затраты на оплату труда»; </a:t>
            </a:r>
            <a:endParaRPr lang="ru-RU" dirty="0" smtClean="0"/>
          </a:p>
          <a:p>
            <a:r>
              <a:rPr lang="ru-RU" b="1" dirty="0" smtClean="0"/>
              <a:t>32</a:t>
            </a:r>
            <a:r>
              <a:rPr lang="ru-RU" dirty="0" smtClean="0"/>
              <a:t> </a:t>
            </a:r>
            <a:r>
              <a:rPr lang="ru-RU" dirty="0"/>
              <a:t>«Отчисле­ния на социальные нужды»; </a:t>
            </a:r>
            <a:endParaRPr lang="ru-RU" dirty="0" smtClean="0"/>
          </a:p>
          <a:p>
            <a:r>
              <a:rPr lang="ru-RU" b="1" dirty="0" smtClean="0"/>
              <a:t>33</a:t>
            </a:r>
            <a:r>
              <a:rPr lang="ru-RU" dirty="0" smtClean="0"/>
              <a:t> </a:t>
            </a:r>
            <a:r>
              <a:rPr lang="ru-RU" dirty="0"/>
              <a:t>«Амортизация»; </a:t>
            </a:r>
            <a:endParaRPr lang="ru-RU" dirty="0" smtClean="0"/>
          </a:p>
          <a:p>
            <a:r>
              <a:rPr lang="ru-RU" b="1" dirty="0" smtClean="0"/>
              <a:t>34</a:t>
            </a:r>
            <a:r>
              <a:rPr lang="ru-RU" dirty="0" smtClean="0"/>
              <a:t> </a:t>
            </a:r>
            <a:r>
              <a:rPr lang="ru-RU" dirty="0"/>
              <a:t>«Прочие затраты».</a:t>
            </a:r>
          </a:p>
          <a:p>
            <a:endParaRPr lang="ru-RU" dirty="0"/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04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u="sng" dirty="0" smtClean="0"/>
              <a:t>Учет </a:t>
            </a:r>
            <a:r>
              <a:rPr lang="ru-RU" sz="3600" b="1" u="sng" dirty="0"/>
              <a:t>затрат на производство продукции по статьям калькуляции</a:t>
            </a:r>
            <a:r>
              <a:rPr lang="ru-RU" b="1" u="sng" dirty="0"/>
              <a:t/>
            </a:r>
            <a:br>
              <a:rPr lang="ru-RU" b="1" u="sng" dirty="0"/>
            </a:b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Перечень статей затрат (калькуляции), их состав и методы рас­пределения по видам продукции (работ, услуг) определяются </a:t>
            </a:r>
            <a:endParaRPr lang="ru-RU" dirty="0" smtClean="0"/>
          </a:p>
          <a:p>
            <a:pPr marL="0" indent="0" algn="ctr">
              <a:buNone/>
            </a:pPr>
            <a:r>
              <a:rPr lang="ru-RU" b="1" dirty="0" smtClean="0"/>
              <a:t>отраслевыми методическими рекомендациями </a:t>
            </a:r>
            <a:r>
              <a:rPr lang="ru-RU" b="1" dirty="0"/>
              <a:t>по вопросам планиро­вания, учета и </a:t>
            </a:r>
            <a:r>
              <a:rPr lang="ru-RU" b="1" dirty="0" err="1"/>
              <a:t>калькулирования</a:t>
            </a:r>
            <a:r>
              <a:rPr lang="ru-RU" b="1" dirty="0"/>
              <a:t> себестоимости продукции (работ, услуг</a:t>
            </a:r>
            <a:r>
              <a:rPr lang="ru-RU" b="1" dirty="0" smtClean="0"/>
              <a:t>)</a:t>
            </a:r>
            <a:endParaRPr lang="ru-RU" dirty="0"/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30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Отразить  хозяйственные операции </a:t>
            </a:r>
            <a:r>
              <a:rPr lang="ru-RU" dirty="0"/>
              <a:t>на счетах бухгалтерского </a:t>
            </a:r>
            <a:r>
              <a:rPr lang="ru-RU" dirty="0" smtClean="0"/>
              <a:t>учёта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Данные приведены  таблице1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756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768752"/>
          </a:xfrm>
        </p:spPr>
        <p:txBody>
          <a:bodyPr>
            <a:normAutofit/>
          </a:bodyPr>
          <a:lstStyle/>
          <a:p>
            <a:r>
              <a:rPr lang="ru-RU" sz="1050" dirty="0"/>
              <a:t>Хозяйственные операции за месяц</a:t>
            </a:r>
          </a:p>
          <a:p>
            <a:r>
              <a:rPr lang="ru-RU" sz="1050" dirty="0"/>
              <a:t>                                                                                                                 руб.</a:t>
            </a:r>
          </a:p>
          <a:p>
            <a:r>
              <a:rPr lang="ru-RU" sz="1050" dirty="0" smtClean="0"/>
              <a:t>1.Отпущены </a:t>
            </a:r>
            <a:r>
              <a:rPr lang="ru-RU" sz="1050" dirty="0"/>
              <a:t>материалы	500000</a:t>
            </a:r>
            <a:br>
              <a:rPr lang="ru-RU" sz="1050" dirty="0"/>
            </a:br>
            <a:r>
              <a:rPr lang="ru-RU" sz="1050" dirty="0"/>
              <a:t>В том числе:</a:t>
            </a:r>
          </a:p>
          <a:p>
            <a:r>
              <a:rPr lang="ru-RU" sz="1050" dirty="0"/>
              <a:t>на производство продукции	400 000</a:t>
            </a:r>
          </a:p>
          <a:p>
            <a:r>
              <a:rPr lang="ru-RU" sz="1050" dirty="0"/>
              <a:t>на цеховые нужды	</a:t>
            </a:r>
            <a:r>
              <a:rPr lang="en-US" sz="1050" dirty="0" smtClean="0"/>
              <a:t>                                </a:t>
            </a:r>
            <a:r>
              <a:rPr lang="ru-RU" sz="1050" dirty="0" smtClean="0"/>
              <a:t>50 </a:t>
            </a:r>
            <a:r>
              <a:rPr lang="ru-RU" sz="1050" dirty="0"/>
              <a:t>000</a:t>
            </a:r>
          </a:p>
          <a:p>
            <a:r>
              <a:rPr lang="ru-RU" sz="1050" dirty="0"/>
              <a:t>на общехозяйственные нужды	40 000</a:t>
            </a:r>
          </a:p>
          <a:p>
            <a:r>
              <a:rPr lang="ru-RU" sz="1050" dirty="0"/>
              <a:t>на затаривание и упаковку продукции	10 000</a:t>
            </a:r>
          </a:p>
          <a:p>
            <a:r>
              <a:rPr lang="ru-RU" sz="1050" dirty="0" smtClean="0"/>
              <a:t>2.Начислена </a:t>
            </a:r>
            <a:r>
              <a:rPr lang="ru-RU" sz="1050" dirty="0"/>
              <a:t>заработная плата	100000</a:t>
            </a:r>
            <a:br>
              <a:rPr lang="ru-RU" sz="1050" dirty="0"/>
            </a:br>
            <a:r>
              <a:rPr lang="ru-RU" sz="1050" dirty="0"/>
              <a:t>В том числе:</a:t>
            </a:r>
          </a:p>
          <a:p>
            <a:r>
              <a:rPr lang="ru-RU" sz="1050" dirty="0"/>
              <a:t>рабочим основного производства	80 000</a:t>
            </a:r>
          </a:p>
          <a:p>
            <a:r>
              <a:rPr lang="ru-RU" sz="1050" dirty="0"/>
              <a:t>персоналу цехов	</a:t>
            </a:r>
            <a:r>
              <a:rPr lang="en-US" sz="1050" dirty="0" smtClean="0"/>
              <a:t>                               </a:t>
            </a:r>
            <a:r>
              <a:rPr lang="ru-RU" sz="1050" dirty="0" smtClean="0"/>
              <a:t>10 </a:t>
            </a:r>
            <a:r>
              <a:rPr lang="ru-RU" sz="1050" dirty="0"/>
              <a:t>000</a:t>
            </a:r>
          </a:p>
          <a:p>
            <a:r>
              <a:rPr lang="ru-RU" sz="1050" dirty="0"/>
              <a:t>персоналу заводоуправления	8000</a:t>
            </a:r>
          </a:p>
          <a:p>
            <a:r>
              <a:rPr lang="ru-RU" sz="1050" dirty="0"/>
              <a:t>работникам по продаже продукции	2000</a:t>
            </a:r>
          </a:p>
          <a:p>
            <a:r>
              <a:rPr lang="ru-RU" sz="1050" dirty="0" smtClean="0"/>
              <a:t>3.Начислено </a:t>
            </a:r>
            <a:r>
              <a:rPr lang="ru-RU" sz="1050" dirty="0"/>
              <a:t>в фонд социального </a:t>
            </a:r>
            <a:r>
              <a:rPr lang="ru-RU" sz="1050" dirty="0" smtClean="0"/>
              <a:t>страхования,</a:t>
            </a:r>
            <a:r>
              <a:rPr lang="en-US" sz="1050" dirty="0" smtClean="0"/>
              <a:t> </a:t>
            </a:r>
            <a:r>
              <a:rPr lang="ru-RU" sz="1050" dirty="0" smtClean="0"/>
              <a:t>40 </a:t>
            </a:r>
            <a:r>
              <a:rPr lang="ru-RU" sz="1050" dirty="0"/>
              <a:t>000</a:t>
            </a:r>
            <a:br>
              <a:rPr lang="ru-RU" sz="1050" dirty="0"/>
            </a:br>
            <a:r>
              <a:rPr lang="ru-RU" sz="1050" dirty="0"/>
              <a:t>Пенсионный фонд и фонды</a:t>
            </a:r>
          </a:p>
          <a:p>
            <a:r>
              <a:rPr lang="ru-RU" sz="1050" dirty="0"/>
              <a:t>обязательного медицинского страхования</a:t>
            </a:r>
          </a:p>
          <a:p>
            <a:r>
              <a:rPr lang="ru-RU" sz="1050" dirty="0" smtClean="0"/>
              <a:t>4.Начислена </a:t>
            </a:r>
            <a:r>
              <a:rPr lang="ru-RU" sz="1050" dirty="0"/>
              <a:t>амортизация по основным </a:t>
            </a:r>
            <a:r>
              <a:rPr lang="ru-RU" sz="1050" dirty="0" smtClean="0"/>
              <a:t>средствам</a:t>
            </a:r>
            <a:r>
              <a:rPr lang="en-US" sz="1050" dirty="0" smtClean="0"/>
              <a:t> </a:t>
            </a:r>
            <a:r>
              <a:rPr lang="ru-RU" sz="1050" dirty="0" smtClean="0"/>
              <a:t>60000</a:t>
            </a:r>
            <a:r>
              <a:rPr lang="ru-RU" sz="1050" dirty="0"/>
              <a:t/>
            </a:r>
            <a:br>
              <a:rPr lang="ru-RU" sz="1050" dirty="0"/>
            </a:br>
            <a:r>
              <a:rPr lang="ru-RU" sz="1050" dirty="0"/>
              <a:t>В том числе:</a:t>
            </a:r>
          </a:p>
          <a:p>
            <a:r>
              <a:rPr lang="ru-RU" sz="1050" dirty="0"/>
              <a:t>по основным средствам цехов	40 000</a:t>
            </a:r>
          </a:p>
          <a:p>
            <a:r>
              <a:rPr lang="ru-RU" sz="1050" dirty="0"/>
              <a:t>по основным средствам заводоуправления	20 000</a:t>
            </a:r>
          </a:p>
          <a:p>
            <a:pPr lvl="0"/>
            <a:r>
              <a:rPr lang="ru-RU" sz="1050" dirty="0"/>
              <a:t>Списаны общепроизводственные расходы	104 000</a:t>
            </a:r>
          </a:p>
          <a:p>
            <a:pPr lvl="0"/>
            <a:r>
              <a:rPr lang="ru-RU" sz="1050" dirty="0"/>
              <a:t>Списаны общехозяйственные расходы	71 200</a:t>
            </a:r>
          </a:p>
          <a:p>
            <a:pPr lvl="0"/>
            <a:r>
              <a:rPr lang="ru-RU" sz="1050" dirty="0"/>
              <a:t>Оприходовано готовой продукции</a:t>
            </a:r>
          </a:p>
          <a:p>
            <a:r>
              <a:rPr lang="ru-RU" sz="1050" dirty="0"/>
              <a:t>по фактической себестоимости	687 200</a:t>
            </a:r>
          </a:p>
          <a:p>
            <a:pPr lvl="0"/>
            <a:r>
              <a:rPr lang="ru-RU" sz="1050" dirty="0"/>
              <a:t>Отгружена покупателю продукция в сумме	1200000</a:t>
            </a:r>
            <a:br>
              <a:rPr lang="ru-RU" sz="1050" dirty="0"/>
            </a:br>
            <a:r>
              <a:rPr lang="ru-RU" sz="1050" dirty="0"/>
              <a:t>(включая НДС - 200 000 руб.)</a:t>
            </a:r>
          </a:p>
          <a:p>
            <a:pPr lvl="0"/>
            <a:r>
              <a:rPr lang="ru-RU" sz="1050" dirty="0"/>
              <a:t>Поступили платежи за проданную продукцию 1 200 000</a:t>
            </a:r>
          </a:p>
          <a:p>
            <a:pPr lvl="0"/>
            <a:r>
              <a:rPr lang="ru-RU" sz="1050" dirty="0"/>
              <a:t>Списана фактическая себестоимость</a:t>
            </a:r>
          </a:p>
          <a:p>
            <a:r>
              <a:rPr lang="ru-RU" sz="1050" dirty="0"/>
              <a:t>отгруженной продукции	687 200</a:t>
            </a:r>
          </a:p>
          <a:p>
            <a:r>
              <a:rPr lang="ru-RU" sz="1050" dirty="0"/>
              <a:t>И. Списаны коммерческие </a:t>
            </a:r>
            <a:r>
              <a:rPr lang="ru-RU" sz="1050" dirty="0" smtClean="0"/>
              <a:t>расходы</a:t>
            </a:r>
            <a:r>
              <a:rPr lang="en-US" sz="1050" dirty="0" smtClean="0"/>
              <a:t> </a:t>
            </a:r>
            <a:r>
              <a:rPr lang="ru-RU" sz="1050" dirty="0" smtClean="0"/>
              <a:t>12800</a:t>
            </a:r>
            <a:endParaRPr lang="ru-RU" sz="1050" dirty="0"/>
          </a:p>
          <a:p>
            <a:pPr lvl="0"/>
            <a:r>
              <a:rPr lang="ru-RU" sz="1050" dirty="0"/>
              <a:t>Начислен </a:t>
            </a:r>
            <a:r>
              <a:rPr lang="ru-RU" sz="1050" dirty="0" smtClean="0"/>
              <a:t>НДС</a:t>
            </a:r>
            <a:r>
              <a:rPr lang="en-US" sz="1050" dirty="0" smtClean="0"/>
              <a:t>  </a:t>
            </a:r>
            <a:r>
              <a:rPr lang="ru-RU" sz="1050" dirty="0" smtClean="0"/>
              <a:t>200000</a:t>
            </a:r>
            <a:endParaRPr lang="ru-RU" sz="1050" dirty="0"/>
          </a:p>
          <a:p>
            <a:r>
              <a:rPr lang="ru-RU" sz="1050" dirty="0"/>
              <a:t>13.Списан финансовый результат продажи </a:t>
            </a:r>
            <a:r>
              <a:rPr lang="ru-RU" sz="1050" dirty="0" smtClean="0"/>
              <a:t>продукции</a:t>
            </a:r>
            <a:r>
              <a:rPr lang="en-US" sz="1050" dirty="0" smtClean="0"/>
              <a:t> </a:t>
            </a:r>
            <a:r>
              <a:rPr lang="ru-RU" sz="1050" dirty="0" smtClean="0"/>
              <a:t>300000</a:t>
            </a:r>
            <a:endParaRPr lang="ru-RU" sz="1050" dirty="0"/>
          </a:p>
          <a:p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190620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 ЗА ВНИМАНИЕ!</a:t>
            </a:r>
            <a:endParaRPr lang="ru-RU" dirty="0"/>
          </a:p>
        </p:txBody>
      </p:sp>
      <p:pic>
        <p:nvPicPr>
          <p:cNvPr id="3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8062913" y="5035550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14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4cdd7ff9ea76989628719de91faa9ead9cc43b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606</Words>
  <Application>Microsoft Office PowerPoint</Application>
  <PresentationFormat>Экран (4:3)</PresentationFormat>
  <Paragraphs>99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Calibri</vt:lpstr>
      <vt:lpstr>Тема Office</vt:lpstr>
      <vt:lpstr>Тема 2: УЧЕТ ЗАТРАТ НА ПРОИЗВОДСТВО ПРОДУКЦИИ </vt:lpstr>
      <vt:lpstr> Принципы организации учета затрат на производство </vt:lpstr>
      <vt:lpstr>Презентация PowerPoint</vt:lpstr>
      <vt:lpstr>Нормативное регулирование</vt:lpstr>
      <vt:lpstr>Учет затрат в бухгалтерском учете</vt:lpstr>
      <vt:lpstr>Презентация PowerPoint</vt:lpstr>
      <vt:lpstr>Объекты учета</vt:lpstr>
      <vt:lpstr>Презентация PowerPoint</vt:lpstr>
      <vt:lpstr>Презентация PowerPoint</vt:lpstr>
      <vt:lpstr>Презентация PowerPoint</vt:lpstr>
      <vt:lpstr>Презентация PowerPoint</vt:lpstr>
      <vt:lpstr>Учет расходов по элементам затрат</vt:lpstr>
      <vt:lpstr>Презентация PowerPoint</vt:lpstr>
      <vt:lpstr>Информация о затратах по экономическим элементам</vt:lpstr>
      <vt:lpstr>Рекомендации плана счетов</vt:lpstr>
      <vt:lpstr> Учет затрат на производство продукции по статьям калькуляции </vt:lpstr>
      <vt:lpstr>Презентация PowerPoint</vt:lpstr>
      <vt:lpstr>Презентация PowerPoint</vt:lpstr>
      <vt:lpstr>СПАСИБО 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УЧЕТ ЗАТРАТ НА ПРОИЗВОДСТВО ПРОДУКЦИИ</dc:title>
  <dc:creator>Василенко Марина</dc:creator>
  <cp:lastModifiedBy>Василенко Марина</cp:lastModifiedBy>
  <cp:revision>26</cp:revision>
  <cp:lastPrinted>2018-02-01T23:28:18Z</cp:lastPrinted>
  <dcterms:created xsi:type="dcterms:W3CDTF">2015-02-19T02:00:34Z</dcterms:created>
  <dcterms:modified xsi:type="dcterms:W3CDTF">2018-02-01T23:41:25Z</dcterms:modified>
</cp:coreProperties>
</file>