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6" r:id="rId9"/>
    <p:sldId id="277" r:id="rId10"/>
    <p:sldId id="278" r:id="rId11"/>
    <p:sldId id="279" r:id="rId12"/>
    <p:sldId id="263" r:id="rId13"/>
    <p:sldId id="265" r:id="rId14"/>
    <p:sldId id="264" r:id="rId15"/>
    <p:sldId id="267" r:id="rId16"/>
    <p:sldId id="266" r:id="rId17"/>
    <p:sldId id="261" r:id="rId18"/>
    <p:sldId id="280" r:id="rId19"/>
    <p:sldId id="281" r:id="rId20"/>
  </p:sldIdLst>
  <p:sldSz cx="12192000" cy="6858000"/>
  <p:notesSz cx="6858000" cy="9144000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CBAD-14B1-4EE8-8977-5F156DB46CF4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6971-0A39-4411-9CB4-5ED876BB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676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CBAD-14B1-4EE8-8977-5F156DB46CF4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6971-0A39-4411-9CB4-5ED876BB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374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CBAD-14B1-4EE8-8977-5F156DB46CF4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6971-0A39-4411-9CB4-5ED876BB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380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CBAD-14B1-4EE8-8977-5F156DB46CF4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6971-0A39-4411-9CB4-5ED876BB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715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CBAD-14B1-4EE8-8977-5F156DB46CF4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6971-0A39-4411-9CB4-5ED876BB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549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CBAD-14B1-4EE8-8977-5F156DB46CF4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6971-0A39-4411-9CB4-5ED876BB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35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CBAD-14B1-4EE8-8977-5F156DB46CF4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6971-0A39-4411-9CB4-5ED876BB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513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CBAD-14B1-4EE8-8977-5F156DB46CF4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6971-0A39-4411-9CB4-5ED876BB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806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CBAD-14B1-4EE8-8977-5F156DB46CF4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6971-0A39-4411-9CB4-5ED876BB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066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CBAD-14B1-4EE8-8977-5F156DB46CF4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6971-0A39-4411-9CB4-5ED876BB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697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CBAD-14B1-4EE8-8977-5F156DB46CF4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6971-0A39-4411-9CB4-5ED876BB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87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6CBAD-14B1-4EE8-8977-5F156DB46CF4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C6971-0A39-4411-9CB4-5ED876BB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71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25852" y="530140"/>
            <a:ext cx="3400927" cy="4867275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/>
              <a:t>Рабочее время.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2779" y="5983705"/>
            <a:ext cx="9144000" cy="637674"/>
          </a:xfrm>
        </p:spPr>
        <p:txBody>
          <a:bodyPr/>
          <a:lstStyle/>
          <a:p>
            <a:pPr algn="r"/>
            <a:r>
              <a:rPr lang="ru-RU" dirty="0" smtClean="0"/>
              <a:t>Николаева В.И., ст. преподаватель кафедры Управления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053" y="530141"/>
            <a:ext cx="7315200" cy="486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11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832" y="-48126"/>
            <a:ext cx="9464842" cy="709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25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549275"/>
            <a:ext cx="8280400" cy="558165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400" b="1" i="1"/>
              <a:t>Нормальная продолжительность рабочего времени не может превышать 40 часов в неделю.</a:t>
            </a:r>
          </a:p>
          <a:p>
            <a:pPr eaLnBrk="1" hangingPunct="1">
              <a:lnSpc>
                <a:spcPct val="80000"/>
              </a:lnSpc>
            </a:pPr>
            <a:endParaRPr lang="ru-RU" altLang="ru-RU" sz="2400" b="1" i="1"/>
          </a:p>
          <a:p>
            <a:pPr eaLnBrk="1" hangingPunct="1">
              <a:lnSpc>
                <a:spcPct val="80000"/>
              </a:lnSpc>
            </a:pPr>
            <a:r>
              <a:rPr lang="ru-RU" altLang="ru-RU" sz="2400" b="1" i="1"/>
              <a:t>Нормальная продолжительность рабочего времени сокращается на: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/>
              <a:t>16 часов в неделю - для работников в возрасте до шестнадцати лет;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/>
              <a:t>5 часов в неделю - для работников, являющихся инвалидами 1 или II группы 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/>
              <a:t>4 часа в неделю - для работников в возрасте от шестнадцати до восемнадцати лет;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/>
              <a:t>4 часа в неделю и более - для работников, занятых на работах с вредными и (или) опасными условиями труда, в порядке, установленном Правительством Российской Федерации.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2716" y="0"/>
            <a:ext cx="4299284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42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8991"/>
            <a:ext cx="12192000" cy="7385445"/>
          </a:xfrm>
          <a:prstGeom prst="rect">
            <a:avLst/>
          </a:prstGeom>
        </p:spPr>
      </p:pic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311189" cy="1325563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Сокращенное рабочее время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212558" y="1825625"/>
            <a:ext cx="8690811" cy="435133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420624" indent="-384048" eaLnBrk="1" fontAlgn="auto" hangingPunct="1">
              <a:spcAft>
                <a:spcPts val="0"/>
              </a:spcAft>
              <a:buNone/>
              <a:defRPr/>
            </a:pPr>
            <a:r>
              <a:rPr lang="ru-RU" sz="2800" b="1" dirty="0"/>
              <a:t>Характеристика:</a:t>
            </a:r>
          </a:p>
          <a:p>
            <a:pPr marL="420624" indent="-384048" eaLnBrk="1" fontAlgn="auto" hangingPunct="1">
              <a:spcAft>
                <a:spcPts val="0"/>
              </a:spcAft>
              <a:buNone/>
              <a:defRPr/>
            </a:pPr>
            <a:r>
              <a:rPr lang="ru-RU" sz="2800" dirty="0"/>
              <a:t>- Льгота.</a:t>
            </a:r>
          </a:p>
          <a:p>
            <a:pPr marL="420624" indent="-384048" eaLnBrk="1" fontAlgn="auto" hangingPunct="1">
              <a:spcAft>
                <a:spcPts val="0"/>
              </a:spcAft>
              <a:buNone/>
              <a:defRPr/>
            </a:pPr>
            <a:r>
              <a:rPr lang="ru-RU" sz="2800" dirty="0"/>
              <a:t>- Оплата как при нормальном рабочем времени.</a:t>
            </a:r>
          </a:p>
          <a:p>
            <a:pPr marL="420624" indent="-384048" eaLnBrk="1" fontAlgn="auto" hangingPunct="1">
              <a:spcAft>
                <a:spcPts val="0"/>
              </a:spcAft>
              <a:buNone/>
              <a:defRPr/>
            </a:pPr>
            <a:r>
              <a:rPr lang="ru-RU" sz="2800" dirty="0"/>
              <a:t>- Устанавливается для работников:</a:t>
            </a:r>
          </a:p>
          <a:p>
            <a:pPr marL="722376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dirty="0"/>
              <a:t>До 16 лет=24 ч/</a:t>
            </a:r>
            <a:r>
              <a:rPr lang="ru-RU" sz="2400" dirty="0" err="1"/>
              <a:t>нед</a:t>
            </a:r>
            <a:r>
              <a:rPr lang="ru-RU" sz="2400" dirty="0"/>
              <a:t>.</a:t>
            </a:r>
          </a:p>
          <a:p>
            <a:pPr marL="722376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dirty="0"/>
              <a:t>От 16-18 лет=36 ч/</a:t>
            </a:r>
            <a:r>
              <a:rPr lang="ru-RU" sz="2400" dirty="0" err="1"/>
              <a:t>нед</a:t>
            </a:r>
            <a:r>
              <a:rPr lang="ru-RU" sz="2400" dirty="0"/>
              <a:t>.</a:t>
            </a:r>
          </a:p>
          <a:p>
            <a:pPr marL="722376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dirty="0"/>
              <a:t>Инвалиды I-II группы=35 ч/</a:t>
            </a:r>
            <a:r>
              <a:rPr lang="ru-RU" sz="2400" dirty="0" err="1"/>
              <a:t>нед</a:t>
            </a:r>
            <a:r>
              <a:rPr lang="ru-RU" sz="2400" dirty="0"/>
              <a:t>.</a:t>
            </a:r>
          </a:p>
          <a:p>
            <a:pPr marL="420624" indent="-384048" eaLnBrk="1" fontAlgn="auto" hangingPunct="1">
              <a:spcAft>
                <a:spcPts val="0"/>
              </a:spcAft>
              <a:buNone/>
              <a:defRPr/>
            </a:pPr>
            <a:r>
              <a:rPr lang="ru-RU" sz="2800" dirty="0"/>
              <a:t>- Занятых на работах с вредными, опасными условиями труда=36 ч/</a:t>
            </a:r>
            <a:r>
              <a:rPr lang="ru-RU" sz="2800" dirty="0" err="1"/>
              <a:t>нед</a:t>
            </a:r>
            <a:r>
              <a:rPr lang="ru-RU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7255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6862011" cy="1325563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ru-RU" altLang="ru-RU" dirty="0" smtClean="0"/>
              <a:t>Неполное рабочее время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708944" y="1813845"/>
            <a:ext cx="8229600" cy="481965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420624" indent="-384048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ru-RU" sz="2400" b="1" dirty="0"/>
              <a:t>Характеристика:</a:t>
            </a:r>
          </a:p>
          <a:p>
            <a:pPr marL="420624" indent="-384048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ru-RU" sz="2400" dirty="0"/>
              <a:t>- Соглашение между работником и работодателем</a:t>
            </a:r>
          </a:p>
          <a:p>
            <a:pPr marL="420624" indent="-384048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ru-RU" sz="2400" dirty="0"/>
              <a:t>- Две формы:</a:t>
            </a:r>
          </a:p>
          <a:p>
            <a:pPr marL="722376" lvl="1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dirty="0"/>
              <a:t>Уменьшение работы дня.</a:t>
            </a:r>
          </a:p>
          <a:p>
            <a:pPr marL="722376" lvl="1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dirty="0"/>
              <a:t>Уменьшение рабочей недели.</a:t>
            </a:r>
          </a:p>
          <a:p>
            <a:pPr marL="420624" indent="-384048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ru-RU" sz="2400" dirty="0"/>
              <a:t>- Оплата пропорционально отработанному времени или в зависимости от выполненного объёма работ.</a:t>
            </a:r>
          </a:p>
          <a:p>
            <a:pPr marL="420624" indent="-384048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ru-RU" sz="2400" dirty="0"/>
              <a:t>- Устанавливается для:</a:t>
            </a:r>
          </a:p>
          <a:p>
            <a:pPr marL="722376" lvl="1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dirty="0"/>
              <a:t>Беременных женщин;</a:t>
            </a:r>
          </a:p>
          <a:p>
            <a:pPr marL="722376" lvl="1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dirty="0"/>
              <a:t>Одного из родителей имеющего ребёнка до 14 лет ( ребёнка инвалида до 18 лет);</a:t>
            </a:r>
          </a:p>
          <a:p>
            <a:pPr marL="722376" lvl="1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dirty="0"/>
              <a:t>Лиц, осуществляющих уход за больным членом семьи в соответствии с медицинским заключением.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212" y="302462"/>
            <a:ext cx="4491788" cy="332305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8544" y="4069682"/>
            <a:ext cx="278130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41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032" y="-276727"/>
            <a:ext cx="9609221" cy="720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07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eaLnBrk="1" hangingPunct="1"/>
            <a:r>
              <a:rPr lang="ru-RU" altLang="ru-RU" sz="3600" b="1" dirty="0"/>
              <a:t>Ненормированный рабочий день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4267199"/>
            <a:ext cx="10515600" cy="1909763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eaLnBrk="1" hangingPunct="1"/>
            <a:r>
              <a:rPr lang="ru-RU" altLang="ru-RU" dirty="0" smtClean="0"/>
              <a:t>Ненормированный рабочий день - особый режим работы, в соответствии с которым отдельные работники могут по распоряжению работодателя при необходимости эпизодически привлекаться к выполнению своих трудовых функций за пределами нормальной продолжительности рабочего времени. </a:t>
            </a:r>
          </a:p>
        </p:txBody>
      </p:sp>
    </p:spTree>
    <p:extLst>
      <p:ext uri="{BB962C8B-B14F-4D97-AF65-F5344CB8AC3E}">
        <p14:creationId xmlns:p14="http://schemas.microsoft.com/office/powerpoint/2010/main" val="187273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/>
            <a:r>
              <a:rPr lang="ru-RU" altLang="ru-RU" dirty="0" smtClean="0"/>
              <a:t>Работа в ночное время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20624" indent="-38404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/>
              <a:t>Согласно с законодательством, продолжительность работы в ночное время сокращается на один час, и длиться с 22 часов до 6 часов утра.</a:t>
            </a:r>
          </a:p>
          <a:p>
            <a:pPr marL="420624" indent="-38404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ru-RU" sz="2800"/>
          </a:p>
          <a:p>
            <a:pPr marL="420624" indent="-38404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/>
              <a:t>Для работников, которым установлена сокращенная продолжительность рабочего времени, а также для работников, принятых специально для работы в ночное время - </a:t>
            </a:r>
            <a:r>
              <a:rPr lang="ru-RU" sz="2800" b="1"/>
              <a:t>не сокращается продолжительность</a:t>
            </a:r>
            <a:r>
              <a:rPr lang="ru-RU" sz="2800"/>
              <a:t> смены в ночное время.</a:t>
            </a:r>
          </a:p>
        </p:txBody>
      </p:sp>
    </p:spTree>
    <p:extLst>
      <p:ext uri="{BB962C8B-B14F-4D97-AF65-F5344CB8AC3E}">
        <p14:creationId xmlns:p14="http://schemas.microsoft.com/office/powerpoint/2010/main" val="131905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/>
            <a:r>
              <a:rPr lang="ru-RU" altLang="ru-RU" dirty="0" smtClean="0"/>
              <a:t>Работа в ночное время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dirty="0" smtClean="0"/>
              <a:t>К работе в ночное время не допускаются:</a:t>
            </a:r>
          </a:p>
          <a:p>
            <a:pPr eaLnBrk="1" hangingPunct="1"/>
            <a:r>
              <a:rPr lang="ru-RU" altLang="ru-RU" dirty="0" smtClean="0"/>
              <a:t>беременные женщины;</a:t>
            </a:r>
          </a:p>
          <a:p>
            <a:pPr eaLnBrk="1" hangingPunct="1"/>
            <a:r>
              <a:rPr lang="ru-RU" altLang="ru-RU" dirty="0" smtClean="0"/>
              <a:t>инвалиды;</a:t>
            </a:r>
          </a:p>
          <a:p>
            <a:pPr eaLnBrk="1" hangingPunct="1"/>
            <a:r>
              <a:rPr lang="ru-RU" altLang="ru-RU" dirty="0" smtClean="0"/>
              <a:t>работники не достигшие возраста 18 лет, за исключением лиц, участвующих в создании или исполнении художественных произведений.</a:t>
            </a:r>
          </a:p>
        </p:txBody>
      </p:sp>
    </p:spTree>
    <p:extLst>
      <p:ext uri="{BB962C8B-B14F-4D97-AF65-F5344CB8AC3E}">
        <p14:creationId xmlns:p14="http://schemas.microsoft.com/office/powerpoint/2010/main" val="224684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 eaLnBrk="1" hangingPunct="1"/>
            <a:r>
              <a:rPr lang="ru-RU" altLang="ru-RU" b="1" dirty="0" smtClean="0"/>
              <a:t>Сверхурочная работа</a:t>
            </a:r>
            <a:r>
              <a:rPr lang="ru-RU" altLang="ru-RU" dirty="0" smtClean="0"/>
              <a:t> 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mtClean="0"/>
              <a:t>Сверхурочная работа - работа, производимая работником по инициативе работодателя за пределами установленного рабочего времени.</a:t>
            </a:r>
          </a:p>
          <a:p>
            <a:pPr eaLnBrk="1" hangingPunct="1">
              <a:lnSpc>
                <a:spcPct val="90000"/>
              </a:lnSpc>
            </a:pPr>
            <a:endParaRPr lang="ru-RU" altLang="ru-RU" smtClean="0"/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Сверхурочные работы не должны превышать для каждого работника четырех часов в течение двух дней подряд и 120 часов в год.</a:t>
            </a:r>
          </a:p>
        </p:txBody>
      </p:sp>
    </p:spTree>
    <p:extLst>
      <p:ext uri="{BB962C8B-B14F-4D97-AF65-F5344CB8AC3E}">
        <p14:creationId xmlns:p14="http://schemas.microsoft.com/office/powerpoint/2010/main" val="93818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3"/>
            <a:ext cx="8229600" cy="919162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 eaLnBrk="1" hangingPunct="1"/>
            <a:r>
              <a:rPr lang="ru-RU" altLang="ru-RU" b="1" dirty="0" smtClean="0"/>
              <a:t>Сверхурочная работа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341439"/>
            <a:ext cx="8229600" cy="4789487"/>
          </a:xfrm>
        </p:spPr>
        <p:txBody>
          <a:bodyPr>
            <a:normAutofit lnSpcReduction="10000"/>
          </a:bodyPr>
          <a:lstStyle/>
          <a:p>
            <a:pPr marL="420624" indent="-384048">
              <a:lnSpc>
                <a:spcPct val="80000"/>
              </a:lnSpc>
              <a:buNone/>
              <a:defRPr/>
            </a:pPr>
            <a:r>
              <a:rPr lang="ru-RU" sz="2400" b="1"/>
              <a:t>Не допускается привлечение к сверхурочным работам</a:t>
            </a:r>
            <a:r>
              <a:rPr lang="ru-RU" sz="2400"/>
              <a:t> </a:t>
            </a:r>
          </a:p>
          <a:p>
            <a:pPr marL="420624" indent="-384048">
              <a:lnSpc>
                <a:spcPct val="80000"/>
              </a:lnSpc>
              <a:buFontTx/>
              <a:buChar char="-"/>
              <a:defRPr/>
            </a:pPr>
            <a:r>
              <a:rPr lang="ru-RU" sz="2400"/>
              <a:t>беременных женщин, </a:t>
            </a:r>
          </a:p>
          <a:p>
            <a:pPr marL="420624" indent="-384048">
              <a:lnSpc>
                <a:spcPct val="80000"/>
              </a:lnSpc>
              <a:buFontTx/>
              <a:buChar char="-"/>
              <a:defRPr/>
            </a:pPr>
            <a:r>
              <a:rPr lang="ru-RU" sz="2400"/>
              <a:t>работников в возрасте до восемнадцати лет.</a:t>
            </a:r>
          </a:p>
          <a:p>
            <a:pPr marL="420624" indent="-384048">
              <a:lnSpc>
                <a:spcPct val="80000"/>
              </a:lnSpc>
              <a:buFontTx/>
              <a:buChar char="-"/>
              <a:defRPr/>
            </a:pPr>
            <a:endParaRPr lang="ru-RU" sz="2400"/>
          </a:p>
          <a:p>
            <a:pPr marL="420624" indent="-384048">
              <a:lnSpc>
                <a:spcPct val="80000"/>
              </a:lnSpc>
              <a:buNone/>
              <a:defRPr/>
            </a:pPr>
            <a:r>
              <a:rPr lang="ru-RU" sz="2400" b="1"/>
              <a:t>Привлечение инвалидов, женщин, имеющих детей в возрасте до трех лет, к сверхурочным работам допускается при условии</a:t>
            </a:r>
            <a:r>
              <a:rPr lang="ru-RU" sz="2400"/>
              <a:t>:</a:t>
            </a:r>
          </a:p>
          <a:p>
            <a:pPr marL="420624" indent="-384048">
              <a:lnSpc>
                <a:spcPct val="80000"/>
              </a:lnSpc>
              <a:buFont typeface="Wingdings 2"/>
              <a:buChar char=""/>
              <a:defRPr/>
            </a:pPr>
            <a:r>
              <a:rPr lang="ru-RU" sz="2400"/>
              <a:t>с их письменного согласия;</a:t>
            </a:r>
          </a:p>
          <a:p>
            <a:pPr marL="420624" indent="-384048">
              <a:lnSpc>
                <a:spcPct val="80000"/>
              </a:lnSpc>
              <a:buFont typeface="Wingdings 2"/>
              <a:buChar char=""/>
              <a:defRPr/>
            </a:pPr>
            <a:r>
              <a:rPr lang="ru-RU" sz="2400"/>
              <a:t>если такие работы не запрещены им по состоянию здоровья в соответствии с медицинским заключением;</a:t>
            </a:r>
          </a:p>
          <a:p>
            <a:pPr marL="420624" indent="-384048">
              <a:lnSpc>
                <a:spcPct val="80000"/>
              </a:lnSpc>
              <a:buFont typeface="Wingdings 2"/>
              <a:buChar char=""/>
              <a:defRPr/>
            </a:pPr>
            <a:r>
              <a:rPr lang="ru-RU" sz="2400"/>
              <a:t>женщины, имеющие детей в возрасте до трех лет, и инвалиды должны быть в письменной форме ознакомлены со своим правом отказаться от сверхурочных работ.</a:t>
            </a:r>
          </a:p>
        </p:txBody>
      </p:sp>
    </p:spTree>
    <p:extLst>
      <p:ext uri="{BB962C8B-B14F-4D97-AF65-F5344CB8AC3E}">
        <p14:creationId xmlns:p14="http://schemas.microsoft.com/office/powerpoint/2010/main" val="365181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6159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/>
              <a:t>Время работы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180" y="1825625"/>
            <a:ext cx="9176084" cy="4351338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Время работы </a:t>
            </a:r>
            <a:r>
              <a:rPr lang="en-US" dirty="0" smtClean="0"/>
              <a:t>- </a:t>
            </a:r>
            <a:r>
              <a:rPr lang="ru-RU" dirty="0" smtClean="0"/>
              <a:t>это </a:t>
            </a:r>
            <a:r>
              <a:rPr lang="ru-RU" dirty="0"/>
              <a:t>та часть рабочего дня сотрудника, в течение которой он работает. </a:t>
            </a:r>
            <a:endParaRPr lang="en-US" dirty="0" smtClean="0"/>
          </a:p>
          <a:p>
            <a:r>
              <a:rPr lang="ru-RU" dirty="0" smtClean="0"/>
              <a:t>Время </a:t>
            </a:r>
            <a:r>
              <a:rPr lang="ru-RU" dirty="0"/>
              <a:t>работы делится на </a:t>
            </a:r>
            <a:r>
              <a:rPr lang="ru-RU" dirty="0">
                <a:solidFill>
                  <a:schemeClr val="accent6"/>
                </a:solidFill>
              </a:rPr>
              <a:t>производительное</a:t>
            </a:r>
            <a:r>
              <a:rPr lang="ru-RU" dirty="0"/>
              <a:t> и </a:t>
            </a:r>
            <a:r>
              <a:rPr lang="ru-RU" dirty="0">
                <a:solidFill>
                  <a:srgbClr val="FF0000"/>
                </a:solidFill>
              </a:rPr>
              <a:t>непроизводительное</a:t>
            </a:r>
            <a:r>
              <a:rPr lang="ru-RU" dirty="0"/>
              <a:t> время. </a:t>
            </a:r>
            <a:endParaRPr lang="en-US" dirty="0" smtClean="0"/>
          </a:p>
          <a:p>
            <a:r>
              <a:rPr lang="ru-RU" dirty="0" smtClean="0">
                <a:solidFill>
                  <a:schemeClr val="accent6"/>
                </a:solidFill>
              </a:rPr>
              <a:t>Производительное </a:t>
            </a:r>
            <a:r>
              <a:rPr lang="ru-RU" dirty="0">
                <a:solidFill>
                  <a:schemeClr val="accent6"/>
                </a:solidFill>
              </a:rPr>
              <a:t>время </a:t>
            </a:r>
            <a:r>
              <a:rPr lang="ru-RU" dirty="0"/>
              <a:t>– это трудозатраты, требующиеся для основной работы или производственного задания. </a:t>
            </a:r>
            <a:endParaRPr lang="en-US" dirty="0" smtClean="0"/>
          </a:p>
          <a:p>
            <a:r>
              <a:rPr lang="ru-RU" dirty="0" smtClean="0">
                <a:solidFill>
                  <a:srgbClr val="FF0000"/>
                </a:solidFill>
              </a:rPr>
              <a:t>Непроизводительное </a:t>
            </a:r>
            <a:r>
              <a:rPr lang="ru-RU" dirty="0">
                <a:solidFill>
                  <a:srgbClr val="FF0000"/>
                </a:solidFill>
              </a:rPr>
              <a:t>время </a:t>
            </a:r>
            <a:r>
              <a:rPr lang="ru-RU" dirty="0"/>
              <a:t>– это время работы, которая не связана с основным производственным заданием (например, организационное или технологическое обслуживание).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7390" y="2271045"/>
            <a:ext cx="3127937" cy="234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31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8608" y="0"/>
            <a:ext cx="1215393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9696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/>
              <a:t>Рабочее время включает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288631"/>
            <a:ext cx="10515600" cy="2888331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accent2"/>
                </a:solidFill>
              </a:rPr>
              <a:t>Подготовительно-заключительное время</a:t>
            </a:r>
            <a:r>
              <a:rPr lang="ru-RU" dirty="0"/>
              <a:t>, которое затрачивает сотрудник на </a:t>
            </a:r>
            <a:r>
              <a:rPr lang="ru-RU" dirty="0" smtClean="0"/>
              <a:t>подготовку к работе или завершению работы.</a:t>
            </a:r>
          </a:p>
          <a:p>
            <a:r>
              <a:rPr lang="ru-RU" dirty="0">
                <a:solidFill>
                  <a:schemeClr val="accent1"/>
                </a:solidFill>
              </a:rPr>
              <a:t>Оперативное время </a:t>
            </a:r>
            <a:r>
              <a:rPr lang="ru-RU" dirty="0"/>
              <a:t>– это основное технологическое время по классификации нормирования затрат рабочего времени, в течение которого реализуется основной производственный или технологический </a:t>
            </a:r>
            <a:r>
              <a:rPr lang="ru-RU" dirty="0" smtClean="0"/>
              <a:t>процесс.</a:t>
            </a:r>
          </a:p>
          <a:p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Время обслуживания рабочего места </a:t>
            </a:r>
            <a:r>
              <a:rPr lang="ru-RU" dirty="0"/>
              <a:t>- это время на выполнение обслуживающих действий, создающих возможность основной работы.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043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Время перерывов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Время перерывов – это та часть рабочего дня сотрудника, у течение которой возникают регламентированные (предусмотренные технологией производств или организацией труда) или нерегламентированные перерывы.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2570" y="2447077"/>
            <a:ext cx="1906504" cy="1914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30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/>
              <a:t>К регламентированным перерывам относится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639343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3600" dirty="0"/>
              <a:t>Перерывы на отдых – время, предоставленное сотрудников для поддержания работоспособности и недопущения излишнего утомления в течения рабочей смены.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3934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4000" dirty="0"/>
              <a:t>Перерывы, установленные технологией или организацией производственного процесса.</a:t>
            </a:r>
          </a:p>
        </p:txBody>
      </p:sp>
    </p:spTree>
    <p:extLst>
      <p:ext uri="{BB962C8B-B14F-4D97-AF65-F5344CB8AC3E}">
        <p14:creationId xmlns:p14="http://schemas.microsoft.com/office/powerpoint/2010/main" val="266858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3710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305" y="381167"/>
            <a:ext cx="10515600" cy="13255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Варианты использования рабочего времени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305" y="2213811"/>
            <a:ext cx="8466221" cy="4644189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Время случайной работы </a:t>
            </a:r>
            <a:r>
              <a:rPr lang="ru-RU" dirty="0"/>
              <a:t>– возникает при неожиданных отклонениях процесса производства от нормального хода и, как правило, затрачивается работником на выполнение дополнительных действий и операций, не предусмотренных основным производственным </a:t>
            </a:r>
            <a:r>
              <a:rPr lang="ru-RU" dirty="0" smtClean="0"/>
              <a:t>заданием</a:t>
            </a:r>
          </a:p>
          <a:p>
            <a:r>
              <a:rPr lang="ru-RU" dirty="0">
                <a:solidFill>
                  <a:schemeClr val="accent2"/>
                </a:solidFill>
              </a:rPr>
              <a:t>Время непроизводительной работы </a:t>
            </a:r>
            <a:r>
              <a:rPr lang="ru-RU" dirty="0"/>
              <a:t>– это может быть время на исправление брака, излишние действия или перемещения и выполнение тому подобных операций, не добавляющих ценности конечному продукту производства.</a:t>
            </a:r>
          </a:p>
        </p:txBody>
      </p:sp>
    </p:spTree>
    <p:extLst>
      <p:ext uri="{BB962C8B-B14F-4D97-AF65-F5344CB8AC3E}">
        <p14:creationId xmlns:p14="http://schemas.microsoft.com/office/powerpoint/2010/main" val="255674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6851" y="365125"/>
            <a:ext cx="11407109" cy="597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26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/>
              <a:t>Неявки в рабочие дни могут быть по следующим причинам: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очередные отпуска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Учебные отпуска</a:t>
            </a:r>
          </a:p>
          <a:p>
            <a:r>
              <a:rPr lang="ru-RU" dirty="0"/>
              <a:t>неявки по болезни. В число человеко-дней неявок по болезни включаются неявки, оформленные больничным </a:t>
            </a:r>
            <a:r>
              <a:rPr lang="ru-RU" dirty="0" smtClean="0"/>
              <a:t>листом</a:t>
            </a:r>
          </a:p>
          <a:p>
            <a:r>
              <a:rPr lang="ru-RU" dirty="0"/>
              <a:t>неявки с разрешения администрации</a:t>
            </a:r>
            <a:endParaRPr lang="ru-RU" dirty="0" smtClean="0"/>
          </a:p>
          <a:p>
            <a:r>
              <a:rPr lang="ru-RU" dirty="0"/>
              <a:t>неявки, разрешенные законом. Это неявки на работу в связи с выполнением государственных и общественных обязанностей (народные заседатели и депутаты, военнообязанные — вызов в военкомат, учебные сборы), по медицинским справкам и другие предусмотренные законодательством неявки</a:t>
            </a:r>
            <a:r>
              <a:rPr lang="ru-RU" dirty="0" smtClean="0"/>
              <a:t>;</a:t>
            </a:r>
          </a:p>
          <a:p>
            <a:r>
              <a:rPr lang="ru-RU" dirty="0"/>
              <a:t>массовые невыходы на работу в связи с забастовками и др.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81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100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Зачёт по дисциплине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4017572"/>
              </p:ext>
            </p:extLst>
          </p:nvPr>
        </p:nvGraphicFramePr>
        <p:xfrm>
          <a:off x="838200" y="1662663"/>
          <a:ext cx="10515600" cy="3078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Дата</a:t>
                      </a:r>
                      <a:endParaRPr lang="ru-RU" sz="2800" dirty="0"/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Время</a:t>
                      </a:r>
                      <a:endParaRPr lang="ru-RU" sz="2800" dirty="0"/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Аудитория</a:t>
                      </a:r>
                      <a:endParaRPr lang="ru-RU" sz="2800" dirty="0"/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Курс, группа</a:t>
                      </a:r>
                      <a:endParaRPr lang="ru-RU" sz="2800" dirty="0"/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25 июня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8.30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1449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БУП – 16-02</a:t>
                      </a:r>
                      <a:endParaRPr lang="ru-RU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 smtClean="0"/>
                        <a:t>25 июня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10.10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1449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БУП – 16-01</a:t>
                      </a:r>
                      <a:endParaRPr lang="ru-RU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26 июня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15.10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1440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БГУ – 16-01</a:t>
                      </a:r>
                      <a:endParaRPr lang="ru-RU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 smtClean="0"/>
                        <a:t>26 июня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16.50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1440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БГУ – 16-02</a:t>
                      </a:r>
                      <a:endParaRPr lang="ru-RU" sz="3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6283" y="4741143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44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9c7ad19d6c231d86ecde7a9b037ad47eea8f62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</TotalTime>
  <Words>851</Words>
  <Application>Microsoft Office PowerPoint</Application>
  <PresentationFormat>Широкоэкранный</PresentationFormat>
  <Paragraphs>99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Wingdings 2</vt:lpstr>
      <vt:lpstr>Тема Office</vt:lpstr>
      <vt:lpstr>Рабочее время. </vt:lpstr>
      <vt:lpstr>Презентация PowerPoint</vt:lpstr>
      <vt:lpstr>Презентация PowerPoint</vt:lpstr>
      <vt:lpstr>Сокращенное рабочее время</vt:lpstr>
      <vt:lpstr>Неполное рабочее время</vt:lpstr>
      <vt:lpstr>Презентация PowerPoint</vt:lpstr>
      <vt:lpstr>Ненормированный рабочий день</vt:lpstr>
      <vt:lpstr>Работа в ночное время</vt:lpstr>
      <vt:lpstr>Работа в ночное время</vt:lpstr>
      <vt:lpstr>Сверхурочная работа </vt:lpstr>
      <vt:lpstr>Сверхурочная работа</vt:lpstr>
      <vt:lpstr>Время работы </vt:lpstr>
      <vt:lpstr>Рабочее время включает</vt:lpstr>
      <vt:lpstr>Время перерывов </vt:lpstr>
      <vt:lpstr>К регламентированным перерывам относится</vt:lpstr>
      <vt:lpstr>Варианты использования рабочего времени</vt:lpstr>
      <vt:lpstr>Презентация PowerPoint</vt:lpstr>
      <vt:lpstr>Неявки в рабочие дни могут быть по следующим причинам:</vt:lpstr>
      <vt:lpstr>Зачёт по дисциплине</vt:lpstr>
    </vt:vector>
  </TitlesOfParts>
  <Company>ВГУЭС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Рабочее время. Лекция 3</dc:title>
  <dc:creator>Николаева Виктория</dc:creator>
  <cp:lastModifiedBy>Николаева Виктория</cp:lastModifiedBy>
  <cp:revision>39</cp:revision>
  <dcterms:created xsi:type="dcterms:W3CDTF">2017-04-11T08:07:56Z</dcterms:created>
  <dcterms:modified xsi:type="dcterms:W3CDTF">2018-06-08T23:16:44Z</dcterms:modified>
</cp:coreProperties>
</file>