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3921"/>
    <a:srgbClr val="865A36"/>
    <a:srgbClr val="AE9452"/>
    <a:srgbClr val="B6853C"/>
    <a:srgbClr val="91623B"/>
    <a:srgbClr val="95653D"/>
    <a:srgbClr val="9E6B40"/>
    <a:srgbClr val="946E4E"/>
    <a:srgbClr val="AA805E"/>
    <a:srgbClr val="CF81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54D99F-1D78-4EA6-B065-B02DE72D9284}" type="doc">
      <dgm:prSet loTypeId="urn:microsoft.com/office/officeart/2005/8/layout/target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0127C373-4BA8-4620-A7F5-18D52BA85E31}">
      <dgm:prSet phldrT="[Текст]" custT="1"/>
      <dgm:spPr>
        <a:solidFill>
          <a:schemeClr val="tx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1800" b="0" cap="none" spc="0" dirty="0" smtClean="0">
              <a:ln w="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Послы, нунции и приравненные</a:t>
          </a:r>
        </a:p>
        <a:p>
          <a:r>
            <a:rPr lang="ru-RU" sz="1800" b="0" cap="none" spc="0" dirty="0" smtClean="0">
              <a:ln w="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к ним представители государств</a:t>
          </a:r>
          <a:endParaRPr lang="ru-RU" sz="1800" b="0" cap="none" spc="0" dirty="0">
            <a:ln w="0">
              <a:solidFill>
                <a:schemeClr val="accent2">
                  <a:lumMod val="50000"/>
                </a:schemeClr>
              </a:solidFill>
            </a:ln>
            <a:solidFill>
              <a:schemeClr val="accent2">
                <a:lumMod val="50000"/>
              </a:schemeClr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3EDDB45B-3254-4310-8A84-BE4FB749A5E2}" type="parTrans" cxnId="{ABFD03F8-45A4-4B9A-89EB-C991049D759D}">
      <dgm:prSet/>
      <dgm:spPr/>
      <dgm:t>
        <a:bodyPr/>
        <a:lstStyle/>
        <a:p>
          <a:endParaRPr lang="ru-RU"/>
        </a:p>
      </dgm:t>
    </dgm:pt>
    <dgm:pt modelId="{74C935E4-04FE-44BD-B756-7BCB51CA9E2A}" type="sibTrans" cxnId="{ABFD03F8-45A4-4B9A-89EB-C991049D759D}">
      <dgm:prSet/>
      <dgm:spPr/>
      <dgm:t>
        <a:bodyPr/>
        <a:lstStyle/>
        <a:p>
          <a:endParaRPr lang="ru-RU"/>
        </a:p>
      </dgm:t>
    </dgm:pt>
    <dgm:pt modelId="{DF50B80E-55B4-48D8-9D34-9E0DFAC015AC}">
      <dgm:prSet phldrT="[Текст]" custT="1"/>
      <dgm:spPr/>
      <dgm:t>
        <a:bodyPr/>
        <a:lstStyle/>
        <a:p>
          <a:r>
            <a:rPr lang="ru-RU" sz="18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Аккредитуются при главе государства. Возглавляют посольства, нунциатуры, постпредства</a:t>
          </a:r>
          <a:endParaRPr lang="ru-RU" sz="18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B2EF3A4-8550-43A7-B983-583DA9392C91}" type="parTrans" cxnId="{B9AFA6DA-9903-492E-89D3-7166D33CD1C4}">
      <dgm:prSet/>
      <dgm:spPr/>
      <dgm:t>
        <a:bodyPr/>
        <a:lstStyle/>
        <a:p>
          <a:endParaRPr lang="ru-RU"/>
        </a:p>
      </dgm:t>
    </dgm:pt>
    <dgm:pt modelId="{359DAAA0-CDAE-4926-8731-68DA60946379}" type="sibTrans" cxnId="{B9AFA6DA-9903-492E-89D3-7166D33CD1C4}">
      <dgm:prSet/>
      <dgm:spPr/>
      <dgm:t>
        <a:bodyPr/>
        <a:lstStyle/>
        <a:p>
          <a:endParaRPr lang="ru-RU"/>
        </a:p>
      </dgm:t>
    </dgm:pt>
    <dgm:pt modelId="{A242350F-211A-483C-A73D-CE02C4A0418C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800" b="0" cap="none" spc="0" dirty="0" smtClean="0">
              <a:ln w="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Посланники, </a:t>
          </a:r>
          <a:r>
            <a:rPr lang="ru-RU" sz="1800" b="0" cap="none" spc="0" dirty="0" err="1" smtClean="0">
              <a:ln w="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интернунции</a:t>
          </a:r>
          <a:r>
            <a:rPr lang="ru-RU" sz="1800" b="0" cap="none" spc="0" dirty="0" smtClean="0">
              <a:ln w="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и   приравненные к ним представители государств </a:t>
          </a:r>
          <a:endParaRPr lang="ru-RU" sz="1800" b="0" cap="none" spc="0" dirty="0">
            <a:ln w="0">
              <a:solidFill>
                <a:schemeClr val="accent2">
                  <a:lumMod val="50000"/>
                </a:schemeClr>
              </a:solidFill>
            </a:ln>
            <a:solidFill>
              <a:schemeClr val="accent2">
                <a:lumMod val="50000"/>
              </a:schemeClr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F1546643-C065-4857-AC4D-EA117F262035}" type="parTrans" cxnId="{368977A2-6A1F-4711-BC04-444B28012B74}">
      <dgm:prSet/>
      <dgm:spPr/>
      <dgm:t>
        <a:bodyPr/>
        <a:lstStyle/>
        <a:p>
          <a:endParaRPr lang="ru-RU"/>
        </a:p>
      </dgm:t>
    </dgm:pt>
    <dgm:pt modelId="{6AAEF118-E865-4A3B-AD91-E17E5B01ACC3}" type="sibTrans" cxnId="{368977A2-6A1F-4711-BC04-444B28012B74}">
      <dgm:prSet/>
      <dgm:spPr/>
      <dgm:t>
        <a:bodyPr/>
        <a:lstStyle/>
        <a:p>
          <a:endParaRPr lang="ru-RU"/>
        </a:p>
      </dgm:t>
    </dgm:pt>
    <dgm:pt modelId="{F4EE6184-682D-4301-B238-FD5EBC64CEDF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8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Аккредитуются при главе государства. Возглавляют миссии, </a:t>
          </a:r>
          <a:r>
            <a:rPr lang="ru-RU" sz="1800" b="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интернунциатуры</a:t>
          </a:r>
          <a:r>
            <a:rPr lang="ru-RU" sz="18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, постпредства</a:t>
          </a:r>
          <a:endParaRPr lang="ru-RU" sz="18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29D14DE0-38A3-4019-933B-C09D4BEE2DB9}" type="parTrans" cxnId="{F6E2AF40-C349-40CE-96E7-6ADC6B0E8695}">
      <dgm:prSet/>
      <dgm:spPr/>
      <dgm:t>
        <a:bodyPr/>
        <a:lstStyle/>
        <a:p>
          <a:endParaRPr lang="ru-RU"/>
        </a:p>
      </dgm:t>
    </dgm:pt>
    <dgm:pt modelId="{B97BDE97-6FB4-4A38-A5CB-F2CD79A0AB08}" type="sibTrans" cxnId="{F6E2AF40-C349-40CE-96E7-6ADC6B0E8695}">
      <dgm:prSet/>
      <dgm:spPr/>
      <dgm:t>
        <a:bodyPr/>
        <a:lstStyle/>
        <a:p>
          <a:endParaRPr lang="ru-RU"/>
        </a:p>
      </dgm:t>
    </dgm:pt>
    <dgm:pt modelId="{8310BF42-FCBB-43A1-A9E1-53825816D5E9}">
      <dgm:prSet phldrT="[Текст]" custT="1"/>
      <dgm:spPr>
        <a:solidFill>
          <a:srgbClr val="FC7C1C">
            <a:alpha val="89804"/>
          </a:srgbClr>
        </a:solidFill>
      </dgm:spPr>
      <dgm:t>
        <a:bodyPr/>
        <a:lstStyle/>
        <a:p>
          <a:r>
            <a:rPr lang="ru-RU" sz="1800" b="0" cap="none" spc="0" dirty="0" smtClean="0">
              <a:ln w="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Поверенные в делах и приравненные к ним представители государств</a:t>
          </a:r>
          <a:endParaRPr lang="ru-RU" sz="1800" b="0" cap="none" spc="0" dirty="0">
            <a:ln w="0">
              <a:solidFill>
                <a:schemeClr val="accent2">
                  <a:lumMod val="50000"/>
                </a:schemeClr>
              </a:solidFill>
            </a:ln>
            <a:solidFill>
              <a:schemeClr val="accent2">
                <a:lumMod val="50000"/>
              </a:schemeClr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083A48F1-4203-462C-A3D2-A47B93CD4F66}" type="parTrans" cxnId="{73457718-02A8-447C-A850-499CF3B3526A}">
      <dgm:prSet/>
      <dgm:spPr/>
      <dgm:t>
        <a:bodyPr/>
        <a:lstStyle/>
        <a:p>
          <a:endParaRPr lang="ru-RU"/>
        </a:p>
      </dgm:t>
    </dgm:pt>
    <dgm:pt modelId="{43085C11-B6E7-4645-9E22-58AA833AC239}" type="sibTrans" cxnId="{73457718-02A8-447C-A850-499CF3B3526A}">
      <dgm:prSet/>
      <dgm:spPr/>
      <dgm:t>
        <a:bodyPr/>
        <a:lstStyle/>
        <a:p>
          <a:endParaRPr lang="ru-RU"/>
        </a:p>
      </dgm:t>
    </dgm:pt>
    <dgm:pt modelId="{6F66F675-1C7B-44F2-9D58-B0E764C68D7D}">
      <dgm:prSet phldrT="[Текст]" custT="1"/>
      <dgm:spPr/>
      <dgm:t>
        <a:bodyPr/>
        <a:lstStyle/>
        <a:p>
          <a:pPr eaLnBrk="1" latinLnBrk="0"/>
          <a:r>
            <a:rPr lang="ru-RU" sz="18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Аккредитуются при министре иностранных дел. Возглавляют миссии, постпредства. </a:t>
          </a:r>
        </a:p>
        <a:p>
          <a:endParaRPr lang="ru-RU" sz="18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0968F12-73DD-4449-AA1B-852CE2952BDD}" type="parTrans" cxnId="{4C2EEE3F-1A48-4E16-9CEE-3A0A174F019D}">
      <dgm:prSet/>
      <dgm:spPr/>
      <dgm:t>
        <a:bodyPr/>
        <a:lstStyle/>
        <a:p>
          <a:endParaRPr lang="ru-RU"/>
        </a:p>
      </dgm:t>
    </dgm:pt>
    <dgm:pt modelId="{8AB9B92C-703B-462D-AEEE-A858C3612499}" type="sibTrans" cxnId="{4C2EEE3F-1A48-4E16-9CEE-3A0A174F019D}">
      <dgm:prSet/>
      <dgm:spPr/>
      <dgm:t>
        <a:bodyPr/>
        <a:lstStyle/>
        <a:p>
          <a:endParaRPr lang="ru-RU"/>
        </a:p>
      </dgm:t>
    </dgm:pt>
    <dgm:pt modelId="{DF9E0811-27DA-426C-B601-2AF5D01EF6B3}">
      <dgm:prSet phldrT="[Текст]" custT="1"/>
      <dgm:spPr/>
      <dgm:t>
        <a:bodyPr/>
        <a:lstStyle/>
        <a:p>
          <a:endParaRPr lang="ru-RU" sz="18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9C31663-EB0B-4712-917D-8519EE4CAD0F}" type="parTrans" cxnId="{93C0EEAC-E519-4DE5-B322-0BBCB0AFD93D}">
      <dgm:prSet/>
      <dgm:spPr/>
      <dgm:t>
        <a:bodyPr/>
        <a:lstStyle/>
        <a:p>
          <a:endParaRPr lang="ru-RU"/>
        </a:p>
      </dgm:t>
    </dgm:pt>
    <dgm:pt modelId="{A97BD757-619A-40FB-A9BC-E11755DD47DE}" type="sibTrans" cxnId="{93C0EEAC-E519-4DE5-B322-0BBCB0AFD93D}">
      <dgm:prSet/>
      <dgm:spPr/>
      <dgm:t>
        <a:bodyPr/>
        <a:lstStyle/>
        <a:p>
          <a:endParaRPr lang="ru-RU"/>
        </a:p>
      </dgm:t>
    </dgm:pt>
    <dgm:pt modelId="{2A3EB4A2-5B58-4A58-B086-60BA85B57AE1}" type="pres">
      <dgm:prSet presAssocID="{9354D99F-1D78-4EA6-B065-B02DE72D9284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C11F0D6-D426-4DBF-B0E7-DEEBD27C6F7F}" type="pres">
      <dgm:prSet presAssocID="{0127C373-4BA8-4620-A7F5-18D52BA85E31}" presName="circle1" presStyleLbl="node1" presStyleIdx="0" presStyleCnt="3"/>
      <dgm:spPr>
        <a:ln>
          <a:solidFill>
            <a:schemeClr val="accent2"/>
          </a:solidFill>
        </a:ln>
      </dgm:spPr>
      <dgm:t>
        <a:bodyPr/>
        <a:lstStyle/>
        <a:p>
          <a:endParaRPr lang="ru-RU"/>
        </a:p>
      </dgm:t>
    </dgm:pt>
    <dgm:pt modelId="{245AFC5A-904B-45EA-AA00-ABA01E215B57}" type="pres">
      <dgm:prSet presAssocID="{0127C373-4BA8-4620-A7F5-18D52BA85E31}" presName="space" presStyleCnt="0"/>
      <dgm:spPr/>
    </dgm:pt>
    <dgm:pt modelId="{70B5E975-15C1-42C5-9F21-9594B4B2E19A}" type="pres">
      <dgm:prSet presAssocID="{0127C373-4BA8-4620-A7F5-18D52BA85E31}" presName="rect1" presStyleLbl="alignAcc1" presStyleIdx="0" presStyleCnt="3" custLinFactNeighborX="611" custLinFactNeighborY="358"/>
      <dgm:spPr/>
      <dgm:t>
        <a:bodyPr/>
        <a:lstStyle/>
        <a:p>
          <a:endParaRPr lang="ru-RU"/>
        </a:p>
      </dgm:t>
    </dgm:pt>
    <dgm:pt modelId="{A5C66017-0E3F-430E-8FA6-822A4082A9E0}" type="pres">
      <dgm:prSet presAssocID="{A242350F-211A-483C-A73D-CE02C4A0418C}" presName="vertSpace2" presStyleLbl="node1" presStyleIdx="0" presStyleCnt="3"/>
      <dgm:spPr/>
    </dgm:pt>
    <dgm:pt modelId="{3AA84641-AB50-4D09-8307-40713DE1606B}" type="pres">
      <dgm:prSet presAssocID="{A242350F-211A-483C-A73D-CE02C4A0418C}" presName="circle2" presStyleLbl="node1" presStyleIdx="1" presStyleCnt="3"/>
      <dgm:spPr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0108CC43-21F7-45D3-A203-187D7D25F863}" type="pres">
      <dgm:prSet presAssocID="{A242350F-211A-483C-A73D-CE02C4A0418C}" presName="rect2" presStyleLbl="alignAcc1" presStyleIdx="1" presStyleCnt="3"/>
      <dgm:spPr/>
      <dgm:t>
        <a:bodyPr/>
        <a:lstStyle/>
        <a:p>
          <a:endParaRPr lang="ru-RU"/>
        </a:p>
      </dgm:t>
    </dgm:pt>
    <dgm:pt modelId="{8A5B2842-1C4D-4ACF-A175-13CEF330210C}" type="pres">
      <dgm:prSet presAssocID="{8310BF42-FCBB-43A1-A9E1-53825816D5E9}" presName="vertSpace3" presStyleLbl="node1" presStyleIdx="1" presStyleCnt="3"/>
      <dgm:spPr/>
    </dgm:pt>
    <dgm:pt modelId="{21AADA71-54C4-43B1-82CB-642D73D9ABA0}" type="pres">
      <dgm:prSet presAssocID="{8310BF42-FCBB-43A1-A9E1-53825816D5E9}" presName="circle3" presStyleLbl="node1" presStyleIdx="2" presStyleCnt="3"/>
      <dgm:spPr>
        <a:ln>
          <a:solidFill>
            <a:schemeClr val="accent4"/>
          </a:solidFill>
        </a:ln>
      </dgm:spPr>
      <dgm:t>
        <a:bodyPr/>
        <a:lstStyle/>
        <a:p>
          <a:endParaRPr lang="ru-RU"/>
        </a:p>
      </dgm:t>
    </dgm:pt>
    <dgm:pt modelId="{957AC945-F2CF-4A7A-A59D-CF63A9068E01}" type="pres">
      <dgm:prSet presAssocID="{8310BF42-FCBB-43A1-A9E1-53825816D5E9}" presName="rect3" presStyleLbl="alignAcc1" presStyleIdx="2" presStyleCnt="3"/>
      <dgm:spPr/>
      <dgm:t>
        <a:bodyPr/>
        <a:lstStyle/>
        <a:p>
          <a:endParaRPr lang="ru-RU"/>
        </a:p>
      </dgm:t>
    </dgm:pt>
    <dgm:pt modelId="{900338EB-6E9F-4258-9AF0-B5571C3B250E}" type="pres">
      <dgm:prSet presAssocID="{0127C373-4BA8-4620-A7F5-18D52BA85E31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F3DBC2-635E-4EBB-A76F-051ABFBCBAF7}" type="pres">
      <dgm:prSet presAssocID="{0127C373-4BA8-4620-A7F5-18D52BA85E31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E87BCB-F533-4562-A4D8-454921F3D616}" type="pres">
      <dgm:prSet presAssocID="{A242350F-211A-483C-A73D-CE02C4A0418C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B816D2-B3B1-4B63-AC4A-28B4E77124F1}" type="pres">
      <dgm:prSet presAssocID="{A242350F-211A-483C-A73D-CE02C4A0418C}" presName="rect2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8AD030-1FDE-4439-9E5F-B525C6A66595}" type="pres">
      <dgm:prSet presAssocID="{8310BF42-FCBB-43A1-A9E1-53825816D5E9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13AACE-E376-4CDE-ADDF-C1F3A8534318}" type="pres">
      <dgm:prSet presAssocID="{8310BF42-FCBB-43A1-A9E1-53825816D5E9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457718-02A8-447C-A850-499CF3B3526A}" srcId="{9354D99F-1D78-4EA6-B065-B02DE72D9284}" destId="{8310BF42-FCBB-43A1-A9E1-53825816D5E9}" srcOrd="2" destOrd="0" parTransId="{083A48F1-4203-462C-A3D2-A47B93CD4F66}" sibTransId="{43085C11-B6E7-4645-9E22-58AA833AC239}"/>
    <dgm:cxn modelId="{A78018E9-FF71-4CA6-B635-E71447C51A76}" type="presOf" srcId="{0127C373-4BA8-4620-A7F5-18D52BA85E31}" destId="{900338EB-6E9F-4258-9AF0-B5571C3B250E}" srcOrd="1" destOrd="0" presId="urn:microsoft.com/office/officeart/2005/8/layout/target3"/>
    <dgm:cxn modelId="{B9AFA6DA-9903-492E-89D3-7166D33CD1C4}" srcId="{0127C373-4BA8-4620-A7F5-18D52BA85E31}" destId="{DF50B80E-55B4-48D8-9D34-9E0DFAC015AC}" srcOrd="0" destOrd="0" parTransId="{AB2EF3A4-8550-43A7-B983-583DA9392C91}" sibTransId="{359DAAA0-CDAE-4926-8731-68DA60946379}"/>
    <dgm:cxn modelId="{ABFD03F8-45A4-4B9A-89EB-C991049D759D}" srcId="{9354D99F-1D78-4EA6-B065-B02DE72D9284}" destId="{0127C373-4BA8-4620-A7F5-18D52BA85E31}" srcOrd="0" destOrd="0" parTransId="{3EDDB45B-3254-4310-8A84-BE4FB749A5E2}" sibTransId="{74C935E4-04FE-44BD-B756-7BCB51CA9E2A}"/>
    <dgm:cxn modelId="{10309DB4-20D9-4030-9885-F7BC0C217A2C}" type="presOf" srcId="{0127C373-4BA8-4620-A7F5-18D52BA85E31}" destId="{70B5E975-15C1-42C5-9F21-9594B4B2E19A}" srcOrd="0" destOrd="0" presId="urn:microsoft.com/office/officeart/2005/8/layout/target3"/>
    <dgm:cxn modelId="{A8D37770-B287-44CE-BBD6-81C1D388CEC2}" type="presOf" srcId="{A242350F-211A-483C-A73D-CE02C4A0418C}" destId="{0108CC43-21F7-45D3-A203-187D7D25F863}" srcOrd="0" destOrd="0" presId="urn:microsoft.com/office/officeart/2005/8/layout/target3"/>
    <dgm:cxn modelId="{79884745-A090-4FEF-89D0-9761A90F8924}" type="presOf" srcId="{DF50B80E-55B4-48D8-9D34-9E0DFAC015AC}" destId="{E9F3DBC2-635E-4EBB-A76F-051ABFBCBAF7}" srcOrd="0" destOrd="0" presId="urn:microsoft.com/office/officeart/2005/8/layout/target3"/>
    <dgm:cxn modelId="{6B247EA6-C8CF-40B8-B4AE-C43E5ED3B44C}" type="presOf" srcId="{DF9E0811-27DA-426C-B601-2AF5D01EF6B3}" destId="{5013AACE-E376-4CDE-ADDF-C1F3A8534318}" srcOrd="0" destOrd="0" presId="urn:microsoft.com/office/officeart/2005/8/layout/target3"/>
    <dgm:cxn modelId="{93C0EEAC-E519-4DE5-B322-0BBCB0AFD93D}" srcId="{8310BF42-FCBB-43A1-A9E1-53825816D5E9}" destId="{DF9E0811-27DA-426C-B601-2AF5D01EF6B3}" srcOrd="0" destOrd="0" parTransId="{E9C31663-EB0B-4712-917D-8519EE4CAD0F}" sibTransId="{A97BD757-619A-40FB-A9BC-E11755DD47DE}"/>
    <dgm:cxn modelId="{B79C3DFA-1556-4F32-ADEA-5733F79E1029}" type="presOf" srcId="{9354D99F-1D78-4EA6-B065-B02DE72D9284}" destId="{2A3EB4A2-5B58-4A58-B086-60BA85B57AE1}" srcOrd="0" destOrd="0" presId="urn:microsoft.com/office/officeart/2005/8/layout/target3"/>
    <dgm:cxn modelId="{6641A300-D149-4559-9C75-BB199C92FB9F}" type="presOf" srcId="{A242350F-211A-483C-A73D-CE02C4A0418C}" destId="{53E87BCB-F533-4562-A4D8-454921F3D616}" srcOrd="1" destOrd="0" presId="urn:microsoft.com/office/officeart/2005/8/layout/target3"/>
    <dgm:cxn modelId="{4C2EEE3F-1A48-4E16-9CEE-3A0A174F019D}" srcId="{8310BF42-FCBB-43A1-A9E1-53825816D5E9}" destId="{6F66F675-1C7B-44F2-9D58-B0E764C68D7D}" srcOrd="1" destOrd="0" parTransId="{60968F12-73DD-4449-AA1B-852CE2952BDD}" sibTransId="{8AB9B92C-703B-462D-AEEE-A858C3612499}"/>
    <dgm:cxn modelId="{F6E2AF40-C349-40CE-96E7-6ADC6B0E8695}" srcId="{A242350F-211A-483C-A73D-CE02C4A0418C}" destId="{F4EE6184-682D-4301-B238-FD5EBC64CEDF}" srcOrd="0" destOrd="0" parTransId="{29D14DE0-38A3-4019-933B-C09D4BEE2DB9}" sibTransId="{B97BDE97-6FB4-4A38-A5CB-F2CD79A0AB08}"/>
    <dgm:cxn modelId="{4E0A8DCD-DF11-4D26-9EFB-F86F5AA0782C}" type="presOf" srcId="{8310BF42-FCBB-43A1-A9E1-53825816D5E9}" destId="{C38AD030-1FDE-4439-9E5F-B525C6A66595}" srcOrd="1" destOrd="0" presId="urn:microsoft.com/office/officeart/2005/8/layout/target3"/>
    <dgm:cxn modelId="{ADC2C55C-813C-48A9-A425-5A254DEBF960}" type="presOf" srcId="{F4EE6184-682D-4301-B238-FD5EBC64CEDF}" destId="{8BB816D2-B3B1-4B63-AC4A-28B4E77124F1}" srcOrd="0" destOrd="0" presId="urn:microsoft.com/office/officeart/2005/8/layout/target3"/>
    <dgm:cxn modelId="{BD619CE1-B815-4AF6-969C-D8E4CCFC98A4}" type="presOf" srcId="{6F66F675-1C7B-44F2-9D58-B0E764C68D7D}" destId="{5013AACE-E376-4CDE-ADDF-C1F3A8534318}" srcOrd="0" destOrd="1" presId="urn:microsoft.com/office/officeart/2005/8/layout/target3"/>
    <dgm:cxn modelId="{7BCEABC4-14DE-4526-BC7A-0B944574BA0F}" type="presOf" srcId="{8310BF42-FCBB-43A1-A9E1-53825816D5E9}" destId="{957AC945-F2CF-4A7A-A59D-CF63A9068E01}" srcOrd="0" destOrd="0" presId="urn:microsoft.com/office/officeart/2005/8/layout/target3"/>
    <dgm:cxn modelId="{368977A2-6A1F-4711-BC04-444B28012B74}" srcId="{9354D99F-1D78-4EA6-B065-B02DE72D9284}" destId="{A242350F-211A-483C-A73D-CE02C4A0418C}" srcOrd="1" destOrd="0" parTransId="{F1546643-C065-4857-AC4D-EA117F262035}" sibTransId="{6AAEF118-E865-4A3B-AD91-E17E5B01ACC3}"/>
    <dgm:cxn modelId="{D052E4C2-EC30-4B55-B244-0AAB2CE127DD}" type="presParOf" srcId="{2A3EB4A2-5B58-4A58-B086-60BA85B57AE1}" destId="{3C11F0D6-D426-4DBF-B0E7-DEEBD27C6F7F}" srcOrd="0" destOrd="0" presId="urn:microsoft.com/office/officeart/2005/8/layout/target3"/>
    <dgm:cxn modelId="{B2BB30B3-791E-444E-AF42-E9070718AE3C}" type="presParOf" srcId="{2A3EB4A2-5B58-4A58-B086-60BA85B57AE1}" destId="{245AFC5A-904B-45EA-AA00-ABA01E215B57}" srcOrd="1" destOrd="0" presId="urn:microsoft.com/office/officeart/2005/8/layout/target3"/>
    <dgm:cxn modelId="{DC23D59E-498B-4668-8046-C3EA54010E94}" type="presParOf" srcId="{2A3EB4A2-5B58-4A58-B086-60BA85B57AE1}" destId="{70B5E975-15C1-42C5-9F21-9594B4B2E19A}" srcOrd="2" destOrd="0" presId="urn:microsoft.com/office/officeart/2005/8/layout/target3"/>
    <dgm:cxn modelId="{C81B19F1-580D-4D69-B422-00B9C2AAD217}" type="presParOf" srcId="{2A3EB4A2-5B58-4A58-B086-60BA85B57AE1}" destId="{A5C66017-0E3F-430E-8FA6-822A4082A9E0}" srcOrd="3" destOrd="0" presId="urn:microsoft.com/office/officeart/2005/8/layout/target3"/>
    <dgm:cxn modelId="{76E2D804-C1DD-4262-A3F9-AD5BA72A310A}" type="presParOf" srcId="{2A3EB4A2-5B58-4A58-B086-60BA85B57AE1}" destId="{3AA84641-AB50-4D09-8307-40713DE1606B}" srcOrd="4" destOrd="0" presId="urn:microsoft.com/office/officeart/2005/8/layout/target3"/>
    <dgm:cxn modelId="{951ABAC4-951E-4297-80D9-D651C38B0292}" type="presParOf" srcId="{2A3EB4A2-5B58-4A58-B086-60BA85B57AE1}" destId="{0108CC43-21F7-45D3-A203-187D7D25F863}" srcOrd="5" destOrd="0" presId="urn:microsoft.com/office/officeart/2005/8/layout/target3"/>
    <dgm:cxn modelId="{D1C198F1-9F4D-4102-884B-E62880E9F81B}" type="presParOf" srcId="{2A3EB4A2-5B58-4A58-B086-60BA85B57AE1}" destId="{8A5B2842-1C4D-4ACF-A175-13CEF330210C}" srcOrd="6" destOrd="0" presId="urn:microsoft.com/office/officeart/2005/8/layout/target3"/>
    <dgm:cxn modelId="{6D98C8A5-3500-4CF2-969C-324DDCF08202}" type="presParOf" srcId="{2A3EB4A2-5B58-4A58-B086-60BA85B57AE1}" destId="{21AADA71-54C4-43B1-82CB-642D73D9ABA0}" srcOrd="7" destOrd="0" presId="urn:microsoft.com/office/officeart/2005/8/layout/target3"/>
    <dgm:cxn modelId="{654F9FB4-655C-405E-B294-AD35F8DDF163}" type="presParOf" srcId="{2A3EB4A2-5B58-4A58-B086-60BA85B57AE1}" destId="{957AC945-F2CF-4A7A-A59D-CF63A9068E01}" srcOrd="8" destOrd="0" presId="urn:microsoft.com/office/officeart/2005/8/layout/target3"/>
    <dgm:cxn modelId="{9E19215C-A244-484C-8DA0-CBC5A5321EC3}" type="presParOf" srcId="{2A3EB4A2-5B58-4A58-B086-60BA85B57AE1}" destId="{900338EB-6E9F-4258-9AF0-B5571C3B250E}" srcOrd="9" destOrd="0" presId="urn:microsoft.com/office/officeart/2005/8/layout/target3"/>
    <dgm:cxn modelId="{9BCBFE4E-274C-4B06-9DF8-FBE2A27BD94F}" type="presParOf" srcId="{2A3EB4A2-5B58-4A58-B086-60BA85B57AE1}" destId="{E9F3DBC2-635E-4EBB-A76F-051ABFBCBAF7}" srcOrd="10" destOrd="0" presId="urn:microsoft.com/office/officeart/2005/8/layout/target3"/>
    <dgm:cxn modelId="{BE813363-5916-4C64-BB6F-748C1883DBF0}" type="presParOf" srcId="{2A3EB4A2-5B58-4A58-B086-60BA85B57AE1}" destId="{53E87BCB-F533-4562-A4D8-454921F3D616}" srcOrd="11" destOrd="0" presId="urn:microsoft.com/office/officeart/2005/8/layout/target3"/>
    <dgm:cxn modelId="{E2ED2E82-7174-4938-B299-9D8E84BC2A80}" type="presParOf" srcId="{2A3EB4A2-5B58-4A58-B086-60BA85B57AE1}" destId="{8BB816D2-B3B1-4B63-AC4A-28B4E77124F1}" srcOrd="12" destOrd="0" presId="urn:microsoft.com/office/officeart/2005/8/layout/target3"/>
    <dgm:cxn modelId="{3F3D4E77-7981-4C99-BEE0-3B1809CA40FB}" type="presParOf" srcId="{2A3EB4A2-5B58-4A58-B086-60BA85B57AE1}" destId="{C38AD030-1FDE-4439-9E5F-B525C6A66595}" srcOrd="13" destOrd="0" presId="urn:microsoft.com/office/officeart/2005/8/layout/target3"/>
    <dgm:cxn modelId="{BB455507-7EE2-4F32-9730-4E77A2447AE0}" type="presParOf" srcId="{2A3EB4A2-5B58-4A58-B086-60BA85B57AE1}" destId="{5013AACE-E376-4CDE-ADDF-C1F3A8534318}" srcOrd="14" destOrd="0" presId="urn:microsoft.com/office/officeart/2005/8/layout/target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40C20-FB63-4AAC-A8F2-504C71C133AF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152B7-5C80-408A-B559-2A5835A64A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587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152B7-5C80-408A-B559-2A5835A64AD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852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8126-9458-4947-8326-82775D956E85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29591-7D4B-4D9D-9E35-E9FFD32D2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053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8126-9458-4947-8326-82775D956E85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29591-7D4B-4D9D-9E35-E9FFD32D2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925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8126-9458-4947-8326-82775D956E85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29591-7D4B-4D9D-9E35-E9FFD32D2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434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8126-9458-4947-8326-82775D956E85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29591-7D4B-4D9D-9E35-E9FFD32D2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24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8126-9458-4947-8326-82775D956E85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29591-7D4B-4D9D-9E35-E9FFD32D2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311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8126-9458-4947-8326-82775D956E85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29591-7D4B-4D9D-9E35-E9FFD32D2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637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8126-9458-4947-8326-82775D956E85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29591-7D4B-4D9D-9E35-E9FFD32D2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415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8126-9458-4947-8326-82775D956E85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29591-7D4B-4D9D-9E35-E9FFD32D2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735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8126-9458-4947-8326-82775D956E85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29591-7D4B-4D9D-9E35-E9FFD32D2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117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8126-9458-4947-8326-82775D956E85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29591-7D4B-4D9D-9E35-E9FFD32D2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622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8126-9458-4947-8326-82775D956E85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29591-7D4B-4D9D-9E35-E9FFD32D2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258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98126-9458-4947-8326-82775D956E85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29591-7D4B-4D9D-9E35-E9FFD32D2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74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0040" y="2269732"/>
            <a:ext cx="3243353" cy="312142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6320" y="3226121"/>
            <a:ext cx="1938696" cy="19508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71062" y="302244"/>
            <a:ext cx="55049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smtClean="0">
                <a:ln>
                  <a:solidFill>
                    <a:srgbClr val="776B39"/>
                  </a:solidFill>
                </a:ln>
                <a:solidFill>
                  <a:srgbClr val="8E6F22"/>
                </a:solidFill>
              </a:rPr>
              <a:t>Институт права ВГУЭС</a:t>
            </a:r>
            <a:br>
              <a:rPr lang="ru-RU" sz="2800" b="1" dirty="0" smtClean="0">
                <a:ln>
                  <a:solidFill>
                    <a:srgbClr val="776B39"/>
                  </a:solidFill>
                </a:ln>
                <a:solidFill>
                  <a:srgbClr val="8E6F22"/>
                </a:solidFill>
              </a:rPr>
            </a:br>
            <a:r>
              <a:rPr lang="ru-RU" sz="2000" b="1" dirty="0" smtClean="0">
                <a:ln>
                  <a:solidFill>
                    <a:srgbClr val="776B39"/>
                  </a:solidFill>
                </a:ln>
                <a:solidFill>
                  <a:srgbClr val="8E6F22"/>
                </a:solidFill>
              </a:rPr>
              <a:t>Кафедра международных отношений и права</a:t>
            </a:r>
            <a:endParaRPr lang="en-US" sz="2000" b="1" dirty="0" smtClean="0">
              <a:ln>
                <a:solidFill>
                  <a:srgbClr val="776B39"/>
                </a:solidFill>
              </a:ln>
              <a:solidFill>
                <a:srgbClr val="8E6F22"/>
              </a:solidFill>
            </a:endParaRPr>
          </a:p>
          <a:p>
            <a:pPr algn="r"/>
            <a:r>
              <a:rPr lang="ru-RU" sz="1600" b="1" dirty="0" smtClean="0">
                <a:ln>
                  <a:solidFill>
                    <a:srgbClr val="776B39"/>
                  </a:solidFill>
                </a:ln>
                <a:solidFill>
                  <a:srgbClr val="8E6F22"/>
                </a:solidFill>
              </a:rPr>
              <a:t/>
            </a:r>
            <a:br>
              <a:rPr lang="ru-RU" sz="1600" b="1" dirty="0" smtClean="0">
                <a:ln>
                  <a:solidFill>
                    <a:srgbClr val="776B39"/>
                  </a:solidFill>
                </a:ln>
                <a:solidFill>
                  <a:srgbClr val="8E6F22"/>
                </a:solidFill>
              </a:rPr>
            </a:br>
            <a:endParaRPr lang="en-US" sz="1600" b="1" dirty="0" smtClean="0">
              <a:ln>
                <a:solidFill>
                  <a:srgbClr val="776B39"/>
                </a:solidFill>
              </a:ln>
              <a:solidFill>
                <a:srgbClr val="8E6F22"/>
              </a:solidFill>
            </a:endParaRPr>
          </a:p>
          <a:p>
            <a:pPr algn="r"/>
            <a:endParaRPr lang="en-US" sz="1600" b="1" dirty="0" smtClean="0">
              <a:ln>
                <a:solidFill>
                  <a:srgbClr val="776B39"/>
                </a:solidFill>
              </a:ln>
              <a:solidFill>
                <a:srgbClr val="8E6F22"/>
              </a:solidFill>
            </a:endParaRPr>
          </a:p>
          <a:p>
            <a:pPr algn="r"/>
            <a:endParaRPr lang="en-US" sz="1600" b="1" dirty="0">
              <a:ln>
                <a:solidFill>
                  <a:srgbClr val="776B39"/>
                </a:solidFill>
              </a:ln>
              <a:solidFill>
                <a:srgbClr val="8E6F22"/>
              </a:solidFill>
            </a:endParaRPr>
          </a:p>
          <a:p>
            <a:pPr algn="r"/>
            <a:endParaRPr lang="en-US" sz="1600" b="1" dirty="0">
              <a:ln>
                <a:solidFill>
                  <a:srgbClr val="776B39"/>
                </a:solidFill>
              </a:ln>
              <a:solidFill>
                <a:srgbClr val="8E6F22"/>
              </a:solidFill>
            </a:endParaRPr>
          </a:p>
          <a:p>
            <a:pPr algn="r"/>
            <a:r>
              <a:rPr lang="ru-RU" sz="1600" b="1" dirty="0" smtClean="0">
                <a:ln>
                  <a:solidFill>
                    <a:srgbClr val="776B39"/>
                  </a:solidFill>
                </a:ln>
                <a:solidFill>
                  <a:srgbClr val="8E6F22"/>
                </a:solidFill>
              </a:rPr>
              <a:t/>
            </a:r>
            <a:br>
              <a:rPr lang="ru-RU" sz="1600" b="1" dirty="0" smtClean="0">
                <a:ln>
                  <a:solidFill>
                    <a:srgbClr val="776B39"/>
                  </a:solidFill>
                </a:ln>
                <a:solidFill>
                  <a:srgbClr val="8E6F22"/>
                </a:solidFill>
              </a:rPr>
            </a:br>
            <a:r>
              <a:rPr lang="ru-RU" sz="2400" b="1" dirty="0" smtClean="0">
                <a:ln>
                  <a:solidFill>
                    <a:srgbClr val="776B39"/>
                  </a:solidFill>
                </a:ln>
                <a:solidFill>
                  <a:srgbClr val="8E6F22"/>
                </a:solidFill>
              </a:rPr>
              <a:t>Презентация лекции по курсу</a:t>
            </a:r>
            <a:br>
              <a:rPr lang="ru-RU" sz="2400" b="1" dirty="0" smtClean="0">
                <a:ln>
                  <a:solidFill>
                    <a:srgbClr val="776B39"/>
                  </a:solidFill>
                </a:ln>
                <a:solidFill>
                  <a:srgbClr val="8E6F22"/>
                </a:solidFill>
              </a:rPr>
            </a:br>
            <a:r>
              <a:rPr lang="ru-RU" sz="2400" b="1" dirty="0" smtClean="0">
                <a:ln>
                  <a:solidFill>
                    <a:srgbClr val="776B39"/>
                  </a:solidFill>
                </a:ln>
                <a:solidFill>
                  <a:srgbClr val="8E6F22"/>
                </a:solidFill>
              </a:rPr>
              <a:t>«Дипломатический протокол и этикет»</a:t>
            </a:r>
            <a:br>
              <a:rPr lang="ru-RU" sz="2400" b="1" dirty="0" smtClean="0">
                <a:ln>
                  <a:solidFill>
                    <a:srgbClr val="776B39"/>
                  </a:solidFill>
                </a:ln>
                <a:solidFill>
                  <a:srgbClr val="8E6F22"/>
                </a:solidFill>
              </a:rPr>
            </a:br>
            <a:endParaRPr lang="ru-RU" sz="2400" b="1" dirty="0">
              <a:ln>
                <a:solidFill>
                  <a:srgbClr val="776B39"/>
                </a:solidFill>
              </a:ln>
              <a:solidFill>
                <a:srgbClr val="8E6F2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25815" y="4201565"/>
            <a:ext cx="48049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000" b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613921"/>
                </a:solidFill>
              </a:rPr>
              <a:t>Назначение главы диппредставительства</a:t>
            </a:r>
          </a:p>
          <a:p>
            <a:pPr algn="r"/>
            <a:r>
              <a:rPr lang="ru-RU" sz="2000" b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613921"/>
                </a:solidFill>
              </a:rPr>
              <a:t>Вручение верительных грамот</a:t>
            </a:r>
            <a:endParaRPr lang="ru-RU" sz="2000" b="1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rgbClr val="61392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06696" y="6356732"/>
            <a:ext cx="2562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Сост. Абашева Е.А, 2020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030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6429"/>
            <a:ext cx="12192000" cy="6857999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  <a:effectLst/>
        </p:spPr>
      </p:pic>
      <p:sp>
        <p:nvSpPr>
          <p:cNvPr id="12" name="Прямоугольник 11"/>
          <p:cNvSpPr/>
          <p:nvPr/>
        </p:nvSpPr>
        <p:spPr>
          <a:xfrm>
            <a:off x="5876693" y="3898260"/>
            <a:ext cx="6233531" cy="1828800"/>
          </a:xfrm>
          <a:custGeom>
            <a:avLst/>
            <a:gdLst>
              <a:gd name="connsiteX0" fmla="*/ 0 w 6036527"/>
              <a:gd name="connsiteY0" fmla="*/ 0 h 1828800"/>
              <a:gd name="connsiteX1" fmla="*/ 6036527 w 6036527"/>
              <a:gd name="connsiteY1" fmla="*/ 0 h 1828800"/>
              <a:gd name="connsiteX2" fmla="*/ 6036527 w 6036527"/>
              <a:gd name="connsiteY2" fmla="*/ 1828800 h 1828800"/>
              <a:gd name="connsiteX3" fmla="*/ 0 w 6036527"/>
              <a:gd name="connsiteY3" fmla="*/ 1828800 h 1828800"/>
              <a:gd name="connsiteX4" fmla="*/ 0 w 6036527"/>
              <a:gd name="connsiteY4" fmla="*/ 0 h 1828800"/>
              <a:gd name="connsiteX0" fmla="*/ 223024 w 6259551"/>
              <a:gd name="connsiteY0" fmla="*/ 0 h 1828800"/>
              <a:gd name="connsiteX1" fmla="*/ 6259551 w 6259551"/>
              <a:gd name="connsiteY1" fmla="*/ 0 h 1828800"/>
              <a:gd name="connsiteX2" fmla="*/ 6259551 w 6259551"/>
              <a:gd name="connsiteY2" fmla="*/ 1828800 h 1828800"/>
              <a:gd name="connsiteX3" fmla="*/ 223024 w 6259551"/>
              <a:gd name="connsiteY3" fmla="*/ 1828800 h 1828800"/>
              <a:gd name="connsiteX4" fmla="*/ 0 w 6259551"/>
              <a:gd name="connsiteY4" fmla="*/ 1008277 h 1828800"/>
              <a:gd name="connsiteX5" fmla="*/ 223024 w 6259551"/>
              <a:gd name="connsiteY5" fmla="*/ 0 h 1828800"/>
              <a:gd name="connsiteX0" fmla="*/ 223024 w 6259551"/>
              <a:gd name="connsiteY0" fmla="*/ 0 h 1828800"/>
              <a:gd name="connsiteX1" fmla="*/ 6259551 w 6259551"/>
              <a:gd name="connsiteY1" fmla="*/ 0 h 1828800"/>
              <a:gd name="connsiteX2" fmla="*/ 6259551 w 6259551"/>
              <a:gd name="connsiteY2" fmla="*/ 1828800 h 1828800"/>
              <a:gd name="connsiteX3" fmla="*/ 223024 w 6259551"/>
              <a:gd name="connsiteY3" fmla="*/ 1828800 h 1828800"/>
              <a:gd name="connsiteX4" fmla="*/ 0 w 6259551"/>
              <a:gd name="connsiteY4" fmla="*/ 1008277 h 1828800"/>
              <a:gd name="connsiteX5" fmla="*/ 223024 w 6259551"/>
              <a:gd name="connsiteY5" fmla="*/ 0 h 1828800"/>
              <a:gd name="connsiteX0" fmla="*/ 223024 w 6259551"/>
              <a:gd name="connsiteY0" fmla="*/ 0 h 1828800"/>
              <a:gd name="connsiteX1" fmla="*/ 6259551 w 6259551"/>
              <a:gd name="connsiteY1" fmla="*/ 0 h 1828800"/>
              <a:gd name="connsiteX2" fmla="*/ 6259551 w 6259551"/>
              <a:gd name="connsiteY2" fmla="*/ 1828800 h 1828800"/>
              <a:gd name="connsiteX3" fmla="*/ 223024 w 6259551"/>
              <a:gd name="connsiteY3" fmla="*/ 1828800 h 1828800"/>
              <a:gd name="connsiteX4" fmla="*/ 0 w 6259551"/>
              <a:gd name="connsiteY4" fmla="*/ 1008277 h 1828800"/>
              <a:gd name="connsiteX5" fmla="*/ 223024 w 6259551"/>
              <a:gd name="connsiteY5" fmla="*/ 0 h 1828800"/>
              <a:gd name="connsiteX0" fmla="*/ 223024 w 6259551"/>
              <a:gd name="connsiteY0" fmla="*/ 0 h 1828800"/>
              <a:gd name="connsiteX1" fmla="*/ 6259551 w 6259551"/>
              <a:gd name="connsiteY1" fmla="*/ 0 h 1828800"/>
              <a:gd name="connsiteX2" fmla="*/ 6259551 w 6259551"/>
              <a:gd name="connsiteY2" fmla="*/ 1828800 h 1828800"/>
              <a:gd name="connsiteX3" fmla="*/ 524107 w 6259551"/>
              <a:gd name="connsiteY3" fmla="*/ 1828800 h 1828800"/>
              <a:gd name="connsiteX4" fmla="*/ 0 w 6259551"/>
              <a:gd name="connsiteY4" fmla="*/ 1008277 h 1828800"/>
              <a:gd name="connsiteX5" fmla="*/ 223024 w 6259551"/>
              <a:gd name="connsiteY5" fmla="*/ 0 h 1828800"/>
              <a:gd name="connsiteX0" fmla="*/ 223024 w 6259551"/>
              <a:gd name="connsiteY0" fmla="*/ 0 h 1828800"/>
              <a:gd name="connsiteX1" fmla="*/ 6259551 w 6259551"/>
              <a:gd name="connsiteY1" fmla="*/ 0 h 1828800"/>
              <a:gd name="connsiteX2" fmla="*/ 6259551 w 6259551"/>
              <a:gd name="connsiteY2" fmla="*/ 1828800 h 1828800"/>
              <a:gd name="connsiteX3" fmla="*/ 524107 w 6259551"/>
              <a:gd name="connsiteY3" fmla="*/ 1828800 h 1828800"/>
              <a:gd name="connsiteX4" fmla="*/ 0 w 6259551"/>
              <a:gd name="connsiteY4" fmla="*/ 1008277 h 1828800"/>
              <a:gd name="connsiteX5" fmla="*/ 223024 w 6259551"/>
              <a:gd name="connsiteY5" fmla="*/ 0 h 1828800"/>
              <a:gd name="connsiteX0" fmla="*/ 223024 w 6259551"/>
              <a:gd name="connsiteY0" fmla="*/ 0 h 1828800"/>
              <a:gd name="connsiteX1" fmla="*/ 6259551 w 6259551"/>
              <a:gd name="connsiteY1" fmla="*/ 0 h 1828800"/>
              <a:gd name="connsiteX2" fmla="*/ 6259551 w 6259551"/>
              <a:gd name="connsiteY2" fmla="*/ 1828800 h 1828800"/>
              <a:gd name="connsiteX3" fmla="*/ 524107 w 6259551"/>
              <a:gd name="connsiteY3" fmla="*/ 1828800 h 1828800"/>
              <a:gd name="connsiteX4" fmla="*/ 0 w 6259551"/>
              <a:gd name="connsiteY4" fmla="*/ 1008277 h 1828800"/>
              <a:gd name="connsiteX5" fmla="*/ 223024 w 6259551"/>
              <a:gd name="connsiteY5" fmla="*/ 0 h 1828800"/>
              <a:gd name="connsiteX0" fmla="*/ 490653 w 6259551"/>
              <a:gd name="connsiteY0" fmla="*/ 0 h 1839951"/>
              <a:gd name="connsiteX1" fmla="*/ 6259551 w 6259551"/>
              <a:gd name="connsiteY1" fmla="*/ 11151 h 1839951"/>
              <a:gd name="connsiteX2" fmla="*/ 6259551 w 6259551"/>
              <a:gd name="connsiteY2" fmla="*/ 1839951 h 1839951"/>
              <a:gd name="connsiteX3" fmla="*/ 524107 w 6259551"/>
              <a:gd name="connsiteY3" fmla="*/ 1839951 h 1839951"/>
              <a:gd name="connsiteX4" fmla="*/ 0 w 6259551"/>
              <a:gd name="connsiteY4" fmla="*/ 1019428 h 1839951"/>
              <a:gd name="connsiteX5" fmla="*/ 490653 w 6259551"/>
              <a:gd name="connsiteY5" fmla="*/ 0 h 1839951"/>
              <a:gd name="connsiteX0" fmla="*/ 490653 w 6259551"/>
              <a:gd name="connsiteY0" fmla="*/ 0 h 1839951"/>
              <a:gd name="connsiteX1" fmla="*/ 6259551 w 6259551"/>
              <a:gd name="connsiteY1" fmla="*/ 11151 h 1839951"/>
              <a:gd name="connsiteX2" fmla="*/ 6259551 w 6259551"/>
              <a:gd name="connsiteY2" fmla="*/ 1839951 h 1839951"/>
              <a:gd name="connsiteX3" fmla="*/ 524107 w 6259551"/>
              <a:gd name="connsiteY3" fmla="*/ 1839951 h 1839951"/>
              <a:gd name="connsiteX4" fmla="*/ 0 w 6259551"/>
              <a:gd name="connsiteY4" fmla="*/ 1019428 h 1839951"/>
              <a:gd name="connsiteX5" fmla="*/ 490653 w 6259551"/>
              <a:gd name="connsiteY5" fmla="*/ 0 h 1839951"/>
              <a:gd name="connsiteX0" fmla="*/ 490653 w 6259551"/>
              <a:gd name="connsiteY0" fmla="*/ 0 h 1839951"/>
              <a:gd name="connsiteX1" fmla="*/ 6259551 w 6259551"/>
              <a:gd name="connsiteY1" fmla="*/ 11151 h 1839951"/>
              <a:gd name="connsiteX2" fmla="*/ 6259551 w 6259551"/>
              <a:gd name="connsiteY2" fmla="*/ 1839951 h 1839951"/>
              <a:gd name="connsiteX3" fmla="*/ 680224 w 6259551"/>
              <a:gd name="connsiteY3" fmla="*/ 1839951 h 1839951"/>
              <a:gd name="connsiteX4" fmla="*/ 0 w 6259551"/>
              <a:gd name="connsiteY4" fmla="*/ 1019428 h 1839951"/>
              <a:gd name="connsiteX5" fmla="*/ 490653 w 6259551"/>
              <a:gd name="connsiteY5" fmla="*/ 0 h 1839951"/>
              <a:gd name="connsiteX0" fmla="*/ 635618 w 6259551"/>
              <a:gd name="connsiteY0" fmla="*/ 0 h 1828800"/>
              <a:gd name="connsiteX1" fmla="*/ 6259551 w 6259551"/>
              <a:gd name="connsiteY1" fmla="*/ 0 h 1828800"/>
              <a:gd name="connsiteX2" fmla="*/ 6259551 w 6259551"/>
              <a:gd name="connsiteY2" fmla="*/ 1828800 h 1828800"/>
              <a:gd name="connsiteX3" fmla="*/ 680224 w 6259551"/>
              <a:gd name="connsiteY3" fmla="*/ 1828800 h 1828800"/>
              <a:gd name="connsiteX4" fmla="*/ 0 w 6259551"/>
              <a:gd name="connsiteY4" fmla="*/ 1008277 h 1828800"/>
              <a:gd name="connsiteX5" fmla="*/ 635618 w 6259551"/>
              <a:gd name="connsiteY5" fmla="*/ 0 h 1828800"/>
              <a:gd name="connsiteX0" fmla="*/ 635618 w 6259551"/>
              <a:gd name="connsiteY0" fmla="*/ 0 h 1828800"/>
              <a:gd name="connsiteX1" fmla="*/ 6259551 w 6259551"/>
              <a:gd name="connsiteY1" fmla="*/ 0 h 1828800"/>
              <a:gd name="connsiteX2" fmla="*/ 6259551 w 6259551"/>
              <a:gd name="connsiteY2" fmla="*/ 1828800 h 1828800"/>
              <a:gd name="connsiteX3" fmla="*/ 680224 w 6259551"/>
              <a:gd name="connsiteY3" fmla="*/ 1828800 h 1828800"/>
              <a:gd name="connsiteX4" fmla="*/ 0 w 6259551"/>
              <a:gd name="connsiteY4" fmla="*/ 1008277 h 1828800"/>
              <a:gd name="connsiteX5" fmla="*/ 635618 w 6259551"/>
              <a:gd name="connsiteY5" fmla="*/ 0 h 1828800"/>
              <a:gd name="connsiteX0" fmla="*/ 635618 w 6259551"/>
              <a:gd name="connsiteY0" fmla="*/ 0 h 1828800"/>
              <a:gd name="connsiteX1" fmla="*/ 6259551 w 6259551"/>
              <a:gd name="connsiteY1" fmla="*/ 0 h 1828800"/>
              <a:gd name="connsiteX2" fmla="*/ 6259551 w 6259551"/>
              <a:gd name="connsiteY2" fmla="*/ 1828800 h 1828800"/>
              <a:gd name="connsiteX3" fmla="*/ 680224 w 6259551"/>
              <a:gd name="connsiteY3" fmla="*/ 1828800 h 1828800"/>
              <a:gd name="connsiteX4" fmla="*/ 0 w 6259551"/>
              <a:gd name="connsiteY4" fmla="*/ 1008277 h 1828800"/>
              <a:gd name="connsiteX5" fmla="*/ 635618 w 6259551"/>
              <a:gd name="connsiteY5" fmla="*/ 0 h 1828800"/>
              <a:gd name="connsiteX0" fmla="*/ 635618 w 6259551"/>
              <a:gd name="connsiteY0" fmla="*/ 0 h 1828800"/>
              <a:gd name="connsiteX1" fmla="*/ 6259551 w 6259551"/>
              <a:gd name="connsiteY1" fmla="*/ 0 h 1828800"/>
              <a:gd name="connsiteX2" fmla="*/ 6259551 w 6259551"/>
              <a:gd name="connsiteY2" fmla="*/ 1828800 h 1828800"/>
              <a:gd name="connsiteX3" fmla="*/ 680224 w 6259551"/>
              <a:gd name="connsiteY3" fmla="*/ 1828800 h 1828800"/>
              <a:gd name="connsiteX4" fmla="*/ 0 w 6259551"/>
              <a:gd name="connsiteY4" fmla="*/ 1008277 h 1828800"/>
              <a:gd name="connsiteX5" fmla="*/ 635618 w 6259551"/>
              <a:gd name="connsiteY5" fmla="*/ 0 h 1828800"/>
              <a:gd name="connsiteX0" fmla="*/ 635618 w 6259551"/>
              <a:gd name="connsiteY0" fmla="*/ 0 h 1828800"/>
              <a:gd name="connsiteX1" fmla="*/ 6259551 w 6259551"/>
              <a:gd name="connsiteY1" fmla="*/ 0 h 1828800"/>
              <a:gd name="connsiteX2" fmla="*/ 6259551 w 6259551"/>
              <a:gd name="connsiteY2" fmla="*/ 1828800 h 1828800"/>
              <a:gd name="connsiteX3" fmla="*/ 680224 w 6259551"/>
              <a:gd name="connsiteY3" fmla="*/ 1828800 h 1828800"/>
              <a:gd name="connsiteX4" fmla="*/ 0 w 6259551"/>
              <a:gd name="connsiteY4" fmla="*/ 1008277 h 1828800"/>
              <a:gd name="connsiteX5" fmla="*/ 635618 w 6259551"/>
              <a:gd name="connsiteY5" fmla="*/ 0 h 1828800"/>
              <a:gd name="connsiteX0" fmla="*/ 691374 w 6315307"/>
              <a:gd name="connsiteY0" fmla="*/ 0 h 1828800"/>
              <a:gd name="connsiteX1" fmla="*/ 6315307 w 6315307"/>
              <a:gd name="connsiteY1" fmla="*/ 0 h 1828800"/>
              <a:gd name="connsiteX2" fmla="*/ 6315307 w 6315307"/>
              <a:gd name="connsiteY2" fmla="*/ 1828800 h 1828800"/>
              <a:gd name="connsiteX3" fmla="*/ 735980 w 6315307"/>
              <a:gd name="connsiteY3" fmla="*/ 1828800 h 1828800"/>
              <a:gd name="connsiteX4" fmla="*/ 0 w 6315307"/>
              <a:gd name="connsiteY4" fmla="*/ 1041730 h 1828800"/>
              <a:gd name="connsiteX5" fmla="*/ 691374 w 6315307"/>
              <a:gd name="connsiteY5" fmla="*/ 0 h 1828800"/>
              <a:gd name="connsiteX0" fmla="*/ 691374 w 6315307"/>
              <a:gd name="connsiteY0" fmla="*/ 0 h 1828800"/>
              <a:gd name="connsiteX1" fmla="*/ 6315307 w 6315307"/>
              <a:gd name="connsiteY1" fmla="*/ 0 h 1828800"/>
              <a:gd name="connsiteX2" fmla="*/ 6315307 w 6315307"/>
              <a:gd name="connsiteY2" fmla="*/ 1828800 h 1828800"/>
              <a:gd name="connsiteX3" fmla="*/ 735980 w 6315307"/>
              <a:gd name="connsiteY3" fmla="*/ 1828800 h 1828800"/>
              <a:gd name="connsiteX4" fmla="*/ 0 w 6315307"/>
              <a:gd name="connsiteY4" fmla="*/ 1041730 h 1828800"/>
              <a:gd name="connsiteX5" fmla="*/ 691374 w 6315307"/>
              <a:gd name="connsiteY5" fmla="*/ 0 h 1828800"/>
              <a:gd name="connsiteX0" fmla="*/ 691374 w 6315307"/>
              <a:gd name="connsiteY0" fmla="*/ 0 h 1828800"/>
              <a:gd name="connsiteX1" fmla="*/ 6315307 w 6315307"/>
              <a:gd name="connsiteY1" fmla="*/ 0 h 1828800"/>
              <a:gd name="connsiteX2" fmla="*/ 6315307 w 6315307"/>
              <a:gd name="connsiteY2" fmla="*/ 1828800 h 1828800"/>
              <a:gd name="connsiteX3" fmla="*/ 735980 w 6315307"/>
              <a:gd name="connsiteY3" fmla="*/ 1828800 h 1828800"/>
              <a:gd name="connsiteX4" fmla="*/ 0 w 6315307"/>
              <a:gd name="connsiteY4" fmla="*/ 1041730 h 1828800"/>
              <a:gd name="connsiteX5" fmla="*/ 691374 w 6315307"/>
              <a:gd name="connsiteY5" fmla="*/ 0 h 1828800"/>
              <a:gd name="connsiteX0" fmla="*/ 691374 w 6315307"/>
              <a:gd name="connsiteY0" fmla="*/ 0 h 1828800"/>
              <a:gd name="connsiteX1" fmla="*/ 6315307 w 6315307"/>
              <a:gd name="connsiteY1" fmla="*/ 0 h 1828800"/>
              <a:gd name="connsiteX2" fmla="*/ 6315307 w 6315307"/>
              <a:gd name="connsiteY2" fmla="*/ 1828800 h 1828800"/>
              <a:gd name="connsiteX3" fmla="*/ 735980 w 6315307"/>
              <a:gd name="connsiteY3" fmla="*/ 1828800 h 1828800"/>
              <a:gd name="connsiteX4" fmla="*/ 0 w 6315307"/>
              <a:gd name="connsiteY4" fmla="*/ 1041730 h 1828800"/>
              <a:gd name="connsiteX5" fmla="*/ 691374 w 6315307"/>
              <a:gd name="connsiteY5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15307" h="1828800">
                <a:moveTo>
                  <a:pt x="691374" y="0"/>
                </a:moveTo>
                <a:lnTo>
                  <a:pt x="6315307" y="0"/>
                </a:lnTo>
                <a:lnTo>
                  <a:pt x="6315307" y="1828800"/>
                </a:lnTo>
                <a:lnTo>
                  <a:pt x="735980" y="1828800"/>
                </a:lnTo>
                <a:cubicBezTo>
                  <a:pt x="524107" y="1588746"/>
                  <a:pt x="245327" y="1304084"/>
                  <a:pt x="0" y="1041730"/>
                </a:cubicBezTo>
                <a:lnTo>
                  <a:pt x="691374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415561" y="267629"/>
            <a:ext cx="4610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3C3324"/>
                </a:solidFill>
              </a:rPr>
              <a:t>Установление дипломатических отношений</a:t>
            </a:r>
            <a:endParaRPr lang="ru-RU" b="1" dirty="0">
              <a:solidFill>
                <a:srgbClr val="3C3324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55707" y="931017"/>
            <a:ext cx="6354517" cy="1846659"/>
          </a:xfrm>
          <a:custGeom>
            <a:avLst/>
            <a:gdLst>
              <a:gd name="connsiteX0" fmla="*/ 0 w 6050321"/>
              <a:gd name="connsiteY0" fmla="*/ 0 h 1846659"/>
              <a:gd name="connsiteX1" fmla="*/ 6050321 w 6050321"/>
              <a:gd name="connsiteY1" fmla="*/ 0 h 1846659"/>
              <a:gd name="connsiteX2" fmla="*/ 6050321 w 6050321"/>
              <a:gd name="connsiteY2" fmla="*/ 1846659 h 1846659"/>
              <a:gd name="connsiteX3" fmla="*/ 0 w 6050321"/>
              <a:gd name="connsiteY3" fmla="*/ 1846659 h 1846659"/>
              <a:gd name="connsiteX4" fmla="*/ 0 w 6050321"/>
              <a:gd name="connsiteY4" fmla="*/ 0 h 1846659"/>
              <a:gd name="connsiteX0" fmla="*/ 0 w 6050321"/>
              <a:gd name="connsiteY0" fmla="*/ 0 h 1846659"/>
              <a:gd name="connsiteX1" fmla="*/ 6050321 w 6050321"/>
              <a:gd name="connsiteY1" fmla="*/ 0 h 1846659"/>
              <a:gd name="connsiteX2" fmla="*/ 6050321 w 6050321"/>
              <a:gd name="connsiteY2" fmla="*/ 1846659 h 1846659"/>
              <a:gd name="connsiteX3" fmla="*/ 0 w 6050321"/>
              <a:gd name="connsiteY3" fmla="*/ 1846659 h 1846659"/>
              <a:gd name="connsiteX4" fmla="*/ 2644 w 6050321"/>
              <a:gd name="connsiteY4" fmla="*/ 1009295 h 1846659"/>
              <a:gd name="connsiteX5" fmla="*/ 0 w 6050321"/>
              <a:gd name="connsiteY5" fmla="*/ 0 h 1846659"/>
              <a:gd name="connsiteX0" fmla="*/ 242685 w 6293006"/>
              <a:gd name="connsiteY0" fmla="*/ 0 h 1846659"/>
              <a:gd name="connsiteX1" fmla="*/ 6293006 w 6293006"/>
              <a:gd name="connsiteY1" fmla="*/ 0 h 1846659"/>
              <a:gd name="connsiteX2" fmla="*/ 6293006 w 6293006"/>
              <a:gd name="connsiteY2" fmla="*/ 1846659 h 1846659"/>
              <a:gd name="connsiteX3" fmla="*/ 242685 w 6293006"/>
              <a:gd name="connsiteY3" fmla="*/ 1846659 h 1846659"/>
              <a:gd name="connsiteX4" fmla="*/ 2 w 6293006"/>
              <a:gd name="connsiteY4" fmla="*/ 931236 h 1846659"/>
              <a:gd name="connsiteX5" fmla="*/ 242685 w 6293006"/>
              <a:gd name="connsiteY5" fmla="*/ 0 h 1846659"/>
              <a:gd name="connsiteX0" fmla="*/ 242685 w 6293006"/>
              <a:gd name="connsiteY0" fmla="*/ 0 h 1846659"/>
              <a:gd name="connsiteX1" fmla="*/ 6293006 w 6293006"/>
              <a:gd name="connsiteY1" fmla="*/ 0 h 1846659"/>
              <a:gd name="connsiteX2" fmla="*/ 6293006 w 6293006"/>
              <a:gd name="connsiteY2" fmla="*/ 1846659 h 1846659"/>
              <a:gd name="connsiteX3" fmla="*/ 242685 w 6293006"/>
              <a:gd name="connsiteY3" fmla="*/ 1846659 h 1846659"/>
              <a:gd name="connsiteX4" fmla="*/ 2 w 6293006"/>
              <a:gd name="connsiteY4" fmla="*/ 931236 h 1846659"/>
              <a:gd name="connsiteX5" fmla="*/ 242685 w 6293006"/>
              <a:gd name="connsiteY5" fmla="*/ 0 h 1846659"/>
              <a:gd name="connsiteX0" fmla="*/ 242685 w 6293006"/>
              <a:gd name="connsiteY0" fmla="*/ 0 h 1846659"/>
              <a:gd name="connsiteX1" fmla="*/ 6293006 w 6293006"/>
              <a:gd name="connsiteY1" fmla="*/ 0 h 1846659"/>
              <a:gd name="connsiteX2" fmla="*/ 6293006 w 6293006"/>
              <a:gd name="connsiteY2" fmla="*/ 1846659 h 1846659"/>
              <a:gd name="connsiteX3" fmla="*/ 242685 w 6293006"/>
              <a:gd name="connsiteY3" fmla="*/ 1846659 h 1846659"/>
              <a:gd name="connsiteX4" fmla="*/ 2 w 6293006"/>
              <a:gd name="connsiteY4" fmla="*/ 931236 h 1846659"/>
              <a:gd name="connsiteX5" fmla="*/ 242685 w 6293006"/>
              <a:gd name="connsiteY5" fmla="*/ 0 h 1846659"/>
              <a:gd name="connsiteX0" fmla="*/ 242685 w 6293006"/>
              <a:gd name="connsiteY0" fmla="*/ 0 h 1846659"/>
              <a:gd name="connsiteX1" fmla="*/ 6293006 w 6293006"/>
              <a:gd name="connsiteY1" fmla="*/ 0 h 1846659"/>
              <a:gd name="connsiteX2" fmla="*/ 6293006 w 6293006"/>
              <a:gd name="connsiteY2" fmla="*/ 1846659 h 1846659"/>
              <a:gd name="connsiteX3" fmla="*/ 242685 w 6293006"/>
              <a:gd name="connsiteY3" fmla="*/ 1846659 h 1846659"/>
              <a:gd name="connsiteX4" fmla="*/ 2 w 6293006"/>
              <a:gd name="connsiteY4" fmla="*/ 931236 h 1846659"/>
              <a:gd name="connsiteX5" fmla="*/ 242685 w 6293006"/>
              <a:gd name="connsiteY5" fmla="*/ 0 h 1846659"/>
              <a:gd name="connsiteX0" fmla="*/ 242685 w 6293006"/>
              <a:gd name="connsiteY0" fmla="*/ 0 h 1846659"/>
              <a:gd name="connsiteX1" fmla="*/ 6293006 w 6293006"/>
              <a:gd name="connsiteY1" fmla="*/ 0 h 1846659"/>
              <a:gd name="connsiteX2" fmla="*/ 6293006 w 6293006"/>
              <a:gd name="connsiteY2" fmla="*/ 1846659 h 1846659"/>
              <a:gd name="connsiteX3" fmla="*/ 242685 w 6293006"/>
              <a:gd name="connsiteY3" fmla="*/ 1846659 h 1846659"/>
              <a:gd name="connsiteX4" fmla="*/ 2 w 6293006"/>
              <a:gd name="connsiteY4" fmla="*/ 931236 h 1846659"/>
              <a:gd name="connsiteX5" fmla="*/ 242685 w 6293006"/>
              <a:gd name="connsiteY5" fmla="*/ 0 h 1846659"/>
              <a:gd name="connsiteX0" fmla="*/ 320742 w 6371063"/>
              <a:gd name="connsiteY0" fmla="*/ 0 h 1846659"/>
              <a:gd name="connsiteX1" fmla="*/ 6371063 w 6371063"/>
              <a:gd name="connsiteY1" fmla="*/ 0 h 1846659"/>
              <a:gd name="connsiteX2" fmla="*/ 6371063 w 6371063"/>
              <a:gd name="connsiteY2" fmla="*/ 1846659 h 1846659"/>
              <a:gd name="connsiteX3" fmla="*/ 320742 w 6371063"/>
              <a:gd name="connsiteY3" fmla="*/ 1846659 h 1846659"/>
              <a:gd name="connsiteX4" fmla="*/ 1 w 6371063"/>
              <a:gd name="connsiteY4" fmla="*/ 920085 h 1846659"/>
              <a:gd name="connsiteX5" fmla="*/ 320742 w 6371063"/>
              <a:gd name="connsiteY5" fmla="*/ 0 h 1846659"/>
              <a:gd name="connsiteX0" fmla="*/ 387649 w 6371063"/>
              <a:gd name="connsiteY0" fmla="*/ 0 h 1846659"/>
              <a:gd name="connsiteX1" fmla="*/ 6371063 w 6371063"/>
              <a:gd name="connsiteY1" fmla="*/ 0 h 1846659"/>
              <a:gd name="connsiteX2" fmla="*/ 6371063 w 6371063"/>
              <a:gd name="connsiteY2" fmla="*/ 1846659 h 1846659"/>
              <a:gd name="connsiteX3" fmla="*/ 320742 w 6371063"/>
              <a:gd name="connsiteY3" fmla="*/ 1846659 h 1846659"/>
              <a:gd name="connsiteX4" fmla="*/ 1 w 6371063"/>
              <a:gd name="connsiteY4" fmla="*/ 920085 h 1846659"/>
              <a:gd name="connsiteX5" fmla="*/ 387649 w 6371063"/>
              <a:gd name="connsiteY5" fmla="*/ 0 h 1846659"/>
              <a:gd name="connsiteX0" fmla="*/ 387649 w 6371063"/>
              <a:gd name="connsiteY0" fmla="*/ 0 h 1846659"/>
              <a:gd name="connsiteX1" fmla="*/ 6371063 w 6371063"/>
              <a:gd name="connsiteY1" fmla="*/ 0 h 1846659"/>
              <a:gd name="connsiteX2" fmla="*/ 6371063 w 6371063"/>
              <a:gd name="connsiteY2" fmla="*/ 1846659 h 1846659"/>
              <a:gd name="connsiteX3" fmla="*/ 443406 w 6371063"/>
              <a:gd name="connsiteY3" fmla="*/ 1846659 h 1846659"/>
              <a:gd name="connsiteX4" fmla="*/ 1 w 6371063"/>
              <a:gd name="connsiteY4" fmla="*/ 920085 h 1846659"/>
              <a:gd name="connsiteX5" fmla="*/ 387649 w 6371063"/>
              <a:gd name="connsiteY5" fmla="*/ 0 h 1846659"/>
              <a:gd name="connsiteX0" fmla="*/ 387650 w 6371064"/>
              <a:gd name="connsiteY0" fmla="*/ 0 h 1846659"/>
              <a:gd name="connsiteX1" fmla="*/ 6371064 w 6371064"/>
              <a:gd name="connsiteY1" fmla="*/ 0 h 1846659"/>
              <a:gd name="connsiteX2" fmla="*/ 6371064 w 6371064"/>
              <a:gd name="connsiteY2" fmla="*/ 1846659 h 1846659"/>
              <a:gd name="connsiteX3" fmla="*/ 443407 w 6371064"/>
              <a:gd name="connsiteY3" fmla="*/ 1846659 h 1846659"/>
              <a:gd name="connsiteX4" fmla="*/ 2 w 6371064"/>
              <a:gd name="connsiteY4" fmla="*/ 920085 h 1846659"/>
              <a:gd name="connsiteX5" fmla="*/ 387650 w 6371064"/>
              <a:gd name="connsiteY5" fmla="*/ 0 h 1846659"/>
              <a:gd name="connsiteX0" fmla="*/ 387650 w 6371064"/>
              <a:gd name="connsiteY0" fmla="*/ 0 h 1846659"/>
              <a:gd name="connsiteX1" fmla="*/ 6371064 w 6371064"/>
              <a:gd name="connsiteY1" fmla="*/ 0 h 1846659"/>
              <a:gd name="connsiteX2" fmla="*/ 6371064 w 6371064"/>
              <a:gd name="connsiteY2" fmla="*/ 1846659 h 1846659"/>
              <a:gd name="connsiteX3" fmla="*/ 443407 w 6371064"/>
              <a:gd name="connsiteY3" fmla="*/ 1846659 h 1846659"/>
              <a:gd name="connsiteX4" fmla="*/ 2 w 6371064"/>
              <a:gd name="connsiteY4" fmla="*/ 920085 h 1846659"/>
              <a:gd name="connsiteX5" fmla="*/ 387650 w 6371064"/>
              <a:gd name="connsiteY5" fmla="*/ 0 h 1846659"/>
              <a:gd name="connsiteX0" fmla="*/ 387650 w 6371064"/>
              <a:gd name="connsiteY0" fmla="*/ 0 h 1846659"/>
              <a:gd name="connsiteX1" fmla="*/ 6371064 w 6371064"/>
              <a:gd name="connsiteY1" fmla="*/ 0 h 1846659"/>
              <a:gd name="connsiteX2" fmla="*/ 6371064 w 6371064"/>
              <a:gd name="connsiteY2" fmla="*/ 1846659 h 1846659"/>
              <a:gd name="connsiteX3" fmla="*/ 443407 w 6371064"/>
              <a:gd name="connsiteY3" fmla="*/ 1846659 h 1846659"/>
              <a:gd name="connsiteX4" fmla="*/ 2 w 6371064"/>
              <a:gd name="connsiteY4" fmla="*/ 920085 h 1846659"/>
              <a:gd name="connsiteX5" fmla="*/ 387650 w 6371064"/>
              <a:gd name="connsiteY5" fmla="*/ 0 h 1846659"/>
              <a:gd name="connsiteX0" fmla="*/ 387648 w 6371062"/>
              <a:gd name="connsiteY0" fmla="*/ 0 h 1846659"/>
              <a:gd name="connsiteX1" fmla="*/ 6371062 w 6371062"/>
              <a:gd name="connsiteY1" fmla="*/ 0 h 1846659"/>
              <a:gd name="connsiteX2" fmla="*/ 6371062 w 6371062"/>
              <a:gd name="connsiteY2" fmla="*/ 1846659 h 1846659"/>
              <a:gd name="connsiteX3" fmla="*/ 443405 w 6371062"/>
              <a:gd name="connsiteY3" fmla="*/ 1846659 h 1846659"/>
              <a:gd name="connsiteX4" fmla="*/ 0 w 6371062"/>
              <a:gd name="connsiteY4" fmla="*/ 920085 h 1846659"/>
              <a:gd name="connsiteX5" fmla="*/ 387648 w 6371062"/>
              <a:gd name="connsiteY5" fmla="*/ 0 h 1846659"/>
              <a:gd name="connsiteX0" fmla="*/ 387648 w 6371062"/>
              <a:gd name="connsiteY0" fmla="*/ 0 h 1846659"/>
              <a:gd name="connsiteX1" fmla="*/ 6371062 w 6371062"/>
              <a:gd name="connsiteY1" fmla="*/ 0 h 1846659"/>
              <a:gd name="connsiteX2" fmla="*/ 6371062 w 6371062"/>
              <a:gd name="connsiteY2" fmla="*/ 1846659 h 1846659"/>
              <a:gd name="connsiteX3" fmla="*/ 443405 w 6371062"/>
              <a:gd name="connsiteY3" fmla="*/ 1846659 h 1846659"/>
              <a:gd name="connsiteX4" fmla="*/ 0 w 6371062"/>
              <a:gd name="connsiteY4" fmla="*/ 920085 h 1846659"/>
              <a:gd name="connsiteX5" fmla="*/ 387648 w 6371062"/>
              <a:gd name="connsiteY5" fmla="*/ 0 h 1846659"/>
              <a:gd name="connsiteX0" fmla="*/ 387648 w 6371062"/>
              <a:gd name="connsiteY0" fmla="*/ 0 h 1846659"/>
              <a:gd name="connsiteX1" fmla="*/ 6371062 w 6371062"/>
              <a:gd name="connsiteY1" fmla="*/ 0 h 1846659"/>
              <a:gd name="connsiteX2" fmla="*/ 6371062 w 6371062"/>
              <a:gd name="connsiteY2" fmla="*/ 1846659 h 1846659"/>
              <a:gd name="connsiteX3" fmla="*/ 443405 w 6371062"/>
              <a:gd name="connsiteY3" fmla="*/ 1846659 h 1846659"/>
              <a:gd name="connsiteX4" fmla="*/ 0 w 6371062"/>
              <a:gd name="connsiteY4" fmla="*/ 953539 h 1846659"/>
              <a:gd name="connsiteX5" fmla="*/ 387648 w 6371062"/>
              <a:gd name="connsiteY5" fmla="*/ 0 h 1846659"/>
              <a:gd name="connsiteX0" fmla="*/ 577712 w 6371062"/>
              <a:gd name="connsiteY0" fmla="*/ 0 h 1846659"/>
              <a:gd name="connsiteX1" fmla="*/ 6371062 w 6371062"/>
              <a:gd name="connsiteY1" fmla="*/ 0 h 1846659"/>
              <a:gd name="connsiteX2" fmla="*/ 6371062 w 6371062"/>
              <a:gd name="connsiteY2" fmla="*/ 1846659 h 1846659"/>
              <a:gd name="connsiteX3" fmla="*/ 443405 w 6371062"/>
              <a:gd name="connsiteY3" fmla="*/ 1846659 h 1846659"/>
              <a:gd name="connsiteX4" fmla="*/ 0 w 6371062"/>
              <a:gd name="connsiteY4" fmla="*/ 953539 h 1846659"/>
              <a:gd name="connsiteX5" fmla="*/ 577712 w 6371062"/>
              <a:gd name="connsiteY5" fmla="*/ 0 h 1846659"/>
              <a:gd name="connsiteX0" fmla="*/ 577712 w 6371062"/>
              <a:gd name="connsiteY0" fmla="*/ 0 h 1846659"/>
              <a:gd name="connsiteX1" fmla="*/ 6371062 w 6371062"/>
              <a:gd name="connsiteY1" fmla="*/ 0 h 1846659"/>
              <a:gd name="connsiteX2" fmla="*/ 6371062 w 6371062"/>
              <a:gd name="connsiteY2" fmla="*/ 1846659 h 1846659"/>
              <a:gd name="connsiteX3" fmla="*/ 443405 w 6371062"/>
              <a:gd name="connsiteY3" fmla="*/ 1846659 h 1846659"/>
              <a:gd name="connsiteX4" fmla="*/ 0 w 6371062"/>
              <a:gd name="connsiteY4" fmla="*/ 953539 h 1846659"/>
              <a:gd name="connsiteX5" fmla="*/ 577712 w 6371062"/>
              <a:gd name="connsiteY5" fmla="*/ 0 h 1846659"/>
              <a:gd name="connsiteX0" fmla="*/ 577712 w 6371062"/>
              <a:gd name="connsiteY0" fmla="*/ 0 h 1846659"/>
              <a:gd name="connsiteX1" fmla="*/ 6371062 w 6371062"/>
              <a:gd name="connsiteY1" fmla="*/ 0 h 1846659"/>
              <a:gd name="connsiteX2" fmla="*/ 6371062 w 6371062"/>
              <a:gd name="connsiteY2" fmla="*/ 1846659 h 1846659"/>
              <a:gd name="connsiteX3" fmla="*/ 599929 w 6371062"/>
              <a:gd name="connsiteY3" fmla="*/ 1813205 h 1846659"/>
              <a:gd name="connsiteX4" fmla="*/ 0 w 6371062"/>
              <a:gd name="connsiteY4" fmla="*/ 953539 h 1846659"/>
              <a:gd name="connsiteX5" fmla="*/ 577712 w 6371062"/>
              <a:gd name="connsiteY5" fmla="*/ 0 h 1846659"/>
              <a:gd name="connsiteX0" fmla="*/ 577712 w 6371062"/>
              <a:gd name="connsiteY0" fmla="*/ 0 h 1846659"/>
              <a:gd name="connsiteX1" fmla="*/ 6371062 w 6371062"/>
              <a:gd name="connsiteY1" fmla="*/ 0 h 1846659"/>
              <a:gd name="connsiteX2" fmla="*/ 6371062 w 6371062"/>
              <a:gd name="connsiteY2" fmla="*/ 1846659 h 1846659"/>
              <a:gd name="connsiteX3" fmla="*/ 599929 w 6371062"/>
              <a:gd name="connsiteY3" fmla="*/ 1813205 h 1846659"/>
              <a:gd name="connsiteX4" fmla="*/ 0 w 6371062"/>
              <a:gd name="connsiteY4" fmla="*/ 953539 h 1846659"/>
              <a:gd name="connsiteX5" fmla="*/ 577712 w 6371062"/>
              <a:gd name="connsiteY5" fmla="*/ 0 h 1846659"/>
              <a:gd name="connsiteX0" fmla="*/ 577712 w 6371062"/>
              <a:gd name="connsiteY0" fmla="*/ 0 h 1846659"/>
              <a:gd name="connsiteX1" fmla="*/ 6371062 w 6371062"/>
              <a:gd name="connsiteY1" fmla="*/ 0 h 1846659"/>
              <a:gd name="connsiteX2" fmla="*/ 6371062 w 6371062"/>
              <a:gd name="connsiteY2" fmla="*/ 1846659 h 1846659"/>
              <a:gd name="connsiteX3" fmla="*/ 599929 w 6371062"/>
              <a:gd name="connsiteY3" fmla="*/ 1813205 h 1846659"/>
              <a:gd name="connsiteX4" fmla="*/ 0 w 6371062"/>
              <a:gd name="connsiteY4" fmla="*/ 953539 h 1846659"/>
              <a:gd name="connsiteX5" fmla="*/ 577712 w 6371062"/>
              <a:gd name="connsiteY5" fmla="*/ 0 h 1846659"/>
              <a:gd name="connsiteX0" fmla="*/ 577712 w 6371062"/>
              <a:gd name="connsiteY0" fmla="*/ 0 h 1846659"/>
              <a:gd name="connsiteX1" fmla="*/ 6371062 w 6371062"/>
              <a:gd name="connsiteY1" fmla="*/ 0 h 1846659"/>
              <a:gd name="connsiteX2" fmla="*/ 6371062 w 6371062"/>
              <a:gd name="connsiteY2" fmla="*/ 1846659 h 1846659"/>
              <a:gd name="connsiteX3" fmla="*/ 599929 w 6371062"/>
              <a:gd name="connsiteY3" fmla="*/ 1813205 h 1846659"/>
              <a:gd name="connsiteX4" fmla="*/ 0 w 6371062"/>
              <a:gd name="connsiteY4" fmla="*/ 953539 h 1846659"/>
              <a:gd name="connsiteX5" fmla="*/ 577712 w 6371062"/>
              <a:gd name="connsiteY5" fmla="*/ 0 h 1846659"/>
              <a:gd name="connsiteX0" fmla="*/ 577712 w 6371062"/>
              <a:gd name="connsiteY0" fmla="*/ 0 h 1846659"/>
              <a:gd name="connsiteX1" fmla="*/ 6371062 w 6371062"/>
              <a:gd name="connsiteY1" fmla="*/ 0 h 1846659"/>
              <a:gd name="connsiteX2" fmla="*/ 6371062 w 6371062"/>
              <a:gd name="connsiteY2" fmla="*/ 1846659 h 1846659"/>
              <a:gd name="connsiteX3" fmla="*/ 599929 w 6371062"/>
              <a:gd name="connsiteY3" fmla="*/ 1813205 h 1846659"/>
              <a:gd name="connsiteX4" fmla="*/ 0 w 6371062"/>
              <a:gd name="connsiteY4" fmla="*/ 953539 h 1846659"/>
              <a:gd name="connsiteX5" fmla="*/ 577712 w 6371062"/>
              <a:gd name="connsiteY5" fmla="*/ 0 h 1846659"/>
              <a:gd name="connsiteX0" fmla="*/ 577712 w 6371062"/>
              <a:gd name="connsiteY0" fmla="*/ 0 h 1846659"/>
              <a:gd name="connsiteX1" fmla="*/ 6371062 w 6371062"/>
              <a:gd name="connsiteY1" fmla="*/ 0 h 1846659"/>
              <a:gd name="connsiteX2" fmla="*/ 6371062 w 6371062"/>
              <a:gd name="connsiteY2" fmla="*/ 1846659 h 1846659"/>
              <a:gd name="connsiteX3" fmla="*/ 845894 w 6371062"/>
              <a:gd name="connsiteY3" fmla="*/ 1813205 h 1846659"/>
              <a:gd name="connsiteX4" fmla="*/ 0 w 6371062"/>
              <a:gd name="connsiteY4" fmla="*/ 953539 h 1846659"/>
              <a:gd name="connsiteX5" fmla="*/ 577712 w 6371062"/>
              <a:gd name="connsiteY5" fmla="*/ 0 h 1846659"/>
              <a:gd name="connsiteX0" fmla="*/ 577712 w 6371062"/>
              <a:gd name="connsiteY0" fmla="*/ 0 h 1846659"/>
              <a:gd name="connsiteX1" fmla="*/ 6371062 w 6371062"/>
              <a:gd name="connsiteY1" fmla="*/ 0 h 1846659"/>
              <a:gd name="connsiteX2" fmla="*/ 6371062 w 6371062"/>
              <a:gd name="connsiteY2" fmla="*/ 1846659 h 1846659"/>
              <a:gd name="connsiteX3" fmla="*/ 845894 w 6371062"/>
              <a:gd name="connsiteY3" fmla="*/ 1813205 h 1846659"/>
              <a:gd name="connsiteX4" fmla="*/ 0 w 6371062"/>
              <a:gd name="connsiteY4" fmla="*/ 953539 h 1846659"/>
              <a:gd name="connsiteX5" fmla="*/ 577712 w 6371062"/>
              <a:gd name="connsiteY5" fmla="*/ 0 h 1846659"/>
              <a:gd name="connsiteX0" fmla="*/ 745416 w 6371062"/>
              <a:gd name="connsiteY0" fmla="*/ 11151 h 1846659"/>
              <a:gd name="connsiteX1" fmla="*/ 6371062 w 6371062"/>
              <a:gd name="connsiteY1" fmla="*/ 0 h 1846659"/>
              <a:gd name="connsiteX2" fmla="*/ 6371062 w 6371062"/>
              <a:gd name="connsiteY2" fmla="*/ 1846659 h 1846659"/>
              <a:gd name="connsiteX3" fmla="*/ 845894 w 6371062"/>
              <a:gd name="connsiteY3" fmla="*/ 1813205 h 1846659"/>
              <a:gd name="connsiteX4" fmla="*/ 0 w 6371062"/>
              <a:gd name="connsiteY4" fmla="*/ 953539 h 1846659"/>
              <a:gd name="connsiteX5" fmla="*/ 745416 w 6371062"/>
              <a:gd name="connsiteY5" fmla="*/ 11151 h 1846659"/>
              <a:gd name="connsiteX0" fmla="*/ 745416 w 6371062"/>
              <a:gd name="connsiteY0" fmla="*/ 11151 h 1846659"/>
              <a:gd name="connsiteX1" fmla="*/ 6371062 w 6371062"/>
              <a:gd name="connsiteY1" fmla="*/ 0 h 1846659"/>
              <a:gd name="connsiteX2" fmla="*/ 6371062 w 6371062"/>
              <a:gd name="connsiteY2" fmla="*/ 1846659 h 1846659"/>
              <a:gd name="connsiteX3" fmla="*/ 845894 w 6371062"/>
              <a:gd name="connsiteY3" fmla="*/ 1813205 h 1846659"/>
              <a:gd name="connsiteX4" fmla="*/ 0 w 6371062"/>
              <a:gd name="connsiteY4" fmla="*/ 953539 h 1846659"/>
              <a:gd name="connsiteX5" fmla="*/ 745416 w 6371062"/>
              <a:gd name="connsiteY5" fmla="*/ 11151 h 1846659"/>
              <a:gd name="connsiteX0" fmla="*/ 790137 w 6371062"/>
              <a:gd name="connsiteY0" fmla="*/ 11151 h 1846659"/>
              <a:gd name="connsiteX1" fmla="*/ 6371062 w 6371062"/>
              <a:gd name="connsiteY1" fmla="*/ 0 h 1846659"/>
              <a:gd name="connsiteX2" fmla="*/ 6371062 w 6371062"/>
              <a:gd name="connsiteY2" fmla="*/ 1846659 h 1846659"/>
              <a:gd name="connsiteX3" fmla="*/ 845894 w 6371062"/>
              <a:gd name="connsiteY3" fmla="*/ 1813205 h 1846659"/>
              <a:gd name="connsiteX4" fmla="*/ 0 w 6371062"/>
              <a:gd name="connsiteY4" fmla="*/ 953539 h 1846659"/>
              <a:gd name="connsiteX5" fmla="*/ 790137 w 6371062"/>
              <a:gd name="connsiteY5" fmla="*/ 11151 h 1846659"/>
              <a:gd name="connsiteX0" fmla="*/ 790137 w 6371062"/>
              <a:gd name="connsiteY0" fmla="*/ 11151 h 1846659"/>
              <a:gd name="connsiteX1" fmla="*/ 6371062 w 6371062"/>
              <a:gd name="connsiteY1" fmla="*/ 0 h 1846659"/>
              <a:gd name="connsiteX2" fmla="*/ 6371062 w 6371062"/>
              <a:gd name="connsiteY2" fmla="*/ 1846659 h 1846659"/>
              <a:gd name="connsiteX3" fmla="*/ 845894 w 6371062"/>
              <a:gd name="connsiteY3" fmla="*/ 1813205 h 1846659"/>
              <a:gd name="connsiteX4" fmla="*/ 0 w 6371062"/>
              <a:gd name="connsiteY4" fmla="*/ 953539 h 1846659"/>
              <a:gd name="connsiteX5" fmla="*/ 790137 w 6371062"/>
              <a:gd name="connsiteY5" fmla="*/ 11151 h 1846659"/>
              <a:gd name="connsiteX0" fmla="*/ 790137 w 6371062"/>
              <a:gd name="connsiteY0" fmla="*/ 11151 h 1846659"/>
              <a:gd name="connsiteX1" fmla="*/ 6371062 w 6371062"/>
              <a:gd name="connsiteY1" fmla="*/ 0 h 1846659"/>
              <a:gd name="connsiteX2" fmla="*/ 6371062 w 6371062"/>
              <a:gd name="connsiteY2" fmla="*/ 1846659 h 1846659"/>
              <a:gd name="connsiteX3" fmla="*/ 812353 w 6371062"/>
              <a:gd name="connsiteY3" fmla="*/ 1790902 h 1846659"/>
              <a:gd name="connsiteX4" fmla="*/ 0 w 6371062"/>
              <a:gd name="connsiteY4" fmla="*/ 953539 h 1846659"/>
              <a:gd name="connsiteX5" fmla="*/ 790137 w 6371062"/>
              <a:gd name="connsiteY5" fmla="*/ 11151 h 1846659"/>
              <a:gd name="connsiteX0" fmla="*/ 790137 w 6371062"/>
              <a:gd name="connsiteY0" fmla="*/ 11151 h 1846659"/>
              <a:gd name="connsiteX1" fmla="*/ 6371062 w 6371062"/>
              <a:gd name="connsiteY1" fmla="*/ 0 h 1846659"/>
              <a:gd name="connsiteX2" fmla="*/ 6371062 w 6371062"/>
              <a:gd name="connsiteY2" fmla="*/ 1846659 h 1846659"/>
              <a:gd name="connsiteX3" fmla="*/ 812353 w 6371062"/>
              <a:gd name="connsiteY3" fmla="*/ 1779751 h 1846659"/>
              <a:gd name="connsiteX4" fmla="*/ 0 w 6371062"/>
              <a:gd name="connsiteY4" fmla="*/ 953539 h 1846659"/>
              <a:gd name="connsiteX5" fmla="*/ 790137 w 6371062"/>
              <a:gd name="connsiteY5" fmla="*/ 11151 h 1846659"/>
              <a:gd name="connsiteX0" fmla="*/ 790137 w 6371062"/>
              <a:gd name="connsiteY0" fmla="*/ 11151 h 1846659"/>
              <a:gd name="connsiteX1" fmla="*/ 6371062 w 6371062"/>
              <a:gd name="connsiteY1" fmla="*/ 0 h 1846659"/>
              <a:gd name="connsiteX2" fmla="*/ 6371062 w 6371062"/>
              <a:gd name="connsiteY2" fmla="*/ 1846659 h 1846659"/>
              <a:gd name="connsiteX3" fmla="*/ 812353 w 6371062"/>
              <a:gd name="connsiteY3" fmla="*/ 1779751 h 1846659"/>
              <a:gd name="connsiteX4" fmla="*/ 0 w 6371062"/>
              <a:gd name="connsiteY4" fmla="*/ 953539 h 1846659"/>
              <a:gd name="connsiteX5" fmla="*/ 790137 w 6371062"/>
              <a:gd name="connsiteY5" fmla="*/ 11151 h 1846659"/>
              <a:gd name="connsiteX0" fmla="*/ 790137 w 6371062"/>
              <a:gd name="connsiteY0" fmla="*/ 11151 h 1846659"/>
              <a:gd name="connsiteX1" fmla="*/ 6371062 w 6371062"/>
              <a:gd name="connsiteY1" fmla="*/ 0 h 1846659"/>
              <a:gd name="connsiteX2" fmla="*/ 6371062 w 6371062"/>
              <a:gd name="connsiteY2" fmla="*/ 1846659 h 1846659"/>
              <a:gd name="connsiteX3" fmla="*/ 812353 w 6371062"/>
              <a:gd name="connsiteY3" fmla="*/ 1779751 h 1846659"/>
              <a:gd name="connsiteX4" fmla="*/ 0 w 6371062"/>
              <a:gd name="connsiteY4" fmla="*/ 953539 h 1846659"/>
              <a:gd name="connsiteX5" fmla="*/ 790137 w 6371062"/>
              <a:gd name="connsiteY5" fmla="*/ 11151 h 1846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71062" h="1846659">
                <a:moveTo>
                  <a:pt x="790137" y="11151"/>
                </a:moveTo>
                <a:lnTo>
                  <a:pt x="6371062" y="0"/>
                </a:lnTo>
                <a:lnTo>
                  <a:pt x="6371062" y="1846659"/>
                </a:lnTo>
                <a:lnTo>
                  <a:pt x="812353" y="1779751"/>
                </a:lnTo>
                <a:cubicBezTo>
                  <a:pt x="567675" y="1500630"/>
                  <a:pt x="244767" y="1199206"/>
                  <a:pt x="0" y="953539"/>
                </a:cubicBezTo>
                <a:cubicBezTo>
                  <a:pt x="244707" y="628257"/>
                  <a:pt x="567760" y="269525"/>
                  <a:pt x="790137" y="1115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Н</a:t>
            </a:r>
            <a:r>
              <a:rPr lang="ru-RU" sz="1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е  </a:t>
            </a:r>
            <a:r>
              <a:rPr lang="ru-RU" sz="1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отрицая  факта  существования  государства, правительство </a:t>
            </a:r>
            <a:r>
              <a:rPr lang="ru-RU" sz="1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другой</a:t>
            </a:r>
          </a:p>
          <a:p>
            <a:pPr algn="r"/>
            <a:r>
              <a:rPr lang="ru-RU" sz="1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1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страны может поддерживать с ним торговые, культурные и иные связи, </a:t>
            </a:r>
            <a:endParaRPr lang="ru-RU" sz="1400" b="1" dirty="0" smtClean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algn="r"/>
            <a:r>
              <a:rPr lang="ru-RU" sz="1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не </a:t>
            </a:r>
            <a:r>
              <a:rPr lang="ru-RU" sz="1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устанавливая дипломатических </a:t>
            </a:r>
            <a:r>
              <a:rPr lang="ru-RU" sz="1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отношений</a:t>
            </a:r>
            <a:r>
              <a:rPr lang="ru-RU" sz="1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. Это бывает продиктовано определенными политическими, </a:t>
            </a:r>
            <a:r>
              <a:rPr lang="ru-RU" sz="1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идеологическими  </a:t>
            </a:r>
            <a:r>
              <a:rPr lang="ru-RU" sz="1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соображениями  и  способно  продолжаться  достаточно длительное время. Так, например, </a:t>
            </a:r>
            <a:endParaRPr lang="ru-RU" sz="1400" b="1" dirty="0" smtClean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algn="r"/>
            <a:r>
              <a:rPr lang="ru-RU" sz="1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США </a:t>
            </a:r>
            <a:r>
              <a:rPr lang="ru-RU" sz="1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признали Советское </a:t>
            </a:r>
            <a:r>
              <a:rPr lang="ru-RU" sz="1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государство </a:t>
            </a:r>
            <a:r>
              <a:rPr lang="ru-RU" sz="1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лишь в 1933 г. и в течение 22 лет не признавали Китай. В </a:t>
            </a:r>
            <a:r>
              <a:rPr lang="ru-RU" sz="1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современной </a:t>
            </a:r>
            <a:r>
              <a:rPr lang="ru-RU" sz="1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международной практике  </a:t>
            </a:r>
            <a:endParaRPr lang="ru-RU" sz="1400" b="1" dirty="0" smtClean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algn="r"/>
            <a:r>
              <a:rPr lang="ru-RU" sz="1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признание </a:t>
            </a:r>
            <a:r>
              <a:rPr lang="ru-RU" sz="1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де-факто используется сравнительно редко.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14948" y="4390439"/>
            <a:ext cx="5953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Предполагает  установление </a:t>
            </a:r>
            <a:r>
              <a:rPr lang="ru-RU" sz="1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дипломатических отношений, учреждение по взаимной </a:t>
            </a:r>
            <a:r>
              <a:rPr lang="ru-RU" sz="1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договоренности  </a:t>
            </a:r>
            <a:r>
              <a:rPr lang="ru-RU" sz="1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дипломатических  представительств,  развитие  </a:t>
            </a:r>
            <a:r>
              <a:rPr lang="ru-RU" sz="1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взаимовыгодных </a:t>
            </a:r>
            <a:r>
              <a:rPr lang="ru-RU" sz="1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торгово-экономических, культурных и иных связей. </a:t>
            </a:r>
          </a:p>
        </p:txBody>
      </p:sp>
      <p:sp>
        <p:nvSpPr>
          <p:cNvPr id="14" name="Равнобедренный треугольник 13"/>
          <p:cNvSpPr/>
          <p:nvPr/>
        </p:nvSpPr>
        <p:spPr>
          <a:xfrm rot="5400000">
            <a:off x="-1278515" y="1252086"/>
            <a:ext cx="6868197" cy="4311167"/>
          </a:xfrm>
          <a:custGeom>
            <a:avLst/>
            <a:gdLst>
              <a:gd name="connsiteX0" fmla="*/ 0 w 6857999"/>
              <a:gd name="connsiteY0" fmla="*/ 3968266 h 3968266"/>
              <a:gd name="connsiteX1" fmla="*/ 3429000 w 6857999"/>
              <a:gd name="connsiteY1" fmla="*/ 0 h 3968266"/>
              <a:gd name="connsiteX2" fmla="*/ 6857999 w 6857999"/>
              <a:gd name="connsiteY2" fmla="*/ 3968266 h 3968266"/>
              <a:gd name="connsiteX3" fmla="*/ 0 w 6857999"/>
              <a:gd name="connsiteY3" fmla="*/ 3968266 h 3968266"/>
              <a:gd name="connsiteX0" fmla="*/ 3221 w 6861220"/>
              <a:gd name="connsiteY0" fmla="*/ 3968266 h 3968266"/>
              <a:gd name="connsiteX1" fmla="*/ 60370 w 6861220"/>
              <a:gd name="connsiteY1" fmla="*/ 2482366 h 3968266"/>
              <a:gd name="connsiteX2" fmla="*/ 3432221 w 6861220"/>
              <a:gd name="connsiteY2" fmla="*/ 0 h 3968266"/>
              <a:gd name="connsiteX3" fmla="*/ 6861220 w 6861220"/>
              <a:gd name="connsiteY3" fmla="*/ 3968266 h 3968266"/>
              <a:gd name="connsiteX4" fmla="*/ 3221 w 6861220"/>
              <a:gd name="connsiteY4" fmla="*/ 3968266 h 3968266"/>
              <a:gd name="connsiteX0" fmla="*/ 0 w 6857999"/>
              <a:gd name="connsiteY0" fmla="*/ 3968266 h 3968266"/>
              <a:gd name="connsiteX1" fmla="*/ 57149 w 6857999"/>
              <a:gd name="connsiteY1" fmla="*/ 2482366 h 3968266"/>
              <a:gd name="connsiteX2" fmla="*/ 3429000 w 6857999"/>
              <a:gd name="connsiteY2" fmla="*/ 0 h 3968266"/>
              <a:gd name="connsiteX3" fmla="*/ 6857999 w 6857999"/>
              <a:gd name="connsiteY3" fmla="*/ 3968266 h 3968266"/>
              <a:gd name="connsiteX4" fmla="*/ 0 w 6857999"/>
              <a:gd name="connsiteY4" fmla="*/ 3968266 h 3968266"/>
              <a:gd name="connsiteX0" fmla="*/ 499535 w 7357534"/>
              <a:gd name="connsiteY0" fmla="*/ 3968266 h 3968266"/>
              <a:gd name="connsiteX1" fmla="*/ 510964 w 7357534"/>
              <a:gd name="connsiteY1" fmla="*/ 3488206 h 3968266"/>
              <a:gd name="connsiteX2" fmla="*/ 556684 w 7357534"/>
              <a:gd name="connsiteY2" fmla="*/ 2482366 h 3968266"/>
              <a:gd name="connsiteX3" fmla="*/ 3928535 w 7357534"/>
              <a:gd name="connsiteY3" fmla="*/ 0 h 3968266"/>
              <a:gd name="connsiteX4" fmla="*/ 7357534 w 7357534"/>
              <a:gd name="connsiteY4" fmla="*/ 3968266 h 3968266"/>
              <a:gd name="connsiteX5" fmla="*/ 499535 w 7357534"/>
              <a:gd name="connsiteY5" fmla="*/ 3968266 h 3968266"/>
              <a:gd name="connsiteX0" fmla="*/ 499535 w 7357534"/>
              <a:gd name="connsiteY0" fmla="*/ 3968266 h 3968266"/>
              <a:gd name="connsiteX1" fmla="*/ 510964 w 7357534"/>
              <a:gd name="connsiteY1" fmla="*/ 3488206 h 3968266"/>
              <a:gd name="connsiteX2" fmla="*/ 556684 w 7357534"/>
              <a:gd name="connsiteY2" fmla="*/ 2482366 h 3968266"/>
              <a:gd name="connsiteX3" fmla="*/ 3928535 w 7357534"/>
              <a:gd name="connsiteY3" fmla="*/ 0 h 3968266"/>
              <a:gd name="connsiteX4" fmla="*/ 7357534 w 7357534"/>
              <a:gd name="connsiteY4" fmla="*/ 3968266 h 3968266"/>
              <a:gd name="connsiteX5" fmla="*/ 499535 w 7357534"/>
              <a:gd name="connsiteY5" fmla="*/ 3968266 h 3968266"/>
              <a:gd name="connsiteX0" fmla="*/ 6900 w 6864899"/>
              <a:gd name="connsiteY0" fmla="*/ 3968266 h 3968266"/>
              <a:gd name="connsiteX1" fmla="*/ 18329 w 6864899"/>
              <a:gd name="connsiteY1" fmla="*/ 3488206 h 3968266"/>
              <a:gd name="connsiteX2" fmla="*/ 64049 w 6864899"/>
              <a:gd name="connsiteY2" fmla="*/ 2482366 h 3968266"/>
              <a:gd name="connsiteX3" fmla="*/ 3435900 w 6864899"/>
              <a:gd name="connsiteY3" fmla="*/ 0 h 3968266"/>
              <a:gd name="connsiteX4" fmla="*/ 6864899 w 6864899"/>
              <a:gd name="connsiteY4" fmla="*/ 3968266 h 3968266"/>
              <a:gd name="connsiteX5" fmla="*/ 6900 w 6864899"/>
              <a:gd name="connsiteY5" fmla="*/ 3968266 h 3968266"/>
              <a:gd name="connsiteX0" fmla="*/ 6900 w 6864899"/>
              <a:gd name="connsiteY0" fmla="*/ 3968266 h 3968266"/>
              <a:gd name="connsiteX1" fmla="*/ 18329 w 6864899"/>
              <a:gd name="connsiteY1" fmla="*/ 3488206 h 3968266"/>
              <a:gd name="connsiteX2" fmla="*/ 41189 w 6864899"/>
              <a:gd name="connsiteY2" fmla="*/ 2516656 h 3968266"/>
              <a:gd name="connsiteX3" fmla="*/ 3435900 w 6864899"/>
              <a:gd name="connsiteY3" fmla="*/ 0 h 3968266"/>
              <a:gd name="connsiteX4" fmla="*/ 6864899 w 6864899"/>
              <a:gd name="connsiteY4" fmla="*/ 3968266 h 3968266"/>
              <a:gd name="connsiteX5" fmla="*/ 6900 w 6864899"/>
              <a:gd name="connsiteY5" fmla="*/ 3968266 h 3968266"/>
              <a:gd name="connsiteX0" fmla="*/ 6900 w 6864899"/>
              <a:gd name="connsiteY0" fmla="*/ 3968266 h 3968266"/>
              <a:gd name="connsiteX1" fmla="*/ 18329 w 6864899"/>
              <a:gd name="connsiteY1" fmla="*/ 3488206 h 3968266"/>
              <a:gd name="connsiteX2" fmla="*/ 41189 w 6864899"/>
              <a:gd name="connsiteY2" fmla="*/ 2516656 h 3968266"/>
              <a:gd name="connsiteX3" fmla="*/ 3435900 w 6864899"/>
              <a:gd name="connsiteY3" fmla="*/ 0 h 3968266"/>
              <a:gd name="connsiteX4" fmla="*/ 6864899 w 6864899"/>
              <a:gd name="connsiteY4" fmla="*/ 3968266 h 3968266"/>
              <a:gd name="connsiteX5" fmla="*/ 6900 w 6864899"/>
              <a:gd name="connsiteY5" fmla="*/ 3968266 h 3968266"/>
              <a:gd name="connsiteX0" fmla="*/ 8991 w 6866990"/>
              <a:gd name="connsiteY0" fmla="*/ 3968266 h 3968266"/>
              <a:gd name="connsiteX1" fmla="*/ 20420 w 6866990"/>
              <a:gd name="connsiteY1" fmla="*/ 3488206 h 3968266"/>
              <a:gd name="connsiteX2" fmla="*/ 8990 w 6866990"/>
              <a:gd name="connsiteY2" fmla="*/ 2528086 h 3968266"/>
              <a:gd name="connsiteX3" fmla="*/ 3437991 w 6866990"/>
              <a:gd name="connsiteY3" fmla="*/ 0 h 3968266"/>
              <a:gd name="connsiteX4" fmla="*/ 6866990 w 6866990"/>
              <a:gd name="connsiteY4" fmla="*/ 3968266 h 3968266"/>
              <a:gd name="connsiteX5" fmla="*/ 8991 w 6866990"/>
              <a:gd name="connsiteY5" fmla="*/ 3968266 h 3968266"/>
              <a:gd name="connsiteX0" fmla="*/ 6900 w 6864899"/>
              <a:gd name="connsiteY0" fmla="*/ 3968266 h 3968266"/>
              <a:gd name="connsiteX1" fmla="*/ 18329 w 6864899"/>
              <a:gd name="connsiteY1" fmla="*/ 3488206 h 3968266"/>
              <a:gd name="connsiteX2" fmla="*/ 6899 w 6864899"/>
              <a:gd name="connsiteY2" fmla="*/ 2528086 h 3968266"/>
              <a:gd name="connsiteX3" fmla="*/ 3435900 w 6864899"/>
              <a:gd name="connsiteY3" fmla="*/ 0 h 3968266"/>
              <a:gd name="connsiteX4" fmla="*/ 6864899 w 6864899"/>
              <a:gd name="connsiteY4" fmla="*/ 3968266 h 3968266"/>
              <a:gd name="connsiteX5" fmla="*/ 6900 w 6864899"/>
              <a:gd name="connsiteY5" fmla="*/ 3968266 h 3968266"/>
              <a:gd name="connsiteX0" fmla="*/ 6900 w 6864899"/>
              <a:gd name="connsiteY0" fmla="*/ 3968266 h 3968266"/>
              <a:gd name="connsiteX1" fmla="*/ 18329 w 6864899"/>
              <a:gd name="connsiteY1" fmla="*/ 3488206 h 3968266"/>
              <a:gd name="connsiteX2" fmla="*/ 6899 w 6864899"/>
              <a:gd name="connsiteY2" fmla="*/ 2528086 h 3968266"/>
              <a:gd name="connsiteX3" fmla="*/ 3435900 w 6864899"/>
              <a:gd name="connsiteY3" fmla="*/ 0 h 3968266"/>
              <a:gd name="connsiteX4" fmla="*/ 6842043 w 6864899"/>
              <a:gd name="connsiteY4" fmla="*/ 2436646 h 3968266"/>
              <a:gd name="connsiteX5" fmla="*/ 6864899 w 6864899"/>
              <a:gd name="connsiteY5" fmla="*/ 3968266 h 3968266"/>
              <a:gd name="connsiteX6" fmla="*/ 6900 w 6864899"/>
              <a:gd name="connsiteY6" fmla="*/ 3968266 h 3968266"/>
              <a:gd name="connsiteX0" fmla="*/ 6900 w 6864899"/>
              <a:gd name="connsiteY0" fmla="*/ 3968266 h 3968266"/>
              <a:gd name="connsiteX1" fmla="*/ 18329 w 6864899"/>
              <a:gd name="connsiteY1" fmla="*/ 3488206 h 3968266"/>
              <a:gd name="connsiteX2" fmla="*/ 6899 w 6864899"/>
              <a:gd name="connsiteY2" fmla="*/ 2528086 h 3968266"/>
              <a:gd name="connsiteX3" fmla="*/ 3435900 w 6864899"/>
              <a:gd name="connsiteY3" fmla="*/ 0 h 3968266"/>
              <a:gd name="connsiteX4" fmla="*/ 6842043 w 6864899"/>
              <a:gd name="connsiteY4" fmla="*/ 2436646 h 3968266"/>
              <a:gd name="connsiteX5" fmla="*/ 6864899 w 6864899"/>
              <a:gd name="connsiteY5" fmla="*/ 3968266 h 3968266"/>
              <a:gd name="connsiteX6" fmla="*/ 6900 w 6864899"/>
              <a:gd name="connsiteY6" fmla="*/ 3968266 h 3968266"/>
              <a:gd name="connsiteX0" fmla="*/ 6900 w 6864899"/>
              <a:gd name="connsiteY0" fmla="*/ 3968267 h 3968267"/>
              <a:gd name="connsiteX1" fmla="*/ 18329 w 6864899"/>
              <a:gd name="connsiteY1" fmla="*/ 3488207 h 3968267"/>
              <a:gd name="connsiteX2" fmla="*/ 6899 w 6864899"/>
              <a:gd name="connsiteY2" fmla="*/ 2528087 h 3968267"/>
              <a:gd name="connsiteX3" fmla="*/ 3435903 w 6864899"/>
              <a:gd name="connsiteY3" fmla="*/ 0 h 3968267"/>
              <a:gd name="connsiteX4" fmla="*/ 6842043 w 6864899"/>
              <a:gd name="connsiteY4" fmla="*/ 2436647 h 3968267"/>
              <a:gd name="connsiteX5" fmla="*/ 6864899 w 6864899"/>
              <a:gd name="connsiteY5" fmla="*/ 3968267 h 3968267"/>
              <a:gd name="connsiteX6" fmla="*/ 6900 w 6864899"/>
              <a:gd name="connsiteY6" fmla="*/ 3968267 h 3968267"/>
              <a:gd name="connsiteX0" fmla="*/ 6900 w 6864899"/>
              <a:gd name="connsiteY0" fmla="*/ 3968267 h 3968267"/>
              <a:gd name="connsiteX1" fmla="*/ 18329 w 6864899"/>
              <a:gd name="connsiteY1" fmla="*/ 3488207 h 3968267"/>
              <a:gd name="connsiteX2" fmla="*/ 6899 w 6864899"/>
              <a:gd name="connsiteY2" fmla="*/ 2528087 h 3968267"/>
              <a:gd name="connsiteX3" fmla="*/ 3435903 w 6864899"/>
              <a:gd name="connsiteY3" fmla="*/ 0 h 3968267"/>
              <a:gd name="connsiteX4" fmla="*/ 6842043 w 6864899"/>
              <a:gd name="connsiteY4" fmla="*/ 2436647 h 3968267"/>
              <a:gd name="connsiteX5" fmla="*/ 6864899 w 6864899"/>
              <a:gd name="connsiteY5" fmla="*/ 3968267 h 3968267"/>
              <a:gd name="connsiteX6" fmla="*/ 6900 w 6864899"/>
              <a:gd name="connsiteY6" fmla="*/ 3968267 h 3968267"/>
              <a:gd name="connsiteX0" fmla="*/ 6900 w 6864899"/>
              <a:gd name="connsiteY0" fmla="*/ 3968267 h 3968267"/>
              <a:gd name="connsiteX1" fmla="*/ 18329 w 6864899"/>
              <a:gd name="connsiteY1" fmla="*/ 3488207 h 3968267"/>
              <a:gd name="connsiteX2" fmla="*/ 6899 w 6864899"/>
              <a:gd name="connsiteY2" fmla="*/ 2448077 h 3968267"/>
              <a:gd name="connsiteX3" fmla="*/ 3435903 w 6864899"/>
              <a:gd name="connsiteY3" fmla="*/ 0 h 3968267"/>
              <a:gd name="connsiteX4" fmla="*/ 6842043 w 6864899"/>
              <a:gd name="connsiteY4" fmla="*/ 2436647 h 3968267"/>
              <a:gd name="connsiteX5" fmla="*/ 6864899 w 6864899"/>
              <a:gd name="connsiteY5" fmla="*/ 3968267 h 3968267"/>
              <a:gd name="connsiteX6" fmla="*/ 6900 w 6864899"/>
              <a:gd name="connsiteY6" fmla="*/ 3968267 h 3968267"/>
              <a:gd name="connsiteX0" fmla="*/ 6900 w 6864899"/>
              <a:gd name="connsiteY0" fmla="*/ 3968267 h 3968267"/>
              <a:gd name="connsiteX1" fmla="*/ 18329 w 6864899"/>
              <a:gd name="connsiteY1" fmla="*/ 3488207 h 3968267"/>
              <a:gd name="connsiteX2" fmla="*/ 6899 w 6864899"/>
              <a:gd name="connsiteY2" fmla="*/ 2448077 h 3968267"/>
              <a:gd name="connsiteX3" fmla="*/ 3435903 w 6864899"/>
              <a:gd name="connsiteY3" fmla="*/ 0 h 3968267"/>
              <a:gd name="connsiteX4" fmla="*/ 6842043 w 6864899"/>
              <a:gd name="connsiteY4" fmla="*/ 2436647 h 3968267"/>
              <a:gd name="connsiteX5" fmla="*/ 6864899 w 6864899"/>
              <a:gd name="connsiteY5" fmla="*/ 3968267 h 3968267"/>
              <a:gd name="connsiteX6" fmla="*/ 6900 w 6864899"/>
              <a:gd name="connsiteY6" fmla="*/ 3968267 h 3968267"/>
              <a:gd name="connsiteX0" fmla="*/ 6900 w 6864899"/>
              <a:gd name="connsiteY0" fmla="*/ 3968267 h 3968267"/>
              <a:gd name="connsiteX1" fmla="*/ 18329 w 6864899"/>
              <a:gd name="connsiteY1" fmla="*/ 3488207 h 3968267"/>
              <a:gd name="connsiteX2" fmla="*/ 6899 w 6864899"/>
              <a:gd name="connsiteY2" fmla="*/ 2448077 h 3968267"/>
              <a:gd name="connsiteX3" fmla="*/ 3435903 w 6864899"/>
              <a:gd name="connsiteY3" fmla="*/ 0 h 3968267"/>
              <a:gd name="connsiteX4" fmla="*/ 6842043 w 6864899"/>
              <a:gd name="connsiteY4" fmla="*/ 2436647 h 3968267"/>
              <a:gd name="connsiteX5" fmla="*/ 6864899 w 6864899"/>
              <a:gd name="connsiteY5" fmla="*/ 3968267 h 3968267"/>
              <a:gd name="connsiteX6" fmla="*/ 6900 w 6864899"/>
              <a:gd name="connsiteY6" fmla="*/ 3968267 h 3968267"/>
              <a:gd name="connsiteX0" fmla="*/ 6900 w 6864899"/>
              <a:gd name="connsiteY0" fmla="*/ 3968267 h 3968267"/>
              <a:gd name="connsiteX1" fmla="*/ 18329 w 6864899"/>
              <a:gd name="connsiteY1" fmla="*/ 3488207 h 3968267"/>
              <a:gd name="connsiteX2" fmla="*/ 18329 w 6864899"/>
              <a:gd name="connsiteY2" fmla="*/ 1922297 h 3968267"/>
              <a:gd name="connsiteX3" fmla="*/ 3435903 w 6864899"/>
              <a:gd name="connsiteY3" fmla="*/ 0 h 3968267"/>
              <a:gd name="connsiteX4" fmla="*/ 6842043 w 6864899"/>
              <a:gd name="connsiteY4" fmla="*/ 2436647 h 3968267"/>
              <a:gd name="connsiteX5" fmla="*/ 6864899 w 6864899"/>
              <a:gd name="connsiteY5" fmla="*/ 3968267 h 3968267"/>
              <a:gd name="connsiteX6" fmla="*/ 6900 w 6864899"/>
              <a:gd name="connsiteY6" fmla="*/ 3968267 h 3968267"/>
              <a:gd name="connsiteX0" fmla="*/ 6900 w 6864899"/>
              <a:gd name="connsiteY0" fmla="*/ 3968267 h 3968267"/>
              <a:gd name="connsiteX1" fmla="*/ 18329 w 6864899"/>
              <a:gd name="connsiteY1" fmla="*/ 3488207 h 3968267"/>
              <a:gd name="connsiteX2" fmla="*/ 18329 w 6864899"/>
              <a:gd name="connsiteY2" fmla="*/ 1922297 h 3968267"/>
              <a:gd name="connsiteX3" fmla="*/ 3435903 w 6864899"/>
              <a:gd name="connsiteY3" fmla="*/ 0 h 3968267"/>
              <a:gd name="connsiteX4" fmla="*/ 6796323 w 6864899"/>
              <a:gd name="connsiteY4" fmla="*/ 1876577 h 3968267"/>
              <a:gd name="connsiteX5" fmla="*/ 6864899 w 6864899"/>
              <a:gd name="connsiteY5" fmla="*/ 3968267 h 3968267"/>
              <a:gd name="connsiteX6" fmla="*/ 6900 w 6864899"/>
              <a:gd name="connsiteY6" fmla="*/ 3968267 h 3968267"/>
              <a:gd name="connsiteX0" fmla="*/ 6900 w 6864899"/>
              <a:gd name="connsiteY0" fmla="*/ 3968267 h 3968267"/>
              <a:gd name="connsiteX1" fmla="*/ 18329 w 6864899"/>
              <a:gd name="connsiteY1" fmla="*/ 3488207 h 3968267"/>
              <a:gd name="connsiteX2" fmla="*/ 18329 w 6864899"/>
              <a:gd name="connsiteY2" fmla="*/ 1922297 h 3968267"/>
              <a:gd name="connsiteX3" fmla="*/ 3435903 w 6864899"/>
              <a:gd name="connsiteY3" fmla="*/ 0 h 3968267"/>
              <a:gd name="connsiteX4" fmla="*/ 6796323 w 6864899"/>
              <a:gd name="connsiteY4" fmla="*/ 1876577 h 3968267"/>
              <a:gd name="connsiteX5" fmla="*/ 6864899 w 6864899"/>
              <a:gd name="connsiteY5" fmla="*/ 3968267 h 3968267"/>
              <a:gd name="connsiteX6" fmla="*/ 6900 w 6864899"/>
              <a:gd name="connsiteY6" fmla="*/ 3968267 h 3968267"/>
              <a:gd name="connsiteX0" fmla="*/ 6900 w 6864899"/>
              <a:gd name="connsiteY0" fmla="*/ 3968267 h 3968267"/>
              <a:gd name="connsiteX1" fmla="*/ 18329 w 6864899"/>
              <a:gd name="connsiteY1" fmla="*/ 3488207 h 3968267"/>
              <a:gd name="connsiteX2" fmla="*/ 18329 w 6864899"/>
              <a:gd name="connsiteY2" fmla="*/ 1922297 h 3968267"/>
              <a:gd name="connsiteX3" fmla="*/ 3435903 w 6864899"/>
              <a:gd name="connsiteY3" fmla="*/ 0 h 3968267"/>
              <a:gd name="connsiteX4" fmla="*/ 6830613 w 6864899"/>
              <a:gd name="connsiteY4" fmla="*/ 1830857 h 3968267"/>
              <a:gd name="connsiteX5" fmla="*/ 6864899 w 6864899"/>
              <a:gd name="connsiteY5" fmla="*/ 3968267 h 3968267"/>
              <a:gd name="connsiteX6" fmla="*/ 6900 w 6864899"/>
              <a:gd name="connsiteY6" fmla="*/ 3968267 h 3968267"/>
              <a:gd name="connsiteX0" fmla="*/ 6900 w 6864899"/>
              <a:gd name="connsiteY0" fmla="*/ 3968267 h 3968267"/>
              <a:gd name="connsiteX1" fmla="*/ 18329 w 6864899"/>
              <a:gd name="connsiteY1" fmla="*/ 3488207 h 3968267"/>
              <a:gd name="connsiteX2" fmla="*/ 18329 w 6864899"/>
              <a:gd name="connsiteY2" fmla="*/ 1922297 h 3968267"/>
              <a:gd name="connsiteX3" fmla="*/ 3435903 w 6864899"/>
              <a:gd name="connsiteY3" fmla="*/ 0 h 3968267"/>
              <a:gd name="connsiteX4" fmla="*/ 6853473 w 6864899"/>
              <a:gd name="connsiteY4" fmla="*/ 1830857 h 3968267"/>
              <a:gd name="connsiteX5" fmla="*/ 6864899 w 6864899"/>
              <a:gd name="connsiteY5" fmla="*/ 3968267 h 3968267"/>
              <a:gd name="connsiteX6" fmla="*/ 6900 w 6864899"/>
              <a:gd name="connsiteY6" fmla="*/ 3968267 h 3968267"/>
              <a:gd name="connsiteX0" fmla="*/ 6900 w 6864899"/>
              <a:gd name="connsiteY0" fmla="*/ 3968267 h 3968267"/>
              <a:gd name="connsiteX1" fmla="*/ 18329 w 6864899"/>
              <a:gd name="connsiteY1" fmla="*/ 3488207 h 3968267"/>
              <a:gd name="connsiteX2" fmla="*/ 18329 w 6864899"/>
              <a:gd name="connsiteY2" fmla="*/ 1922297 h 3968267"/>
              <a:gd name="connsiteX3" fmla="*/ 3435903 w 6864899"/>
              <a:gd name="connsiteY3" fmla="*/ 0 h 3968267"/>
              <a:gd name="connsiteX4" fmla="*/ 6853473 w 6864899"/>
              <a:gd name="connsiteY4" fmla="*/ 1830857 h 3968267"/>
              <a:gd name="connsiteX5" fmla="*/ 6864899 w 6864899"/>
              <a:gd name="connsiteY5" fmla="*/ 3968267 h 3968267"/>
              <a:gd name="connsiteX6" fmla="*/ 6900 w 6864899"/>
              <a:gd name="connsiteY6" fmla="*/ 3968267 h 3968267"/>
              <a:gd name="connsiteX0" fmla="*/ 6900 w 6864899"/>
              <a:gd name="connsiteY0" fmla="*/ 3968267 h 3968267"/>
              <a:gd name="connsiteX1" fmla="*/ 18329 w 6864899"/>
              <a:gd name="connsiteY1" fmla="*/ 3488207 h 3968267"/>
              <a:gd name="connsiteX2" fmla="*/ 18329 w 6864899"/>
              <a:gd name="connsiteY2" fmla="*/ 1922297 h 3968267"/>
              <a:gd name="connsiteX3" fmla="*/ 3435903 w 6864899"/>
              <a:gd name="connsiteY3" fmla="*/ 0 h 3968267"/>
              <a:gd name="connsiteX4" fmla="*/ 6853473 w 6864899"/>
              <a:gd name="connsiteY4" fmla="*/ 1830857 h 3968267"/>
              <a:gd name="connsiteX5" fmla="*/ 6864899 w 6864899"/>
              <a:gd name="connsiteY5" fmla="*/ 3968267 h 3968267"/>
              <a:gd name="connsiteX6" fmla="*/ 6900 w 6864899"/>
              <a:gd name="connsiteY6" fmla="*/ 3968267 h 3968267"/>
              <a:gd name="connsiteX0" fmla="*/ 6900 w 6864899"/>
              <a:gd name="connsiteY0" fmla="*/ 3968267 h 3968267"/>
              <a:gd name="connsiteX1" fmla="*/ 18329 w 6864899"/>
              <a:gd name="connsiteY1" fmla="*/ 3488207 h 3968267"/>
              <a:gd name="connsiteX2" fmla="*/ 18329 w 6864899"/>
              <a:gd name="connsiteY2" fmla="*/ 1922297 h 3968267"/>
              <a:gd name="connsiteX3" fmla="*/ 3435903 w 6864899"/>
              <a:gd name="connsiteY3" fmla="*/ 0 h 3968267"/>
              <a:gd name="connsiteX4" fmla="*/ 6853473 w 6864899"/>
              <a:gd name="connsiteY4" fmla="*/ 1830857 h 3968267"/>
              <a:gd name="connsiteX5" fmla="*/ 6864899 w 6864899"/>
              <a:gd name="connsiteY5" fmla="*/ 3968267 h 3968267"/>
              <a:gd name="connsiteX6" fmla="*/ 6900 w 6864899"/>
              <a:gd name="connsiteY6" fmla="*/ 3968267 h 3968267"/>
              <a:gd name="connsiteX0" fmla="*/ 6900 w 6864899"/>
              <a:gd name="connsiteY0" fmla="*/ 3968267 h 3968267"/>
              <a:gd name="connsiteX1" fmla="*/ 18329 w 6864899"/>
              <a:gd name="connsiteY1" fmla="*/ 3488207 h 3968267"/>
              <a:gd name="connsiteX2" fmla="*/ 18329 w 6864899"/>
              <a:gd name="connsiteY2" fmla="*/ 1922297 h 3968267"/>
              <a:gd name="connsiteX3" fmla="*/ 3435903 w 6864899"/>
              <a:gd name="connsiteY3" fmla="*/ 0 h 3968267"/>
              <a:gd name="connsiteX4" fmla="*/ 6853473 w 6864899"/>
              <a:gd name="connsiteY4" fmla="*/ 1830857 h 3968267"/>
              <a:gd name="connsiteX5" fmla="*/ 6864899 w 6864899"/>
              <a:gd name="connsiteY5" fmla="*/ 3968267 h 3968267"/>
              <a:gd name="connsiteX6" fmla="*/ 6900 w 6864899"/>
              <a:gd name="connsiteY6" fmla="*/ 3968267 h 3968267"/>
              <a:gd name="connsiteX0" fmla="*/ 6900 w 6864899"/>
              <a:gd name="connsiteY0" fmla="*/ 3968267 h 3968267"/>
              <a:gd name="connsiteX1" fmla="*/ 18329 w 6864899"/>
              <a:gd name="connsiteY1" fmla="*/ 3488207 h 3968267"/>
              <a:gd name="connsiteX2" fmla="*/ 6899 w 6864899"/>
              <a:gd name="connsiteY2" fmla="*/ 1465097 h 3968267"/>
              <a:gd name="connsiteX3" fmla="*/ 3435903 w 6864899"/>
              <a:gd name="connsiteY3" fmla="*/ 0 h 3968267"/>
              <a:gd name="connsiteX4" fmla="*/ 6853473 w 6864899"/>
              <a:gd name="connsiteY4" fmla="*/ 1830857 h 3968267"/>
              <a:gd name="connsiteX5" fmla="*/ 6864899 w 6864899"/>
              <a:gd name="connsiteY5" fmla="*/ 3968267 h 3968267"/>
              <a:gd name="connsiteX6" fmla="*/ 6900 w 6864899"/>
              <a:gd name="connsiteY6" fmla="*/ 3968267 h 3968267"/>
              <a:gd name="connsiteX0" fmla="*/ 6900 w 6864899"/>
              <a:gd name="connsiteY0" fmla="*/ 3968267 h 3968267"/>
              <a:gd name="connsiteX1" fmla="*/ 18329 w 6864899"/>
              <a:gd name="connsiteY1" fmla="*/ 3488207 h 3968267"/>
              <a:gd name="connsiteX2" fmla="*/ 6899 w 6864899"/>
              <a:gd name="connsiteY2" fmla="*/ 1465097 h 3968267"/>
              <a:gd name="connsiteX3" fmla="*/ 3435903 w 6864899"/>
              <a:gd name="connsiteY3" fmla="*/ 0 h 3968267"/>
              <a:gd name="connsiteX4" fmla="*/ 6853473 w 6864899"/>
              <a:gd name="connsiteY4" fmla="*/ 1487957 h 3968267"/>
              <a:gd name="connsiteX5" fmla="*/ 6864899 w 6864899"/>
              <a:gd name="connsiteY5" fmla="*/ 3968267 h 3968267"/>
              <a:gd name="connsiteX6" fmla="*/ 6900 w 6864899"/>
              <a:gd name="connsiteY6" fmla="*/ 3968267 h 3968267"/>
              <a:gd name="connsiteX0" fmla="*/ 6900 w 6864899"/>
              <a:gd name="connsiteY0" fmla="*/ 3968267 h 3968267"/>
              <a:gd name="connsiteX1" fmla="*/ 18329 w 6864899"/>
              <a:gd name="connsiteY1" fmla="*/ 3488207 h 3968267"/>
              <a:gd name="connsiteX2" fmla="*/ 6899 w 6864899"/>
              <a:gd name="connsiteY2" fmla="*/ 1465097 h 3968267"/>
              <a:gd name="connsiteX3" fmla="*/ 3435903 w 6864899"/>
              <a:gd name="connsiteY3" fmla="*/ 0 h 3968267"/>
              <a:gd name="connsiteX4" fmla="*/ 6853473 w 6864899"/>
              <a:gd name="connsiteY4" fmla="*/ 1487957 h 3968267"/>
              <a:gd name="connsiteX5" fmla="*/ 6864899 w 6864899"/>
              <a:gd name="connsiteY5" fmla="*/ 3968267 h 3968267"/>
              <a:gd name="connsiteX6" fmla="*/ 6900 w 6864899"/>
              <a:gd name="connsiteY6" fmla="*/ 3968267 h 3968267"/>
              <a:gd name="connsiteX0" fmla="*/ 6900 w 6864899"/>
              <a:gd name="connsiteY0" fmla="*/ 3968267 h 3968267"/>
              <a:gd name="connsiteX1" fmla="*/ 18329 w 6864899"/>
              <a:gd name="connsiteY1" fmla="*/ 3488207 h 3968267"/>
              <a:gd name="connsiteX2" fmla="*/ 6899 w 6864899"/>
              <a:gd name="connsiteY2" fmla="*/ 1465097 h 3968267"/>
              <a:gd name="connsiteX3" fmla="*/ 3435903 w 6864899"/>
              <a:gd name="connsiteY3" fmla="*/ 0 h 3968267"/>
              <a:gd name="connsiteX4" fmla="*/ 6853473 w 6864899"/>
              <a:gd name="connsiteY4" fmla="*/ 1487957 h 3968267"/>
              <a:gd name="connsiteX5" fmla="*/ 6864899 w 6864899"/>
              <a:gd name="connsiteY5" fmla="*/ 3968267 h 3968267"/>
              <a:gd name="connsiteX6" fmla="*/ 6900 w 6864899"/>
              <a:gd name="connsiteY6" fmla="*/ 3968267 h 3968267"/>
              <a:gd name="connsiteX0" fmla="*/ 6900 w 6864899"/>
              <a:gd name="connsiteY0" fmla="*/ 3968267 h 3968267"/>
              <a:gd name="connsiteX1" fmla="*/ 18329 w 6864899"/>
              <a:gd name="connsiteY1" fmla="*/ 3488207 h 3968267"/>
              <a:gd name="connsiteX2" fmla="*/ 6899 w 6864899"/>
              <a:gd name="connsiteY2" fmla="*/ 1465097 h 3968267"/>
              <a:gd name="connsiteX3" fmla="*/ 3435903 w 6864899"/>
              <a:gd name="connsiteY3" fmla="*/ 0 h 3968267"/>
              <a:gd name="connsiteX4" fmla="*/ 6853473 w 6864899"/>
              <a:gd name="connsiteY4" fmla="*/ 1487957 h 3968267"/>
              <a:gd name="connsiteX5" fmla="*/ 6864899 w 6864899"/>
              <a:gd name="connsiteY5" fmla="*/ 3968267 h 3968267"/>
              <a:gd name="connsiteX6" fmla="*/ 6900 w 6864899"/>
              <a:gd name="connsiteY6" fmla="*/ 3968267 h 3968267"/>
              <a:gd name="connsiteX0" fmla="*/ 10198 w 6868197"/>
              <a:gd name="connsiteY0" fmla="*/ 3968267 h 3968267"/>
              <a:gd name="connsiteX1" fmla="*/ 10197 w 6868197"/>
              <a:gd name="connsiteY1" fmla="*/ 1773707 h 3968267"/>
              <a:gd name="connsiteX2" fmla="*/ 10197 w 6868197"/>
              <a:gd name="connsiteY2" fmla="*/ 1465097 h 3968267"/>
              <a:gd name="connsiteX3" fmla="*/ 3439201 w 6868197"/>
              <a:gd name="connsiteY3" fmla="*/ 0 h 3968267"/>
              <a:gd name="connsiteX4" fmla="*/ 6856771 w 6868197"/>
              <a:gd name="connsiteY4" fmla="*/ 1487957 h 3968267"/>
              <a:gd name="connsiteX5" fmla="*/ 6868197 w 6868197"/>
              <a:gd name="connsiteY5" fmla="*/ 3968267 h 3968267"/>
              <a:gd name="connsiteX6" fmla="*/ 10198 w 6868197"/>
              <a:gd name="connsiteY6" fmla="*/ 3968267 h 3968267"/>
              <a:gd name="connsiteX0" fmla="*/ 10198 w 6868197"/>
              <a:gd name="connsiteY0" fmla="*/ 4311167 h 4311167"/>
              <a:gd name="connsiteX1" fmla="*/ 10197 w 6868197"/>
              <a:gd name="connsiteY1" fmla="*/ 2116607 h 4311167"/>
              <a:gd name="connsiteX2" fmla="*/ 10197 w 6868197"/>
              <a:gd name="connsiteY2" fmla="*/ 1807997 h 4311167"/>
              <a:gd name="connsiteX3" fmla="*/ 3462061 w 6868197"/>
              <a:gd name="connsiteY3" fmla="*/ 0 h 4311167"/>
              <a:gd name="connsiteX4" fmla="*/ 6856771 w 6868197"/>
              <a:gd name="connsiteY4" fmla="*/ 1830857 h 4311167"/>
              <a:gd name="connsiteX5" fmla="*/ 6868197 w 6868197"/>
              <a:gd name="connsiteY5" fmla="*/ 4311167 h 4311167"/>
              <a:gd name="connsiteX6" fmla="*/ 10198 w 6868197"/>
              <a:gd name="connsiteY6" fmla="*/ 4311167 h 4311167"/>
              <a:gd name="connsiteX0" fmla="*/ 10198 w 6868197"/>
              <a:gd name="connsiteY0" fmla="*/ 4311167 h 4311167"/>
              <a:gd name="connsiteX1" fmla="*/ 10197 w 6868197"/>
              <a:gd name="connsiteY1" fmla="*/ 2116607 h 4311167"/>
              <a:gd name="connsiteX2" fmla="*/ 10197 w 6868197"/>
              <a:gd name="connsiteY2" fmla="*/ 1419377 h 4311167"/>
              <a:gd name="connsiteX3" fmla="*/ 3462061 w 6868197"/>
              <a:gd name="connsiteY3" fmla="*/ 0 h 4311167"/>
              <a:gd name="connsiteX4" fmla="*/ 6856771 w 6868197"/>
              <a:gd name="connsiteY4" fmla="*/ 1830857 h 4311167"/>
              <a:gd name="connsiteX5" fmla="*/ 6868197 w 6868197"/>
              <a:gd name="connsiteY5" fmla="*/ 4311167 h 4311167"/>
              <a:gd name="connsiteX6" fmla="*/ 10198 w 6868197"/>
              <a:gd name="connsiteY6" fmla="*/ 4311167 h 4311167"/>
              <a:gd name="connsiteX0" fmla="*/ 10198 w 6868197"/>
              <a:gd name="connsiteY0" fmla="*/ 4311167 h 4311167"/>
              <a:gd name="connsiteX1" fmla="*/ 10197 w 6868197"/>
              <a:gd name="connsiteY1" fmla="*/ 2116607 h 4311167"/>
              <a:gd name="connsiteX2" fmla="*/ 10197 w 6868197"/>
              <a:gd name="connsiteY2" fmla="*/ 1419377 h 4311167"/>
              <a:gd name="connsiteX3" fmla="*/ 3462061 w 6868197"/>
              <a:gd name="connsiteY3" fmla="*/ 0 h 4311167"/>
              <a:gd name="connsiteX4" fmla="*/ 6856771 w 6868197"/>
              <a:gd name="connsiteY4" fmla="*/ 1396517 h 4311167"/>
              <a:gd name="connsiteX5" fmla="*/ 6868197 w 6868197"/>
              <a:gd name="connsiteY5" fmla="*/ 4311167 h 4311167"/>
              <a:gd name="connsiteX6" fmla="*/ 10198 w 6868197"/>
              <a:gd name="connsiteY6" fmla="*/ 4311167 h 4311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68197" h="4311167">
                <a:moveTo>
                  <a:pt x="10198" y="4311167"/>
                </a:moveTo>
                <a:cubicBezTo>
                  <a:pt x="-6947" y="3271037"/>
                  <a:pt x="672" y="2364257"/>
                  <a:pt x="10197" y="2116607"/>
                </a:cubicBezTo>
                <a:cubicBezTo>
                  <a:pt x="-3138" y="1846097"/>
                  <a:pt x="15912" y="1920735"/>
                  <a:pt x="10197" y="1419377"/>
                </a:cubicBezTo>
                <a:lnTo>
                  <a:pt x="3462061" y="0"/>
                </a:lnTo>
                <a:lnTo>
                  <a:pt x="6856771" y="1396517"/>
                </a:lnTo>
                <a:cubicBezTo>
                  <a:pt x="6860580" y="2108987"/>
                  <a:pt x="6864388" y="3598697"/>
                  <a:pt x="6868197" y="4311167"/>
                </a:cubicBezTo>
                <a:lnTo>
                  <a:pt x="10198" y="4311167"/>
                </a:lnTo>
                <a:close/>
              </a:path>
            </a:pathLst>
          </a:custGeom>
          <a:solidFill>
            <a:srgbClr val="C67D3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52823" y="391460"/>
            <a:ext cx="3878923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Политическая карта мира </a:t>
            </a:r>
            <a:endParaRPr lang="ru-RU" sz="1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постоянно 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претерпевает изменения. </a:t>
            </a:r>
            <a:endParaRPr lang="ru-RU" sz="1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Одни 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государства становятся </a:t>
            </a:r>
            <a:endParaRPr lang="ru-RU" sz="1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достоянием 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истории, другие стремятся </a:t>
            </a:r>
            <a:endParaRPr lang="ru-RU" sz="1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влиться 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ряды мирового содружества. Мировое содружество зачастую </a:t>
            </a:r>
            <a:endParaRPr lang="ru-RU" sz="1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достаточно 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сдержанно </a:t>
            </a:r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относится 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 </a:t>
            </a:r>
            <a:endParaRPr lang="ru-RU" sz="1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кандидатам 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членство в нем. </a:t>
            </a:r>
            <a:endParaRPr lang="ru-RU" sz="1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 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одной стороны, приходится </a:t>
            </a:r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исходить</a:t>
            </a:r>
          </a:p>
          <a:p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из принципа уважения </a:t>
            </a:r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суверенного </a:t>
            </a:r>
          </a:p>
          <a:p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равенства 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всех наций, больших и </a:t>
            </a:r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малых, их </a:t>
            </a:r>
          </a:p>
          <a:p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права на 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свободное самоопределение </a:t>
            </a:r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вплоть</a:t>
            </a:r>
          </a:p>
          <a:p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до образования самостоятельных государств. </a:t>
            </a:r>
            <a:endParaRPr lang="ru-RU" sz="1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sz="1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 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другой стороны, </a:t>
            </a:r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изменения на международной 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арене порой противоречат не менее важному положению международного права </a:t>
            </a:r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принципу 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территориальной </a:t>
            </a:r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целостности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невмешательства во </a:t>
            </a:r>
            <a:endParaRPr lang="ru-RU" sz="1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внутренние 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дела государства</a:t>
            </a:r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</a:p>
          <a:p>
            <a:endParaRPr lang="ru-RU" sz="1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Деликатность 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проблемы 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проявляется 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 существовании 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двух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форм признания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нового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государства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  <a:endParaRPr lang="ru-RU" sz="1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признания</a:t>
            </a:r>
            <a:r>
              <a:rPr lang="ru-RU" sz="1400" dirty="0" smtClean="0">
                <a:solidFill>
                  <a:srgbClr val="3C3324"/>
                </a:solidFill>
              </a:rPr>
              <a:t> </a:t>
            </a:r>
            <a:r>
              <a:rPr lang="ru-RU" b="1" dirty="0">
                <a:solidFill>
                  <a:srgbClr val="3C3324"/>
                </a:solidFill>
              </a:rPr>
              <a:t>де-факто</a:t>
            </a:r>
            <a:r>
              <a:rPr lang="ru-RU" sz="1400" b="1" dirty="0">
                <a:solidFill>
                  <a:srgbClr val="3C3324"/>
                </a:solidFill>
              </a:rPr>
              <a:t> </a:t>
            </a:r>
            <a:endParaRPr lang="ru-RU" sz="1400" b="1" dirty="0" smtClean="0">
              <a:solidFill>
                <a:srgbClr val="3C3324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признания</a:t>
            </a:r>
            <a:r>
              <a:rPr lang="ru-RU" sz="1400" dirty="0" smtClean="0">
                <a:solidFill>
                  <a:srgbClr val="3C3324"/>
                </a:solidFill>
              </a:rPr>
              <a:t> </a:t>
            </a:r>
            <a:r>
              <a:rPr lang="ru-RU" b="1" dirty="0">
                <a:solidFill>
                  <a:srgbClr val="3C3324"/>
                </a:solidFill>
              </a:rPr>
              <a:t>де-юре</a:t>
            </a:r>
          </a:p>
        </p:txBody>
      </p:sp>
      <p:sp>
        <p:nvSpPr>
          <p:cNvPr id="18" name="Ромб 17"/>
          <p:cNvSpPr/>
          <p:nvPr/>
        </p:nvSpPr>
        <p:spPr>
          <a:xfrm>
            <a:off x="3714490" y="967812"/>
            <a:ext cx="1834530" cy="1846660"/>
          </a:xfrm>
          <a:prstGeom prst="diamond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7788176" y="6168945"/>
            <a:ext cx="46612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3C3324"/>
                </a:solidFill>
              </a:rPr>
              <a:t>Де-факто - иногда </a:t>
            </a:r>
            <a:r>
              <a:rPr lang="ru-RU" sz="1400" b="1" dirty="0">
                <a:solidFill>
                  <a:srgbClr val="3C3324"/>
                </a:solidFill>
              </a:rPr>
              <a:t>такую форму именуют отношениями «</a:t>
            </a:r>
            <a:r>
              <a:rPr lang="ru-RU" sz="1400" b="1" dirty="0" err="1">
                <a:solidFill>
                  <a:srgbClr val="3C3324"/>
                </a:solidFill>
              </a:rPr>
              <a:t>adhoc</a:t>
            </a:r>
            <a:r>
              <a:rPr lang="ru-RU" sz="1400" b="1" dirty="0">
                <a:solidFill>
                  <a:srgbClr val="3C3324"/>
                </a:solidFill>
              </a:rPr>
              <a:t>», что означает «к этому», «для данного случая</a:t>
            </a:r>
            <a:r>
              <a:rPr lang="ru-RU" sz="1400" b="1" dirty="0" smtClean="0">
                <a:solidFill>
                  <a:srgbClr val="3C3324"/>
                </a:solidFill>
              </a:rPr>
              <a:t>» </a:t>
            </a:r>
            <a:endParaRPr lang="ru-RU" sz="1400" b="1" dirty="0">
              <a:solidFill>
                <a:srgbClr val="3C3324"/>
              </a:solidFill>
            </a:endParaRPr>
          </a:p>
        </p:txBody>
      </p:sp>
      <p:sp>
        <p:nvSpPr>
          <p:cNvPr id="17" name="Ромб 16"/>
          <p:cNvSpPr/>
          <p:nvPr/>
        </p:nvSpPr>
        <p:spPr>
          <a:xfrm>
            <a:off x="3792485" y="985290"/>
            <a:ext cx="1885227" cy="1846659"/>
          </a:xfrm>
          <a:prstGeom prst="diamond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859140" y="1370010"/>
            <a:ext cx="16594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Признание </a:t>
            </a:r>
          </a:p>
          <a:p>
            <a:pPr algn="ctr"/>
            <a:r>
              <a:rPr lang="ru-RU" sz="1600" b="1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</a:rPr>
              <a:t>де-факто</a:t>
            </a:r>
            <a:r>
              <a:rPr lang="ru-RU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1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носит </a:t>
            </a:r>
            <a:r>
              <a:rPr lang="ru-RU" sz="1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неполный  характер</a:t>
            </a:r>
            <a:r>
              <a:rPr lang="ru-RU" sz="1600" b="1" dirty="0"/>
              <a:t>.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6693" y="3957762"/>
            <a:ext cx="1969014" cy="197995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0860" y="3958818"/>
            <a:ext cx="1915435" cy="1944999"/>
          </a:xfrm>
          <a:prstGeom prst="rect">
            <a:avLst/>
          </a:prstGeom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4130422" y="4485041"/>
            <a:ext cx="172093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Признание</a:t>
            </a:r>
            <a:r>
              <a:rPr lang="ru-RU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1600" b="1" dirty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</a:rPr>
              <a:t>де-юре</a:t>
            </a:r>
            <a:r>
              <a:rPr lang="ru-RU" b="1" dirty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1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или полное признание </a:t>
            </a:r>
          </a:p>
        </p:txBody>
      </p:sp>
    </p:spTree>
    <p:extLst>
      <p:ext uri="{BB962C8B-B14F-4D97-AF65-F5344CB8AC3E}">
        <p14:creationId xmlns:p14="http://schemas.microsoft.com/office/powerpoint/2010/main" val="1158155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787021" y="423747"/>
            <a:ext cx="747354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Единой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процедуры установления дипотношений между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государствами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 существует. </a:t>
            </a:r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Соответствующие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переговоры могут быть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поручены: </a:t>
            </a:r>
          </a:p>
          <a:p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специальной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правительственной делегации, направляемой в страну по случаю провозглашения ее независимости </a:t>
            </a:r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одному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из диппредставительств за рубежом. </a:t>
            </a:r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Чтобы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избежать в будущем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различных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толкований, государства предпочитают закреплять достигнутые договоренности  о  признании  и  установлении  дипотношений 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письменно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Это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может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быть:</a:t>
            </a:r>
          </a:p>
          <a:p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обмен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личными нотами, </a:t>
            </a:r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специальные соглашения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заявления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коммюнике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Помимо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констатации договоренности об  установлении дипотношений в принимаемом документе обычно </a:t>
            </a:r>
            <a:r>
              <a:rPr lang="ru-RU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определяется уровень дипломатических </a:t>
            </a:r>
            <a:r>
              <a:rPr lang="ru-RU" b="1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представительств</a:t>
            </a:r>
            <a:r>
              <a:rPr lang="ru-RU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588" y="3932082"/>
            <a:ext cx="2571750" cy="2562225"/>
          </a:xfrm>
          <a:prstGeom prst="rect">
            <a:avLst/>
          </a:prstGeom>
          <a:ln>
            <a:noFill/>
          </a:ln>
        </p:spPr>
      </p:pic>
      <p:sp>
        <p:nvSpPr>
          <p:cNvPr id="7" name="Арка 6"/>
          <p:cNvSpPr/>
          <p:nvPr/>
        </p:nvSpPr>
        <p:spPr>
          <a:xfrm rot="10800000">
            <a:off x="9844567" y="6134693"/>
            <a:ext cx="977792" cy="359614"/>
          </a:xfrm>
          <a:prstGeom prst="blockArc">
            <a:avLst/>
          </a:prstGeom>
          <a:solidFill>
            <a:srgbClr val="9A7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386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3776" y="4484848"/>
            <a:ext cx="1019386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Уровень </a:t>
            </a:r>
            <a:r>
              <a:rPr lang="ru-RU" dirty="0"/>
              <a:t>представительства не отражается на объеме </a:t>
            </a:r>
            <a:r>
              <a:rPr lang="ru-RU" dirty="0" smtClean="0"/>
              <a:t>выполняемых им функций</a:t>
            </a:r>
            <a:r>
              <a:rPr lang="ru-RU" dirty="0"/>
              <a:t>, а также представляемых иммунитетах и </a:t>
            </a:r>
            <a:r>
              <a:rPr lang="ru-RU" dirty="0" smtClean="0"/>
              <a:t>привилегиях</a:t>
            </a:r>
            <a:r>
              <a:rPr lang="ru-RU" dirty="0"/>
              <a:t>. На практике, однако, почти все государства мира </a:t>
            </a:r>
            <a:r>
              <a:rPr lang="ru-RU" dirty="0" smtClean="0"/>
              <a:t>устанавливают </a:t>
            </a:r>
            <a:r>
              <a:rPr lang="ru-RU" dirty="0"/>
              <a:t>между собой дипломатические  отношения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уровне первого класса</a:t>
            </a:r>
            <a:r>
              <a:rPr lang="ru-RU" dirty="0"/>
              <a:t>,  демонстрируя,  таким  образом,  зафиксированное  в  Уставе ООН их суверенное равенство.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Второй  </a:t>
            </a:r>
            <a:r>
              <a:rPr lang="ru-RU" dirty="0"/>
              <a:t>и  третий  классы  </a:t>
            </a:r>
            <a:r>
              <a:rPr lang="ru-RU" dirty="0" err="1"/>
              <a:t>диппредставителей</a:t>
            </a:r>
            <a:r>
              <a:rPr lang="ru-RU" dirty="0"/>
              <a:t>  используются обычно в отношениях государств с международными организациями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330526304"/>
              </p:ext>
            </p:extLst>
          </p:nvPr>
        </p:nvGraphicFramePr>
        <p:xfrm>
          <a:off x="733777" y="1354667"/>
          <a:ext cx="10193867" cy="2788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33778" y="296356"/>
            <a:ext cx="101938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Как </a:t>
            </a:r>
            <a:r>
              <a:rPr lang="ru-RU" dirty="0"/>
              <a:t>известно, Венской конвенцией о дипломатических сношениях (статья 14) установлено три класса </a:t>
            </a:r>
            <a:r>
              <a:rPr lang="ru-RU" dirty="0" err="1"/>
              <a:t>диппредставителей</a:t>
            </a:r>
            <a:r>
              <a:rPr lang="ru-RU" dirty="0"/>
              <a:t>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8451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5017" y="1112906"/>
            <a:ext cx="64919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Нередко такая </a:t>
            </a:r>
            <a:r>
              <a:rPr lang="ru-RU" sz="1600" dirty="0"/>
              <a:t>договоренность служит лишь своего рода стимулом к созданию благоприятного  морально-политического  климата  для  дальнейших контактов между правительствами этих стран. </a:t>
            </a:r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Открытие </a:t>
            </a:r>
            <a:r>
              <a:rPr lang="ru-RU" sz="1600" dirty="0"/>
              <a:t>же </a:t>
            </a:r>
            <a:r>
              <a:rPr lang="ru-RU" sz="1600" dirty="0" smtClean="0"/>
              <a:t>посольств </a:t>
            </a:r>
            <a:r>
              <a:rPr lang="ru-RU" sz="1600" dirty="0"/>
              <a:t>может быть отложено до возникновения в этом острой </a:t>
            </a:r>
            <a:r>
              <a:rPr lang="ru-RU" sz="1600" dirty="0" smtClean="0"/>
              <a:t>необходимости</a:t>
            </a:r>
            <a:r>
              <a:rPr lang="ru-RU" sz="1600" dirty="0"/>
              <a:t>,  что  диктуется  обычно  соображениями  экономии  валютных средств</a:t>
            </a:r>
            <a:r>
              <a:rPr lang="ru-RU" sz="1600" dirty="0" smtClean="0"/>
              <a:t>. </a:t>
            </a:r>
          </a:p>
          <a:p>
            <a:endParaRPr lang="ru-RU" sz="1600" dirty="0" smtClean="0"/>
          </a:p>
          <a:p>
            <a:r>
              <a:rPr lang="ru-RU" sz="1600" dirty="0" smtClean="0"/>
              <a:t>По  </a:t>
            </a:r>
            <a:r>
              <a:rPr lang="ru-RU" sz="1600" dirty="0"/>
              <a:t>той  же  причине  достаточно  распространена  практика представительства послом интересов своего государства </a:t>
            </a:r>
            <a:r>
              <a:rPr lang="ru-RU" sz="1600" dirty="0" smtClean="0"/>
              <a:t>одновременно </a:t>
            </a:r>
            <a:r>
              <a:rPr lang="ru-RU" sz="1600" dirty="0"/>
              <a:t>в нескольких странах. При этом </a:t>
            </a:r>
            <a:r>
              <a:rPr lang="ru-RU" sz="1600" b="1" dirty="0"/>
              <a:t>посольство учреждается лишь в стране, где посол находится постоянно. </a:t>
            </a:r>
            <a:r>
              <a:rPr lang="ru-RU" sz="1600" dirty="0"/>
              <a:t>В странах, где он </a:t>
            </a:r>
            <a:r>
              <a:rPr lang="ru-RU" sz="1600" dirty="0" smtClean="0"/>
              <a:t>аккредитован </a:t>
            </a:r>
            <a:r>
              <a:rPr lang="ru-RU" sz="1600" dirty="0"/>
              <a:t>по совместительству, могут при необходимости открываться </a:t>
            </a:r>
            <a:r>
              <a:rPr lang="ru-RU" sz="1600" dirty="0" smtClean="0"/>
              <a:t>небольшие </a:t>
            </a:r>
            <a:r>
              <a:rPr lang="ru-RU" sz="1600" dirty="0"/>
              <a:t>по штату представительства во главе с временным </a:t>
            </a:r>
            <a:r>
              <a:rPr lang="ru-RU" sz="1600" dirty="0" smtClean="0"/>
              <a:t>поверенным </a:t>
            </a:r>
            <a:r>
              <a:rPr lang="ru-RU" sz="1600" dirty="0"/>
              <a:t>в делах.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925" y="2042281"/>
            <a:ext cx="4512154" cy="252680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TextBox 5"/>
          <p:cNvSpPr txBox="1"/>
          <p:nvPr/>
        </p:nvSpPr>
        <p:spPr>
          <a:xfrm>
            <a:off x="7181961" y="1440975"/>
            <a:ext cx="4512154" cy="52322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 2019 году отмечали 70-летнюю годовщину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установления дипотношений между Китаем и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Россией.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2666" y="416898"/>
            <a:ext cx="10707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/>
              <a:t>Установление </a:t>
            </a:r>
            <a:r>
              <a:rPr lang="ru-RU" b="1" dirty="0"/>
              <a:t>дипотношений не предполагает немедленного открытия посольств в договаривающихся государствах.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622" y="4980413"/>
            <a:ext cx="11264457" cy="1569660"/>
          </a:xfrm>
          <a:prstGeom prst="rect">
            <a:avLst/>
          </a:prstGeom>
          <a:solidFill>
            <a:srgbClr val="E0D094"/>
          </a:solidFill>
          <a:ln w="19050">
            <a:solidFill>
              <a:schemeClr val="accent2">
                <a:lumMod val="75000"/>
              </a:schemeClr>
            </a:solidFill>
          </a:ln>
          <a:effectLst>
            <a:outerShdw blurRad="165100" dist="25400" dir="7560000" algn="ctr" rotWithShape="0">
              <a:srgbClr val="000000">
                <a:alpha val="59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  </a:t>
            </a:r>
            <a:r>
              <a:rPr lang="ru-RU" sz="1600" dirty="0"/>
              <a:t>международной  протокольной  практике  нередки  случаи приостановления или разрыва дипотношений между государствами. </a:t>
            </a:r>
            <a:r>
              <a:rPr lang="ru-RU" sz="1600" dirty="0" smtClean="0"/>
              <a:t>Разрыв </a:t>
            </a:r>
            <a:r>
              <a:rPr lang="ru-RU" sz="1600" dirty="0"/>
              <a:t>отношений сопровождается прекращением всех сношений с местными властями, отзывом дипломатов и закрытием дипломатических и иных представительств. </a:t>
            </a:r>
            <a:endParaRPr lang="ru-RU" sz="1600" dirty="0" smtClean="0"/>
          </a:p>
          <a:p>
            <a:r>
              <a:rPr lang="ru-RU" sz="1600" dirty="0" smtClean="0"/>
              <a:t>Контакты </a:t>
            </a:r>
            <a:r>
              <a:rPr lang="ru-RU" sz="1600" dirty="0"/>
              <a:t>могут поддерживаться  с  протокольной  службой  внешнеполитического  ведомства страны пребывания исключительно по организационно-бытовым вопросам. При этом представитель местного протокола не присутствует при отъезде главы дипломатического представительства, как обычно принято в международной практике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146122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9450" y="1251348"/>
            <a:ext cx="6829818" cy="4607509"/>
          </a:xfrm>
          <a:prstGeom prst="rect">
            <a:avLst/>
          </a:prstGeom>
          <a:solidFill>
            <a:srgbClr val="AB9B55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1600" dirty="0" smtClean="0"/>
              <a:t>Старший </a:t>
            </a:r>
            <a:r>
              <a:rPr lang="ru-RU" sz="1600" dirty="0"/>
              <a:t>по рангу дипломат </a:t>
            </a:r>
            <a:r>
              <a:rPr lang="ru-RU" sz="1600" b="1" dirty="0"/>
              <a:t>привозит с собой письмо </a:t>
            </a:r>
            <a:r>
              <a:rPr lang="ru-RU" sz="1600" b="1" dirty="0" smtClean="0"/>
              <a:t>министра </a:t>
            </a:r>
            <a:r>
              <a:rPr lang="ru-RU" sz="1600" b="1" dirty="0"/>
              <a:t>иностранных дел своей страны</a:t>
            </a:r>
            <a:r>
              <a:rPr lang="ru-RU" sz="1600" dirty="0"/>
              <a:t> на имя главы </a:t>
            </a:r>
            <a:r>
              <a:rPr lang="ru-RU" sz="1600" dirty="0" smtClean="0"/>
              <a:t>внешнеполитического </a:t>
            </a:r>
            <a:r>
              <a:rPr lang="ru-RU" sz="1600" dirty="0"/>
              <a:t>ведомства страны пребывания. </a:t>
            </a:r>
            <a:r>
              <a:rPr lang="ru-RU" sz="1600" dirty="0" smtClean="0"/>
              <a:t>В </a:t>
            </a:r>
            <a:r>
              <a:rPr lang="ru-RU" sz="1600" dirty="0"/>
              <a:t>письме содержится просьба принять указанного дипломата в качестве временного поверенного в делах и по мере возможности оказать содействие в решении </a:t>
            </a:r>
            <a:r>
              <a:rPr lang="ru-RU" sz="1600" dirty="0" smtClean="0"/>
              <a:t>организационно-технических </a:t>
            </a:r>
            <a:r>
              <a:rPr lang="ru-RU" sz="1600" dirty="0"/>
              <a:t>вопросов на первом этапе функционирования посольства.  </a:t>
            </a:r>
            <a:endParaRPr lang="ru-RU" sz="1600" dirty="0" smtClean="0"/>
          </a:p>
          <a:p>
            <a:pPr marL="342900" indent="-342900">
              <a:buAutoNum type="arabicParenR"/>
            </a:pPr>
            <a:r>
              <a:rPr lang="ru-RU" sz="1600" dirty="0" smtClean="0"/>
              <a:t>Названная  </a:t>
            </a:r>
            <a:r>
              <a:rPr lang="ru-RU" sz="1600" dirty="0"/>
              <a:t>группа  работников  готовит  помещения  для размещения посольства и жилье для его персонала, открывает </a:t>
            </a:r>
            <a:r>
              <a:rPr lang="ru-RU" sz="1600" dirty="0" smtClean="0"/>
              <a:t>валютный  </a:t>
            </a:r>
            <a:r>
              <a:rPr lang="ru-RU" sz="1600" dirty="0"/>
              <a:t>счет  в  одном  из  банков  страны,  определяет  условия  аренды транспортных средств и т.д</a:t>
            </a:r>
            <a:r>
              <a:rPr lang="ru-RU" sz="1600" dirty="0" smtClean="0"/>
              <a:t>. </a:t>
            </a:r>
          </a:p>
          <a:p>
            <a:pPr marL="342900" indent="-342900">
              <a:buAutoNum type="arabicParenR"/>
            </a:pPr>
            <a:r>
              <a:rPr lang="ru-RU" sz="1600" dirty="0" smtClean="0"/>
              <a:t>Одновременно </a:t>
            </a:r>
            <a:r>
              <a:rPr lang="ru-RU" sz="1600" dirty="0"/>
              <a:t>с местными дипломатами согласовывается протокол встречи посла</a:t>
            </a:r>
            <a:r>
              <a:rPr lang="ru-RU" sz="1600" dirty="0" smtClean="0"/>
              <a:t>. </a:t>
            </a:r>
          </a:p>
          <a:p>
            <a:pPr marL="342900" indent="-342900">
              <a:buAutoNum type="arabicParenR"/>
            </a:pPr>
            <a:r>
              <a:rPr lang="ru-RU" sz="1600" dirty="0" smtClean="0"/>
              <a:t>Об  </a:t>
            </a:r>
            <a:r>
              <a:rPr lang="ru-RU" sz="1600" dirty="0"/>
              <a:t>официальном  открытии  посольства  сообщается  нотой  в адрес МИДа и дипломатического корпуса. В ноте указывается адрес посольства,  телефоны  его  сотрудников,  время  работы.  </a:t>
            </a:r>
            <a:endParaRPr lang="ru-RU" sz="1600" dirty="0" smtClean="0"/>
          </a:p>
          <a:p>
            <a:pPr marL="342900" indent="-342900">
              <a:buAutoNum type="arabicParenR"/>
            </a:pPr>
            <a:r>
              <a:rPr lang="ru-RU" sz="1600" dirty="0" smtClean="0"/>
              <a:t>Могут  быть </a:t>
            </a:r>
            <a:r>
              <a:rPr lang="ru-RU" sz="1600" dirty="0"/>
              <a:t>проведены некоторые протокольные мероприятия –церемония </a:t>
            </a:r>
            <a:r>
              <a:rPr lang="ru-RU" sz="1600" dirty="0" smtClean="0"/>
              <a:t>поднятия </a:t>
            </a:r>
            <a:r>
              <a:rPr lang="ru-RU" sz="1600" dirty="0"/>
              <a:t>государственного флага над зданием посольства, исполнение гимнов своей страны и страны пребывания, коктейль.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175" y="1251348"/>
            <a:ext cx="4274545" cy="46075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08264" y="508675"/>
            <a:ext cx="11563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После </a:t>
            </a:r>
            <a:r>
              <a:rPr lang="ru-RU" sz="1600" dirty="0"/>
              <a:t>установления дипломатических отношений перед приездом посла в страну его аккредитации туда направляется небольшая группа дипломатических и административно-технических работников для </a:t>
            </a:r>
            <a:r>
              <a:rPr lang="ru-RU" sz="1600" b="1" dirty="0"/>
              <a:t>подготовки посольства к открытию</a:t>
            </a:r>
            <a:r>
              <a:rPr lang="ru-RU" sz="1600" dirty="0"/>
              <a:t>. </a:t>
            </a:r>
          </a:p>
          <a:p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4765645" y="54283"/>
            <a:ext cx="72060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n>
                  <a:solidFill>
                    <a:srgbClr val="5C5B23"/>
                  </a:solidFill>
                </a:ln>
                <a:solidFill>
                  <a:srgbClr val="5C5B23"/>
                </a:solidFill>
              </a:rPr>
              <a:t>Порядок </a:t>
            </a:r>
            <a:r>
              <a:rPr lang="ru-RU" sz="2000" b="1" dirty="0">
                <a:ln>
                  <a:solidFill>
                    <a:srgbClr val="5C5B23"/>
                  </a:solidFill>
                </a:ln>
                <a:solidFill>
                  <a:srgbClr val="5C5B23"/>
                </a:solidFill>
              </a:rPr>
              <a:t>назначения глав дипломатических </a:t>
            </a:r>
            <a:r>
              <a:rPr lang="ru-RU" sz="2000" b="1" dirty="0" smtClean="0">
                <a:ln>
                  <a:solidFill>
                    <a:srgbClr val="5C5B23"/>
                  </a:solidFill>
                </a:ln>
                <a:solidFill>
                  <a:srgbClr val="5C5B23"/>
                </a:solidFill>
              </a:rPr>
              <a:t>представительств</a:t>
            </a:r>
            <a:endParaRPr lang="ru-RU" sz="2000" b="1" dirty="0">
              <a:ln>
                <a:solidFill>
                  <a:srgbClr val="5C5B23"/>
                </a:solidFill>
              </a:ln>
              <a:solidFill>
                <a:srgbClr val="5C5B23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8264" y="6048899"/>
            <a:ext cx="118693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На </a:t>
            </a:r>
            <a:r>
              <a:rPr lang="ru-RU" sz="1600" dirty="0"/>
              <a:t>торжественное открытие посольства приглашаются представители МИДа и других органов местной власти, коллеги-дипломаты, работники средств массовой информации. Аналогичные мероприятия проводятся при переезде посольства в новое здание.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832671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6297" y="331866"/>
            <a:ext cx="5852539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Международной </a:t>
            </a:r>
            <a:r>
              <a:rPr lang="ru-RU" sz="1600" dirty="0"/>
              <a:t>практикой принято согласовывать </a:t>
            </a:r>
            <a:r>
              <a:rPr lang="ru-RU" sz="1600" dirty="0" smtClean="0"/>
              <a:t>кандидатуру  </a:t>
            </a:r>
            <a:r>
              <a:rPr lang="ru-RU" sz="1600" dirty="0"/>
              <a:t>будущего  главы  дипломатического  представительства  с  </a:t>
            </a:r>
            <a:r>
              <a:rPr lang="ru-RU" sz="1600" dirty="0" smtClean="0"/>
              <a:t>местными </a:t>
            </a:r>
            <a:r>
              <a:rPr lang="ru-RU" sz="1600" dirty="0"/>
              <a:t>властями посредством запроса агремана</a:t>
            </a:r>
            <a:r>
              <a:rPr lang="ru-RU" sz="1600" dirty="0" smtClean="0"/>
              <a:t>. </a:t>
            </a:r>
            <a:endParaRPr lang="en-US" sz="1600" dirty="0" smtClean="0"/>
          </a:p>
          <a:p>
            <a:r>
              <a:rPr lang="ru-RU" sz="2000" b="1" dirty="0" smtClean="0"/>
              <a:t>Агреман</a:t>
            </a:r>
            <a:r>
              <a:rPr lang="ru-RU" sz="1600" dirty="0" smtClean="0"/>
              <a:t> </a:t>
            </a:r>
            <a:r>
              <a:rPr lang="ru-RU" sz="1600" dirty="0"/>
              <a:t>(</a:t>
            </a:r>
            <a:r>
              <a:rPr lang="ru-RU" sz="1600" dirty="0" err="1" smtClean="0"/>
              <a:t>agrement</a:t>
            </a:r>
            <a:r>
              <a:rPr lang="ru-RU" sz="1600" dirty="0" smtClean="0"/>
              <a:t> – </a:t>
            </a:r>
            <a:r>
              <a:rPr lang="ru-RU" sz="1600" dirty="0"/>
              <a:t>фр. согласие) –согласие </a:t>
            </a:r>
            <a:r>
              <a:rPr lang="ru-RU" sz="1600" dirty="0" smtClean="0"/>
              <a:t>правительства </a:t>
            </a:r>
            <a:r>
              <a:rPr lang="ru-RU" sz="1600" dirty="0"/>
              <a:t>принимающего государства на назначение определенного лица в качестве дипломатического представителя аккредитующего </a:t>
            </a:r>
            <a:r>
              <a:rPr lang="ru-RU" sz="1600" dirty="0" smtClean="0"/>
              <a:t>государства. </a:t>
            </a:r>
          </a:p>
          <a:p>
            <a:endParaRPr lang="en-US" sz="1600" dirty="0" smtClean="0"/>
          </a:p>
          <a:p>
            <a:r>
              <a:rPr lang="ru-RU" sz="1600" dirty="0" smtClean="0"/>
              <a:t>Обычно  </a:t>
            </a:r>
            <a:r>
              <a:rPr lang="ru-RU" sz="1600" dirty="0"/>
              <a:t>агреман  запрашивается  направляемой  МИДом  или посольством вербальной нотой</a:t>
            </a:r>
            <a:r>
              <a:rPr lang="ru-RU" sz="1600" dirty="0" smtClean="0"/>
              <a:t>, к </a:t>
            </a:r>
            <a:r>
              <a:rPr lang="ru-RU" sz="1600" dirty="0"/>
              <a:t>которой прилагается краткая </a:t>
            </a:r>
            <a:r>
              <a:rPr lang="ru-RU" sz="1600" dirty="0" smtClean="0"/>
              <a:t>биографическая </a:t>
            </a:r>
            <a:r>
              <a:rPr lang="ru-RU" sz="1600" dirty="0"/>
              <a:t>справка с послужным списком кандидатуры </a:t>
            </a:r>
            <a:r>
              <a:rPr lang="ru-RU" sz="1600" dirty="0" smtClean="0"/>
              <a:t>предполагаемого </a:t>
            </a:r>
            <a:r>
              <a:rPr lang="ru-RU" sz="1600" dirty="0"/>
              <a:t>посла. </a:t>
            </a:r>
            <a:endParaRPr lang="ru-RU" sz="1600" dirty="0" smtClean="0"/>
          </a:p>
          <a:p>
            <a:endParaRPr lang="ru-RU" sz="1600" dirty="0"/>
          </a:p>
          <a:p>
            <a:r>
              <a:rPr lang="ru-RU" sz="1600" dirty="0" smtClean="0"/>
              <a:t>Если </a:t>
            </a:r>
            <a:r>
              <a:rPr lang="ru-RU" sz="1600" dirty="0"/>
              <a:t>посол въезжает в страну впервые после </a:t>
            </a:r>
            <a:r>
              <a:rPr lang="ru-RU" sz="1600" dirty="0" smtClean="0"/>
              <a:t>установления </a:t>
            </a:r>
            <a:r>
              <a:rPr lang="ru-RU" sz="1600" dirty="0"/>
              <a:t>с ней дипломатических отношений, запрос может быть сделан через посольство в третьей стране. В редких случаях на лиц, широко известных, назначаемых на должность посла, агреман может </a:t>
            </a:r>
            <a:r>
              <a:rPr lang="ru-RU" sz="1600" dirty="0" smtClean="0"/>
              <a:t>запрашиваться </a:t>
            </a:r>
            <a:r>
              <a:rPr lang="ru-RU" sz="1600" dirty="0"/>
              <a:t>по телефону</a:t>
            </a:r>
            <a:r>
              <a:rPr lang="ru-RU" sz="1600" dirty="0" smtClean="0"/>
              <a:t>. Ответ </a:t>
            </a:r>
            <a:r>
              <a:rPr lang="ru-RU" sz="1600" dirty="0"/>
              <a:t>на запрос дается в адекватной форме (письменно или устно) обычно в течение месяца. Срок ответа является своего рода показателем  состояния  отношений  между  государствами,  поэтому принимается во внимание и принцип взаимности, т</a:t>
            </a:r>
            <a:r>
              <a:rPr lang="ru-RU" sz="1600" dirty="0" smtClean="0"/>
              <a:t>. е. время получения </a:t>
            </a:r>
            <a:r>
              <a:rPr lang="ru-RU" sz="1600" dirty="0"/>
              <a:t>правительством страны аккредитации агремана на своего посла в аккредитующей стране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6178" y="197345"/>
            <a:ext cx="4752622" cy="6463308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bliqueBottom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Факт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запроса агремана разглашать не принято, поскольку это обязало бы стороны комментировать возможный отказ в агремане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 принято и напоминать о запрошенном агремане или просить ускорить ответ. </a:t>
            </a:r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Отрицательный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ответ в форме официального отказа на запрос не  дается.  </a:t>
            </a:r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Сама 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задержка  с  ответом  расценивается  как  нежелание правительства принять данную кандидатуру в качестве посла, и эта кандидатура, как правило, снимается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</a:p>
          <a:p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слову, в XIX в. существовала практика, когда на пост посла предлагалось одновременно несколько кандидатур на выбор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правительства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страны аккредитации. При этом предпочтение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аккредитующего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государства выражалось в очередности имен дипломатов,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представленных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списке</a:t>
            </a:r>
          </a:p>
        </p:txBody>
      </p:sp>
    </p:spTree>
    <p:extLst>
      <p:ext uri="{BB962C8B-B14F-4D97-AF65-F5344CB8AC3E}">
        <p14:creationId xmlns:p14="http://schemas.microsoft.com/office/powerpoint/2010/main" val="3022639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10266" y="181956"/>
            <a:ext cx="9259423" cy="649408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Образец </a:t>
            </a:r>
            <a:r>
              <a:rPr lang="ru-RU" sz="1600" b="1" dirty="0"/>
              <a:t>запроса агремана английскому послу, </a:t>
            </a:r>
            <a:r>
              <a:rPr lang="ru-RU" sz="1600" b="1" dirty="0" smtClean="0"/>
              <a:t>назна­ченному </a:t>
            </a:r>
            <a:r>
              <a:rPr lang="ru-RU" sz="1600" b="1" dirty="0"/>
              <a:t>в Российскую Федерацию.</a:t>
            </a:r>
          </a:p>
          <a:p>
            <a:r>
              <a:rPr lang="ru-RU" sz="1600" b="1" dirty="0"/>
              <a:t>(Пер. с англ.)</a:t>
            </a:r>
          </a:p>
          <a:p>
            <a:pPr algn="r"/>
            <a:r>
              <a:rPr lang="ru-RU" sz="1200" b="1" dirty="0"/>
              <a:t>Британское посольство</a:t>
            </a:r>
          </a:p>
          <a:p>
            <a:pPr algn="r"/>
            <a:r>
              <a:rPr lang="ru-RU" sz="1200" b="1" dirty="0"/>
              <a:t>Москва</a:t>
            </a:r>
          </a:p>
          <a:p>
            <a:pPr algn="r"/>
            <a:r>
              <a:rPr lang="ru-RU" sz="1200" b="1" dirty="0"/>
              <a:t>20 апреля 1982 г.</a:t>
            </a:r>
          </a:p>
          <a:p>
            <a:pPr algn="ctr"/>
            <a:r>
              <a:rPr lang="ru-RU" sz="1200" b="1" dirty="0"/>
              <a:t>Его Превосходительству Г-ну А.А. Громыко</a:t>
            </a:r>
          </a:p>
          <a:p>
            <a:pPr algn="ctr"/>
            <a:r>
              <a:rPr lang="ru-RU" sz="1200" b="1" dirty="0" smtClean="0"/>
              <a:t>Министру </a:t>
            </a:r>
            <a:r>
              <a:rPr lang="ru-RU" sz="1200" b="1" dirty="0"/>
              <a:t>иностранных дел Союза </a:t>
            </a:r>
            <a:r>
              <a:rPr lang="ru-RU" sz="1200" b="1" dirty="0" smtClean="0"/>
              <a:t>Советских Социалистических </a:t>
            </a:r>
            <a:r>
              <a:rPr lang="ru-RU" sz="1200" b="1" dirty="0"/>
              <a:t>Республик</a:t>
            </a:r>
          </a:p>
          <a:p>
            <a:r>
              <a:rPr lang="ru-RU" sz="1200" b="1" dirty="0" smtClean="0"/>
              <a:t>Москва</a:t>
            </a:r>
          </a:p>
          <a:p>
            <a:endParaRPr lang="ru-RU" sz="1200" b="1" dirty="0"/>
          </a:p>
          <a:p>
            <a:r>
              <a:rPr lang="ru-RU" sz="1200" b="1" dirty="0"/>
              <a:t>Ваше Превосходительство,</a:t>
            </a:r>
          </a:p>
          <a:p>
            <a:r>
              <a:rPr lang="ru-RU" sz="1200" b="1" dirty="0" smtClean="0"/>
              <a:t>   По </a:t>
            </a:r>
            <a:r>
              <a:rPr lang="ru-RU" sz="1200" b="1" dirty="0"/>
              <a:t>поручению правительства Ее Величества имею честь </a:t>
            </a:r>
            <a:r>
              <a:rPr lang="ru-RU" sz="1200" b="1" dirty="0" smtClean="0"/>
              <a:t>сообщить Вашему </a:t>
            </a:r>
            <a:r>
              <a:rPr lang="ru-RU" sz="1200" b="1" dirty="0"/>
              <a:t>Превосходительству, что  </a:t>
            </a:r>
            <a:r>
              <a:rPr lang="ru-RU" sz="1200" b="1" dirty="0" smtClean="0"/>
              <a:t>предполагается </a:t>
            </a:r>
            <a:r>
              <a:rPr lang="ru-RU" sz="1200" b="1" dirty="0"/>
              <a:t>назначить </a:t>
            </a:r>
            <a:r>
              <a:rPr lang="ru-RU" sz="1200" b="1" dirty="0" err="1"/>
              <a:t>Иэна</a:t>
            </a:r>
            <a:r>
              <a:rPr lang="ru-RU" sz="1200" b="1" dirty="0"/>
              <a:t> </a:t>
            </a:r>
            <a:r>
              <a:rPr lang="ru-RU" sz="1200" b="1" dirty="0" smtClean="0"/>
              <a:t>Сазерленда, кавалера ордена </a:t>
            </a:r>
            <a:r>
              <a:rPr lang="ru-RU" sz="1200" b="1" dirty="0"/>
              <a:t>св. Михаила и св. Георгия 2-й степени, моим </a:t>
            </a:r>
            <a:r>
              <a:rPr lang="ru-RU" sz="1200" b="1" dirty="0" smtClean="0"/>
              <a:t>преемником в </a:t>
            </a:r>
            <a:r>
              <a:rPr lang="ru-RU" sz="1200" b="1" dirty="0"/>
              <a:t>качестве посла Ее Величества в Москве. </a:t>
            </a:r>
            <a:endParaRPr lang="ru-RU" sz="1200" b="1" dirty="0" smtClean="0"/>
          </a:p>
          <a:p>
            <a:r>
              <a:rPr lang="ru-RU" sz="1200" b="1" dirty="0"/>
              <a:t> </a:t>
            </a:r>
            <a:r>
              <a:rPr lang="ru-RU" sz="1200" b="1" dirty="0" smtClean="0"/>
              <a:t>  Послужной </a:t>
            </a:r>
            <a:r>
              <a:rPr lang="ru-RU" sz="1200" b="1" dirty="0"/>
              <a:t>список сэра </a:t>
            </a:r>
            <a:r>
              <a:rPr lang="ru-RU" sz="1200" b="1" dirty="0" err="1"/>
              <a:t>Иэна</a:t>
            </a:r>
            <a:r>
              <a:rPr lang="ru-RU" sz="1200" b="1" dirty="0"/>
              <a:t> Сазерленда прилагается. Имею честь </a:t>
            </a:r>
            <a:r>
              <a:rPr lang="ru-RU" sz="1200" b="1" dirty="0" smtClean="0"/>
              <a:t>осведомиться</a:t>
            </a:r>
            <a:r>
              <a:rPr lang="ru-RU" sz="1200" b="1" dirty="0"/>
              <a:t>, является ли его кандидатура приемлемой для </a:t>
            </a:r>
            <a:r>
              <a:rPr lang="ru-RU" sz="1200" b="1" dirty="0" smtClean="0"/>
              <a:t>Правительства Союза </a:t>
            </a:r>
            <a:r>
              <a:rPr lang="ru-RU" sz="1200" b="1" dirty="0"/>
              <a:t>Советских Социалистических Республик.</a:t>
            </a:r>
          </a:p>
          <a:p>
            <a:r>
              <a:rPr lang="ru-RU" sz="1200" b="1" dirty="0"/>
              <a:t>Примите, Ваше Превосходительство, уверения в моем самом </a:t>
            </a:r>
            <a:r>
              <a:rPr lang="ru-RU" sz="1200" b="1" dirty="0" smtClean="0"/>
              <a:t>высоком уважении.</a:t>
            </a:r>
            <a:endParaRPr lang="ru-RU" sz="1200" b="1" dirty="0"/>
          </a:p>
          <a:p>
            <a:pPr algn="r"/>
            <a:r>
              <a:rPr lang="ru-RU" sz="1200" b="1" dirty="0" err="1"/>
              <a:t>Кэртис</a:t>
            </a:r>
            <a:r>
              <a:rPr lang="ru-RU" sz="1200" b="1" dirty="0"/>
              <a:t> КИБЛ</a:t>
            </a:r>
          </a:p>
          <a:p>
            <a:r>
              <a:rPr lang="ru-RU" sz="1200" b="1" dirty="0"/>
              <a:t>Сэр </a:t>
            </a:r>
            <a:r>
              <a:rPr lang="ru-RU" sz="1200" b="1" dirty="0" err="1"/>
              <a:t>Иэн</a:t>
            </a:r>
            <a:r>
              <a:rPr lang="ru-RU" sz="1200" b="1" dirty="0"/>
              <a:t> (</a:t>
            </a:r>
            <a:r>
              <a:rPr lang="ru-RU" sz="1200" b="1" dirty="0" err="1"/>
              <a:t>Джонстон</a:t>
            </a:r>
            <a:r>
              <a:rPr lang="ru-RU" sz="1200" b="1" dirty="0"/>
              <a:t> Макбет) Сазерленд, кавалер ордена св. </a:t>
            </a:r>
            <a:r>
              <a:rPr lang="ru-RU" sz="1200" b="1" dirty="0" smtClean="0"/>
              <a:t>Михаила и </a:t>
            </a:r>
            <a:r>
              <a:rPr lang="ru-RU" sz="1200" b="1" dirty="0"/>
              <a:t>св. Георгия 2-й степени.</a:t>
            </a:r>
          </a:p>
          <a:p>
            <a:r>
              <a:rPr lang="ru-RU" sz="1200" b="1" dirty="0"/>
              <a:t>Сэр </a:t>
            </a:r>
            <a:r>
              <a:rPr lang="ru-RU" sz="1200" b="1" dirty="0" err="1"/>
              <a:t>Иэн</a:t>
            </a:r>
            <a:r>
              <a:rPr lang="ru-RU" sz="1200" b="1" dirty="0"/>
              <a:t> Сазерленд является послом Ее Величества в Афинах с </a:t>
            </a:r>
            <a:r>
              <a:rPr lang="ru-RU" sz="1200" b="1" dirty="0" smtClean="0"/>
              <a:t>мая 1978 </a:t>
            </a:r>
            <a:r>
              <a:rPr lang="ru-RU" sz="1200" b="1" dirty="0"/>
              <a:t>г.</a:t>
            </a:r>
          </a:p>
          <a:p>
            <a:r>
              <a:rPr lang="ru-RU" sz="1200" b="1" dirty="0"/>
              <a:t>Родился 15 июня 1925 г.</a:t>
            </a:r>
          </a:p>
          <a:p>
            <a:r>
              <a:rPr lang="ru-RU" sz="1200" b="1" dirty="0"/>
              <a:t>С 1944 по 1947 г. служил в вооруженных силах Ее Величества и </a:t>
            </a:r>
            <a:r>
              <a:rPr lang="ru-RU" sz="1200" b="1" dirty="0" smtClean="0"/>
              <a:t>посту­пил </a:t>
            </a:r>
            <a:r>
              <a:rPr lang="ru-RU" sz="1200" b="1" dirty="0"/>
              <a:t>на службу в </a:t>
            </a:r>
            <a:r>
              <a:rPr lang="ru-RU" sz="1200" b="1" dirty="0" err="1"/>
              <a:t>Форин</a:t>
            </a:r>
            <a:r>
              <a:rPr lang="ru-RU" sz="1200" b="1" dirty="0"/>
              <a:t> </a:t>
            </a:r>
            <a:r>
              <a:rPr lang="ru-RU" sz="1200" b="1" dirty="0" err="1"/>
              <a:t>оффис</a:t>
            </a:r>
            <a:r>
              <a:rPr lang="ru-RU" sz="1200" b="1" dirty="0"/>
              <a:t> в 1950 г.</a:t>
            </a:r>
          </a:p>
          <a:p>
            <a:r>
              <a:rPr lang="ru-RU" sz="1200" b="1" dirty="0"/>
              <a:t>В 1951 г. был назначен третьим секретарем посольства в Москве.</a:t>
            </a:r>
          </a:p>
          <a:p>
            <a:r>
              <a:rPr lang="ru-RU" sz="1200" b="1" dirty="0"/>
              <a:t>В 1953 г. возвратился в </a:t>
            </a:r>
            <a:r>
              <a:rPr lang="ru-RU" sz="1200" b="1" dirty="0" err="1"/>
              <a:t>Форин</a:t>
            </a:r>
            <a:r>
              <a:rPr lang="ru-RU" sz="1200" b="1" dirty="0"/>
              <a:t> </a:t>
            </a:r>
            <a:r>
              <a:rPr lang="ru-RU" sz="1200" b="1" dirty="0" err="1"/>
              <a:t>оффис</a:t>
            </a:r>
            <a:r>
              <a:rPr lang="ru-RU" sz="1200" b="1" dirty="0"/>
              <a:t> и работал там до 1956 г. После</a:t>
            </a:r>
          </a:p>
          <a:p>
            <a:r>
              <a:rPr lang="ru-RU" sz="1200" b="1" dirty="0"/>
              <a:t>этого был назначен первым секретарем коммерческого отдела </a:t>
            </a:r>
            <a:r>
              <a:rPr lang="ru-RU" sz="1200" b="1" dirty="0" smtClean="0"/>
              <a:t>посольства в </a:t>
            </a:r>
            <a:r>
              <a:rPr lang="ru-RU" sz="1200" b="1" dirty="0"/>
              <a:t>Белграде.</a:t>
            </a:r>
          </a:p>
          <a:p>
            <a:r>
              <a:rPr lang="ru-RU" sz="1200" b="1" dirty="0"/>
              <a:t>В 1959 г. назначен первым секретарем, начальником </a:t>
            </a:r>
            <a:r>
              <a:rPr lang="ru-RU" sz="1200" b="1" dirty="0" smtClean="0"/>
              <a:t>политического отдела </a:t>
            </a:r>
            <a:r>
              <a:rPr lang="ru-RU" sz="1200" b="1" dirty="0"/>
              <a:t>посольства в Гаване; в 1962 г. назначен </a:t>
            </a:r>
            <a:r>
              <a:rPr lang="ru-RU" sz="1200" b="1" dirty="0" smtClean="0"/>
              <a:t>первым</a:t>
            </a:r>
          </a:p>
          <a:p>
            <a:r>
              <a:rPr lang="ru-RU" sz="1200" b="1" dirty="0" smtClean="0"/>
              <a:t>секретарем посоль­ства </a:t>
            </a:r>
            <a:r>
              <a:rPr lang="ru-RU" sz="1200" b="1" dirty="0"/>
              <a:t>в Вашингтоне.</a:t>
            </a:r>
          </a:p>
          <a:p>
            <a:r>
              <a:rPr lang="ru-RU" sz="1200" b="1" dirty="0"/>
              <a:t>В 1965 г. возвратился на работу в </a:t>
            </a:r>
            <a:r>
              <a:rPr lang="ru-RU" sz="1200" b="1" dirty="0" err="1"/>
              <a:t>Форин</a:t>
            </a:r>
            <a:r>
              <a:rPr lang="ru-RU" sz="1200" b="1" dirty="0"/>
              <a:t> </a:t>
            </a:r>
            <a:r>
              <a:rPr lang="ru-RU" sz="1200" b="1" dirty="0" err="1"/>
              <a:t>оффис</a:t>
            </a:r>
            <a:r>
              <a:rPr lang="ru-RU" sz="1200" b="1" dirty="0"/>
              <a:t>.</a:t>
            </a:r>
          </a:p>
          <a:p>
            <a:r>
              <a:rPr lang="ru-RU" sz="1200" b="1" dirty="0"/>
              <a:t>В 1967 г. назначен советником и генеральным консулом в Джакарте;</a:t>
            </a:r>
          </a:p>
          <a:p>
            <a:r>
              <a:rPr lang="ru-RU" sz="1200" b="1" dirty="0"/>
              <a:t>в 1969 г. вернулся в Министерство иностранных дел и по делам </a:t>
            </a:r>
            <a:r>
              <a:rPr lang="ru-RU" sz="1200" b="1" dirty="0" smtClean="0"/>
              <a:t>Содруже­ства</a:t>
            </a:r>
            <a:r>
              <a:rPr lang="ru-RU" sz="1200" b="1" dirty="0"/>
              <a:t>, где занял пост заведующего отделом Южной Азии.</a:t>
            </a:r>
          </a:p>
          <a:p>
            <a:r>
              <a:rPr lang="ru-RU" sz="1200" b="1" dirty="0"/>
              <a:t>В 1973-1974 гг. находился в академическом отпуске в </a:t>
            </a:r>
            <a:r>
              <a:rPr lang="ru-RU" sz="1200" b="1" dirty="0" smtClean="0"/>
              <a:t>Гарвардском университете</a:t>
            </a:r>
            <a:r>
              <a:rPr lang="ru-RU" sz="1200" b="1" dirty="0"/>
              <a:t>.</a:t>
            </a:r>
          </a:p>
          <a:p>
            <a:r>
              <a:rPr lang="ru-RU" sz="1200" b="1" dirty="0"/>
              <a:t>В 1974 г. назначен советником-посланником в посольство в </a:t>
            </a:r>
            <a:r>
              <a:rPr lang="ru-RU" sz="1200" b="1" dirty="0" smtClean="0"/>
              <a:t>Москву, где </a:t>
            </a:r>
            <a:r>
              <a:rPr lang="ru-RU" sz="1200" b="1" dirty="0"/>
              <a:t>работал до 1976 г.</a:t>
            </a:r>
          </a:p>
          <a:p>
            <a:r>
              <a:rPr lang="ru-RU" sz="1200" b="1" dirty="0"/>
              <a:t>С 1976 по 1978 г. был помощником постоянного заместителя </a:t>
            </a:r>
            <a:r>
              <a:rPr lang="ru-RU" sz="1200" b="1" dirty="0" smtClean="0"/>
              <a:t>министра иностранных </a:t>
            </a:r>
            <a:r>
              <a:rPr lang="ru-RU" sz="1200" b="1" dirty="0"/>
              <a:t>дел и по делам Содружества.</a:t>
            </a:r>
          </a:p>
          <a:p>
            <a:r>
              <a:rPr lang="ru-RU" sz="1200" b="1" dirty="0"/>
              <a:t>В 1955 г. женился на Джинн Эдит </a:t>
            </a:r>
            <a:r>
              <a:rPr lang="ru-RU" sz="1200" b="1" dirty="0" err="1"/>
              <a:t>Натт</a:t>
            </a:r>
            <a:r>
              <a:rPr lang="ru-RU" sz="1200" b="1" dirty="0"/>
              <a:t>, имеет троих детей — </a:t>
            </a:r>
            <a:r>
              <a:rPr lang="ru-RU" sz="1200" b="1" dirty="0" smtClean="0"/>
              <a:t>сына (1956 </a:t>
            </a:r>
            <a:r>
              <a:rPr lang="ru-RU" sz="1200" b="1" dirty="0"/>
              <a:t>г.р.) и двух дочерей (1959 и 1962 г.р.).</a:t>
            </a:r>
          </a:p>
          <a:p>
            <a:r>
              <a:rPr lang="ru-RU" sz="1200" b="1" dirty="0" smtClean="0"/>
              <a:t>В январе 1982 г. награжден орденом св</a:t>
            </a:r>
            <a:r>
              <a:rPr lang="ru-RU" sz="1200" b="1" dirty="0"/>
              <a:t>. </a:t>
            </a:r>
            <a:r>
              <a:rPr lang="ru-RU" sz="1200" b="1" dirty="0" smtClean="0"/>
              <a:t>Михаила и св</a:t>
            </a:r>
            <a:r>
              <a:rPr lang="ru-RU" sz="1200" b="1" dirty="0"/>
              <a:t>. </a:t>
            </a:r>
            <a:r>
              <a:rPr lang="ru-RU" sz="1200" b="1" dirty="0" smtClean="0"/>
              <a:t>Георгия 2-й </a:t>
            </a:r>
            <a:r>
              <a:rPr lang="ru-RU" sz="1200" b="1" dirty="0"/>
              <a:t>степени.</a:t>
            </a:r>
          </a:p>
        </p:txBody>
      </p:sp>
    </p:spTree>
    <p:extLst>
      <p:ext uri="{BB962C8B-B14F-4D97-AF65-F5344CB8AC3E}">
        <p14:creationId xmlns:p14="http://schemas.microsoft.com/office/powerpoint/2010/main" val="5849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8577" y="733778"/>
            <a:ext cx="9196428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А </a:t>
            </a:r>
            <a:r>
              <a:rPr lang="ru-RU" b="1" dirty="0"/>
              <a:t>вот пример иного рода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 </a:t>
            </a:r>
            <a:r>
              <a:rPr lang="ru-RU" dirty="0"/>
              <a:t>Запрашивался агреман на посла, и </a:t>
            </a:r>
            <a:r>
              <a:rPr lang="ru-RU" dirty="0" smtClean="0"/>
              <a:t>в биографической </a:t>
            </a:r>
            <a:r>
              <a:rPr lang="ru-RU" dirty="0"/>
              <a:t>справке сообщалось:</a:t>
            </a:r>
          </a:p>
          <a:p>
            <a:endParaRPr lang="ru-RU" dirty="0" smtClean="0"/>
          </a:p>
          <a:p>
            <a:r>
              <a:rPr lang="ru-RU" dirty="0" smtClean="0"/>
              <a:t>“</a:t>
            </a:r>
            <a:r>
              <a:rPr lang="ru-RU" dirty="0"/>
              <a:t>Год рождения — 13 июня 1936 г.</a:t>
            </a:r>
          </a:p>
          <a:p>
            <a:r>
              <a:rPr lang="ru-RU" dirty="0"/>
              <a:t>Образование — среднее.</a:t>
            </a:r>
          </a:p>
          <a:p>
            <a:r>
              <a:rPr lang="ru-RU" dirty="0"/>
              <a:t>1970-1972 гг.— студент Центра лабораторного оборудования в Париже.</a:t>
            </a:r>
          </a:p>
          <a:p>
            <a:r>
              <a:rPr lang="ru-RU" dirty="0"/>
              <a:t>1972-1975 гг.— студент Центра детских заболеваний.</a:t>
            </a:r>
          </a:p>
          <a:p>
            <a:r>
              <a:rPr lang="ru-RU" dirty="0"/>
              <a:t>1976-1978 гг.— студент Университета в городе </a:t>
            </a:r>
            <a:r>
              <a:rPr lang="ru-RU" dirty="0" err="1"/>
              <a:t>Бобиньи</a:t>
            </a:r>
            <a:r>
              <a:rPr lang="ru-RU" dirty="0"/>
              <a:t>.</a:t>
            </a:r>
          </a:p>
          <a:p>
            <a:r>
              <a:rPr lang="ru-RU" dirty="0"/>
              <a:t>1960-1969 гг. — </a:t>
            </a:r>
            <a:r>
              <a:rPr lang="ru-RU" dirty="0" err="1"/>
              <a:t>Махамат</a:t>
            </a:r>
            <a:r>
              <a:rPr lang="ru-RU" dirty="0"/>
              <a:t> работал дипломированным санитаром в </a:t>
            </a:r>
            <a:r>
              <a:rPr lang="ru-RU" dirty="0" smtClean="0"/>
              <a:t>Цент­ральном </a:t>
            </a:r>
            <a:r>
              <a:rPr lang="ru-RU" dirty="0"/>
              <a:t>госпитале.</a:t>
            </a:r>
          </a:p>
          <a:p>
            <a:r>
              <a:rPr lang="ru-RU" dirty="0"/>
              <a:t>Женат, имеет семерых детей</a:t>
            </a:r>
            <a:r>
              <a:rPr lang="ru-RU" dirty="0" smtClean="0"/>
              <a:t>”.</a:t>
            </a:r>
          </a:p>
          <a:p>
            <a:endParaRPr lang="ru-RU" dirty="0"/>
          </a:p>
          <a:p>
            <a:endParaRPr lang="en-US" b="1" dirty="0" smtClean="0"/>
          </a:p>
          <a:p>
            <a:r>
              <a:rPr lang="ru-RU" b="1" dirty="0" smtClean="0"/>
              <a:t>Ответа </a:t>
            </a:r>
            <a:r>
              <a:rPr lang="ru-RU" b="1" dirty="0"/>
              <a:t>на запрос агремана не последовало.</a:t>
            </a:r>
          </a:p>
        </p:txBody>
      </p:sp>
    </p:spTree>
    <p:extLst>
      <p:ext uri="{BB962C8B-B14F-4D97-AF65-F5344CB8AC3E}">
        <p14:creationId xmlns:p14="http://schemas.microsoft.com/office/powerpoint/2010/main" val="2511355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307633" y="1"/>
            <a:ext cx="2835476" cy="6857999"/>
          </a:xfrm>
          <a:prstGeom prst="rect">
            <a:avLst/>
          </a:prstGeom>
          <a:solidFill>
            <a:srgbClr val="AE9452"/>
          </a:solidFill>
          <a:ln w="19050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79284" y="1333366"/>
            <a:ext cx="338977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 </a:t>
            </a:r>
            <a:r>
              <a:rPr lang="ru-RU" dirty="0" smtClean="0"/>
              <a:t>«</a:t>
            </a:r>
            <a:r>
              <a:rPr lang="ru-RU" dirty="0"/>
              <a:t>Обиженная  сторона»  может  в  порядке реторсии (от  лат </a:t>
            </a:r>
            <a:r>
              <a:rPr lang="ru-RU" dirty="0" err="1"/>
              <a:t>retorsio</a:t>
            </a:r>
            <a:r>
              <a:rPr lang="ru-RU" dirty="0"/>
              <a:t> –обратное действие) –меры, принимаемой государством в ответ на нанесенный ему моральный или материальный ущерб, </a:t>
            </a:r>
            <a:r>
              <a:rPr lang="ru-RU" dirty="0" smtClean="0"/>
              <a:t>недружественный</a:t>
            </a:r>
            <a:r>
              <a:rPr lang="ru-RU" dirty="0"/>
              <a:t>, но не нарушающий норм международного </a:t>
            </a:r>
            <a:r>
              <a:rPr lang="ru-RU" dirty="0" smtClean="0"/>
              <a:t>права – оставить </a:t>
            </a:r>
            <a:r>
              <a:rPr lang="ru-RU" dirty="0"/>
              <a:t>пост посла вакантным на длительный срок. Посольство в этом случае будет возглавлять временный поверенный в делах, что воспринимается  как  снижение  уровня  отношений  между  </a:t>
            </a:r>
            <a:r>
              <a:rPr lang="ru-RU" dirty="0" smtClean="0"/>
              <a:t>государствами</a:t>
            </a:r>
            <a:r>
              <a:rPr lang="ru-RU" dirty="0"/>
              <a:t>.  </a:t>
            </a:r>
            <a:endParaRPr lang="ru-RU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9672133" y="1977833"/>
            <a:ext cx="2107538" cy="4524315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 </a:t>
            </a:r>
          </a:p>
          <a:p>
            <a:pPr algn="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получения </a:t>
            </a:r>
          </a:p>
          <a:p>
            <a:pPr algn="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агремана  дипломатический  представитель, равно как и любой другой дипломат, имеющий разрешение на въезд в страну  (в  виде  въездной  визы), считается персоной грата(от  лат.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grata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–желательное лицо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41845" y="1977833"/>
            <a:ext cx="4049900" cy="3539430"/>
          </a:xfrm>
          <a:prstGeom prst="rect">
            <a:avLst/>
          </a:prstGeom>
          <a:solidFill>
            <a:srgbClr val="AE9452"/>
          </a:solidFill>
          <a:ln w="12700">
            <a:solidFill>
              <a:srgbClr val="F6894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ru-RU" sz="1600" i="1" dirty="0" smtClean="0"/>
              <a:t>Словом</a:t>
            </a:r>
            <a:r>
              <a:rPr lang="ru-RU" sz="1600" i="1" dirty="0"/>
              <a:t>,  процедура  получения  агремана  весьма  деликатна. Поэтому случаи отказа в агремане достаточно редки. Они, как правило, не разглашаются, хотя в дипломатических кругах такие сведения –«секрет полишинеля». Известно, например, что после обвинения в участии  в  антипартийной  группировке  Министр  иностранных  дел СССР В. Молотов лишь с третьего раза был назначен послом в Монголию.  До  этого  в  агремане  на  него  отказала  одна  западноевропейская и одна латиноамериканская страна. </a:t>
            </a:r>
          </a:p>
          <a:p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246538" y="6243215"/>
            <a:ext cx="10036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назначение  временного  поверенного  в 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делах агреман 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 запрашивается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487748"/>
            <a:ext cx="81917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Персоной </a:t>
            </a:r>
            <a:r>
              <a:rPr lang="ru-RU" dirty="0"/>
              <a:t>нон грата может быть признан любой другой дипломатический работник, которому правительством страны не дано разрешение на въезд или предъявлено требование о выезде. </a:t>
            </a:r>
          </a:p>
          <a:p>
            <a:pPr algn="r"/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95101">
            <a:off x="9377418" y="763670"/>
            <a:ext cx="2367323" cy="8926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9558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6645" y="129905"/>
            <a:ext cx="68667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После </a:t>
            </a:r>
            <a:r>
              <a:rPr lang="ru-RU" sz="1600" dirty="0"/>
              <a:t>получения агремана производится назначение главы</a:t>
            </a:r>
          </a:p>
          <a:p>
            <a:r>
              <a:rPr lang="ru-RU" sz="1600" dirty="0"/>
              <a:t>дипломатического представительства государственным </a:t>
            </a:r>
            <a:r>
              <a:rPr lang="ru-RU" sz="1600" dirty="0" smtClean="0"/>
              <a:t>актом аккредитующей </a:t>
            </a:r>
            <a:r>
              <a:rPr lang="ru-RU" sz="1600" dirty="0"/>
              <a:t>страны, о чем сообщается в печати. </a:t>
            </a:r>
            <a:endParaRPr lang="ru-RU" sz="1600" dirty="0" smtClean="0"/>
          </a:p>
          <a:p>
            <a:r>
              <a:rPr lang="ru-RU" sz="1600" dirty="0" smtClean="0"/>
              <a:t>Обычно одновременно соответствующим </a:t>
            </a:r>
            <a:r>
              <a:rPr lang="ru-RU" sz="1600" dirty="0"/>
              <a:t>актом его </a:t>
            </a:r>
            <a:r>
              <a:rPr lang="ru-RU" sz="1600" dirty="0" smtClean="0"/>
              <a:t>  предшественник </a:t>
            </a:r>
            <a:r>
              <a:rPr lang="ru-RU" sz="1600" dirty="0"/>
              <a:t>освобождается от обязанностей. </a:t>
            </a:r>
            <a:endParaRPr lang="ru-RU" sz="1600" dirty="0" smtClean="0"/>
          </a:p>
          <a:p>
            <a:r>
              <a:rPr lang="ru-RU" sz="1600" dirty="0" smtClean="0"/>
              <a:t>До </a:t>
            </a:r>
            <a:r>
              <a:rPr lang="ru-RU" sz="1600" dirty="0"/>
              <a:t>отъезда посла протокольная </a:t>
            </a:r>
            <a:r>
              <a:rPr lang="ru-RU" sz="1600" dirty="0" smtClean="0"/>
              <a:t>служба </a:t>
            </a:r>
            <a:r>
              <a:rPr lang="ru-RU" sz="1600" dirty="0"/>
              <a:t>МИДа готовит верительные грамоты ему и </a:t>
            </a:r>
            <a:r>
              <a:rPr lang="ru-RU" sz="1600" dirty="0" smtClean="0"/>
              <a:t>отзывные грамоты предшественнику.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31857" y="0"/>
            <a:ext cx="4403367" cy="6771084"/>
          </a:xfrm>
          <a:prstGeom prst="rect">
            <a:avLst/>
          </a:prstGeom>
          <a:solidFill>
            <a:srgbClr val="AE945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tx1"/>
                </a:solidFill>
              </a:rPr>
              <a:t>Верительные </a:t>
            </a:r>
            <a:r>
              <a:rPr lang="ru-RU" i="1" dirty="0">
                <a:solidFill>
                  <a:schemeClr val="tx1"/>
                </a:solidFill>
              </a:rPr>
              <a:t>грамоты – документ, удостоверяющий полномочия дипломатического представителя (посла, посланника); подписывается и выдается от имени главы государства, </a:t>
            </a:r>
            <a:r>
              <a:rPr lang="ru-RU" i="1" dirty="0" smtClean="0">
                <a:solidFill>
                  <a:schemeClr val="tx1"/>
                </a:solidFill>
              </a:rPr>
              <a:t>направляющего </a:t>
            </a:r>
            <a:r>
              <a:rPr lang="ru-RU" i="1" dirty="0" err="1" smtClean="0">
                <a:solidFill>
                  <a:schemeClr val="tx1"/>
                </a:solidFill>
              </a:rPr>
              <a:t>диппредставителя</a:t>
            </a:r>
            <a:r>
              <a:rPr lang="ru-RU" i="1" dirty="0">
                <a:solidFill>
                  <a:schemeClr val="tx1"/>
                </a:solidFill>
              </a:rPr>
              <a:t>, и </a:t>
            </a:r>
            <a:r>
              <a:rPr lang="ru-RU" i="1" dirty="0" smtClean="0">
                <a:solidFill>
                  <a:schemeClr val="tx1"/>
                </a:solidFill>
              </a:rPr>
              <a:t>адресуется </a:t>
            </a:r>
            <a:r>
              <a:rPr lang="ru-RU" i="1" dirty="0">
                <a:solidFill>
                  <a:schemeClr val="tx1"/>
                </a:solidFill>
              </a:rPr>
              <a:t>главе </a:t>
            </a:r>
            <a:r>
              <a:rPr lang="ru-RU" i="1" dirty="0" smtClean="0">
                <a:solidFill>
                  <a:schemeClr val="tx1"/>
                </a:solidFill>
              </a:rPr>
              <a:t>государства</a:t>
            </a:r>
            <a:r>
              <a:rPr lang="ru-RU" i="1" dirty="0">
                <a:solidFill>
                  <a:schemeClr val="tx1"/>
                </a:solidFill>
              </a:rPr>
              <a:t>, </a:t>
            </a:r>
            <a:r>
              <a:rPr lang="ru-RU" i="1" dirty="0" smtClean="0">
                <a:solidFill>
                  <a:schemeClr val="tx1"/>
                </a:solidFill>
              </a:rPr>
              <a:t>его  принимающего.</a:t>
            </a:r>
          </a:p>
          <a:p>
            <a:endParaRPr lang="ru-RU" i="1" dirty="0" smtClean="0">
              <a:solidFill>
                <a:schemeClr val="tx1"/>
              </a:solidFill>
            </a:endParaRPr>
          </a:p>
          <a:p>
            <a:r>
              <a:rPr lang="ru-RU" sz="16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Грамоты </a:t>
            </a:r>
            <a:r>
              <a:rPr lang="ru-RU" sz="16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скрепляются </a:t>
            </a:r>
            <a:r>
              <a:rPr lang="ru-RU" sz="16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подписью министра </a:t>
            </a:r>
          </a:p>
          <a:p>
            <a:r>
              <a:rPr lang="ru-RU" sz="16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иностранных дел.</a:t>
            </a:r>
          </a:p>
          <a:p>
            <a:endParaRPr lang="ru-RU" sz="1600" b="1" dirty="0" smtClean="0">
              <a:solidFill>
                <a:schemeClr val="tx1"/>
              </a:solidFill>
            </a:endParaRPr>
          </a:p>
          <a:p>
            <a:r>
              <a:rPr lang="ru-RU" sz="1600" b="1" dirty="0" smtClean="0">
                <a:solidFill>
                  <a:schemeClr val="tx1"/>
                </a:solidFill>
              </a:rPr>
              <a:t>Хотя </a:t>
            </a:r>
            <a:r>
              <a:rPr lang="ru-RU" sz="1600" b="1" dirty="0">
                <a:solidFill>
                  <a:schemeClr val="tx1"/>
                </a:solidFill>
              </a:rPr>
              <a:t>эти грамоты обычно </a:t>
            </a:r>
            <a:r>
              <a:rPr lang="ru-RU" sz="1600" b="1" dirty="0" smtClean="0">
                <a:solidFill>
                  <a:schemeClr val="tx1"/>
                </a:solidFill>
              </a:rPr>
              <a:t>называются во </a:t>
            </a:r>
            <a:r>
              <a:rPr lang="ru-RU" sz="1600" b="1" dirty="0">
                <a:solidFill>
                  <a:schemeClr val="tx1"/>
                </a:solidFill>
              </a:rPr>
              <a:t>множественном числе, они представляют собой один отдельный документ. Множественное число в их названии, как и многое другое в протоколе – </a:t>
            </a:r>
            <a:r>
              <a:rPr lang="ru-RU" sz="1600" b="1" dirty="0" smtClean="0">
                <a:solidFill>
                  <a:schemeClr val="tx1"/>
                </a:solidFill>
              </a:rPr>
              <a:t>по-видимому</a:t>
            </a:r>
            <a:r>
              <a:rPr lang="ru-RU" sz="1600" b="1" dirty="0">
                <a:solidFill>
                  <a:schemeClr val="tx1"/>
                </a:solidFill>
              </a:rPr>
              <a:t>, дань традиции. Во времена абсолютных монархий верительные грамоты отличались многословием и витиеватостью языка. </a:t>
            </a:r>
            <a:r>
              <a:rPr lang="ru-RU" sz="1600" b="1" dirty="0" smtClean="0">
                <a:solidFill>
                  <a:schemeClr val="tx1"/>
                </a:solidFill>
              </a:rPr>
              <a:t>В частности</a:t>
            </a:r>
            <a:r>
              <a:rPr lang="ru-RU" sz="1600" b="1" dirty="0">
                <a:solidFill>
                  <a:schemeClr val="tx1"/>
                </a:solidFill>
              </a:rPr>
              <a:t>, в грамотах русских государей только </a:t>
            </a:r>
            <a:r>
              <a:rPr lang="ru-RU" sz="1600" b="1" dirty="0" smtClean="0">
                <a:solidFill>
                  <a:schemeClr val="tx1"/>
                </a:solidFill>
              </a:rPr>
              <a:t>воспроизведение полного </a:t>
            </a:r>
            <a:r>
              <a:rPr lang="ru-RU" sz="1600" b="1" dirty="0">
                <a:solidFill>
                  <a:schemeClr val="tx1"/>
                </a:solidFill>
              </a:rPr>
              <a:t>титула царя требовало перечисления 55 территорий, которыми он владел. Как следствие, документ представлял собой </a:t>
            </a:r>
            <a:r>
              <a:rPr lang="ru-RU" sz="1600" b="1" dirty="0" smtClean="0">
                <a:solidFill>
                  <a:schemeClr val="tx1"/>
                </a:solidFill>
              </a:rPr>
              <a:t>довольно внушительный </a:t>
            </a:r>
            <a:r>
              <a:rPr lang="ru-RU" sz="1600" b="1" dirty="0">
                <a:solidFill>
                  <a:schemeClr val="tx1"/>
                </a:solidFill>
              </a:rPr>
              <a:t>свиток</a:t>
            </a:r>
            <a:r>
              <a:rPr lang="ru-RU" sz="1600" b="1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5063" y="4168275"/>
            <a:ext cx="7081731" cy="255454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462006"/>
                </a:solidFill>
              </a:rPr>
              <a:t>Современные верительные грамоты – </a:t>
            </a:r>
            <a:r>
              <a:rPr lang="ru-RU" sz="1600" b="1" dirty="0" smtClean="0">
                <a:solidFill>
                  <a:srgbClr val="462006"/>
                </a:solidFill>
              </a:rPr>
              <a:t>достаточно</a:t>
            </a:r>
          </a:p>
          <a:p>
            <a:r>
              <a:rPr lang="ru-RU" sz="1600" b="1" dirty="0" smtClean="0">
                <a:solidFill>
                  <a:srgbClr val="462006"/>
                </a:solidFill>
              </a:rPr>
              <a:t> лаконичное письмо </a:t>
            </a:r>
            <a:r>
              <a:rPr lang="ru-RU" sz="1600" b="1" dirty="0">
                <a:solidFill>
                  <a:srgbClr val="462006"/>
                </a:solidFill>
              </a:rPr>
              <a:t>со сложившейся </a:t>
            </a:r>
            <a:r>
              <a:rPr lang="ru-RU" sz="1600" b="1" dirty="0" smtClean="0">
                <a:solidFill>
                  <a:srgbClr val="462006"/>
                </a:solidFill>
              </a:rPr>
              <a:t>примерно</a:t>
            </a:r>
          </a:p>
          <a:p>
            <a:r>
              <a:rPr lang="ru-RU" sz="1600" b="1" dirty="0" smtClean="0">
                <a:solidFill>
                  <a:srgbClr val="462006"/>
                </a:solidFill>
              </a:rPr>
              <a:t> </a:t>
            </a:r>
            <a:r>
              <a:rPr lang="ru-RU" sz="1600" b="1" dirty="0">
                <a:solidFill>
                  <a:srgbClr val="462006"/>
                </a:solidFill>
              </a:rPr>
              <a:t>однотипной структурой. Язык верительных </a:t>
            </a:r>
            <a:r>
              <a:rPr lang="ru-RU" sz="1600" b="1" dirty="0" smtClean="0">
                <a:solidFill>
                  <a:srgbClr val="462006"/>
                </a:solidFill>
              </a:rPr>
              <a:t>грамот</a:t>
            </a:r>
          </a:p>
          <a:p>
            <a:r>
              <a:rPr lang="ru-RU" sz="1600" b="1" dirty="0" smtClean="0">
                <a:solidFill>
                  <a:srgbClr val="462006"/>
                </a:solidFill>
              </a:rPr>
              <a:t> </a:t>
            </a:r>
            <a:r>
              <a:rPr lang="ru-RU" sz="1600" b="1" dirty="0">
                <a:solidFill>
                  <a:srgbClr val="462006"/>
                </a:solidFill>
              </a:rPr>
              <a:t>менее стандартизирован, чем </a:t>
            </a:r>
            <a:r>
              <a:rPr lang="ru-RU" sz="1600" b="1" dirty="0" smtClean="0">
                <a:solidFill>
                  <a:srgbClr val="462006"/>
                </a:solidFill>
              </a:rPr>
              <a:t>их структура </a:t>
            </a:r>
            <a:r>
              <a:rPr lang="ru-RU" sz="1600" b="1" dirty="0">
                <a:solidFill>
                  <a:srgbClr val="462006"/>
                </a:solidFill>
              </a:rPr>
              <a:t>и </a:t>
            </a:r>
            <a:r>
              <a:rPr lang="ru-RU" sz="1600" b="1" dirty="0" smtClean="0">
                <a:solidFill>
                  <a:srgbClr val="462006"/>
                </a:solidFill>
              </a:rPr>
              <a:t>зависит</a:t>
            </a:r>
          </a:p>
          <a:p>
            <a:r>
              <a:rPr lang="ru-RU" sz="1600" b="1" dirty="0" smtClean="0">
                <a:solidFill>
                  <a:srgbClr val="462006"/>
                </a:solidFill>
              </a:rPr>
              <a:t> </a:t>
            </a:r>
            <a:r>
              <a:rPr lang="ru-RU" sz="1600" b="1" dirty="0">
                <a:solidFill>
                  <a:srgbClr val="462006"/>
                </a:solidFill>
              </a:rPr>
              <a:t>от национальных протокольных традиций, состояния </a:t>
            </a:r>
            <a:endParaRPr lang="ru-RU" sz="1600" b="1" dirty="0" smtClean="0">
              <a:solidFill>
                <a:srgbClr val="462006"/>
              </a:solidFill>
            </a:endParaRPr>
          </a:p>
          <a:p>
            <a:r>
              <a:rPr lang="ru-RU" sz="1600" b="1" dirty="0" smtClean="0">
                <a:solidFill>
                  <a:srgbClr val="462006"/>
                </a:solidFill>
              </a:rPr>
              <a:t>двусторонних </a:t>
            </a:r>
            <a:r>
              <a:rPr lang="ru-RU" sz="1600" b="1" dirty="0">
                <a:solidFill>
                  <a:srgbClr val="462006"/>
                </a:solidFill>
              </a:rPr>
              <a:t>отношений. Так, каждая из верительных </a:t>
            </a:r>
            <a:endParaRPr lang="ru-RU" sz="1600" b="1" dirty="0" smtClean="0">
              <a:solidFill>
                <a:srgbClr val="462006"/>
              </a:solidFill>
            </a:endParaRPr>
          </a:p>
          <a:p>
            <a:r>
              <a:rPr lang="ru-RU" sz="1600" b="1" dirty="0" smtClean="0">
                <a:solidFill>
                  <a:srgbClr val="462006"/>
                </a:solidFill>
              </a:rPr>
              <a:t>грамот, вручаемых </a:t>
            </a:r>
            <a:r>
              <a:rPr lang="ru-RU" sz="1600" b="1" dirty="0">
                <a:solidFill>
                  <a:srgbClr val="462006"/>
                </a:solidFill>
              </a:rPr>
              <a:t>послами США, начинается со стандартного </a:t>
            </a:r>
            <a:r>
              <a:rPr lang="ru-RU" sz="1600" b="1" dirty="0" smtClean="0">
                <a:solidFill>
                  <a:srgbClr val="462006"/>
                </a:solidFill>
              </a:rPr>
              <a:t>обращения «Великий </a:t>
            </a:r>
            <a:r>
              <a:rPr lang="ru-RU" sz="1600" b="1" dirty="0">
                <a:solidFill>
                  <a:srgbClr val="462006"/>
                </a:solidFill>
              </a:rPr>
              <a:t>и добрый друг». Последующий текст варьируется в зависимости от степени теплоты или холодности отношений </a:t>
            </a:r>
            <a:r>
              <a:rPr lang="ru-RU" sz="1600" b="1" dirty="0" smtClean="0">
                <a:solidFill>
                  <a:srgbClr val="462006"/>
                </a:solidFill>
              </a:rPr>
              <a:t>Вашингтона с </a:t>
            </a:r>
            <a:r>
              <a:rPr lang="ru-RU" sz="1600" b="1" dirty="0">
                <a:solidFill>
                  <a:srgbClr val="462006"/>
                </a:solidFill>
              </a:rPr>
              <a:t>тем или иным правительством.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6645" y="2014807"/>
            <a:ext cx="708173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Дипломатическому </a:t>
            </a:r>
            <a:r>
              <a:rPr lang="ru-RU" sz="1600" dirty="0"/>
              <a:t>представителю 3-го класса – </a:t>
            </a:r>
            <a:r>
              <a:rPr lang="ru-RU" sz="1600" dirty="0" smtClean="0"/>
              <a:t>постоянному </a:t>
            </a:r>
          </a:p>
          <a:p>
            <a:r>
              <a:rPr lang="ru-RU" sz="1600" dirty="0" smtClean="0"/>
              <a:t>поверенному в </a:t>
            </a:r>
            <a:r>
              <a:rPr lang="ru-RU" sz="1600" dirty="0"/>
              <a:t>делах – выдаются не верительные грамоты, а </a:t>
            </a:r>
            <a:r>
              <a:rPr lang="ru-RU" sz="1600" dirty="0" smtClean="0"/>
              <a:t>письмо министра </a:t>
            </a:r>
            <a:r>
              <a:rPr lang="ru-RU" sz="1600" dirty="0"/>
              <a:t>иностранных </a:t>
            </a:r>
            <a:r>
              <a:rPr lang="ru-RU" sz="1600" dirty="0" smtClean="0"/>
              <a:t>дел </a:t>
            </a:r>
            <a:r>
              <a:rPr lang="ru-RU" sz="1600" dirty="0"/>
              <a:t>на имя главы внешнеполитического ведомства принимающей страны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Верительные </a:t>
            </a:r>
            <a:r>
              <a:rPr lang="ru-RU" sz="1600" dirty="0"/>
              <a:t>грамоты иногда выдаются делегациям, направляющимся в ту или иную страну со специальной миссией – на празднование провозглашения независимости, вступления в </a:t>
            </a:r>
            <a:r>
              <a:rPr lang="ru-RU" sz="1600" dirty="0" smtClean="0"/>
              <a:t>должность главы </a:t>
            </a:r>
            <a:r>
              <a:rPr lang="ru-RU" sz="1600" dirty="0"/>
              <a:t>государства, для участия в траурных мероприятиях и т.д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8431" y="4227383"/>
            <a:ext cx="1439789" cy="14488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40399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6038" y="705080"/>
            <a:ext cx="1009145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Если </a:t>
            </a:r>
            <a:r>
              <a:rPr lang="ru-RU" dirty="0"/>
              <a:t>посол прибывает на смену главы </a:t>
            </a:r>
            <a:r>
              <a:rPr lang="ru-RU" dirty="0" smtClean="0"/>
              <a:t>диппредставительства, протокольная </a:t>
            </a:r>
            <a:r>
              <a:rPr lang="ru-RU" dirty="0"/>
              <a:t>служба МИДа готовит на его предшественника </a:t>
            </a:r>
            <a:r>
              <a:rPr lang="ru-RU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отзывные грамоты </a:t>
            </a:r>
            <a:r>
              <a:rPr lang="ru-RU" dirty="0"/>
              <a:t>– документ, сообщающий об отзыве дипломатического представителя с занимаемого поста.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Подобно </a:t>
            </a:r>
            <a:r>
              <a:rPr lang="ru-RU" dirty="0"/>
              <a:t>верительным, </a:t>
            </a:r>
            <a:r>
              <a:rPr lang="ru-RU" dirty="0" smtClean="0"/>
              <a:t>отзывные </a:t>
            </a:r>
            <a:r>
              <a:rPr lang="ru-RU" dirty="0"/>
              <a:t>грамоты адресуются главе государства аккредитации, подписываются главой государства и скрепляются подписью </a:t>
            </a:r>
            <a:r>
              <a:rPr lang="ru-RU" dirty="0" smtClean="0"/>
              <a:t>министра иностранных </a:t>
            </a:r>
            <a:r>
              <a:rPr lang="ru-RU" dirty="0"/>
              <a:t>дел страны, направляющей посла. В отзывных </a:t>
            </a:r>
            <a:r>
              <a:rPr lang="ru-RU" dirty="0" smtClean="0"/>
              <a:t>грамотах сообщается </a:t>
            </a:r>
            <a:r>
              <a:rPr lang="ru-RU" dirty="0"/>
              <a:t>о факте отзыва дипломатического представителя, выражается надежда, что он содействовал поддержанию и развитию отношений между странами. Обычно отзывные грамоты вручаются главе государства вновь назначенным послом вместе с его </a:t>
            </a:r>
            <a:r>
              <a:rPr lang="ru-RU" dirty="0" smtClean="0"/>
              <a:t>верительными грамотами.</a:t>
            </a:r>
          </a:p>
          <a:p>
            <a:endParaRPr lang="ru-RU" dirty="0"/>
          </a:p>
          <a:p>
            <a:r>
              <a:rPr lang="ru-RU" dirty="0"/>
              <a:t>Уходит в прошлое достаточно распространенная ранее практика </a:t>
            </a:r>
            <a:endParaRPr lang="ru-RU" dirty="0" smtClean="0"/>
          </a:p>
          <a:p>
            <a:r>
              <a:rPr lang="ru-RU" dirty="0" smtClean="0"/>
              <a:t>направления </a:t>
            </a:r>
            <a:r>
              <a:rPr lang="ru-RU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отпускных грамот</a:t>
            </a:r>
            <a:r>
              <a:rPr lang="ru-RU" dirty="0"/>
              <a:t>. По форме они мало отличаются от отзывных, </a:t>
            </a:r>
            <a:endParaRPr lang="ru-RU" dirty="0" smtClean="0"/>
          </a:p>
          <a:p>
            <a:r>
              <a:rPr lang="ru-RU" dirty="0" smtClean="0"/>
              <a:t>но </a:t>
            </a:r>
            <a:r>
              <a:rPr lang="ru-RU" dirty="0"/>
              <a:t>содержат просьбу «отпустить» дипломатического</a:t>
            </a:r>
          </a:p>
          <a:p>
            <a:r>
              <a:rPr lang="ru-RU" dirty="0"/>
              <a:t>представителя (отсюда название). Отпускные грамоты </a:t>
            </a:r>
            <a:r>
              <a:rPr lang="ru-RU" dirty="0" smtClean="0"/>
              <a:t>пересылаются </a:t>
            </a:r>
          </a:p>
          <a:p>
            <a:r>
              <a:rPr lang="ru-RU" dirty="0" smtClean="0"/>
              <a:t>дипломатическим </a:t>
            </a:r>
            <a:r>
              <a:rPr lang="ru-RU" dirty="0"/>
              <a:t>путем и ответа не требуют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Все три вида грамот (верительные, отзывные, отпускные) печатаются на </a:t>
            </a:r>
            <a:endParaRPr lang="ru-RU" dirty="0" smtClean="0"/>
          </a:p>
          <a:p>
            <a:r>
              <a:rPr lang="ru-RU" dirty="0" smtClean="0"/>
              <a:t>специальных </a:t>
            </a:r>
            <a:r>
              <a:rPr lang="ru-RU" dirty="0"/>
              <a:t>бланках с государственным гербом. </a:t>
            </a:r>
            <a:r>
              <a:rPr lang="ru-RU" dirty="0" smtClean="0"/>
              <a:t>Печати на </a:t>
            </a:r>
            <a:r>
              <a:rPr lang="ru-RU" dirty="0"/>
              <a:t>них не ставятся.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9003" y="3529162"/>
            <a:ext cx="2678274" cy="2464013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7312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1175" y="459581"/>
            <a:ext cx="854024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Первым </a:t>
            </a:r>
            <a:r>
              <a:rPr lang="ru-RU" dirty="0"/>
              <a:t>контактом посла с официальным представителем государства назначения может стать нанесение еще до отъезда протокольного визита главе дипломатического представительства </a:t>
            </a:r>
            <a:r>
              <a:rPr lang="ru-RU" dirty="0" smtClean="0"/>
              <a:t>этого государства </a:t>
            </a:r>
            <a:r>
              <a:rPr lang="ru-RU" dirty="0"/>
              <a:t>в своей стране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За несколько дней до прибытия посла по месту назначения </a:t>
            </a:r>
            <a:r>
              <a:rPr lang="ru-RU" dirty="0" smtClean="0"/>
              <a:t>в дипломатическое </a:t>
            </a:r>
            <a:r>
              <a:rPr lang="ru-RU" dirty="0"/>
              <a:t>представительство направляется телеграмма о </a:t>
            </a:r>
            <a:r>
              <a:rPr lang="ru-RU" dirty="0" smtClean="0"/>
              <a:t>дате и </a:t>
            </a:r>
            <a:r>
              <a:rPr lang="ru-RU" dirty="0"/>
              <a:t>времени его приезда, виде транспорта для уточнения порядка подобающих такому случаю протокольных мероприятий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Современная процедура встречи иностранного посла в </a:t>
            </a:r>
            <a:endParaRPr lang="ru-RU" dirty="0" smtClean="0"/>
          </a:p>
          <a:p>
            <a:r>
              <a:rPr lang="ru-RU" dirty="0" smtClean="0"/>
              <a:t>большинстве </a:t>
            </a:r>
            <a:r>
              <a:rPr lang="ru-RU" dirty="0"/>
              <a:t>государств достаточно скромна. Обычно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аэропорту (</a:t>
            </a:r>
            <a:r>
              <a:rPr lang="ru-RU" dirty="0" smtClean="0"/>
              <a:t>на вокзале</a:t>
            </a:r>
            <a:r>
              <a:rPr lang="ru-RU" dirty="0"/>
              <a:t>) дипломатического представителя </a:t>
            </a:r>
            <a:endParaRPr lang="ru-RU" dirty="0" smtClean="0"/>
          </a:p>
          <a:p>
            <a:r>
              <a:rPr lang="ru-RU" dirty="0" smtClean="0"/>
              <a:t>приветствуют </a:t>
            </a:r>
            <a:r>
              <a:rPr lang="ru-RU" dirty="0"/>
              <a:t>представитель местного протокола, а также </a:t>
            </a:r>
            <a:endParaRPr lang="ru-RU" dirty="0" smtClean="0"/>
          </a:p>
          <a:p>
            <a:r>
              <a:rPr lang="ru-RU" dirty="0" smtClean="0"/>
              <a:t>сотрудники </a:t>
            </a:r>
            <a:r>
              <a:rPr lang="ru-RU" dirty="0"/>
              <a:t>(нередко лишь </a:t>
            </a:r>
            <a:r>
              <a:rPr lang="ru-RU" dirty="0" smtClean="0"/>
              <a:t>старшие дипломатические </a:t>
            </a:r>
          </a:p>
          <a:p>
            <a:r>
              <a:rPr lang="ru-RU" dirty="0" smtClean="0"/>
              <a:t>работники) представительства </a:t>
            </a:r>
            <a:r>
              <a:rPr lang="ru-RU" dirty="0"/>
              <a:t>во главе с временным </a:t>
            </a:r>
            <a:endParaRPr lang="ru-RU" dirty="0" smtClean="0"/>
          </a:p>
          <a:p>
            <a:r>
              <a:rPr lang="ru-RU" dirty="0" smtClean="0"/>
              <a:t>поверенным </a:t>
            </a:r>
            <a:r>
              <a:rPr lang="ru-RU" dirty="0"/>
              <a:t>в делах. </a:t>
            </a:r>
            <a:endParaRPr lang="ru-RU" dirty="0" smtClean="0"/>
          </a:p>
          <a:p>
            <a:r>
              <a:rPr lang="ru-RU" dirty="0" smtClean="0"/>
              <a:t>Лишь </a:t>
            </a:r>
            <a:r>
              <a:rPr lang="ru-RU" dirty="0"/>
              <a:t>в протоколе отдельных стран сохранилась традиция </a:t>
            </a:r>
            <a:endParaRPr lang="ru-RU" dirty="0" smtClean="0"/>
          </a:p>
          <a:p>
            <a:r>
              <a:rPr lang="ru-RU" dirty="0" smtClean="0"/>
              <a:t>участия во </a:t>
            </a:r>
            <a:r>
              <a:rPr lang="ru-RU" dirty="0"/>
              <a:t>встрече посла всего </a:t>
            </a:r>
            <a:r>
              <a:rPr lang="ru-RU" dirty="0" smtClean="0"/>
              <a:t>дипломатического корпуса.</a:t>
            </a:r>
          </a:p>
          <a:p>
            <a:endParaRPr lang="ru-RU" dirty="0"/>
          </a:p>
          <a:p>
            <a:r>
              <a:rPr lang="ru-RU" dirty="0"/>
              <a:t>В газетах публикуется информация о </a:t>
            </a:r>
            <a:r>
              <a:rPr lang="ru-RU" dirty="0" smtClean="0"/>
              <a:t>прибытии </a:t>
            </a:r>
            <a:r>
              <a:rPr lang="ru-RU" dirty="0"/>
              <a:t>посла, </a:t>
            </a:r>
            <a:r>
              <a:rPr lang="ru-RU" dirty="0" smtClean="0"/>
              <a:t>иногда </a:t>
            </a:r>
          </a:p>
          <a:p>
            <a:r>
              <a:rPr lang="ru-RU" dirty="0" smtClean="0"/>
              <a:t>приводятся </a:t>
            </a:r>
            <a:r>
              <a:rPr lang="ru-RU" dirty="0"/>
              <a:t>краткие биографические сведения о нем.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0" y="3169048"/>
            <a:ext cx="4619843" cy="3041799"/>
          </a:xfrm>
          <a:prstGeom prst="rect">
            <a:avLst/>
          </a:prstGeom>
          <a:ln w="190500" cap="sq">
            <a:solidFill>
              <a:srgbClr val="C28224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09210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47449" y="2430784"/>
            <a:ext cx="946349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Посол </a:t>
            </a:r>
            <a:r>
              <a:rPr lang="ru-RU" dirty="0"/>
              <a:t>в день приезда или на следующий день </a:t>
            </a:r>
            <a:r>
              <a:rPr lang="ru-RU" dirty="0" smtClean="0"/>
              <a:t>направляет личное </a:t>
            </a:r>
            <a:r>
              <a:rPr lang="ru-RU" dirty="0"/>
              <a:t>письмо министру иностранных дел с сообщением о </a:t>
            </a:r>
            <a:r>
              <a:rPr lang="ru-RU" dirty="0" smtClean="0"/>
              <a:t>своем прибытии </a:t>
            </a:r>
            <a:r>
              <a:rPr lang="ru-RU" dirty="0"/>
              <a:t>и о желании нанести ему визит. </a:t>
            </a:r>
            <a:endParaRPr lang="ru-RU" dirty="0" smtClean="0"/>
          </a:p>
          <a:p>
            <a:r>
              <a:rPr lang="ru-RU" dirty="0" smtClean="0"/>
              <a:t>До </a:t>
            </a:r>
            <a:r>
              <a:rPr lang="ru-RU" dirty="0"/>
              <a:t>визита министру </a:t>
            </a:r>
            <a:r>
              <a:rPr lang="ru-RU" dirty="0" smtClean="0"/>
              <a:t>наносится </a:t>
            </a:r>
            <a:r>
              <a:rPr lang="ru-RU" dirty="0"/>
              <a:t>визит главе протокольной службы МИДа, в ходе которого выясняется порядок вручения верительных грамот и уточняется перечень официальных лиц, которым, согласно местной практике, необходимо будет нанести визиты вежливости после вручения верительных грамот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Во время визита главе МИДа посол вручает ему копии верительных и отзывных грамот, а также текст своей речи на </a:t>
            </a:r>
            <a:r>
              <a:rPr lang="ru-RU" dirty="0" smtClean="0"/>
              <a:t>церемонии вручения</a:t>
            </a:r>
            <a:r>
              <a:rPr lang="ru-RU" dirty="0"/>
              <a:t>, если обмен речами предусмотрен протоколом принимающей страны. Одновременно официально согласовывается вопрос </a:t>
            </a:r>
            <a:r>
              <a:rPr lang="ru-RU" dirty="0" smtClean="0"/>
              <a:t>о визите </a:t>
            </a:r>
            <a:r>
              <a:rPr lang="ru-RU" dirty="0"/>
              <a:t>главе государства для вручения верительных грамот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Если посол прибывает в страну в открывающееся </a:t>
            </a:r>
            <a:r>
              <a:rPr lang="ru-RU" dirty="0" smtClean="0"/>
              <a:t>посольство, до </a:t>
            </a:r>
            <a:r>
              <a:rPr lang="ru-RU" dirty="0"/>
              <a:t>вручения верительных грамот практикуется визит дуайену дипломатического корпуса для получения дополнительной информации </a:t>
            </a:r>
            <a:r>
              <a:rPr lang="ru-RU" dirty="0" smtClean="0"/>
              <a:t>об особенностях </a:t>
            </a:r>
            <a:r>
              <a:rPr lang="ru-RU" dirty="0"/>
              <a:t>местного протокола.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378" y="235827"/>
            <a:ext cx="7271133" cy="15378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52480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2895" y="90978"/>
            <a:ext cx="70234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Первый </a:t>
            </a:r>
            <a:r>
              <a:rPr lang="ru-RU" sz="1600" dirty="0"/>
              <a:t>официальный контакт дипломатического представителя с главой государства – вручение верительных грамот – событие</a:t>
            </a:r>
          </a:p>
          <a:p>
            <a:r>
              <a:rPr lang="ru-RU" sz="1600" dirty="0"/>
              <a:t>большой политической значимости, международный акт. Поэтому</a:t>
            </a:r>
          </a:p>
          <a:p>
            <a:r>
              <a:rPr lang="ru-RU" sz="1600" dirty="0"/>
              <a:t>церемониал вручения верительных грамот во всех странах тщательно</a:t>
            </a:r>
          </a:p>
          <a:p>
            <a:r>
              <a:rPr lang="ru-RU" sz="1600" dirty="0"/>
              <a:t>разрабатывается и неукоснительно исполняется во всех деталях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76211" y="181956"/>
            <a:ext cx="4002727" cy="649408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Из дипломатической практики можно привести любопытный пример, когда церемониальная часть процедуры вручения верительных грамот максимально сужалась по инициативе хозяев в силу чрезвычайных обстоятельств. И это встретило понимание другой стороны. </a:t>
            </a:r>
          </a:p>
          <a:p>
            <a:r>
              <a:rPr lang="ru-RU" sz="1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Вот как описывает в книге «Памятное» (М., 1988) свое вступление в 1943 г. в должность посла СССР в Вашингтоне известный дипломат А. Громыко: «При встрече Президент (речь идет о Президенте США Э. Рузвельте) сразу же, со свойственной ему непосредственностью, предложил:</a:t>
            </a:r>
          </a:p>
          <a:p>
            <a:r>
              <a:rPr lang="ru-RU" sz="1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Дайте, пожалуйста, мне вашу речь, а вот вам моя. Завтра они будут напечатаны в газетах. А теперь лучше перейдем к разговору о возможностях организации совещания руководителей США, СССР и Англии.</a:t>
            </a:r>
          </a:p>
          <a:p>
            <a:r>
              <a:rPr lang="ru-RU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Речь шла о предстоящей Тегеранской конференции этих держав. Так мы и поступили. …Протокол побоку, идет война, так рассуждал Рузвельт».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2895" y="1504718"/>
            <a:ext cx="600419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При </a:t>
            </a:r>
            <a:r>
              <a:rPr lang="ru-RU" sz="1600" dirty="0"/>
              <a:t>разработке церемониала вручения верительных грамот</a:t>
            </a:r>
          </a:p>
          <a:p>
            <a:r>
              <a:rPr lang="ru-RU" sz="1600" dirty="0"/>
              <a:t>протокольные службы придерживаются общепризнанной международной практики. Это проявляется в общности основных </a:t>
            </a:r>
            <a:r>
              <a:rPr lang="ru-RU" sz="1600" dirty="0" smtClean="0"/>
              <a:t>элементов церемониала</a:t>
            </a:r>
            <a:r>
              <a:rPr lang="ru-RU" sz="1600" dirty="0"/>
              <a:t>: </a:t>
            </a:r>
            <a:endParaRPr lang="ru-RU" sz="1600" dirty="0" smtClean="0"/>
          </a:p>
          <a:p>
            <a:endParaRPr lang="ru-RU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/>
              <a:t>грамоты </a:t>
            </a:r>
            <a:r>
              <a:rPr lang="ru-RU" sz="1600" dirty="0"/>
              <a:t>обычно принимает глава государства в </a:t>
            </a:r>
            <a:r>
              <a:rPr lang="ru-RU" sz="1600" dirty="0" smtClean="0"/>
              <a:t>своей официальной </a:t>
            </a:r>
            <a:r>
              <a:rPr lang="ru-RU" sz="1600" dirty="0"/>
              <a:t>резиденции (не всегда); </a:t>
            </a:r>
            <a:endParaRPr lang="ru-RU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/>
              <a:t>в </a:t>
            </a:r>
            <a:r>
              <a:rPr lang="ru-RU" sz="1600" dirty="0"/>
              <a:t>церемонии участвуют высокопоставленные чиновники МИДа и других государственных органов; </a:t>
            </a:r>
            <a:endParaRPr lang="ru-RU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/>
              <a:t>посла </a:t>
            </a:r>
            <a:r>
              <a:rPr lang="ru-RU" sz="1600" dirty="0"/>
              <a:t>сопровождают старшие дипломатические </a:t>
            </a:r>
            <a:r>
              <a:rPr lang="ru-RU" sz="1600" dirty="0" smtClean="0"/>
              <a:t>сотрудники представительства</a:t>
            </a:r>
            <a:r>
              <a:rPr lang="ru-RU" sz="1600" dirty="0"/>
              <a:t>; </a:t>
            </a:r>
            <a:endParaRPr lang="ru-RU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/>
              <a:t>вручение </a:t>
            </a:r>
            <a:r>
              <a:rPr lang="ru-RU" sz="1600" dirty="0"/>
              <a:t>предполагает обмен речами (не везде</a:t>
            </a:r>
            <a:r>
              <a:rPr lang="ru-RU" sz="1600" dirty="0" smtClean="0"/>
              <a:t>);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/>
              <a:t>после </a:t>
            </a:r>
            <a:r>
              <a:rPr lang="ru-RU" sz="1600" dirty="0"/>
              <a:t>вручения верительных грамот глава государства дает </a:t>
            </a:r>
            <a:r>
              <a:rPr lang="ru-RU" sz="1600" dirty="0" smtClean="0"/>
              <a:t>послу аудиенцию</a:t>
            </a:r>
            <a:r>
              <a:rPr lang="ru-RU" sz="1600" dirty="0"/>
              <a:t>; </a:t>
            </a:r>
            <a:endParaRPr lang="ru-RU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/>
              <a:t>транспорт </a:t>
            </a:r>
            <a:r>
              <a:rPr lang="ru-RU" sz="1600" dirty="0"/>
              <a:t>для следования посла на церемонию обеспечивает принимающая сторона; </a:t>
            </a:r>
            <a:endParaRPr lang="ru-RU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/>
              <a:t>форма </a:t>
            </a:r>
            <a:r>
              <a:rPr lang="ru-RU" sz="1600" dirty="0"/>
              <a:t>одежды на церемонии – </a:t>
            </a:r>
            <a:r>
              <a:rPr lang="ru-RU" sz="1600" dirty="0" smtClean="0"/>
              <a:t>парадная, с </a:t>
            </a:r>
            <a:r>
              <a:rPr lang="ru-RU" sz="1600" dirty="0"/>
              <a:t>орденами; практикуется фотографирование на память. </a:t>
            </a:r>
            <a:endParaRPr lang="ru-RU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600" dirty="0" smtClean="0"/>
          </a:p>
          <a:p>
            <a:r>
              <a:rPr lang="ru-RU" sz="1600" dirty="0" smtClean="0"/>
              <a:t>Информация о </a:t>
            </a:r>
            <a:r>
              <a:rPr lang="ru-RU" sz="1600" dirty="0"/>
              <a:t>вручении верительных грамот дается в СМИ.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15539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2793"/>
            <a:ext cx="12192000" cy="6857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7844" y="0"/>
            <a:ext cx="11538333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Церемониал вручения верительных грамот президенту Российской Федерации послами иностранных государств.</a:t>
            </a:r>
          </a:p>
          <a:p>
            <a:endParaRPr lang="ru-RU" dirty="0"/>
          </a:p>
          <a:p>
            <a:r>
              <a:rPr lang="ru-RU" sz="1600" dirty="0"/>
              <a:t>  </a:t>
            </a:r>
            <a:r>
              <a:rPr lang="ru-RU" sz="1600" dirty="0" smtClean="0"/>
              <a:t> В </a:t>
            </a:r>
            <a:r>
              <a:rPr lang="ru-RU" sz="1600" dirty="0"/>
              <a:t>назначенный Президентом Российской Федерации день и час вручающие верительные грамоты послы в сопровождении сотрудников Департамента государственного протокола (ДГП) МИД России прибывают в Большой Кремлевский дворец за 15-20 минут до начала церемонии в автомашинах, предоставленных президентским гаражом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r>
              <a:rPr lang="ru-RU" sz="1600" dirty="0" smtClean="0"/>
              <a:t>   У </a:t>
            </a:r>
            <a:r>
              <a:rPr lang="ru-RU" sz="1600" dirty="0"/>
              <a:t>входа во Дворец послов приветствует комендант Большого Кремлевского дворца. Послы поднимаются по главной лестнице в Георгиевский зал, где ожидают начала церемонии.</a:t>
            </a:r>
          </a:p>
          <a:p>
            <a:r>
              <a:rPr lang="ru-RU" sz="1600" dirty="0" smtClean="0"/>
              <a:t>   За </a:t>
            </a:r>
            <a:r>
              <a:rPr lang="ru-RU" sz="1600" dirty="0"/>
              <a:t>5-7 минут до начала церемонии послов приглашают пройти в Александровский зал. В центре зала послы образуют линию в соответствии с датой прибытия в Москву.</a:t>
            </a:r>
          </a:p>
          <a:p>
            <a:r>
              <a:rPr lang="ru-RU" sz="1600" dirty="0" smtClean="0"/>
              <a:t>   В </a:t>
            </a:r>
            <a:r>
              <a:rPr lang="ru-RU" sz="1600" dirty="0"/>
              <a:t>зал с противоположной стороны входит Президент Российской Федерации в сопровождении Министра иностранных дел Российской Федерации и помощника Президента Российской Федерации по международным вопросам.</a:t>
            </a:r>
          </a:p>
          <a:p>
            <a:r>
              <a:rPr lang="ru-RU" sz="1600" dirty="0" smtClean="0"/>
              <a:t>   Диктор </a:t>
            </a:r>
            <a:r>
              <a:rPr lang="ru-RU" sz="1600" dirty="0"/>
              <a:t>объявляет имя и титул посла, вручающего грамоты. Посол подходит к Президенту, приветствует его небольшим поклоном, вручает свои верительные грамоты и, после обмена рукопожатием, занимает место по правую руку от Президента (NB: приветствия не произносятся). Производится официальное фотографирование, после чего посол возвращается на свое место в линии.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184" y="3883624"/>
            <a:ext cx="4891492" cy="27392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0504" y="4068314"/>
            <a:ext cx="599317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После </a:t>
            </a:r>
            <a:r>
              <a:rPr lang="ru-RU" sz="1600" dirty="0"/>
              <a:t>того как все послы вручат верительные грамоты, Президент обращается к ним с краткой речью (переводится последовательно на английский язык).</a:t>
            </a:r>
          </a:p>
          <a:p>
            <a:r>
              <a:rPr lang="ru-RU" sz="1600" dirty="0"/>
              <a:t>   По окончании речи происходит неформальная беседа Президента с послами.</a:t>
            </a:r>
          </a:p>
          <a:p>
            <a:r>
              <a:rPr lang="ru-RU" sz="1600" dirty="0"/>
              <a:t>   По завершении беседы Президент покидает зал, а послы отбывают в посольства так же, как они прибыли в Кремль.</a:t>
            </a:r>
          </a:p>
          <a:p>
            <a:endParaRPr lang="ru-RU" sz="1600" dirty="0"/>
          </a:p>
          <a:p>
            <a:r>
              <a:rPr lang="ru-RU" sz="1600" dirty="0"/>
              <a:t>Через несколько дней после вручения верительных грамот послам направляют фотографии, сделанные во время церемонии.</a:t>
            </a:r>
          </a:p>
        </p:txBody>
      </p:sp>
    </p:spTree>
    <p:extLst>
      <p:ext uri="{BB962C8B-B14F-4D97-AF65-F5344CB8AC3E}">
        <p14:creationId xmlns:p14="http://schemas.microsoft.com/office/powerpoint/2010/main" val="2128002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32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9263" y="197876"/>
            <a:ext cx="110903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 процедуру вручения существенное влияние </a:t>
            </a:r>
            <a:r>
              <a:rPr lang="ru-RU" dirty="0" smtClean="0"/>
              <a:t>оказывают национальные </a:t>
            </a:r>
            <a:r>
              <a:rPr lang="ru-RU" dirty="0"/>
              <a:t>традиции</a:t>
            </a:r>
            <a:r>
              <a:rPr lang="ru-RU" sz="1600" dirty="0"/>
              <a:t>. В атрибутах церемониала </a:t>
            </a:r>
            <a:r>
              <a:rPr lang="ru-RU" sz="1600" dirty="0" smtClean="0"/>
              <a:t>прослеживается стремление </a:t>
            </a:r>
            <a:r>
              <a:rPr lang="ru-RU" sz="1600" dirty="0"/>
              <a:t>государства подчеркнуть свой суверенитет, </a:t>
            </a:r>
            <a:r>
              <a:rPr lang="ru-RU" sz="1600" dirty="0" smtClean="0"/>
              <a:t>незыблемость устоев</a:t>
            </a:r>
            <a:r>
              <a:rPr lang="ru-RU" sz="1600" dirty="0"/>
              <a:t>, самобытность. Поэтому в большинстве стран порядок вручения верительных грамот неизменен на протяжении многих лет. Особенно это характерно для государств с монархической формой правления, сохранивших традиции придворного этикета</a:t>
            </a:r>
            <a:r>
              <a:rPr lang="ru-RU" sz="160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8077" y="1501115"/>
            <a:ext cx="11655846" cy="5262979"/>
          </a:xfrm>
          <a:prstGeom prst="rect">
            <a:avLst/>
          </a:prstGeom>
          <a:solidFill>
            <a:srgbClr val="AE9452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ru-RU" sz="1600" b="1" dirty="0">
                <a:cs typeface="Arial" panose="020B0604020202020204" pitchFamily="34" charset="0"/>
              </a:rPr>
              <a:t>Известный дипломат А. Замятин, долгое время работавший послом СССР в Великобритании, в своих мемуарах так описывает свою первую официальную аудиенцию у английской </a:t>
            </a:r>
            <a:r>
              <a:rPr lang="ru-RU" sz="1600" b="1" dirty="0" smtClean="0">
                <a:cs typeface="Arial" panose="020B0604020202020204" pitchFamily="34" charset="0"/>
              </a:rPr>
              <a:t>королевы</a:t>
            </a:r>
            <a:r>
              <a:rPr lang="ru-RU" sz="1600" b="1" dirty="0"/>
              <a:t>:</a:t>
            </a:r>
          </a:p>
          <a:p>
            <a:r>
              <a:rPr lang="ru-RU" sz="16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«</a:t>
            </a:r>
            <a:r>
              <a:rPr lang="ru-RU" sz="16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день вручения грамот в резиденцию посла прибывает Маршал Королевского протокола в парадной форме генерал-лейтенанта. В точно назначенное время в старинной закрытой карете, запряженной двумя лошадьми, он сопровождает посла до Букингемского дворца. В красные раззолоченные камзолы одеты и кучер на козлах, и два пажа на задках кареты. …Еще две кареты в кортеже предоставлены сопровождающим посла восьми старшим дипломатам, которые также должны быть представлены Королеве. Жена посла, согласно протоколу, следует в автомашине под флагами страны. </a:t>
            </a:r>
          </a:p>
          <a:p>
            <a:r>
              <a:rPr lang="ru-RU" sz="16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 </a:t>
            </a:r>
            <a:r>
              <a:rPr lang="ru-RU" sz="16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прибытии кортежа к главному входу Букингемского Дворца посла встречают Постоянный заместитель министра </a:t>
            </a:r>
            <a:r>
              <a:rPr lang="ru-RU" sz="16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иностранных дел </a:t>
            </a:r>
            <a:r>
              <a:rPr lang="ru-RU" sz="16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один из офицеров королевской службы – Контроллер, а </a:t>
            </a:r>
            <a:r>
              <a:rPr lang="ru-RU" sz="16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жену посла </a:t>
            </a:r>
            <a:r>
              <a:rPr lang="ru-RU" sz="16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фрейлина королевы. Все присутствующие по парадной лестнице поднимаются в Большой полукруглый зал. Посла и других прибывших с ним дипломатов представляют официальным </a:t>
            </a:r>
            <a:r>
              <a:rPr lang="ru-RU" sz="16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британским лицам</a:t>
            </a:r>
            <a:r>
              <a:rPr lang="ru-RU" sz="16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прибывшим на церемонию.</a:t>
            </a:r>
          </a:p>
          <a:p>
            <a:r>
              <a:rPr lang="ru-RU" sz="16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Затем посол, маршал </a:t>
            </a:r>
            <a:r>
              <a:rPr lang="ru-RU" sz="1600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дипкорпуса</a:t>
            </a:r>
            <a:r>
              <a:rPr lang="ru-RU" sz="16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 Контроллер </a:t>
            </a:r>
            <a:r>
              <a:rPr lang="ru-RU" sz="16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направляются в </a:t>
            </a:r>
            <a:r>
              <a:rPr lang="ru-RU" sz="16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Зал приветствий и становятся лицом к двери перед </a:t>
            </a:r>
            <a:r>
              <a:rPr lang="ru-RU" sz="16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традиционной залой</a:t>
            </a:r>
            <a:r>
              <a:rPr lang="ru-RU" sz="16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значащейся как зала 1844. Слышится малиновый звон колокольчика, пажи раскрывают двери, посол входит и кланяется Королеве. Маршал объявляет: Ваше Величество, посол Союза </a:t>
            </a:r>
            <a:r>
              <a:rPr lang="ru-RU" sz="16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Советских Социалистических </a:t>
            </a:r>
            <a:r>
              <a:rPr lang="ru-RU" sz="16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Республик. После чего посол подходит к Королеве, вновь кланяется ей, пожимает руку и вручает верительные грамоты и отзывные грамоты своего предшественника.</a:t>
            </a:r>
          </a:p>
          <a:p>
            <a:r>
              <a:rPr lang="ru-RU" sz="16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Мой разговор с Королевой Елизаветой продолжался несколько минут. Я представил ей поочередно каждого из входивших по приглашению Маршала старших дипломатов. Она говорила каждому одну-две приветственные фразы, и дипломат с поклоном удалялся из комнаты, предоставляя место следующему по старшинству. Затем Королеве была представлена жена посла, и мы втроем поговорили о семье. Это тоже в британских традициях. Вся церемония длилась чуть более получаса. А потом кортеж из четырех до блеска лакированных карет тем же путем покинул Букингемский дворец.</a:t>
            </a:r>
            <a:endParaRPr lang="ru-RU" sz="16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20959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  <a:solidFill>
            <a:srgbClr val="613921"/>
          </a:solidFill>
        </p:spPr>
      </p:pic>
      <p:sp>
        <p:nvSpPr>
          <p:cNvPr id="4" name="TextBox 3"/>
          <p:cNvSpPr txBox="1"/>
          <p:nvPr/>
        </p:nvSpPr>
        <p:spPr>
          <a:xfrm>
            <a:off x="198924" y="113184"/>
            <a:ext cx="836389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 </a:t>
            </a:r>
            <a:r>
              <a:rPr lang="ru-RU" sz="1600" dirty="0"/>
              <a:t>некоторых государствах дипломатическому </a:t>
            </a:r>
            <a:r>
              <a:rPr lang="ru-RU" sz="1600" dirty="0" smtClean="0"/>
              <a:t>представителю оказывают </a:t>
            </a:r>
            <a:r>
              <a:rPr lang="ru-RU" sz="1600" dirty="0"/>
              <a:t>дополнительные почести: </a:t>
            </a:r>
            <a:endParaRPr lang="ru-RU" sz="1600" dirty="0" smtClean="0"/>
          </a:p>
          <a:p>
            <a:endParaRPr lang="ru-RU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/>
              <a:t> сопровождение </a:t>
            </a:r>
            <a:r>
              <a:rPr lang="ru-RU" sz="1600" dirty="0"/>
              <a:t>машины </a:t>
            </a:r>
            <a:r>
              <a:rPr lang="ru-RU" sz="1600" dirty="0" smtClean="0"/>
              <a:t>посла эскортом </a:t>
            </a:r>
            <a:r>
              <a:rPr lang="ru-RU" sz="1600" dirty="0"/>
              <a:t>мотоциклистов (ФРГ), </a:t>
            </a:r>
            <a:endParaRPr lang="ru-RU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/>
              <a:t>кавалерийским </a:t>
            </a:r>
            <a:r>
              <a:rPr lang="ru-RU" sz="1600" dirty="0"/>
              <a:t>соединением (Бельгия); </a:t>
            </a:r>
            <a:endParaRPr lang="ru-RU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/>
              <a:t>парад </a:t>
            </a:r>
            <a:r>
              <a:rPr lang="ru-RU" sz="1600" dirty="0"/>
              <a:t>роты почетного караула (Австрия, Швеция); </a:t>
            </a:r>
            <a:endParaRPr lang="ru-RU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/>
              <a:t>и</a:t>
            </a:r>
            <a:r>
              <a:rPr lang="ru-RU" sz="1600" dirty="0" smtClean="0"/>
              <a:t>сполнение государственных </a:t>
            </a:r>
            <a:r>
              <a:rPr lang="ru-RU" sz="1600" dirty="0"/>
              <a:t>гимнов (Польша) и др. </a:t>
            </a:r>
            <a:endParaRPr lang="ru-RU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600" dirty="0"/>
          </a:p>
          <a:p>
            <a:r>
              <a:rPr lang="ru-RU" sz="1600" dirty="0" smtClean="0"/>
              <a:t>Церемониал отдельных стран </a:t>
            </a:r>
            <a:r>
              <a:rPr lang="ru-RU" sz="1600" dirty="0"/>
              <a:t>содержит и достаточно экзотические сюжеты: </a:t>
            </a:r>
            <a:endParaRPr lang="ru-RU" sz="1600" dirty="0" smtClean="0"/>
          </a:p>
          <a:p>
            <a:endParaRPr lang="ru-RU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/>
              <a:t>окропление </a:t>
            </a:r>
            <a:r>
              <a:rPr lang="ru-RU" sz="1600" dirty="0"/>
              <a:t>белого платка посла благовониями как символ доверия ему со </a:t>
            </a:r>
            <a:r>
              <a:rPr lang="ru-RU" sz="1600" dirty="0" smtClean="0"/>
              <a:t>стороны монарха </a:t>
            </a:r>
            <a:r>
              <a:rPr lang="ru-RU" sz="1600" dirty="0"/>
              <a:t>(Непал); </a:t>
            </a:r>
            <a:endParaRPr lang="ru-RU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/>
              <a:t>вручение </a:t>
            </a:r>
            <a:r>
              <a:rPr lang="ru-RU" sz="1600" dirty="0"/>
              <a:t>верительных грамот в ходе массовых митингов (Буркина Фасо</a:t>
            </a:r>
            <a:r>
              <a:rPr lang="ru-RU" sz="1600" dirty="0" smtClean="0"/>
              <a:t>).</a:t>
            </a:r>
          </a:p>
          <a:p>
            <a:endParaRPr lang="ru-RU" sz="1600" dirty="0" smtClean="0"/>
          </a:p>
          <a:p>
            <a:r>
              <a:rPr lang="ru-RU" sz="1600" dirty="0" smtClean="0"/>
              <a:t>Вручение </a:t>
            </a:r>
            <a:r>
              <a:rPr lang="ru-RU" sz="1600" dirty="0"/>
              <a:t>верительных грамот знаменует начало </a:t>
            </a:r>
            <a:r>
              <a:rPr lang="ru-RU" sz="1600" dirty="0" smtClean="0"/>
              <a:t>исполнения послом </a:t>
            </a:r>
            <a:r>
              <a:rPr lang="ru-RU" sz="1600" dirty="0"/>
              <a:t>своих обязанностей. Обычно на следующий день посол </a:t>
            </a:r>
            <a:r>
              <a:rPr lang="ru-RU" sz="1600" dirty="0" smtClean="0"/>
              <a:t>нотой извещает </a:t>
            </a:r>
            <a:r>
              <a:rPr lang="ru-RU" sz="1600" dirty="0"/>
              <a:t>об этом дипломатический корпус страны пребывания.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532" y="-21042"/>
            <a:ext cx="333375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728618" y="5397015"/>
            <a:ext cx="3389523" cy="1415772"/>
          </a:xfrm>
          <a:prstGeom prst="rect">
            <a:avLst/>
          </a:prstGeom>
          <a:solidFill>
            <a:srgbClr val="61392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sz="1600" b="1" dirty="0" smtClean="0"/>
              <a:t>Посол</a:t>
            </a:r>
            <a:r>
              <a:rPr lang="ru-RU" sz="1400" b="1" dirty="0" smtClean="0"/>
              <a:t> РФ в Австралии и по совместительству в небольшом островном государстве Вануату Г.С. </a:t>
            </a:r>
            <a:r>
              <a:rPr lang="ru-RU" sz="1400" b="1" dirty="0" err="1" smtClean="0"/>
              <a:t>Логвинов</a:t>
            </a:r>
            <a:r>
              <a:rPr lang="ru-RU" sz="1400" b="1" dirty="0" smtClean="0"/>
              <a:t> </a:t>
            </a:r>
            <a:r>
              <a:rPr lang="ru-RU" sz="1400" b="1" dirty="0"/>
              <a:t>вручил </a:t>
            </a:r>
            <a:r>
              <a:rPr lang="ru-RU" sz="1400" b="1" dirty="0" smtClean="0"/>
              <a:t>верительные </a:t>
            </a:r>
            <a:r>
              <a:rPr lang="ru-RU" sz="1400" b="1" dirty="0"/>
              <a:t>грамоты </a:t>
            </a:r>
            <a:r>
              <a:rPr lang="ru-RU" sz="1400" b="1" dirty="0" smtClean="0"/>
              <a:t>Президенту Республики Вануату </a:t>
            </a:r>
            <a:r>
              <a:rPr lang="ru-RU" sz="1400" b="1" dirty="0" err="1" smtClean="0"/>
              <a:t>О.Т.Мойзесу</a:t>
            </a:r>
            <a:endParaRPr lang="ru-RU" sz="1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72783" y="4504463"/>
            <a:ext cx="7323479" cy="2308324"/>
          </a:xfrm>
          <a:prstGeom prst="rect">
            <a:avLst/>
          </a:prstGeom>
          <a:solidFill>
            <a:srgbClr val="AE9452"/>
          </a:solidFill>
          <a:ln w="28575">
            <a:solidFill>
              <a:srgbClr val="61392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международной дипломатической практике нередки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случаи, когда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один посол назначается одновременно в несколько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государств. При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этом, как правило, государство учреждает посольство лишь в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стра­не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где посол находится постоянно. В странах, где он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аккредитован по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совместительству, иногда открываются небольшие по штату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пред­ставительства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во главе с временным поверенным в делах, но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чаще вообще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 создается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каких-либо представительств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Время от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времени посол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совершает поездки в страны своей аккредитации, участвует</a:t>
            </a:r>
          </a:p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мероприятиях, которые организуются для дипломатического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кор­пуса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встречается с официальными лицами.</a:t>
            </a:r>
          </a:p>
        </p:txBody>
      </p:sp>
    </p:spTree>
    <p:extLst>
      <p:ext uri="{BB962C8B-B14F-4D97-AF65-F5344CB8AC3E}">
        <p14:creationId xmlns:p14="http://schemas.microsoft.com/office/powerpoint/2010/main" val="4091056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0617" y="89623"/>
            <a:ext cx="10532533" cy="6678751"/>
          </a:xfrm>
          <a:prstGeom prst="rect">
            <a:avLst/>
          </a:prstGeom>
          <a:solidFill>
            <a:srgbClr val="AE9452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ru-RU" sz="1600" b="1" i="1" dirty="0" smtClean="0"/>
              <a:t>Приложение.</a:t>
            </a:r>
            <a:r>
              <a:rPr lang="ru-RU" sz="1400" b="1" dirty="0" smtClean="0"/>
              <a:t> </a:t>
            </a:r>
          </a:p>
          <a:p>
            <a:r>
              <a:rPr lang="ru-RU" sz="1400" b="1" dirty="0" smtClean="0"/>
              <a:t>ПРЕДЛАГАЕМЫЙ </a:t>
            </a:r>
            <a:r>
              <a:rPr lang="ru-RU" sz="1400" b="1" dirty="0"/>
              <a:t>ТЕКСТ НОТЫ НОВОГО </a:t>
            </a:r>
            <a:r>
              <a:rPr lang="ru-RU" sz="1400" b="1" dirty="0" smtClean="0"/>
              <a:t>ПОСЛА МИНИСТРУ </a:t>
            </a:r>
            <a:r>
              <a:rPr lang="ru-RU" sz="1400" b="1" dirty="0"/>
              <a:t>ИНОСТРАННЫХ </a:t>
            </a:r>
            <a:r>
              <a:rPr lang="ru-RU" sz="1400" b="1" dirty="0" smtClean="0"/>
              <a:t>ДЕЛ</a:t>
            </a:r>
          </a:p>
          <a:p>
            <a:endParaRPr lang="ru-RU" sz="1400" b="1" dirty="0" smtClean="0"/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[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адрес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]</a:t>
            </a: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Сэр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Имею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честь сообщить Вам о своем прибытии в </a:t>
            </a:r>
            <a:r>
              <a:rPr lang="ru-RU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Лондон</a:t>
            </a:r>
            <a:r>
              <a:rPr lang="ru-RU" sz="1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______________с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целью приступить к исполнению своих обязанностей в качестве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Чрез­вычайного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Полномочного Посла _ _ _ _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______________при </a:t>
            </a:r>
            <a:r>
              <a:rPr lang="ru-RU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Сент-Джеймском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дворе.</a:t>
            </a: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Я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был бы весьма признателен, если бы были приняты меры по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подготовке моих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визитов соответствующим заместителям министра и старшим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долж­ностным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лицам Министерства иностранных дел и по делам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Содружества, а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также, в надлежащее время, моей аудиенции у Ее Величества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Королевы для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вручения моих верительных грамот, рабочие копии которых при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этом прилагаются/уже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были направлены в Ваше Министерство.</a:t>
            </a:r>
          </a:p>
          <a:p>
            <a:pPr algn="r"/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 уверениями в моем самом высоком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уваже­нии </a:t>
            </a:r>
          </a:p>
          <a:p>
            <a:pPr algn="r"/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имею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честь быть, Сэр,</a:t>
            </a:r>
          </a:p>
          <a:p>
            <a:pPr algn="r"/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(обычная подпись посла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  <a:p>
            <a:pPr algn="r"/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(Печатный текст) Фамилия посла в том на­</a:t>
            </a:r>
          </a:p>
          <a:p>
            <a:pPr algn="r"/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писании, которое, по его желанию,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англий­ским </a:t>
            </a:r>
          </a:p>
          <a:p>
            <a:pPr algn="r"/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властям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надлежит применять во время</a:t>
            </a:r>
          </a:p>
          <a:p>
            <a:pPr algn="r"/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его пребывания в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Лондоне.</a:t>
            </a:r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Министру иностранных дел и по делам</a:t>
            </a:r>
          </a:p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Содружества</a:t>
            </a:r>
          </a:p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Министерство иностранных дел и по делам</a:t>
            </a:r>
          </a:p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Содружества</a:t>
            </a: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Даунинг-стрит</a:t>
            </a: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Лондон</a:t>
            </a:r>
          </a:p>
          <a:p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/>
              <a:t>[</a:t>
            </a:r>
            <a:r>
              <a:rPr lang="ru-RU" sz="1600" i="1" dirty="0" smtClean="0"/>
              <a:t>Приложения</a:t>
            </a:r>
            <a:r>
              <a:rPr lang="ru-RU" sz="1600" dirty="0" smtClean="0"/>
              <a:t>. </a:t>
            </a:r>
            <a:r>
              <a:rPr lang="ru-RU" sz="1600" dirty="0"/>
              <a:t>Рабочие копии верительных грамот посла и отзывных </a:t>
            </a:r>
            <a:r>
              <a:rPr lang="ru-RU" sz="1600" dirty="0" smtClean="0"/>
              <a:t>грамот его </a:t>
            </a:r>
            <a:r>
              <a:rPr lang="ru-RU" sz="1600" dirty="0"/>
              <a:t>предшественника]</a:t>
            </a:r>
          </a:p>
        </p:txBody>
      </p:sp>
    </p:spTree>
    <p:extLst>
      <p:ext uri="{BB962C8B-B14F-4D97-AF65-F5344CB8AC3E}">
        <p14:creationId xmlns:p14="http://schemas.microsoft.com/office/powerpoint/2010/main" val="25427592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2042</TotalTime>
  <Words>3879</Words>
  <Application>Microsoft Office PowerPoint</Application>
  <PresentationFormat>Широкоэкранный</PresentationFormat>
  <Paragraphs>287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Abasheva</dc:creator>
  <cp:lastModifiedBy>Elena Abasheva</cp:lastModifiedBy>
  <cp:revision>96</cp:revision>
  <dcterms:created xsi:type="dcterms:W3CDTF">2020-04-24T11:51:57Z</dcterms:created>
  <dcterms:modified xsi:type="dcterms:W3CDTF">2020-04-30T00:36:53Z</dcterms:modified>
</cp:coreProperties>
</file>