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9"/>
  </p:notesMasterIdLst>
  <p:handoutMasterIdLst>
    <p:handoutMasterId r:id="rId40"/>
  </p:handoutMasterIdLst>
  <p:sldIdLst>
    <p:sldId id="256" r:id="rId2"/>
    <p:sldId id="258" r:id="rId3"/>
    <p:sldId id="257" r:id="rId4"/>
    <p:sldId id="259" r:id="rId5"/>
    <p:sldId id="260" r:id="rId6"/>
    <p:sldId id="261" r:id="rId7"/>
    <p:sldId id="262" r:id="rId8"/>
    <p:sldId id="263" r:id="rId9"/>
    <p:sldId id="264" r:id="rId10"/>
    <p:sldId id="265" r:id="rId11"/>
    <p:sldId id="266" r:id="rId12"/>
    <p:sldId id="267" r:id="rId13"/>
    <p:sldId id="269" r:id="rId14"/>
    <p:sldId id="270" r:id="rId15"/>
    <p:sldId id="271" r:id="rId16"/>
    <p:sldId id="272" r:id="rId17"/>
    <p:sldId id="273" r:id="rId18"/>
    <p:sldId id="274" r:id="rId19"/>
    <p:sldId id="279" r:id="rId20"/>
    <p:sldId id="309" r:id="rId21"/>
    <p:sldId id="310" r:id="rId22"/>
    <p:sldId id="311" r:id="rId23"/>
    <p:sldId id="312" r:id="rId24"/>
    <p:sldId id="313" r:id="rId25"/>
    <p:sldId id="314" r:id="rId26"/>
    <p:sldId id="315" r:id="rId27"/>
    <p:sldId id="316" r:id="rId28"/>
    <p:sldId id="288" r:id="rId29"/>
    <p:sldId id="289" r:id="rId30"/>
    <p:sldId id="290" r:id="rId31"/>
    <p:sldId id="317" r:id="rId32"/>
    <p:sldId id="292" r:id="rId33"/>
    <p:sldId id="293" r:id="rId34"/>
    <p:sldId id="318" r:id="rId35"/>
    <p:sldId id="319" r:id="rId36"/>
    <p:sldId id="275" r:id="rId37"/>
    <p:sldId id="320" r:id="rId38"/>
  </p:sldIdLst>
  <p:sldSz cx="9144000" cy="6858000" type="screen4x3"/>
  <p:notesSz cx="6858000" cy="9144000"/>
  <p:custDataLst>
    <p:tags r:id="rId41"/>
  </p:custDataLst>
  <p:defaultText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624" autoAdjust="0"/>
  </p:normalViewPr>
  <p:slideViewPr>
    <p:cSldViewPr>
      <p:cViewPr varScale="1">
        <p:scale>
          <a:sx n="70" d="100"/>
          <a:sy n="70" d="100"/>
        </p:scale>
        <p:origin x="522" y="60"/>
      </p:cViewPr>
      <p:guideLst>
        <p:guide orient="horz" pos="2160"/>
        <p:guide pos="2880"/>
      </p:guideLst>
    </p:cSldViewPr>
  </p:slideViewPr>
  <p:outlineViewPr>
    <p:cViewPr>
      <p:scale>
        <a:sx n="33" d="100"/>
        <a:sy n="33" d="100"/>
      </p:scale>
      <p:origin x="0" y="17976"/>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5" d="100"/>
          <a:sy n="55" d="100"/>
        </p:scale>
        <p:origin x="-2904" y="-10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tags" Target="tags/tag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EC00D81-6035-416C-B975-921262192A25}" type="datetimeFigureOut">
              <a:rPr lang="ru-RU" smtClean="0"/>
              <a:pPr/>
              <a:t>20.11.2017</a:t>
            </a:fld>
            <a:endParaRPr lang="ru-RU"/>
          </a:p>
        </p:txBody>
      </p:sp>
      <p:sp>
        <p:nvSpPr>
          <p:cNvPr id="4" name="Нижний колонтитул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BCE85A3-9AB0-4598-8CD7-AA5B55EF616D}" type="slidenum">
              <a:rPr lang="ru-RU" smtClean="0"/>
              <a:pPr/>
              <a:t>‹#›</a:t>
            </a:fld>
            <a:endParaRPr lang="ru-RU"/>
          </a:p>
        </p:txBody>
      </p:sp>
    </p:spTree>
    <p:extLst>
      <p:ext uri="{BB962C8B-B14F-4D97-AF65-F5344CB8AC3E}">
        <p14:creationId xmlns:p14="http://schemas.microsoft.com/office/powerpoint/2010/main" val="16661166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E37408C-48D3-4FFD-993A-08E849CE4852}" type="datetimeFigureOut">
              <a:rPr lang="ru-RU" smtClean="0"/>
              <a:pPr/>
              <a:t>20.11.2017</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DB7DAE9-1841-4253-B35A-969C5DDE05B2}" type="slidenum">
              <a:rPr lang="ru-RU" smtClean="0"/>
              <a:pPr/>
              <a:t>‹#›</a:t>
            </a:fld>
            <a:endParaRPr lang="ru-RU"/>
          </a:p>
        </p:txBody>
      </p:sp>
    </p:spTree>
    <p:extLst>
      <p:ext uri="{BB962C8B-B14F-4D97-AF65-F5344CB8AC3E}">
        <p14:creationId xmlns:p14="http://schemas.microsoft.com/office/powerpoint/2010/main" val="29507367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6DB7DAE9-1841-4253-B35A-969C5DDE05B2}" type="slidenum">
              <a:rPr lang="ru-RU" smtClean="0"/>
              <a:pPr/>
              <a:t>1</a:t>
            </a:fld>
            <a:endParaRPr lang="ru-RU"/>
          </a:p>
        </p:txBody>
      </p:sp>
    </p:spTree>
    <p:extLst>
      <p:ext uri="{BB962C8B-B14F-4D97-AF65-F5344CB8AC3E}">
        <p14:creationId xmlns:p14="http://schemas.microsoft.com/office/powerpoint/2010/main" val="11185582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2" name="Rectangle 7"/>
          <p:cNvSpPr>
            <a:spLocks noGrp="1" noChangeArrowheads="1"/>
          </p:cNvSpPr>
          <p:nvPr>
            <p:ph type="sldNum" sz="quarter" idx="5"/>
          </p:nvPr>
        </p:nvSpPr>
        <p:spPr>
          <a:noFill/>
        </p:spPr>
        <p:txBody>
          <a:bodyPr/>
          <a:lstStyle/>
          <a:p>
            <a:fld id="{901C8A43-8951-46E4-8C7C-79429405DB60}" type="slidenum">
              <a:rPr lang="ru-RU" smtClean="0">
                <a:latin typeface="Arial" charset="0"/>
              </a:rPr>
              <a:pPr/>
              <a:t>23</a:t>
            </a:fld>
            <a:endParaRPr lang="ru-RU" smtClean="0">
              <a:latin typeface="Arial" charset="0"/>
            </a:endParaRPr>
          </a:p>
        </p:txBody>
      </p:sp>
      <p:sp>
        <p:nvSpPr>
          <p:cNvPr id="343043" name="Rectangle 2"/>
          <p:cNvSpPr>
            <a:spLocks noGrp="1" noRot="1" noChangeAspect="1" noChangeArrowheads="1" noTextEdit="1"/>
          </p:cNvSpPr>
          <p:nvPr>
            <p:ph type="sldImg"/>
          </p:nvPr>
        </p:nvSpPr>
        <p:spPr>
          <a:ln/>
        </p:spPr>
      </p:sp>
      <p:sp>
        <p:nvSpPr>
          <p:cNvPr id="343044" name="Rectangle 3"/>
          <p:cNvSpPr>
            <a:spLocks noGrp="1" noChangeArrowheads="1"/>
          </p:cNvSpPr>
          <p:nvPr>
            <p:ph type="body" idx="1"/>
          </p:nvPr>
        </p:nvSpPr>
        <p:spPr>
          <a:noFill/>
          <a:ln/>
        </p:spPr>
        <p:txBody>
          <a:bodyPr/>
          <a:lstStyle/>
          <a:p>
            <a:endParaRPr lang="ru-RU" smtClean="0">
              <a:latin typeface="Arial" charset="0"/>
            </a:endParaRPr>
          </a:p>
        </p:txBody>
      </p:sp>
    </p:spTree>
    <p:extLst>
      <p:ext uri="{BB962C8B-B14F-4D97-AF65-F5344CB8AC3E}">
        <p14:creationId xmlns:p14="http://schemas.microsoft.com/office/powerpoint/2010/main" val="38788479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6" name="Rectangle 7"/>
          <p:cNvSpPr>
            <a:spLocks noGrp="1" noChangeArrowheads="1"/>
          </p:cNvSpPr>
          <p:nvPr>
            <p:ph type="sldNum" sz="quarter" idx="5"/>
          </p:nvPr>
        </p:nvSpPr>
        <p:spPr>
          <a:noFill/>
        </p:spPr>
        <p:txBody>
          <a:bodyPr/>
          <a:lstStyle/>
          <a:p>
            <a:fld id="{C2DE707B-6676-405E-B8DE-F3911487BF8E}" type="slidenum">
              <a:rPr lang="ru-RU" smtClean="0">
                <a:latin typeface="Arial" charset="0"/>
              </a:rPr>
              <a:pPr/>
              <a:t>24</a:t>
            </a:fld>
            <a:endParaRPr lang="ru-RU" smtClean="0">
              <a:latin typeface="Arial" charset="0"/>
            </a:endParaRPr>
          </a:p>
        </p:txBody>
      </p:sp>
      <p:sp>
        <p:nvSpPr>
          <p:cNvPr id="344067" name="Rectangle 2"/>
          <p:cNvSpPr>
            <a:spLocks noGrp="1" noRot="1" noChangeAspect="1" noChangeArrowheads="1" noTextEdit="1"/>
          </p:cNvSpPr>
          <p:nvPr>
            <p:ph type="sldImg"/>
          </p:nvPr>
        </p:nvSpPr>
        <p:spPr>
          <a:ln/>
        </p:spPr>
      </p:sp>
      <p:sp>
        <p:nvSpPr>
          <p:cNvPr id="344068" name="Rectangle 3"/>
          <p:cNvSpPr>
            <a:spLocks noGrp="1" noChangeArrowheads="1"/>
          </p:cNvSpPr>
          <p:nvPr>
            <p:ph type="body" idx="1"/>
          </p:nvPr>
        </p:nvSpPr>
        <p:spPr>
          <a:noFill/>
          <a:ln/>
        </p:spPr>
        <p:txBody>
          <a:bodyPr/>
          <a:lstStyle/>
          <a:p>
            <a:endParaRPr lang="ru-RU" smtClean="0">
              <a:latin typeface="Arial" charset="0"/>
            </a:endParaRPr>
          </a:p>
        </p:txBody>
      </p:sp>
    </p:spTree>
    <p:extLst>
      <p:ext uri="{BB962C8B-B14F-4D97-AF65-F5344CB8AC3E}">
        <p14:creationId xmlns:p14="http://schemas.microsoft.com/office/powerpoint/2010/main" val="24387006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090" name="Rectangle 7"/>
          <p:cNvSpPr>
            <a:spLocks noGrp="1" noChangeArrowheads="1"/>
          </p:cNvSpPr>
          <p:nvPr>
            <p:ph type="sldNum" sz="quarter" idx="5"/>
          </p:nvPr>
        </p:nvSpPr>
        <p:spPr>
          <a:noFill/>
        </p:spPr>
        <p:txBody>
          <a:bodyPr/>
          <a:lstStyle/>
          <a:p>
            <a:fld id="{80F116D0-3ECF-45B1-9358-F0C5E934F63B}" type="slidenum">
              <a:rPr lang="ru-RU" smtClean="0">
                <a:latin typeface="Arial" charset="0"/>
              </a:rPr>
              <a:pPr/>
              <a:t>25</a:t>
            </a:fld>
            <a:endParaRPr lang="ru-RU" smtClean="0">
              <a:latin typeface="Arial" charset="0"/>
            </a:endParaRPr>
          </a:p>
        </p:txBody>
      </p:sp>
      <p:sp>
        <p:nvSpPr>
          <p:cNvPr id="345091" name="Rectangle 2"/>
          <p:cNvSpPr>
            <a:spLocks noGrp="1" noRot="1" noChangeAspect="1" noChangeArrowheads="1" noTextEdit="1"/>
          </p:cNvSpPr>
          <p:nvPr>
            <p:ph type="sldImg"/>
          </p:nvPr>
        </p:nvSpPr>
        <p:spPr>
          <a:ln/>
        </p:spPr>
      </p:sp>
      <p:sp>
        <p:nvSpPr>
          <p:cNvPr id="345092" name="Rectangle 3"/>
          <p:cNvSpPr>
            <a:spLocks noGrp="1" noChangeArrowheads="1"/>
          </p:cNvSpPr>
          <p:nvPr>
            <p:ph type="body" idx="1"/>
          </p:nvPr>
        </p:nvSpPr>
        <p:spPr>
          <a:noFill/>
          <a:ln/>
        </p:spPr>
        <p:txBody>
          <a:bodyPr/>
          <a:lstStyle/>
          <a:p>
            <a:endParaRPr lang="ru-RU" smtClean="0">
              <a:latin typeface="Arial" charset="0"/>
            </a:endParaRPr>
          </a:p>
        </p:txBody>
      </p:sp>
    </p:spTree>
    <p:extLst>
      <p:ext uri="{BB962C8B-B14F-4D97-AF65-F5344CB8AC3E}">
        <p14:creationId xmlns:p14="http://schemas.microsoft.com/office/powerpoint/2010/main" val="1518301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4" name="Rectangle 7"/>
          <p:cNvSpPr>
            <a:spLocks noGrp="1" noChangeArrowheads="1"/>
          </p:cNvSpPr>
          <p:nvPr>
            <p:ph type="sldNum" sz="quarter" idx="5"/>
          </p:nvPr>
        </p:nvSpPr>
        <p:spPr>
          <a:noFill/>
        </p:spPr>
        <p:txBody>
          <a:bodyPr/>
          <a:lstStyle/>
          <a:p>
            <a:fld id="{64A2BC8B-695A-486A-AB37-923723AC2368}" type="slidenum">
              <a:rPr lang="ru-RU" smtClean="0">
                <a:latin typeface="Arial" charset="0"/>
              </a:rPr>
              <a:pPr/>
              <a:t>26</a:t>
            </a:fld>
            <a:endParaRPr lang="ru-RU" smtClean="0">
              <a:latin typeface="Arial" charset="0"/>
            </a:endParaRPr>
          </a:p>
        </p:txBody>
      </p:sp>
      <p:sp>
        <p:nvSpPr>
          <p:cNvPr id="346115" name="Rectangle 2"/>
          <p:cNvSpPr>
            <a:spLocks noGrp="1" noRot="1" noChangeAspect="1" noChangeArrowheads="1" noTextEdit="1"/>
          </p:cNvSpPr>
          <p:nvPr>
            <p:ph type="sldImg"/>
          </p:nvPr>
        </p:nvSpPr>
        <p:spPr>
          <a:ln/>
        </p:spPr>
      </p:sp>
      <p:sp>
        <p:nvSpPr>
          <p:cNvPr id="346116" name="Rectangle 3"/>
          <p:cNvSpPr>
            <a:spLocks noGrp="1" noChangeArrowheads="1"/>
          </p:cNvSpPr>
          <p:nvPr>
            <p:ph type="body" idx="1"/>
          </p:nvPr>
        </p:nvSpPr>
        <p:spPr>
          <a:noFill/>
          <a:ln/>
        </p:spPr>
        <p:txBody>
          <a:bodyPr/>
          <a:lstStyle/>
          <a:p>
            <a:endParaRPr lang="ru-RU" smtClean="0">
              <a:latin typeface="Arial" charset="0"/>
            </a:endParaRPr>
          </a:p>
        </p:txBody>
      </p:sp>
    </p:spTree>
    <p:extLst>
      <p:ext uri="{BB962C8B-B14F-4D97-AF65-F5344CB8AC3E}">
        <p14:creationId xmlns:p14="http://schemas.microsoft.com/office/powerpoint/2010/main" val="37680226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10" name="Rectangle 7"/>
          <p:cNvSpPr>
            <a:spLocks noGrp="1" noChangeArrowheads="1"/>
          </p:cNvSpPr>
          <p:nvPr>
            <p:ph type="sldNum" sz="quarter" idx="5"/>
          </p:nvPr>
        </p:nvSpPr>
        <p:spPr>
          <a:noFill/>
        </p:spPr>
        <p:txBody>
          <a:bodyPr/>
          <a:lstStyle/>
          <a:p>
            <a:fld id="{A2B1BDF0-C567-48CC-84B0-3A6B3FC7435B}" type="slidenum">
              <a:rPr lang="ru-RU" smtClean="0">
                <a:latin typeface="Arial" charset="0"/>
              </a:rPr>
              <a:pPr/>
              <a:t>27</a:t>
            </a:fld>
            <a:endParaRPr lang="ru-RU" smtClean="0">
              <a:latin typeface="Arial" charset="0"/>
            </a:endParaRPr>
          </a:p>
        </p:txBody>
      </p:sp>
      <p:sp>
        <p:nvSpPr>
          <p:cNvPr id="350211" name="Rectangle 2"/>
          <p:cNvSpPr>
            <a:spLocks noGrp="1" noRot="1" noChangeAspect="1" noChangeArrowheads="1" noTextEdit="1"/>
          </p:cNvSpPr>
          <p:nvPr>
            <p:ph type="sldImg"/>
          </p:nvPr>
        </p:nvSpPr>
        <p:spPr>
          <a:ln/>
        </p:spPr>
      </p:sp>
      <p:sp>
        <p:nvSpPr>
          <p:cNvPr id="350212" name="Rectangle 3"/>
          <p:cNvSpPr>
            <a:spLocks noGrp="1" noChangeArrowheads="1"/>
          </p:cNvSpPr>
          <p:nvPr>
            <p:ph type="body" idx="1"/>
          </p:nvPr>
        </p:nvSpPr>
        <p:spPr>
          <a:noFill/>
          <a:ln/>
        </p:spPr>
        <p:txBody>
          <a:bodyPr/>
          <a:lstStyle/>
          <a:p>
            <a:endParaRPr lang="ru-RU" smtClean="0">
              <a:latin typeface="Arial" charset="0"/>
            </a:endParaRPr>
          </a:p>
        </p:txBody>
      </p:sp>
    </p:spTree>
    <p:extLst>
      <p:ext uri="{BB962C8B-B14F-4D97-AF65-F5344CB8AC3E}">
        <p14:creationId xmlns:p14="http://schemas.microsoft.com/office/powerpoint/2010/main" val="9866214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4306" name="Rectangle 7"/>
          <p:cNvSpPr>
            <a:spLocks noGrp="1" noChangeArrowheads="1"/>
          </p:cNvSpPr>
          <p:nvPr>
            <p:ph type="sldNum" sz="quarter" idx="5"/>
          </p:nvPr>
        </p:nvSpPr>
        <p:spPr>
          <a:noFill/>
        </p:spPr>
        <p:txBody>
          <a:bodyPr/>
          <a:lstStyle/>
          <a:p>
            <a:fld id="{E698DE97-F94B-4B3E-A8B7-6DCCFC03C91B}" type="slidenum">
              <a:rPr lang="ru-RU" smtClean="0">
                <a:latin typeface="Arial" charset="0"/>
              </a:rPr>
              <a:pPr/>
              <a:t>31</a:t>
            </a:fld>
            <a:endParaRPr lang="ru-RU" smtClean="0">
              <a:latin typeface="Arial" charset="0"/>
            </a:endParaRPr>
          </a:p>
        </p:txBody>
      </p:sp>
      <p:sp>
        <p:nvSpPr>
          <p:cNvPr id="354307" name="Rectangle 2"/>
          <p:cNvSpPr>
            <a:spLocks noGrp="1" noRot="1" noChangeAspect="1" noChangeArrowheads="1" noTextEdit="1"/>
          </p:cNvSpPr>
          <p:nvPr>
            <p:ph type="sldImg"/>
          </p:nvPr>
        </p:nvSpPr>
        <p:spPr>
          <a:ln/>
        </p:spPr>
      </p:sp>
      <p:sp>
        <p:nvSpPr>
          <p:cNvPr id="354308" name="Rectangle 3"/>
          <p:cNvSpPr>
            <a:spLocks noGrp="1" noChangeArrowheads="1"/>
          </p:cNvSpPr>
          <p:nvPr>
            <p:ph type="body" idx="1"/>
          </p:nvPr>
        </p:nvSpPr>
        <p:spPr>
          <a:noFill/>
          <a:ln/>
        </p:spPr>
        <p:txBody>
          <a:bodyPr/>
          <a:lstStyle/>
          <a:p>
            <a:endParaRPr lang="ru-RU" smtClean="0">
              <a:latin typeface="Arial" charset="0"/>
            </a:endParaRPr>
          </a:p>
        </p:txBody>
      </p:sp>
    </p:spTree>
    <p:extLst>
      <p:ext uri="{BB962C8B-B14F-4D97-AF65-F5344CB8AC3E}">
        <p14:creationId xmlns:p14="http://schemas.microsoft.com/office/powerpoint/2010/main" val="20481914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378" name="Rectangle 7"/>
          <p:cNvSpPr>
            <a:spLocks noGrp="1" noChangeArrowheads="1"/>
          </p:cNvSpPr>
          <p:nvPr>
            <p:ph type="sldNum" sz="quarter" idx="5"/>
          </p:nvPr>
        </p:nvSpPr>
        <p:spPr>
          <a:noFill/>
        </p:spPr>
        <p:txBody>
          <a:bodyPr/>
          <a:lstStyle/>
          <a:p>
            <a:fld id="{00AAFCC7-DEA7-4AE0-9A4D-4F12B02EFE7B}" type="slidenum">
              <a:rPr lang="ru-RU" smtClean="0">
                <a:latin typeface="Arial" charset="0"/>
              </a:rPr>
              <a:pPr/>
              <a:t>34</a:t>
            </a:fld>
            <a:endParaRPr lang="ru-RU" smtClean="0">
              <a:latin typeface="Arial" charset="0"/>
            </a:endParaRPr>
          </a:p>
        </p:txBody>
      </p:sp>
      <p:sp>
        <p:nvSpPr>
          <p:cNvPr id="357379" name="Rectangle 2"/>
          <p:cNvSpPr>
            <a:spLocks noGrp="1" noRot="1" noChangeAspect="1" noChangeArrowheads="1" noTextEdit="1"/>
          </p:cNvSpPr>
          <p:nvPr>
            <p:ph type="sldImg"/>
          </p:nvPr>
        </p:nvSpPr>
        <p:spPr>
          <a:ln/>
        </p:spPr>
      </p:sp>
      <p:sp>
        <p:nvSpPr>
          <p:cNvPr id="357380" name="Rectangle 3"/>
          <p:cNvSpPr>
            <a:spLocks noGrp="1" noChangeArrowheads="1"/>
          </p:cNvSpPr>
          <p:nvPr>
            <p:ph type="body" idx="1"/>
          </p:nvPr>
        </p:nvSpPr>
        <p:spPr>
          <a:noFill/>
          <a:ln/>
        </p:spPr>
        <p:txBody>
          <a:bodyPr/>
          <a:lstStyle/>
          <a:p>
            <a:endParaRPr lang="ru-RU" smtClean="0">
              <a:latin typeface="Arial" charset="0"/>
            </a:endParaRPr>
          </a:p>
        </p:txBody>
      </p:sp>
    </p:spTree>
    <p:extLst>
      <p:ext uri="{BB962C8B-B14F-4D97-AF65-F5344CB8AC3E}">
        <p14:creationId xmlns:p14="http://schemas.microsoft.com/office/powerpoint/2010/main" val="9610423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02" name="Rectangle 7"/>
          <p:cNvSpPr>
            <a:spLocks noGrp="1" noChangeArrowheads="1"/>
          </p:cNvSpPr>
          <p:nvPr>
            <p:ph type="sldNum" sz="quarter" idx="5"/>
          </p:nvPr>
        </p:nvSpPr>
        <p:spPr>
          <a:noFill/>
        </p:spPr>
        <p:txBody>
          <a:bodyPr/>
          <a:lstStyle/>
          <a:p>
            <a:fld id="{21902388-1589-4D3F-8D89-C3A0C05D6B2F}" type="slidenum">
              <a:rPr lang="ru-RU" smtClean="0">
                <a:latin typeface="Arial" charset="0"/>
              </a:rPr>
              <a:pPr/>
              <a:t>35</a:t>
            </a:fld>
            <a:endParaRPr lang="ru-RU" smtClean="0">
              <a:latin typeface="Arial" charset="0"/>
            </a:endParaRPr>
          </a:p>
        </p:txBody>
      </p:sp>
      <p:sp>
        <p:nvSpPr>
          <p:cNvPr id="358403" name="Rectangle 2"/>
          <p:cNvSpPr>
            <a:spLocks noGrp="1" noRot="1" noChangeAspect="1" noChangeArrowheads="1" noTextEdit="1"/>
          </p:cNvSpPr>
          <p:nvPr>
            <p:ph type="sldImg"/>
          </p:nvPr>
        </p:nvSpPr>
        <p:spPr>
          <a:ln/>
        </p:spPr>
      </p:sp>
      <p:sp>
        <p:nvSpPr>
          <p:cNvPr id="358404" name="Rectangle 3"/>
          <p:cNvSpPr>
            <a:spLocks noGrp="1" noChangeArrowheads="1"/>
          </p:cNvSpPr>
          <p:nvPr>
            <p:ph type="body" idx="1"/>
          </p:nvPr>
        </p:nvSpPr>
        <p:spPr>
          <a:noFill/>
          <a:ln/>
        </p:spPr>
        <p:txBody>
          <a:bodyPr/>
          <a:lstStyle/>
          <a:p>
            <a:endParaRPr lang="ru-RU" smtClean="0">
              <a:latin typeface="Arial" charset="0"/>
            </a:endParaRPr>
          </a:p>
        </p:txBody>
      </p:sp>
    </p:spTree>
    <p:extLst>
      <p:ext uri="{BB962C8B-B14F-4D97-AF65-F5344CB8AC3E}">
        <p14:creationId xmlns:p14="http://schemas.microsoft.com/office/powerpoint/2010/main" val="17399720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2">
        <a:schemeClr val="bg2"/>
      </p:bgRef>
    </p:bg>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Дата 29"/>
          <p:cNvSpPr>
            <a:spLocks noGrp="1"/>
          </p:cNvSpPr>
          <p:nvPr>
            <p:ph type="dt" sz="half" idx="10"/>
          </p:nvPr>
        </p:nvSpPr>
        <p:spPr/>
        <p:txBody>
          <a:bodyPr/>
          <a:lstStyle/>
          <a:p>
            <a:fld id="{7EAF463A-BC7C-46EE-9F1E-7F377CCA4891}" type="datetimeFigureOut">
              <a:rPr lang="en-US" smtClean="0"/>
              <a:pPr/>
              <a:t>11/20/2017</a:t>
            </a:fld>
            <a:endParaRPr lang="en-US"/>
          </a:p>
        </p:txBody>
      </p:sp>
      <p:sp>
        <p:nvSpPr>
          <p:cNvPr id="19" name="Нижний колонтитул 18"/>
          <p:cNvSpPr>
            <a:spLocks noGrp="1"/>
          </p:cNvSpPr>
          <p:nvPr>
            <p:ph type="ftr" sz="quarter" idx="11"/>
          </p:nvPr>
        </p:nvSpPr>
        <p:spPr/>
        <p:txBody>
          <a:bodyPr/>
          <a:lstStyle/>
          <a:p>
            <a:endParaRPr lang="en-US"/>
          </a:p>
        </p:txBody>
      </p:sp>
      <p:sp>
        <p:nvSpPr>
          <p:cNvPr id="27" name="Номер слайда 26"/>
          <p:cNvSpPr>
            <a:spLocks noGrp="1"/>
          </p:cNvSpPr>
          <p:nvPr>
            <p:ph type="sldNum" sz="quarter" idx="12"/>
          </p:nvPr>
        </p:nvSpPr>
        <p:spPr/>
        <p:txBody>
          <a:bodyPr/>
          <a:lstStyle/>
          <a:p>
            <a:fld id="{A483448D-3A78-4528-A469-B745A65DA480}"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7EAF463A-BC7C-46EE-9F1E-7F377CCA4891}" type="datetimeFigureOut">
              <a:rPr lang="en-US" smtClean="0"/>
              <a:pPr/>
              <a:t>11/20/2017</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7EAF463A-BC7C-46EE-9F1E-7F377CCA4891}" type="datetimeFigureOut">
              <a:rPr lang="en-US" smtClean="0"/>
              <a:pPr/>
              <a:t>11/20/2017</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7EAF463A-BC7C-46EE-9F1E-7F377CCA4891}" type="datetimeFigureOut">
              <a:rPr lang="en-US" smtClean="0"/>
              <a:pPr/>
              <a:t>11/20/2017</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7EAF463A-BC7C-46EE-9F1E-7F377CCA4891}" type="datetimeFigureOut">
              <a:rPr lang="en-US" smtClean="0"/>
              <a:pPr/>
              <a:t>11/20/2017</a:t>
            </a:fld>
            <a:endParaRPr lang="en-US"/>
          </a:p>
        </p:txBody>
      </p:sp>
      <p:sp>
        <p:nvSpPr>
          <p:cNvPr id="8" name="Нижний колонтитул 7"/>
          <p:cNvSpPr>
            <a:spLocks noGrp="1"/>
          </p:cNvSpPr>
          <p:nvPr>
            <p:ph type="ftr" sz="quarter" idx="11"/>
          </p:nvPr>
        </p:nvSpPr>
        <p:spPr/>
        <p:txBody>
          <a:bodyPr/>
          <a:lstStyle/>
          <a:p>
            <a:endParaRPr lang="en-US"/>
          </a:p>
        </p:txBody>
      </p:sp>
      <p:sp>
        <p:nvSpPr>
          <p:cNvPr id="9" name="Номер слайда 8"/>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7EAF463A-BC7C-46EE-9F1E-7F377CCA4891}" type="datetimeFigureOut">
              <a:rPr lang="en-US" smtClean="0"/>
              <a:pPr/>
              <a:t>11/20/2017</a:t>
            </a:fld>
            <a:endParaRPr lang="en-US"/>
          </a:p>
        </p:txBody>
      </p:sp>
      <p:sp>
        <p:nvSpPr>
          <p:cNvPr id="4" name="Нижний колонтитул 3"/>
          <p:cNvSpPr>
            <a:spLocks noGrp="1"/>
          </p:cNvSpPr>
          <p:nvPr>
            <p:ph type="ftr" sz="quarter" idx="11"/>
          </p:nvPr>
        </p:nvSpPr>
        <p:spPr/>
        <p:txBody>
          <a:bodyPr/>
          <a:lstStyle/>
          <a:p>
            <a:endParaRPr lang="en-US"/>
          </a:p>
        </p:txBody>
      </p:sp>
      <p:sp>
        <p:nvSpPr>
          <p:cNvPr id="5" name="Номер слайда 4"/>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7EAF463A-BC7C-46EE-9F1E-7F377CCA4891}" type="datetimeFigureOut">
              <a:rPr lang="en-US" smtClean="0"/>
              <a:pPr/>
              <a:t>11/20/2017</a:t>
            </a:fld>
            <a:endParaRPr lang="en-US"/>
          </a:p>
        </p:txBody>
      </p:sp>
      <p:sp>
        <p:nvSpPr>
          <p:cNvPr id="3" name="Нижний колонтитул 2"/>
          <p:cNvSpPr>
            <a:spLocks noGrp="1"/>
          </p:cNvSpPr>
          <p:nvPr>
            <p:ph type="ftr" sz="quarter" idx="11"/>
          </p:nvPr>
        </p:nvSpPr>
        <p:spPr/>
        <p:txBody>
          <a:bodyPr/>
          <a:lstStyle/>
          <a:p>
            <a:endParaRPr lang="en-US"/>
          </a:p>
        </p:txBody>
      </p:sp>
      <p:sp>
        <p:nvSpPr>
          <p:cNvPr id="4" name="Номер слайда 3"/>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7EAF463A-BC7C-46EE-9F1E-7F377CCA4891}" type="datetimeFigureOut">
              <a:rPr lang="en-US" smtClean="0"/>
              <a:pPr/>
              <a:t>11/20/2017</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оугольник с одним вырезанным скругленным углом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Прямоугольный треугольник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Заголовок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Текст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7EAF463A-BC7C-46EE-9F1E-7F377CCA4891}" type="datetimeFigureOut">
              <a:rPr lang="en-US" smtClean="0"/>
              <a:pPr/>
              <a:t>11/20/2017</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a:xfrm>
            <a:off x="8077200" y="6356350"/>
            <a:ext cx="609600" cy="365125"/>
          </a:xfrm>
        </p:spPr>
        <p:txBody>
          <a:bodyPr/>
          <a:lstStyle/>
          <a:p>
            <a:fld id="{A483448D-3A78-4528-A469-B745A65DA480}" type="slidenum">
              <a:rPr lang="en-US" smtClean="0"/>
              <a:pPr/>
              <a:t>‹#›</a:t>
            </a:fld>
            <a:endParaRPr lang="en-US"/>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smtClean="0"/>
              <a:t>Вставка рисунка</a:t>
            </a:r>
            <a:endParaRPr kumimoji="0" lang="en-US" dirty="0"/>
          </a:p>
        </p:txBody>
      </p:sp>
      <p:sp>
        <p:nvSpPr>
          <p:cNvPr id="10" name="Полилиния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Полилиния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7EAF463A-BC7C-46EE-9F1E-7F377CCA4891}" type="datetimeFigureOut">
              <a:rPr lang="en-US" smtClean="0"/>
              <a:pPr/>
              <a:t>11/20/2017</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7EAF463A-BC7C-46EE-9F1E-7F377CCA4891}" type="datetimeFigureOut">
              <a:rPr lang="en-US" smtClean="0"/>
              <a:pPr/>
              <a:t>11/20/2017</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Полилиния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Полилиния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Заголовок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Текст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7EAF463A-BC7C-46EE-9F1E-7F377CCA4891}" type="datetimeFigureOut">
              <a:rPr lang="en-US" smtClean="0"/>
              <a:pPr/>
              <a:t>11/20/2017</a:t>
            </a:fld>
            <a:endParaRPr lang="en-US"/>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A483448D-3A78-4528-A469-B745A65DA480}" type="slidenum">
              <a:rPr lang="en-US" smtClean="0"/>
              <a:pPr/>
              <a:t>‹#›</a:t>
            </a:fld>
            <a:endParaRPr lang="en-US"/>
          </a:p>
        </p:txBody>
      </p:sp>
      <p:grpSp>
        <p:nvGrpSpPr>
          <p:cNvPr id="2" name="Группа 1"/>
          <p:cNvGrpSpPr/>
          <p:nvPr/>
        </p:nvGrpSpPr>
        <p:grpSpPr>
          <a:xfrm>
            <a:off x="-19017" y="202408"/>
            <a:ext cx="9180548" cy="649224"/>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iming>
    <p:tnLst>
      <p:par>
        <p:cTn id="1" dur="indefinite" restart="never" nodeType="tmRoot"/>
      </p:par>
    </p:tnLst>
  </p:timing>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1219201"/>
            <a:ext cx="7772400" cy="2743200"/>
          </a:xfrm>
        </p:spPr>
        <p:txBody>
          <a:bodyPr>
            <a:normAutofit/>
          </a:bodyPr>
          <a:lstStyle/>
          <a:p>
            <a:pPr algn="ctr"/>
            <a:r>
              <a:rPr lang="ru-RU" dirty="0" smtClean="0"/>
              <a:t>Организация исполнения бюджета</a:t>
            </a:r>
            <a:endParaRPr lang="ru-RU"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43000"/>
            <a:ext cx="8229600" cy="2590800"/>
          </a:xfrm>
        </p:spPr>
        <p:txBody>
          <a:bodyPr>
            <a:normAutofit fontScale="90000"/>
          </a:bodyPr>
          <a:lstStyle/>
          <a:p>
            <a:pPr algn="ctr"/>
            <a:r>
              <a:rPr lang="ru-RU" b="1" dirty="0" smtClean="0">
                <a:solidFill>
                  <a:schemeClr val="tx1"/>
                </a:solidFill>
                <a:latin typeface="Times New Roman" pitchFamily="18" charset="0"/>
                <a:cs typeface="Times New Roman" pitchFamily="18" charset="0"/>
              </a:rPr>
              <a:t>Тема: </a:t>
            </a:r>
            <a:r>
              <a:rPr lang="ru-RU" b="1" dirty="0" smtClean="0">
                <a:solidFill>
                  <a:schemeClr val="tx1"/>
                </a:solidFill>
              </a:rPr>
              <a:t>Особенности казначейского исполнения федеральных целевых программ</a:t>
            </a:r>
            <a:endParaRPr lang="ru-RU" b="1" dirty="0">
              <a:solidFill>
                <a:schemeClr val="tx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896112"/>
          </a:xfrm>
        </p:spPr>
        <p:txBody>
          <a:bodyPr>
            <a:normAutofit/>
          </a:bodyPr>
          <a:lstStyle/>
          <a:p>
            <a:r>
              <a:rPr lang="ru-RU" b="1" i="1" dirty="0" smtClean="0">
                <a:solidFill>
                  <a:schemeClr val="tx1"/>
                </a:solidFill>
              </a:rPr>
              <a:t>ВОПРОСЫ:</a:t>
            </a:r>
            <a:endParaRPr lang="ru-RU" b="1" i="1" dirty="0">
              <a:solidFill>
                <a:schemeClr val="tx1"/>
              </a:solidFill>
            </a:endParaRPr>
          </a:p>
        </p:txBody>
      </p:sp>
      <p:sp>
        <p:nvSpPr>
          <p:cNvPr id="3" name="Содержимое 2"/>
          <p:cNvSpPr>
            <a:spLocks noGrp="1"/>
          </p:cNvSpPr>
          <p:nvPr>
            <p:ph idx="1"/>
          </p:nvPr>
        </p:nvSpPr>
        <p:spPr/>
        <p:txBody>
          <a:bodyPr>
            <a:normAutofit/>
          </a:bodyPr>
          <a:lstStyle/>
          <a:p>
            <a:pPr marL="514350" indent="-514350">
              <a:spcAft>
                <a:spcPts val="600"/>
              </a:spcAft>
              <a:buClrTx/>
              <a:buAutoNum type="arabicPeriod"/>
            </a:pPr>
            <a:r>
              <a:rPr lang="ru-RU" sz="3600" dirty="0" smtClean="0">
                <a:latin typeface="Times New Roman" pitchFamily="18" charset="0"/>
                <a:cs typeface="Times New Roman" pitchFamily="18" charset="0"/>
              </a:rPr>
              <a:t>Финансирование федеральных целевых программ</a:t>
            </a:r>
          </a:p>
          <a:p>
            <a:pPr marL="514350" indent="-514350">
              <a:spcAft>
                <a:spcPts val="600"/>
              </a:spcAft>
              <a:buClrTx/>
              <a:buAutoNum type="arabicPeriod"/>
            </a:pPr>
            <a:r>
              <a:rPr lang="ru-RU" sz="3600" dirty="0" smtClean="0">
                <a:latin typeface="Times New Roman" pitchFamily="18" charset="0"/>
                <a:cs typeface="Times New Roman" pitchFamily="18" charset="0"/>
              </a:rPr>
              <a:t>Порядок финансирования федеральных целевых программ</a:t>
            </a:r>
          </a:p>
          <a:p>
            <a:pPr marL="514350" indent="-514350">
              <a:spcAft>
                <a:spcPts val="600"/>
              </a:spcAft>
              <a:buClrTx/>
              <a:buAutoNum type="arabicPeriod"/>
            </a:pPr>
            <a:r>
              <a:rPr lang="ru-RU" sz="3600" dirty="0" smtClean="0">
                <a:latin typeface="Times New Roman" pitchFamily="18" charset="0"/>
                <a:cs typeface="Times New Roman" pitchFamily="18" charset="0"/>
              </a:rPr>
              <a:t>Порядок финансирования закупок для государственных нужд</a:t>
            </a:r>
          </a:p>
          <a:p>
            <a:pPr marL="514350" indent="-514350">
              <a:spcAft>
                <a:spcPts val="600"/>
              </a:spcAft>
              <a:buClrTx/>
              <a:buAutoNum type="arabicPeriod"/>
            </a:pPr>
            <a:endParaRPr lang="ru-RU" sz="3600"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600"/>
            <a:ext cx="8229600" cy="381000"/>
          </a:xfrm>
        </p:spPr>
        <p:txBody>
          <a:bodyPr>
            <a:normAutofit/>
          </a:bodyPr>
          <a:lstStyle/>
          <a:p>
            <a:pPr marL="514350" indent="-514350"/>
            <a:r>
              <a:rPr lang="ru-RU" sz="1600" dirty="0" smtClean="0">
                <a:solidFill>
                  <a:schemeClr val="tx1"/>
                </a:solidFill>
                <a:latin typeface="Times New Roman" pitchFamily="18" charset="0"/>
                <a:cs typeface="Times New Roman" pitchFamily="18" charset="0"/>
              </a:rPr>
              <a:t>1. Финансирование федеральных целевых программ</a:t>
            </a:r>
          </a:p>
        </p:txBody>
      </p:sp>
      <p:sp>
        <p:nvSpPr>
          <p:cNvPr id="3" name="Содержимое 2"/>
          <p:cNvSpPr>
            <a:spLocks noGrp="1"/>
          </p:cNvSpPr>
          <p:nvPr>
            <p:ph idx="1"/>
          </p:nvPr>
        </p:nvSpPr>
        <p:spPr>
          <a:xfrm>
            <a:off x="304800" y="1066800"/>
            <a:ext cx="8534400" cy="5562600"/>
          </a:xfrm>
        </p:spPr>
        <p:txBody>
          <a:bodyPr>
            <a:normAutofit lnSpcReduction="10000"/>
          </a:bodyPr>
          <a:lstStyle/>
          <a:p>
            <a:pPr marL="0">
              <a:lnSpc>
                <a:spcPct val="120000"/>
              </a:lnSpc>
              <a:spcBef>
                <a:spcPts val="0"/>
              </a:spcBef>
              <a:buNone/>
            </a:pPr>
            <a:r>
              <a:rPr lang="ru-RU" sz="2800" dirty="0" smtClean="0"/>
              <a:t>     </a:t>
            </a:r>
            <a:r>
              <a:rPr lang="ru-RU" sz="2800" b="1" i="1" dirty="0" smtClean="0"/>
              <a:t>Федеральные целевые программы </a:t>
            </a:r>
            <a:r>
              <a:rPr lang="ru-RU" sz="2800" dirty="0" smtClean="0"/>
              <a:t>представляют собой увязанный по задачам, ресурсам и срокам осуществления комплекс научно-исследовательских, опытно-конструкторских, производственных, социально-экономических, организационно-хозяйственных и других мероприятий, обеспечивающих эффективное решение системных проблем в области государственного, экономического, экологического, социального и культурного развития Российской Федерации</a:t>
            </a:r>
            <a:endParaRPr lang="ru-RU" sz="36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04800"/>
          </a:xfrm>
        </p:spPr>
        <p:txBody>
          <a:bodyPr>
            <a:normAutofit/>
          </a:bodyPr>
          <a:lstStyle/>
          <a:p>
            <a:r>
              <a:rPr lang="ru-RU" sz="1600" dirty="0" smtClean="0">
                <a:solidFill>
                  <a:schemeClr val="tx1"/>
                </a:solidFill>
                <a:latin typeface="Times New Roman" pitchFamily="18" charset="0"/>
                <a:cs typeface="Times New Roman" pitchFamily="18" charset="0"/>
              </a:rPr>
              <a:t>1. Финансирование федеральных целевых программ</a:t>
            </a:r>
            <a:endParaRPr lang="ru-RU" sz="1600" dirty="0"/>
          </a:p>
        </p:txBody>
      </p:sp>
      <p:sp>
        <p:nvSpPr>
          <p:cNvPr id="3" name="Содержимое 2"/>
          <p:cNvSpPr>
            <a:spLocks noGrp="1"/>
          </p:cNvSpPr>
          <p:nvPr>
            <p:ph idx="1"/>
          </p:nvPr>
        </p:nvSpPr>
        <p:spPr>
          <a:xfrm>
            <a:off x="304800" y="1143000"/>
            <a:ext cx="8610600" cy="5486400"/>
          </a:xfrm>
        </p:spPr>
        <p:txBody>
          <a:bodyPr>
            <a:normAutofit fontScale="85000" lnSpcReduction="10000"/>
          </a:bodyPr>
          <a:lstStyle/>
          <a:p>
            <a:pPr marL="0">
              <a:lnSpc>
                <a:spcPct val="110000"/>
              </a:lnSpc>
              <a:buNone/>
            </a:pPr>
            <a:r>
              <a:rPr lang="ru-RU" sz="3600" dirty="0" smtClean="0"/>
              <a:t>     </a:t>
            </a:r>
            <a:r>
              <a:rPr lang="ru-RU" sz="3600" b="1" i="1" dirty="0" smtClean="0"/>
              <a:t>Целевые программы </a:t>
            </a:r>
            <a:r>
              <a:rPr lang="ru-RU" sz="3600" dirty="0" smtClean="0"/>
              <a:t>являются одним из важнейших средств реализации структурной политики государства, активного воздействия на его социально-экономическое развитие и должны быть сосредоточены на реализации крупномасштабных, наиболее важных для государства инвестиционных и научно-технических проектов, направленных на решение системных проблем, входящих в сферу компетенции федеральных органов исполнительной власти</a:t>
            </a:r>
            <a:endParaRPr lang="ru-RU" sz="36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81000"/>
            <a:ext cx="8229600" cy="304800"/>
          </a:xfrm>
        </p:spPr>
        <p:txBody>
          <a:bodyPr>
            <a:normAutofit/>
          </a:bodyPr>
          <a:lstStyle/>
          <a:p>
            <a:r>
              <a:rPr lang="ru-RU" sz="1600" dirty="0" smtClean="0">
                <a:solidFill>
                  <a:schemeClr val="tx1"/>
                </a:solidFill>
                <a:latin typeface="Times New Roman" pitchFamily="18" charset="0"/>
                <a:cs typeface="Times New Roman" pitchFamily="18" charset="0"/>
              </a:rPr>
              <a:t>1. Финансирование федеральных целевых программ</a:t>
            </a:r>
            <a:endParaRPr lang="ru-RU" sz="1600" dirty="0"/>
          </a:p>
        </p:txBody>
      </p:sp>
      <p:sp>
        <p:nvSpPr>
          <p:cNvPr id="5" name="Содержимое 4"/>
          <p:cNvSpPr>
            <a:spLocks noGrp="1"/>
          </p:cNvSpPr>
          <p:nvPr>
            <p:ph idx="1"/>
          </p:nvPr>
        </p:nvSpPr>
        <p:spPr>
          <a:xfrm>
            <a:off x="457200" y="1143000"/>
            <a:ext cx="8229600" cy="5181600"/>
          </a:xfrm>
        </p:spPr>
        <p:txBody>
          <a:bodyPr>
            <a:normAutofit/>
          </a:bodyPr>
          <a:lstStyle/>
          <a:p>
            <a:pPr marL="0">
              <a:spcBef>
                <a:spcPts val="0"/>
              </a:spcBef>
              <a:buNone/>
            </a:pPr>
            <a:r>
              <a:rPr lang="ru-RU" sz="3200" dirty="0" smtClean="0"/>
              <a:t>      Подготовка проектов целевой программы и концепции решения программной проблемы, разработка которых осуществляется по решению Правительства РФ, финансируется за счет средств, предусмотренных в разделе «Прочие статьи» федерального бюджета</a:t>
            </a:r>
            <a:endParaRPr lang="ru-RU" sz="32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04800"/>
          </a:xfrm>
        </p:spPr>
        <p:txBody>
          <a:bodyPr>
            <a:normAutofit/>
          </a:bodyPr>
          <a:lstStyle/>
          <a:p>
            <a:r>
              <a:rPr lang="ru-RU" sz="1600" dirty="0" smtClean="0">
                <a:solidFill>
                  <a:schemeClr val="tx1"/>
                </a:solidFill>
                <a:latin typeface="Times New Roman" pitchFamily="18" charset="0"/>
                <a:cs typeface="Times New Roman" pitchFamily="18" charset="0"/>
              </a:rPr>
              <a:t>1. Финансирование федеральных целевых программ</a:t>
            </a:r>
            <a:endParaRPr lang="ru-RU" sz="1600" dirty="0"/>
          </a:p>
        </p:txBody>
      </p:sp>
      <p:sp>
        <p:nvSpPr>
          <p:cNvPr id="4" name="Содержимое 3"/>
          <p:cNvSpPr>
            <a:spLocks noGrp="1"/>
          </p:cNvSpPr>
          <p:nvPr>
            <p:ph idx="1"/>
          </p:nvPr>
        </p:nvSpPr>
        <p:spPr>
          <a:xfrm>
            <a:off x="457200" y="1219200"/>
            <a:ext cx="8229600" cy="5105400"/>
          </a:xfrm>
        </p:spPr>
        <p:txBody>
          <a:bodyPr>
            <a:normAutofit lnSpcReduction="10000"/>
          </a:bodyPr>
          <a:lstStyle/>
          <a:p>
            <a:pPr marL="0">
              <a:lnSpc>
                <a:spcPct val="110000"/>
              </a:lnSpc>
              <a:spcBef>
                <a:spcPts val="0"/>
              </a:spcBef>
              <a:buNone/>
            </a:pPr>
            <a:r>
              <a:rPr lang="ru-RU" sz="3200" dirty="0" smtClean="0"/>
              <a:t>     Утвержденные целевые программы реализуются за счет средств федерального бюджета, привлекаемых для выполнения этих программ внебюджетных источников, средств бюджетов субъектов Российской Федерации. Решение проблем, находящихся в совместном ведении Российской Федерации и субъектов РФ, осуществляется в основном за счет средств бюджетов субъектов РФ</a:t>
            </a:r>
            <a:endParaRPr lang="ru-RU" sz="3200" dirty="0">
              <a:latin typeface="Century Gothic"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81000"/>
            <a:ext cx="8229600" cy="304800"/>
          </a:xfrm>
        </p:spPr>
        <p:txBody>
          <a:bodyPr>
            <a:normAutofit/>
          </a:bodyPr>
          <a:lstStyle/>
          <a:p>
            <a:r>
              <a:rPr lang="ru-RU" sz="1600" dirty="0" smtClean="0">
                <a:solidFill>
                  <a:schemeClr val="tx1"/>
                </a:solidFill>
                <a:latin typeface="Times New Roman" pitchFamily="18" charset="0"/>
                <a:cs typeface="Times New Roman" pitchFamily="18" charset="0"/>
              </a:rPr>
              <a:t>1. Финансирование федеральных целевых программ</a:t>
            </a:r>
            <a:endParaRPr lang="ru-RU" sz="1600" dirty="0"/>
          </a:p>
        </p:txBody>
      </p:sp>
      <p:sp>
        <p:nvSpPr>
          <p:cNvPr id="3" name="Содержимое 2"/>
          <p:cNvSpPr>
            <a:spLocks noGrp="1"/>
          </p:cNvSpPr>
          <p:nvPr>
            <p:ph idx="1"/>
          </p:nvPr>
        </p:nvSpPr>
        <p:spPr>
          <a:xfrm>
            <a:off x="381000" y="838200"/>
            <a:ext cx="8534400" cy="5867400"/>
          </a:xfrm>
        </p:spPr>
        <p:txBody>
          <a:bodyPr>
            <a:normAutofit fontScale="85000" lnSpcReduction="10000"/>
          </a:bodyPr>
          <a:lstStyle/>
          <a:p>
            <a:pPr marL="0">
              <a:lnSpc>
                <a:spcPct val="110000"/>
              </a:lnSpc>
              <a:spcBef>
                <a:spcPts val="0"/>
              </a:spcBef>
              <a:spcAft>
                <a:spcPts val="600"/>
              </a:spcAft>
              <a:buNone/>
            </a:pPr>
            <a:r>
              <a:rPr lang="ru-RU" sz="3200" dirty="0" smtClean="0"/>
              <a:t>     </a:t>
            </a:r>
            <a:r>
              <a:rPr lang="ru-RU" sz="3300" dirty="0" smtClean="0"/>
              <a:t>К внебюджетным источникам, привлекаемым для финансирования целевых программ, относятся: </a:t>
            </a:r>
          </a:p>
          <a:p>
            <a:pPr marL="0">
              <a:lnSpc>
                <a:spcPct val="110000"/>
              </a:lnSpc>
              <a:spcBef>
                <a:spcPts val="0"/>
              </a:spcBef>
              <a:buClrTx/>
              <a:buFont typeface="Wingdings" pitchFamily="2" charset="2"/>
              <a:buChar char="q"/>
            </a:pPr>
            <a:r>
              <a:rPr lang="ru-RU" sz="3300" dirty="0" smtClean="0"/>
              <a:t> взносы участников реализации программ, включая предприятия и организации государственного и негосударственного секторов экономики; </a:t>
            </a:r>
          </a:p>
          <a:p>
            <a:pPr marL="0">
              <a:lnSpc>
                <a:spcPct val="110000"/>
              </a:lnSpc>
              <a:spcBef>
                <a:spcPts val="0"/>
              </a:spcBef>
              <a:buClrTx/>
              <a:buFont typeface="Wingdings" pitchFamily="2" charset="2"/>
              <a:buChar char="q"/>
            </a:pPr>
            <a:r>
              <a:rPr lang="ru-RU" sz="3300" dirty="0" smtClean="0"/>
              <a:t> целевые отчисления от прибыли предприятий, заинтересованных в осуществлении программ; </a:t>
            </a:r>
          </a:p>
          <a:p>
            <a:pPr marL="0">
              <a:lnSpc>
                <a:spcPct val="110000"/>
              </a:lnSpc>
              <a:spcBef>
                <a:spcPts val="0"/>
              </a:spcBef>
              <a:buClrTx/>
              <a:buFont typeface="Wingdings" pitchFamily="2" charset="2"/>
              <a:buChar char="q"/>
            </a:pPr>
            <a:r>
              <a:rPr lang="ru-RU" sz="3300" dirty="0" smtClean="0"/>
              <a:t> кредиты банков, средства фондов и общественных организаций, зарубежных инвесторов, заинтересованных в реализации программ и другие поступления</a:t>
            </a:r>
            <a:endParaRPr lang="ru-RU" sz="33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04800"/>
          </a:xfrm>
        </p:spPr>
        <p:txBody>
          <a:bodyPr>
            <a:normAutofit/>
          </a:bodyPr>
          <a:lstStyle/>
          <a:p>
            <a:r>
              <a:rPr lang="ru-RU" sz="1600" dirty="0" smtClean="0">
                <a:solidFill>
                  <a:schemeClr val="tx1"/>
                </a:solidFill>
                <a:latin typeface="Times New Roman" pitchFamily="18" charset="0"/>
                <a:cs typeface="Times New Roman" pitchFamily="18" charset="0"/>
              </a:rPr>
              <a:t>1. Финансирование федеральных целевых программ</a:t>
            </a:r>
            <a:endParaRPr lang="ru-RU" sz="1600" dirty="0"/>
          </a:p>
        </p:txBody>
      </p:sp>
      <p:sp>
        <p:nvSpPr>
          <p:cNvPr id="3" name="Содержимое 2"/>
          <p:cNvSpPr>
            <a:spLocks noGrp="1"/>
          </p:cNvSpPr>
          <p:nvPr>
            <p:ph idx="1"/>
          </p:nvPr>
        </p:nvSpPr>
        <p:spPr>
          <a:xfrm>
            <a:off x="152400" y="1143000"/>
            <a:ext cx="8991600" cy="5486400"/>
          </a:xfrm>
        </p:spPr>
        <p:txBody>
          <a:bodyPr>
            <a:noAutofit/>
          </a:bodyPr>
          <a:lstStyle/>
          <a:p>
            <a:pPr marL="0">
              <a:spcBef>
                <a:spcPts val="0"/>
              </a:spcBef>
              <a:buNone/>
            </a:pPr>
            <a:r>
              <a:rPr lang="ru-RU" sz="3000" dirty="0" smtClean="0"/>
              <a:t>     </a:t>
            </a:r>
            <a:r>
              <a:rPr lang="ru-RU" sz="2800" dirty="0" smtClean="0"/>
              <a:t>Для осуществления целевых программ могут создаваться специальные фонды. Источниками средств, направляемых в эти фонды, являются: прибыль, остающаяся в распоряжении предприятий и организаций, средства бюджетов субъектов РФ, средства внебюджетных фондов федеральных органов исполнительной власти и другие.</a:t>
            </a:r>
          </a:p>
          <a:p>
            <a:pPr marL="0">
              <a:spcBef>
                <a:spcPts val="0"/>
              </a:spcBef>
              <a:buNone/>
            </a:pPr>
            <a:r>
              <a:rPr lang="ru-RU" sz="2800" dirty="0" smtClean="0"/>
              <a:t>     По вопросам формирования специальных фондов, требующим решения Правительства Российской Федерации или Федерального Собрания, государственным заказчиком целевой программы вносятся соответствующие предложения</a:t>
            </a:r>
            <a:endParaRPr lang="ru-RU" sz="28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04800"/>
          </a:xfrm>
        </p:spPr>
        <p:txBody>
          <a:bodyPr>
            <a:normAutofit/>
          </a:bodyPr>
          <a:lstStyle/>
          <a:p>
            <a:r>
              <a:rPr lang="ru-RU" sz="1600" dirty="0" smtClean="0">
                <a:solidFill>
                  <a:schemeClr val="tx1"/>
                </a:solidFill>
                <a:latin typeface="Times New Roman" pitchFamily="18" charset="0"/>
                <a:cs typeface="Times New Roman" pitchFamily="18" charset="0"/>
              </a:rPr>
              <a:t>1. Финансирование федеральных целевых программ</a:t>
            </a:r>
            <a:endParaRPr lang="ru-RU" sz="1600" dirty="0"/>
          </a:p>
        </p:txBody>
      </p:sp>
      <p:sp>
        <p:nvSpPr>
          <p:cNvPr id="3" name="Содержимое 2"/>
          <p:cNvSpPr>
            <a:spLocks noGrp="1"/>
          </p:cNvSpPr>
          <p:nvPr>
            <p:ph idx="1"/>
          </p:nvPr>
        </p:nvSpPr>
        <p:spPr>
          <a:xfrm>
            <a:off x="228600" y="1219200"/>
            <a:ext cx="8610600" cy="5181600"/>
          </a:xfrm>
        </p:spPr>
        <p:txBody>
          <a:bodyPr>
            <a:noAutofit/>
          </a:bodyPr>
          <a:lstStyle/>
          <a:p>
            <a:pPr marL="0">
              <a:spcAft>
                <a:spcPts val="1200"/>
              </a:spcAft>
              <a:buNone/>
            </a:pPr>
            <a:r>
              <a:rPr lang="ru-RU" sz="3600" dirty="0" smtClean="0"/>
              <a:t>     Иностранные инвесторы могут финансировать целевые программы на основе долевого участия. Привлечение иностранного капитала к реализации программных мероприятий осуществляется в соответствии с законодательством об иностранных инвестициях</a:t>
            </a:r>
            <a:endParaRPr lang="ru-RU" sz="3600" b="1" i="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04800"/>
          </a:xfrm>
        </p:spPr>
        <p:txBody>
          <a:bodyPr>
            <a:normAutofit/>
          </a:bodyPr>
          <a:lstStyle/>
          <a:p>
            <a:r>
              <a:rPr lang="ru-RU" sz="1600" dirty="0" smtClean="0">
                <a:solidFill>
                  <a:schemeClr val="tx1"/>
                </a:solidFill>
                <a:latin typeface="Times New Roman" pitchFamily="18" charset="0"/>
                <a:cs typeface="Times New Roman" pitchFamily="18" charset="0"/>
              </a:rPr>
              <a:t>1. Финансирование федеральных целевых программ</a:t>
            </a:r>
            <a:endParaRPr lang="ru-RU" sz="1600" dirty="0">
              <a:solidFill>
                <a:schemeClr val="tx1"/>
              </a:solidFill>
            </a:endParaRPr>
          </a:p>
        </p:txBody>
      </p:sp>
      <p:sp>
        <p:nvSpPr>
          <p:cNvPr id="3" name="Содержимое 2"/>
          <p:cNvSpPr>
            <a:spLocks noGrp="1"/>
          </p:cNvSpPr>
          <p:nvPr>
            <p:ph idx="1"/>
          </p:nvPr>
        </p:nvSpPr>
        <p:spPr>
          <a:xfrm>
            <a:off x="381000" y="1143000"/>
            <a:ext cx="8458200" cy="5181600"/>
          </a:xfrm>
        </p:spPr>
        <p:txBody>
          <a:bodyPr>
            <a:normAutofit fontScale="92500" lnSpcReduction="10000"/>
          </a:bodyPr>
          <a:lstStyle/>
          <a:p>
            <a:pPr marL="0">
              <a:lnSpc>
                <a:spcPct val="110000"/>
              </a:lnSpc>
              <a:spcBef>
                <a:spcPts val="0"/>
              </a:spcBef>
              <a:buNone/>
            </a:pPr>
            <a:r>
              <a:rPr lang="ru-RU" sz="3200" dirty="0" smtClean="0"/>
              <a:t>     Источником финансирования целевых программ могут являться инвестиционные и конверсионные кредиты, а также целевые кредиты банков под государственные гарантии. Оформление и предоставление государственных гарантий на выдачу кредита коммерческими банками осуществляет Министерство финансов РФ. Государственные гарантии выдаются коммерческим банкам под конкретные объекты программных мероприятий</a:t>
            </a:r>
            <a:endParaRPr lang="ru-RU" sz="32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04800"/>
          </a:xfrm>
        </p:spPr>
        <p:txBody>
          <a:bodyPr>
            <a:normAutofit/>
          </a:bodyPr>
          <a:lstStyle/>
          <a:p>
            <a:r>
              <a:rPr lang="ru-RU" sz="1600" dirty="0" smtClean="0">
                <a:solidFill>
                  <a:schemeClr val="tx1"/>
                </a:solidFill>
                <a:latin typeface="Times New Roman" pitchFamily="18" charset="0"/>
                <a:cs typeface="Times New Roman" pitchFamily="18" charset="0"/>
              </a:rPr>
              <a:t>1. Финансирование федеральных целевых программ</a:t>
            </a:r>
            <a:endParaRPr lang="ru-RU" sz="1600" dirty="0"/>
          </a:p>
        </p:txBody>
      </p:sp>
      <p:sp>
        <p:nvSpPr>
          <p:cNvPr id="3" name="Содержимое 2"/>
          <p:cNvSpPr>
            <a:spLocks noGrp="1"/>
          </p:cNvSpPr>
          <p:nvPr>
            <p:ph idx="1"/>
          </p:nvPr>
        </p:nvSpPr>
        <p:spPr>
          <a:xfrm>
            <a:off x="457200" y="990600"/>
            <a:ext cx="8458200" cy="5334000"/>
          </a:xfrm>
        </p:spPr>
        <p:txBody>
          <a:bodyPr>
            <a:normAutofit/>
          </a:bodyPr>
          <a:lstStyle/>
          <a:p>
            <a:pPr marL="0">
              <a:spcAft>
                <a:spcPts val="1200"/>
              </a:spcAft>
              <a:buNone/>
            </a:pPr>
            <a:r>
              <a:rPr lang="ru-RU" sz="3200" dirty="0" smtClean="0"/>
              <a:t>     Для целевого финансирования программ из федерального бюджета Министерство экономики РФ совместно с Министерством финансов РФ с привлечением государственных заказчиков направляет в Правительство РФ предложения по перечню федеральных и межгосударственных целевых программ, принимаемых к финансированию из федерального бюджета, и объемам их финансирования </a:t>
            </a:r>
            <a:endParaRPr lang="ru-RU"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04800"/>
          </a:xfrm>
        </p:spPr>
        <p:txBody>
          <a:bodyPr>
            <a:normAutofit/>
          </a:bodyPr>
          <a:lstStyle/>
          <a:p>
            <a:r>
              <a:rPr lang="ru-RU" sz="1600" dirty="0" smtClean="0">
                <a:solidFill>
                  <a:schemeClr val="tx1"/>
                </a:solidFill>
                <a:latin typeface="Times New Roman" pitchFamily="18" charset="0"/>
                <a:cs typeface="Times New Roman" pitchFamily="18" charset="0"/>
              </a:rPr>
              <a:t>1. Финансирование федеральных целевых программ</a:t>
            </a:r>
            <a:endParaRPr lang="ru-RU" sz="1600" dirty="0"/>
          </a:p>
        </p:txBody>
      </p:sp>
      <p:sp>
        <p:nvSpPr>
          <p:cNvPr id="14" name="Содержимое 13"/>
          <p:cNvSpPr>
            <a:spLocks noGrp="1"/>
          </p:cNvSpPr>
          <p:nvPr>
            <p:ph idx="1"/>
          </p:nvPr>
        </p:nvSpPr>
        <p:spPr>
          <a:xfrm>
            <a:off x="457200" y="914400"/>
            <a:ext cx="8229600" cy="5562600"/>
          </a:xfrm>
        </p:spPr>
        <p:txBody>
          <a:bodyPr>
            <a:normAutofit/>
          </a:bodyPr>
          <a:lstStyle/>
          <a:p>
            <a:pPr marL="0">
              <a:spcBef>
                <a:spcPts val="0"/>
              </a:spcBef>
              <a:buNone/>
            </a:pPr>
            <a:r>
              <a:rPr lang="ru-RU" dirty="0" smtClean="0"/>
              <a:t>     </a:t>
            </a:r>
            <a:r>
              <a:rPr lang="ru-RU" sz="2800" dirty="0" smtClean="0"/>
              <a:t>В этих целях государственные заказчики целевых программ с учетом хода их реализации в текущем году, проведения с исполнителями </a:t>
            </a:r>
            <a:r>
              <a:rPr lang="ru-RU" sz="2800" dirty="0" err="1" smtClean="0"/>
              <a:t>предконтрактной</a:t>
            </a:r>
            <a:r>
              <a:rPr lang="ru-RU" sz="2800" dirty="0" smtClean="0"/>
              <a:t> проработки размещения заказов для федеральных государственных нужд уточняют объемы необходимых средств для финансирования программ в очередном году и представляют проекты соответствующих бюджетных заявок с их обоснованиями в Министерство экономики РФ, Министерство науки и технической политики РФ и Министерство финансов РФ</a:t>
            </a:r>
            <a:endParaRPr lang="ru-RU" sz="2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04800"/>
          </a:xfrm>
        </p:spPr>
        <p:txBody>
          <a:bodyPr>
            <a:normAutofit/>
          </a:bodyPr>
          <a:lstStyle/>
          <a:p>
            <a:r>
              <a:rPr lang="ru-RU" sz="1600" dirty="0" smtClean="0">
                <a:solidFill>
                  <a:schemeClr val="tx1"/>
                </a:solidFill>
                <a:latin typeface="Times New Roman" pitchFamily="18" charset="0"/>
                <a:cs typeface="Times New Roman" pitchFamily="18" charset="0"/>
              </a:rPr>
              <a:t>1. Финансирование федеральных целевых программ</a:t>
            </a:r>
            <a:endParaRPr lang="ru-RU" sz="1600" dirty="0"/>
          </a:p>
        </p:txBody>
      </p:sp>
      <p:sp>
        <p:nvSpPr>
          <p:cNvPr id="3" name="Содержимое 2"/>
          <p:cNvSpPr>
            <a:spLocks noGrp="1"/>
          </p:cNvSpPr>
          <p:nvPr>
            <p:ph idx="1"/>
          </p:nvPr>
        </p:nvSpPr>
        <p:spPr>
          <a:xfrm>
            <a:off x="457200" y="1295400"/>
            <a:ext cx="8229600" cy="5334000"/>
          </a:xfrm>
        </p:spPr>
        <p:txBody>
          <a:bodyPr>
            <a:normAutofit/>
          </a:bodyPr>
          <a:lstStyle/>
          <a:p>
            <a:pPr marL="0">
              <a:spcBef>
                <a:spcPts val="0"/>
              </a:spcBef>
              <a:spcAft>
                <a:spcPts val="1200"/>
              </a:spcAft>
              <a:buNone/>
            </a:pPr>
            <a:r>
              <a:rPr lang="ru-RU" sz="2800" dirty="0" smtClean="0"/>
              <a:t>Министерство науки и технической политики РФ и Министерство финансов РФ направляют в Министерство экономики Российской Федерации свои предложения о размерах государственной поддержки в очередном финансовом году научных исследований, опытно - конструкторских работ и прочих текущих расходов для реализации целевых программ</a:t>
            </a:r>
            <a:endParaRPr lang="ru-RU" sz="32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04800"/>
          </a:xfrm>
        </p:spPr>
        <p:txBody>
          <a:bodyPr>
            <a:normAutofit/>
          </a:bodyPr>
          <a:lstStyle/>
          <a:p>
            <a:r>
              <a:rPr lang="ru-RU" sz="1600" dirty="0" smtClean="0">
                <a:solidFill>
                  <a:schemeClr val="tx1"/>
                </a:solidFill>
                <a:latin typeface="Times New Roman" pitchFamily="18" charset="0"/>
                <a:cs typeface="Times New Roman" pitchFamily="18" charset="0"/>
              </a:rPr>
              <a:t>1. Финансирование федеральных целевых программ</a:t>
            </a:r>
            <a:endParaRPr lang="ru-RU" sz="1600" dirty="0">
              <a:solidFill>
                <a:schemeClr val="tx1"/>
              </a:solidFill>
            </a:endParaRPr>
          </a:p>
        </p:txBody>
      </p:sp>
      <p:sp>
        <p:nvSpPr>
          <p:cNvPr id="3" name="Содержимое 2"/>
          <p:cNvSpPr>
            <a:spLocks noGrp="1"/>
          </p:cNvSpPr>
          <p:nvPr>
            <p:ph idx="1"/>
          </p:nvPr>
        </p:nvSpPr>
        <p:spPr>
          <a:xfrm>
            <a:off x="457200" y="762000"/>
            <a:ext cx="8229600" cy="5867400"/>
          </a:xfrm>
        </p:spPr>
        <p:txBody>
          <a:bodyPr>
            <a:noAutofit/>
          </a:bodyPr>
          <a:lstStyle/>
          <a:p>
            <a:pPr marL="0">
              <a:spcBef>
                <a:spcPts val="0"/>
              </a:spcBef>
              <a:buNone/>
            </a:pPr>
            <a:r>
              <a:rPr lang="ru-RU" sz="2400" dirty="0" smtClean="0"/>
              <a:t>     При подготовке перечня федеральных и межгосударственных целевых программ, принимаемых к финансированию из федерального бюджета на очередной финансовый год, Министерство экономики, Министерство науки и технической политики РФ, Министерство финансов РФ на основе проектов бюджетных заявок, представленных государственными заказчиками целевых программ, с учетом хода выполнения мероприятий реализуемых программ, мер по привлечению внебюджетных источников финансирования, средств бюджетов субъектов РФ, возможностей федерального бюджета определяют государственную поддержку целевых программ по объемам централизованных капитальных вложений, расходам на научные исследования и опытно- конструкторские работы, прочим текущим расходам</a:t>
            </a:r>
            <a:endParaRPr lang="ru-RU" sz="24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04800"/>
          </a:xfrm>
        </p:spPr>
        <p:txBody>
          <a:bodyPr>
            <a:normAutofit/>
          </a:bodyPr>
          <a:lstStyle/>
          <a:p>
            <a:r>
              <a:rPr lang="ru-RU" sz="1600" dirty="0" smtClean="0">
                <a:solidFill>
                  <a:schemeClr val="tx1"/>
                </a:solidFill>
                <a:latin typeface="Times New Roman" pitchFamily="18" charset="0"/>
                <a:cs typeface="Times New Roman" pitchFamily="18" charset="0"/>
              </a:rPr>
              <a:t>1. Финансирование федеральных целевых программ</a:t>
            </a:r>
            <a:endParaRPr lang="ru-RU" sz="1600" dirty="0"/>
          </a:p>
        </p:txBody>
      </p:sp>
      <p:sp>
        <p:nvSpPr>
          <p:cNvPr id="3" name="Содержимое 2"/>
          <p:cNvSpPr>
            <a:spLocks noGrp="1"/>
          </p:cNvSpPr>
          <p:nvPr>
            <p:ph idx="1"/>
          </p:nvPr>
        </p:nvSpPr>
        <p:spPr>
          <a:xfrm>
            <a:off x="152400" y="762000"/>
            <a:ext cx="8763000" cy="5867400"/>
          </a:xfrm>
        </p:spPr>
        <p:txBody>
          <a:bodyPr>
            <a:noAutofit/>
          </a:bodyPr>
          <a:lstStyle/>
          <a:p>
            <a:pPr marL="0">
              <a:spcBef>
                <a:spcPts val="0"/>
              </a:spcBef>
              <a:buNone/>
            </a:pPr>
            <a:r>
              <a:rPr lang="ru-RU" dirty="0" smtClean="0"/>
              <a:t>       Перечень федеральных и межгосударственных целевых программ, принимаемых к финансированию из федерального бюджета, представляется Правительством РФ на утверждение в Федеральное Собрание в составе федерального бюджета на очередной финансовый год. В федеральном бюджете на очередной финансовый год предусматривается выделение целевым назначением государственным заказчикам программ ассигнований для финансирования капитальных вложений, затрат на НИОКР и прочих текущих затрат. При утверждении объемов финансирования целевых программ Правительство РФ может вносить Федеральному Собранию предложение о защищенности расходов целевых программ в федеральном бюджете</a:t>
            </a:r>
            <a:endParaRPr lang="ru-RU" b="1" i="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04800"/>
          </a:xfrm>
        </p:spPr>
        <p:txBody>
          <a:bodyPr>
            <a:normAutofit/>
          </a:bodyPr>
          <a:lstStyle/>
          <a:p>
            <a:r>
              <a:rPr lang="ru-RU" sz="1600" dirty="0" smtClean="0">
                <a:solidFill>
                  <a:schemeClr val="tx1"/>
                </a:solidFill>
                <a:latin typeface="Times New Roman" pitchFamily="18" charset="0"/>
                <a:cs typeface="Times New Roman" pitchFamily="18" charset="0"/>
              </a:rPr>
              <a:t>1. Финансирование федеральных целевых программ</a:t>
            </a:r>
            <a:endParaRPr lang="ru-RU" sz="1600" dirty="0">
              <a:solidFill>
                <a:schemeClr val="tx1"/>
              </a:solidFill>
            </a:endParaRPr>
          </a:p>
        </p:txBody>
      </p:sp>
      <p:sp>
        <p:nvSpPr>
          <p:cNvPr id="3" name="Содержимое 2"/>
          <p:cNvSpPr>
            <a:spLocks noGrp="1"/>
          </p:cNvSpPr>
          <p:nvPr>
            <p:ph idx="1"/>
          </p:nvPr>
        </p:nvSpPr>
        <p:spPr>
          <a:xfrm>
            <a:off x="457200" y="914400"/>
            <a:ext cx="8229600" cy="5715000"/>
          </a:xfrm>
        </p:spPr>
        <p:txBody>
          <a:bodyPr>
            <a:normAutofit fontScale="92500" lnSpcReduction="10000"/>
          </a:bodyPr>
          <a:lstStyle/>
          <a:p>
            <a:pPr marL="0">
              <a:lnSpc>
                <a:spcPct val="110000"/>
              </a:lnSpc>
              <a:spcBef>
                <a:spcPts val="0"/>
              </a:spcBef>
              <a:buClrTx/>
              <a:buNone/>
            </a:pPr>
            <a:r>
              <a:rPr lang="ru-RU" sz="3200" dirty="0" smtClean="0"/>
              <a:t>      </a:t>
            </a:r>
            <a:r>
              <a:rPr lang="ru-RU" sz="3000" dirty="0" smtClean="0"/>
              <a:t>По утвержденным Правительством РФ федеральным и межгосударственным целевым программам государственным заказчикам открывается финансирование из федерального бюджета в соответствии с установленными объемами централизованного финансирования, принятыми по целевой программе на очередной финансовый год, после заключения ими государственных контрактов (договоров) со всеми участниками реализации программ, подтверждающими или уточняющими объемы финансирования программ из внебюджетных источников, бюджетов субъектов РФ</a:t>
            </a:r>
            <a:endParaRPr lang="ru-RU" sz="3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04800"/>
          </a:xfrm>
        </p:spPr>
        <p:txBody>
          <a:bodyPr>
            <a:normAutofit/>
          </a:bodyPr>
          <a:lstStyle/>
          <a:p>
            <a:r>
              <a:rPr lang="ru-RU" sz="1600" dirty="0" smtClean="0">
                <a:solidFill>
                  <a:schemeClr val="tx1"/>
                </a:solidFill>
                <a:latin typeface="Times New Roman" pitchFamily="18" charset="0"/>
                <a:cs typeface="Times New Roman" pitchFamily="18" charset="0"/>
              </a:rPr>
              <a:t>1. Финансирование федеральных целевых программ</a:t>
            </a:r>
            <a:endParaRPr lang="ru-RU" sz="1600" dirty="0"/>
          </a:p>
        </p:txBody>
      </p:sp>
      <p:sp>
        <p:nvSpPr>
          <p:cNvPr id="3" name="Содержимое 2"/>
          <p:cNvSpPr>
            <a:spLocks noGrp="1"/>
          </p:cNvSpPr>
          <p:nvPr>
            <p:ph idx="1"/>
          </p:nvPr>
        </p:nvSpPr>
        <p:spPr>
          <a:xfrm>
            <a:off x="304800" y="1066800"/>
            <a:ext cx="8534400" cy="5562600"/>
          </a:xfrm>
        </p:spPr>
        <p:txBody>
          <a:bodyPr>
            <a:normAutofit/>
          </a:bodyPr>
          <a:lstStyle/>
          <a:p>
            <a:pPr marL="0">
              <a:spcBef>
                <a:spcPts val="0"/>
              </a:spcBef>
              <a:buClrTx/>
              <a:buNone/>
            </a:pPr>
            <a:r>
              <a:rPr lang="ru-RU" sz="3200" dirty="0" smtClean="0"/>
              <a:t>     При сокращении объемов бюджетного финансирования работ по целевой программе по сравнению с предусмотренными утвержденной программой государственный заказчик разрабатывает дополнительные меры по привлечению внебюджетных источников, средств бюджетов субъектов РФ для реализации мероприятий целевой программы в установленные сроки</a:t>
            </a:r>
            <a:endParaRPr lang="ru-RU" sz="32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04800"/>
          </a:xfrm>
        </p:spPr>
        <p:txBody>
          <a:bodyPr>
            <a:normAutofit/>
          </a:bodyPr>
          <a:lstStyle/>
          <a:p>
            <a:r>
              <a:rPr lang="ru-RU" sz="1600" dirty="0" smtClean="0">
                <a:solidFill>
                  <a:schemeClr val="tx1"/>
                </a:solidFill>
                <a:latin typeface="Times New Roman" pitchFamily="18" charset="0"/>
                <a:cs typeface="Times New Roman" pitchFamily="18" charset="0"/>
              </a:rPr>
              <a:t>1. Финансирование федеральных целевых программ</a:t>
            </a:r>
            <a:endParaRPr lang="ru-RU" sz="1600" dirty="0"/>
          </a:p>
        </p:txBody>
      </p:sp>
      <p:sp>
        <p:nvSpPr>
          <p:cNvPr id="3" name="Содержимое 2"/>
          <p:cNvSpPr>
            <a:spLocks noGrp="1"/>
          </p:cNvSpPr>
          <p:nvPr>
            <p:ph idx="1"/>
          </p:nvPr>
        </p:nvSpPr>
        <p:spPr>
          <a:xfrm>
            <a:off x="304800" y="1066800"/>
            <a:ext cx="8610600" cy="5562600"/>
          </a:xfrm>
        </p:spPr>
        <p:txBody>
          <a:bodyPr>
            <a:normAutofit/>
          </a:bodyPr>
          <a:lstStyle/>
          <a:p>
            <a:pPr marL="0">
              <a:spcBef>
                <a:spcPts val="0"/>
              </a:spcBef>
              <a:buNone/>
            </a:pPr>
            <a:r>
              <a:rPr lang="ru-RU" sz="3200" dirty="0" smtClean="0"/>
              <a:t>     В практике планирования все перечисленные методы применяются в совокупности. Например, при разработке целевых программ разрабатываются различные балансы на основе системы норм и нормативе для обоснования потребности в соответствующих ресурсах</a:t>
            </a:r>
            <a:endParaRPr lang="ru-RU" sz="32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214282" y="142852"/>
            <a:ext cx="8715436" cy="1428759"/>
          </a:xfrm>
        </p:spPr>
        <p:txBody>
          <a:bodyPr>
            <a:normAutofit/>
          </a:bodyPr>
          <a:lstStyle/>
          <a:p>
            <a:pPr algn="ctr">
              <a:defRPr/>
            </a:pPr>
            <a:r>
              <a:rPr lang="ru-RU" sz="3600" b="1" dirty="0" smtClean="0">
                <a:solidFill>
                  <a:schemeClr val="tx1"/>
                </a:solidFill>
              </a:rPr>
              <a:t>Функции целевых программ как самостоятельной формы планирования</a:t>
            </a:r>
            <a:endParaRPr lang="ru-RU" sz="3600" b="1" dirty="0">
              <a:solidFill>
                <a:schemeClr val="tx1"/>
              </a:solidFill>
            </a:endParaRPr>
          </a:p>
        </p:txBody>
      </p:sp>
      <p:sp>
        <p:nvSpPr>
          <p:cNvPr id="4" name="Блок-схема: решение 3"/>
          <p:cNvSpPr/>
          <p:nvPr/>
        </p:nvSpPr>
        <p:spPr>
          <a:xfrm>
            <a:off x="1428750" y="1785938"/>
            <a:ext cx="6858000" cy="4538662"/>
          </a:xfrm>
          <a:prstGeom prst="flowChartDecision">
            <a:avLst/>
          </a:prstGeom>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ru-RU"/>
          </a:p>
        </p:txBody>
      </p:sp>
      <p:sp>
        <p:nvSpPr>
          <p:cNvPr id="5" name="Прямоугольник 4"/>
          <p:cNvSpPr/>
          <p:nvPr/>
        </p:nvSpPr>
        <p:spPr>
          <a:xfrm>
            <a:off x="2000250" y="3657600"/>
            <a:ext cx="2786063" cy="1676400"/>
          </a:xfrm>
          <a:prstGeom prst="rect">
            <a:avLst/>
          </a:prstGeom>
          <a:solidFill>
            <a:srgbClr val="CCFFFF"/>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ru-RU" b="1" dirty="0">
                <a:solidFill>
                  <a:srgbClr val="002060"/>
                </a:solidFill>
                <a:latin typeface="Times New Roman" pitchFamily="18" charset="0"/>
                <a:cs typeface="Times New Roman" pitchFamily="18" charset="0"/>
              </a:rPr>
              <a:t>2. Интеграция ресурсов для реализации важнейших социально-экономических целей</a:t>
            </a:r>
          </a:p>
        </p:txBody>
      </p:sp>
      <p:sp>
        <p:nvSpPr>
          <p:cNvPr id="6" name="Прямоугольник 5"/>
          <p:cNvSpPr/>
          <p:nvPr/>
        </p:nvSpPr>
        <p:spPr>
          <a:xfrm>
            <a:off x="4786313" y="3657600"/>
            <a:ext cx="3071812" cy="1676400"/>
          </a:xfrm>
          <a:prstGeom prst="rect">
            <a:avLst/>
          </a:prstGeom>
          <a:solidFill>
            <a:srgbClr val="CCFFFF"/>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ru-RU" b="1" dirty="0">
                <a:solidFill>
                  <a:srgbClr val="002060"/>
                </a:solidFill>
                <a:latin typeface="Times New Roman" pitchFamily="18" charset="0"/>
                <a:cs typeface="Times New Roman" pitchFamily="18" charset="0"/>
              </a:rPr>
              <a:t>3. Координация деятельности участников в решении сложных межотраслевых, межрегиональных проблем </a:t>
            </a:r>
          </a:p>
        </p:txBody>
      </p:sp>
      <p:sp>
        <p:nvSpPr>
          <p:cNvPr id="7" name="Прямоугольник 6"/>
          <p:cNvSpPr/>
          <p:nvPr/>
        </p:nvSpPr>
        <p:spPr>
          <a:xfrm>
            <a:off x="3143250" y="2428875"/>
            <a:ext cx="3500438" cy="1228725"/>
          </a:xfrm>
          <a:prstGeom prst="rect">
            <a:avLst/>
          </a:prstGeom>
          <a:solidFill>
            <a:srgbClr val="CCFFFF"/>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ru-RU" sz="1600" b="1" dirty="0">
                <a:solidFill>
                  <a:srgbClr val="002060"/>
                </a:solidFill>
                <a:latin typeface="Times New Roman" pitchFamily="18" charset="0"/>
                <a:cs typeface="Times New Roman" pitchFamily="18" charset="0"/>
              </a:rPr>
              <a:t>1</a:t>
            </a:r>
            <a:r>
              <a:rPr lang="ru-RU" b="1" dirty="0">
                <a:solidFill>
                  <a:srgbClr val="002060"/>
                </a:solidFill>
                <a:latin typeface="Times New Roman" pitchFamily="18" charset="0"/>
                <a:cs typeface="Times New Roman" pitchFamily="18" charset="0"/>
              </a:rPr>
              <a:t>. Развитие целевого аспекта в планировании, его совмещение с территориальным и отраслевым</a:t>
            </a:r>
          </a:p>
        </p:txBody>
      </p:sp>
      <p:sp>
        <p:nvSpPr>
          <p:cNvPr id="8" name="Прямоугольник 7"/>
          <p:cNvSpPr/>
          <p:nvPr/>
        </p:nvSpPr>
        <p:spPr>
          <a:xfrm>
            <a:off x="0" y="0"/>
            <a:ext cx="7239000" cy="338554"/>
          </a:xfrm>
          <a:prstGeom prst="rect">
            <a:avLst/>
          </a:prstGeom>
        </p:spPr>
        <p:txBody>
          <a:bodyPr wrap="square">
            <a:spAutoFit/>
          </a:bodyPr>
          <a:lstStyle/>
          <a:p>
            <a:r>
              <a:rPr lang="ru-RU" sz="1600" dirty="0" smtClean="0">
                <a:latin typeface="Times New Roman" pitchFamily="18" charset="0"/>
                <a:cs typeface="Times New Roman" pitchFamily="18" charset="0"/>
              </a:rPr>
              <a:t>2. Порядок финансирования федеральных целевых программ</a:t>
            </a:r>
            <a:endParaRPr lang="ru-RU" sz="16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214282" y="142853"/>
            <a:ext cx="8715436" cy="1071570"/>
          </a:xfrm>
        </p:spPr>
        <p:txBody>
          <a:bodyPr/>
          <a:lstStyle/>
          <a:p>
            <a:pPr algn="ctr">
              <a:defRPr/>
            </a:pPr>
            <a:r>
              <a:rPr lang="ru-RU" sz="3600" b="1" dirty="0" smtClean="0">
                <a:solidFill>
                  <a:schemeClr val="tx1"/>
                </a:solidFill>
              </a:rPr>
              <a:t>Основные направления ФЦП</a:t>
            </a:r>
            <a:endParaRPr lang="ru-RU" sz="3600" b="1" dirty="0">
              <a:solidFill>
                <a:schemeClr val="tx1"/>
              </a:solidFill>
            </a:endParaRPr>
          </a:p>
        </p:txBody>
      </p:sp>
      <p:sp>
        <p:nvSpPr>
          <p:cNvPr id="9" name="Выноска с четырьмя стрелками 8"/>
          <p:cNvSpPr/>
          <p:nvPr/>
        </p:nvSpPr>
        <p:spPr>
          <a:xfrm>
            <a:off x="2286000" y="2286000"/>
            <a:ext cx="4500563" cy="2643188"/>
          </a:xfrm>
          <a:prstGeom prst="quadArrowCallout">
            <a:avLst/>
          </a:prstGeom>
          <a:solidFill>
            <a:srgbClr val="FFFFCC"/>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dirty="0">
                <a:solidFill>
                  <a:srgbClr val="002060"/>
                </a:solidFill>
              </a:rPr>
              <a:t>Федеральные целевые программы</a:t>
            </a:r>
          </a:p>
        </p:txBody>
      </p:sp>
      <p:sp>
        <p:nvSpPr>
          <p:cNvPr id="10" name="Прямоугольник 9"/>
          <p:cNvSpPr/>
          <p:nvPr/>
        </p:nvSpPr>
        <p:spPr>
          <a:xfrm>
            <a:off x="3429000" y="1357313"/>
            <a:ext cx="2143125" cy="914400"/>
          </a:xfrm>
          <a:prstGeom prst="rect">
            <a:avLst/>
          </a:prstGeom>
          <a:solidFill>
            <a:srgbClr val="CCFFFF"/>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sz="2000" dirty="0">
                <a:solidFill>
                  <a:srgbClr val="002060"/>
                </a:solidFill>
              </a:rPr>
              <a:t>Социально-экономические</a:t>
            </a:r>
          </a:p>
        </p:txBody>
      </p:sp>
      <p:sp>
        <p:nvSpPr>
          <p:cNvPr id="11" name="Прямоугольник 10"/>
          <p:cNvSpPr/>
          <p:nvPr/>
        </p:nvSpPr>
        <p:spPr>
          <a:xfrm>
            <a:off x="304800" y="3143250"/>
            <a:ext cx="1966913" cy="914400"/>
          </a:xfrm>
          <a:prstGeom prst="rect">
            <a:avLst/>
          </a:prstGeom>
          <a:solidFill>
            <a:srgbClr val="CCFFFF"/>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ru-RU" sz="2000" dirty="0">
                <a:solidFill>
                  <a:srgbClr val="002060"/>
                </a:solidFill>
              </a:rPr>
              <a:t>Экологические</a:t>
            </a:r>
          </a:p>
        </p:txBody>
      </p:sp>
      <p:sp>
        <p:nvSpPr>
          <p:cNvPr id="12" name="Прямоугольник 11"/>
          <p:cNvSpPr/>
          <p:nvPr/>
        </p:nvSpPr>
        <p:spPr>
          <a:xfrm>
            <a:off x="3500438" y="4929188"/>
            <a:ext cx="2143125" cy="914400"/>
          </a:xfrm>
          <a:prstGeom prst="rect">
            <a:avLst/>
          </a:prstGeom>
          <a:solidFill>
            <a:srgbClr val="CCFFFF"/>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sz="1800" dirty="0">
                <a:solidFill>
                  <a:srgbClr val="002060"/>
                </a:solidFill>
              </a:rPr>
              <a:t>Инновационные</a:t>
            </a:r>
          </a:p>
        </p:txBody>
      </p:sp>
      <p:sp>
        <p:nvSpPr>
          <p:cNvPr id="13" name="Прямоугольник 12"/>
          <p:cNvSpPr/>
          <p:nvPr/>
        </p:nvSpPr>
        <p:spPr>
          <a:xfrm>
            <a:off x="6786563" y="3143250"/>
            <a:ext cx="1785937" cy="914400"/>
          </a:xfrm>
          <a:prstGeom prst="rect">
            <a:avLst/>
          </a:prstGeom>
          <a:solidFill>
            <a:srgbClr val="CCFFFF"/>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sz="2000" dirty="0">
                <a:solidFill>
                  <a:srgbClr val="002060"/>
                </a:solidFill>
              </a:rPr>
              <a:t>Научно-технические</a:t>
            </a:r>
          </a:p>
        </p:txBody>
      </p:sp>
      <p:sp>
        <p:nvSpPr>
          <p:cNvPr id="14" name="Прямоугольник 13"/>
          <p:cNvSpPr/>
          <p:nvPr/>
        </p:nvSpPr>
        <p:spPr>
          <a:xfrm>
            <a:off x="0" y="0"/>
            <a:ext cx="7162800" cy="338554"/>
          </a:xfrm>
          <a:prstGeom prst="rect">
            <a:avLst/>
          </a:prstGeom>
        </p:spPr>
        <p:txBody>
          <a:bodyPr wrap="square">
            <a:spAutoFit/>
          </a:bodyPr>
          <a:lstStyle/>
          <a:p>
            <a:r>
              <a:rPr lang="ru-RU" sz="1600" dirty="0" smtClean="0">
                <a:latin typeface="Times New Roman" pitchFamily="18" charset="0"/>
                <a:cs typeface="Times New Roman" pitchFamily="18" charset="0"/>
              </a:rPr>
              <a:t>2. Порядок финансирования федеральных целевых программ</a:t>
            </a:r>
            <a:endParaRPr lang="ru-RU" sz="16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214282" y="142853"/>
            <a:ext cx="8715436" cy="1071570"/>
          </a:xfrm>
        </p:spPr>
        <p:txBody>
          <a:bodyPr>
            <a:noAutofit/>
          </a:bodyPr>
          <a:lstStyle/>
          <a:p>
            <a:pPr marL="180000" indent="0" algn="ctr">
              <a:defRPr/>
            </a:pPr>
            <a:r>
              <a:rPr lang="ru-RU" sz="2800" b="1" dirty="0" smtClean="0">
                <a:solidFill>
                  <a:schemeClr val="tx1"/>
                </a:solidFill>
              </a:rPr>
              <a:t>Основные этапы формирования списка объектов для финансирования в рамках ФЦП</a:t>
            </a:r>
            <a:endParaRPr lang="ru-RU" sz="2800" b="1" dirty="0">
              <a:solidFill>
                <a:schemeClr val="tx1"/>
              </a:solidFill>
            </a:endParaRPr>
          </a:p>
        </p:txBody>
      </p:sp>
      <p:sp>
        <p:nvSpPr>
          <p:cNvPr id="14" name="Выноска со стрелкой вниз 13"/>
          <p:cNvSpPr/>
          <p:nvPr/>
        </p:nvSpPr>
        <p:spPr>
          <a:xfrm>
            <a:off x="2714625" y="1428750"/>
            <a:ext cx="3929063" cy="2214563"/>
          </a:xfrm>
          <a:prstGeom prst="downArrowCallout">
            <a:avLst/>
          </a:prstGeom>
          <a:solidFill>
            <a:srgbClr val="CCFFFF"/>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ru-RU" sz="1800" dirty="0">
                <a:solidFill>
                  <a:srgbClr val="002060"/>
                </a:solidFill>
                <a:latin typeface="Times New Roman" pitchFamily="18" charset="0"/>
                <a:cs typeface="Times New Roman" pitchFamily="18" charset="0"/>
              </a:rPr>
              <a:t>1. Предварительное распределение по отраслям предварительного объема инвестиций и группировка объектов по направлениям</a:t>
            </a:r>
          </a:p>
        </p:txBody>
      </p:sp>
      <p:sp>
        <p:nvSpPr>
          <p:cNvPr id="15" name="Выноска со стрелкой вниз 14"/>
          <p:cNvSpPr/>
          <p:nvPr/>
        </p:nvSpPr>
        <p:spPr>
          <a:xfrm>
            <a:off x="2714625" y="3643313"/>
            <a:ext cx="3929063" cy="1428750"/>
          </a:xfrm>
          <a:prstGeom prst="downArrowCallout">
            <a:avLst/>
          </a:prstGeom>
          <a:solidFill>
            <a:srgbClr val="CCFFFF"/>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ru-RU" sz="1800" dirty="0">
                <a:solidFill>
                  <a:srgbClr val="002060"/>
                </a:solidFill>
                <a:latin typeface="Times New Roman" pitchFamily="18" charset="0"/>
                <a:cs typeface="Times New Roman" pitchFamily="18" charset="0"/>
              </a:rPr>
              <a:t>2. Первичный (качественный) отбор проектов в каждой группе</a:t>
            </a:r>
          </a:p>
        </p:txBody>
      </p:sp>
      <p:sp>
        <p:nvSpPr>
          <p:cNvPr id="17" name="Прямоугольник 16"/>
          <p:cNvSpPr/>
          <p:nvPr/>
        </p:nvSpPr>
        <p:spPr>
          <a:xfrm>
            <a:off x="2714625" y="5072063"/>
            <a:ext cx="3929063" cy="1000125"/>
          </a:xfrm>
          <a:prstGeom prst="rect">
            <a:avLst/>
          </a:prstGeom>
          <a:solidFill>
            <a:srgbClr val="CCFFFF"/>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ru-RU" sz="1800" dirty="0">
                <a:solidFill>
                  <a:srgbClr val="002060"/>
                </a:solidFill>
                <a:latin typeface="Times New Roman" pitchFamily="18" charset="0"/>
                <a:cs typeface="Times New Roman" pitchFamily="18" charset="0"/>
              </a:rPr>
              <a:t>3. Проведение конкурсного отбора проектов по отраслям и комплексам</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Text Box 2"/>
          <p:cNvSpPr txBox="1">
            <a:spLocks noChangeArrowheads="1"/>
          </p:cNvSpPr>
          <p:nvPr/>
        </p:nvSpPr>
        <p:spPr bwMode="auto">
          <a:xfrm>
            <a:off x="0" y="762000"/>
            <a:ext cx="8839200" cy="1311275"/>
          </a:xfrm>
          <a:prstGeom prst="rect">
            <a:avLst/>
          </a:prstGeom>
          <a:noFill/>
          <a:ln w="9525">
            <a:noFill/>
            <a:miter lim="800000"/>
            <a:headEnd/>
            <a:tailEnd/>
          </a:ln>
        </p:spPr>
        <p:txBody>
          <a:bodyPr>
            <a:spAutoFit/>
          </a:bodyPr>
          <a:lstStyle/>
          <a:p>
            <a:pPr algn="ctr">
              <a:spcBef>
                <a:spcPts val="600"/>
              </a:spcBef>
              <a:spcAft>
                <a:spcPts val="600"/>
              </a:spcAft>
            </a:pPr>
            <a:r>
              <a:rPr lang="ru-RU" sz="4000" b="1" i="1" dirty="0">
                <a:solidFill>
                  <a:srgbClr val="CCCCFF"/>
                </a:solidFill>
                <a:latin typeface="Arial" charset="0"/>
              </a:rPr>
              <a:t> </a:t>
            </a:r>
            <a:r>
              <a:rPr lang="ru-RU" sz="4000" b="1" dirty="0">
                <a:latin typeface="Arial" charset="0"/>
              </a:rPr>
              <a:t>В работе с целевыми программами выделяют этапы:</a:t>
            </a:r>
            <a:endParaRPr lang="ru-RU" sz="4000" b="1" dirty="0">
              <a:latin typeface="Century Gothic" pitchFamily="34" charset="0"/>
            </a:endParaRPr>
          </a:p>
        </p:txBody>
      </p:sp>
      <p:sp>
        <p:nvSpPr>
          <p:cNvPr id="164867" name="Text Box 3"/>
          <p:cNvSpPr txBox="1">
            <a:spLocks noChangeArrowheads="1"/>
          </p:cNvSpPr>
          <p:nvPr/>
        </p:nvSpPr>
        <p:spPr bwMode="auto">
          <a:xfrm>
            <a:off x="381000" y="2286000"/>
            <a:ext cx="8382000" cy="3877985"/>
          </a:xfrm>
          <a:prstGeom prst="rect">
            <a:avLst/>
          </a:prstGeom>
          <a:noFill/>
          <a:ln w="9525">
            <a:noFill/>
            <a:miter lim="800000"/>
            <a:headEnd/>
            <a:tailEnd/>
          </a:ln>
        </p:spPr>
        <p:txBody>
          <a:bodyPr wrap="square">
            <a:spAutoFit/>
          </a:bodyPr>
          <a:lstStyle/>
          <a:p>
            <a:pPr>
              <a:spcBef>
                <a:spcPts val="600"/>
              </a:spcBef>
              <a:spcAft>
                <a:spcPts val="600"/>
              </a:spcAft>
              <a:buFont typeface="Wingdings" pitchFamily="2" charset="2"/>
              <a:buChar char="Ø"/>
            </a:pPr>
            <a:r>
              <a:rPr lang="ru-RU" sz="2800" dirty="0" smtClean="0">
                <a:latin typeface="Arial" charset="0"/>
              </a:rPr>
              <a:t> отбор </a:t>
            </a:r>
            <a:r>
              <a:rPr lang="ru-RU" sz="2800" dirty="0">
                <a:latin typeface="Arial" charset="0"/>
              </a:rPr>
              <a:t>проблем для программной разработки;</a:t>
            </a:r>
          </a:p>
          <a:p>
            <a:pPr>
              <a:spcBef>
                <a:spcPts val="600"/>
              </a:spcBef>
              <a:spcAft>
                <a:spcPts val="600"/>
              </a:spcAft>
              <a:buFont typeface="Wingdings" pitchFamily="2" charset="2"/>
              <a:buChar char="Ø"/>
            </a:pPr>
            <a:r>
              <a:rPr lang="ru-RU" sz="2800" dirty="0" smtClean="0">
                <a:latin typeface="Arial" charset="0"/>
              </a:rPr>
              <a:t> принятие </a:t>
            </a:r>
            <a:r>
              <a:rPr lang="ru-RU" sz="2800" dirty="0">
                <a:latin typeface="Arial" charset="0"/>
              </a:rPr>
              <a:t>решения о разработке целевой программы и ее формирование;</a:t>
            </a:r>
          </a:p>
          <a:p>
            <a:pPr>
              <a:spcBef>
                <a:spcPts val="600"/>
              </a:spcBef>
              <a:spcAft>
                <a:spcPts val="600"/>
              </a:spcAft>
              <a:buFont typeface="Wingdings" pitchFamily="2" charset="2"/>
              <a:buChar char="Ø"/>
            </a:pPr>
            <a:r>
              <a:rPr lang="ru-RU" sz="2800" dirty="0" smtClean="0">
                <a:latin typeface="Arial" charset="0"/>
              </a:rPr>
              <a:t> экспертиза </a:t>
            </a:r>
            <a:r>
              <a:rPr lang="ru-RU" sz="2800" dirty="0">
                <a:latin typeface="Arial" charset="0"/>
              </a:rPr>
              <a:t>и оценка целевой программы;</a:t>
            </a:r>
          </a:p>
          <a:p>
            <a:pPr>
              <a:spcBef>
                <a:spcPts val="600"/>
              </a:spcBef>
              <a:spcAft>
                <a:spcPts val="600"/>
              </a:spcAft>
              <a:buFont typeface="Wingdings" pitchFamily="2" charset="2"/>
              <a:buChar char="Ø"/>
            </a:pPr>
            <a:r>
              <a:rPr lang="ru-RU" sz="2800" dirty="0" smtClean="0">
                <a:latin typeface="Arial" charset="0"/>
              </a:rPr>
              <a:t> утверждение </a:t>
            </a:r>
            <a:r>
              <a:rPr lang="ru-RU" sz="2800" dirty="0">
                <a:latin typeface="Arial" charset="0"/>
              </a:rPr>
              <a:t>целевой программы;</a:t>
            </a:r>
          </a:p>
          <a:p>
            <a:pPr>
              <a:spcBef>
                <a:spcPts val="600"/>
              </a:spcBef>
              <a:spcAft>
                <a:spcPts val="600"/>
              </a:spcAft>
              <a:buFont typeface="Wingdings" pitchFamily="2" charset="2"/>
              <a:buChar char="Ø"/>
            </a:pPr>
            <a:r>
              <a:rPr lang="ru-RU" sz="2800" dirty="0" smtClean="0">
                <a:latin typeface="Arial" charset="0"/>
              </a:rPr>
              <a:t> управление </a:t>
            </a:r>
            <a:r>
              <a:rPr lang="ru-RU" sz="2800" dirty="0">
                <a:latin typeface="Arial" charset="0"/>
              </a:rPr>
              <a:t>реализацией целевой программы;</a:t>
            </a:r>
          </a:p>
          <a:p>
            <a:pPr>
              <a:spcBef>
                <a:spcPts val="600"/>
              </a:spcBef>
              <a:spcAft>
                <a:spcPts val="600"/>
              </a:spcAft>
              <a:buFont typeface="Wingdings" pitchFamily="2" charset="2"/>
              <a:buChar char="Ø"/>
            </a:pPr>
            <a:r>
              <a:rPr lang="ru-RU" sz="2800" dirty="0" smtClean="0">
                <a:latin typeface="Arial" charset="0"/>
              </a:rPr>
              <a:t> контроль </a:t>
            </a:r>
            <a:r>
              <a:rPr lang="ru-RU" sz="2800" dirty="0">
                <a:latin typeface="Arial" charset="0"/>
              </a:rPr>
              <a:t>за выполнением программы</a:t>
            </a:r>
            <a:endParaRPr lang="ru-RU" sz="3200" i="1" dirty="0">
              <a:latin typeface="Arial" charset="0"/>
            </a:endParaRPr>
          </a:p>
        </p:txBody>
      </p:sp>
      <p:sp>
        <p:nvSpPr>
          <p:cNvPr id="5" name="Прямоугольник 4"/>
          <p:cNvSpPr/>
          <p:nvPr/>
        </p:nvSpPr>
        <p:spPr>
          <a:xfrm>
            <a:off x="0" y="228600"/>
            <a:ext cx="7924800" cy="338554"/>
          </a:xfrm>
          <a:prstGeom prst="rect">
            <a:avLst/>
          </a:prstGeom>
        </p:spPr>
        <p:txBody>
          <a:bodyPr wrap="square">
            <a:spAutoFit/>
          </a:bodyPr>
          <a:lstStyle/>
          <a:p>
            <a:r>
              <a:rPr lang="ru-RU" sz="1600" dirty="0" smtClean="0">
                <a:latin typeface="Times New Roman" pitchFamily="18" charset="0"/>
                <a:cs typeface="Times New Roman" pitchFamily="18" charset="0"/>
              </a:rPr>
              <a:t>2. Порядок финансирования федеральных целевых программ</a:t>
            </a:r>
            <a:endParaRPr lang="ru-RU" sz="16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Text Box 2"/>
          <p:cNvSpPr txBox="1">
            <a:spLocks noChangeArrowheads="1"/>
          </p:cNvSpPr>
          <p:nvPr/>
        </p:nvSpPr>
        <p:spPr bwMode="auto">
          <a:xfrm>
            <a:off x="304800" y="228600"/>
            <a:ext cx="8839200" cy="707886"/>
          </a:xfrm>
          <a:prstGeom prst="rect">
            <a:avLst/>
          </a:prstGeom>
          <a:noFill/>
          <a:ln w="9525">
            <a:noFill/>
            <a:miter lim="800000"/>
            <a:headEnd/>
            <a:tailEnd/>
          </a:ln>
        </p:spPr>
        <p:txBody>
          <a:bodyPr wrap="square">
            <a:spAutoFit/>
          </a:bodyPr>
          <a:lstStyle/>
          <a:p>
            <a:pPr>
              <a:spcBef>
                <a:spcPct val="50000"/>
              </a:spcBef>
            </a:pPr>
            <a:r>
              <a:rPr lang="ru-RU" sz="4000" b="1" i="1" dirty="0">
                <a:solidFill>
                  <a:srgbClr val="CCCCFF"/>
                </a:solidFill>
                <a:latin typeface="Arial" charset="0"/>
              </a:rPr>
              <a:t> </a:t>
            </a:r>
            <a:r>
              <a:rPr lang="ru-RU" sz="4000" b="1" dirty="0">
                <a:latin typeface="Arial" charset="0"/>
              </a:rPr>
              <a:t>Этапы формирования ФЦП:</a:t>
            </a:r>
            <a:endParaRPr lang="ru-RU" sz="4000" b="1" dirty="0">
              <a:latin typeface="Century Gothic" pitchFamily="34" charset="0"/>
            </a:endParaRPr>
          </a:p>
        </p:txBody>
      </p:sp>
      <p:sp>
        <p:nvSpPr>
          <p:cNvPr id="165891" name="Text Box 3"/>
          <p:cNvSpPr txBox="1">
            <a:spLocks noChangeArrowheads="1"/>
          </p:cNvSpPr>
          <p:nvPr/>
        </p:nvSpPr>
        <p:spPr bwMode="auto">
          <a:xfrm>
            <a:off x="304800" y="1143000"/>
            <a:ext cx="8382000" cy="6115520"/>
          </a:xfrm>
          <a:prstGeom prst="rect">
            <a:avLst/>
          </a:prstGeom>
          <a:noFill/>
          <a:ln w="9525">
            <a:noFill/>
            <a:miter lim="800000"/>
            <a:headEnd/>
            <a:tailEnd/>
          </a:ln>
        </p:spPr>
        <p:txBody>
          <a:bodyPr wrap="square">
            <a:spAutoFit/>
          </a:bodyPr>
          <a:lstStyle/>
          <a:p>
            <a:pPr>
              <a:spcBef>
                <a:spcPts val="600"/>
              </a:spcBef>
              <a:spcAft>
                <a:spcPts val="600"/>
              </a:spcAft>
              <a:buFont typeface="Wingdings" pitchFamily="2" charset="2"/>
              <a:buChar char="Ø"/>
            </a:pPr>
            <a:r>
              <a:rPr lang="ru-RU" sz="2800" dirty="0" smtClean="0">
                <a:latin typeface="Arial" charset="0"/>
              </a:rPr>
              <a:t> формулирование </a:t>
            </a:r>
            <a:r>
              <a:rPr lang="ru-RU" sz="2800" dirty="0">
                <a:latin typeface="Arial" charset="0"/>
              </a:rPr>
              <a:t>цели разработки программы (определение целевой функции;</a:t>
            </a:r>
          </a:p>
          <a:p>
            <a:pPr>
              <a:spcBef>
                <a:spcPts val="600"/>
              </a:spcBef>
              <a:spcAft>
                <a:spcPts val="600"/>
              </a:spcAft>
              <a:buFont typeface="Wingdings" pitchFamily="2" charset="2"/>
              <a:buChar char="Ø"/>
            </a:pPr>
            <a:r>
              <a:rPr lang="ru-RU" sz="2800" dirty="0" smtClean="0">
                <a:latin typeface="Arial" charset="0"/>
              </a:rPr>
              <a:t> определение </a:t>
            </a:r>
            <a:r>
              <a:rPr lang="ru-RU" sz="2800" dirty="0">
                <a:latin typeface="Arial" charset="0"/>
              </a:rPr>
              <a:t>пути и средств достижения цели (определение качественных и логических условий);</a:t>
            </a:r>
          </a:p>
          <a:p>
            <a:pPr>
              <a:spcBef>
                <a:spcPts val="600"/>
              </a:spcBef>
              <a:spcAft>
                <a:spcPts val="600"/>
              </a:spcAft>
              <a:buFont typeface="Wingdings" pitchFamily="2" charset="2"/>
              <a:buChar char="Ø"/>
            </a:pPr>
            <a:r>
              <a:rPr lang="ru-RU" sz="2800" dirty="0" smtClean="0">
                <a:latin typeface="Arial" charset="0"/>
              </a:rPr>
              <a:t> расчет </a:t>
            </a:r>
            <a:r>
              <a:rPr lang="ru-RU" sz="2800" dirty="0">
                <a:latin typeface="Arial" charset="0"/>
              </a:rPr>
              <a:t>объемов ресурсов, необходимых для реализации программы;</a:t>
            </a:r>
          </a:p>
          <a:p>
            <a:pPr>
              <a:spcBef>
                <a:spcPts val="600"/>
              </a:spcBef>
              <a:spcAft>
                <a:spcPts val="600"/>
              </a:spcAft>
              <a:buFont typeface="Wingdings" pitchFamily="2" charset="2"/>
              <a:buChar char="Ø"/>
            </a:pPr>
            <a:r>
              <a:rPr lang="ru-RU" sz="2800" dirty="0" smtClean="0">
                <a:latin typeface="Arial" charset="0"/>
              </a:rPr>
              <a:t> разработка </a:t>
            </a:r>
            <a:r>
              <a:rPr lang="ru-RU" sz="2800" dirty="0">
                <a:latin typeface="Arial" charset="0"/>
              </a:rPr>
              <a:t>экономико-математической модели программы;</a:t>
            </a:r>
          </a:p>
          <a:p>
            <a:pPr>
              <a:spcBef>
                <a:spcPts val="600"/>
              </a:spcBef>
              <a:spcAft>
                <a:spcPts val="600"/>
              </a:spcAft>
              <a:buFont typeface="Wingdings" pitchFamily="2" charset="2"/>
              <a:buChar char="Ø"/>
            </a:pPr>
            <a:r>
              <a:rPr lang="ru-RU" sz="2800" dirty="0" smtClean="0">
                <a:latin typeface="Arial" charset="0"/>
              </a:rPr>
              <a:t> выбор </a:t>
            </a:r>
            <a:r>
              <a:rPr lang="ru-RU" sz="2800" dirty="0">
                <a:latin typeface="Arial" charset="0"/>
              </a:rPr>
              <a:t>критерия оценки и оптимизации программы</a:t>
            </a:r>
          </a:p>
          <a:p>
            <a:pPr>
              <a:lnSpc>
                <a:spcPct val="70000"/>
              </a:lnSpc>
              <a:spcBef>
                <a:spcPct val="50000"/>
              </a:spcBef>
              <a:buClr>
                <a:srgbClr val="C00000"/>
              </a:buClr>
              <a:buFont typeface="Wingdings" pitchFamily="2" charset="2"/>
              <a:buChar char="Ø"/>
            </a:pPr>
            <a:endParaRPr lang="ru-RU" sz="3200" i="1" dirty="0">
              <a:latin typeface="Arial"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Text Box 2"/>
          <p:cNvSpPr txBox="1">
            <a:spLocks noChangeArrowheads="1"/>
          </p:cNvSpPr>
          <p:nvPr/>
        </p:nvSpPr>
        <p:spPr bwMode="auto">
          <a:xfrm>
            <a:off x="304800" y="0"/>
            <a:ext cx="8839200" cy="1569660"/>
          </a:xfrm>
          <a:prstGeom prst="rect">
            <a:avLst/>
          </a:prstGeom>
          <a:noFill/>
          <a:ln w="9525">
            <a:noFill/>
            <a:miter lim="800000"/>
            <a:headEnd/>
            <a:tailEnd/>
          </a:ln>
        </p:spPr>
        <p:txBody>
          <a:bodyPr wrap="square">
            <a:spAutoFit/>
          </a:bodyPr>
          <a:lstStyle/>
          <a:p>
            <a:r>
              <a:rPr lang="ru-RU" sz="3200" b="1" dirty="0" smtClean="0">
                <a:latin typeface="Arial" charset="0"/>
              </a:rPr>
              <a:t>Федеральная целевая программа </a:t>
            </a:r>
            <a:r>
              <a:rPr lang="ru-RU" sz="3200" b="1" dirty="0">
                <a:latin typeface="Arial" charset="0"/>
              </a:rPr>
              <a:t>– единый </a:t>
            </a:r>
            <a:r>
              <a:rPr lang="ru-RU" sz="3200" b="1" dirty="0" smtClean="0">
                <a:latin typeface="Arial" charset="0"/>
              </a:rPr>
              <a:t>документ, который состоит </a:t>
            </a:r>
            <a:r>
              <a:rPr lang="ru-RU" sz="3200" b="1" dirty="0">
                <a:latin typeface="Arial" charset="0"/>
              </a:rPr>
              <a:t>из разделов:</a:t>
            </a:r>
            <a:endParaRPr lang="ru-RU" sz="4000" b="1" dirty="0">
              <a:latin typeface="Century Gothic" pitchFamily="34" charset="0"/>
            </a:endParaRPr>
          </a:p>
        </p:txBody>
      </p:sp>
      <p:sp>
        <p:nvSpPr>
          <p:cNvPr id="166915" name="Text Box 3"/>
          <p:cNvSpPr txBox="1">
            <a:spLocks noChangeArrowheads="1"/>
          </p:cNvSpPr>
          <p:nvPr/>
        </p:nvSpPr>
        <p:spPr bwMode="auto">
          <a:xfrm>
            <a:off x="457200" y="1600200"/>
            <a:ext cx="8229600" cy="5814990"/>
          </a:xfrm>
          <a:prstGeom prst="rect">
            <a:avLst/>
          </a:prstGeom>
          <a:noFill/>
          <a:ln w="9525">
            <a:noFill/>
            <a:miter lim="800000"/>
            <a:headEnd/>
            <a:tailEnd/>
          </a:ln>
        </p:spPr>
        <p:txBody>
          <a:bodyPr wrap="square">
            <a:spAutoFit/>
          </a:bodyPr>
          <a:lstStyle/>
          <a:p>
            <a:pPr>
              <a:spcAft>
                <a:spcPts val="600"/>
              </a:spcAft>
              <a:buFont typeface="Wingdings" pitchFamily="2" charset="2"/>
              <a:buChar char="Ø"/>
            </a:pPr>
            <a:r>
              <a:rPr lang="ru-RU" sz="2800" dirty="0" smtClean="0">
                <a:latin typeface="Arial" charset="0"/>
              </a:rPr>
              <a:t> содержание </a:t>
            </a:r>
            <a:r>
              <a:rPr lang="ru-RU" sz="2800" dirty="0">
                <a:latin typeface="Arial" charset="0"/>
              </a:rPr>
              <a:t>проблемы. Обоснование необходимости ее решения программным методом;</a:t>
            </a:r>
          </a:p>
          <a:p>
            <a:pPr>
              <a:spcAft>
                <a:spcPts val="600"/>
              </a:spcAft>
              <a:buFont typeface="Wingdings" pitchFamily="2" charset="2"/>
              <a:buChar char="Ø"/>
            </a:pPr>
            <a:r>
              <a:rPr lang="ru-RU" sz="2800" dirty="0" smtClean="0">
                <a:latin typeface="Arial" charset="0"/>
              </a:rPr>
              <a:t> развернутая </a:t>
            </a:r>
            <a:r>
              <a:rPr lang="ru-RU" sz="2800" dirty="0">
                <a:latin typeface="Arial" charset="0"/>
              </a:rPr>
              <a:t>формулировка главной цели и основных задач программы;</a:t>
            </a:r>
          </a:p>
          <a:p>
            <a:pPr>
              <a:spcAft>
                <a:spcPts val="600"/>
              </a:spcAft>
              <a:buFont typeface="Wingdings" pitchFamily="2" charset="2"/>
              <a:buChar char="Ø"/>
            </a:pPr>
            <a:r>
              <a:rPr lang="ru-RU" sz="2800" dirty="0" smtClean="0">
                <a:latin typeface="Arial" charset="0"/>
              </a:rPr>
              <a:t> подробное </a:t>
            </a:r>
            <a:r>
              <a:rPr lang="ru-RU" sz="2800" dirty="0">
                <a:latin typeface="Arial" charset="0"/>
              </a:rPr>
              <a:t>описание стратегии решения проблемы;</a:t>
            </a:r>
          </a:p>
          <a:p>
            <a:pPr>
              <a:spcAft>
                <a:spcPts val="600"/>
              </a:spcAft>
              <a:buFont typeface="Wingdings" pitchFamily="2" charset="2"/>
              <a:buChar char="Ø"/>
            </a:pPr>
            <a:r>
              <a:rPr lang="ru-RU" sz="2800" dirty="0" smtClean="0">
                <a:latin typeface="Arial" charset="0"/>
              </a:rPr>
              <a:t> перечень </a:t>
            </a:r>
            <a:r>
              <a:rPr lang="ru-RU" sz="2800" dirty="0">
                <a:latin typeface="Arial" charset="0"/>
              </a:rPr>
              <a:t>программных мероприятий с их увязкой по ресурсам и времени;</a:t>
            </a:r>
          </a:p>
          <a:p>
            <a:pPr>
              <a:spcAft>
                <a:spcPts val="600"/>
              </a:spcAft>
              <a:buFont typeface="Wingdings" pitchFamily="2" charset="2"/>
              <a:buChar char="Ø"/>
            </a:pPr>
            <a:r>
              <a:rPr lang="ru-RU" sz="2800" dirty="0" smtClean="0">
                <a:latin typeface="Arial" charset="0"/>
              </a:rPr>
              <a:t> основные </a:t>
            </a:r>
            <a:r>
              <a:rPr lang="ru-RU" sz="2800" dirty="0">
                <a:latin typeface="Arial" charset="0"/>
              </a:rPr>
              <a:t>направления действий для достижения цели;</a:t>
            </a:r>
          </a:p>
          <a:p>
            <a:pPr>
              <a:lnSpc>
                <a:spcPct val="70000"/>
              </a:lnSpc>
              <a:spcBef>
                <a:spcPct val="50000"/>
              </a:spcBef>
              <a:buClr>
                <a:srgbClr val="C00000"/>
              </a:buClr>
              <a:buFont typeface="Wingdings" pitchFamily="2" charset="2"/>
              <a:buChar char="Ø"/>
            </a:pPr>
            <a:endParaRPr lang="ru-RU" sz="3200" i="1" dirty="0">
              <a:latin typeface="Arial"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Text Box 2"/>
          <p:cNvSpPr txBox="1">
            <a:spLocks noChangeArrowheads="1"/>
          </p:cNvSpPr>
          <p:nvPr/>
        </p:nvSpPr>
        <p:spPr bwMode="auto">
          <a:xfrm>
            <a:off x="304800" y="228600"/>
            <a:ext cx="8839200" cy="2616101"/>
          </a:xfrm>
          <a:prstGeom prst="rect">
            <a:avLst/>
          </a:prstGeom>
          <a:noFill/>
          <a:ln w="9525">
            <a:noFill/>
            <a:miter lim="800000"/>
            <a:headEnd/>
            <a:tailEnd/>
          </a:ln>
        </p:spPr>
        <p:txBody>
          <a:bodyPr>
            <a:spAutoFit/>
          </a:bodyPr>
          <a:lstStyle/>
          <a:p>
            <a:pPr>
              <a:spcBef>
                <a:spcPct val="50000"/>
              </a:spcBef>
            </a:pPr>
            <a:r>
              <a:rPr lang="ru-RU" sz="4000" b="1" i="1" dirty="0">
                <a:solidFill>
                  <a:srgbClr val="CCCCFF"/>
                </a:solidFill>
                <a:latin typeface="Arial" charset="0"/>
              </a:rPr>
              <a:t> </a:t>
            </a:r>
            <a:r>
              <a:rPr lang="ru-RU" sz="3200" b="1" dirty="0" smtClean="0">
                <a:latin typeface="Arial" charset="0"/>
              </a:rPr>
              <a:t>Федеральная целевая программа – единый документ, который состоит из разделов:</a:t>
            </a:r>
            <a:endParaRPr lang="ru-RU" sz="4000" b="1" dirty="0" smtClean="0">
              <a:latin typeface="Century Gothic" pitchFamily="34" charset="0"/>
            </a:endParaRPr>
          </a:p>
          <a:p>
            <a:pPr>
              <a:spcBef>
                <a:spcPct val="50000"/>
              </a:spcBef>
            </a:pPr>
            <a:endParaRPr lang="ru-RU" sz="4000" b="1" dirty="0">
              <a:latin typeface="Century Gothic" pitchFamily="34" charset="0"/>
            </a:endParaRPr>
          </a:p>
        </p:txBody>
      </p:sp>
      <p:sp>
        <p:nvSpPr>
          <p:cNvPr id="167939" name="Text Box 3"/>
          <p:cNvSpPr txBox="1">
            <a:spLocks noChangeArrowheads="1"/>
          </p:cNvSpPr>
          <p:nvPr/>
        </p:nvSpPr>
        <p:spPr bwMode="auto">
          <a:xfrm>
            <a:off x="457200" y="2438400"/>
            <a:ext cx="8229600" cy="3229667"/>
          </a:xfrm>
          <a:prstGeom prst="rect">
            <a:avLst/>
          </a:prstGeom>
          <a:noFill/>
          <a:ln w="9525">
            <a:noFill/>
            <a:miter lim="800000"/>
            <a:headEnd/>
            <a:tailEnd/>
          </a:ln>
        </p:spPr>
        <p:txBody>
          <a:bodyPr>
            <a:spAutoFit/>
          </a:bodyPr>
          <a:lstStyle/>
          <a:p>
            <a:pPr>
              <a:spcBef>
                <a:spcPts val="600"/>
              </a:spcBef>
              <a:spcAft>
                <a:spcPts val="600"/>
              </a:spcAft>
              <a:buFont typeface="Wingdings" pitchFamily="2" charset="2"/>
              <a:buChar char="Ø"/>
            </a:pPr>
            <a:r>
              <a:rPr lang="ru-RU" sz="2800" dirty="0" smtClean="0">
                <a:latin typeface="Arial" charset="0"/>
              </a:rPr>
              <a:t> описание </a:t>
            </a:r>
            <a:r>
              <a:rPr lang="ru-RU" sz="2800" dirty="0">
                <a:latin typeface="Arial" charset="0"/>
              </a:rPr>
              <a:t>структуры управления реализацией программы;</a:t>
            </a:r>
          </a:p>
          <a:p>
            <a:pPr>
              <a:spcBef>
                <a:spcPts val="600"/>
              </a:spcBef>
              <a:spcAft>
                <a:spcPts val="600"/>
              </a:spcAft>
              <a:buFont typeface="Wingdings" pitchFamily="2" charset="2"/>
              <a:buChar char="Ø"/>
            </a:pPr>
            <a:r>
              <a:rPr lang="ru-RU" sz="2800" dirty="0" smtClean="0">
                <a:latin typeface="Arial" charset="0"/>
              </a:rPr>
              <a:t> характеристика </a:t>
            </a:r>
            <a:r>
              <a:rPr lang="ru-RU" sz="2800" dirty="0">
                <a:latin typeface="Arial" charset="0"/>
              </a:rPr>
              <a:t>механизма управления программой;</a:t>
            </a:r>
          </a:p>
          <a:p>
            <a:pPr>
              <a:spcBef>
                <a:spcPts val="600"/>
              </a:spcBef>
              <a:spcAft>
                <a:spcPts val="600"/>
              </a:spcAft>
              <a:buFont typeface="Wingdings" pitchFamily="2" charset="2"/>
              <a:buChar char="Ø"/>
            </a:pPr>
            <a:r>
              <a:rPr lang="ru-RU" sz="2800" dirty="0" smtClean="0">
                <a:latin typeface="Arial" charset="0"/>
              </a:rPr>
              <a:t> оценка </a:t>
            </a:r>
            <a:r>
              <a:rPr lang="ru-RU" sz="2800" dirty="0">
                <a:latin typeface="Arial" charset="0"/>
              </a:rPr>
              <a:t>результатов реализации </a:t>
            </a:r>
            <a:r>
              <a:rPr lang="ru-RU" sz="2800" dirty="0" smtClean="0">
                <a:latin typeface="Arial" charset="0"/>
              </a:rPr>
              <a:t>программы</a:t>
            </a:r>
            <a:endParaRPr lang="ru-RU" sz="2800" dirty="0">
              <a:latin typeface="Arial" charset="0"/>
            </a:endParaRPr>
          </a:p>
          <a:p>
            <a:pPr>
              <a:lnSpc>
                <a:spcPct val="70000"/>
              </a:lnSpc>
              <a:spcBef>
                <a:spcPct val="50000"/>
              </a:spcBef>
              <a:buClr>
                <a:srgbClr val="C00000"/>
              </a:buClr>
              <a:buFont typeface="Wingdings" pitchFamily="2" charset="2"/>
              <a:buChar char="Ø"/>
            </a:pPr>
            <a:endParaRPr lang="ru-RU" sz="3200" i="1" dirty="0">
              <a:latin typeface="Arial"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Text Box 2"/>
          <p:cNvSpPr txBox="1">
            <a:spLocks noChangeArrowheads="1"/>
          </p:cNvSpPr>
          <p:nvPr/>
        </p:nvSpPr>
        <p:spPr bwMode="auto">
          <a:xfrm>
            <a:off x="304800" y="228600"/>
            <a:ext cx="8839200" cy="1190625"/>
          </a:xfrm>
          <a:prstGeom prst="rect">
            <a:avLst/>
          </a:prstGeom>
          <a:noFill/>
          <a:ln w="9525">
            <a:noFill/>
            <a:miter lim="800000"/>
            <a:headEnd/>
            <a:tailEnd/>
          </a:ln>
        </p:spPr>
        <p:txBody>
          <a:bodyPr>
            <a:spAutoFit/>
          </a:bodyPr>
          <a:lstStyle/>
          <a:p>
            <a:pPr algn="ctr">
              <a:spcBef>
                <a:spcPct val="50000"/>
              </a:spcBef>
            </a:pPr>
            <a:r>
              <a:rPr lang="ru-RU" sz="3600" dirty="0">
                <a:latin typeface="Arial" charset="0"/>
              </a:rPr>
              <a:t>Схема прохождения бюджетных заявок на финансирование ЦП:</a:t>
            </a:r>
            <a:endParaRPr lang="ru-RU" sz="3600" dirty="0">
              <a:latin typeface="Century Gothic" pitchFamily="34" charset="0"/>
            </a:endParaRPr>
          </a:p>
        </p:txBody>
      </p:sp>
      <p:grpSp>
        <p:nvGrpSpPr>
          <p:cNvPr id="2" name="Group 3"/>
          <p:cNvGrpSpPr>
            <a:grpSpLocks/>
          </p:cNvGrpSpPr>
          <p:nvPr/>
        </p:nvGrpSpPr>
        <p:grpSpPr bwMode="auto">
          <a:xfrm>
            <a:off x="3200400" y="1571625"/>
            <a:ext cx="3514725" cy="4905375"/>
            <a:chOff x="4032" y="2899"/>
            <a:chExt cx="2471" cy="5857"/>
          </a:xfrm>
        </p:grpSpPr>
        <p:sp>
          <p:nvSpPr>
            <p:cNvPr id="172040" name="Rectangle 4"/>
            <p:cNvSpPr>
              <a:spLocks noChangeArrowheads="1"/>
            </p:cNvSpPr>
            <p:nvPr/>
          </p:nvSpPr>
          <p:spPr bwMode="auto">
            <a:xfrm>
              <a:off x="4032" y="2899"/>
              <a:ext cx="2421" cy="845"/>
            </a:xfrm>
            <a:prstGeom prst="rect">
              <a:avLst/>
            </a:prstGeom>
            <a:noFill/>
            <a:ln w="9525">
              <a:solidFill>
                <a:schemeClr val="tx1"/>
              </a:solidFill>
              <a:miter lim="800000"/>
              <a:headEnd/>
              <a:tailEnd/>
            </a:ln>
          </p:spPr>
          <p:txBody>
            <a:bodyPr/>
            <a:lstStyle/>
            <a:p>
              <a:pPr algn="ctr"/>
              <a:r>
                <a:rPr lang="ru-RU" sz="2000" dirty="0">
                  <a:latin typeface="Arial" charset="0"/>
                </a:rPr>
                <a:t>Государственный заказчик</a:t>
              </a:r>
            </a:p>
          </p:txBody>
        </p:sp>
        <p:sp>
          <p:nvSpPr>
            <p:cNvPr id="172041" name="Rectangle 5"/>
            <p:cNvSpPr>
              <a:spLocks noChangeArrowheads="1"/>
            </p:cNvSpPr>
            <p:nvPr/>
          </p:nvSpPr>
          <p:spPr bwMode="auto">
            <a:xfrm>
              <a:off x="4032" y="4608"/>
              <a:ext cx="2421" cy="864"/>
            </a:xfrm>
            <a:prstGeom prst="rect">
              <a:avLst/>
            </a:prstGeom>
            <a:noFill/>
            <a:ln w="9525">
              <a:solidFill>
                <a:schemeClr val="tx1"/>
              </a:solidFill>
              <a:miter lim="800000"/>
              <a:headEnd/>
              <a:tailEnd/>
            </a:ln>
          </p:spPr>
          <p:txBody>
            <a:bodyPr/>
            <a:lstStyle/>
            <a:p>
              <a:pPr algn="ctr"/>
              <a:r>
                <a:rPr lang="ru-RU" sz="1800" b="1" dirty="0">
                  <a:latin typeface="Arial" charset="0"/>
                </a:rPr>
                <a:t>Минфин РФ,  МЭР и </a:t>
              </a:r>
              <a:r>
                <a:rPr lang="ru-RU" sz="1800" b="1" dirty="0" err="1">
                  <a:latin typeface="Arial" charset="0"/>
                </a:rPr>
                <a:t>др</a:t>
              </a:r>
              <a:endParaRPr lang="ru-RU" sz="1000" b="1" dirty="0">
                <a:latin typeface="Arial" charset="0"/>
              </a:endParaRPr>
            </a:p>
          </p:txBody>
        </p:sp>
        <p:sp>
          <p:nvSpPr>
            <p:cNvPr id="172042" name="Rectangle 6"/>
            <p:cNvSpPr>
              <a:spLocks noChangeArrowheads="1"/>
            </p:cNvSpPr>
            <p:nvPr/>
          </p:nvSpPr>
          <p:spPr bwMode="auto">
            <a:xfrm>
              <a:off x="4032" y="8180"/>
              <a:ext cx="2471" cy="576"/>
            </a:xfrm>
            <a:prstGeom prst="rect">
              <a:avLst/>
            </a:prstGeom>
            <a:noFill/>
            <a:ln w="9525">
              <a:solidFill>
                <a:schemeClr val="tx1"/>
              </a:solidFill>
              <a:miter lim="800000"/>
              <a:headEnd/>
              <a:tailEnd/>
            </a:ln>
          </p:spPr>
          <p:txBody>
            <a:bodyPr/>
            <a:lstStyle/>
            <a:p>
              <a:pPr algn="ctr"/>
              <a:r>
                <a:rPr lang="ru-RU" sz="2000" dirty="0" err="1" smtClean="0">
                  <a:latin typeface="Arial" charset="0"/>
                </a:rPr>
                <a:t>Государственая</a:t>
              </a:r>
              <a:r>
                <a:rPr lang="ru-RU" sz="2000" dirty="0" smtClean="0">
                  <a:latin typeface="Arial" charset="0"/>
                </a:rPr>
                <a:t> </a:t>
              </a:r>
              <a:r>
                <a:rPr lang="ru-RU" sz="2000" dirty="0">
                  <a:latin typeface="Arial" charset="0"/>
                </a:rPr>
                <a:t>Дума РФ</a:t>
              </a:r>
            </a:p>
          </p:txBody>
        </p:sp>
        <p:sp>
          <p:nvSpPr>
            <p:cNvPr id="172043" name="Rectangle 7"/>
            <p:cNvSpPr>
              <a:spLocks noChangeArrowheads="1"/>
            </p:cNvSpPr>
            <p:nvPr/>
          </p:nvSpPr>
          <p:spPr bwMode="auto">
            <a:xfrm>
              <a:off x="4032" y="6596"/>
              <a:ext cx="2421" cy="576"/>
            </a:xfrm>
            <a:prstGeom prst="rect">
              <a:avLst/>
            </a:prstGeom>
            <a:noFill/>
            <a:ln w="9525">
              <a:solidFill>
                <a:schemeClr val="tx1"/>
              </a:solidFill>
              <a:miter lim="800000"/>
              <a:headEnd/>
              <a:tailEnd/>
            </a:ln>
          </p:spPr>
          <p:txBody>
            <a:bodyPr/>
            <a:lstStyle/>
            <a:p>
              <a:pPr algn="ctr"/>
              <a:r>
                <a:rPr lang="ru-RU" sz="2000" dirty="0">
                  <a:latin typeface="Arial" charset="0"/>
                </a:rPr>
                <a:t>Правительство РФ</a:t>
              </a:r>
            </a:p>
          </p:txBody>
        </p:sp>
        <p:sp>
          <p:nvSpPr>
            <p:cNvPr id="172044" name="Line 8"/>
            <p:cNvSpPr>
              <a:spLocks noChangeShapeType="1"/>
            </p:cNvSpPr>
            <p:nvPr/>
          </p:nvSpPr>
          <p:spPr bwMode="auto">
            <a:xfrm>
              <a:off x="5184" y="3744"/>
              <a:ext cx="0" cy="288"/>
            </a:xfrm>
            <a:prstGeom prst="line">
              <a:avLst/>
            </a:prstGeom>
            <a:noFill/>
            <a:ln w="9525">
              <a:solidFill>
                <a:schemeClr val="tx1"/>
              </a:solidFill>
              <a:round/>
              <a:headEnd/>
              <a:tailEnd/>
            </a:ln>
          </p:spPr>
          <p:txBody>
            <a:bodyPr/>
            <a:lstStyle/>
            <a:p>
              <a:endParaRPr lang="ru-RU"/>
            </a:p>
          </p:txBody>
        </p:sp>
        <p:sp>
          <p:nvSpPr>
            <p:cNvPr id="172045" name="Line 9"/>
            <p:cNvSpPr>
              <a:spLocks noChangeShapeType="1"/>
            </p:cNvSpPr>
            <p:nvPr/>
          </p:nvSpPr>
          <p:spPr bwMode="auto">
            <a:xfrm>
              <a:off x="5184" y="4320"/>
              <a:ext cx="0" cy="288"/>
            </a:xfrm>
            <a:prstGeom prst="line">
              <a:avLst/>
            </a:prstGeom>
            <a:noFill/>
            <a:ln w="9525">
              <a:solidFill>
                <a:schemeClr val="tx1"/>
              </a:solidFill>
              <a:round/>
              <a:headEnd/>
              <a:tailEnd type="triangle" w="med" len="med"/>
            </a:ln>
          </p:spPr>
          <p:txBody>
            <a:bodyPr/>
            <a:lstStyle/>
            <a:p>
              <a:endParaRPr lang="ru-RU"/>
            </a:p>
          </p:txBody>
        </p:sp>
        <p:sp>
          <p:nvSpPr>
            <p:cNvPr id="172046" name="Line 10"/>
            <p:cNvSpPr>
              <a:spLocks noChangeShapeType="1"/>
            </p:cNvSpPr>
            <p:nvPr/>
          </p:nvSpPr>
          <p:spPr bwMode="auto">
            <a:xfrm>
              <a:off x="5184" y="5472"/>
              <a:ext cx="0" cy="432"/>
            </a:xfrm>
            <a:prstGeom prst="line">
              <a:avLst/>
            </a:prstGeom>
            <a:noFill/>
            <a:ln w="9525">
              <a:solidFill>
                <a:schemeClr val="tx1"/>
              </a:solidFill>
              <a:round/>
              <a:headEnd/>
              <a:tailEnd/>
            </a:ln>
          </p:spPr>
          <p:txBody>
            <a:bodyPr/>
            <a:lstStyle/>
            <a:p>
              <a:endParaRPr lang="ru-RU"/>
            </a:p>
          </p:txBody>
        </p:sp>
        <p:sp>
          <p:nvSpPr>
            <p:cNvPr id="172047" name="Line 11"/>
            <p:cNvSpPr>
              <a:spLocks noChangeShapeType="1"/>
            </p:cNvSpPr>
            <p:nvPr/>
          </p:nvSpPr>
          <p:spPr bwMode="auto">
            <a:xfrm>
              <a:off x="5184" y="6164"/>
              <a:ext cx="0" cy="432"/>
            </a:xfrm>
            <a:prstGeom prst="line">
              <a:avLst/>
            </a:prstGeom>
            <a:noFill/>
            <a:ln w="9525">
              <a:solidFill>
                <a:schemeClr val="tx1"/>
              </a:solidFill>
              <a:round/>
              <a:headEnd/>
              <a:tailEnd type="triangle" w="med" len="med"/>
            </a:ln>
          </p:spPr>
          <p:txBody>
            <a:bodyPr/>
            <a:lstStyle/>
            <a:p>
              <a:endParaRPr lang="ru-RU"/>
            </a:p>
          </p:txBody>
        </p:sp>
        <p:sp>
          <p:nvSpPr>
            <p:cNvPr id="172048" name="Line 12"/>
            <p:cNvSpPr>
              <a:spLocks noChangeShapeType="1"/>
            </p:cNvSpPr>
            <p:nvPr/>
          </p:nvSpPr>
          <p:spPr bwMode="auto">
            <a:xfrm>
              <a:off x="5184" y="7172"/>
              <a:ext cx="0" cy="288"/>
            </a:xfrm>
            <a:prstGeom prst="line">
              <a:avLst/>
            </a:prstGeom>
            <a:noFill/>
            <a:ln w="9525">
              <a:solidFill>
                <a:schemeClr val="tx1"/>
              </a:solidFill>
              <a:round/>
              <a:headEnd/>
              <a:tailEnd/>
            </a:ln>
          </p:spPr>
          <p:txBody>
            <a:bodyPr/>
            <a:lstStyle/>
            <a:p>
              <a:endParaRPr lang="ru-RU"/>
            </a:p>
          </p:txBody>
        </p:sp>
        <p:sp>
          <p:nvSpPr>
            <p:cNvPr id="172049" name="Line 13"/>
            <p:cNvSpPr>
              <a:spLocks noChangeShapeType="1"/>
            </p:cNvSpPr>
            <p:nvPr/>
          </p:nvSpPr>
          <p:spPr bwMode="auto">
            <a:xfrm>
              <a:off x="5184" y="7748"/>
              <a:ext cx="0" cy="432"/>
            </a:xfrm>
            <a:prstGeom prst="line">
              <a:avLst/>
            </a:prstGeom>
            <a:noFill/>
            <a:ln w="9525">
              <a:solidFill>
                <a:schemeClr val="tx1"/>
              </a:solidFill>
              <a:round/>
              <a:headEnd/>
              <a:tailEnd type="triangle" w="med" len="med"/>
            </a:ln>
          </p:spPr>
          <p:txBody>
            <a:bodyPr/>
            <a:lstStyle/>
            <a:p>
              <a:endParaRPr lang="ru-RU"/>
            </a:p>
          </p:txBody>
        </p:sp>
      </p:grpSp>
      <p:sp>
        <p:nvSpPr>
          <p:cNvPr id="172036" name="Text Box 14"/>
          <p:cNvSpPr txBox="1">
            <a:spLocks noChangeArrowheads="1"/>
          </p:cNvSpPr>
          <p:nvPr/>
        </p:nvSpPr>
        <p:spPr bwMode="auto">
          <a:xfrm>
            <a:off x="3048000" y="2438400"/>
            <a:ext cx="3810000" cy="862013"/>
          </a:xfrm>
          <a:prstGeom prst="rect">
            <a:avLst/>
          </a:prstGeom>
          <a:noFill/>
          <a:ln w="12700">
            <a:noFill/>
            <a:miter lim="800000"/>
            <a:headEnd/>
            <a:tailEnd/>
          </a:ln>
        </p:spPr>
        <p:txBody>
          <a:bodyPr>
            <a:spAutoFit/>
          </a:bodyPr>
          <a:lstStyle/>
          <a:p>
            <a:pPr algn="l"/>
            <a:r>
              <a:rPr lang="ru-RU" sz="1400">
                <a:latin typeface="Arial" charset="0"/>
              </a:rPr>
              <a:t>Бюджетные заявки на целевые программы</a:t>
            </a:r>
            <a:endParaRPr lang="ru-RU">
              <a:latin typeface="Arial" charset="0"/>
            </a:endParaRPr>
          </a:p>
          <a:p>
            <a:pPr>
              <a:spcBef>
                <a:spcPct val="50000"/>
              </a:spcBef>
            </a:pPr>
            <a:endParaRPr lang="ru-RU">
              <a:latin typeface="Arial" charset="0"/>
            </a:endParaRPr>
          </a:p>
        </p:txBody>
      </p:sp>
      <p:sp>
        <p:nvSpPr>
          <p:cNvPr id="172037" name="Text Box 15"/>
          <p:cNvSpPr txBox="1">
            <a:spLocks noChangeArrowheads="1"/>
          </p:cNvSpPr>
          <p:nvPr/>
        </p:nvSpPr>
        <p:spPr bwMode="auto">
          <a:xfrm>
            <a:off x="3276600" y="4038600"/>
            <a:ext cx="3733800" cy="336550"/>
          </a:xfrm>
          <a:prstGeom prst="rect">
            <a:avLst/>
          </a:prstGeom>
          <a:noFill/>
          <a:ln w="12700">
            <a:noFill/>
            <a:miter lim="800000"/>
            <a:headEnd/>
            <a:tailEnd/>
          </a:ln>
        </p:spPr>
        <p:txBody>
          <a:bodyPr>
            <a:spAutoFit/>
          </a:bodyPr>
          <a:lstStyle/>
          <a:p>
            <a:pPr algn="l">
              <a:spcBef>
                <a:spcPct val="50000"/>
              </a:spcBef>
            </a:pPr>
            <a:r>
              <a:rPr lang="ru-RU" sz="1600">
                <a:latin typeface="Arial" charset="0"/>
              </a:rPr>
              <a:t>Согласование бюджетных заявок</a:t>
            </a:r>
          </a:p>
        </p:txBody>
      </p:sp>
      <p:sp>
        <p:nvSpPr>
          <p:cNvPr id="172038" name="Text Box 16"/>
          <p:cNvSpPr txBox="1">
            <a:spLocks noChangeArrowheads="1"/>
          </p:cNvSpPr>
          <p:nvPr/>
        </p:nvSpPr>
        <p:spPr bwMode="auto">
          <a:xfrm>
            <a:off x="3810000" y="5334000"/>
            <a:ext cx="2286000" cy="754053"/>
          </a:xfrm>
          <a:prstGeom prst="rect">
            <a:avLst/>
          </a:prstGeom>
          <a:noFill/>
          <a:ln w="12700">
            <a:noFill/>
            <a:miter lim="800000"/>
            <a:headEnd/>
            <a:tailEnd/>
          </a:ln>
        </p:spPr>
        <p:txBody>
          <a:bodyPr wrap="square">
            <a:spAutoFit/>
          </a:bodyPr>
          <a:lstStyle/>
          <a:p>
            <a:pPr algn="l"/>
            <a:r>
              <a:rPr lang="ru-RU" sz="1600" dirty="0">
                <a:latin typeface="Arial" charset="0"/>
              </a:rPr>
              <a:t>Проект закона о ФБ</a:t>
            </a:r>
            <a:endParaRPr lang="ru-RU" sz="1400" dirty="0">
              <a:latin typeface="Arial" charset="0"/>
            </a:endParaRPr>
          </a:p>
          <a:p>
            <a:pPr>
              <a:spcBef>
                <a:spcPct val="50000"/>
              </a:spcBef>
            </a:pPr>
            <a:endParaRPr lang="ru-RU" dirty="0">
              <a:latin typeface="Arial"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81000"/>
          </a:xfrm>
        </p:spPr>
        <p:txBody>
          <a:bodyPr>
            <a:normAutofit/>
          </a:bodyPr>
          <a:lstStyle/>
          <a:p>
            <a:r>
              <a:rPr lang="ru-RU" sz="1600" dirty="0" smtClean="0">
                <a:solidFill>
                  <a:schemeClr val="tx1"/>
                </a:solidFill>
                <a:latin typeface="Times New Roman" pitchFamily="18" charset="0"/>
                <a:cs typeface="Times New Roman" pitchFamily="18" charset="0"/>
              </a:rPr>
              <a:t>2. Порядок финансирования федеральных целевых программ</a:t>
            </a:r>
            <a:endParaRPr lang="ru-RU" sz="1600" dirty="0">
              <a:solidFill>
                <a:schemeClr val="tx1"/>
              </a:solidFill>
            </a:endParaRPr>
          </a:p>
        </p:txBody>
      </p:sp>
      <p:sp>
        <p:nvSpPr>
          <p:cNvPr id="3" name="Содержимое 2"/>
          <p:cNvSpPr>
            <a:spLocks noGrp="1"/>
          </p:cNvSpPr>
          <p:nvPr>
            <p:ph idx="1"/>
          </p:nvPr>
        </p:nvSpPr>
        <p:spPr>
          <a:xfrm>
            <a:off x="228600" y="1219200"/>
            <a:ext cx="8686800" cy="5486400"/>
          </a:xfrm>
        </p:spPr>
        <p:txBody>
          <a:bodyPr>
            <a:normAutofit/>
          </a:bodyPr>
          <a:lstStyle/>
          <a:p>
            <a:pPr marL="0" algn="just">
              <a:lnSpc>
                <a:spcPct val="110000"/>
              </a:lnSpc>
              <a:spcBef>
                <a:spcPts val="600"/>
              </a:spcBef>
              <a:spcAft>
                <a:spcPts val="600"/>
              </a:spcAft>
              <a:buClrTx/>
              <a:buFont typeface="Wingdings" pitchFamily="2" charset="2"/>
              <a:buChar char="Ø"/>
            </a:pPr>
            <a:r>
              <a:rPr lang="ru-RU" sz="3200" dirty="0" smtClean="0">
                <a:latin typeface="Arial" charset="0"/>
              </a:rPr>
              <a:t> Финансирование расходов на ФЦП из ФБ осуществляется строго по целевому направлению с открытого органами Федерального казначейства ЛС</a:t>
            </a:r>
          </a:p>
          <a:p>
            <a:pPr marL="0" algn="just">
              <a:lnSpc>
                <a:spcPct val="110000"/>
              </a:lnSpc>
              <a:spcBef>
                <a:spcPts val="600"/>
              </a:spcBef>
              <a:spcAft>
                <a:spcPts val="600"/>
              </a:spcAft>
              <a:buClrTx/>
              <a:buFont typeface="Wingdings" pitchFamily="2" charset="2"/>
              <a:buChar char="Ø"/>
            </a:pPr>
            <a:r>
              <a:rPr lang="ru-RU" sz="3200" dirty="0" smtClean="0">
                <a:latin typeface="Arial" charset="0"/>
              </a:rPr>
              <a:t> Финансирование ФЦП осуществляется в соответствии с утвержденными объемами финансирования по перечню ФЦП, принятых к реализации в пределах расходов, утвержденных  в законе о ФБ</a:t>
            </a:r>
            <a:endParaRPr lang="ru-RU" sz="3200" dirty="0">
              <a:latin typeface="Arial"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52400" y="990600"/>
            <a:ext cx="8839200" cy="5867400"/>
          </a:xfrm>
        </p:spPr>
        <p:txBody>
          <a:bodyPr>
            <a:noAutofit/>
          </a:bodyPr>
          <a:lstStyle/>
          <a:p>
            <a:pPr marL="0" algn="just">
              <a:spcBef>
                <a:spcPts val="600"/>
              </a:spcBef>
              <a:spcAft>
                <a:spcPts val="600"/>
              </a:spcAft>
              <a:buClrTx/>
              <a:buFont typeface="Wingdings" pitchFamily="2" charset="2"/>
              <a:buChar char="Ø"/>
            </a:pPr>
            <a:r>
              <a:rPr lang="ru-RU" sz="2800" dirty="0" smtClean="0">
                <a:latin typeface="Arial" charset="0"/>
              </a:rPr>
              <a:t> Доведение ЛБО и ОФР на счета распорядителей производится Казначейством на основании расходных расписаний по перечню расходов и в пределах средств, полученных от Казначейства России</a:t>
            </a:r>
          </a:p>
          <a:p>
            <a:pPr marL="0" algn="just">
              <a:spcBef>
                <a:spcPts val="600"/>
              </a:spcBef>
              <a:spcAft>
                <a:spcPts val="600"/>
              </a:spcAft>
              <a:buClrTx/>
              <a:buFont typeface="Wingdings" pitchFamily="2" charset="2"/>
              <a:buChar char="Ø"/>
            </a:pPr>
            <a:r>
              <a:rPr lang="ru-RU" sz="2800" dirty="0" smtClean="0">
                <a:latin typeface="Arial" charset="0"/>
              </a:rPr>
              <a:t> Контроль за использованием бюджетных средств на финансирование ФЦП осуществляется ФК</a:t>
            </a:r>
            <a:endParaRPr lang="ru-RU" sz="2800" dirty="0">
              <a:latin typeface="Arial" charset="0"/>
            </a:endParaRPr>
          </a:p>
        </p:txBody>
      </p:sp>
      <p:sp>
        <p:nvSpPr>
          <p:cNvPr id="4" name="Прямоугольник 3"/>
          <p:cNvSpPr/>
          <p:nvPr/>
        </p:nvSpPr>
        <p:spPr>
          <a:xfrm>
            <a:off x="0" y="228600"/>
            <a:ext cx="7696200" cy="369332"/>
          </a:xfrm>
          <a:prstGeom prst="rect">
            <a:avLst/>
          </a:prstGeom>
        </p:spPr>
        <p:txBody>
          <a:bodyPr wrap="square">
            <a:spAutoFit/>
          </a:bodyPr>
          <a:lstStyle/>
          <a:p>
            <a:r>
              <a:rPr lang="ru-RU" dirty="0" smtClean="0">
                <a:latin typeface="Times New Roman" pitchFamily="18" charset="0"/>
                <a:cs typeface="Times New Roman" pitchFamily="18" charset="0"/>
              </a:rPr>
              <a:t>2. Порядок финансирования федеральных целевых программ</a:t>
            </a:r>
            <a:endParaRPr lang="ru-RU"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04800" y="1066800"/>
            <a:ext cx="8686800" cy="5562600"/>
          </a:xfrm>
        </p:spPr>
        <p:txBody>
          <a:bodyPr>
            <a:noAutofit/>
          </a:bodyPr>
          <a:lstStyle/>
          <a:p>
            <a:pPr marL="0">
              <a:spcBef>
                <a:spcPts val="600"/>
              </a:spcBef>
              <a:spcAft>
                <a:spcPts val="600"/>
              </a:spcAft>
              <a:buClr>
                <a:srgbClr val="C00000"/>
              </a:buClr>
              <a:buNone/>
            </a:pPr>
            <a:r>
              <a:rPr lang="ru-RU" sz="3200" dirty="0" smtClean="0">
                <a:latin typeface="Arial" charset="0"/>
              </a:rPr>
              <a:t>     Ведение реестра государственных контрактов, заключенных от имени РФ осуществляется для повышение качества исполнения и доступности результатов государственных функций возложено на Казначейство РФ</a:t>
            </a:r>
          </a:p>
          <a:p>
            <a:pPr marL="0">
              <a:spcBef>
                <a:spcPts val="600"/>
              </a:spcBef>
              <a:spcAft>
                <a:spcPts val="600"/>
              </a:spcAft>
              <a:buClr>
                <a:srgbClr val="C00000"/>
              </a:buClr>
              <a:buNone/>
            </a:pPr>
            <a:r>
              <a:rPr lang="ru-RU" sz="3200" dirty="0" smtClean="0">
                <a:latin typeface="Arial" charset="0"/>
              </a:rPr>
              <a:t>     Для этого казначейство взаимодействует с государственными заказчиками</a:t>
            </a:r>
            <a:endParaRPr lang="ru-RU" sz="3200" dirty="0">
              <a:latin typeface="Arial" charset="0"/>
            </a:endParaRPr>
          </a:p>
        </p:txBody>
      </p:sp>
      <p:sp>
        <p:nvSpPr>
          <p:cNvPr id="4" name="Прямоугольник 3"/>
          <p:cNvSpPr/>
          <p:nvPr/>
        </p:nvSpPr>
        <p:spPr>
          <a:xfrm>
            <a:off x="304800" y="228600"/>
            <a:ext cx="8305800" cy="338554"/>
          </a:xfrm>
          <a:prstGeom prst="rect">
            <a:avLst/>
          </a:prstGeom>
        </p:spPr>
        <p:txBody>
          <a:bodyPr wrap="square">
            <a:spAutoFit/>
          </a:bodyPr>
          <a:lstStyle/>
          <a:p>
            <a:pPr marL="514350" indent="-514350">
              <a:spcAft>
                <a:spcPts val="600"/>
              </a:spcAft>
              <a:buClrTx/>
            </a:pPr>
            <a:r>
              <a:rPr lang="ru-RU" sz="1600" dirty="0" smtClean="0">
                <a:latin typeface="Times New Roman" pitchFamily="18" charset="0"/>
                <a:cs typeface="Times New Roman" pitchFamily="18" charset="0"/>
              </a:rPr>
              <a:t>3. Порядок финансирования закупок для государственных нужд</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Text Box 2"/>
          <p:cNvSpPr txBox="1">
            <a:spLocks noChangeArrowheads="1"/>
          </p:cNvSpPr>
          <p:nvPr/>
        </p:nvSpPr>
        <p:spPr bwMode="auto">
          <a:xfrm>
            <a:off x="228600" y="838200"/>
            <a:ext cx="8686800" cy="646113"/>
          </a:xfrm>
          <a:prstGeom prst="rect">
            <a:avLst/>
          </a:prstGeom>
          <a:noFill/>
          <a:ln w="9525">
            <a:noFill/>
            <a:miter lim="800000"/>
            <a:headEnd/>
            <a:tailEnd/>
          </a:ln>
        </p:spPr>
        <p:txBody>
          <a:bodyPr>
            <a:spAutoFit/>
          </a:bodyPr>
          <a:lstStyle/>
          <a:p>
            <a:pPr algn="ctr">
              <a:spcBef>
                <a:spcPct val="50000"/>
              </a:spcBef>
            </a:pPr>
            <a:r>
              <a:rPr lang="ru-RU" sz="3600" b="1" dirty="0">
                <a:latin typeface="Arial" charset="0"/>
              </a:rPr>
              <a:t>Цели ведения реестра:</a:t>
            </a:r>
            <a:endParaRPr lang="ru-RU" sz="3600" b="1" dirty="0">
              <a:latin typeface="Century Gothic" pitchFamily="34" charset="0"/>
            </a:endParaRPr>
          </a:p>
        </p:txBody>
      </p:sp>
      <p:sp>
        <p:nvSpPr>
          <p:cNvPr id="176131" name="Text Box 3"/>
          <p:cNvSpPr txBox="1">
            <a:spLocks noChangeArrowheads="1"/>
          </p:cNvSpPr>
          <p:nvPr/>
        </p:nvSpPr>
        <p:spPr bwMode="auto">
          <a:xfrm>
            <a:off x="228600" y="2133600"/>
            <a:ext cx="8629650" cy="3770263"/>
          </a:xfrm>
          <a:prstGeom prst="rect">
            <a:avLst/>
          </a:prstGeom>
          <a:noFill/>
          <a:ln w="9525">
            <a:noFill/>
            <a:miter lim="800000"/>
            <a:headEnd/>
            <a:tailEnd/>
          </a:ln>
        </p:spPr>
        <p:txBody>
          <a:bodyPr>
            <a:spAutoFit/>
          </a:bodyPr>
          <a:lstStyle/>
          <a:p>
            <a:pPr>
              <a:spcBef>
                <a:spcPts val="600"/>
              </a:spcBef>
              <a:buFont typeface="Wingdings" pitchFamily="2" charset="2"/>
              <a:buChar char="Ø"/>
            </a:pPr>
            <a:r>
              <a:rPr lang="ru-RU" sz="2800" dirty="0" smtClean="0">
                <a:latin typeface="Arial" charset="0"/>
              </a:rPr>
              <a:t>  Расширение </a:t>
            </a:r>
            <a:r>
              <a:rPr lang="ru-RU" sz="2800" dirty="0">
                <a:latin typeface="Arial" charset="0"/>
              </a:rPr>
              <a:t>возможности для участия ФЛ и ЮЛ в размещении госзаказов;</a:t>
            </a:r>
          </a:p>
          <a:p>
            <a:pPr>
              <a:spcBef>
                <a:spcPts val="600"/>
              </a:spcBef>
              <a:buFont typeface="Wingdings" pitchFamily="2" charset="2"/>
              <a:buChar char="Ø"/>
            </a:pPr>
            <a:r>
              <a:rPr lang="ru-RU" sz="2800" dirty="0" smtClean="0">
                <a:latin typeface="Arial" charset="0"/>
              </a:rPr>
              <a:t> Развитие </a:t>
            </a:r>
            <a:r>
              <a:rPr lang="ru-RU" sz="2800" dirty="0">
                <a:latin typeface="Arial" charset="0"/>
              </a:rPr>
              <a:t>добросовестной конкуренции;</a:t>
            </a:r>
          </a:p>
          <a:p>
            <a:pPr>
              <a:spcBef>
                <a:spcPts val="600"/>
              </a:spcBef>
              <a:buFont typeface="Wingdings" pitchFamily="2" charset="2"/>
              <a:buChar char="Ø"/>
            </a:pPr>
            <a:r>
              <a:rPr lang="ru-RU" sz="2800" dirty="0" smtClean="0">
                <a:latin typeface="Arial" charset="0"/>
              </a:rPr>
              <a:t> Совершенствование </a:t>
            </a:r>
            <a:r>
              <a:rPr lang="ru-RU" sz="2800" dirty="0">
                <a:latin typeface="Arial" charset="0"/>
              </a:rPr>
              <a:t>деятельности органов государственной власти в сфере размещения заказов;</a:t>
            </a:r>
          </a:p>
          <a:p>
            <a:pPr>
              <a:spcBef>
                <a:spcPts val="600"/>
              </a:spcBef>
              <a:buFont typeface="Wingdings" pitchFamily="2" charset="2"/>
              <a:buChar char="Ø"/>
            </a:pPr>
            <a:r>
              <a:rPr lang="ru-RU" sz="2800" dirty="0" smtClean="0">
                <a:latin typeface="Arial" charset="0"/>
              </a:rPr>
              <a:t> Обеспечение </a:t>
            </a:r>
            <a:r>
              <a:rPr lang="ru-RU" sz="2800" dirty="0">
                <a:latin typeface="Arial" charset="0"/>
              </a:rPr>
              <a:t>гласности и </a:t>
            </a:r>
            <a:r>
              <a:rPr lang="ru-RU" sz="2800" dirty="0" smtClean="0">
                <a:latin typeface="Arial" charset="0"/>
              </a:rPr>
              <a:t>прозрачности, предотвращение </a:t>
            </a:r>
            <a:r>
              <a:rPr lang="ru-RU" sz="2800" dirty="0">
                <a:latin typeface="Arial" charset="0"/>
              </a:rPr>
              <a:t>коррупции в бюджетной сфере</a:t>
            </a:r>
            <a:endParaRPr lang="ru-RU" dirty="0">
              <a:latin typeface="Arial" charset="0"/>
            </a:endParaRPr>
          </a:p>
        </p:txBody>
      </p:sp>
      <p:sp>
        <p:nvSpPr>
          <p:cNvPr id="5" name="Прямоугольник 4"/>
          <p:cNvSpPr/>
          <p:nvPr/>
        </p:nvSpPr>
        <p:spPr>
          <a:xfrm>
            <a:off x="152400" y="228600"/>
            <a:ext cx="7543800" cy="369332"/>
          </a:xfrm>
          <a:prstGeom prst="rect">
            <a:avLst/>
          </a:prstGeom>
        </p:spPr>
        <p:txBody>
          <a:bodyPr wrap="square">
            <a:spAutoFit/>
          </a:bodyPr>
          <a:lstStyle/>
          <a:p>
            <a:pPr marL="514350" indent="-514350">
              <a:spcAft>
                <a:spcPts val="600"/>
              </a:spcAft>
              <a:buClrTx/>
            </a:pPr>
            <a:r>
              <a:rPr lang="ru-RU" dirty="0" smtClean="0">
                <a:latin typeface="Times New Roman" pitchFamily="18" charset="0"/>
                <a:cs typeface="Times New Roman" pitchFamily="18" charset="0"/>
              </a:rPr>
              <a:t>3. Порядок финансирования закупок для государственных нужд</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04800" y="1524000"/>
            <a:ext cx="8534400" cy="5181600"/>
          </a:xfrm>
        </p:spPr>
        <p:txBody>
          <a:bodyPr>
            <a:noAutofit/>
          </a:bodyPr>
          <a:lstStyle/>
          <a:p>
            <a:pPr marL="0">
              <a:spcBef>
                <a:spcPts val="0"/>
              </a:spcBef>
              <a:buNone/>
            </a:pPr>
            <a:r>
              <a:rPr lang="ru-RU" sz="3200" dirty="0" smtClean="0">
                <a:latin typeface="Arial" charset="0"/>
              </a:rPr>
              <a:t>     Объем закупок и поставок продукции для федеральных государственных нужд определяется государственными контрактами, заключенными государственными заказчиками с организациями-поставщиками</a:t>
            </a:r>
            <a:endParaRPr lang="ru-RU" sz="3200" dirty="0">
              <a:latin typeface="Century Gothic" pitchFamily="34" charset="0"/>
            </a:endParaRPr>
          </a:p>
        </p:txBody>
      </p:sp>
      <p:sp>
        <p:nvSpPr>
          <p:cNvPr id="4" name="Прямоугольник 3"/>
          <p:cNvSpPr/>
          <p:nvPr/>
        </p:nvSpPr>
        <p:spPr>
          <a:xfrm>
            <a:off x="228600" y="381000"/>
            <a:ext cx="7086600" cy="369332"/>
          </a:xfrm>
          <a:prstGeom prst="rect">
            <a:avLst/>
          </a:prstGeom>
        </p:spPr>
        <p:txBody>
          <a:bodyPr wrap="square">
            <a:spAutoFit/>
          </a:bodyPr>
          <a:lstStyle/>
          <a:p>
            <a:pPr marL="514350" indent="-514350">
              <a:spcAft>
                <a:spcPts val="600"/>
              </a:spcAft>
              <a:buClrTx/>
            </a:pPr>
            <a:r>
              <a:rPr lang="ru-RU" dirty="0" smtClean="0">
                <a:latin typeface="Times New Roman" pitchFamily="18" charset="0"/>
                <a:cs typeface="Times New Roman" pitchFamily="18" charset="0"/>
              </a:rPr>
              <a:t>3. Порядок финансирования закупок для государственных нужд</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81000"/>
          </a:xfrm>
        </p:spPr>
        <p:txBody>
          <a:bodyPr>
            <a:normAutofit fontScale="90000"/>
          </a:bodyPr>
          <a:lstStyle/>
          <a:p>
            <a:r>
              <a:rPr lang="ru-RU" sz="1800" dirty="0" smtClean="0">
                <a:solidFill>
                  <a:schemeClr val="tx1"/>
                </a:solidFill>
                <a:latin typeface="Times New Roman" pitchFamily="18" charset="0"/>
                <a:cs typeface="Times New Roman" pitchFamily="18" charset="0"/>
              </a:rPr>
              <a:t>3. Порядок финансирования закупок для государственных нужд</a:t>
            </a:r>
            <a:r>
              <a:rPr lang="ru-RU" sz="1600" dirty="0" smtClean="0">
                <a:latin typeface="Times New Roman" pitchFamily="18" charset="0"/>
                <a:cs typeface="Times New Roman" pitchFamily="18" charset="0"/>
              </a:rPr>
              <a:t/>
            </a:r>
            <a:br>
              <a:rPr lang="ru-RU" sz="1600" dirty="0" smtClean="0">
                <a:latin typeface="Times New Roman" pitchFamily="18" charset="0"/>
                <a:cs typeface="Times New Roman" pitchFamily="18" charset="0"/>
              </a:rPr>
            </a:br>
            <a:r>
              <a:rPr lang="ru-RU" sz="1600" dirty="0" smtClean="0">
                <a:latin typeface="Times New Roman" pitchFamily="18" charset="0"/>
                <a:cs typeface="Times New Roman" pitchFamily="18" charset="0"/>
              </a:rPr>
              <a:t/>
            </a:r>
            <a:br>
              <a:rPr lang="ru-RU" sz="1600" dirty="0" smtClean="0">
                <a:latin typeface="Times New Roman" pitchFamily="18" charset="0"/>
                <a:cs typeface="Times New Roman" pitchFamily="18" charset="0"/>
              </a:rPr>
            </a:br>
            <a:endParaRPr lang="ru-RU" sz="1600" dirty="0">
              <a:solidFill>
                <a:schemeClr val="tx1"/>
              </a:solidFill>
            </a:endParaRPr>
          </a:p>
        </p:txBody>
      </p:sp>
      <p:sp>
        <p:nvSpPr>
          <p:cNvPr id="3" name="Содержимое 2"/>
          <p:cNvSpPr>
            <a:spLocks noGrp="1"/>
          </p:cNvSpPr>
          <p:nvPr>
            <p:ph idx="1"/>
          </p:nvPr>
        </p:nvSpPr>
        <p:spPr>
          <a:xfrm>
            <a:off x="304800" y="914400"/>
            <a:ext cx="8534400" cy="5638800"/>
          </a:xfrm>
        </p:spPr>
        <p:txBody>
          <a:bodyPr>
            <a:normAutofit/>
          </a:bodyPr>
          <a:lstStyle/>
          <a:p>
            <a:pPr marL="0">
              <a:spcAft>
                <a:spcPts val="1200"/>
              </a:spcAft>
              <a:buNone/>
            </a:pPr>
            <a:r>
              <a:rPr lang="ru-RU" sz="3600" dirty="0" smtClean="0">
                <a:latin typeface="Arial" charset="0"/>
              </a:rPr>
              <a:t>     Закупки и поставки продукции для федеральных государственных нужд размещаются в организациях-поставщиках </a:t>
            </a:r>
            <a:r>
              <a:rPr lang="ru-RU" sz="3600" dirty="0" smtClean="0">
                <a:solidFill>
                  <a:srgbClr val="FF0000"/>
                </a:solidFill>
                <a:latin typeface="Arial" charset="0"/>
              </a:rPr>
              <a:t>на основе конкурсного отбора,</a:t>
            </a:r>
            <a:r>
              <a:rPr lang="ru-RU" sz="3600" dirty="0" smtClean="0">
                <a:latin typeface="Arial" charset="0"/>
              </a:rPr>
              <a:t> путем проведения открытых (закрытых) торгов, конкурсов, аукционов, посредством заключения государственных контрактов</a:t>
            </a:r>
            <a:endParaRPr lang="ru-RU" sz="36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Text Box 2"/>
          <p:cNvSpPr txBox="1">
            <a:spLocks noChangeArrowheads="1"/>
          </p:cNvSpPr>
          <p:nvPr/>
        </p:nvSpPr>
        <p:spPr bwMode="auto">
          <a:xfrm>
            <a:off x="304800" y="228600"/>
            <a:ext cx="8553450" cy="1816100"/>
          </a:xfrm>
          <a:prstGeom prst="rect">
            <a:avLst/>
          </a:prstGeom>
          <a:noFill/>
          <a:ln w="9525">
            <a:noFill/>
            <a:miter lim="800000"/>
            <a:headEnd/>
            <a:tailEnd/>
          </a:ln>
        </p:spPr>
        <p:txBody>
          <a:bodyPr>
            <a:spAutoFit/>
          </a:bodyPr>
          <a:lstStyle/>
          <a:p>
            <a:pPr>
              <a:spcBef>
                <a:spcPct val="50000"/>
              </a:spcBef>
            </a:pPr>
            <a:r>
              <a:rPr lang="ru-RU" sz="4000" b="1" i="1" dirty="0">
                <a:solidFill>
                  <a:srgbClr val="CCCCFF"/>
                </a:solidFill>
                <a:latin typeface="Arial" charset="0"/>
              </a:rPr>
              <a:t> </a:t>
            </a:r>
            <a:r>
              <a:rPr lang="ru-RU" sz="3600" b="1" dirty="0">
                <a:latin typeface="Arial" charset="0"/>
              </a:rPr>
              <a:t>Финансирование </a:t>
            </a:r>
            <a:r>
              <a:rPr lang="ru-RU" sz="3600" b="1" dirty="0" err="1">
                <a:latin typeface="Arial" charset="0"/>
              </a:rPr>
              <a:t>гос</a:t>
            </a:r>
            <a:r>
              <a:rPr lang="ru-RU" sz="3600" b="1" dirty="0">
                <a:latin typeface="Arial" charset="0"/>
              </a:rPr>
              <a:t>. закупок по следующим направлениям имеет особенности:</a:t>
            </a:r>
            <a:endParaRPr lang="ru-RU" sz="3600" b="1" dirty="0">
              <a:latin typeface="Century Gothic" pitchFamily="34" charset="0"/>
            </a:endParaRPr>
          </a:p>
        </p:txBody>
      </p:sp>
      <p:sp>
        <p:nvSpPr>
          <p:cNvPr id="179203" name="Text Box 3"/>
          <p:cNvSpPr txBox="1">
            <a:spLocks noChangeArrowheads="1"/>
          </p:cNvSpPr>
          <p:nvPr/>
        </p:nvSpPr>
        <p:spPr bwMode="auto">
          <a:xfrm>
            <a:off x="457200" y="2362200"/>
            <a:ext cx="8305800" cy="3339376"/>
          </a:xfrm>
          <a:prstGeom prst="rect">
            <a:avLst/>
          </a:prstGeom>
          <a:noFill/>
          <a:ln w="9525">
            <a:noFill/>
            <a:miter lim="800000"/>
            <a:headEnd/>
            <a:tailEnd/>
          </a:ln>
        </p:spPr>
        <p:txBody>
          <a:bodyPr>
            <a:spAutoFit/>
          </a:bodyPr>
          <a:lstStyle/>
          <a:p>
            <a:pPr algn="l">
              <a:spcBef>
                <a:spcPts val="600"/>
              </a:spcBef>
              <a:buFont typeface="Wingdings" pitchFamily="2" charset="2"/>
              <a:buChar char="Ø"/>
            </a:pPr>
            <a:r>
              <a:rPr lang="ru-RU" sz="2800" dirty="0" smtClean="0">
                <a:latin typeface="Arial" charset="0"/>
              </a:rPr>
              <a:t> закупки </a:t>
            </a:r>
            <a:r>
              <a:rPr lang="ru-RU" sz="2800" dirty="0">
                <a:latin typeface="Arial" charset="0"/>
              </a:rPr>
              <a:t>и поставки продукции для поддержания обороноспособности РФ;</a:t>
            </a:r>
          </a:p>
          <a:p>
            <a:pPr algn="l">
              <a:spcBef>
                <a:spcPts val="600"/>
              </a:spcBef>
              <a:buFont typeface="Wingdings" pitchFamily="2" charset="2"/>
              <a:buChar char="Ø"/>
            </a:pPr>
            <a:r>
              <a:rPr lang="ru-RU" sz="2800" dirty="0" smtClean="0">
                <a:latin typeface="Arial" charset="0"/>
              </a:rPr>
              <a:t> поставки </a:t>
            </a:r>
            <a:r>
              <a:rPr lang="ru-RU" sz="2800" dirty="0">
                <a:latin typeface="Arial" charset="0"/>
              </a:rPr>
              <a:t>топливно-энергетических ресурсов для федеральных нужд;</a:t>
            </a:r>
          </a:p>
          <a:p>
            <a:pPr algn="l">
              <a:spcBef>
                <a:spcPts val="600"/>
              </a:spcBef>
              <a:buFont typeface="Wingdings" pitchFamily="2" charset="2"/>
              <a:buChar char="Ø"/>
            </a:pPr>
            <a:r>
              <a:rPr lang="ru-RU" sz="2800" dirty="0" smtClean="0">
                <a:latin typeface="Arial" charset="0"/>
              </a:rPr>
              <a:t> закупки </a:t>
            </a:r>
            <a:r>
              <a:rPr lang="ru-RU" sz="2800" dirty="0">
                <a:latin typeface="Arial" charset="0"/>
              </a:rPr>
              <a:t>и поставки продукции в государственный материальный резерв;</a:t>
            </a:r>
          </a:p>
          <a:p>
            <a:pPr algn="l">
              <a:spcBef>
                <a:spcPts val="600"/>
              </a:spcBef>
              <a:buFont typeface="Wingdings" pitchFamily="2" charset="2"/>
              <a:buChar char="Ø"/>
            </a:pPr>
            <a:r>
              <a:rPr lang="ru-RU" sz="2800" dirty="0" smtClean="0">
                <a:latin typeface="Arial" charset="0"/>
              </a:rPr>
              <a:t> выполнение </a:t>
            </a:r>
            <a:r>
              <a:rPr lang="ru-RU" sz="2800" dirty="0">
                <a:latin typeface="Arial" charset="0"/>
              </a:rPr>
              <a:t>геологоразведочных работ и т.д</a:t>
            </a:r>
            <a:r>
              <a:rPr lang="ru-RU" sz="2800" i="1" dirty="0">
                <a:latin typeface="Arial" charset="0"/>
              </a:rPr>
              <a:t>.</a:t>
            </a:r>
            <a:endParaRPr lang="ru-RU" sz="3200" i="1" dirty="0">
              <a:latin typeface="Arial"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7" name="Text Box 3"/>
          <p:cNvSpPr txBox="1">
            <a:spLocks noChangeArrowheads="1"/>
          </p:cNvSpPr>
          <p:nvPr/>
        </p:nvSpPr>
        <p:spPr bwMode="auto">
          <a:xfrm>
            <a:off x="304800" y="533400"/>
            <a:ext cx="8686800" cy="5984022"/>
          </a:xfrm>
          <a:prstGeom prst="rect">
            <a:avLst/>
          </a:prstGeom>
          <a:noFill/>
          <a:ln w="9525">
            <a:noFill/>
            <a:miter lim="800000"/>
            <a:headEnd/>
            <a:tailEnd/>
          </a:ln>
        </p:spPr>
        <p:txBody>
          <a:bodyPr wrap="square">
            <a:spAutoFit/>
          </a:bodyPr>
          <a:lstStyle/>
          <a:p>
            <a:pPr algn="l">
              <a:spcBef>
                <a:spcPct val="50000"/>
              </a:spcBef>
              <a:buClr>
                <a:srgbClr val="C00000"/>
              </a:buClr>
              <a:buFont typeface="Wingdings" pitchFamily="2" charset="2"/>
              <a:buChar char="Ø"/>
            </a:pPr>
            <a:endParaRPr lang="ru-RU" dirty="0" smtClean="0">
              <a:latin typeface="Arial" charset="0"/>
            </a:endParaRPr>
          </a:p>
          <a:p>
            <a:pPr algn="l">
              <a:spcAft>
                <a:spcPts val="600"/>
              </a:spcAft>
              <a:buClr>
                <a:srgbClr val="C00000"/>
              </a:buClr>
            </a:pPr>
            <a:r>
              <a:rPr lang="ru-RU" sz="3000" b="1" i="1" dirty="0" smtClean="0">
                <a:latin typeface="Arial" charset="0"/>
              </a:rPr>
              <a:t>Выводы:</a:t>
            </a:r>
          </a:p>
          <a:p>
            <a:pPr algn="l">
              <a:spcBef>
                <a:spcPts val="600"/>
              </a:spcBef>
              <a:buFont typeface="Wingdings" pitchFamily="2" charset="2"/>
              <a:buChar char="q"/>
            </a:pPr>
            <a:r>
              <a:rPr lang="ru-RU" sz="3000" dirty="0" smtClean="0">
                <a:latin typeface="Arial" charset="0"/>
              </a:rPr>
              <a:t> Финансирование </a:t>
            </a:r>
            <a:r>
              <a:rPr lang="ru-RU" sz="3000" dirty="0">
                <a:latin typeface="Arial" charset="0"/>
              </a:rPr>
              <a:t>целевых программ за счет средств ФБ осуществляется в соответствии с действующим законодательством;</a:t>
            </a:r>
          </a:p>
          <a:p>
            <a:pPr algn="l">
              <a:spcBef>
                <a:spcPts val="600"/>
              </a:spcBef>
              <a:buFont typeface="Wingdings" pitchFamily="2" charset="2"/>
              <a:buChar char="q"/>
            </a:pPr>
            <a:r>
              <a:rPr lang="ru-RU" sz="3000" dirty="0" smtClean="0">
                <a:latin typeface="Arial" charset="0"/>
              </a:rPr>
              <a:t> Органы </a:t>
            </a:r>
            <a:r>
              <a:rPr lang="ru-RU" sz="3000" dirty="0">
                <a:latin typeface="Arial" charset="0"/>
              </a:rPr>
              <a:t>казначейства формируют отчетность о целевом использовании средств, выделенных для финансирования федеральных целевых программ;</a:t>
            </a:r>
          </a:p>
          <a:p>
            <a:pPr algn="l">
              <a:spcBef>
                <a:spcPts val="600"/>
              </a:spcBef>
              <a:buFont typeface="Wingdings" pitchFamily="2" charset="2"/>
              <a:buChar char="q"/>
            </a:pPr>
            <a:r>
              <a:rPr lang="ru-RU" sz="3000" dirty="0" smtClean="0">
                <a:latin typeface="Arial" charset="0"/>
              </a:rPr>
              <a:t> Существуют </a:t>
            </a:r>
            <a:r>
              <a:rPr lang="ru-RU" sz="3000" dirty="0">
                <a:latin typeface="Arial" charset="0"/>
              </a:rPr>
              <a:t>особенности финансирования закупок и поставок продукции для федеральных государственных </a:t>
            </a:r>
            <a:r>
              <a:rPr lang="ru-RU" sz="3000" dirty="0" smtClean="0">
                <a:latin typeface="Arial" charset="0"/>
              </a:rPr>
              <a:t>нужд</a:t>
            </a:r>
            <a:endParaRPr lang="ru-RU" sz="3000" dirty="0">
              <a:latin typeface="Arial"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normAutofit/>
          </a:bodyPr>
          <a:lstStyle/>
          <a:p>
            <a:pPr algn="ctr">
              <a:buNone/>
            </a:pPr>
            <a:r>
              <a:rPr lang="ru-RU" sz="4000" b="1" dirty="0" smtClean="0"/>
              <a:t>СПАСИБО ЗА ВНИМАНИЕ!</a:t>
            </a:r>
            <a:endParaRPr lang="ru-RU" sz="4000" b="1"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896112"/>
          </a:xfrm>
        </p:spPr>
        <p:txBody>
          <a:bodyPr/>
          <a:lstStyle/>
          <a:p>
            <a:r>
              <a:rPr lang="ru-RU" b="1" dirty="0" smtClean="0">
                <a:solidFill>
                  <a:schemeClr val="tx1"/>
                </a:solidFill>
              </a:rPr>
              <a:t>Вопросы:</a:t>
            </a:r>
            <a:endParaRPr lang="ru-RU" b="1" dirty="0">
              <a:solidFill>
                <a:schemeClr val="tx1"/>
              </a:solidFill>
            </a:endParaRPr>
          </a:p>
        </p:txBody>
      </p:sp>
      <p:sp>
        <p:nvSpPr>
          <p:cNvPr id="3" name="Объект 2"/>
          <p:cNvSpPr>
            <a:spLocks noGrp="1"/>
          </p:cNvSpPr>
          <p:nvPr>
            <p:ph idx="1"/>
          </p:nvPr>
        </p:nvSpPr>
        <p:spPr/>
        <p:txBody>
          <a:bodyPr/>
          <a:lstStyle/>
          <a:p>
            <a:pPr marL="514350" indent="-514350">
              <a:buClrTx/>
              <a:buAutoNum type="arabicPeriod"/>
            </a:pPr>
            <a:r>
              <a:rPr lang="ru-RU" sz="3200" dirty="0" smtClean="0"/>
              <a:t>Что представляет собой государственная целевая программа?</a:t>
            </a:r>
          </a:p>
          <a:p>
            <a:pPr marL="514350" indent="-514350">
              <a:buClrTx/>
              <a:buAutoNum type="arabicPeriod"/>
            </a:pPr>
            <a:r>
              <a:rPr lang="ru-RU" sz="3200" dirty="0" smtClean="0"/>
              <a:t>Для чего необходимо ведение </a:t>
            </a:r>
            <a:r>
              <a:rPr lang="ru-RU" sz="3200" dirty="0"/>
              <a:t>реестра государственных </a:t>
            </a:r>
            <a:r>
              <a:rPr lang="ru-RU" sz="3200" dirty="0" smtClean="0"/>
              <a:t>контрактов?</a:t>
            </a:r>
          </a:p>
          <a:p>
            <a:pPr marL="514350" indent="-514350">
              <a:buClrTx/>
              <a:buAutoNum type="arabicPeriod"/>
            </a:pPr>
            <a:r>
              <a:rPr lang="ru-RU" sz="3200" dirty="0" smtClean="0"/>
              <a:t>Каким образом осуществляется привлечение </a:t>
            </a:r>
            <a:r>
              <a:rPr lang="ru-RU" sz="3200" dirty="0"/>
              <a:t>иностранного капитала к реализации программных </a:t>
            </a:r>
            <a:r>
              <a:rPr lang="ru-RU" sz="3200" dirty="0" smtClean="0"/>
              <a:t>мероприятий?</a:t>
            </a:r>
          </a:p>
          <a:p>
            <a:pPr marL="514350" indent="-514350">
              <a:buAutoNum type="arabicPeriod"/>
            </a:pPr>
            <a:endParaRPr lang="ru-RU" dirty="0"/>
          </a:p>
        </p:txBody>
      </p:sp>
    </p:spTree>
    <p:extLst>
      <p:ext uri="{BB962C8B-B14F-4D97-AF65-F5344CB8AC3E}">
        <p14:creationId xmlns:p14="http://schemas.microsoft.com/office/powerpoint/2010/main" val="4037664432"/>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393522f7ee44284b2c30599d864d50fa169654f2"/>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1079</TotalTime>
  <Words>1684</Words>
  <Application>Microsoft Office PowerPoint</Application>
  <PresentationFormat>Экран (4:3)</PresentationFormat>
  <Paragraphs>133</Paragraphs>
  <Slides>37</Slides>
  <Notes>9</Notes>
  <HiddenSlides>0</HiddenSlides>
  <MMClips>0</MMClips>
  <ScaleCrop>false</ScaleCrop>
  <HeadingPairs>
    <vt:vector size="6" baseType="variant">
      <vt:variant>
        <vt:lpstr>Использованные шрифты</vt:lpstr>
      </vt:variant>
      <vt:variant>
        <vt:i4>7</vt:i4>
      </vt:variant>
      <vt:variant>
        <vt:lpstr>Тема</vt:lpstr>
      </vt:variant>
      <vt:variant>
        <vt:i4>1</vt:i4>
      </vt:variant>
      <vt:variant>
        <vt:lpstr>Заголовки слайдов</vt:lpstr>
      </vt:variant>
      <vt:variant>
        <vt:i4>37</vt:i4>
      </vt:variant>
    </vt:vector>
  </HeadingPairs>
  <TitlesOfParts>
    <vt:vector size="45" baseType="lpstr">
      <vt:lpstr>Arial</vt:lpstr>
      <vt:lpstr>Calibri</vt:lpstr>
      <vt:lpstr>Century Gothic</vt:lpstr>
      <vt:lpstr>Constantia</vt:lpstr>
      <vt:lpstr>Times New Roman</vt:lpstr>
      <vt:lpstr>Wingdings</vt:lpstr>
      <vt:lpstr>Wingdings 2</vt:lpstr>
      <vt:lpstr>Поток</vt:lpstr>
      <vt:lpstr>Организация исполнения бюджета</vt:lpstr>
      <vt:lpstr>Тема: Особенности казначейского исполнения федеральных целевых программ</vt:lpstr>
      <vt:lpstr>ВОПРОСЫ:</vt:lpstr>
      <vt:lpstr>1. Финансирование федеральных целевых программ</vt:lpstr>
      <vt:lpstr>1. Финансирование федеральных целевых программ</vt:lpstr>
      <vt:lpstr>1. Финансирование федеральных целевых программ</vt:lpstr>
      <vt:lpstr>1. Финансирование федеральных целевых программ</vt:lpstr>
      <vt:lpstr>1. Финансирование федеральных целевых программ</vt:lpstr>
      <vt:lpstr>1. Финансирование федеральных целевых программ</vt:lpstr>
      <vt:lpstr>1. Финансирование федеральных целевых программ</vt:lpstr>
      <vt:lpstr>1. Финансирование федеральных целевых программ</vt:lpstr>
      <vt:lpstr>1. Финансирование федеральных целевых программ</vt:lpstr>
      <vt:lpstr>1. Финансирование федеральных целевых программ</vt:lpstr>
      <vt:lpstr>1. Финансирование федеральных целевых программ</vt:lpstr>
      <vt:lpstr>1. Финансирование федеральных целевых программ</vt:lpstr>
      <vt:lpstr>1. Финансирование федеральных целевых программ</vt:lpstr>
      <vt:lpstr>1. Финансирование федеральных целевых программ</vt:lpstr>
      <vt:lpstr>1. Финансирование федеральных целевых программ</vt:lpstr>
      <vt:lpstr>1. Финансирование федеральных целевых программ</vt:lpstr>
      <vt:lpstr>Функции целевых программ как самостоятельной формы планирования</vt:lpstr>
      <vt:lpstr>Основные направления ФЦП</vt:lpstr>
      <vt:lpstr>Основные этапы формирования списка объектов для финансирования в рамках ФЦП</vt:lpstr>
      <vt:lpstr>Презентация PowerPoint</vt:lpstr>
      <vt:lpstr>Презентация PowerPoint</vt:lpstr>
      <vt:lpstr>Презентация PowerPoint</vt:lpstr>
      <vt:lpstr>Презентация PowerPoint</vt:lpstr>
      <vt:lpstr>Презентация PowerPoint</vt:lpstr>
      <vt:lpstr>2. Порядок финансирования федеральных целевых программ</vt:lpstr>
      <vt:lpstr>Презентация PowerPoint</vt:lpstr>
      <vt:lpstr>Презентация PowerPoint</vt:lpstr>
      <vt:lpstr>Презентация PowerPoint</vt:lpstr>
      <vt:lpstr>Презентация PowerPoint</vt:lpstr>
      <vt:lpstr>3. Порядок финансирования закупок для государственных нужд  </vt:lpstr>
      <vt:lpstr>Презентация PowerPoint</vt:lpstr>
      <vt:lpstr>Презентация PowerPoint</vt:lpstr>
      <vt:lpstr>Презентация PowerPoint</vt:lpstr>
      <vt:lpstr>Вопросы:</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Теоретические основы финансового менеджмента</dc:title>
  <dc:creator>nout</dc:creator>
  <cp:lastModifiedBy>Уксуменко Алёна</cp:lastModifiedBy>
  <cp:revision>113</cp:revision>
  <dcterms:created xsi:type="dcterms:W3CDTF">2014-09-02T04:46:32Z</dcterms:created>
  <dcterms:modified xsi:type="dcterms:W3CDTF">2017-11-19T23:31:28Z</dcterms:modified>
</cp:coreProperties>
</file>