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5" r:id="rId2"/>
    <p:sldId id="276" r:id="rId3"/>
    <p:sldId id="277" r:id="rId4"/>
    <p:sldId id="281" r:id="rId5"/>
    <p:sldId id="287" r:id="rId6"/>
    <p:sldId id="309" r:id="rId7"/>
    <p:sldId id="284" r:id="rId8"/>
    <p:sldId id="283" r:id="rId9"/>
    <p:sldId id="285" r:id="rId10"/>
    <p:sldId id="286" r:id="rId11"/>
    <p:sldId id="294" r:id="rId12"/>
    <p:sldId id="288" r:id="rId13"/>
    <p:sldId id="289" r:id="rId14"/>
    <p:sldId id="290" r:id="rId15"/>
    <p:sldId id="296" r:id="rId16"/>
    <p:sldId id="299" r:id="rId17"/>
    <p:sldId id="297" r:id="rId18"/>
    <p:sldId id="298" r:id="rId19"/>
    <p:sldId id="300" r:id="rId20"/>
    <p:sldId id="301" r:id="rId21"/>
    <p:sldId id="302" r:id="rId22"/>
    <p:sldId id="305" r:id="rId23"/>
    <p:sldId id="306" r:id="rId24"/>
    <p:sldId id="304" r:id="rId25"/>
    <p:sldId id="303" r:id="rId26"/>
    <p:sldId id="307" r:id="rId27"/>
    <p:sldId id="308" r:id="rId28"/>
    <p:sldId id="291" r:id="rId29"/>
    <p:sldId id="293" r:id="rId30"/>
    <p:sldId id="264" r:id="rId31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CC"/>
    <a:srgbClr val="333366"/>
    <a:srgbClr val="4F81BD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05.09.2017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05.09.2017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surin.marketolog.biz/calculator.ht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78377" y="2914031"/>
            <a:ext cx="9065623" cy="1568321"/>
          </a:xfrm>
        </p:spPr>
        <p:txBody>
          <a:bodyPr/>
          <a:lstStyle/>
          <a:p>
            <a:pPr marL="0" indent="0"/>
            <a:r>
              <a:rPr lang="ru-RU" sz="2800" b="1" dirty="0" smtClean="0">
                <a:solidFill>
                  <a:srgbClr val="333366"/>
                </a:solidFill>
              </a:rPr>
              <a:t>Раздел 2 Планирование маркетингового исследования</a:t>
            </a:r>
          </a:p>
          <a:p>
            <a:pPr algn="l"/>
            <a:r>
              <a:rPr lang="ru-RU" sz="2800" b="1" dirty="0" smtClean="0">
                <a:solidFill>
                  <a:srgbClr val="333366"/>
                </a:solidFill>
              </a:rPr>
              <a:t>Тема 2.1 Процесс маркетингового исследования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рассмотреть процесс маркетингового исследования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lvl="0" algn="just"/>
            <a:r>
              <a:rPr lang="ru-RU" sz="1800" dirty="0" smtClean="0"/>
              <a:t> изучить последовательность этапов маркетингового исследования, предлагаемую представителями различных маркетинговых школ;</a:t>
            </a:r>
          </a:p>
          <a:p>
            <a:pPr lvl="0" algn="just"/>
            <a:r>
              <a:rPr lang="ru-RU" sz="1800" dirty="0" smtClean="0"/>
              <a:t>рассмотреть содержание отдельных этапов процесса маркетингового исследования.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ЗНАНИЯ:</a:t>
            </a:r>
          </a:p>
          <a:p>
            <a:pPr lvl="0" algn="just"/>
            <a:r>
              <a:rPr lang="ru-RU" sz="1800" dirty="0" smtClean="0"/>
              <a:t> последовательности этапов маркетингового исследования;</a:t>
            </a:r>
          </a:p>
          <a:p>
            <a:pPr lvl="0" algn="just"/>
            <a:r>
              <a:rPr lang="ru-RU" sz="1800" dirty="0" smtClean="0"/>
              <a:t>краткой характеристики этапов маркетингового исследования и ключевые решения на каждом из них.</a:t>
            </a:r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УМЕНИЯ:</a:t>
            </a:r>
          </a:p>
          <a:p>
            <a:pPr lvl="0"/>
            <a:r>
              <a:rPr lang="ru-RU" sz="1800" dirty="0" smtClean="0"/>
              <a:t> разрабатывать предложение на исследование; </a:t>
            </a:r>
          </a:p>
          <a:p>
            <a:pPr lvl="0"/>
            <a:r>
              <a:rPr lang="ru-RU" sz="1800" dirty="0" smtClean="0"/>
              <a:t>отличать управленческую проблему от исследовательской проблемы;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ru-RU" altLang="ru-RU" sz="1800" b="1" dirty="0" smtClean="0">
                <a:solidFill>
                  <a:srgbClr val="FF0000"/>
                </a:solidFill>
              </a:rPr>
              <a:t>ВЛАДЕНИЯ</a:t>
            </a:r>
            <a:r>
              <a:rPr lang="en-US" alt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навыками организации маркетингового исследования </a:t>
            </a:r>
            <a:r>
              <a:rPr lang="ru-RU" sz="1800" dirty="0" smtClean="0"/>
              <a:t>на </a:t>
            </a:r>
            <a:r>
              <a:rPr lang="ru-RU" sz="1800" dirty="0" smtClean="0"/>
              <a:t>предприятии; </a:t>
            </a:r>
            <a:endParaRPr lang="ru-RU" sz="1800" dirty="0" smtClean="0"/>
          </a:p>
          <a:p>
            <a:r>
              <a:rPr lang="ru-RU" sz="1800" dirty="0" smtClean="0"/>
              <a:t>навыками разработки </a:t>
            </a:r>
            <a:r>
              <a:rPr lang="ru-RU" sz="1800" dirty="0" smtClean="0"/>
              <a:t>технического задания на исследование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КЛЮЧЕВЫЕ ПОНЯТИЯ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857250"/>
            <a:ext cx="8002587" cy="4786313"/>
          </a:xfrm>
          <a:prstGeom prst="rect">
            <a:avLst/>
          </a:prstGeom>
        </p:spPr>
        <p:txBody>
          <a:bodyPr/>
          <a:lstStyle/>
          <a:p>
            <a:r>
              <a:rPr lang="ru-RU" altLang="ru-RU" sz="2000" dirty="0" smtClean="0"/>
              <a:t>Процесс маркетингового исследования</a:t>
            </a:r>
          </a:p>
          <a:p>
            <a:r>
              <a:rPr lang="ru-RU" altLang="ru-RU" sz="2000" dirty="0" smtClean="0"/>
              <a:t>Проблема </a:t>
            </a:r>
            <a:r>
              <a:rPr lang="ru-RU" altLang="ru-RU" sz="2000" dirty="0" smtClean="0"/>
              <a:t>требующая решения</a:t>
            </a:r>
          </a:p>
          <a:p>
            <a:r>
              <a:rPr lang="ru-RU" altLang="ru-RU" sz="2000" dirty="0" smtClean="0"/>
              <a:t>Проблема требующая </a:t>
            </a:r>
            <a:r>
              <a:rPr lang="ru-RU" altLang="ru-RU" sz="2000" dirty="0" smtClean="0"/>
              <a:t>исследования</a:t>
            </a:r>
          </a:p>
          <a:p>
            <a:r>
              <a:rPr lang="ru-RU" altLang="ru-RU" sz="2000" dirty="0" smtClean="0"/>
              <a:t>Гипотезы исследования</a:t>
            </a:r>
          </a:p>
          <a:p>
            <a:r>
              <a:rPr lang="ru-RU" altLang="ru-RU" sz="2000" dirty="0" smtClean="0"/>
              <a:t>Программные вопросы</a:t>
            </a:r>
          </a:p>
          <a:p>
            <a:r>
              <a:rPr lang="ru-RU" altLang="ru-RU" sz="2000" dirty="0" smtClean="0"/>
              <a:t>Программа исследования</a:t>
            </a:r>
          </a:p>
          <a:p>
            <a:r>
              <a:rPr lang="ru-RU" altLang="ru-RU" sz="2000" dirty="0" smtClean="0"/>
              <a:t>Объект и предмет исследования</a:t>
            </a:r>
          </a:p>
          <a:p>
            <a:r>
              <a:rPr lang="ru-RU" altLang="ru-RU" sz="2000" dirty="0" smtClean="0"/>
              <a:t>Методы исследования</a:t>
            </a:r>
          </a:p>
          <a:p>
            <a:r>
              <a:rPr lang="ru-RU" altLang="ru-RU" sz="2000" dirty="0" smtClean="0"/>
              <a:t>Инструментарий исследования</a:t>
            </a:r>
            <a:endParaRPr lang="ru-RU" altLang="ru-RU" sz="2000" dirty="0" smtClean="0"/>
          </a:p>
          <a:p>
            <a:r>
              <a:rPr lang="ru-RU" altLang="ru-RU" sz="2000" dirty="0" smtClean="0"/>
              <a:t>Генеральная совокупность</a:t>
            </a:r>
          </a:p>
          <a:p>
            <a:r>
              <a:rPr lang="ru-RU" altLang="ru-RU" sz="2000" dirty="0" smtClean="0"/>
              <a:t>Выборка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СПОСОБЫ ОРГАНИЗАЦИИ ИССЛЕДОВАНИЙ НА ПРЕДПРИЯТИИ</a:t>
            </a:r>
            <a:endParaRPr lang="ru-RU" dirty="0">
              <a:solidFill>
                <a:srgbClr val="3333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43420"/>
            <a:ext cx="9144000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1338" algn="just">
              <a:spcBef>
                <a:spcPts val="600"/>
              </a:spcBef>
              <a:buClr>
                <a:srgbClr val="0000FF"/>
              </a:buClr>
              <a:defRPr/>
            </a:pPr>
            <a:r>
              <a:rPr lang="ru-RU" i="1" dirty="0">
                <a:solidFill>
                  <a:srgbClr val="333366"/>
                </a:solidFill>
              </a:rPr>
              <a:t>Маркетолог </a:t>
            </a:r>
            <a:r>
              <a:rPr lang="ru-RU" i="1" dirty="0" smtClean="0">
                <a:solidFill>
                  <a:srgbClr val="333366"/>
                </a:solidFill>
              </a:rPr>
              <a:t>должен </a:t>
            </a:r>
            <a:r>
              <a:rPr lang="ru-RU" i="1" dirty="0">
                <a:solidFill>
                  <a:srgbClr val="333366"/>
                </a:solidFill>
              </a:rPr>
              <a:t>уметь правильно организовать маркетинговое исследование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Исследованиями занимается специальное подразделение – отдел (центр) маркетинговых исследований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Заказ разовых маркетинговых исследований в исследовательских (консалтинговых) компаниях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Делегирование исследований по </a:t>
            </a:r>
            <a:r>
              <a:rPr lang="ru-RU" dirty="0" err="1"/>
              <a:t>аутсорсингу</a:t>
            </a:r>
            <a:r>
              <a:rPr lang="ru-RU" dirty="0"/>
              <a:t> на условиях абонентского обслуживания специализированным консалтинговым или исследовательским организациям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Приобретение готовых отчетов синдикативных исследований консалтинговых компаний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Привлечение студентов и преподавателей профильных вузов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Создание подразделений для постоянного мониторинга деятельности конкурентов</a:t>
            </a:r>
          </a:p>
          <a:p>
            <a:pPr indent="447675" algn="just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Проведение исследований совместно со специализирующейся в этой области компанией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ЭТАПЫ ПРОЦЕССА МАРКЕТИНГОВОГО ИССЛЕДОВАНИЯ</a:t>
            </a:r>
            <a:endParaRPr lang="ru-RU" sz="1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836613"/>
            <a:ext cx="9143999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ru-RU" sz="20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659581"/>
          <a:ext cx="9144000" cy="5507688"/>
        </p:xfrm>
        <a:graphic>
          <a:graphicData uri="http://schemas.openxmlformats.org/drawingml/2006/table">
            <a:tbl>
              <a:tblPr/>
              <a:tblGrid>
                <a:gridCol w="1489587"/>
                <a:gridCol w="7654413"/>
              </a:tblGrid>
              <a:tr h="3870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00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</a:rPr>
                        <a:t>Автор</a:t>
                      </a:r>
                      <a:endParaRPr lang="ru-RU" sz="1600" kern="100" dirty="0">
                        <a:latin typeface="+mn-lt"/>
                        <a:ea typeface="Calibri"/>
                      </a:endParaRPr>
                    </a:p>
                  </a:txBody>
                  <a:tcPr marL="48381" marR="48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00">
                          <a:solidFill>
                            <a:srgbClr val="FFFFFF"/>
                          </a:solidFill>
                          <a:latin typeface="+mn-lt"/>
                          <a:ea typeface="Times New Roman"/>
                        </a:rPr>
                        <a:t>Этапы процесса</a:t>
                      </a:r>
                      <a:endParaRPr lang="ru-RU" sz="1600" kern="100">
                        <a:latin typeface="+mn-lt"/>
                        <a:ea typeface="Calibri"/>
                      </a:endParaRPr>
                    </a:p>
                  </a:txBody>
                  <a:tcPr marL="48381" marR="483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</a:tr>
              <a:tr h="135466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 err="1">
                          <a:solidFill>
                            <a:srgbClr val="0000FF"/>
                          </a:solidFill>
                          <a:latin typeface="+mn-lt"/>
                          <a:ea typeface="Times New Roman"/>
                        </a:rPr>
                        <a:t>Черчиль</a:t>
                      </a:r>
                      <a:r>
                        <a:rPr lang="ru-RU" sz="1600" kern="100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</a:rPr>
                        <a:t> Г.А.</a:t>
                      </a:r>
                      <a:endParaRPr lang="ru-RU" sz="1600" kern="100" dirty="0">
                        <a:latin typeface="+mn-lt"/>
                        <a:ea typeface="Calibri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Определение проблемы исследования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Выбор вида исследовательского проекта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Определение метода сбора данных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Разработка форм для сбора данных  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Планирование выборки и сбор данных;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Анализ и интерпретация данных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117475" algn="l"/>
                          <a:tab pos="220980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Подготовка отчета о результатах</a:t>
                      </a: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161143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>
                          <a:solidFill>
                            <a:srgbClr val="0000FF"/>
                          </a:solidFill>
                          <a:latin typeface="+mn-lt"/>
                          <a:ea typeface="Times New Roman"/>
                        </a:rPr>
                        <a:t>Малхотра, Нэреш К.</a:t>
                      </a:r>
                      <a:endParaRPr lang="ru-RU" sz="1600" kern="100">
                        <a:latin typeface="+mn-lt"/>
                        <a:ea typeface="Calibri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Определение проблемы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Разработка подхода к решению проблемы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Разработка плана исследований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Полевые работы или сбор данных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Подготовка данных и их анализ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354013" algn="l"/>
                          <a:tab pos="442913" algn="l"/>
                          <a:tab pos="53022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 Подготовка отчета и его презентация</a:t>
                      </a: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</a:tr>
              <a:tr h="1161143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00" dirty="0" err="1">
                          <a:solidFill>
                            <a:srgbClr val="0000FF"/>
                          </a:solidFill>
                          <a:latin typeface="+mn-lt"/>
                          <a:ea typeface="Times New Roman"/>
                        </a:rPr>
                        <a:t>Котлер</a:t>
                      </a:r>
                      <a:r>
                        <a:rPr lang="ru-RU" sz="1600" kern="100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</a:rPr>
                        <a:t> Ф.</a:t>
                      </a:r>
                      <a:endParaRPr lang="ru-RU" sz="1600" kern="100" dirty="0">
                        <a:latin typeface="+mn-lt"/>
                        <a:ea typeface="Calibri"/>
                      </a:endParaRP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Постановка задачи и определение целей </a:t>
                      </a:r>
                      <a:endParaRPr lang="ru-RU" sz="1600" kern="100" dirty="0" smtClean="0">
                        <a:latin typeface="+mn-lt"/>
                        <a:ea typeface="Calibri"/>
                      </a:endParaRP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None/>
                        <a:tabLst>
                          <a:tab pos="219075" algn="l"/>
                        </a:tabLst>
                      </a:pPr>
                      <a:r>
                        <a:rPr lang="ru-RU" sz="1600" kern="100" dirty="0" smtClean="0">
                          <a:latin typeface="+mn-lt"/>
                          <a:ea typeface="Calibri"/>
                        </a:rPr>
                        <a:t>исследования</a:t>
                      </a:r>
                      <a:endParaRPr lang="ru-RU" sz="1600" kern="100" dirty="0">
                        <a:latin typeface="+mn-lt"/>
                        <a:ea typeface="Calibri"/>
                      </a:endParaRP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Разработка плана исследования</a:t>
                      </a: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Сбор информации</a:t>
                      </a: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Анализ информации</a:t>
                      </a: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Представление результатов</a:t>
                      </a: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AutoNum type="arabicPeriod"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>
                          <a:latin typeface="+mn-lt"/>
                          <a:ea typeface="Calibri"/>
                        </a:rPr>
                        <a:t>Подготовка отчета и его представление </a:t>
                      </a:r>
                      <a:endParaRPr lang="ru-RU" sz="1600" kern="100" dirty="0" smtClean="0">
                        <a:latin typeface="+mn-lt"/>
                        <a:ea typeface="Calibri"/>
                      </a:endParaRPr>
                    </a:p>
                    <a:p>
                      <a:pPr marL="265113" lvl="0" indent="-26511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SzPct val="100000"/>
                        <a:buFont typeface="Times New Roman"/>
                        <a:buNone/>
                        <a:tabLst>
                          <a:tab pos="48260" algn="l"/>
                          <a:tab pos="219075" algn="l"/>
                        </a:tabLst>
                      </a:pPr>
                      <a:r>
                        <a:rPr lang="ru-RU" sz="1600" kern="100" dirty="0" smtClean="0">
                          <a:latin typeface="+mn-lt"/>
                          <a:ea typeface="Calibri"/>
                        </a:rPr>
                        <a:t>заинтересованным </a:t>
                      </a:r>
                      <a:r>
                        <a:rPr lang="ru-RU" sz="1600" kern="100" dirty="0">
                          <a:latin typeface="+mn-lt"/>
                          <a:ea typeface="Calibri"/>
                        </a:rPr>
                        <a:t>лицам  </a:t>
                      </a:r>
                    </a:p>
                  </a:txBody>
                  <a:tcPr marL="48381" marR="48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rgbClr val="333366"/>
                </a:solidFill>
              </a:rPr>
              <a:t>ПРОЦЕСС МАРКЕТИНГОВОГО ИССЛЕДОВАНИЯ</a:t>
            </a:r>
            <a:endParaRPr lang="ru-RU" dirty="0">
              <a:solidFill>
                <a:srgbClr val="333366"/>
              </a:solidFill>
            </a:endParaRPr>
          </a:p>
        </p:txBody>
      </p:sp>
      <p:pic>
        <p:nvPicPr>
          <p:cNvPr id="7" name="Рисунок 6" descr="Тема 2.1.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5359" y="425195"/>
            <a:ext cx="7000753" cy="5846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altLang="ru-RU" sz="1800" dirty="0" smtClean="0">
                <a:cs typeface="Arial" charset="0"/>
              </a:rPr>
              <a:t>ЭТАП 1 ПОСТАНОВКА ПРОБЛЕМЫ И ЦЕЛЕЙ ИССЛЕДОВАНИЯ</a:t>
            </a:r>
          </a:p>
          <a:p>
            <a:r>
              <a:rPr lang="ru-RU" sz="1800" dirty="0" smtClean="0">
                <a:solidFill>
                  <a:srgbClr val="FF0000"/>
                </a:solidFill>
                <a:cs typeface="Arial" charset="0"/>
              </a:rPr>
              <a:t>КЛЮЧЕВЫЕ РЕШЕНИЯ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67404"/>
            <a:ext cx="9143999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ru-RU" sz="1600" i="1" dirty="0" smtClean="0">
                <a:solidFill>
                  <a:srgbClr val="FF0000"/>
                </a:solidFill>
              </a:rPr>
              <a:t>Преобразование </a:t>
            </a:r>
            <a:r>
              <a:rPr lang="ru-RU" sz="1600" i="1" dirty="0">
                <a:solidFill>
                  <a:srgbClr val="FF0000"/>
                </a:solidFill>
              </a:rPr>
              <a:t>проблемы, требующей решения, в проблему, требующую исследования</a:t>
            </a:r>
            <a:r>
              <a:rPr lang="ru-RU" sz="1600" dirty="0">
                <a:solidFill>
                  <a:srgbClr val="FF0000"/>
                </a:solidFill>
              </a:rPr>
              <a:t>. </a:t>
            </a:r>
            <a:r>
              <a:rPr lang="ru-RU" sz="1600" dirty="0">
                <a:solidFill>
                  <a:srgbClr val="0000FF"/>
                </a:solidFill>
              </a:rPr>
              <a:t>Проблема, требующая исследования</a:t>
            </a:r>
            <a:r>
              <a:rPr lang="ru-RU" sz="1600" dirty="0"/>
              <a:t>, заключается в определении необходимой информации, для принятия решения по тому, что необходимо сделать, а также способов ее получения.  </a:t>
            </a:r>
            <a:r>
              <a:rPr lang="ru-RU" sz="1000" i="1" dirty="0"/>
              <a:t>Например, проблема, требующая решения – увеличение товарооборота магазина, проблема требующая исследования – оценка имиджа, изучение ассортимента, ценовой политики, проблем культуры обслуживания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ru-RU" sz="1600" dirty="0"/>
              <a:t>Разработать варианты решения проблемы с учетом особенностей лиц, принимающих решение (пользователей информации). 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ru-RU" sz="1600" dirty="0"/>
              <a:t>Определение </a:t>
            </a:r>
            <a:r>
              <a:rPr lang="ru-RU" sz="1600" dirty="0">
                <a:solidFill>
                  <a:srgbClr val="FF0000"/>
                </a:solidFill>
              </a:rPr>
              <a:t>цели, задач </a:t>
            </a:r>
            <a:r>
              <a:rPr lang="ru-RU" sz="1600" dirty="0"/>
              <a:t>исследования и согласование их пользователями информации. Для правильной формулировки целей и задач рекомендуется сформулировать </a:t>
            </a:r>
            <a:r>
              <a:rPr lang="ru-RU" sz="1600" dirty="0">
                <a:solidFill>
                  <a:srgbClr val="0000FF"/>
                </a:solidFill>
              </a:rPr>
              <a:t>объект и предмет </a:t>
            </a:r>
            <a:r>
              <a:rPr lang="ru-RU" sz="1600" dirty="0" smtClean="0"/>
              <a:t>исследования.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ru-RU" sz="1600" dirty="0" smtClean="0">
                <a:solidFill>
                  <a:srgbClr val="FF0000"/>
                </a:solidFill>
              </a:rPr>
              <a:t>Разработка </a:t>
            </a:r>
            <a:r>
              <a:rPr lang="ru-RU" sz="1600" dirty="0">
                <a:solidFill>
                  <a:srgbClr val="FF0000"/>
                </a:solidFill>
              </a:rPr>
              <a:t>рабочих гипотез</a:t>
            </a:r>
            <a:r>
              <a:rPr lang="ru-RU" sz="1600" i="1" dirty="0" smtClean="0">
                <a:solidFill>
                  <a:srgbClr val="FF0000"/>
                </a:solidFill>
              </a:rPr>
              <a:t>.</a:t>
            </a:r>
            <a:r>
              <a:rPr lang="ru-RU" sz="1600" i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Рабочая гипотеза маркетингового исследования представляет собой вероятностное предположение относительно сущности и возможных путей решения сложившейся хозяйственной проблемы. Это также своего рода алгоритм решения выявленных для исследования проблем. Рабочая гипотеза устанавливает рамки и основные направления маркетингового </a:t>
            </a:r>
            <a:r>
              <a:rPr lang="ru-RU" sz="1600" dirty="0" smtClean="0"/>
              <a:t>исследования. Рабочая </a:t>
            </a:r>
            <a:r>
              <a:rPr lang="ru-RU" sz="1600" dirty="0" smtClean="0"/>
              <a:t>гипотеза дает возможность определить систему показателей, необходимых для данного маркетингового исследования. На основании выбранных гипотез формируютс</a:t>
            </a:r>
            <a:r>
              <a:rPr lang="ru-RU" sz="1600" i="1" dirty="0" smtClean="0"/>
              <a:t>я </a:t>
            </a:r>
            <a:r>
              <a:rPr lang="ru-RU" sz="1600" i="1" dirty="0" smtClean="0">
                <a:solidFill>
                  <a:srgbClr val="3333FF"/>
                </a:solidFill>
              </a:rPr>
              <a:t>программные вопросы</a:t>
            </a:r>
            <a:r>
              <a:rPr lang="ru-RU" sz="1600" i="1" dirty="0" smtClean="0"/>
              <a:t> </a:t>
            </a:r>
            <a:r>
              <a:rPr lang="ru-RU" sz="1600" dirty="0" smtClean="0"/>
              <a:t> исследования. Программные вопросы должны быть сформулированы таким образом, чтобы ответы на них однозначно подтверждали или опровергали сформулированные изначально </a:t>
            </a:r>
            <a:r>
              <a:rPr lang="ru-RU" sz="1600" dirty="0" smtClean="0"/>
              <a:t>гипотезы.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ru-RU" sz="1600" dirty="0" smtClean="0"/>
              <a:t>Разработка </a:t>
            </a:r>
            <a:r>
              <a:rPr lang="ru-RU" sz="1600" b="1" dirty="0">
                <a:solidFill>
                  <a:srgbClr val="FF0000"/>
                </a:solidFill>
              </a:rPr>
              <a:t>предложения на исследование</a:t>
            </a:r>
            <a:r>
              <a:rPr lang="ru-RU" sz="1600" dirty="0"/>
              <a:t>, то есть документа, содержащего стандартные разделы, которые необходимо включить в план исследования.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altLang="ru-RU" sz="1800" dirty="0" smtClean="0">
                <a:cs typeface="Arial" charset="0"/>
              </a:rPr>
              <a:t>ЭТАП 1 ПОСТАНОВКА ПРОБЛЕМЫ И ЦЕЛЕЙ ИССЛЕДОВАНИ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СТРУКТУРА ПРЕДЛОЖЕНИЯ НА ИССЛЕДОВАНИЕ</a:t>
            </a:r>
            <a:endParaRPr lang="ru-RU" sz="1800" dirty="0"/>
          </a:p>
        </p:txBody>
      </p:sp>
      <p:sp>
        <p:nvSpPr>
          <p:cNvPr id="5" name="Прямоугольник 27"/>
          <p:cNvSpPr>
            <a:spLocks noChangeArrowheads="1"/>
          </p:cNvSpPr>
          <p:nvPr/>
        </p:nvSpPr>
        <p:spPr bwMode="auto">
          <a:xfrm>
            <a:off x="0" y="640634"/>
            <a:ext cx="9144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1338" algn="just" eaLnBrk="1" hangingPunct="1">
              <a:buClr>
                <a:srgbClr val="0000FF"/>
              </a:buClr>
            </a:pPr>
            <a:r>
              <a:rPr lang="ru-RU" sz="1600" i="1" dirty="0">
                <a:solidFill>
                  <a:srgbClr val="000000"/>
                </a:solidFill>
              </a:rPr>
              <a:t>Предложение не исследование оформляется в виде Технического задания на исследование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Возможное название проекта</a:t>
            </a:r>
            <a:r>
              <a:rPr lang="ru-RU" sz="1600" dirty="0"/>
              <a:t>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Формулировка маркетинговой проблемы </a:t>
            </a:r>
            <a:r>
              <a:rPr lang="ru-RU" sz="1600" dirty="0"/>
              <a:t>(краткое описание проблемы помогает получить общее представление о причинах, по которым было решено выполнять проект; этот раздел помогает еще раз убедиться,  что менеджер и исследователь правильно понимают друг друга);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Границы исследовательских мероприятий</a:t>
            </a:r>
            <a:r>
              <a:rPr lang="ru-RU" sz="1600" dirty="0"/>
              <a:t>; указывается, что не будет исследовано; описываются гипотезы; определяется, как скажутся ограничения по времени, ресурсам; с помощью этого раздела удастся снять разногласия при подписании акта приемки результатов исследования);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План исследования </a:t>
            </a:r>
            <a:r>
              <a:rPr lang="ru-RU" sz="1600" dirty="0"/>
              <a:t>(должны быть представлены статистические таблицы, отражающие гипотезы; определяется последовательность работ; возможность параллельного выполнения работ по направлениям; длительность этапов исследования);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Источники данных и методология исследования </a:t>
            </a:r>
            <a:r>
              <a:rPr lang="ru-RU" sz="1600" dirty="0"/>
              <a:t>(определяется требуемая информация; методы ее сбора; источники получения; описывается генеральная совокупность и выборка; определяется объем выборки и стратегия ее формирования; оценивается надежность и достоверность);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Расчетные сроки и персонал </a:t>
            </a:r>
            <a:r>
              <a:rPr lang="ru-RU" sz="1600" dirty="0"/>
              <a:t>(определяется перечень специалистов, которые будут привлечены к исследованиям, их обязанности и размер заработной платы, а также общая продолжительность проекта);</a:t>
            </a:r>
          </a:p>
          <a:p>
            <a:pPr indent="541338" algn="just" eaLnBrk="1" hangingPunct="1"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Расчетная стоимость </a:t>
            </a:r>
            <a:r>
              <a:rPr lang="ru-RU" sz="1600" dirty="0"/>
              <a:t>(составляется смета на проведение исследования, если есть ограничения по финансам, то это необходимо указать).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>
                <a:cs typeface="Times New Roman" pitchFamily="18" charset="0"/>
              </a:rPr>
              <a:t>ЭТАП 2. ВЫБОР ПРОЕКТА ИССЛЕДОВАНИЯ</a:t>
            </a:r>
            <a:endParaRPr lang="ru-RU" sz="1800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836613"/>
            <a:ext cx="91440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1938" indent="-261938" algn="ctr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1600" b="1" kern="0" dirty="0">
                <a:solidFill>
                  <a:srgbClr val="0000FF"/>
                </a:solidFill>
                <a:latin typeface="+mn-lt"/>
              </a:rPr>
              <a:t>Ключевым решением этапа </a:t>
            </a:r>
            <a:r>
              <a:rPr lang="ru-RU" sz="1600" b="1" kern="0" dirty="0" smtClean="0">
                <a:solidFill>
                  <a:srgbClr val="0000FF"/>
                </a:solidFill>
                <a:latin typeface="+mn-lt"/>
              </a:rPr>
              <a:t>является выбор </a:t>
            </a:r>
            <a:r>
              <a:rPr lang="ru-RU" sz="1600" b="1" kern="0" dirty="0">
                <a:solidFill>
                  <a:srgbClr val="0000FF"/>
                </a:solidFill>
                <a:latin typeface="+mn-lt"/>
              </a:rPr>
              <a:t>вида исследовательского проекта.</a:t>
            </a:r>
          </a:p>
          <a:p>
            <a:pPr marL="261938" indent="-261938" algn="ctr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1600" b="1" kern="0" dirty="0">
                <a:latin typeface="+mn-lt"/>
              </a:rPr>
              <a:t>Виды исследовательских проектов</a:t>
            </a:r>
          </a:p>
          <a:p>
            <a:pPr marL="261938" indent="-261938" algn="just" eaLnBrk="1" hangingPunct="1">
              <a:spcBef>
                <a:spcPct val="20000"/>
              </a:spcBef>
              <a:buFont typeface="Wingdings" pitchFamily="2" charset="2"/>
              <a:buAutoNum type="arabicPeriod"/>
              <a:defRPr/>
            </a:pPr>
            <a:r>
              <a:rPr lang="ru-RU" sz="1600" kern="0" dirty="0">
                <a:solidFill>
                  <a:srgbClr val="0000FF"/>
                </a:solidFill>
                <a:latin typeface="+mn-lt"/>
              </a:rPr>
              <a:t>Разведочное (поисковое) исследование</a:t>
            </a:r>
            <a:r>
              <a:rPr lang="ru-RU" sz="1600" kern="0" dirty="0">
                <a:latin typeface="+mn-lt"/>
              </a:rPr>
              <a:t>, в котором наибольшее внимание уделено генерации идей и сбору информации, помогающей понять проблему исследования. </a:t>
            </a:r>
          </a:p>
          <a:p>
            <a:pPr marL="261938" indent="-261938" algn="just" eaLnBrk="1" hangingPunct="1">
              <a:spcBef>
                <a:spcPct val="20000"/>
              </a:spcBef>
              <a:buFont typeface="Wingdings" pitchFamily="2" charset="2"/>
              <a:buAutoNum type="arabicPeriod"/>
              <a:defRPr/>
            </a:pPr>
            <a:r>
              <a:rPr lang="ru-RU" sz="1600" kern="0" dirty="0">
                <a:latin typeface="+mn-lt"/>
              </a:rPr>
              <a:t>В </a:t>
            </a:r>
            <a:r>
              <a:rPr lang="ru-RU" sz="1600" kern="0" dirty="0">
                <a:solidFill>
                  <a:srgbClr val="0000FF"/>
                </a:solidFill>
                <a:latin typeface="+mn-lt"/>
              </a:rPr>
              <a:t>описательном (дескриптивном) проекте </a:t>
            </a:r>
            <a:r>
              <a:rPr lang="ru-RU" sz="1600" kern="0" dirty="0">
                <a:latin typeface="+mn-lt"/>
              </a:rPr>
              <a:t>основное внимание уделяется определению частоты возникновения того или иного события или установлению взаимоотношений между двумя переменными. </a:t>
            </a:r>
          </a:p>
          <a:p>
            <a:pPr marL="261938" indent="-261938" algn="just" eaLnBrk="1" hangingPunct="1">
              <a:spcBef>
                <a:spcPct val="20000"/>
              </a:spcBef>
              <a:buFont typeface="Wingdings" pitchFamily="2" charset="2"/>
              <a:buAutoNum type="arabicPeriod"/>
              <a:defRPr/>
            </a:pPr>
            <a:r>
              <a:rPr lang="ru-RU" sz="1600" kern="0" dirty="0">
                <a:latin typeface="+mn-lt"/>
              </a:rPr>
              <a:t>В </a:t>
            </a:r>
            <a:r>
              <a:rPr lang="ru-RU" sz="1600" kern="0" dirty="0">
                <a:solidFill>
                  <a:srgbClr val="0000FF"/>
                </a:solidFill>
                <a:latin typeface="+mn-lt"/>
              </a:rPr>
              <a:t>каузальном (причинно-следственном) проекте </a:t>
            </a:r>
            <a:r>
              <a:rPr lang="ru-RU" sz="1600" kern="0" dirty="0">
                <a:latin typeface="+mn-lt"/>
              </a:rPr>
              <a:t>важно выявить причинно-следственные связи. </a:t>
            </a:r>
          </a:p>
          <a:p>
            <a:pPr marL="261938" indent="-261938" algn="ctr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1600" b="1" kern="0" dirty="0">
                <a:solidFill>
                  <a:srgbClr val="FF0000"/>
                </a:solidFill>
                <a:latin typeface="+mn-lt"/>
              </a:rPr>
              <a:t>Классификация планов маркетингового исследования</a:t>
            </a:r>
          </a:p>
          <a:p>
            <a:pPr marL="261938" indent="-261938" algn="ctr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b="1" kern="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289462" y="3677455"/>
            <a:ext cx="8640763" cy="2520950"/>
            <a:chOff x="158" y="2568"/>
            <a:chExt cx="5443" cy="1588"/>
          </a:xfrm>
        </p:grpSpPr>
        <p:sp>
          <p:nvSpPr>
            <p:cNvPr id="8" name="AutoShape 5"/>
            <p:cNvSpPr>
              <a:spLocks noChangeAspect="1" noChangeArrowheads="1"/>
            </p:cNvSpPr>
            <p:nvPr/>
          </p:nvSpPr>
          <p:spPr bwMode="auto">
            <a:xfrm>
              <a:off x="158" y="2568"/>
              <a:ext cx="5443" cy="15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1185" y="2568"/>
              <a:ext cx="3287" cy="45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247" y="2659"/>
              <a:ext cx="3082" cy="2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 b="1" dirty="0"/>
                <a:t>Виды планов исследовательского проекта по Н.К. </a:t>
              </a:r>
              <a:r>
                <a:rPr lang="ru-RU" sz="1400" b="1" dirty="0" err="1"/>
                <a:t>Малхотре</a:t>
              </a:r>
              <a:endParaRPr lang="ru-RU" sz="1400" dirty="0"/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 rot="-8243611">
              <a:off x="2677" y="3045"/>
              <a:ext cx="309" cy="34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3076 w 21600"/>
                <a:gd name="T25" fmla="*/ 12352 h 21600"/>
                <a:gd name="T26" fmla="*/ 18524 w 21600"/>
                <a:gd name="T27" fmla="*/ 1849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5429" y="0"/>
                  </a:moveTo>
                  <a:lnTo>
                    <a:pt x="9257" y="6171"/>
                  </a:lnTo>
                  <a:lnTo>
                    <a:pt x="12343" y="6171"/>
                  </a:lnTo>
                  <a:lnTo>
                    <a:pt x="12343" y="12343"/>
                  </a:lnTo>
                  <a:lnTo>
                    <a:pt x="6171" y="12343"/>
                  </a:lnTo>
                  <a:lnTo>
                    <a:pt x="6171" y="9257"/>
                  </a:lnTo>
                  <a:lnTo>
                    <a:pt x="0" y="15429"/>
                  </a:lnTo>
                  <a:lnTo>
                    <a:pt x="6171" y="21600"/>
                  </a:lnTo>
                  <a:lnTo>
                    <a:pt x="6171" y="18514"/>
                  </a:lnTo>
                  <a:lnTo>
                    <a:pt x="18514" y="18514"/>
                  </a:lnTo>
                  <a:lnTo>
                    <a:pt x="18514" y="6171"/>
                  </a:lnTo>
                  <a:lnTo>
                    <a:pt x="21600" y="6171"/>
                  </a:lnTo>
                  <a:close/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auto">
            <a:xfrm rot="-8243611">
              <a:off x="3753" y="3475"/>
              <a:ext cx="310" cy="34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3066 w 21600"/>
                <a:gd name="T25" fmla="*/ 12352 h 21600"/>
                <a:gd name="T26" fmla="*/ 18534 w 21600"/>
                <a:gd name="T27" fmla="*/ 1849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5429" y="0"/>
                  </a:moveTo>
                  <a:lnTo>
                    <a:pt x="9257" y="6171"/>
                  </a:lnTo>
                  <a:lnTo>
                    <a:pt x="12343" y="6171"/>
                  </a:lnTo>
                  <a:lnTo>
                    <a:pt x="12343" y="12343"/>
                  </a:lnTo>
                  <a:lnTo>
                    <a:pt x="6171" y="12343"/>
                  </a:lnTo>
                  <a:lnTo>
                    <a:pt x="6171" y="9257"/>
                  </a:lnTo>
                  <a:lnTo>
                    <a:pt x="0" y="15429"/>
                  </a:lnTo>
                  <a:lnTo>
                    <a:pt x="6171" y="21600"/>
                  </a:lnTo>
                  <a:lnTo>
                    <a:pt x="6171" y="18514"/>
                  </a:lnTo>
                  <a:lnTo>
                    <a:pt x="18514" y="18514"/>
                  </a:lnTo>
                  <a:lnTo>
                    <a:pt x="18514" y="6171"/>
                  </a:lnTo>
                  <a:lnTo>
                    <a:pt x="21600" y="6171"/>
                  </a:lnTo>
                  <a:close/>
                </a:path>
              </a:pathLst>
            </a:custGeom>
            <a:solidFill>
              <a:schemeClr val="tx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671" y="3249"/>
              <a:ext cx="1950" cy="22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План поискового исследования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3034" y="3249"/>
              <a:ext cx="2054" cy="22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План итогового исследования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315" y="3702"/>
              <a:ext cx="1437" cy="45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План дескриптивного исследования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4060" y="3702"/>
              <a:ext cx="1360" cy="4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/>
                <a:t>План причинно-следственного исследования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</a:t>
            </a:r>
            <a:endParaRPr lang="ru-RU" sz="1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" y="765175"/>
            <a:ext cx="9144000" cy="430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338" algn="just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План исследования</a:t>
            </a:r>
            <a:r>
              <a:rPr lang="ru-RU" dirty="0"/>
              <a:t> детализирует ход исследовательского процесса. </a:t>
            </a:r>
          </a:p>
          <a:p>
            <a:pPr algn="just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endParaRPr lang="ru-RU" b="1" dirty="0"/>
          </a:p>
          <a:p>
            <a:pPr algn="ctr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b="1" dirty="0">
                <a:solidFill>
                  <a:srgbClr val="0000FF"/>
                </a:solidFill>
              </a:rPr>
              <a:t>План исследования включает:</a:t>
            </a:r>
            <a:r>
              <a:rPr lang="ru-RU" dirty="0">
                <a:solidFill>
                  <a:srgbClr val="0000FF"/>
                </a:solidFill>
              </a:rPr>
              <a:t> 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источников данных и метода анализа вторичных данных;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выбор методов сбора первичных данных (количественных, качественных, методов коммуникации, методов наблюдения);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методов измерения результатов исследования (разработка измерительных шкал, процедур измерения);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подготовку инструментария для сбора данных (формирование анкет, листов наблюдения, аналитических таблиц);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формирование выборки и определение ее размера;</a:t>
            </a:r>
          </a:p>
          <a:p>
            <a:pPr indent="360363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разработку плана сбора и анализа данных (процедуры и методы предварительного и углубленного анализа данных).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МЕТОДЫ СБОРА ДАННЫХ</a:t>
            </a:r>
            <a:endParaRPr lang="ru-RU" sz="18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0" y="1036002"/>
          <a:ext cx="9144000" cy="4566360"/>
        </p:xfrm>
        <a:graphic>
          <a:graphicData uri="http://schemas.openxmlformats.org/drawingml/2006/table">
            <a:tbl>
              <a:tblPr/>
              <a:tblGrid>
                <a:gridCol w="4469587"/>
                <a:gridCol w="4674413"/>
              </a:tblGrid>
              <a:tr h="301037">
                <a:tc gridSpan="2">
                  <a:txBody>
                    <a:bodyPr/>
                    <a:lstStyle/>
                    <a:p>
                      <a:pPr indent="0" algn="ctr" fontAlgn="base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kern="1200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Черчиль</a:t>
                      </a:r>
                      <a:r>
                        <a:rPr lang="ru-RU" sz="1800" b="1" kern="12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Г.А.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037"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kern="120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Методы коммуникации</a:t>
                      </a:r>
                      <a:r>
                        <a:rPr lang="ru-RU" sz="1800" kern="120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endParaRPr lang="ru-RU" sz="1800" kern="10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kern="120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Методы наблюдения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endParaRPr lang="ru-RU" sz="1800" kern="10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204148">
                <a:tc>
                  <a:txBody>
                    <a:bodyPr/>
                    <a:lstStyle/>
                    <a:p>
                      <a:pPr indent="0" algn="just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методы сбора данных, включающие опрос респондентов для получения информации, с помощью инструмента сбора данных, называемого опросным листом. 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4208780" algn="l"/>
                        </a:tabLs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методы сбора данных, при которых наблюдается представляющая интерес ситуация, и фиксируются значимые факты, действия или поведение 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 gridSpan="2">
                  <a:txBody>
                    <a:bodyPr/>
                    <a:lstStyle/>
                    <a:p>
                      <a:pPr indent="0" algn="ctr" fontAlgn="base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kern="12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Е. Голубков, Н.К. </a:t>
                      </a:r>
                      <a:r>
                        <a:rPr lang="ru-RU" sz="1800" b="1" kern="1200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Малхотр</a:t>
                      </a:r>
                      <a:r>
                        <a:rPr lang="ru-RU" sz="1800" b="1" kern="12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, Д. </a:t>
                      </a:r>
                      <a:r>
                        <a:rPr lang="ru-RU" sz="1800" b="1" kern="1200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Аакер</a:t>
                      </a:r>
                      <a:r>
                        <a:rPr lang="ru-RU" sz="1800" b="1" kern="12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6815"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kern="120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Методы качественных исследований</a:t>
                      </a:r>
                      <a:endParaRPr lang="ru-RU" sz="1800" kern="10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0" algn="r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4208780" algn="l"/>
                        </a:tabLs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Методы количественных исследований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429926">
                <a:tc>
                  <a:txBody>
                    <a:bodyPr/>
                    <a:lstStyle/>
                    <a:p>
                      <a:pPr indent="0" algn="just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неструктурированная методология поискового исследования, основанная на малых выборках, предназначенных для более глубокого понимания проблемы, подлежащей исследованию 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4208780" algn="l"/>
                        </a:tabLs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методы исследования, предназначенные для сбора информации и представления ее в количественной форме, с использованием процедур статистического анализа. </a:t>
                      </a:r>
                      <a:endParaRPr lang="ru-RU" sz="1800" kern="100" dirty="0">
                        <a:latin typeface="Times New Roman"/>
                        <a:ea typeface="Calibri"/>
                      </a:endParaRPr>
                    </a:p>
                  </a:txBody>
                  <a:tcPr marL="75259" marR="75259" marT="37630" marB="376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ОСОБЕННОСТИ КАЧЕСТВЕННЫХ ИССЛЕДОВАНИЙ</a:t>
            </a:r>
            <a:endParaRPr lang="ru-RU" sz="1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908050"/>
            <a:ext cx="9143999" cy="34470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</a:pPr>
            <a:r>
              <a:rPr lang="ru-RU" dirty="0"/>
              <a:t>В основном </a:t>
            </a:r>
            <a:r>
              <a:rPr lang="ru-RU" b="1" dirty="0">
                <a:solidFill>
                  <a:srgbClr val="FF0000"/>
                </a:solidFill>
              </a:rPr>
              <a:t>качественные исследования</a:t>
            </a:r>
            <a:r>
              <a:rPr lang="ru-RU" dirty="0"/>
              <a:t> используются для обозначения проблемы и выработки гипотез, могут использоваться в качестве предварительных к количественным исследованиям для определения основных показателей.  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</a:pPr>
            <a:r>
              <a:rPr lang="ru-RU" dirty="0"/>
              <a:t>Кроме того, качественные методы ориентированы на внутренние мотивы и побуждения людей, интервьюер должен соблюдать несколько правил</a:t>
            </a:r>
            <a:r>
              <a:rPr lang="en-US" dirty="0"/>
              <a:t>:</a:t>
            </a:r>
            <a:endParaRPr lang="ru-RU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dirty="0"/>
              <a:t>Задавать вопросы, понятные (доступные) респонденту</a:t>
            </a:r>
            <a:endParaRPr lang="en-US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dirty="0"/>
              <a:t>Вопросы должны быть глубокими и гибкими, т.к.потребитель может сам не осознавать существование своих мотивов, необходимо, чтобы потребитель вспомнил свои мотивы покупки и захотел рассказать о них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dirty="0"/>
              <a:t>Стремиться получить наиболее полную информацию, чтобы выстроить мотивационную цепочку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ОСНОВНЫЕ МЕТОДЫ КАЧЕСТВЕННЫХ ИССЛЕДОВАНИЙ</a:t>
            </a:r>
            <a:endParaRPr lang="ru-RU" sz="1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765175"/>
            <a:ext cx="9144000" cy="557075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Метод </a:t>
            </a:r>
            <a:r>
              <a:rPr lang="ru-RU" sz="1600" b="1" dirty="0" err="1" smtClean="0">
                <a:solidFill>
                  <a:srgbClr val="0000FF"/>
                </a:solidFill>
              </a:rPr>
              <a:t>фокус-групп</a:t>
            </a:r>
            <a:r>
              <a:rPr lang="ru-RU" sz="1600" b="1" dirty="0" smtClean="0">
                <a:solidFill>
                  <a:srgbClr val="0000FF"/>
                </a:solidFill>
              </a:rPr>
              <a:t>. </a:t>
            </a:r>
            <a:r>
              <a:rPr lang="ru-RU" sz="1600" dirty="0" smtClean="0"/>
              <a:t>И</a:t>
            </a:r>
            <a:r>
              <a:rPr lang="ru-RU" sz="1600" dirty="0" smtClean="0"/>
              <a:t>нтервью</a:t>
            </a:r>
            <a:r>
              <a:rPr lang="ru-RU" sz="1600" dirty="0"/>
              <a:t>, рассчитанное на групповую дискуссию (обсуждение) в течении 1,5–2 часов, в группе  8-12 чел., руководит обсуждением модератор, предварительно составляется сценарий – </a:t>
            </a:r>
            <a:r>
              <a:rPr lang="ru-RU" sz="1600" dirty="0" err="1"/>
              <a:t>топик-гайд</a:t>
            </a:r>
            <a:r>
              <a:rPr lang="ru-RU" sz="1600" dirty="0"/>
              <a:t>, обсуждение </a:t>
            </a:r>
            <a:r>
              <a:rPr lang="ru-RU" sz="1600" dirty="0" smtClean="0"/>
              <a:t>фиксируется</a:t>
            </a:r>
            <a:r>
              <a:rPr lang="ru-RU" sz="1600" dirty="0" smtClean="0"/>
              <a:t>.</a:t>
            </a:r>
            <a:endParaRPr lang="ru-RU" sz="16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Глубинное </a:t>
            </a:r>
            <a:r>
              <a:rPr lang="ru-RU" sz="1600" b="1" dirty="0" smtClean="0">
                <a:solidFill>
                  <a:srgbClr val="0000FF"/>
                </a:solidFill>
              </a:rPr>
              <a:t>интервью. </a:t>
            </a:r>
            <a:r>
              <a:rPr lang="ru-RU" sz="1600" dirty="0" smtClean="0"/>
              <a:t>Респонденту </a:t>
            </a:r>
            <a:r>
              <a:rPr lang="ru-RU" sz="1600" dirty="0"/>
              <a:t>интервьюером задаются вопросы с целью понимания причин и мотивов поведения и выявления восприятия определенных </a:t>
            </a:r>
            <a:r>
              <a:rPr lang="ru-RU" sz="1600" dirty="0" smtClean="0"/>
              <a:t>проблем</a:t>
            </a:r>
            <a:r>
              <a:rPr lang="ru-RU" sz="1600" dirty="0" smtClean="0"/>
              <a:t>.</a:t>
            </a:r>
            <a:endParaRPr lang="ru-RU" sz="16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Метод выявления </a:t>
            </a:r>
            <a:r>
              <a:rPr lang="ru-RU" sz="1600" b="1" dirty="0" smtClean="0">
                <a:solidFill>
                  <a:srgbClr val="0000FF"/>
                </a:solidFill>
              </a:rPr>
              <a:t>проблем. </a:t>
            </a:r>
            <a:r>
              <a:rPr lang="ru-RU" sz="1600" dirty="0" smtClean="0"/>
              <a:t>Техника </a:t>
            </a:r>
            <a:r>
              <a:rPr lang="ru-RU" sz="1600" dirty="0"/>
              <a:t>«обратного мозгового штурма»  применяется в исследованиях конкретных торговых марок. Стараются выявить, решает ли конкретная марка проблему потребителя или напротив, создает проблемы, насколько эти проблемы важны. «Обратный» </a:t>
            </a:r>
            <a:r>
              <a:rPr lang="ru-RU" sz="1600" i="1" dirty="0"/>
              <a:t>- </a:t>
            </a:r>
            <a:r>
              <a:rPr lang="ru-RU" sz="1600" dirty="0"/>
              <a:t>ориентирован на максимальное выявление всех недостатков. Этапы: составление списка существующих, потенциальных и возможных в будущем недостатков с помощью мозгового штурма; их ранжирование</a:t>
            </a:r>
            <a:r>
              <a:rPr lang="ru-RU" sz="1600" dirty="0" smtClean="0"/>
              <a:t>.</a:t>
            </a:r>
            <a:endParaRPr lang="ru-RU" sz="1600" i="1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Метод выявления выгод </a:t>
            </a:r>
            <a:r>
              <a:rPr lang="ru-RU" sz="1600" dirty="0" smtClean="0"/>
              <a:t>о</a:t>
            </a:r>
            <a:r>
              <a:rPr lang="ru-RU" sz="1600" dirty="0" smtClean="0"/>
              <a:t>снован </a:t>
            </a:r>
            <a:r>
              <a:rPr lang="ru-RU" sz="1600" dirty="0"/>
              <a:t>на системе вопросов</a:t>
            </a:r>
            <a:r>
              <a:rPr lang="en-US" sz="1600" dirty="0"/>
              <a:t>:</a:t>
            </a:r>
            <a:r>
              <a:rPr lang="ru-RU" sz="1600" dirty="0"/>
              <a:t> вначале респондент формулирует в письменной форме две основные выгоды товара, затем еде две, связанные с первыми.  Получается цепочка выгод, которые можно использовать при разработке творческой концепции и стратегии </a:t>
            </a:r>
            <a:r>
              <a:rPr lang="ru-RU" sz="1600" dirty="0" smtClean="0"/>
              <a:t>продвижения</a:t>
            </a:r>
            <a:r>
              <a:rPr lang="ru-RU" sz="1600" dirty="0" smtClean="0"/>
              <a:t>.</a:t>
            </a:r>
            <a:endParaRPr lang="ru-RU" sz="16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Метод </a:t>
            </a:r>
            <a:r>
              <a:rPr lang="ru-RU" sz="1600" b="1" dirty="0" smtClean="0">
                <a:solidFill>
                  <a:srgbClr val="0000FF"/>
                </a:solidFill>
              </a:rPr>
              <a:t>проецирования. </a:t>
            </a:r>
            <a:r>
              <a:rPr lang="ru-RU" sz="1600" dirty="0" smtClean="0"/>
              <a:t>Во </a:t>
            </a:r>
            <a:r>
              <a:rPr lang="ru-RU" sz="1600" dirty="0"/>
              <a:t>время беседы респондентам задаются вопросы на предмет, что и почему покупают друзья и знакомые, используются ролевые игры, картинки, изображающие ситуации покупки, подписи под которыми должны сделать испытуемые. Метод позволяет выявить все типы мотивации, эффективен в отношении товаров со скрытыми мотивами покупок,  позволяет получить откровенные ответы по поводу скрытых (или скрываемых умышленно) отношений покупателей к </a:t>
            </a:r>
            <a:r>
              <a:rPr lang="ru-RU" sz="1600" dirty="0" smtClean="0"/>
              <a:t>товару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ОСНОВНЫЕ МЕТОДЫ КАЧЕСТВЕННЫХ ИССЛЕДОВАНИЙ</a:t>
            </a:r>
            <a:endParaRPr lang="ru-RU" sz="1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692150"/>
            <a:ext cx="9144000" cy="517064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600" b="1" dirty="0">
                <a:solidFill>
                  <a:srgbClr val="0000FF"/>
                </a:solidFill>
              </a:rPr>
              <a:t>Метод наблюдения за поведением людей в конкретной обстановке </a:t>
            </a:r>
            <a:r>
              <a:rPr lang="ru-RU" sz="1400" dirty="0" smtClean="0"/>
              <a:t>позволяет </a:t>
            </a:r>
            <a:r>
              <a:rPr lang="ru-RU" sz="1400" dirty="0"/>
              <a:t>получить интересные данные о поведении потребителя в торговом зале, количестве времени, необходимого для совершения покупки, реакции на рекламу на месте продажи, на упаковках и… Вся информация регистрируется исследователем в специальных формах – листах </a:t>
            </a:r>
            <a:r>
              <a:rPr lang="ru-RU" sz="1400" dirty="0" smtClean="0"/>
              <a:t>наблюдения</a:t>
            </a:r>
            <a:r>
              <a:rPr lang="ru-RU" sz="1400" dirty="0" smtClean="0"/>
              <a:t>.</a:t>
            </a:r>
            <a:endParaRPr lang="ru-RU" sz="14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400" b="1" dirty="0">
                <a:solidFill>
                  <a:srgbClr val="0000FF"/>
                </a:solidFill>
              </a:rPr>
              <a:t>Метод анализа </a:t>
            </a:r>
            <a:r>
              <a:rPr lang="ru-RU" sz="1400" b="1" dirty="0" smtClean="0">
                <a:solidFill>
                  <a:srgbClr val="0000FF"/>
                </a:solidFill>
              </a:rPr>
              <a:t>протокола. </a:t>
            </a:r>
            <a:r>
              <a:rPr lang="ru-RU" sz="1400" dirty="0" smtClean="0"/>
              <a:t>Респонденту </a:t>
            </a:r>
            <a:r>
              <a:rPr lang="ru-RU" sz="1400" dirty="0"/>
              <a:t>предлагают представить </a:t>
            </a:r>
            <a:r>
              <a:rPr lang="ru-RU" sz="1400" dirty="0" err="1"/>
              <a:t>ситуацию-условия</a:t>
            </a:r>
            <a:r>
              <a:rPr lang="ru-RU" sz="1400" dirty="0"/>
              <a:t>, требующие принятия решения, при этом он должен описывать все факторы и аргументы, которые он учитывал при принятии решения. Иногда при применении данного метода используется диктофон. Например, при решении о покупке дома, </a:t>
            </a:r>
            <a:r>
              <a:rPr lang="ru-RU" sz="1400" dirty="0" smtClean="0"/>
              <a:t>автомобиля</a:t>
            </a:r>
            <a:r>
              <a:rPr lang="ru-RU" sz="1400" dirty="0"/>
              <a:t>. В этом случае исследователь собирает в единое целое отдельные решения, принимаемые на отдельных этапах. Или для товаров процесс покупки которых очень короток (жевательная резинка). В этом случае как бы замедляет скорость принятия </a:t>
            </a:r>
            <a:r>
              <a:rPr lang="ru-RU" sz="1400" dirty="0" smtClean="0"/>
              <a:t>решения</a:t>
            </a:r>
            <a:r>
              <a:rPr lang="ru-RU" sz="1400" dirty="0" smtClean="0"/>
              <a:t>.</a:t>
            </a:r>
            <a:endParaRPr lang="ru-RU" sz="14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400" b="1" dirty="0">
                <a:solidFill>
                  <a:srgbClr val="0000FF"/>
                </a:solidFill>
              </a:rPr>
              <a:t>Проведение физиологических измерений </a:t>
            </a:r>
            <a:r>
              <a:rPr lang="ru-RU" sz="1400" dirty="0" smtClean="0"/>
              <a:t>– это изучение </a:t>
            </a:r>
            <a:r>
              <a:rPr lang="ru-RU" sz="1400" dirty="0"/>
              <a:t>непроизвольных реакций испытуемых на различные маркетинговые стимулы путем использования специального оборудования, которое позволяет измерять некоторые объективные показатели (расширение зрачков при изучении рекламных материалов, замер кровотока. Лаборатория </a:t>
            </a:r>
            <a:r>
              <a:rPr lang="ru-RU" sz="1400" dirty="0" err="1"/>
              <a:t>нейромаркетинга</a:t>
            </a:r>
            <a:r>
              <a:rPr lang="ru-RU" sz="1400" dirty="0"/>
              <a:t> </a:t>
            </a:r>
            <a:r>
              <a:rPr lang="ru-RU" sz="1400" dirty="0" smtClean="0"/>
              <a:t>РОМИР)</a:t>
            </a:r>
            <a:r>
              <a:rPr lang="ru-RU" sz="1400" dirty="0" smtClean="0"/>
              <a:t>.</a:t>
            </a:r>
            <a:endParaRPr lang="ru-RU" sz="14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400" b="1" dirty="0">
                <a:solidFill>
                  <a:srgbClr val="0000FF"/>
                </a:solidFill>
              </a:rPr>
              <a:t>Анализ аналогичных случаев</a:t>
            </a:r>
            <a:r>
              <a:rPr lang="ru-RU" sz="1400" dirty="0"/>
              <a:t>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1400" b="1" dirty="0">
                <a:solidFill>
                  <a:srgbClr val="0000FF"/>
                </a:solidFill>
              </a:rPr>
              <a:t>Экспертные </a:t>
            </a:r>
            <a:r>
              <a:rPr lang="ru-RU" sz="1400" b="1" dirty="0" smtClean="0">
                <a:solidFill>
                  <a:srgbClr val="0000FF"/>
                </a:solidFill>
              </a:rPr>
              <a:t>интервью. </a:t>
            </a:r>
            <a:r>
              <a:rPr lang="ru-RU" sz="1400" dirty="0" smtClean="0"/>
              <a:t>Главной </a:t>
            </a:r>
            <a:r>
              <a:rPr lang="ru-RU" sz="1400" dirty="0"/>
              <a:t>особенностью является статус и компетентность респондента, который выступает экспертом. Предполагается получение от респондента развернутых ответов. Проводятся с представителями исполнительной и законодательной власти, учеными, работниками вузов и научно-исследовательских организаций, сотрудниками негосударственных, частных экспертных или консультационных структур, членами экспертных советов, руководителями компаний или руководителями крупных подразделений и т.п.Важно, чтобы эксперт не выражал информацию о себе и не рассказывал о своих знаниях, во время интервью а давал экспертную </a:t>
            </a:r>
            <a:r>
              <a:rPr lang="ru-RU" sz="1400" dirty="0" smtClean="0"/>
              <a:t>оценку.      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ОСНОВНЫЕ МЕТОДЫ КОЛИЧЕСТВЕННЫХ ИССЛЕДОВАНИЙ</a:t>
            </a:r>
            <a:endParaRPr lang="ru-RU" sz="1800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8313" y="1052513"/>
            <a:ext cx="7816850" cy="38623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</a:rPr>
              <a:t>опрос;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>
                <a:solidFill>
                  <a:srgbClr val="000000"/>
                </a:solidFill>
              </a:rPr>
              <a:t>интервью </a:t>
            </a:r>
            <a:r>
              <a:rPr lang="ru-RU" sz="2000" dirty="0"/>
              <a:t>на дому у респондента;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опросы посетителей в торговых центрах;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интервью на рабочем месте;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телефонные опросы;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полностью компьютеризированное интервью;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групповое самостоятельное заполнение анкет;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самостоятельное заполнение оставленных анкет;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структурированное наблюдение;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</a:pPr>
            <a:r>
              <a:rPr lang="ru-RU" sz="2000" dirty="0"/>
              <a:t>изучение потребительских панелей.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br>
              <a:rPr lang="ru-RU" altLang="ru-RU" sz="1800" dirty="0" smtClean="0"/>
            </a:br>
            <a:r>
              <a:rPr lang="ru-RU" altLang="ru-RU" sz="1800" dirty="0" smtClean="0">
                <a:solidFill>
                  <a:srgbClr val="FF0000"/>
                </a:solidFill>
              </a:rPr>
              <a:t>ПРОЕКТИРОВАНИЕ ВЫБОРКИ</a:t>
            </a:r>
            <a:endParaRPr lang="ru-RU" sz="1800" dirty="0"/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0" y="839415"/>
            <a:ext cx="9144000" cy="617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b="1" dirty="0">
                <a:solidFill>
                  <a:srgbClr val="FF0000"/>
                </a:solidFill>
              </a:rPr>
              <a:t>Под генеральной совокупностью</a:t>
            </a:r>
            <a:r>
              <a:rPr lang="ru-RU" dirty="0"/>
              <a:t> понимают совокупность всех элементов, обладающих рядом общих характеристик, которая охватывает полное множество элементов с точки зрения решения проблемы маркетингового исследования.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i="1" dirty="0">
                <a:solidFill>
                  <a:srgbClr val="0000FF"/>
                </a:solidFill>
              </a:rPr>
              <a:t>Генеральная совокупность – это множество всех возможных однородных элементов </a:t>
            </a:r>
            <a:r>
              <a:rPr lang="ru-RU" i="1" dirty="0"/>
              <a:t>(</a:t>
            </a:r>
            <a:r>
              <a:rPr lang="ru-RU" i="1" dirty="0" err="1"/>
              <a:t>Светуньков</a:t>
            </a:r>
            <a:r>
              <a:rPr lang="ru-RU" i="1" dirty="0"/>
              <a:t> С.Г.).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dirty="0"/>
              <a:t>Генеральной совокупностью называют совокупность всех мыслимых</a:t>
            </a:r>
            <a:br>
              <a:rPr lang="ru-RU" dirty="0"/>
            </a:br>
            <a:r>
              <a:rPr lang="ru-RU" dirty="0"/>
              <a:t>наблюдений (или всех мысленно возможных объектов интересующего нас типа, с которых «снимаются» наблюдения), которые могли бы быть произведены при данном реальном комплексе условий.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dirty="0"/>
              <a:t>Важно, что генеральная совокупность представляет собой именно</a:t>
            </a:r>
            <a:br>
              <a:rPr lang="ru-RU" dirty="0"/>
            </a:br>
            <a:r>
              <a:rPr lang="ru-RU" dirty="0"/>
              <a:t>совокупность однородных элементов </a:t>
            </a:r>
            <a:r>
              <a:rPr lang="ru-RU" dirty="0" smtClean="0"/>
              <a:t>(одного рода). </a:t>
            </a:r>
            <a:r>
              <a:rPr lang="ru-RU" dirty="0"/>
              <a:t>В этом понятии</a:t>
            </a:r>
            <a:br>
              <a:rPr lang="ru-RU" dirty="0"/>
            </a:br>
            <a:r>
              <a:rPr lang="ru-RU" dirty="0"/>
              <a:t>ключ к толкованию того, какую совокупность элементов можно отнести к</a:t>
            </a:r>
            <a:br>
              <a:rPr lang="ru-RU" dirty="0"/>
            </a:br>
            <a:r>
              <a:rPr lang="ru-RU" dirty="0"/>
              <a:t>генеральной, а какую – нельзя.</a:t>
            </a:r>
          </a:p>
          <a:p>
            <a:pPr indent="450850" algn="just" eaLnBrk="1" hangingPunct="1">
              <a:spcBef>
                <a:spcPts val="600"/>
              </a:spcBef>
            </a:pPr>
            <a:r>
              <a:rPr lang="ru-RU" b="1" dirty="0">
                <a:solidFill>
                  <a:srgbClr val="FF0000"/>
                </a:solidFill>
              </a:rPr>
              <a:t>Выборка</a:t>
            </a:r>
            <a:r>
              <a:rPr lang="ru-RU" dirty="0"/>
              <a:t> – это подмножество элементов генеральной совокупности, отобранное для участия в обследовании. </a:t>
            </a:r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endParaRPr lang="ru-RU" dirty="0"/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ПРОЕКТИРОВАНИЕ ВЫБОРКИ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78957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/>
            <a:r>
              <a:rPr lang="ru-RU" dirty="0" smtClean="0"/>
              <a:t>Полученная выборка называется </a:t>
            </a:r>
            <a:r>
              <a:rPr lang="ru-RU" dirty="0" smtClean="0">
                <a:solidFill>
                  <a:srgbClr val="0000FF"/>
                </a:solidFill>
              </a:rPr>
              <a:t>репрезентативной (представительной),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если она достаточно хорошо представляет пропорции генеральной</a:t>
            </a:r>
            <a:br>
              <a:rPr lang="ru-RU" dirty="0" smtClean="0"/>
            </a:br>
            <a:r>
              <a:rPr lang="ru-RU" dirty="0" smtClean="0"/>
              <a:t>совокупности</a:t>
            </a:r>
          </a:p>
          <a:p>
            <a:pPr indent="450850"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Вопросы, решаемые при формировании выборки:</a:t>
            </a:r>
          </a:p>
          <a:p>
            <a:pPr indent="450850" algn="just">
              <a:buFont typeface="Wingdings" pitchFamily="2" charset="2"/>
              <a:buAutoNum type="arabicPeriod"/>
            </a:pPr>
            <a:r>
              <a:rPr lang="ru-RU" dirty="0" smtClean="0"/>
              <a:t>Определить </a:t>
            </a:r>
            <a:r>
              <a:rPr lang="ru-RU" dirty="0" smtClean="0">
                <a:solidFill>
                  <a:srgbClr val="0000FF"/>
                </a:solidFill>
              </a:rPr>
              <a:t>состав выборки, </a:t>
            </a:r>
            <a:r>
              <a:rPr lang="ru-RU" dirty="0" smtClean="0"/>
              <a:t>то есть целевые группы населения, которые будут удовлетворять по своим характеристикам целям исследования и смогут принять участие в исследовании;</a:t>
            </a:r>
          </a:p>
          <a:p>
            <a:pPr indent="450850" algn="just">
              <a:buFont typeface="Wingdings" pitchFamily="2" charset="2"/>
              <a:buAutoNum type="arabicPeriod"/>
            </a:pPr>
            <a:r>
              <a:rPr lang="ru-RU" dirty="0" smtClean="0"/>
              <a:t>Рассчитать </a:t>
            </a:r>
            <a:r>
              <a:rPr lang="ru-RU" dirty="0" smtClean="0">
                <a:solidFill>
                  <a:srgbClr val="0000FF"/>
                </a:solidFill>
              </a:rPr>
              <a:t>объем выборки (</a:t>
            </a:r>
            <a:r>
              <a:rPr lang="ru-RU" dirty="0" smtClean="0"/>
              <a:t>число отобранных элементов), то есть решить, сколько людей будет принимать участие в исследовании;</a:t>
            </a:r>
          </a:p>
          <a:p>
            <a:pPr indent="450850" algn="just">
              <a:buFont typeface="Wingdings" pitchFamily="2" charset="2"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Установить процедуру формирования выборки</a:t>
            </a:r>
            <a:r>
              <a:rPr lang="ru-RU" dirty="0" smtClean="0"/>
              <a:t>, то есть определить последовательность работ по формированию выборки и метод выборочного отбора.</a:t>
            </a:r>
          </a:p>
          <a:p>
            <a:pPr indent="450850" algn="just"/>
            <a:r>
              <a:rPr lang="ru-RU" dirty="0" smtClean="0"/>
              <a:t>На начальном этапе воспользуйтесь ссылкой на калькулятор выборки </a:t>
            </a:r>
            <a:r>
              <a:rPr lang="en-US" dirty="0" smtClean="0">
                <a:hlinkClick r:id="rId2"/>
              </a:rPr>
              <a:t>http://surin.marketolog.biz/calculator.htm</a:t>
            </a:r>
            <a:endParaRPr lang="ru-RU" dirty="0" smtClean="0"/>
          </a:p>
          <a:p>
            <a:pPr indent="450850" algn="just"/>
            <a:r>
              <a:rPr lang="ru-RU" dirty="0" smtClean="0"/>
              <a:t>Доверительная вероятность (точность) 95%</a:t>
            </a:r>
          </a:p>
          <a:p>
            <a:pPr indent="450850" algn="just"/>
            <a:r>
              <a:rPr lang="ru-RU" dirty="0" smtClean="0"/>
              <a:t>Доверительный интервал (</a:t>
            </a:r>
            <a:r>
              <a:rPr lang="ru-RU" i="1" dirty="0" smtClean="0"/>
              <a:t>"погрешность" ± %</a:t>
            </a:r>
            <a:r>
              <a:rPr lang="ru-RU" dirty="0" smtClean="0"/>
              <a:t>) 5%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ПРОЕКТИРОВАНИЕ ВЫБОРКИ</a:t>
            </a:r>
            <a:endParaRPr lang="ru-RU" sz="18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1182444"/>
          <a:ext cx="8991599" cy="3611880"/>
        </p:xfrm>
        <a:graphic>
          <a:graphicData uri="http://schemas.openxmlformats.org/drawingml/2006/table">
            <a:tbl>
              <a:tblPr/>
              <a:tblGrid>
                <a:gridCol w="4495329"/>
                <a:gridCol w="4496270"/>
              </a:tblGrid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00">
                          <a:solidFill>
                            <a:srgbClr val="FFFFFF"/>
                          </a:solidFill>
                          <a:latin typeface="+mj-lt"/>
                          <a:ea typeface="Calibri"/>
                        </a:rPr>
                        <a:t>Методы выборочного отбора</a:t>
                      </a:r>
                      <a:endParaRPr lang="ru-RU" sz="1800" kern="100"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00">
                          <a:solidFill>
                            <a:srgbClr val="FFFFFF"/>
                          </a:solidFill>
                          <a:latin typeface="+mj-lt"/>
                          <a:ea typeface="Calibri"/>
                        </a:rPr>
                        <a:t>Типы выборок</a:t>
                      </a:r>
                      <a:endParaRPr lang="ru-RU" sz="1800" kern="100"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i="1" kern="100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Детерминированный </a:t>
                      </a:r>
                      <a:r>
                        <a:rPr lang="ru-RU" sz="1800" kern="100" dirty="0">
                          <a:latin typeface="+mj-lt"/>
                          <a:ea typeface="Calibri"/>
                        </a:rPr>
                        <a:t>– метод, при котором выборка, основанная на частных предпочтениях или суждениях исследователя. При этом оценка вероятности включения</a:t>
                      </a:r>
                      <a:r>
                        <a:rPr lang="ru-RU" sz="1800" i="1" kern="100" dirty="0">
                          <a:latin typeface="+mj-lt"/>
                          <a:ea typeface="Calibri"/>
                        </a:rPr>
                        <a:t> элемента в выборку не производится. </a:t>
                      </a:r>
                      <a:endParaRPr lang="ru-RU" sz="1800" kern="100" dirty="0"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нерепрезентативная выборка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преднамеренная выборка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выборка по методу снежного кома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12395" algn="l"/>
                          <a:tab pos="253365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квотная выборка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i="1" kern="100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Вероятностный</a:t>
                      </a:r>
                      <a:r>
                        <a:rPr lang="ru-RU" sz="1800" i="1" kern="100" dirty="0">
                          <a:latin typeface="+mj-lt"/>
                          <a:ea typeface="Calibri"/>
                        </a:rPr>
                        <a:t> – </a:t>
                      </a:r>
                      <a:r>
                        <a:rPr lang="ru-RU" sz="1800" kern="100" dirty="0">
                          <a:latin typeface="+mj-lt"/>
                          <a:ea typeface="Calibri"/>
                        </a:rPr>
                        <a:t>метод, при котором каждый элемент генеральной совокупности может включаться в выборку с некой заданной ненулевой вероятностью.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простая случайная выборка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стратифицированная выборка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групповая (кластерная) выборка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/>
                        <a:buChar char=""/>
                        <a:tabLst>
                          <a:tab pos="181610" algn="l"/>
                          <a:tab pos="292100" algn="l"/>
                        </a:tabLst>
                      </a:pPr>
                      <a:r>
                        <a:rPr lang="ru-RU" sz="1800" kern="100" dirty="0">
                          <a:latin typeface="+mj-lt"/>
                          <a:ea typeface="Calibri"/>
                        </a:rPr>
                        <a:t> систематическая выборка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 Классификации выборок из статистики</a:t>
            </a:r>
            <a:endParaRPr lang="ru-RU" sz="1800" dirty="0"/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0" y="735609"/>
            <a:ext cx="9144000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/>
            <a:r>
              <a:rPr lang="ru-RU" sz="1600" dirty="0"/>
              <a:t>Выборки делятся на два типа</a:t>
            </a:r>
            <a:r>
              <a:rPr lang="ru-RU" sz="1600" dirty="0" smtClean="0"/>
              <a:t>:</a:t>
            </a:r>
            <a:endParaRPr lang="ru-RU" sz="1600" dirty="0" smtClean="0"/>
          </a:p>
          <a:p>
            <a:pPr indent="447675"/>
            <a:r>
              <a:rPr lang="ru-RU" sz="1600" dirty="0" smtClean="0"/>
              <a:t>-вероятностные</a:t>
            </a:r>
            <a:r>
              <a:rPr lang="en-US" sz="1600" dirty="0" smtClean="0"/>
              <a:t>;</a:t>
            </a:r>
            <a:endParaRPr lang="en-US" sz="1600" dirty="0" smtClean="0"/>
          </a:p>
          <a:p>
            <a:pPr indent="447675"/>
            <a:r>
              <a:rPr lang="en-US" sz="1600" dirty="0" smtClean="0"/>
              <a:t>- </a:t>
            </a:r>
            <a:r>
              <a:rPr lang="ru-RU" sz="1600" dirty="0" err="1" smtClean="0"/>
              <a:t>невероятностные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>
                <a:solidFill>
                  <a:srgbClr val="FF0000"/>
                </a:solidFill>
              </a:rPr>
              <a:t>1. Вероятностные выборки</a:t>
            </a:r>
            <a:r>
              <a:rPr lang="ru-RU" sz="1600" dirty="0">
                <a:solidFill>
                  <a:srgbClr val="FF0000"/>
                </a:solidFill>
              </a:rPr>
              <a:t> </a:t>
            </a:r>
            <a:endParaRPr lang="ru-RU" sz="16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FF"/>
                </a:solidFill>
              </a:rPr>
              <a:t>1.1 </a:t>
            </a:r>
            <a:r>
              <a:rPr lang="ru-RU" sz="1600" b="1" dirty="0">
                <a:solidFill>
                  <a:srgbClr val="0000FF"/>
                </a:solidFill>
              </a:rPr>
              <a:t>Случайная выборка (простой случайный </a:t>
            </a:r>
            <a:r>
              <a:rPr lang="ru-RU" sz="1600" b="1" dirty="0" smtClean="0">
                <a:solidFill>
                  <a:srgbClr val="0000FF"/>
                </a:solidFill>
              </a:rPr>
              <a:t>отбор)</a:t>
            </a:r>
            <a:r>
              <a:rPr lang="ru-RU" sz="1600" dirty="0" smtClean="0"/>
              <a:t>. Такая </a:t>
            </a:r>
            <a:r>
              <a:rPr lang="ru-RU" sz="1600" dirty="0"/>
              <a:t>выборка предполагает однородность генеральной совокупности, одинаковую вероятность доступности всех элементов, наличие полного списка всех элементов. При отборе элементов, как правило, используется таблица случайных чисел. </a:t>
            </a:r>
            <a:endParaRPr lang="ru-RU" sz="16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FF"/>
                </a:solidFill>
              </a:rPr>
              <a:t>1.2 </a:t>
            </a:r>
            <a:r>
              <a:rPr lang="ru-RU" sz="1600" b="1" dirty="0">
                <a:solidFill>
                  <a:srgbClr val="0000FF"/>
                </a:solidFill>
              </a:rPr>
              <a:t>Механическая (систематическая) </a:t>
            </a:r>
            <a:r>
              <a:rPr lang="ru-RU" sz="1600" b="1" dirty="0" smtClean="0">
                <a:solidFill>
                  <a:srgbClr val="0000FF"/>
                </a:solidFill>
              </a:rPr>
              <a:t>выборка</a:t>
            </a:r>
            <a:r>
              <a:rPr lang="ru-RU" sz="1600" dirty="0" smtClean="0"/>
              <a:t>. Разновидность </a:t>
            </a:r>
            <a:r>
              <a:rPr lang="ru-RU" sz="1600" dirty="0"/>
              <a:t>случайной выборки, упорядоченная по какому-либо признаку (алфавитный порядок, номер телефона, дата рождения и т.д.). Первый элемент отбирается случайно, затем, с шагом ‘</a:t>
            </a:r>
            <a:r>
              <a:rPr lang="ru-RU" sz="1600" dirty="0" err="1"/>
              <a:t>n</a:t>
            </a:r>
            <a:r>
              <a:rPr lang="ru-RU" sz="1600" dirty="0"/>
              <a:t>’ отбирается каждый ‘</a:t>
            </a:r>
            <a:r>
              <a:rPr lang="ru-RU" sz="1600" dirty="0" err="1"/>
              <a:t>k’-ый</a:t>
            </a:r>
            <a:r>
              <a:rPr lang="ru-RU" sz="1600" dirty="0"/>
              <a:t> элемент. Размер генеральной совокупности, при этом – </a:t>
            </a:r>
            <a:r>
              <a:rPr lang="ru-RU" sz="1600" dirty="0" err="1"/>
              <a:t>N=n</a:t>
            </a:r>
            <a:r>
              <a:rPr lang="ru-RU" sz="1600" dirty="0"/>
              <a:t>*</a:t>
            </a:r>
            <a:r>
              <a:rPr lang="ru-RU" sz="1600" dirty="0" err="1"/>
              <a:t>k</a:t>
            </a:r>
            <a:r>
              <a:rPr lang="ru-RU" sz="1600" dirty="0"/>
              <a:t> </a:t>
            </a:r>
            <a:endParaRPr lang="ru-RU" sz="16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FF"/>
                </a:solidFill>
              </a:rPr>
              <a:t>1.3 </a:t>
            </a:r>
            <a:r>
              <a:rPr lang="ru-RU" sz="1600" b="1" dirty="0">
                <a:solidFill>
                  <a:srgbClr val="0000FF"/>
                </a:solidFill>
              </a:rPr>
              <a:t>Стратифицированная (</a:t>
            </a:r>
            <a:r>
              <a:rPr lang="ru-RU" sz="1600" b="1" dirty="0" smtClean="0">
                <a:solidFill>
                  <a:srgbClr val="0000FF"/>
                </a:solidFill>
              </a:rPr>
              <a:t>районированная)</a:t>
            </a:r>
            <a:r>
              <a:rPr lang="ru-RU" sz="1600" dirty="0" smtClean="0"/>
              <a:t>. Применяется </a:t>
            </a:r>
            <a:r>
              <a:rPr lang="ru-RU" sz="1600" dirty="0"/>
              <a:t>в случае неоднородности генеральной совокупности. Генеральная совокупность разбивается на группы (страты). В каждой страте отбор осуществляется случайным или механическим образом. </a:t>
            </a:r>
            <a:endParaRPr lang="ru-RU" sz="16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FF"/>
                </a:solidFill>
              </a:rPr>
              <a:t>1.4 </a:t>
            </a:r>
            <a:r>
              <a:rPr lang="ru-RU" sz="1600" b="1" dirty="0">
                <a:solidFill>
                  <a:srgbClr val="0000FF"/>
                </a:solidFill>
              </a:rPr>
              <a:t>Серийная (гнездовая или кластерная) </a:t>
            </a:r>
            <a:r>
              <a:rPr lang="ru-RU" sz="1600" b="1" dirty="0" smtClean="0">
                <a:solidFill>
                  <a:srgbClr val="0000FF"/>
                </a:solidFill>
              </a:rPr>
              <a:t>выборка</a:t>
            </a:r>
            <a:r>
              <a:rPr lang="ru-RU" sz="1600" dirty="0" smtClean="0"/>
              <a:t>. При </a:t>
            </a:r>
            <a:r>
              <a:rPr lang="ru-RU" sz="1600" dirty="0"/>
              <a:t>серийной выборке единицами отбора выступают не сами объекты, а группы (кластеры или гнёзда). Группы отбираются случайным образом. Объекты внутри групп обследуются сплошняком. 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 КЛАССИФИКАЦИИ ВЫБОРОК ИЗ СТАТИСТИКИ</a:t>
            </a:r>
            <a:endParaRPr lang="ru-RU" sz="1800" dirty="0"/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1" y="640232"/>
            <a:ext cx="9144000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8775" algn="just">
              <a:spcBef>
                <a:spcPts val="600"/>
              </a:spcBef>
            </a:pPr>
            <a:r>
              <a:rPr lang="ru-RU" sz="1400" b="1" dirty="0">
                <a:solidFill>
                  <a:srgbClr val="FF0000"/>
                </a:solidFill>
              </a:rPr>
              <a:t>2.Невероятностные выборки</a:t>
            </a:r>
            <a:r>
              <a:rPr lang="ru-RU" sz="1400" dirty="0">
                <a:solidFill>
                  <a:srgbClr val="FF0000"/>
                </a:solidFill>
              </a:rPr>
              <a:t> </a:t>
            </a:r>
            <a:endParaRPr lang="ru-RU" sz="1400" dirty="0" smtClean="0">
              <a:solidFill>
                <a:srgbClr val="FF0000"/>
              </a:solidFill>
            </a:endParaRPr>
          </a:p>
          <a:p>
            <a:pPr indent="358775" algn="just">
              <a:spcBef>
                <a:spcPts val="600"/>
              </a:spcBef>
            </a:pPr>
            <a:r>
              <a:rPr lang="ru-RU" sz="1400" dirty="0" smtClean="0"/>
              <a:t>Отбор </a:t>
            </a:r>
            <a:r>
              <a:rPr lang="ru-RU" sz="1400" dirty="0"/>
              <a:t>в такой выборке осуществляется не по принципам случайности, а по субъективным критериям – доступности, типичности, равного представительства и т.д.. </a:t>
            </a:r>
            <a:endParaRPr lang="ru-RU" sz="1400" dirty="0" smtClean="0"/>
          </a:p>
          <a:p>
            <a:pPr indent="358775"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0000FF"/>
                </a:solidFill>
              </a:rPr>
              <a:t>2.1</a:t>
            </a:r>
            <a:r>
              <a:rPr lang="ru-RU" sz="1400" b="1" dirty="0">
                <a:solidFill>
                  <a:srgbClr val="0000FF"/>
                </a:solidFill>
              </a:rPr>
              <a:t>. Квотная </a:t>
            </a:r>
            <a:r>
              <a:rPr lang="ru-RU" sz="1400" b="1" dirty="0" smtClean="0">
                <a:solidFill>
                  <a:srgbClr val="0000FF"/>
                </a:solidFill>
              </a:rPr>
              <a:t>выборка</a:t>
            </a:r>
            <a:r>
              <a:rPr lang="ru-RU" sz="1400" dirty="0"/>
              <a:t> </a:t>
            </a:r>
            <a:r>
              <a:rPr lang="ru-RU" sz="1400" dirty="0" smtClean="0"/>
              <a:t>Изначально </a:t>
            </a:r>
            <a:r>
              <a:rPr lang="ru-RU" sz="1400" dirty="0"/>
              <a:t>выделяется некоторое количество групп объектов (например, мужчины в возрасте 20-30 лет, 31-45 лет и 46-60 лет; лица с доходом до 30 тысяч рублей, с доходом от 30 до 60 тысяч рублей и с доходом свыше 60 тысяч рублей) Для каждой группы задается количество объектов, которые должны быть обследованы. Количество объектов, которые должны попасть в каждую из групп, задается, чаще всего, либо пропорционально заранее известной доле группы в генеральной совокупности, либо одинаковым для каждой группы. Внутри групп объекты отбираются произвольно. Квотные выборки используются в маркетинговых исследованиях достаточно часто. </a:t>
            </a:r>
            <a:endParaRPr lang="ru-RU" sz="1400" dirty="0" smtClean="0"/>
          </a:p>
          <a:p>
            <a:pPr indent="358775"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0000FF"/>
                </a:solidFill>
              </a:rPr>
              <a:t>2.2</a:t>
            </a:r>
            <a:r>
              <a:rPr lang="ru-RU" sz="1400" b="1" dirty="0">
                <a:solidFill>
                  <a:srgbClr val="0000FF"/>
                </a:solidFill>
              </a:rPr>
              <a:t>. Метод снежного </a:t>
            </a:r>
            <a:r>
              <a:rPr lang="ru-RU" sz="1400" b="1" dirty="0" smtClean="0">
                <a:solidFill>
                  <a:srgbClr val="0000FF"/>
                </a:solidFill>
              </a:rPr>
              <a:t>кома</a:t>
            </a:r>
            <a:r>
              <a:rPr lang="ru-RU" sz="1400" dirty="0" smtClean="0"/>
              <a:t>. Выборка </a:t>
            </a:r>
            <a:r>
              <a:rPr lang="ru-RU" sz="1400" dirty="0"/>
              <a:t>строится следующим образом. У каждого респондента, начиная с первого, просятся контакты его друзей, коллег, знакомых, которые подходили бы под условия отбора и могли бы принять участие в исследовании. Таким образом, за исключением первого шага, выборка формируется с участием самих объектов исследования. Метод часто применяется, когда необходимо найти и опросить труднодоступные группы респондентов (например, респондентов, имеющих высокий доход, респондентов, принадлежащих к одной профессиональной группе, респондентов, имеющих какие-либо схожие хобби/увлечения и т.д.) </a:t>
            </a:r>
            <a:endParaRPr lang="ru-RU" sz="1400" dirty="0" smtClean="0"/>
          </a:p>
          <a:p>
            <a:pPr indent="358775"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0000FF"/>
                </a:solidFill>
              </a:rPr>
              <a:t>2.3 </a:t>
            </a:r>
            <a:r>
              <a:rPr lang="ru-RU" sz="1400" b="1" dirty="0">
                <a:solidFill>
                  <a:srgbClr val="0000FF"/>
                </a:solidFill>
              </a:rPr>
              <a:t>Стихийная </a:t>
            </a:r>
            <a:r>
              <a:rPr lang="ru-RU" sz="1400" b="1" dirty="0" smtClean="0">
                <a:solidFill>
                  <a:srgbClr val="0000FF"/>
                </a:solidFill>
              </a:rPr>
              <a:t>выборка</a:t>
            </a:r>
            <a:r>
              <a:rPr lang="ru-RU" sz="1400" dirty="0" smtClean="0"/>
              <a:t>. </a:t>
            </a:r>
            <a:r>
              <a:rPr lang="ru-RU" sz="1400" dirty="0" smtClean="0"/>
              <a:t>Опрашиваются </a:t>
            </a:r>
            <a:r>
              <a:rPr lang="ru-RU" sz="1400" dirty="0"/>
              <a:t>наиболее доступные респонденты. Типичные примеры стихийных выборок – опросы в газетах/журналах, анкеты, отданные респондентам на </a:t>
            </a:r>
            <a:r>
              <a:rPr lang="ru-RU" sz="1400" dirty="0" err="1"/>
              <a:t>самозаполнение</a:t>
            </a:r>
            <a:r>
              <a:rPr lang="ru-RU" sz="1400" dirty="0"/>
              <a:t>, большинство </a:t>
            </a:r>
            <a:r>
              <a:rPr lang="ru-RU" sz="1400" dirty="0" err="1"/>
              <a:t>интернет-опросов</a:t>
            </a:r>
            <a:r>
              <a:rPr lang="ru-RU" sz="1400" dirty="0"/>
              <a:t>. Размер и состав стихийных выборок заранее не известен, и определяется только одним параметром – активностью респондентов. </a:t>
            </a:r>
            <a:endParaRPr lang="ru-RU" sz="1400" dirty="0" smtClean="0"/>
          </a:p>
          <a:p>
            <a:pPr indent="358775"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0000FF"/>
                </a:solidFill>
              </a:rPr>
              <a:t>2.4 </a:t>
            </a:r>
            <a:r>
              <a:rPr lang="ru-RU" sz="1400" b="1" dirty="0">
                <a:solidFill>
                  <a:srgbClr val="0000FF"/>
                </a:solidFill>
              </a:rPr>
              <a:t>Выборка типичных </a:t>
            </a:r>
            <a:r>
              <a:rPr lang="ru-RU" sz="1400" b="1" dirty="0" smtClean="0">
                <a:solidFill>
                  <a:srgbClr val="0000FF"/>
                </a:solidFill>
              </a:rPr>
              <a:t>случаев</a:t>
            </a:r>
            <a:r>
              <a:rPr lang="ru-RU" sz="1400" dirty="0" smtClean="0"/>
              <a:t>. Отбираются </a:t>
            </a:r>
            <a:r>
              <a:rPr lang="ru-RU" sz="1400" dirty="0"/>
              <a:t>единицы генеральной совокупности, обладающие средним (типичным) значением признака. При этом возникает проблема выбора признака и определения его типичного значения.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 ТИПЫ ВЫБОРОК</a:t>
            </a:r>
            <a:endParaRPr lang="ru-RU" sz="1800" dirty="0"/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0" y="874526"/>
            <a:ext cx="9144000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00FF"/>
                </a:solidFill>
              </a:rPr>
              <a:t>Случайная выборка </a:t>
            </a:r>
            <a:r>
              <a:rPr lang="ru-RU" dirty="0"/>
              <a:t>есть совокупность единиц (выборочная</a:t>
            </a:r>
            <a:br>
              <a:rPr lang="ru-RU" dirty="0"/>
            </a:br>
            <a:r>
              <a:rPr lang="ru-RU" dirty="0"/>
              <a:t>совокупность), отобранных из генеральной совокупности случайно, т.е. таким</a:t>
            </a:r>
            <a:br>
              <a:rPr lang="ru-RU" dirty="0"/>
            </a:br>
            <a:r>
              <a:rPr lang="ru-RU" dirty="0"/>
              <a:t>образом, что все единицы генеральной совокупности имеют равные шансы</a:t>
            </a:r>
            <a:br>
              <a:rPr lang="ru-RU" dirty="0"/>
            </a:br>
            <a:r>
              <a:rPr lang="ru-RU" dirty="0"/>
              <a:t>быть отобранными (попасть в выборку).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Она обладает следующими характеристиками, отличающими её</a:t>
            </a:r>
            <a:br>
              <a:rPr lang="ru-RU" dirty="0"/>
            </a:br>
            <a:r>
              <a:rPr lang="ru-RU" dirty="0"/>
              <a:t>от других подмножеств: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  <a:buFontTx/>
              <a:buAutoNum type="arabicParenR"/>
            </a:pPr>
            <a:r>
              <a:rPr lang="ru-RU" dirty="0"/>
              <a:t>элементы выборочной совокупности формируются из генеральной</a:t>
            </a:r>
            <a:br>
              <a:rPr lang="ru-RU" dirty="0"/>
            </a:br>
            <a:r>
              <a:rPr lang="ru-RU" dirty="0"/>
              <a:t>совокупности;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  <a:buFontTx/>
              <a:buAutoNum type="arabicParenR"/>
            </a:pPr>
            <a:r>
              <a:rPr lang="ru-RU" dirty="0"/>
              <a:t>формируются они случайным образом так, чтобы каждый элемент</a:t>
            </a:r>
            <a:br>
              <a:rPr lang="ru-RU" dirty="0"/>
            </a:br>
            <a:r>
              <a:rPr lang="ru-RU" dirty="0"/>
              <a:t>генеральной совокупности имел одинаковую вероятность попасть в выборку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  <a:buFontTx/>
              <a:buAutoNum type="arabicParenR"/>
            </a:pPr>
            <a:r>
              <a:rPr lang="ru-RU" dirty="0"/>
              <a:t>способ формирования выборки должен обеспечивать независимость</a:t>
            </a:r>
            <a:br>
              <a:rPr lang="ru-RU" dirty="0"/>
            </a:br>
            <a:r>
              <a:rPr lang="ru-RU" dirty="0"/>
              <a:t>элементов выборки друг от друга;</a:t>
            </a:r>
          </a:p>
          <a:p>
            <a:pPr indent="447675" algn="just">
              <a:spcBef>
                <a:spcPts val="600"/>
              </a:spcBef>
              <a:spcAft>
                <a:spcPts val="600"/>
              </a:spcAft>
              <a:buFontTx/>
              <a:buAutoNum type="arabicParenR"/>
            </a:pPr>
            <a:r>
              <a:rPr lang="ru-RU" dirty="0"/>
              <a:t>элементы выборки должны давать представление о свойствах</a:t>
            </a:r>
            <a:br>
              <a:rPr lang="ru-RU" dirty="0"/>
            </a:br>
            <a:r>
              <a:rPr lang="ru-RU" dirty="0"/>
              <a:t>генеральной совокупности</a:t>
            </a:r>
            <a:r>
              <a:rPr lang="ru-RU" dirty="0" smtClean="0"/>
              <a:t>.</a:t>
            </a:r>
            <a:endParaRPr lang="en-US" dirty="0" smtClean="0"/>
          </a:p>
          <a:p>
            <a:pPr indent="447675"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 РАЗРАБОТКА АНКЕТ</a:t>
            </a:r>
            <a:endParaRPr lang="ru-RU" sz="1800" dirty="0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684861"/>
            <a:ext cx="9144000" cy="674030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Процесс разработки анкет включает ряд этапов: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перечня необходимой информации;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вида анкеты;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содержания конкретных вопросов и их формулировка;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формы ответа на каждый вопрос;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определение последовательности вопросов;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разработка дизайна анкеты;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промежуточный контроль;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предварительное тестирование анкеты и измерительных инструментов с использованием пилотажного опроса;</a:t>
            </a:r>
          </a:p>
          <a:p>
            <a:pPr indent="269875" algn="just" eaLnBrk="1" hangingPunct="1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dirty="0"/>
              <a:t>разработка окончательного макета анкеты.</a:t>
            </a:r>
          </a:p>
          <a:p>
            <a:pPr marL="571500" indent="-571500"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Основные требования к разработке анкет: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indent="360363" algn="just" eaLnBrk="1" hangingPunct="1">
              <a:spcBef>
                <a:spcPts val="0"/>
              </a:spcBef>
              <a:buFont typeface="Wingdings" pitchFamily="2" charset="2"/>
              <a:buAutoNum type="arabicPeriod"/>
              <a:defRPr/>
            </a:pPr>
            <a:r>
              <a:rPr lang="ru-RU" dirty="0"/>
              <a:t>Анкета должна быть максимально простой и понятной для респондентов, но в то же время и соответствовать целям исследования.</a:t>
            </a:r>
          </a:p>
          <a:p>
            <a:pPr indent="360363" algn="just" eaLnBrk="1" hangingPunct="1">
              <a:spcBef>
                <a:spcPts val="0"/>
              </a:spcBef>
              <a:buFont typeface="Wingdings" pitchFamily="2" charset="2"/>
              <a:buAutoNum type="arabicPeriod"/>
              <a:defRPr/>
            </a:pPr>
            <a:r>
              <a:rPr lang="ru-RU" dirty="0"/>
              <a:t>Следует в соответствии с целями исследования выбирать вид анкеты, формы вопросов и ответов.</a:t>
            </a:r>
          </a:p>
          <a:p>
            <a:pPr indent="360363" algn="just" eaLnBrk="1" hangingPunct="1">
              <a:spcBef>
                <a:spcPts val="0"/>
              </a:spcBef>
              <a:buFont typeface="Wingdings" pitchFamily="2" charset="2"/>
              <a:buAutoNum type="arabicPeriod"/>
              <a:defRPr/>
            </a:pPr>
            <a:r>
              <a:rPr lang="ru-RU" dirty="0"/>
              <a:t>Важно  установить правильную последовательность вопросов.</a:t>
            </a:r>
          </a:p>
          <a:p>
            <a:pPr indent="360363" algn="just" eaLnBrk="1" hangingPunct="1">
              <a:spcBef>
                <a:spcPts val="0"/>
              </a:spcBef>
              <a:buFont typeface="Wingdings" pitchFamily="2" charset="2"/>
              <a:buAutoNum type="arabicPeriod"/>
              <a:defRPr/>
            </a:pPr>
            <a:r>
              <a:rPr lang="ru-RU" dirty="0"/>
              <a:t>Физическая форма анкеты должна обеспечивать привлекательность анкеты, удобство работы с ней, облегчать проведение опроса и обработку данных.</a:t>
            </a:r>
          </a:p>
          <a:p>
            <a:pPr indent="450850" algn="just" eaLnBrk="1" hangingPunct="1">
              <a:spcBef>
                <a:spcPts val="0"/>
              </a:spcBef>
              <a:defRPr/>
            </a:pPr>
            <a:endParaRPr lang="ru-RU" dirty="0"/>
          </a:p>
          <a:p>
            <a:pPr indent="450850" algn="just" eaLnBrk="1" hangingPunct="1">
              <a:spcBef>
                <a:spcPts val="0"/>
              </a:spcBef>
              <a:buFont typeface="Arial" charset="0"/>
              <a:buChar char="•"/>
              <a:defRPr/>
            </a:pPr>
            <a:endParaRPr lang="ru-RU" altLang="ru-RU" dirty="0"/>
          </a:p>
          <a:p>
            <a:pPr indent="450850" algn="just" eaLnBrk="1" hangingPunct="1">
              <a:spcBef>
                <a:spcPts val="0"/>
              </a:spcBef>
              <a:defRPr/>
            </a:pPr>
            <a:endParaRPr lang="ru-RU" altLang="ru-RU" dirty="0"/>
          </a:p>
          <a:p>
            <a:pPr indent="450850" algn="just" eaLnBrk="1" hangingPunct="1">
              <a:spcBef>
                <a:spcPts val="0"/>
              </a:spcBef>
              <a:defRPr/>
            </a:pPr>
            <a:endParaRPr lang="ru-RU" altLang="ru-RU" dirty="0"/>
          </a:p>
          <a:p>
            <a:pPr indent="450850" algn="just" eaLnBrk="1" hangingPunct="1">
              <a:spcBef>
                <a:spcPts val="0"/>
              </a:spcBef>
              <a:defRPr/>
            </a:pPr>
            <a:endParaRPr lang="ru-RU" alt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3. РАЗРАБОТКА ПЛАНА МАРКЕТИНГОВОГО ИССЛЕДОВАНИЯ </a:t>
            </a:r>
            <a:r>
              <a:rPr lang="ru-RU" altLang="ru-RU" sz="1800" dirty="0" smtClean="0">
                <a:solidFill>
                  <a:srgbClr val="0000FF"/>
                </a:solidFill>
              </a:rPr>
              <a:t/>
            </a:r>
            <a:br>
              <a:rPr lang="ru-RU" altLang="ru-RU" sz="1800" dirty="0" smtClean="0">
                <a:solidFill>
                  <a:srgbClr val="0000FF"/>
                </a:solidFill>
              </a:rPr>
            </a:br>
            <a:r>
              <a:rPr lang="ru-RU" altLang="ru-RU" sz="1800" dirty="0" smtClean="0">
                <a:solidFill>
                  <a:srgbClr val="FF0000"/>
                </a:solidFill>
              </a:rPr>
              <a:t>РАЗРАБОТКА АНКЕТ</a:t>
            </a:r>
            <a:endParaRPr lang="ru-RU" sz="1800" dirty="0"/>
          </a:p>
        </p:txBody>
      </p:sp>
      <p:sp>
        <p:nvSpPr>
          <p:cNvPr id="10242" name="AutoShape 2" descr="http://edu.vvsu.ru/pluginfile.php/276492/mod_lesson/page_contents/4829/1.3.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http://edu.vvsu.ru/pluginfile.php/276492/mod_lesson/page_contents/4829/1.3.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 descr="Тема 1.3.j3 Виды по черчилю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23" y="1299883"/>
            <a:ext cx="8503530" cy="3917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4. СБОР ДАННЫХ</a:t>
            </a:r>
            <a:endParaRPr lang="ru-RU" sz="18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928688"/>
            <a:ext cx="9144000" cy="40934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Ключевые управленческие решения на этапе полевых работ: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создание бригад интервьюеров;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инструктаж интервьюеров;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контроль над деятельностью полевого персонала.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ru-RU" sz="2000" b="1" dirty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На этапе сбора данных нужно учесть следующие требования</a:t>
            </a:r>
            <a:r>
              <a:rPr lang="ru-RU" sz="2000" dirty="0">
                <a:solidFill>
                  <a:srgbClr val="FF0000"/>
                </a:solidFill>
              </a:rPr>
              <a:t>: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правильно провести отбор и обучение полевого персонала;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организовать систему контроля над деятельностью полевого персонала;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отладить процедуры приема в офисе заполненного инструментария;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сформировать систему мотивации полевого персонала;</a:t>
            </a:r>
          </a:p>
          <a:p>
            <a:pPr indent="450850" algn="just" eaLnBrk="1" hangingPunct="1"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разработать процедуры ответов на возникающие ошибки и методы их локализации.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5. АНАЛИЗ ДАННЫХ</a:t>
            </a:r>
            <a:endParaRPr lang="ru-RU" sz="1800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0" y="999789"/>
          <a:ext cx="9143999" cy="4795520"/>
        </p:xfrm>
        <a:graphic>
          <a:graphicData uri="http://schemas.openxmlformats.org/drawingml/2006/table">
            <a:tbl>
              <a:tblPr/>
              <a:tblGrid>
                <a:gridCol w="2846146"/>
                <a:gridCol w="6297853"/>
              </a:tblGrid>
              <a:tr h="40640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Этапы анализа данных</a:t>
                      </a:r>
                      <a:endParaRPr lang="ru-RU" sz="1800" kern="100" dirty="0">
                        <a:latin typeface="+mn-lt"/>
                        <a:ea typeface="Calibri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>
                          <a:solidFill>
                            <a:srgbClr val="FFFFFF"/>
                          </a:solidFill>
                          <a:latin typeface="+mn-lt"/>
                          <a:ea typeface="Calibri"/>
                        </a:rPr>
                        <a:t>Основные методы и процедуры</a:t>
                      </a:r>
                      <a:endParaRPr lang="ru-RU" sz="1800" kern="100">
                        <a:latin typeface="+mn-lt"/>
                        <a:ea typeface="Calibri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4785" algn="l"/>
                        </a:tabLst>
                      </a:pPr>
                      <a:r>
                        <a:rPr lang="ru-RU" sz="1800" kern="100" dirty="0">
                          <a:latin typeface="+mn-lt"/>
                          <a:ea typeface="Calibri"/>
                        </a:rPr>
                        <a:t>1. </a:t>
                      </a:r>
                      <a:r>
                        <a:rPr lang="ru-RU" sz="1800" b="1" i="1" kern="100" dirty="0">
                          <a:latin typeface="+mn-lt"/>
                          <a:ea typeface="Calibri"/>
                        </a:rPr>
                        <a:t>Предварительный</a:t>
                      </a:r>
                      <a:r>
                        <a:rPr lang="ru-RU" sz="1800" kern="100" dirty="0">
                          <a:latin typeface="+mn-lt"/>
                          <a:ea typeface="Calibri"/>
                        </a:rPr>
                        <a:t> анализ данных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Проверка 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анкет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Редактирование</a:t>
                      </a:r>
                      <a:endParaRPr lang="ru-RU" sz="1800" b="0" kern="100" dirty="0">
                        <a:latin typeface="+mn-lt"/>
                        <a:ea typeface="Calibri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Кодирование</a:t>
                      </a:r>
                      <a:endParaRPr lang="ru-RU" sz="1800" b="0" kern="100" dirty="0">
                        <a:latin typeface="+mn-lt"/>
                        <a:ea typeface="Calibri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Преобразование</a:t>
                      </a:r>
                      <a:endParaRPr lang="ru-RU" sz="1800" b="0" kern="100" dirty="0">
                        <a:latin typeface="+mn-lt"/>
                        <a:ea typeface="Calibri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Очищение 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данных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173355" algn="l"/>
                        </a:tabLst>
                      </a:pP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Статистическая 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корректировка данных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 smtClean="0">
                          <a:latin typeface="+mn-lt"/>
                          <a:ea typeface="Calibri"/>
                        </a:rPr>
                        <a:t>2.  </a:t>
                      </a:r>
                      <a:r>
                        <a:rPr lang="ru-RU" sz="1800" b="1" i="1" kern="100" dirty="0" smtClean="0">
                          <a:latin typeface="+mn-lt"/>
                          <a:ea typeface="Calibri"/>
                        </a:rPr>
                        <a:t>Углубленный </a:t>
                      </a:r>
                      <a:endParaRPr lang="en-US" sz="1800" b="1" i="1" kern="100" dirty="0" smtClean="0">
                        <a:latin typeface="+mn-lt"/>
                        <a:ea typeface="Calibri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 smtClean="0">
                          <a:latin typeface="+mn-lt"/>
                          <a:ea typeface="Calibri"/>
                        </a:rPr>
                        <a:t>анализ </a:t>
                      </a:r>
                      <a:r>
                        <a:rPr lang="ru-RU" sz="1800" kern="100" dirty="0">
                          <a:latin typeface="+mn-lt"/>
                          <a:ea typeface="Calibri"/>
                        </a:rPr>
                        <a:t>данных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1588" lvl="0" indent="446088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4950" algn="l"/>
                          <a:tab pos="561340" algn="l"/>
                        </a:tabLst>
                      </a:pPr>
                      <a:r>
                        <a:rPr lang="ru-RU" sz="1800" b="0" i="1" kern="1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Статистические методы анализа</a:t>
                      </a:r>
                      <a:r>
                        <a:rPr lang="ru-RU" sz="1800" b="0" i="1" kern="100" dirty="0">
                          <a:latin typeface="+mn-lt"/>
                          <a:ea typeface="Calibri"/>
                        </a:rPr>
                        <a:t>: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 корреляционный анализ, множественная регрессия, </a:t>
                      </a:r>
                      <a:r>
                        <a:rPr lang="ru-RU" sz="1800" b="0" kern="100" dirty="0" err="1">
                          <a:latin typeface="+mn-lt"/>
                          <a:ea typeface="Calibri"/>
                        </a:rPr>
                        <a:t>дискриминантный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 анализ, дисперсионный анализ, факторный анализ, анализ многомерных совокупностей, кластерный анализ и т.д.</a:t>
                      </a:r>
                    </a:p>
                    <a:p>
                      <a:pPr marL="1588" lvl="0" indent="446088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4950" algn="l"/>
                          <a:tab pos="561340" algn="l"/>
                        </a:tabLst>
                      </a:pPr>
                      <a:r>
                        <a:rPr lang="ru-RU" sz="1800" b="0" i="1" kern="1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Моделировани</a:t>
                      </a:r>
                      <a:r>
                        <a:rPr lang="ru-RU" sz="1800" b="0" kern="1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е,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 например, модели очередей, модели разумного выбора, модель Маркова и т.д. </a:t>
                      </a:r>
                    </a:p>
                    <a:p>
                      <a:pPr marL="1588" lvl="0" indent="446088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4950" algn="l"/>
                          <a:tab pos="561340" algn="l"/>
                        </a:tabLst>
                      </a:pPr>
                      <a:r>
                        <a:rPr lang="ru-RU" sz="1800" b="0" i="1" kern="1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</a:rPr>
                        <a:t>Методы оптимизации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, представленные теорией игр, математическим программированием, </a:t>
                      </a:r>
                      <a:r>
                        <a:rPr lang="ru-RU" sz="1800" b="0" kern="100" dirty="0" err="1" smtClean="0">
                          <a:latin typeface="+mn-lt"/>
                          <a:ea typeface="Calibri"/>
                        </a:rPr>
                        <a:t>статисти</a:t>
                      </a:r>
                      <a:r>
                        <a:rPr lang="en-US" sz="1800" b="0" kern="100" dirty="0" smtClean="0">
                          <a:latin typeface="+mn-lt"/>
                          <a:ea typeface="Calibri"/>
                        </a:rPr>
                        <a:t>-</a:t>
                      </a:r>
                      <a:r>
                        <a:rPr lang="ru-RU" sz="1800" b="0" kern="100" dirty="0" smtClean="0">
                          <a:latin typeface="+mn-lt"/>
                          <a:ea typeface="Calibri"/>
                        </a:rPr>
                        <a:t>ческой </a:t>
                      </a:r>
                      <a:r>
                        <a:rPr lang="ru-RU" sz="1800" b="0" kern="100" dirty="0">
                          <a:latin typeface="+mn-lt"/>
                          <a:ea typeface="Calibri"/>
                        </a:rPr>
                        <a:t>теорией принятия решения и другими методами.</a:t>
                      </a:r>
                    </a:p>
                  </a:txBody>
                  <a:tcPr marL="50800" marR="5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6. ПОДГОТОВКА ОТЧЕТА О РЕЗУЛЬТАТАХ ИССЛЕДОВАНИЯ</a:t>
            </a:r>
            <a:endParaRPr lang="ru-RU" sz="1800" dirty="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0" y="928688"/>
            <a:ext cx="9144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 algn="just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Отчет о результатах исследования</a:t>
            </a:r>
            <a:r>
              <a:rPr lang="ru-RU" sz="2000" dirty="0"/>
              <a:t> – это письменный документ, в котором излагается ход и результаты маркетинговых исследований. </a:t>
            </a:r>
          </a:p>
          <a:p>
            <a:pPr indent="450850" algn="ctr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Требования к отчету о результатах маркетингового исследования: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полнота (должна быть предоставлена вся информация в соответствии с предложением на исследование); 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точность (логичность и информационная точность аргументации отчета); </a:t>
            </a:r>
          </a:p>
          <a:p>
            <a:pPr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ясность (фразеологическая точность отчета, ясность, логичность, последовательность изложения материала); </a:t>
            </a:r>
          </a:p>
          <a:p>
            <a:pPr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выразительность (отчет должен быть написан живым языком, и легко читаться). </a:t>
            </a:r>
          </a:p>
          <a:p>
            <a:pPr eaLnBrk="1" hangingPunct="1">
              <a:spcBef>
                <a:spcPts val="600"/>
              </a:spcBef>
              <a:defRPr/>
            </a:pPr>
            <a:endParaRPr lang="ru-RU" alt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sz="1800" dirty="0" smtClean="0"/>
              <a:t>ЭТАП 6. ПОДГОТОВКА ОТЧЕТА О РЕЗУЛЬТАТАХ ИССЛЕДОВАНИЯ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1125538"/>
            <a:ext cx="8207375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2000" b="1" dirty="0">
                <a:solidFill>
                  <a:srgbClr val="FF0000"/>
                </a:solidFill>
              </a:rPr>
              <a:t>Структура отчета о результатах маркетингового исследования: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титульный лист;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содержание (оглавление);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краткий обзор отчета;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введение;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основная часть (методология, результаты, ограничения);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заключение и рекомендации</a:t>
            </a:r>
            <a:r>
              <a:rPr lang="ru-RU" sz="2000" dirty="0" smtClean="0"/>
              <a:t>;</a:t>
            </a:r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 smtClean="0"/>
              <a:t>список использованных источников</a:t>
            </a:r>
            <a:endParaRPr lang="ru-RU" sz="2000" dirty="0"/>
          </a:p>
          <a:p>
            <a:pPr indent="450850" algn="just" eaLnBrk="1" hangingPunct="1">
              <a:spcBef>
                <a:spcPts val="600"/>
              </a:spcBef>
              <a:buClr>
                <a:srgbClr val="0000FF"/>
              </a:buClr>
              <a:buFont typeface="Wingdings" pitchFamily="2" charset="2"/>
              <a:buChar char="§"/>
              <a:defRPr/>
            </a:pPr>
            <a:r>
              <a:rPr lang="ru-RU" sz="2000" dirty="0"/>
              <a:t>приложения (формы для сбора данных; обоснование объема выборки и ее типа, вида; таблицы, не включенные в основную часть; библиография и прочие обоснования и  расчеты).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>
                <a:cs typeface="Times New Roman" pitchFamily="18" charset="0"/>
              </a:rPr>
              <a:t>Выводы по теме</a:t>
            </a:r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981075"/>
            <a:ext cx="9144000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47675" algn="just">
              <a:spcBef>
                <a:spcPct val="50000"/>
              </a:spcBef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4424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В содержании процесса маркетингового исследования от известных авторов четко прослеживаются шесть последовательных этапов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постановка проблемы и целей исследования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выбор проекта исследования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разработка плана маркетингового исследования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сбор данных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анализ данных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  <a:buAutoNum type="arabicPeriod"/>
            </a:pPr>
            <a:r>
              <a:rPr lang="ru-RU" sz="1400" dirty="0" smtClean="0"/>
              <a:t>подготовка отчета о результатах исследования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Основополагающим шагом является преобразование проблемы, требующей решения, в проблему, требующую исследования, и определение цели, задач, объекта и предмета исследования.</a:t>
            </a:r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Разработка рабочих гипотез исследования и формулировка программных вопросов устанавливают рамки и основные направления маркетингового исследования.</a:t>
            </a:r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Предложение на исследование оформляется в форме документа, </a:t>
            </a:r>
            <a:r>
              <a:rPr lang="ru-RU" sz="1400" dirty="0" smtClean="0"/>
              <a:t>к</a:t>
            </a:r>
            <a:r>
              <a:rPr lang="ru-RU" sz="1400" dirty="0" smtClean="0"/>
              <a:t>оторый называется «Техническое задание на исследование» и включает программу и инструментарий исследования.</a:t>
            </a:r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На этапе сбора данных формируются бригады интервьюеров, </a:t>
            </a:r>
          </a:p>
          <a:p>
            <a:pPr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проводится их инструктаж, осуществляется сбор данных и контроль </a:t>
            </a:r>
          </a:p>
          <a:p>
            <a:pPr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над деятельностью полевого персонала.</a:t>
            </a:r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Этап анализа данных предполагает предварительный и </a:t>
            </a:r>
          </a:p>
          <a:p>
            <a:pPr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углубленный анализ данных.</a:t>
            </a:r>
          </a:p>
          <a:p>
            <a:pPr indent="447675"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По завершению осуществляется подготовка документа </a:t>
            </a:r>
          </a:p>
          <a:p>
            <a:pPr>
              <a:lnSpc>
                <a:spcPts val="1600"/>
              </a:lnSpc>
              <a:spcBef>
                <a:spcPts val="600"/>
              </a:spcBef>
            </a:pPr>
            <a:r>
              <a:rPr lang="ru-RU" sz="1400" dirty="0" smtClean="0"/>
              <a:t>«Отчет о результатах исследования».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2.1 Процесс маркетингового исследования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altLang="ru-RU" dirty="0" smtClean="0"/>
              <a:t>ВОПРОСЫ ДЛЯ САМОПРОВЕРКИ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56302"/>
            <a:ext cx="9144000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ru-RU" sz="1600" dirty="0" smtClean="0"/>
              <a:t>Охарактеризуйте точки зрения различных специалистов на процесс маркетинговых исследований.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ru-RU" sz="1600" dirty="0" smtClean="0"/>
              <a:t> Какие решения необходимо принять на этапе постановки проблемы?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ru-RU" sz="1600" dirty="0" smtClean="0"/>
              <a:t>Что такое план маркетингового исследования?  Какие решения необходимо принять при его разработке?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ru-RU" sz="1600" dirty="0" smtClean="0"/>
              <a:t>Какие методы сбора данных Вам известны? Охарактеризуйте их.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ru-RU" sz="1600" dirty="0" smtClean="0"/>
              <a:t>Чем отличаются качественные и количественные методы исследования?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Что такое выборка? Какие методы выборочного отбора Вам известны? Охарактеризуйте их.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Охарактеризуйте этап сбора данных. Какие проблемы могут возникнуть при сборе данных? Как их следует решать?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Какие действия должен предпринять исследователь, проводя предварительный анализ данных?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Что </a:t>
            </a:r>
            <a:r>
              <a:rPr lang="ru-RU" sz="1600" dirty="0" smtClean="0"/>
              <a:t>такое углубленный анализ данных?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Что такое отчет о результатах маркетингового исследования? Какие требования к нему предъявляются? </a:t>
            </a:r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 startAt="11"/>
            </a:pPr>
            <a:r>
              <a:rPr lang="ru-RU" sz="1600" dirty="0" smtClean="0"/>
              <a:t>Охарактеризуйте структуру отчета о результатах маркетингового исследования.</a:t>
            </a:r>
            <a:endParaRPr lang="ru-RU" altLang="ru-RU" sz="1600" dirty="0" smtClean="0"/>
          </a:p>
          <a:p>
            <a:pPr indent="450850" algn="just">
              <a:spcBef>
                <a:spcPts val="600"/>
              </a:spcBef>
              <a:buFont typeface="Wingdings" pitchFamily="2" charset="2"/>
              <a:buAutoNum type="arabicPeriod"/>
            </a:pP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3253</TotalTime>
  <Words>2475</Words>
  <Application>Microsoft Office PowerPoint</Application>
  <PresentationFormat>Экран (4:3)</PresentationFormat>
  <Paragraphs>327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177</cp:revision>
  <dcterms:created xsi:type="dcterms:W3CDTF">2013-03-28T05:50:20Z</dcterms:created>
  <dcterms:modified xsi:type="dcterms:W3CDTF">2017-09-05T02:56:35Z</dcterms:modified>
</cp:coreProperties>
</file>