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62" r:id="rId4"/>
    <p:sldId id="277" r:id="rId5"/>
    <p:sldId id="258" r:id="rId6"/>
    <p:sldId id="259" r:id="rId7"/>
    <p:sldId id="260" r:id="rId8"/>
    <p:sldId id="267" r:id="rId9"/>
    <p:sldId id="268" r:id="rId10"/>
    <p:sldId id="269" r:id="rId11"/>
    <p:sldId id="266" r:id="rId12"/>
    <p:sldId id="265" r:id="rId13"/>
    <p:sldId id="264" r:id="rId14"/>
    <p:sldId id="273" r:id="rId15"/>
    <p:sldId id="272" r:id="rId16"/>
    <p:sldId id="263" r:id="rId17"/>
    <p:sldId id="271" r:id="rId18"/>
    <p:sldId id="270" r:id="rId19"/>
    <p:sldId id="261" r:id="rId20"/>
    <p:sldId id="274" r:id="rId21"/>
    <p:sldId id="275" r:id="rId22"/>
    <p:sldId id="276" r:id="rId2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0" d="100"/>
          <a:sy n="70" d="100"/>
        </p:scale>
        <p:origin x="-1074"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Date Placeholder 29"/>
          <p:cNvSpPr>
            <a:spLocks noGrp="1"/>
          </p:cNvSpPr>
          <p:nvPr>
            <p:ph type="dt" sz="half" idx="10"/>
          </p:nvPr>
        </p:nvSpPr>
        <p:spPr/>
        <p:txBody>
          <a:bodyPr/>
          <a:lstStyle/>
          <a:p>
            <a:fld id="{846A9F9A-6AEB-4C2D-ACEA-57FB284A5A6C}" type="datetimeFigureOut">
              <a:rPr lang="ru-RU" smtClean="0"/>
              <a:pPr/>
              <a:t>30.09.2014</a:t>
            </a:fld>
            <a:endParaRPr lang="ru-RU"/>
          </a:p>
        </p:txBody>
      </p:sp>
      <p:sp>
        <p:nvSpPr>
          <p:cNvPr id="19" name="Footer Placeholder 18"/>
          <p:cNvSpPr>
            <a:spLocks noGrp="1"/>
          </p:cNvSpPr>
          <p:nvPr>
            <p:ph type="ftr" sz="quarter" idx="11"/>
          </p:nvPr>
        </p:nvSpPr>
        <p:spPr/>
        <p:txBody>
          <a:bodyPr/>
          <a:lstStyle/>
          <a:p>
            <a:endParaRPr lang="ru-RU"/>
          </a:p>
        </p:txBody>
      </p:sp>
      <p:sp>
        <p:nvSpPr>
          <p:cNvPr id="27" name="Slide Number Placeholder 26"/>
          <p:cNvSpPr>
            <a:spLocks noGrp="1"/>
          </p:cNvSpPr>
          <p:nvPr>
            <p:ph type="sldNum" sz="quarter" idx="12"/>
          </p:nvPr>
        </p:nvSpPr>
        <p:spPr/>
        <p:txBody>
          <a:bodyPr/>
          <a:lstStyle/>
          <a:p>
            <a:fld id="{9A54F4AC-B14A-42CA-AF54-D63CBAACAE01}"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ru-RU" smtClean="0"/>
              <a:t>Образец заголовка</a:t>
            </a:r>
            <a:endParaRPr kumimoji="0" lang="en-US"/>
          </a:p>
        </p:txBody>
      </p:sp>
      <p:sp>
        <p:nvSpPr>
          <p:cNvPr id="3" name="Content Placeholder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fld id="{846A9F9A-6AEB-4C2D-ACEA-57FB284A5A6C}" type="datetimeFigureOut">
              <a:rPr lang="ru-RU" smtClean="0"/>
              <a:pPr/>
              <a:t>30.09.2014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A54F4AC-B14A-42CA-AF54-D63CBAACAE01}"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Date Placeholder 3"/>
          <p:cNvSpPr>
            <a:spLocks noGrp="1"/>
          </p:cNvSpPr>
          <p:nvPr>
            <p:ph type="dt" sz="half" idx="10"/>
          </p:nvPr>
        </p:nvSpPr>
        <p:spPr/>
        <p:txBody>
          <a:bodyPr/>
          <a:lstStyle/>
          <a:p>
            <a:fld id="{846A9F9A-6AEB-4C2D-ACEA-57FB284A5A6C}" type="datetimeFigureOut">
              <a:rPr lang="ru-RU" smtClean="0"/>
              <a:pPr/>
              <a:t>30.09.2014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A54F4AC-B14A-42CA-AF54-D63CBAACAE01}"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Date Placeholder 4"/>
          <p:cNvSpPr>
            <a:spLocks noGrp="1"/>
          </p:cNvSpPr>
          <p:nvPr>
            <p:ph type="dt" sz="half" idx="10"/>
          </p:nvPr>
        </p:nvSpPr>
        <p:spPr/>
        <p:txBody>
          <a:bodyPr/>
          <a:lstStyle/>
          <a:p>
            <a:fld id="{846A9F9A-6AEB-4C2D-ACEA-57FB284A5A6C}" type="datetimeFigureOut">
              <a:rPr lang="ru-RU" smtClean="0"/>
              <a:pPr/>
              <a:t>30.09.2014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9A54F4AC-B14A-42CA-AF54-D63CBAACAE01}"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Date Placeholder 6"/>
          <p:cNvSpPr>
            <a:spLocks noGrp="1"/>
          </p:cNvSpPr>
          <p:nvPr>
            <p:ph type="dt" sz="half" idx="10"/>
          </p:nvPr>
        </p:nvSpPr>
        <p:spPr/>
        <p:txBody>
          <a:bodyPr/>
          <a:lstStyle/>
          <a:p>
            <a:fld id="{846A9F9A-6AEB-4C2D-ACEA-57FB284A5A6C}" type="datetimeFigureOut">
              <a:rPr lang="ru-RU" smtClean="0"/>
              <a:pPr/>
              <a:t>30.09.2014</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9A54F4AC-B14A-42CA-AF54-D63CBAACAE01}"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Date Placeholder 2"/>
          <p:cNvSpPr>
            <a:spLocks noGrp="1"/>
          </p:cNvSpPr>
          <p:nvPr>
            <p:ph type="dt" sz="half" idx="10"/>
          </p:nvPr>
        </p:nvSpPr>
        <p:spPr/>
        <p:txBody>
          <a:bodyPr/>
          <a:lstStyle/>
          <a:p>
            <a:fld id="{846A9F9A-6AEB-4C2D-ACEA-57FB284A5A6C}" type="datetimeFigureOut">
              <a:rPr lang="ru-RU" smtClean="0"/>
              <a:pPr/>
              <a:t>30.09.2014</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9A54F4AC-B14A-42CA-AF54-D63CBAACAE01}"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A9F9A-6AEB-4C2D-ACEA-57FB284A5A6C}" type="datetimeFigureOut">
              <a:rPr lang="ru-RU" smtClean="0"/>
              <a:pPr/>
              <a:t>30.09.2014</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9A54F4AC-B14A-42CA-AF54-D63CBAACAE01}"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Date Placeholder 4"/>
          <p:cNvSpPr>
            <a:spLocks noGrp="1"/>
          </p:cNvSpPr>
          <p:nvPr>
            <p:ph type="dt" sz="half" idx="10"/>
          </p:nvPr>
        </p:nvSpPr>
        <p:spPr/>
        <p:txBody>
          <a:bodyPr/>
          <a:lstStyle/>
          <a:p>
            <a:fld id="{846A9F9A-6AEB-4C2D-ACEA-57FB284A5A6C}" type="datetimeFigureOut">
              <a:rPr lang="ru-RU" smtClean="0"/>
              <a:pPr/>
              <a:t>30.09.2014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9A54F4AC-B14A-42CA-AF54-D63CBAACAE01}"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Date Placeholder 4"/>
          <p:cNvSpPr>
            <a:spLocks noGrp="1"/>
          </p:cNvSpPr>
          <p:nvPr>
            <p:ph type="dt" sz="half" idx="10"/>
          </p:nvPr>
        </p:nvSpPr>
        <p:spPr/>
        <p:txBody>
          <a:bodyPr/>
          <a:lstStyle/>
          <a:p>
            <a:fld id="{846A9F9A-6AEB-4C2D-ACEA-57FB284A5A6C}" type="datetimeFigureOut">
              <a:rPr lang="ru-RU" smtClean="0"/>
              <a:pPr/>
              <a:t>30.09.2014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a:xfrm>
            <a:off x="8077200" y="6356350"/>
            <a:ext cx="609600" cy="365125"/>
          </a:xfrm>
        </p:spPr>
        <p:txBody>
          <a:bodyPr/>
          <a:lstStyle/>
          <a:p>
            <a:fld id="{9A54F4AC-B14A-42CA-AF54-D63CBAACAE01}" type="slidenum">
              <a:rPr lang="ru-RU" smtClean="0"/>
              <a:pPr/>
              <a:t>‹#›</a:t>
            </a:fld>
            <a:endParaRPr lang="ru-RU"/>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ru-RU" smtClean="0"/>
              <a:t>Образец заголовка</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fld id="{846A9F9A-6AEB-4C2D-ACEA-57FB284A5A6C}" type="datetimeFigureOut">
              <a:rPr lang="ru-RU" smtClean="0"/>
              <a:pPr/>
              <a:t>30.09.2014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A54F4AC-B14A-42CA-AF54-D63CBAACAE01}"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fld id="{846A9F9A-6AEB-4C2D-ACEA-57FB284A5A6C}" type="datetimeFigureOut">
              <a:rPr lang="ru-RU" smtClean="0"/>
              <a:pPr/>
              <a:t>30.09.2014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A54F4AC-B14A-42CA-AF54-D63CBAACAE01}"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846A9F9A-6AEB-4C2D-ACEA-57FB284A5A6C}" type="datetimeFigureOut">
              <a:rPr lang="ru-RU" smtClean="0"/>
              <a:pPr/>
              <a:t>30.09.2014</a:t>
            </a:fld>
            <a:endParaRPr lang="ru-RU"/>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9A54F4AC-B14A-42CA-AF54-D63CBAACAE01}" type="slidenum">
              <a:rPr lang="ru-RU" smtClean="0"/>
              <a:pPr/>
              <a:t>‹#›</a:t>
            </a:fld>
            <a:endParaRPr lang="ru-RU"/>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3568" y="764704"/>
            <a:ext cx="7772400" cy="2979762"/>
          </a:xfrm>
        </p:spPr>
        <p:txBody>
          <a:bodyPr>
            <a:normAutofit fontScale="90000"/>
          </a:bodyPr>
          <a:lstStyle/>
          <a:p>
            <a:r>
              <a:rPr lang="ru-RU" dirty="0" smtClean="0"/>
              <a:t>ВГУЭС</a:t>
            </a:r>
            <a:br>
              <a:rPr lang="ru-RU" dirty="0" smtClean="0"/>
            </a:br>
            <a:r>
              <a:rPr lang="ru-RU" dirty="0" smtClean="0"/>
              <a:t>ИНСТИТУТ ПРАВА </a:t>
            </a:r>
            <a:br>
              <a:rPr lang="ru-RU" dirty="0" smtClean="0"/>
            </a:br>
            <a:r>
              <a:rPr lang="ru-RU" dirty="0" smtClean="0"/>
              <a:t>Тема 2.6 «Банкротство и ликвидация»</a:t>
            </a:r>
            <a:endParaRPr lang="ru-RU" dirty="0"/>
          </a:p>
        </p:txBody>
      </p:sp>
      <p:sp>
        <p:nvSpPr>
          <p:cNvPr id="4" name="Подзаголовок 3"/>
          <p:cNvSpPr>
            <a:spLocks noGrp="1"/>
          </p:cNvSpPr>
          <p:nvPr>
            <p:ph type="subTitle" idx="1"/>
          </p:nvPr>
        </p:nvSpPr>
        <p:spPr/>
        <p:txBody>
          <a:bodyPr/>
          <a:lstStyle/>
          <a:p>
            <a:endParaRPr lang="ru-RU"/>
          </a:p>
        </p:txBody>
      </p:sp>
    </p:spTree>
    <p:extLst>
      <p:ext uri="{BB962C8B-B14F-4D97-AF65-F5344CB8AC3E}">
        <p14:creationId xmlns:p14="http://schemas.microsoft.com/office/powerpoint/2010/main" xmlns="" val="24511860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88640"/>
            <a:ext cx="8229600" cy="1143000"/>
          </a:xfrm>
        </p:spPr>
        <p:txBody>
          <a:bodyPr/>
          <a:lstStyle/>
          <a:p>
            <a:r>
              <a:rPr lang="ru-RU" smtClean="0"/>
              <a:t>План презентации  </a:t>
            </a:r>
            <a:endParaRPr lang="ru-RU" dirty="0"/>
          </a:p>
        </p:txBody>
      </p:sp>
      <p:sp>
        <p:nvSpPr>
          <p:cNvPr id="3" name="Объект 2"/>
          <p:cNvSpPr>
            <a:spLocks noGrp="1"/>
          </p:cNvSpPr>
          <p:nvPr>
            <p:ph idx="1"/>
          </p:nvPr>
        </p:nvSpPr>
        <p:spPr>
          <a:xfrm>
            <a:off x="467544" y="1412776"/>
            <a:ext cx="8229600" cy="4389120"/>
          </a:xfrm>
        </p:spPr>
        <p:txBody>
          <a:bodyPr>
            <a:normAutofit fontScale="92500" lnSpcReduction="10000"/>
          </a:bodyPr>
          <a:lstStyle/>
          <a:p>
            <a:r>
              <a:rPr lang="ru-RU" dirty="0" smtClean="0"/>
              <a:t>ВВЕДЕНИЕ</a:t>
            </a:r>
          </a:p>
          <a:p>
            <a:r>
              <a:rPr lang="ru-RU" dirty="0" smtClean="0"/>
              <a:t>1. Ликвидация юридического лица. </a:t>
            </a:r>
          </a:p>
          <a:p>
            <a:r>
              <a:rPr lang="ru-RU" dirty="0" smtClean="0"/>
              <a:t>2.Виды ликвидации. </a:t>
            </a:r>
          </a:p>
          <a:p>
            <a:r>
              <a:rPr lang="ru-RU" dirty="0" smtClean="0"/>
              <a:t>3.Порядок ликвидации.</a:t>
            </a:r>
          </a:p>
          <a:p>
            <a:r>
              <a:rPr lang="ru-RU" dirty="0" smtClean="0"/>
              <a:t>4.Банкротство. </a:t>
            </a:r>
          </a:p>
          <a:p>
            <a:r>
              <a:rPr lang="ru-RU" dirty="0" smtClean="0"/>
              <a:t>5.Процедура начала банкротства. </a:t>
            </a:r>
          </a:p>
          <a:p>
            <a:r>
              <a:rPr lang="ru-RU" dirty="0" smtClean="0"/>
              <a:t>6.Стадии банкротства. </a:t>
            </a:r>
          </a:p>
          <a:p>
            <a:r>
              <a:rPr lang="ru-RU" dirty="0" smtClean="0"/>
              <a:t>7.Очереди кредиторов и порядок удовлетворения их требований.</a:t>
            </a:r>
          </a:p>
          <a:p>
            <a:r>
              <a:rPr lang="ru-RU" dirty="0" smtClean="0"/>
              <a:t>ЗАКЛЮЧЕНИЕ</a:t>
            </a:r>
          </a:p>
          <a:p>
            <a:r>
              <a:rPr lang="ru-RU" dirty="0" smtClean="0"/>
              <a:t>Список литературы </a:t>
            </a:r>
            <a:endParaRPr lang="ru-RU" dirty="0"/>
          </a:p>
        </p:txBody>
      </p:sp>
    </p:spTree>
    <p:extLst>
      <p:ext uri="{BB962C8B-B14F-4D97-AF65-F5344CB8AC3E}">
        <p14:creationId xmlns:p14="http://schemas.microsoft.com/office/powerpoint/2010/main" xmlns="" val="34813293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188640"/>
            <a:ext cx="8229600" cy="578328"/>
          </a:xfrm>
        </p:spPr>
        <p:txBody>
          <a:bodyPr>
            <a:normAutofit fontScale="90000"/>
          </a:bodyPr>
          <a:lstStyle/>
          <a:p>
            <a:r>
              <a:rPr lang="ru-RU" dirty="0" smtClean="0"/>
              <a:t>Введение </a:t>
            </a:r>
            <a:endParaRPr lang="ru-RU" dirty="0"/>
          </a:p>
        </p:txBody>
      </p:sp>
      <p:sp>
        <p:nvSpPr>
          <p:cNvPr id="3" name="Объект 2"/>
          <p:cNvSpPr>
            <a:spLocks noGrp="1"/>
          </p:cNvSpPr>
          <p:nvPr>
            <p:ph idx="1"/>
          </p:nvPr>
        </p:nvSpPr>
        <p:spPr>
          <a:xfrm>
            <a:off x="251520" y="836712"/>
            <a:ext cx="8496944" cy="5688632"/>
          </a:xfrm>
        </p:spPr>
        <p:txBody>
          <a:bodyPr>
            <a:normAutofit fontScale="77500" lnSpcReduction="20000"/>
          </a:bodyPr>
          <a:lstStyle/>
          <a:p>
            <a:r>
              <a:rPr lang="ru-RU" dirty="0"/>
              <a:t>Переход к рыночной экономике вызвал появление нового для нашей финансовой политики понятия -- банкротство предприятия. В соответствии с действующим законодательством под банкротством предприятия понимается ситуация, связанная с недостаточностью активов в ликвидной форме, неспособность предприятия удовлетворить в установленный для этого срок предъявленные к нему со стороны кредиторов требования, а также выполнить обязательства перед бюджетом.</a:t>
            </a:r>
          </a:p>
          <a:p>
            <a:r>
              <a:rPr lang="ru-RU" dirty="0"/>
              <a:t>Банкротство является кризисным состоянием и его преодоление требует специальных методов финансового управления. Рыночная экономика выработала обширную систему финансовых методов диагностики банкротства и сформировала методику принятия управленческих решений в условиях угрозы банкротства. Эта методика предназначена не только для предприятий, где кризис очевиден и необходимо принимать неотложные меры по стабилизации, а для всех предприятий, работающих в рыночных условиях, поскольку ее особенности таковы, что позволяют выявить на ранней стадии и устранить негативные факторы развития предприятия, наметить пути их устранения</a:t>
            </a:r>
            <a:r>
              <a:rPr lang="ru-RU" dirty="0" smtClean="0"/>
              <a:t>.</a:t>
            </a:r>
            <a:endParaRPr lang="ru-RU" dirty="0"/>
          </a:p>
        </p:txBody>
      </p:sp>
    </p:spTree>
    <p:extLst>
      <p:ext uri="{BB962C8B-B14F-4D97-AF65-F5344CB8AC3E}">
        <p14:creationId xmlns:p14="http://schemas.microsoft.com/office/powerpoint/2010/main" xmlns="" val="30424298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8229600" cy="722344"/>
          </a:xfrm>
        </p:spPr>
        <p:txBody>
          <a:bodyPr>
            <a:normAutofit fontScale="90000"/>
          </a:bodyPr>
          <a:lstStyle/>
          <a:p>
            <a:r>
              <a:rPr lang="ru-RU" dirty="0" smtClean="0"/>
              <a:t>Введение </a:t>
            </a:r>
            <a:endParaRPr lang="ru-RU" dirty="0"/>
          </a:p>
        </p:txBody>
      </p:sp>
      <p:sp>
        <p:nvSpPr>
          <p:cNvPr id="3" name="Объект 2"/>
          <p:cNvSpPr>
            <a:spLocks noGrp="1"/>
          </p:cNvSpPr>
          <p:nvPr>
            <p:ph idx="1"/>
          </p:nvPr>
        </p:nvSpPr>
        <p:spPr>
          <a:xfrm>
            <a:off x="251520" y="1052736"/>
            <a:ext cx="8640960" cy="5472608"/>
          </a:xfrm>
        </p:spPr>
        <p:txBody>
          <a:bodyPr>
            <a:normAutofit fontScale="77500" lnSpcReduction="20000"/>
          </a:bodyPr>
          <a:lstStyle/>
          <a:p>
            <a:r>
              <a:rPr lang="ru-RU" dirty="0"/>
              <a:t>Существующая до 1998 г. в России нормативно-правовая база (опирающаяся в основном на обширный зарубежный опыт), регламентирующая процесс банкротства, оказалась неработоспособной в современных экономических условиях и привела к тому, что крупные предприятия получили возможность, не опасаясь банкротства, продолжать усугублять кризис неплатежей. Но, не смотря на это, с каждым годом число дел о несостоятельности, рассмотренных арбитражными судами, растет, что, несомненно, свидетельствует о том, что институт банкротства в России занимает одно из ведущих мест в развитии нормальных экономических отношений среди участников хозяйственного оборота.</a:t>
            </a:r>
          </a:p>
          <a:p>
            <a:r>
              <a:rPr lang="ru-RU" dirty="0"/>
              <a:t>В настоящее время основным нормативным документом, регламентирующим процедуру банкротства, является </a:t>
            </a:r>
            <a:r>
              <a:rPr lang="ru-RU" dirty="0" smtClean="0"/>
              <a:t>ФЗ </a:t>
            </a:r>
            <a:r>
              <a:rPr lang="ru-RU" dirty="0"/>
              <a:t>“О несостоятельности (банкротстве)” от 8 января 1998 года № 6-83. Необходимость принятия нового закона была обусловлена не только несовершенством Закона «О несостоятельности (банкротстве) предприятий» 1992 года, но и тем, что вступил в силу новый Гражданский Кодекс РФ. Содержащиеся в двух последних нормативных актах понятия не состыковывались друг с другом, что вызывало сложности при рассмотрении дел в арбитражных судах.</a:t>
            </a:r>
          </a:p>
          <a:p>
            <a:endParaRPr lang="ru-RU" dirty="0"/>
          </a:p>
        </p:txBody>
      </p:sp>
    </p:spTree>
    <p:extLst>
      <p:ext uri="{BB962C8B-B14F-4D97-AF65-F5344CB8AC3E}">
        <p14:creationId xmlns:p14="http://schemas.microsoft.com/office/powerpoint/2010/main" xmlns="" val="19205871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1. Ликвидация юридического лица. </a:t>
            </a:r>
            <a:endParaRPr lang="ru-RU" dirty="0"/>
          </a:p>
        </p:txBody>
      </p:sp>
      <p:sp>
        <p:nvSpPr>
          <p:cNvPr id="3" name="Объект 2"/>
          <p:cNvSpPr>
            <a:spLocks noGrp="1"/>
          </p:cNvSpPr>
          <p:nvPr>
            <p:ph idx="1"/>
          </p:nvPr>
        </p:nvSpPr>
        <p:spPr/>
        <p:txBody>
          <a:bodyPr>
            <a:normAutofit fontScale="77500" lnSpcReduction="20000"/>
          </a:bodyPr>
          <a:lstStyle/>
          <a:p>
            <a:r>
              <a:rPr lang="ru-RU" dirty="0"/>
              <a:t>Ликвидация юридического лица – это способ прекращения его деятельности без перехода прав и обязанностей в порядке правопреемства к другим лицам.</a:t>
            </a:r>
          </a:p>
          <a:p>
            <a:endParaRPr lang="ru-RU" dirty="0"/>
          </a:p>
          <a:p>
            <a:r>
              <a:rPr lang="ru-RU" dirty="0"/>
              <a:t>Гражданский кодекс РФ в ст. 61-65 устанавливает порядок ликвидации юридических лиц. В соответствии с положениями п. 1 ст. 61 ГК РФ любое юридическое лицо может быть прекращено путем ликвидации, при этом права и обязанности ликвидируемого юридического лица не переходят в порядке правопреемственности. В качестве оснований для ликвидации юридического лица в ГК РФ называются: решение учредителей или уполномоченного органа юридического лица о ликвидации и решение суда. Третьим, наиболее распространенным, хотя и не указанным в ст. 61 ГК РФ, основанием для ликвидации юридического лица служит банкротство юридического лица.</a:t>
            </a:r>
          </a:p>
          <a:p>
            <a:endParaRPr lang="ru-RU" dirty="0"/>
          </a:p>
          <a:p>
            <a:endParaRPr lang="ru-RU" dirty="0"/>
          </a:p>
          <a:p>
            <a:endParaRPr lang="ru-RU" dirty="0"/>
          </a:p>
        </p:txBody>
      </p:sp>
    </p:spTree>
    <p:extLst>
      <p:ext uri="{BB962C8B-B14F-4D97-AF65-F5344CB8AC3E}">
        <p14:creationId xmlns:p14="http://schemas.microsoft.com/office/powerpoint/2010/main" xmlns="" val="24390595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228600"/>
            <a:ext cx="8534400" cy="536104"/>
          </a:xfrm>
        </p:spPr>
        <p:txBody>
          <a:bodyPr>
            <a:normAutofit fontScale="90000"/>
          </a:bodyPr>
          <a:lstStyle/>
          <a:p>
            <a:r>
              <a:rPr lang="ru-RU" dirty="0" smtClean="0"/>
              <a:t>2.Виды ликвидации.</a:t>
            </a:r>
            <a:endParaRPr lang="ru-RU" dirty="0"/>
          </a:p>
        </p:txBody>
      </p:sp>
      <p:sp>
        <p:nvSpPr>
          <p:cNvPr id="3" name="Объект 2"/>
          <p:cNvSpPr>
            <a:spLocks noGrp="1"/>
          </p:cNvSpPr>
          <p:nvPr>
            <p:ph idx="1"/>
          </p:nvPr>
        </p:nvSpPr>
        <p:spPr>
          <a:xfrm>
            <a:off x="301752" y="836712"/>
            <a:ext cx="8503920" cy="5760640"/>
          </a:xfrm>
        </p:spPr>
        <p:txBody>
          <a:bodyPr>
            <a:normAutofit fontScale="77500" lnSpcReduction="20000"/>
          </a:bodyPr>
          <a:lstStyle/>
          <a:p>
            <a:r>
              <a:rPr lang="ru-RU" dirty="0" smtClean="0"/>
              <a:t>Юридическое лицо может быть ликвидировано:</a:t>
            </a:r>
          </a:p>
          <a:p>
            <a:r>
              <a:rPr lang="ru-RU" dirty="0" smtClean="0"/>
              <a:t>1) по решению его учредителей (участников) либо органа юридического лица, уполномоченного на то учредительными документами, в том числе в связи с истечением срока, на который создано юридическое лицо, с достижением цели, ради которой оно создано;</a:t>
            </a:r>
          </a:p>
          <a:p>
            <a:r>
              <a:rPr lang="ru-RU" dirty="0" smtClean="0"/>
              <a:t>2) по решению суда в случае допущенных при его создании грубых нарушений закона, если эти нарушения носят неустранимый характер, либо осуществления деятельности без надлежащего разрешения (лицензии), либо деятельности, запрещенной законом, либо с иными неоднократными или грубыми нарушениями закона или иных правовых актов, либо при систематическом осуществлении общественной или религиозной организацией (объединением), благотворительным или иным фондом деятельности, противоречащей его уставным целям, а также в иных случаях, предусмотренных ГК РФ.</a:t>
            </a:r>
          </a:p>
          <a:p>
            <a:r>
              <a:rPr lang="ru-RU" dirty="0" smtClean="0"/>
              <a:t>Различают добровольную и принудительную ликвидацию (в добровольном порядке не могут быть ликвидированы фонды), среди оснований ликвидации выделяют общие и специальные. Общие основания относятся ко всем видам юридических лиц, специальные – к отдельным юридическим лицам и содержатся в Особенной части корпоративного права РФ.</a:t>
            </a:r>
          </a:p>
          <a:p>
            <a:endParaRPr lang="ru-RU" dirty="0"/>
          </a:p>
        </p:txBody>
      </p:sp>
    </p:spTree>
    <p:extLst>
      <p:ext uri="{BB962C8B-B14F-4D97-AF65-F5344CB8AC3E}">
        <p14:creationId xmlns:p14="http://schemas.microsoft.com/office/powerpoint/2010/main" xmlns="" val="15240459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16632"/>
            <a:ext cx="8229600" cy="591732"/>
          </a:xfrm>
        </p:spPr>
        <p:txBody>
          <a:bodyPr>
            <a:normAutofit fontScale="90000"/>
          </a:bodyPr>
          <a:lstStyle/>
          <a:p>
            <a:r>
              <a:rPr lang="ru-RU" dirty="0" smtClean="0"/>
              <a:t>3.Порядок ликвидации.</a:t>
            </a:r>
            <a:endParaRPr lang="ru-RU" dirty="0"/>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179513" y="836712"/>
            <a:ext cx="8673542" cy="5760640"/>
          </a:xfrm>
        </p:spPr>
      </p:pic>
    </p:spTree>
    <p:extLst>
      <p:ext uri="{BB962C8B-B14F-4D97-AF65-F5344CB8AC3E}">
        <p14:creationId xmlns:p14="http://schemas.microsoft.com/office/powerpoint/2010/main" xmlns="" val="33209224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88640"/>
            <a:ext cx="8229600" cy="722344"/>
          </a:xfrm>
        </p:spPr>
        <p:txBody>
          <a:bodyPr>
            <a:normAutofit fontScale="90000"/>
          </a:bodyPr>
          <a:lstStyle/>
          <a:p>
            <a:r>
              <a:rPr lang="ru-RU" dirty="0"/>
              <a:t>3.Порядок ликвидации</a:t>
            </a:r>
            <a:r>
              <a:rPr lang="ru-RU" dirty="0" smtClean="0"/>
              <a:t>.</a:t>
            </a:r>
            <a:endParaRPr lang="ru-RU" dirty="0"/>
          </a:p>
        </p:txBody>
      </p:sp>
      <p:sp>
        <p:nvSpPr>
          <p:cNvPr id="3" name="Объект 2"/>
          <p:cNvSpPr>
            <a:spLocks noGrp="1"/>
          </p:cNvSpPr>
          <p:nvPr>
            <p:ph idx="1"/>
          </p:nvPr>
        </p:nvSpPr>
        <p:spPr>
          <a:xfrm>
            <a:off x="179512" y="908720"/>
            <a:ext cx="8712968" cy="5688632"/>
          </a:xfrm>
        </p:spPr>
        <p:txBody>
          <a:bodyPr>
            <a:normAutofit fontScale="62500" lnSpcReduction="20000"/>
          </a:bodyPr>
          <a:lstStyle/>
          <a:p>
            <a:r>
              <a:rPr lang="ru-RU" dirty="0"/>
              <a:t>Ликвидационный процесс проходит несколько этапов, приведенных ниже</a:t>
            </a:r>
            <a:r>
              <a:rPr lang="ru-RU" dirty="0" smtClean="0"/>
              <a:t>.</a:t>
            </a:r>
            <a:endParaRPr lang="ru-RU" dirty="0"/>
          </a:p>
          <a:p>
            <a:pPr marL="0" indent="0">
              <a:buNone/>
            </a:pPr>
            <a:r>
              <a:rPr lang="ru-RU" dirty="0"/>
              <a:t>1. Принятие уполномоченными органами решения о ликвидации юридического лица</a:t>
            </a:r>
            <a:r>
              <a:rPr lang="ru-RU" dirty="0" smtClean="0"/>
              <a:t>.</a:t>
            </a:r>
            <a:endParaRPr lang="ru-RU" dirty="0"/>
          </a:p>
          <a:p>
            <a:pPr marL="0" indent="0">
              <a:buNone/>
            </a:pPr>
            <a:r>
              <a:rPr lang="ru-RU" dirty="0"/>
              <a:t>2. Учредители (участники) юридического лица или орган, принявшие решение о ликвидации юридического лица, обязаны в трехдневный срок в письменной форме уведомить об этом регистрирующий орган по месту нахождения ликвидируемого юридического лица с приложением решения о ликвидации юридического лица</a:t>
            </a:r>
            <a:r>
              <a:rPr lang="ru-RU" dirty="0" smtClean="0"/>
              <a:t>.</a:t>
            </a:r>
            <a:endParaRPr lang="ru-RU" dirty="0"/>
          </a:p>
          <a:p>
            <a:pPr marL="0" indent="0">
              <a:buNone/>
            </a:pPr>
            <a:r>
              <a:rPr lang="ru-RU" dirty="0" smtClean="0"/>
              <a:t>    Регистрирующий </a:t>
            </a:r>
            <a:r>
              <a:rPr lang="ru-RU" dirty="0"/>
              <a:t>орган вносит в единый государственный реестр юридических лиц запись о том, что юридическое лицо находится в процессе ликвидации. С этого момента не допускается государственная регистрация изменений, вносимых в учредительные документы ликвидируемого юридического лица, а также государственная регистрация юридических лиц, учредителем которых выступает указанное юридическое лицо, или государственная регистрация юридических лиц, которые возникают в результате его реорганизации (ст. 20 </a:t>
            </a:r>
            <a:r>
              <a:rPr lang="ru-RU" dirty="0" smtClean="0"/>
              <a:t>ФЗ </a:t>
            </a:r>
            <a:r>
              <a:rPr lang="ru-RU" dirty="0"/>
              <a:t>«О государственной регистрации юридических лиц и индивидуальных предпринимателей</a:t>
            </a:r>
            <a:r>
              <a:rPr lang="ru-RU" dirty="0" smtClean="0"/>
              <a:t>»).</a:t>
            </a:r>
            <a:endParaRPr lang="ru-RU" dirty="0"/>
          </a:p>
          <a:p>
            <a:pPr marL="0" indent="0">
              <a:buNone/>
            </a:pPr>
            <a:r>
              <a:rPr lang="ru-RU" dirty="0"/>
              <a:t>3. Назначение ликвидационной комиссии (ликвидатора) учредителями (участниками) лица или органом, принявшим решение о ликвидации, по согласованию с регистрирующим органом. С момента назначения ликвидационной комиссии (ликвидатора) к ней переходят полномочия по управлению делами юридического лица, в том числе право выступать от имени ликвидируемого юридического лица в суде</a:t>
            </a:r>
            <a:r>
              <a:rPr lang="ru-RU" dirty="0" smtClean="0"/>
              <a:t>.</a:t>
            </a:r>
            <a:endParaRPr lang="ru-RU" dirty="0"/>
          </a:p>
          <a:p>
            <a:pPr marL="0" indent="0">
              <a:buNone/>
            </a:pPr>
            <a:r>
              <a:rPr lang="ru-RU" dirty="0"/>
              <a:t>4. Публикация о ликвидации в органах печати, в которых обычно публикуются данные о государственной регистрации юридических лиц. В публикации должны быть отражены: наименование ликвидируемого юридического лица; дата принятия решения о ликвидации; орган, который принял решение о ликвидации; идентификационный номер налогоплательщика и номер ликвидируемого лица в реестре; порядок и срок заявления требований кредиторами, который не может быть менее двух месяцев с момента публикации; способ связи с ликвидационной комиссией (адрес, телефон, факс).</a:t>
            </a:r>
          </a:p>
        </p:txBody>
      </p:sp>
    </p:spTree>
    <p:extLst>
      <p:ext uri="{BB962C8B-B14F-4D97-AF65-F5344CB8AC3E}">
        <p14:creationId xmlns:p14="http://schemas.microsoft.com/office/powerpoint/2010/main" xmlns="" val="15806475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88640"/>
            <a:ext cx="8229600" cy="650336"/>
          </a:xfrm>
        </p:spPr>
        <p:txBody>
          <a:bodyPr>
            <a:normAutofit fontScale="90000"/>
          </a:bodyPr>
          <a:lstStyle/>
          <a:p>
            <a:r>
              <a:rPr lang="ru-RU" dirty="0" smtClean="0"/>
              <a:t>3.Порядок ликвидации.</a:t>
            </a:r>
            <a:endParaRPr lang="ru-RU" dirty="0"/>
          </a:p>
        </p:txBody>
      </p:sp>
      <p:sp>
        <p:nvSpPr>
          <p:cNvPr id="3" name="Объект 2"/>
          <p:cNvSpPr>
            <a:spLocks noGrp="1"/>
          </p:cNvSpPr>
          <p:nvPr>
            <p:ph idx="1"/>
          </p:nvPr>
        </p:nvSpPr>
        <p:spPr>
          <a:xfrm>
            <a:off x="179512" y="836712"/>
            <a:ext cx="8712968" cy="5832648"/>
          </a:xfrm>
        </p:spPr>
        <p:txBody>
          <a:bodyPr>
            <a:normAutofit fontScale="47500" lnSpcReduction="20000"/>
          </a:bodyPr>
          <a:lstStyle/>
          <a:p>
            <a:pPr marL="0" indent="0">
              <a:buNone/>
            </a:pPr>
            <a:r>
              <a:rPr lang="ru-RU" sz="3800" dirty="0"/>
              <a:t>4. Переоформление банковской карточки с образцами подписи лиц, имеющих право распоряжаться находящимися на счету денежными средствами</a:t>
            </a:r>
            <a:r>
              <a:rPr lang="ru-RU" sz="3800" dirty="0" smtClean="0"/>
              <a:t>,</a:t>
            </a:r>
            <a:endParaRPr lang="ru-RU" sz="3800" dirty="0"/>
          </a:p>
          <a:p>
            <a:pPr marL="0" indent="0">
              <a:buNone/>
            </a:pPr>
            <a:r>
              <a:rPr lang="ru-RU" sz="3800" dirty="0"/>
              <a:t>на руководителя и членов ликвидационной комиссии</a:t>
            </a:r>
            <a:r>
              <a:rPr lang="ru-RU" sz="3800" dirty="0" smtClean="0"/>
              <a:t>.</a:t>
            </a:r>
            <a:endParaRPr lang="ru-RU" sz="3800" dirty="0"/>
          </a:p>
          <a:p>
            <a:pPr marL="0" indent="0">
              <a:buNone/>
            </a:pPr>
            <a:r>
              <a:rPr lang="ru-RU" sz="3800" dirty="0"/>
              <a:t>5. Формирование активов и пассивов организации. С этой целью ликвидационной комиссией выявляются кредиторы (последние обязательно письменно уведомляются о ликвидации должника), принимаются меры к получению дебиторской задолженности, проводится инвентаризация имущества</a:t>
            </a:r>
            <a:r>
              <a:rPr lang="ru-RU" sz="3800" dirty="0" smtClean="0"/>
              <a:t>.</a:t>
            </a:r>
            <a:endParaRPr lang="ru-RU" sz="3800" dirty="0"/>
          </a:p>
          <a:p>
            <a:pPr marL="0" indent="0">
              <a:buNone/>
            </a:pPr>
            <a:r>
              <a:rPr lang="ru-RU" sz="3800" dirty="0"/>
              <a:t>6. Выход из состава участников других юридических лиц</a:t>
            </a:r>
            <a:r>
              <a:rPr lang="ru-RU" sz="3800" dirty="0" smtClean="0"/>
              <a:t>.</a:t>
            </a:r>
            <a:endParaRPr lang="ru-RU" sz="3800" dirty="0"/>
          </a:p>
          <a:p>
            <a:pPr marL="0" indent="0">
              <a:buNone/>
            </a:pPr>
            <a:r>
              <a:rPr lang="ru-RU" sz="3800" dirty="0"/>
              <a:t>7. Увольнение работников в соответствии с требованиями, предусмотренными трудовым законодательством</a:t>
            </a:r>
            <a:r>
              <a:rPr lang="ru-RU" sz="3800" dirty="0" smtClean="0"/>
              <a:t>.</a:t>
            </a:r>
            <a:endParaRPr lang="ru-RU" sz="3800" dirty="0"/>
          </a:p>
          <a:p>
            <a:pPr marL="0" indent="0">
              <a:buNone/>
            </a:pPr>
            <a:r>
              <a:rPr lang="ru-RU" sz="3800" dirty="0"/>
              <a:t>8. Составление промежуточного ликвидационного баланса по окончании срока, отведенного кредиторам для предъявления требований. Баланс утверждается учредителями (участниками) юридического лица или органом, принявшим решение о ликвидации; согласовывается с органом, осуществляющим государственную регистрацию (куда направляется оригинал или заверенная копия баланса). Баланс должен содержать сведения о составе имущества ликвидируемого юридического лица, перечень предъявленных кредиторами требований и результат их рассмотрения. Если активов организации не достаточно для удовлетворения требований кредиторов, ликвидационная комиссия (ликвидатор) обязана обратиться в арбитражный суд с заявлением о признании должника банкротом (ст. 224 </a:t>
            </a:r>
            <a:r>
              <a:rPr lang="ru-RU" sz="3800" dirty="0" smtClean="0"/>
              <a:t>ФЗ«О </a:t>
            </a:r>
            <a:r>
              <a:rPr lang="ru-RU" sz="3800" dirty="0"/>
              <a:t>несостоятельности (банкротстве)»). В этом случае юридическое лицо ликвидируется в порядке, </a:t>
            </a:r>
            <a:r>
              <a:rPr lang="ru-RU" sz="3800" dirty="0" smtClean="0"/>
              <a:t>предусмотренном </a:t>
            </a:r>
            <a:r>
              <a:rPr lang="ru-RU" sz="3800" dirty="0"/>
              <a:t>главы 9 </a:t>
            </a:r>
            <a:r>
              <a:rPr lang="ru-RU" sz="3800" dirty="0" smtClean="0"/>
              <a:t>ФЗ«О </a:t>
            </a:r>
            <a:r>
              <a:rPr lang="ru-RU" sz="3800" dirty="0"/>
              <a:t>несостоятельности (банкротстве)».</a:t>
            </a:r>
          </a:p>
          <a:p>
            <a:endParaRPr lang="ru-RU" dirty="0"/>
          </a:p>
        </p:txBody>
      </p:sp>
    </p:spTree>
    <p:extLst>
      <p:ext uri="{BB962C8B-B14F-4D97-AF65-F5344CB8AC3E}">
        <p14:creationId xmlns:p14="http://schemas.microsoft.com/office/powerpoint/2010/main" xmlns="" val="22615020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16632"/>
            <a:ext cx="8229600" cy="722344"/>
          </a:xfrm>
        </p:spPr>
        <p:txBody>
          <a:bodyPr>
            <a:normAutofit fontScale="90000"/>
          </a:bodyPr>
          <a:lstStyle/>
          <a:p>
            <a:r>
              <a:rPr lang="ru-RU" dirty="0" smtClean="0"/>
              <a:t>3.Порядок ликвидации.</a:t>
            </a:r>
            <a:endParaRPr lang="ru-RU" dirty="0"/>
          </a:p>
        </p:txBody>
      </p:sp>
      <p:sp>
        <p:nvSpPr>
          <p:cNvPr id="3" name="Объект 2"/>
          <p:cNvSpPr>
            <a:spLocks noGrp="1"/>
          </p:cNvSpPr>
          <p:nvPr>
            <p:ph idx="1"/>
          </p:nvPr>
        </p:nvSpPr>
        <p:spPr>
          <a:xfrm>
            <a:off x="323528" y="1196752"/>
            <a:ext cx="8568952" cy="5328592"/>
          </a:xfrm>
        </p:spPr>
        <p:txBody>
          <a:bodyPr>
            <a:normAutofit fontScale="77500" lnSpcReduction="20000"/>
          </a:bodyPr>
          <a:lstStyle/>
          <a:p>
            <a:pPr marL="0" indent="0">
              <a:buNone/>
            </a:pPr>
            <a:r>
              <a:rPr lang="ru-RU" dirty="0"/>
              <a:t>9. Расчеты с кредиторами в порядке очередности, установленной ст. 64 ГК РФ. Удовлетворение требований кредиторов начинается со дня утверждения промежуточного ликвидационного баланса, за исключение кредиторов пятой очереди, выплаты которым производятся по истечении месяца со дня утверждения баланса</a:t>
            </a:r>
            <a:r>
              <a:rPr lang="ru-RU" dirty="0" smtClean="0"/>
              <a:t>.</a:t>
            </a:r>
          </a:p>
          <a:p>
            <a:pPr marL="0" indent="0">
              <a:buNone/>
            </a:pPr>
            <a:r>
              <a:rPr lang="ru-RU" dirty="0" smtClean="0"/>
              <a:t>10</a:t>
            </a:r>
            <a:r>
              <a:rPr lang="ru-RU" dirty="0"/>
              <a:t>. Составление ликвидационного баланса, который утверждается учредителями (участниками) юридического лица или органом, принявшим решение о ликвидации. Баланс должен быть согласован с регистрирующим органом.</a:t>
            </a:r>
          </a:p>
          <a:p>
            <a:pPr marL="0" indent="0">
              <a:buNone/>
            </a:pPr>
            <a:r>
              <a:rPr lang="ru-RU" dirty="0" smtClean="0"/>
              <a:t>11</a:t>
            </a:r>
            <a:r>
              <a:rPr lang="ru-RU" dirty="0"/>
              <a:t>. Представление в орган, осуществляющий государственную регистрацию (налоговые органы), следующих документов</a:t>
            </a:r>
            <a:r>
              <a:rPr lang="ru-RU" dirty="0" smtClean="0"/>
              <a:t>:</a:t>
            </a:r>
            <a:endParaRPr lang="ru-RU" dirty="0"/>
          </a:p>
          <a:p>
            <a:pPr marL="0" indent="0">
              <a:buNone/>
            </a:pPr>
            <a:r>
              <a:rPr lang="ru-RU" dirty="0" smtClean="0"/>
              <a:t>а</a:t>
            </a:r>
            <a:r>
              <a:rPr lang="ru-RU" dirty="0"/>
              <a:t>) заявления с подтверждением соблюдения порядка ликвидации, завершения расчетов и согласования вопросов ликвидации с соответствующими государственными органами</a:t>
            </a:r>
            <a:r>
              <a:rPr lang="ru-RU" dirty="0" smtClean="0"/>
              <a:t>;</a:t>
            </a:r>
          </a:p>
          <a:p>
            <a:pPr marL="0" indent="0">
              <a:buNone/>
            </a:pPr>
            <a:r>
              <a:rPr lang="ru-RU" dirty="0" smtClean="0"/>
              <a:t>б</a:t>
            </a:r>
            <a:r>
              <a:rPr lang="ru-RU" dirty="0"/>
              <a:t>) ликвидационного баланса</a:t>
            </a:r>
            <a:r>
              <a:rPr lang="ru-RU" dirty="0" smtClean="0"/>
              <a:t>;</a:t>
            </a:r>
          </a:p>
          <a:p>
            <a:pPr marL="0" indent="0">
              <a:buNone/>
            </a:pPr>
            <a:r>
              <a:rPr lang="ru-RU" dirty="0" smtClean="0"/>
              <a:t>в</a:t>
            </a:r>
            <a:r>
              <a:rPr lang="ru-RU" dirty="0"/>
              <a:t>) документа об уплате государственной пошлины.</a:t>
            </a:r>
          </a:p>
          <a:p>
            <a:pPr marL="0" indent="0">
              <a:buNone/>
            </a:pPr>
            <a:r>
              <a:rPr lang="ru-RU" dirty="0" smtClean="0"/>
              <a:t>Государственная </a:t>
            </a:r>
            <a:r>
              <a:rPr lang="ru-RU" dirty="0"/>
              <a:t>регистрация ликвидации осуществляется по месту нахождения ликвидируемого юридического лица в срок, не превышающий пяти рабочих дней.</a:t>
            </a:r>
          </a:p>
        </p:txBody>
      </p:sp>
    </p:spTree>
    <p:extLst>
      <p:ext uri="{BB962C8B-B14F-4D97-AF65-F5344CB8AC3E}">
        <p14:creationId xmlns:p14="http://schemas.microsoft.com/office/powerpoint/2010/main" xmlns="" val="37165225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188640"/>
            <a:ext cx="8229600" cy="650336"/>
          </a:xfrm>
        </p:spPr>
        <p:txBody>
          <a:bodyPr>
            <a:normAutofit fontScale="90000"/>
          </a:bodyPr>
          <a:lstStyle/>
          <a:p>
            <a:r>
              <a:rPr lang="ru-RU" dirty="0"/>
              <a:t>4.Банкротство. </a:t>
            </a:r>
          </a:p>
        </p:txBody>
      </p:sp>
      <p:sp>
        <p:nvSpPr>
          <p:cNvPr id="3" name="Объект 2"/>
          <p:cNvSpPr>
            <a:spLocks noGrp="1"/>
          </p:cNvSpPr>
          <p:nvPr>
            <p:ph idx="1"/>
          </p:nvPr>
        </p:nvSpPr>
        <p:spPr>
          <a:xfrm>
            <a:off x="251520" y="908720"/>
            <a:ext cx="8435280" cy="5415880"/>
          </a:xfrm>
        </p:spPr>
        <p:txBody>
          <a:bodyPr>
            <a:normAutofit fontScale="85000" lnSpcReduction="10000"/>
          </a:bodyPr>
          <a:lstStyle/>
          <a:p>
            <a:r>
              <a:rPr lang="ru-RU" dirty="0"/>
              <a:t>Под </a:t>
            </a:r>
            <a:r>
              <a:rPr lang="ru-RU" b="1" dirty="0"/>
              <a:t>несостоятельностью (банкротством) </a:t>
            </a:r>
            <a:r>
              <a:rPr lang="ru-RU" dirty="0"/>
              <a:t>понимается признанная арбитражным судом неспособность должника в полном объеме удовлетворить требования кредиторов по денежным обязательствам и (или) исполнить обязанность по уплате обязательных платежей (ст. 2 Федерального закона «О несостоятельности (банкротстве</a:t>
            </a:r>
            <a:r>
              <a:rPr lang="ru-RU" dirty="0" smtClean="0"/>
              <a:t>)»).</a:t>
            </a:r>
            <a:endParaRPr lang="ru-RU" dirty="0"/>
          </a:p>
          <a:p>
            <a:r>
              <a:rPr lang="ru-RU" dirty="0"/>
              <a:t>При этом гражданин считается неспособным удовлетворить требования кредиторов по денежным обязательствам и (или) исполнить обязанность по уплате обязательных платежей, если соответствующие обязательства и (или) обязанности не исполнены им в течение трех месяцев с момента наступления даты их исполнения и если сумма его обязательств превышает стоимость принадлежащего ему имущества, а юридическое лицо – если соответствующие обязательства и (или) обязанности не исполнены им в течение трех месяцев с момента наступления даты их исполнения (ст. 3 Федерального закона «О несостоятельности (банкротстве)»).</a:t>
            </a:r>
          </a:p>
        </p:txBody>
      </p:sp>
    </p:spTree>
    <p:extLst>
      <p:ext uri="{BB962C8B-B14F-4D97-AF65-F5344CB8AC3E}">
        <p14:creationId xmlns:p14="http://schemas.microsoft.com/office/powerpoint/2010/main" xmlns="" val="13609298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260648"/>
            <a:ext cx="8229600" cy="578328"/>
          </a:xfrm>
        </p:spPr>
        <p:txBody>
          <a:bodyPr>
            <a:normAutofit fontScale="90000"/>
          </a:bodyPr>
          <a:lstStyle/>
          <a:p>
            <a:r>
              <a:rPr lang="ru-RU" dirty="0" smtClean="0"/>
              <a:t>5.Процедура </a:t>
            </a:r>
            <a:r>
              <a:rPr lang="ru-RU" dirty="0"/>
              <a:t>начала банкротства. </a:t>
            </a:r>
          </a:p>
        </p:txBody>
      </p:sp>
      <p:sp>
        <p:nvSpPr>
          <p:cNvPr id="3" name="Объект 2"/>
          <p:cNvSpPr>
            <a:spLocks noGrp="1"/>
          </p:cNvSpPr>
          <p:nvPr>
            <p:ph idx="1"/>
          </p:nvPr>
        </p:nvSpPr>
        <p:spPr>
          <a:xfrm>
            <a:off x="323528" y="908720"/>
            <a:ext cx="8363272" cy="5415880"/>
          </a:xfrm>
        </p:spPr>
        <p:txBody>
          <a:bodyPr>
            <a:normAutofit fontScale="70000" lnSpcReduction="20000"/>
          </a:bodyPr>
          <a:lstStyle/>
          <a:p>
            <a:r>
              <a:rPr lang="ru-RU" dirty="0"/>
              <a:t>Процедура банкротства может быть начата:</a:t>
            </a:r>
          </a:p>
          <a:p>
            <a:pPr>
              <a:buFont typeface="Wingdings" panose="05000000000000000000" pitchFamily="2" charset="2"/>
              <a:buChar char="Ø"/>
            </a:pPr>
            <a:r>
              <a:rPr lang="ru-RU" dirty="0"/>
              <a:t>руководителем (исполнительным органом) юридического лица;</a:t>
            </a:r>
          </a:p>
          <a:p>
            <a:pPr>
              <a:buFont typeface="Wingdings" panose="05000000000000000000" pitchFamily="2" charset="2"/>
              <a:buChar char="Ø"/>
            </a:pPr>
            <a:r>
              <a:rPr lang="ru-RU" dirty="0"/>
              <a:t>владельцем государственного юридического лица;</a:t>
            </a:r>
          </a:p>
          <a:p>
            <a:pPr>
              <a:buFont typeface="Wingdings" panose="05000000000000000000" pitchFamily="2" charset="2"/>
              <a:buChar char="Ø"/>
            </a:pPr>
            <a:r>
              <a:rPr lang="ru-RU" dirty="0"/>
              <a:t>основателями (участниками) должника;</a:t>
            </a:r>
          </a:p>
          <a:p>
            <a:pPr>
              <a:buFont typeface="Wingdings" panose="05000000000000000000" pitchFamily="2" charset="2"/>
              <a:buChar char="Ø"/>
            </a:pPr>
            <a:r>
              <a:rPr lang="ru-RU" dirty="0"/>
              <a:t>кредиторами должника;</a:t>
            </a:r>
          </a:p>
          <a:p>
            <a:pPr>
              <a:buFont typeface="Wingdings" panose="05000000000000000000" pitchFamily="2" charset="2"/>
              <a:buChar char="Ø"/>
            </a:pPr>
            <a:r>
              <a:rPr lang="ru-RU" dirty="0"/>
              <a:t>любой заинтересованной стороной (налоговыми органами, фондами социального назначения и т.д.);</a:t>
            </a:r>
          </a:p>
          <a:p>
            <a:pPr>
              <a:buFont typeface="Wingdings" panose="05000000000000000000" pitchFamily="2" charset="2"/>
              <a:buChar char="Ø"/>
            </a:pPr>
            <a:r>
              <a:rPr lang="ru-RU" dirty="0"/>
              <a:t>государственным прокурором.</a:t>
            </a:r>
          </a:p>
          <a:p>
            <a:r>
              <a:rPr lang="ru-RU" dirty="0"/>
              <a:t>Должник может быть объявлен банкротом только по решению суда.</a:t>
            </a:r>
          </a:p>
          <a:p>
            <a:r>
              <a:rPr lang="ru-RU" dirty="0"/>
              <a:t>Процедура банкротства начинается с подачи в арбитражный суд заявления о признании должника банкротом в том случае, если общая сумма задолженности кредиторам превышает 500 минимальных размеров оплаты труда</a:t>
            </a:r>
            <a:r>
              <a:rPr lang="ru-RU" dirty="0" smtClean="0"/>
              <a:t>.</a:t>
            </a:r>
            <a:endParaRPr lang="ru-RU" dirty="0"/>
          </a:p>
          <a:p>
            <a:r>
              <a:rPr lang="ru-RU" dirty="0"/>
              <a:t>После принятия судом заявления кредиторы не имеют права обращаться к должнику в индивидуальном порядке, их интересы представляет собрание кредиторов. Исполнение решений суда в отношении должника, вынесенных до принятия заявления, должно быть приостановлено</a:t>
            </a:r>
            <a:r>
              <a:rPr lang="ru-RU" dirty="0" smtClean="0"/>
              <a:t>.</a:t>
            </a:r>
            <a:endParaRPr lang="ru-RU" dirty="0"/>
          </a:p>
          <a:p>
            <a:r>
              <a:rPr lang="ru-RU" dirty="0"/>
              <a:t>Суд должен рассмотреть дело о банкротстве в сроки, не превышающие трех месяцев со дня принятия заявления. Суд имеет право задержать рассмотрение дела не более чем на два месяца.</a:t>
            </a:r>
          </a:p>
        </p:txBody>
      </p:sp>
    </p:spTree>
    <p:extLst>
      <p:ext uri="{BB962C8B-B14F-4D97-AF65-F5344CB8AC3E}">
        <p14:creationId xmlns:p14="http://schemas.microsoft.com/office/powerpoint/2010/main" xmlns="" val="17786421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88640"/>
            <a:ext cx="8229600" cy="722344"/>
          </a:xfrm>
        </p:spPr>
        <p:txBody>
          <a:bodyPr>
            <a:normAutofit fontScale="90000"/>
          </a:bodyPr>
          <a:lstStyle/>
          <a:p>
            <a:r>
              <a:rPr lang="ru-RU" dirty="0" smtClean="0"/>
              <a:t>6.Стадии </a:t>
            </a:r>
            <a:r>
              <a:rPr lang="ru-RU" dirty="0"/>
              <a:t>банкротства. </a:t>
            </a:r>
          </a:p>
        </p:txBody>
      </p:sp>
      <p:sp>
        <p:nvSpPr>
          <p:cNvPr id="3" name="Объект 2"/>
          <p:cNvSpPr>
            <a:spLocks noGrp="1"/>
          </p:cNvSpPr>
          <p:nvPr>
            <p:ph idx="1"/>
          </p:nvPr>
        </p:nvSpPr>
        <p:spPr>
          <a:xfrm>
            <a:off x="251520" y="980728"/>
            <a:ext cx="8435280" cy="5343872"/>
          </a:xfrm>
        </p:spPr>
        <p:txBody>
          <a:bodyPr>
            <a:normAutofit fontScale="85000" lnSpcReduction="20000"/>
          </a:bodyPr>
          <a:lstStyle/>
          <a:p>
            <a:r>
              <a:rPr lang="ru-RU" dirty="0"/>
              <a:t>Процедура банкротства физического и юридического лица регламентируется Федеральным законом № 127-ФЗ «О несостоятельности (банкротстве)» от 26 октября 2002 года. Моментом ее начала считается подача искового заявления в арбитражный суд по месту нахождения (регистрации) должника. В соответствии со статьей 27 указанного документа, законодательно предусмотрены следующие стадии процесса банкротства:</a:t>
            </a:r>
          </a:p>
          <a:p>
            <a:pPr>
              <a:buFont typeface="Wingdings" panose="05000000000000000000" pitchFamily="2" charset="2"/>
              <a:buChar char="Ø"/>
            </a:pPr>
            <a:r>
              <a:rPr lang="ru-RU" dirty="0"/>
              <a:t>наблюдение;</a:t>
            </a:r>
          </a:p>
          <a:p>
            <a:pPr>
              <a:buFont typeface="Wingdings" panose="05000000000000000000" pitchFamily="2" charset="2"/>
              <a:buChar char="Ø"/>
            </a:pPr>
            <a:r>
              <a:rPr lang="ru-RU" dirty="0"/>
              <a:t>финансовое оздоровление (санация);</a:t>
            </a:r>
          </a:p>
          <a:p>
            <a:pPr>
              <a:buFont typeface="Wingdings" panose="05000000000000000000" pitchFamily="2" charset="2"/>
              <a:buChar char="Ø"/>
            </a:pPr>
            <a:r>
              <a:rPr lang="ru-RU" dirty="0"/>
              <a:t>внешнее управление;</a:t>
            </a:r>
          </a:p>
          <a:p>
            <a:pPr>
              <a:buFont typeface="Wingdings" panose="05000000000000000000" pitchFamily="2" charset="2"/>
              <a:buChar char="Ø"/>
            </a:pPr>
            <a:r>
              <a:rPr lang="ru-RU" dirty="0"/>
              <a:t>конкурсное производство;</a:t>
            </a:r>
          </a:p>
          <a:p>
            <a:pPr>
              <a:buFont typeface="Wingdings" panose="05000000000000000000" pitchFamily="2" charset="2"/>
              <a:buChar char="Ø"/>
            </a:pPr>
            <a:r>
              <a:rPr lang="ru-RU" dirty="0"/>
              <a:t>мировое соглашение.</a:t>
            </a:r>
          </a:p>
          <a:p>
            <a:r>
              <a:rPr lang="ru-RU" dirty="0"/>
              <a:t>Проведение полной процедуры признания несостоятельности субъекта включает все приведенные стадии, за исключением мирового соглашения, которое применимо к любому этапу процесса банкротства, но заключается в исключительных случаях.</a:t>
            </a:r>
          </a:p>
        </p:txBody>
      </p:sp>
    </p:spTree>
    <p:extLst>
      <p:ext uri="{BB962C8B-B14F-4D97-AF65-F5344CB8AC3E}">
        <p14:creationId xmlns:p14="http://schemas.microsoft.com/office/powerpoint/2010/main" xmlns="" val="37528874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260648"/>
            <a:ext cx="8229600" cy="650336"/>
          </a:xfrm>
        </p:spPr>
        <p:txBody>
          <a:bodyPr>
            <a:normAutofit fontScale="90000"/>
          </a:bodyPr>
          <a:lstStyle/>
          <a:p>
            <a:r>
              <a:rPr lang="ru-RU" dirty="0" smtClean="0"/>
              <a:t>6.Стадии банкротства.</a:t>
            </a:r>
            <a:endParaRPr lang="ru-RU" dirty="0"/>
          </a:p>
        </p:txBody>
      </p:sp>
      <p:sp>
        <p:nvSpPr>
          <p:cNvPr id="3" name="Объект 2"/>
          <p:cNvSpPr>
            <a:spLocks noGrp="1"/>
          </p:cNvSpPr>
          <p:nvPr>
            <p:ph idx="1"/>
          </p:nvPr>
        </p:nvSpPr>
        <p:spPr>
          <a:xfrm>
            <a:off x="251520" y="980728"/>
            <a:ext cx="8568952" cy="5616624"/>
          </a:xfrm>
        </p:spPr>
        <p:txBody>
          <a:bodyPr>
            <a:normAutofit fontScale="62500" lnSpcReduction="20000"/>
          </a:bodyPr>
          <a:lstStyle/>
          <a:p>
            <a:r>
              <a:rPr lang="ru-RU" b="1" u="sng" dirty="0" smtClean="0"/>
              <a:t>Наблюдение</a:t>
            </a:r>
            <a:endParaRPr lang="ru-RU" dirty="0"/>
          </a:p>
          <a:p>
            <a:r>
              <a:rPr lang="ru-RU" dirty="0"/>
              <a:t>Первая стадия банкротства организации, предприятия или иного юридического, либо физического лица, применяемая к должнику направленная на обеспечение сохранности его имущества, заключается в проведении финансового анализа деятельности и состояния должника, с последующим составлением реестра требований конкурсных кредиторов и проведением их первого собрания. Решение о введении данной стадии принимается арбитражным судом вследствие рассмотрения обоснованности требований заявителя. Судом назначается временный управляющий, в функции которого входит наблюдение за работой руководителей предприятия-должника и прочих управляющих органов. При этом, ряд сделок может совершаться только после ознакомления с ними временного управляющего и его письменного согласия. Ликвидация, реорганизация, создание филиалов и иные подобные действия в период наблюдения не осуществляются. Стадия считается завершенной после даты начала финансового оздоровления.</a:t>
            </a:r>
          </a:p>
          <a:p>
            <a:r>
              <a:rPr lang="ru-RU" b="1" dirty="0"/>
              <a:t>Финансовое </a:t>
            </a:r>
            <a:r>
              <a:rPr lang="ru-RU" b="1" dirty="0" smtClean="0"/>
              <a:t>оздоровление</a:t>
            </a:r>
            <a:endParaRPr lang="ru-RU" dirty="0"/>
          </a:p>
          <a:p>
            <a:r>
              <a:rPr lang="ru-RU" dirty="0"/>
              <a:t>Стадия санации (финансового оздоровления) применяется в отношении должника с целью модернизации его деятельности и восстановления платежеспособности, что позволит должнику погасить задолженность перед кредиторами и исполнить обязательства по уплате обязательных платежей согласно графику погашения задолженности, утвержденному арбитражным судом.</a:t>
            </a:r>
          </a:p>
          <a:p>
            <a:r>
              <a:rPr lang="ru-RU" dirty="0"/>
              <a:t>На данной стадии суд назначает административного управляющего. </a:t>
            </a:r>
          </a:p>
          <a:p>
            <a:r>
              <a:rPr lang="ru-RU" dirty="0"/>
              <a:t>Максимальный срок продолжительности финансового оздоровления – 2 года.</a:t>
            </a:r>
          </a:p>
        </p:txBody>
      </p:sp>
    </p:spTree>
    <p:extLst>
      <p:ext uri="{BB962C8B-B14F-4D97-AF65-F5344CB8AC3E}">
        <p14:creationId xmlns:p14="http://schemas.microsoft.com/office/powerpoint/2010/main" xmlns="" val="376723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260648"/>
            <a:ext cx="8229600" cy="722344"/>
          </a:xfrm>
        </p:spPr>
        <p:txBody>
          <a:bodyPr>
            <a:normAutofit fontScale="90000"/>
          </a:bodyPr>
          <a:lstStyle/>
          <a:p>
            <a:r>
              <a:rPr lang="ru-RU" dirty="0" smtClean="0"/>
              <a:t>6.Стадии банкротства. </a:t>
            </a:r>
            <a:endParaRPr lang="ru-RU" dirty="0"/>
          </a:p>
        </p:txBody>
      </p:sp>
      <p:sp>
        <p:nvSpPr>
          <p:cNvPr id="3" name="Объект 2"/>
          <p:cNvSpPr>
            <a:spLocks noGrp="1"/>
          </p:cNvSpPr>
          <p:nvPr>
            <p:ph idx="1"/>
          </p:nvPr>
        </p:nvSpPr>
        <p:spPr>
          <a:xfrm>
            <a:off x="323528" y="1052736"/>
            <a:ext cx="8363272" cy="5271864"/>
          </a:xfrm>
        </p:spPr>
        <p:txBody>
          <a:bodyPr>
            <a:normAutofit fontScale="70000" lnSpcReduction="20000"/>
          </a:bodyPr>
          <a:lstStyle/>
          <a:p>
            <a:r>
              <a:rPr lang="ru-RU" b="1" u="sng" dirty="0"/>
              <a:t>Внешнее </a:t>
            </a:r>
            <a:r>
              <a:rPr lang="ru-RU" b="1" u="sng" dirty="0" smtClean="0"/>
              <a:t>управление</a:t>
            </a:r>
            <a:endParaRPr lang="ru-RU" dirty="0"/>
          </a:p>
          <a:p>
            <a:r>
              <a:rPr lang="ru-RU" dirty="0"/>
              <a:t>Внешнее управление предприятий и прочих юридических лиц, находящихся в стадии банкротства, вводится по решению арбитражного суда по результатам собрания кредиторов, </a:t>
            </a:r>
            <a:r>
              <a:rPr lang="ru-RU" dirty="0" smtClean="0"/>
              <a:t>если имеется </a:t>
            </a:r>
            <a:r>
              <a:rPr lang="ru-RU" dirty="0"/>
              <a:t>реальная возможность восстановления платежеспособности </a:t>
            </a:r>
            <a:r>
              <a:rPr lang="ru-RU" dirty="0" smtClean="0"/>
              <a:t>предприятия-должника</a:t>
            </a:r>
            <a:r>
              <a:rPr lang="ru-RU" dirty="0"/>
              <a:t>. После введения указанной процедуры, полномочия руководителей должника – прекращаются. Управление компанией выполняет внешний управляющий. Вводится мораторий на обязательные платежи и денежные обязательства перед кредиторами, которые, согласно оговоренным срокам, должны были быть исполнены до введения внешнего управления. Максимальный срок стадии – 2 года.</a:t>
            </a:r>
          </a:p>
          <a:p>
            <a:r>
              <a:rPr lang="ru-RU" b="1" u="sng" dirty="0"/>
              <a:t>Конкурсное </a:t>
            </a:r>
            <a:r>
              <a:rPr lang="ru-RU" b="1" u="sng" dirty="0" smtClean="0"/>
              <a:t>производство</a:t>
            </a:r>
            <a:endParaRPr lang="ru-RU" dirty="0"/>
          </a:p>
          <a:p>
            <a:r>
              <a:rPr lang="ru-RU" dirty="0"/>
              <a:t>Основные виды и стадии процедуры признания несостоятельности (банкротство) предусматривают конкурсное производство, как завершающий этап по отношению к должнику, признанному банкротом. За период, длительностью 1 год, удовлетворяются требований кредиторов.</a:t>
            </a:r>
          </a:p>
          <a:p>
            <a:r>
              <a:rPr lang="ru-RU" b="1" u="sng" dirty="0"/>
              <a:t>Мировое </a:t>
            </a:r>
            <a:r>
              <a:rPr lang="ru-RU" b="1" u="sng" dirty="0" smtClean="0"/>
              <a:t>соглашение</a:t>
            </a:r>
            <a:endParaRPr lang="ru-RU" dirty="0"/>
          </a:p>
          <a:p>
            <a:r>
              <a:rPr lang="ru-RU" dirty="0"/>
              <a:t>На всех стадиях банкротства может быть заключено мировое соглашение, предусматривающее прекращение дела о банкротстве должника.</a:t>
            </a:r>
          </a:p>
        </p:txBody>
      </p:sp>
    </p:spTree>
    <p:extLst>
      <p:ext uri="{BB962C8B-B14F-4D97-AF65-F5344CB8AC3E}">
        <p14:creationId xmlns:p14="http://schemas.microsoft.com/office/powerpoint/2010/main" xmlns="" val="9802085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116632"/>
            <a:ext cx="8229600" cy="1154392"/>
          </a:xfrm>
        </p:spPr>
        <p:txBody>
          <a:bodyPr>
            <a:normAutofit fontScale="90000"/>
          </a:bodyPr>
          <a:lstStyle/>
          <a:p>
            <a:r>
              <a:rPr lang="ru-RU" dirty="0" smtClean="0"/>
              <a:t>7.Очереди </a:t>
            </a:r>
            <a:r>
              <a:rPr lang="ru-RU" dirty="0"/>
              <a:t>кредиторов и порядок удовлетворения их требований</a:t>
            </a:r>
            <a:r>
              <a:rPr lang="ru-RU" dirty="0" smtClean="0"/>
              <a:t>.</a:t>
            </a:r>
            <a:endParaRPr lang="ru-RU" dirty="0"/>
          </a:p>
        </p:txBody>
      </p:sp>
      <p:sp>
        <p:nvSpPr>
          <p:cNvPr id="3" name="Объект 2"/>
          <p:cNvSpPr>
            <a:spLocks noGrp="1"/>
          </p:cNvSpPr>
          <p:nvPr>
            <p:ph idx="1"/>
          </p:nvPr>
        </p:nvSpPr>
        <p:spPr>
          <a:xfrm>
            <a:off x="323528" y="1340768"/>
            <a:ext cx="8568952" cy="5328592"/>
          </a:xfrm>
        </p:spPr>
        <p:txBody>
          <a:bodyPr>
            <a:normAutofit fontScale="70000" lnSpcReduction="20000"/>
          </a:bodyPr>
          <a:lstStyle/>
          <a:p>
            <a:r>
              <a:rPr lang="ru-RU" dirty="0"/>
              <a:t>Очередность удовлетворения требований - это порядок распределения конкурсной массы между кредиторами1.</a:t>
            </a:r>
          </a:p>
          <a:p>
            <a:r>
              <a:rPr lang="ru-RU" dirty="0"/>
              <a:t>Внеочередные расходы и требования. Вне очереди погашаются следующие текущие обязательства (п. 1 ст. 134 Закона о банкротстве): </a:t>
            </a:r>
          </a:p>
          <a:p>
            <a:pPr marL="0" indent="0">
              <a:buNone/>
            </a:pPr>
            <a:r>
              <a:rPr lang="ru-RU" dirty="0"/>
              <a:t>- судебные расходы должника, в </a:t>
            </a:r>
            <a:r>
              <a:rPr lang="ru-RU" dirty="0" smtClean="0"/>
              <a:t>том числе </a:t>
            </a:r>
            <a:r>
              <a:rPr lang="ru-RU" dirty="0"/>
              <a:t>на опубликование сообщений; </a:t>
            </a:r>
          </a:p>
          <a:p>
            <a:pPr marL="0" indent="0">
              <a:buNone/>
            </a:pPr>
            <a:r>
              <a:rPr lang="ru-RU" dirty="0"/>
              <a:t>- вознаграждение арбитражному управляющему, реестродержателю; </a:t>
            </a:r>
          </a:p>
          <a:p>
            <a:pPr marL="0" indent="0">
              <a:buNone/>
            </a:pPr>
            <a:r>
              <a:rPr lang="ru-RU" dirty="0"/>
              <a:t>- текущие коммунальные и эксплуатационные платежи; </a:t>
            </a:r>
          </a:p>
          <a:p>
            <a:pPr marL="0" indent="0">
              <a:buNone/>
            </a:pPr>
            <a:r>
              <a:rPr lang="ru-RU" dirty="0"/>
              <a:t>- требования кредиторов, возникшие после принятия арбитражным судом заявления о признании должника банкротом и до признания должника банкротом; </a:t>
            </a:r>
          </a:p>
          <a:p>
            <a:pPr marL="0" indent="0">
              <a:buNone/>
            </a:pPr>
            <a:r>
              <a:rPr lang="ru-RU" dirty="0"/>
              <a:t>- требования кредиторов по денежным обязательствам, возникшие в ходе конкурсного производства, если иное не предусмотрено Законом о банкротстве; </a:t>
            </a:r>
          </a:p>
          <a:p>
            <a:r>
              <a:rPr lang="ru-RU" dirty="0"/>
              <a:t>Например, к таким судебная практика относит требования кредитора о взыскании своих расходов по уплате госпошлины при подаче заявления о банкротстве должника. Такие расходы не признаются ни убытками заявителя, ни обязательными платежами, а относятся к судебным расходам, распределение которых разрешается в судебном акте, которым заканчивается рассмотрение дела по существу. Поэтому право на взыскание госпошлины с должника </a:t>
            </a:r>
            <a:r>
              <a:rPr lang="ru-RU" dirty="0" smtClean="0"/>
              <a:t>возникает </a:t>
            </a:r>
            <a:r>
              <a:rPr lang="ru-RU" dirty="0"/>
              <a:t>только после принятия решения о признании должника банкротом. Такая задолженность признается текущей и подлежит удовлетворению вне очереди.</a:t>
            </a:r>
          </a:p>
        </p:txBody>
      </p:sp>
    </p:spTree>
    <p:extLst>
      <p:ext uri="{BB962C8B-B14F-4D97-AF65-F5344CB8AC3E}">
        <p14:creationId xmlns:p14="http://schemas.microsoft.com/office/powerpoint/2010/main" xmlns="" val="32578446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260648"/>
            <a:ext cx="8229600" cy="1010376"/>
          </a:xfrm>
        </p:spPr>
        <p:txBody>
          <a:bodyPr>
            <a:normAutofit fontScale="90000"/>
          </a:bodyPr>
          <a:lstStyle/>
          <a:p>
            <a:r>
              <a:rPr lang="ru-RU" dirty="0"/>
              <a:t>7.Очереди кредиторов и порядок удовлетворения их требований.</a:t>
            </a:r>
          </a:p>
        </p:txBody>
      </p:sp>
      <p:sp>
        <p:nvSpPr>
          <p:cNvPr id="3" name="Объект 2"/>
          <p:cNvSpPr>
            <a:spLocks noGrp="1"/>
          </p:cNvSpPr>
          <p:nvPr>
            <p:ph idx="1"/>
          </p:nvPr>
        </p:nvSpPr>
        <p:spPr>
          <a:xfrm>
            <a:off x="251520" y="1268760"/>
            <a:ext cx="8712968" cy="5472608"/>
          </a:xfrm>
        </p:spPr>
        <p:txBody>
          <a:bodyPr>
            <a:normAutofit fontScale="55000" lnSpcReduction="20000"/>
          </a:bodyPr>
          <a:lstStyle/>
          <a:p>
            <a:r>
              <a:rPr lang="ru-RU" dirty="0"/>
              <a:t>Последовательность удовлетворения внеочередных требований определяется ст. 855 ГК РФ. </a:t>
            </a:r>
          </a:p>
          <a:p>
            <a:r>
              <a:rPr lang="ru-RU" dirty="0"/>
              <a:t>Очередные требования. Требования кредиторов, которые не причислены законом к внеочередным, удовлетворяются в порядке 3-х очередей. </a:t>
            </a:r>
          </a:p>
          <a:p>
            <a:r>
              <a:rPr lang="ru-RU" dirty="0"/>
              <a:t>1- я очередь удовлетворения требований кредиторов при банкротстве: </a:t>
            </a:r>
          </a:p>
          <a:p>
            <a:r>
              <a:rPr lang="ru-RU" dirty="0"/>
              <a:t>а) требования граждан, перед которыми должник несет ответственность за причинение вреда жизни или здоровью. Расчеты с такими лицами производятся путем капитализации соответствующих повременных платежей и подлежащих выплате гражданам до достижения ими возраста 70 лет, но не менее чем за 10 лет; </a:t>
            </a:r>
          </a:p>
          <a:p>
            <a:r>
              <a:rPr lang="ru-RU" dirty="0"/>
              <a:t>б) требования о компенсации морального вреда. </a:t>
            </a:r>
          </a:p>
          <a:p>
            <a:r>
              <a:rPr lang="ru-RU" dirty="0"/>
              <a:t>Если должник является страхователем по обязательному социальному страхованию, то требования лиц, перед которыми должник несет ответственность за причинение вреда жизни и здоровью в связи с наступлением страхового случая, могут быть учтены в качестве требований кредиторов первой очереди только в части, превышающей обеспечение по страхованию, на которое указанные лица имеют право в соответствии с Федеральным законом от 24.07.1998 № 125-ФЗ «Об обязательном социальном страховании от несчастных случаев на производстве и профессиональных заболеваний». Фонд социального страхования РФ, предоставляющий такое обеспечение застрахованным и иным лицам, имеющим право на получение страховых выплат (лица, потерявшие кормильца, и др.), вправе потребовать от должника капитализации платежей указанным лицам и выплаты фонду капитализированной суммы. Такое требование фонда квалифицируется как требование кредитора третьей очереди. </a:t>
            </a:r>
          </a:p>
          <a:p>
            <a:r>
              <a:rPr lang="ru-RU" dirty="0"/>
              <a:t>Требования граждан, не имеющих право на получение страховых выплат по обязательному социальному страхованию, относятся к первой очереди. Размер повременных платежей, подлежащих капитализации, определяется согласно ст. 1085 ГК РФ. В силу п. 3 ст. 135 Закона о банкротстве с согласия гражданина его право требования к должнику переходит к РФ. В этом случае обязательства должника перед гражданами переходят к РФ. При этом капитализации подлежат только повременные платежи, уплачиваемые на основании п. 1 ст. 1085, п. 1 ст. 1092 ГК РФ в счет возмещения утраченного потерпевшим заработка (дохода), который он имел или определенно мог иметь. </a:t>
            </a:r>
          </a:p>
        </p:txBody>
      </p:sp>
    </p:spTree>
    <p:extLst>
      <p:ext uri="{BB962C8B-B14F-4D97-AF65-F5344CB8AC3E}">
        <p14:creationId xmlns:p14="http://schemas.microsoft.com/office/powerpoint/2010/main" xmlns="" val="13522347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88640"/>
            <a:ext cx="8229600" cy="1143000"/>
          </a:xfrm>
        </p:spPr>
        <p:txBody>
          <a:bodyPr>
            <a:normAutofit fontScale="90000"/>
          </a:bodyPr>
          <a:lstStyle/>
          <a:p>
            <a:r>
              <a:rPr lang="ru-RU" dirty="0"/>
              <a:t>7.Очереди кредиторов и порядок удовлетворения их требований.</a:t>
            </a:r>
          </a:p>
        </p:txBody>
      </p:sp>
      <p:sp>
        <p:nvSpPr>
          <p:cNvPr id="3" name="Объект 2"/>
          <p:cNvSpPr>
            <a:spLocks noGrp="1"/>
          </p:cNvSpPr>
          <p:nvPr>
            <p:ph idx="1"/>
          </p:nvPr>
        </p:nvSpPr>
        <p:spPr>
          <a:xfrm>
            <a:off x="395536" y="1412776"/>
            <a:ext cx="8291264" cy="4911824"/>
          </a:xfrm>
        </p:spPr>
        <p:txBody>
          <a:bodyPr>
            <a:normAutofit fontScale="70000" lnSpcReduction="20000"/>
          </a:bodyPr>
          <a:lstStyle/>
          <a:p>
            <a:r>
              <a:rPr lang="ru-RU" dirty="0"/>
              <a:t>От имени РФ предъявить должнику требование в виде капитализированных платежей вправе Федеральная налоговая служба. </a:t>
            </a:r>
          </a:p>
          <a:p>
            <a:r>
              <a:rPr lang="ru-RU" dirty="0"/>
              <a:t>В процедурах капитализация повременных платежей производится только в конкурсном производстве. При заключении мирового соглашения в процедуре конкурсного производства капитализированная сумма не подлежит выплате, т.к. деятельность должника - юридического лица - не прекращается. Подлежит погашению только задолженность перед кредиторами первой очереди, образовавшаяся за период до заключения мирового соглашения.1 </a:t>
            </a:r>
          </a:p>
          <a:p>
            <a:r>
              <a:rPr lang="ru-RU" dirty="0"/>
              <a:t>2-я очередь удовлетворения требований кредиторов: </a:t>
            </a:r>
          </a:p>
          <a:p>
            <a:r>
              <a:rPr lang="ru-RU" dirty="0"/>
              <a:t>а) выплата выходных пособий и оплата труда лиц, работающих или работавших по трудовому договору (задолженность, образовавшаяся до принятия арбитражным судом заявления о признании должника банкротом); </a:t>
            </a:r>
          </a:p>
          <a:p>
            <a:r>
              <a:rPr lang="ru-RU" dirty="0"/>
              <a:t>б) выплата вознаграждений авторам результатов творческой деятельности. </a:t>
            </a:r>
          </a:p>
          <a:p>
            <a:r>
              <a:rPr lang="ru-RU" dirty="0"/>
              <a:t>3-я очередь удовлетворения требований кредиторов: </a:t>
            </a:r>
          </a:p>
          <a:p>
            <a:r>
              <a:rPr lang="ru-RU" dirty="0"/>
              <a:t>а) требования конкурсных кредиторов; </a:t>
            </a:r>
          </a:p>
          <a:p>
            <a:r>
              <a:rPr lang="ru-RU" dirty="0"/>
              <a:t>б) требования уполномоченных органов (задолженность, образовавшаяся до принятия судом заявления о признании должника банкротом). </a:t>
            </a:r>
          </a:p>
        </p:txBody>
      </p:sp>
    </p:spTree>
    <p:extLst>
      <p:ext uri="{BB962C8B-B14F-4D97-AF65-F5344CB8AC3E}">
        <p14:creationId xmlns:p14="http://schemas.microsoft.com/office/powerpoint/2010/main" xmlns="" val="3337809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332656"/>
            <a:ext cx="8229600" cy="1143000"/>
          </a:xfrm>
        </p:spPr>
        <p:txBody>
          <a:bodyPr>
            <a:normAutofit fontScale="90000"/>
          </a:bodyPr>
          <a:lstStyle/>
          <a:p>
            <a:r>
              <a:rPr lang="ru-RU" dirty="0"/>
              <a:t>7.Очереди кредиторов и порядок удовлетворения их требований.</a:t>
            </a:r>
          </a:p>
        </p:txBody>
      </p:sp>
      <p:sp>
        <p:nvSpPr>
          <p:cNvPr id="3" name="Объект 2"/>
          <p:cNvSpPr>
            <a:spLocks noGrp="1"/>
          </p:cNvSpPr>
          <p:nvPr>
            <p:ph idx="1"/>
          </p:nvPr>
        </p:nvSpPr>
        <p:spPr/>
        <p:txBody>
          <a:bodyPr>
            <a:normAutofit fontScale="85000" lnSpcReduction="20000"/>
          </a:bodyPr>
          <a:lstStyle/>
          <a:p>
            <a:r>
              <a:rPr lang="ru-RU" dirty="0"/>
              <a:t>Требования третьей очереди разбиты на 2 подгруппы, которые условно можно назвать: очередь 3.1 и очередь 3.2. При переходе к расчетам с кредиторами 3-й очереди вначале удовлетворяются требования всех кредиторов очереди 3.1, а затем требования кредиторов, отнесенные к очереди 3.2. Критерием отнесения требований к подгруппам служит характер требования. </a:t>
            </a:r>
          </a:p>
          <a:p>
            <a:r>
              <a:rPr lang="ru-RU" dirty="0"/>
              <a:t>Очередь 3.1 включает требования конкурсных кредиторов и уполномоченных органов по уплате основной суммы долга, причитающихся процентов; проценты, начисленные за время моратория в ходе внешнего управления2; требования по </a:t>
            </a:r>
            <a:r>
              <a:rPr lang="ru-RU" dirty="0" err="1"/>
              <a:t>неденежным</a:t>
            </a:r>
            <a:r>
              <a:rPr lang="ru-RU" dirty="0"/>
              <a:t> обязательствам, при условии, что кредиторы трансформировали </a:t>
            </a:r>
          </a:p>
          <a:p>
            <a:r>
              <a:rPr lang="ru-RU" dirty="0"/>
              <a:t>их в требования по возмещению реального </a:t>
            </a:r>
            <a:r>
              <a:rPr lang="ru-RU" dirty="0" smtClean="0"/>
              <a:t>ущерба. </a:t>
            </a:r>
          </a:p>
          <a:p>
            <a:endParaRPr lang="ru-RU" dirty="0" smtClean="0"/>
          </a:p>
          <a:p>
            <a:endParaRPr lang="ru-RU" dirty="0"/>
          </a:p>
        </p:txBody>
      </p:sp>
    </p:spTree>
    <p:extLst>
      <p:ext uri="{BB962C8B-B14F-4D97-AF65-F5344CB8AC3E}">
        <p14:creationId xmlns:p14="http://schemas.microsoft.com/office/powerpoint/2010/main" xmlns="" val="7653489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260648"/>
            <a:ext cx="8229600" cy="1143000"/>
          </a:xfrm>
        </p:spPr>
        <p:txBody>
          <a:bodyPr>
            <a:normAutofit fontScale="90000"/>
          </a:bodyPr>
          <a:lstStyle/>
          <a:p>
            <a:r>
              <a:rPr lang="ru-RU" dirty="0"/>
              <a:t>7.Очереди кредиторов и порядок удовлетворения их требований.</a:t>
            </a:r>
          </a:p>
        </p:txBody>
      </p:sp>
      <p:sp>
        <p:nvSpPr>
          <p:cNvPr id="3" name="Объект 2"/>
          <p:cNvSpPr>
            <a:spLocks noGrp="1"/>
          </p:cNvSpPr>
          <p:nvPr>
            <p:ph idx="1"/>
          </p:nvPr>
        </p:nvSpPr>
        <p:spPr>
          <a:xfrm>
            <a:off x="251520" y="1484784"/>
            <a:ext cx="8435280" cy="4839816"/>
          </a:xfrm>
        </p:spPr>
        <p:txBody>
          <a:bodyPr>
            <a:normAutofit fontScale="77500" lnSpcReduction="20000"/>
          </a:bodyPr>
          <a:lstStyle/>
          <a:p>
            <a:r>
              <a:rPr lang="ru-RU" dirty="0" err="1"/>
              <a:t>Послеочередные</a:t>
            </a:r>
            <a:r>
              <a:rPr lang="ru-RU" dirty="0"/>
              <a:t> требования - требования, которые удовлетворяются за счет имущества должника, оставшегося после удовлетворения требований кредиторов, включенных в реестр: </a:t>
            </a:r>
          </a:p>
          <a:p>
            <a:r>
              <a:rPr lang="ru-RU" dirty="0"/>
              <a:t>1. Требования конкурсных кредиторов и уполномоченных органов, заявленные после закрытия реестра. </a:t>
            </a:r>
          </a:p>
          <a:p>
            <a:r>
              <a:rPr lang="ru-RU" dirty="0"/>
              <a:t>2. Требования об уплате обязательных платежей, возникшие после открытия конкурсного производства. </a:t>
            </a:r>
          </a:p>
          <a:p>
            <a:r>
              <a:rPr lang="ru-RU" dirty="0"/>
              <a:t>Требования кредиторов, которые считаются погашенными (п. 9 ст. 142 Закона о банкротстве): полностью удовлетворенные; прекратившиеся в связи с прекращением обязательства; не удовлетворенные по причине недостаточности имущества; не признанные конкурсным управляющим, если кредитор не обращался в арбитражный суд; признанные арбитражным судом необоснованными. Погашенные требования не могут быть больше предъявлены к должнику. Кредиторы, требования которых не были удовлетворены в полном объеме из-за недостаточности имущества должника, вправе предъявить свои требования к лицам, незаконно получившим имущество должника. </a:t>
            </a:r>
          </a:p>
        </p:txBody>
      </p:sp>
    </p:spTree>
    <p:extLst>
      <p:ext uri="{BB962C8B-B14F-4D97-AF65-F5344CB8AC3E}">
        <p14:creationId xmlns:p14="http://schemas.microsoft.com/office/powerpoint/2010/main" xmlns="" val="42045461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88640"/>
            <a:ext cx="8229600" cy="650336"/>
          </a:xfrm>
        </p:spPr>
        <p:txBody>
          <a:bodyPr>
            <a:normAutofit fontScale="90000"/>
          </a:bodyPr>
          <a:lstStyle/>
          <a:p>
            <a:r>
              <a:rPr lang="ru-RU" dirty="0" smtClean="0"/>
              <a:t>Заключение </a:t>
            </a:r>
            <a:endParaRPr lang="ru-RU" dirty="0"/>
          </a:p>
        </p:txBody>
      </p:sp>
      <p:sp>
        <p:nvSpPr>
          <p:cNvPr id="3" name="Объект 2"/>
          <p:cNvSpPr>
            <a:spLocks noGrp="1"/>
          </p:cNvSpPr>
          <p:nvPr>
            <p:ph idx="1"/>
          </p:nvPr>
        </p:nvSpPr>
        <p:spPr>
          <a:xfrm>
            <a:off x="323528" y="980728"/>
            <a:ext cx="8363272" cy="5343872"/>
          </a:xfrm>
        </p:spPr>
        <p:txBody>
          <a:bodyPr>
            <a:normAutofit fontScale="70000" lnSpcReduction="20000"/>
          </a:bodyPr>
          <a:lstStyle/>
          <a:p>
            <a:r>
              <a:rPr lang="ru-RU" dirty="0"/>
              <a:t>Предприятие считается банкротом после признания факта о </a:t>
            </a:r>
            <a:r>
              <a:rPr lang="ru-RU" dirty="0" smtClean="0"/>
              <a:t>несостоятельности арбитражным  </a:t>
            </a:r>
            <a:r>
              <a:rPr lang="ru-RU" dirty="0"/>
              <a:t>судом,  а  также,  если  оно  официально  объявляет   о   </a:t>
            </a:r>
            <a:r>
              <a:rPr lang="ru-RU" dirty="0" smtClean="0"/>
              <a:t>своем банкротстве </a:t>
            </a:r>
            <a:r>
              <a:rPr lang="ru-RU" dirty="0"/>
              <a:t>и ликвидации,  которая  осуществляется  в  процессе  </a:t>
            </a:r>
            <a:r>
              <a:rPr lang="ru-RU" dirty="0" smtClean="0"/>
              <a:t>конкурсного производства</a:t>
            </a:r>
            <a:r>
              <a:rPr lang="ru-RU" dirty="0"/>
              <a:t>.</a:t>
            </a:r>
          </a:p>
          <a:p>
            <a:r>
              <a:rPr lang="ru-RU" dirty="0"/>
              <a:t>   Дела о несостоятельности (банкротстве) рассматриваются арбитражным  </a:t>
            </a:r>
            <a:r>
              <a:rPr lang="ru-RU" dirty="0" smtClean="0"/>
              <a:t>судом по  </a:t>
            </a:r>
            <a:r>
              <a:rPr lang="ru-RU" dirty="0"/>
              <a:t>месту  нахождения  предприятия-должника,  указанному   в   </a:t>
            </a:r>
            <a:r>
              <a:rPr lang="ru-RU" dirty="0" smtClean="0"/>
              <a:t>учредительных документах</a:t>
            </a:r>
            <a:r>
              <a:rPr lang="ru-RU" dirty="0"/>
              <a:t>.  Обращение  в  арбитражный  суд  возможно,  если  требования   </a:t>
            </a:r>
            <a:r>
              <a:rPr lang="ru-RU" dirty="0" smtClean="0"/>
              <a:t>к должнику </a:t>
            </a:r>
            <a:r>
              <a:rPr lang="ru-RU" dirty="0"/>
              <a:t>в совокупности составляют сумму не менее 500  минимальных  </a:t>
            </a:r>
            <a:r>
              <a:rPr lang="ru-RU" dirty="0" smtClean="0"/>
              <a:t>размеров оплаты </a:t>
            </a:r>
            <a:r>
              <a:rPr lang="ru-RU" dirty="0"/>
              <a:t>труда.</a:t>
            </a:r>
          </a:p>
          <a:p>
            <a:r>
              <a:rPr lang="ru-RU" dirty="0"/>
              <a:t>   Внешнее   управление   имуществом   должника   осуществляет   </a:t>
            </a:r>
            <a:r>
              <a:rPr lang="ru-RU" dirty="0" smtClean="0"/>
              <a:t>арбитражный управляющий</a:t>
            </a:r>
            <a:r>
              <a:rPr lang="ru-RU" dirty="0"/>
              <a:t>.  В  его  обязанности   входит   ряд   мер   по   </a:t>
            </a:r>
            <a:r>
              <a:rPr lang="ru-RU" dirty="0" smtClean="0"/>
              <a:t>восстановлению платежеспособности </a:t>
            </a:r>
            <a:r>
              <a:rPr lang="ru-RU" dirty="0"/>
              <a:t>предприятия-должника и продолжению его деятельности.  </a:t>
            </a:r>
            <a:r>
              <a:rPr lang="ru-RU" dirty="0" smtClean="0"/>
              <a:t>Все мероприятия </a:t>
            </a:r>
            <a:r>
              <a:rPr lang="ru-RU" dirty="0"/>
              <a:t>внешний управляющий осуществляет согласно  плану,  </a:t>
            </a:r>
            <a:r>
              <a:rPr lang="ru-RU" dirty="0" smtClean="0"/>
              <a:t>утвержденному собранием </a:t>
            </a:r>
            <a:r>
              <a:rPr lang="ru-RU" dirty="0"/>
              <a:t>кредиторов.</a:t>
            </a:r>
          </a:p>
          <a:p>
            <a:r>
              <a:rPr lang="ru-RU" dirty="0"/>
              <a:t>   Предприятие-должник объявляется  банкротом,  если  меры  а  процессе  </a:t>
            </a:r>
            <a:r>
              <a:rPr lang="ru-RU" dirty="0" smtClean="0"/>
              <a:t>его санации </a:t>
            </a:r>
            <a:r>
              <a:rPr lang="ru-RU" dirty="0"/>
              <a:t>не привлекли к ожидаемым результатам. Затем по решению  </a:t>
            </a:r>
            <a:r>
              <a:rPr lang="ru-RU" dirty="0" smtClean="0"/>
              <a:t>арбитражного суда </a:t>
            </a:r>
            <a:r>
              <a:rPr lang="ru-RU" dirty="0"/>
              <a:t>создается специальная комиссия для проведения  ликвидационных  </a:t>
            </a:r>
            <a:r>
              <a:rPr lang="ru-RU" dirty="0" smtClean="0"/>
              <a:t>процедур (ликвидационная </a:t>
            </a:r>
            <a:r>
              <a:rPr lang="ru-RU" dirty="0"/>
              <a:t>комиссия). В ее  состав  включаются  представители  </a:t>
            </a:r>
            <a:r>
              <a:rPr lang="ru-RU" dirty="0" smtClean="0"/>
              <a:t>собрания кредиторов</a:t>
            </a:r>
            <a:r>
              <a:rPr lang="ru-RU" dirty="0"/>
              <a:t>, банков,  финансовых  органов,  а  также  Фонда  </a:t>
            </a:r>
            <a:r>
              <a:rPr lang="ru-RU" dirty="0" smtClean="0"/>
              <a:t>государственного имущества</a:t>
            </a:r>
            <a:r>
              <a:rPr lang="ru-RU" dirty="0"/>
              <a:t>, если банкротом признано государственное предприятие.</a:t>
            </a:r>
          </a:p>
        </p:txBody>
      </p:sp>
    </p:spTree>
    <p:extLst>
      <p:ext uri="{BB962C8B-B14F-4D97-AF65-F5344CB8AC3E}">
        <p14:creationId xmlns:p14="http://schemas.microsoft.com/office/powerpoint/2010/main" xmlns="" val="128886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260648"/>
            <a:ext cx="8229600" cy="722344"/>
          </a:xfrm>
        </p:spPr>
        <p:txBody>
          <a:bodyPr>
            <a:normAutofit fontScale="90000"/>
          </a:bodyPr>
          <a:lstStyle/>
          <a:p>
            <a:r>
              <a:rPr lang="ru-RU" dirty="0" smtClean="0"/>
              <a:t>Список литературы </a:t>
            </a:r>
            <a:endParaRPr lang="ru-RU" dirty="0"/>
          </a:p>
        </p:txBody>
      </p:sp>
      <p:sp>
        <p:nvSpPr>
          <p:cNvPr id="3" name="Объект 2"/>
          <p:cNvSpPr>
            <a:spLocks noGrp="1"/>
          </p:cNvSpPr>
          <p:nvPr>
            <p:ph idx="1"/>
          </p:nvPr>
        </p:nvSpPr>
        <p:spPr>
          <a:xfrm>
            <a:off x="251520" y="1052736"/>
            <a:ext cx="8435280" cy="5271864"/>
          </a:xfrm>
        </p:spPr>
        <p:txBody>
          <a:bodyPr>
            <a:normAutofit fontScale="92500" lnSpcReduction="20000"/>
          </a:bodyPr>
          <a:lstStyle/>
          <a:p>
            <a:r>
              <a:rPr lang="ru-RU" dirty="0" smtClean="0"/>
              <a:t>Гражданский кодекс </a:t>
            </a:r>
            <a:r>
              <a:rPr lang="ru-RU" dirty="0"/>
              <a:t>Российской Федерации (часть первая)" от 30.11.1994 N 51-ФЗ</a:t>
            </a:r>
          </a:p>
          <a:p>
            <a:r>
              <a:rPr lang="ru-RU" dirty="0" smtClean="0"/>
              <a:t>ФЗ </a:t>
            </a:r>
            <a:r>
              <a:rPr lang="ru-RU" dirty="0"/>
              <a:t>от 26 октября 2002 г. N 127-ФЗ "О несостоятельности (банкротстве) "</a:t>
            </a:r>
            <a:endParaRPr lang="ru-RU" dirty="0" smtClean="0"/>
          </a:p>
          <a:p>
            <a:r>
              <a:rPr lang="ru-RU" dirty="0"/>
              <a:t>ФЗ от 8 августа 2001 г. N 129-ФЗ "О государственной регистрации юридических лиц и индивидуальных предпринимателей</a:t>
            </a:r>
            <a:r>
              <a:rPr lang="ru-RU" dirty="0" smtClean="0"/>
              <a:t>"</a:t>
            </a:r>
          </a:p>
          <a:p>
            <a:r>
              <a:rPr lang="ru-RU" dirty="0"/>
              <a:t>ФЗ от 24 июля 1998 г. N </a:t>
            </a:r>
            <a:r>
              <a:rPr lang="ru-RU" dirty="0" smtClean="0"/>
              <a:t>125-ФЗ "</a:t>
            </a:r>
            <a:r>
              <a:rPr lang="ru-RU" dirty="0"/>
              <a:t>Об обязательном социальном страховании от несчастных случаев на производстве и профессиональных заболеваний"</a:t>
            </a:r>
          </a:p>
          <a:p>
            <a:r>
              <a:rPr lang="ru-RU" dirty="0" err="1" smtClean="0"/>
              <a:t>Серан</a:t>
            </a:r>
            <a:r>
              <a:rPr lang="ru-RU" dirty="0" smtClean="0"/>
              <a:t> </a:t>
            </a:r>
            <a:r>
              <a:rPr lang="ru-RU" dirty="0"/>
              <a:t>А.В. Правовое положение кредиторов по </a:t>
            </a:r>
            <a:r>
              <a:rPr lang="ru-RU" dirty="0" err="1"/>
              <a:t>неденежным</a:t>
            </a:r>
            <a:r>
              <a:rPr lang="ru-RU" dirty="0"/>
              <a:t> обязательствам в процедуре банкротства // "Арбитражная практика</a:t>
            </a:r>
            <a:r>
              <a:rPr lang="ru-RU" dirty="0" smtClean="0"/>
              <a:t>“.- </a:t>
            </a:r>
            <a:r>
              <a:rPr lang="ru-RU" dirty="0"/>
              <a:t>2004. - № </a:t>
            </a:r>
            <a:r>
              <a:rPr lang="ru-RU" dirty="0" smtClean="0"/>
              <a:t>8</a:t>
            </a:r>
          </a:p>
          <a:p>
            <a:r>
              <a:rPr lang="ru-RU" dirty="0" err="1"/>
              <a:t>Литвинцева</a:t>
            </a:r>
            <a:r>
              <a:rPr lang="ru-RU" dirty="0"/>
              <a:t> </a:t>
            </a:r>
            <a:r>
              <a:rPr lang="ru-RU" dirty="0" smtClean="0"/>
              <a:t>Ю.В. Очередность </a:t>
            </a:r>
            <a:r>
              <a:rPr lang="ru-RU" dirty="0"/>
              <a:t>и порядок удовлетворения требований </a:t>
            </a:r>
            <a:r>
              <a:rPr lang="ru-RU" dirty="0" smtClean="0"/>
              <a:t>кредиторов </a:t>
            </a:r>
            <a:r>
              <a:rPr lang="en-US" dirty="0" smtClean="0"/>
              <a:t>//</a:t>
            </a:r>
            <a:r>
              <a:rPr lang="ru-RU" dirty="0" smtClean="0"/>
              <a:t>"Арбитражная практика“. – 2003. - </a:t>
            </a:r>
            <a:r>
              <a:rPr lang="ru-RU" dirty="0"/>
              <a:t>№ 03 (24) </a:t>
            </a:r>
          </a:p>
          <a:p>
            <a:endParaRPr lang="ru-RU" dirty="0"/>
          </a:p>
        </p:txBody>
      </p:sp>
    </p:spTree>
    <p:extLst>
      <p:ext uri="{BB962C8B-B14F-4D97-AF65-F5344CB8AC3E}">
        <p14:creationId xmlns:p14="http://schemas.microsoft.com/office/powerpoint/2010/main" xmlns="" val="125868230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90</TotalTime>
  <Words>3268</Words>
  <Application>Microsoft Office PowerPoint</Application>
  <PresentationFormat>Экран (4:3)</PresentationFormat>
  <Paragraphs>135</Paragraphs>
  <Slides>22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22</vt:i4>
      </vt:variant>
    </vt:vector>
  </HeadingPairs>
  <TitlesOfParts>
    <vt:vector size="23" baseType="lpstr">
      <vt:lpstr>Поток</vt:lpstr>
      <vt:lpstr>ВГУЭС ИНСТИТУТ ПРАВА  Тема 2.6 «Банкротство и ликвидация»</vt:lpstr>
      <vt:lpstr>План презентации  </vt:lpstr>
      <vt:lpstr>Введение </vt:lpstr>
      <vt:lpstr>Введение </vt:lpstr>
      <vt:lpstr>1. Ликвидация юридического лица. </vt:lpstr>
      <vt:lpstr>2.Виды ликвидации.</vt:lpstr>
      <vt:lpstr>3.Порядок ликвидации.</vt:lpstr>
      <vt:lpstr>3.Порядок ликвидации.</vt:lpstr>
      <vt:lpstr>3.Порядок ликвидации.</vt:lpstr>
      <vt:lpstr>3.Порядок ликвидации.</vt:lpstr>
      <vt:lpstr>4.Банкротство. </vt:lpstr>
      <vt:lpstr>5.Процедура начала банкротства. </vt:lpstr>
      <vt:lpstr>6.Стадии банкротства. </vt:lpstr>
      <vt:lpstr>6.Стадии банкротства.</vt:lpstr>
      <vt:lpstr>6.Стадии банкротства. </vt:lpstr>
      <vt:lpstr>7.Очереди кредиторов и порядок удовлетворения их требований.</vt:lpstr>
      <vt:lpstr>7.Очереди кредиторов и порядок удовлетворения их требований.</vt:lpstr>
      <vt:lpstr>7.Очереди кредиторов и порядок удовлетворения их требований.</vt:lpstr>
      <vt:lpstr>7.Очереди кредиторов и порядок удовлетворения их требований.</vt:lpstr>
      <vt:lpstr>7.Очереди кредиторов и порядок удовлетворения их требований.</vt:lpstr>
      <vt:lpstr>Заключение </vt:lpstr>
      <vt:lpstr>Список литературы </vt:lpstr>
    </vt:vector>
  </TitlesOfParts>
  <Company>ORG</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Банкротство и ликвидация</dc:title>
  <dc:creator>User</dc:creator>
  <cp:lastModifiedBy>Алекс</cp:lastModifiedBy>
  <cp:revision>14</cp:revision>
  <dcterms:created xsi:type="dcterms:W3CDTF">2014-09-21T09:59:35Z</dcterms:created>
  <dcterms:modified xsi:type="dcterms:W3CDTF">2014-09-30T07:21:53Z</dcterms:modified>
</cp:coreProperties>
</file>