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youthcity.ru/upload/iblock/f0e/kontseptsiya_dolgosrochnogo_sots_ek_razvitiya_rf_2020_mp.doc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3560440"/>
          </a:xfrm>
        </p:spPr>
        <p:txBody>
          <a:bodyPr/>
          <a:lstStyle/>
          <a:p>
            <a:pPr algn="ctr"/>
            <a:r>
              <a:rPr lang="ru-RU" sz="3200" dirty="0"/>
              <a:t>Лекция 2.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Правовая </a:t>
            </a:r>
            <a:r>
              <a:rPr lang="ru-RU" sz="3200" dirty="0"/>
              <a:t>основа реализации молодежной политики в Российской Федерации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725144"/>
            <a:ext cx="6858000" cy="989856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r>
              <a:rPr lang="ru-RU" dirty="0">
                <a:solidFill>
                  <a:schemeClr val="tx1"/>
                </a:solidFill>
              </a:rPr>
              <a:t>Кафедра управления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5160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680119"/>
          </a:xfrm>
        </p:spPr>
        <p:txBody>
          <a:bodyPr/>
          <a:lstStyle/>
          <a:p>
            <a:r>
              <a:rPr lang="ru-RU" sz="2000" dirty="0" smtClean="0">
                <a:latin typeface="+mn-lt"/>
              </a:rPr>
              <a:t>План лекции:</a:t>
            </a:r>
            <a:endParaRPr lang="ru-RU" sz="20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340768"/>
            <a:ext cx="6858000" cy="4374232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(выдержки).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Концепция долгосрочного социально-экономического развития Российской Федерации на период до 2020 года (извлечение п.9 Молодежная политика)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государственной молодежной политики в Российской Федерации. Федеральное законодательство в сфере защиты прав молодежи.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68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8601"/>
            <a:ext cx="8050088" cy="392087"/>
          </a:xfrm>
        </p:spPr>
        <p:txBody>
          <a:bodyPr/>
          <a:lstStyle/>
          <a:p>
            <a:pPr marL="571500" lvl="0" indent="-571500" algn="ctr">
              <a:buFont typeface="+mj-lt"/>
              <a:buAutoNum type="romanUcPeriod"/>
            </a:pPr>
            <a:r>
              <a:rPr lang="ru-RU" sz="2000" i="1" dirty="0"/>
              <a:t>Конституция </a:t>
            </a:r>
            <a:r>
              <a:rPr lang="ru-RU" sz="2000" i="1" dirty="0" smtClean="0"/>
              <a:t>РФ </a:t>
            </a:r>
            <a:r>
              <a:rPr lang="ru-RU" sz="2000" i="1" dirty="0"/>
              <a:t>(выдержки).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764704"/>
            <a:ext cx="8075240" cy="583264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имеет высшую юридическую силу, прямое действие и применяется на всей территории РФ. Законы и иные правовые акты, принимаемые в РФ, не должны противоречить Конституции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власти, органы местного самоуправления, должностные лица, граждане и их объединения обязаны соблюдать Конституцию РФ и законы.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Общепризнанные принципы и нормы международного права и международные договоры РФ являются составной частью ее правовой системы. Если международным договором РФ установлены иные правила, чем предусмотренные законом, то применяются правила международного договора.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настоящей главы Конституции составляют основы конституционного строя РФ и не могут быть изменены иначе как в порядке, установленном настоящей Конституцией.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Никакие другие положения настоящей Конституции не могут противоречить основам конституционного строя РФ.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РФ признаются и гарантируются права и свободы человека и гражданина согласно общепризнанным принципам и нормам международного права и в соответствии с настоящей Конституцией.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свободы человека и гражданина являются непосредственно действующими. Они определяют смысл, содержание и применение законов, деятельность законодательной и исполнительной власти, местного самоуправления и обеспечиваются правосудием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037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7772400" cy="576063"/>
          </a:xfrm>
        </p:spPr>
        <p:txBody>
          <a:bodyPr/>
          <a:lstStyle/>
          <a:p>
            <a:pPr algn="ctr"/>
            <a:r>
              <a:rPr lang="ru-RU" sz="2400" i="1" dirty="0"/>
              <a:t>Конституция РФ (выдержки).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208912" cy="480628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равны перед законом и судом.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 гарантирует равенство прав и свобод человека и гражданина независимо от убеждений, принадлежности к общественным объединениям, а также других обстоятельств.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 личности охраняется государством. Ничто не может быть основанием для его умаления.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 и органы местного самоуправления, их должностные лица обязаны обеспечить каждому возможность ознакомления с документами и материалами, непосредственно затрагивающими его права и свободы, если иное не предусмотрено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гарантируется свобода мысли и слова.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имеет право свободно искать, получать, передавать, производить и распространять информацию любым законным способом. Перечень сведений, составляющих государственную тайну, определяется федеральным законом.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81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536103"/>
          </a:xfrm>
        </p:spPr>
        <p:txBody>
          <a:bodyPr/>
          <a:lstStyle/>
          <a:p>
            <a:pPr algn="ctr"/>
            <a:r>
              <a:rPr lang="ru-RU" sz="2400" i="1" dirty="0"/>
              <a:t>Конституция РФ (выдержки).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08720"/>
            <a:ext cx="8147248" cy="540060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Гарантируется свобода массовой информации. Цензура запрещается.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РФ имеют право проводить собрания, митинги и демонстрации, шествия и пикетирование.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РФ имеют право участвовать в управлении делами государства как непосредственно, так и через своих представителей.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РФ имеют право обращаться лично, а также направлять индивидуальные и коллективные обращения в государственные органы и органы местного самоуправления.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защита прав и свобод человека и гражданина в РФ гарантируется.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вправе защищать свои права и свободы всеми способами, не запрещенными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гарантируется судебная защита его прав и свобод.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и действия (или бездействие) органов государственной власти, органов местного самоуправления, общественных объединений и должностных лиц могут быть обжалованы в суд.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вправе в соответствии с международными договорами РФ обращаться в межгосударственные органы по защите прав и свобод человека, если исчерпаны все имеющиеся внутригосударственные средства правовой защиты.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226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536103"/>
          </a:xfrm>
        </p:spPr>
        <p:txBody>
          <a:bodyPr/>
          <a:lstStyle/>
          <a:p>
            <a:pPr algn="ctr"/>
            <a:r>
              <a:rPr lang="ru-RU" sz="2400" i="1" dirty="0"/>
              <a:t>Конституция РФ (выдержки).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80728"/>
            <a:ext cx="8219256" cy="5616624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может быть лишен права на рассмотрение его дела в том суде и тем судьей, к подсудности которых оно отнесено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потерпевших от преступлений и злоупотреблений властью охраняются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РФ не должны издаваться законы, отменяющие или умаляющие права и свободы человека и гражданина.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настоящей главы составляют основы правового статуса личности в РФ и не могут быть изменены иначе как в порядке, установленном настоящей Конституцией.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является гарантом Конституции РФ, прав и свобод человека и гражданина.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может быть отрешен от должности Советом Федерации только на основании выдвинутого Государственной Думой обвинения в государственной измене или совершении иного тяжкого преступления, подтвержденного заключением Верховного Суда РФ о наличии в действиях Президента РФ признаков преступления и заключением Конституционного Суда РФ о соблюдении установленного порядка выдвижения обвинения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Государственной Думы о выдвижении обвинения и решение Совета Федерации об отрешении Президента от должности должны быть приняты двумя третями голосов от общего числа в каждой из палат по инициативе не менее одной трети депутатов Государственной Думы и при наличии заключения специальной комиссии, образованной Государственной Думой.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0445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608111"/>
          </a:xfrm>
        </p:spPr>
        <p:txBody>
          <a:bodyPr/>
          <a:lstStyle/>
          <a:p>
            <a:pPr algn="ctr"/>
            <a:r>
              <a:rPr lang="ru-RU" sz="2400" i="1" dirty="0"/>
              <a:t>Конституция РФ (выдержки).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80728"/>
            <a:ext cx="8219256" cy="540060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Совета Федерации об отрешении Президента РФ от должности должно быть принято не позднее чем в трехмесячный срок после выдвижения Государственной Думой обвинения против Президента. Если в этот срок решение Совета Федерации не будет принято, обвинение против Президента считается отклоненным.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Собрание — парламент РФ — является представительным органом.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ведению Государственной Думы относится выдвижение обвинения против Президента РФ для отрешения его от должности.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Судьи независимы и подчиняются только Конституции РФ и федеральному закону.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Суд, установив при рассмотрении дела несоответствие акта государственного или иного органа закону, принимает решение в соответствии с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Судопроизводство осуществляется на основе состязательности и равноправия сторон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Суд РФ по запросам Президента РФ, Совета Федерации, Государственной Думы, одной пятой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Совета Федерации или депутатов Государственной Думы, Правительства РФ, Верховного Суда РФ, органов законодательной и исполнительной власти субъектов РФ разрешает дела о соответствии Конституции РФ федеральных законов, нормативных актов Президента РФ, Совета Федерации, Государственной Думы, Правительства РФ;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397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536103"/>
          </a:xfrm>
        </p:spPr>
        <p:txBody>
          <a:bodyPr/>
          <a:lstStyle/>
          <a:p>
            <a:pPr algn="ctr"/>
            <a:r>
              <a:rPr lang="ru-RU" sz="2400" i="1" dirty="0"/>
              <a:t>Конституция РФ (выдержки).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052736"/>
            <a:ext cx="8075240" cy="5328592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Суд РФ по жалобам на нарушение конституционных прав и свобод граждан и по запросам судов проверяет конституционность закона, примененного или подлежащего применению в конкретном деле, в порядке, установленном федеральным законом.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Суд Российской Федерации по запросам Президента Российской Федерации, Совета Федерации, Государственной Думы, Правительства Российской Федерации, органов законодательной власти субъектов Российской Федерации дает толкование Конституции Российской Федерации.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или их отдельные положения, признанные неконституционными, утрачивают силу; не соответствующие Конституции РФ международные договоры РФ не подлежат введению в действие и применению.</a:t>
            </a:r>
          </a:p>
          <a:p>
            <a:pPr marL="34290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Суд РФ по запросу Совета Федерации дает заключение о соблюдении установленного порядка выдвижения обвинения Президента РФ в государственной измене или совершении иного тяжкого преступления.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02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28192"/>
          </a:xfrm>
        </p:spPr>
        <p:txBody>
          <a:bodyPr/>
          <a:lstStyle/>
          <a:p>
            <a:r>
              <a:rPr lang="ru-RU" sz="2400" dirty="0"/>
              <a:t>Концепция долгосрочного социально-экономического развития Российской Федерации на период до 2020 года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700808"/>
            <a:ext cx="8219256" cy="4824536"/>
          </a:xfrm>
        </p:spPr>
        <p:txBody>
          <a:bodyPr>
            <a:normAutofit fontScale="92500" lnSpcReduction="20000"/>
          </a:bodyPr>
          <a:lstStyle/>
          <a:p>
            <a:r>
              <a:rPr lang="ru-RU" sz="1400" cap="non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ГОСУДАРСТВЕННОЙ МОЛОДЕЖНОЙ ПОЛИТИКИ </a:t>
            </a:r>
            <a:r>
              <a:rPr lang="ru-RU" sz="1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СОЗДАНИЕ УСЛОВИЙ ДЛЯ УСПЕШНОЙ СОЦИАЛИЗАЦИИ И ЭФФЕКТИВНОЙ САМОРЕАЛИЗАЦИИ МОЛОДЕЖИ, РАЗВИТИЕ ПОТЕНЦИАЛА МОЛОДЕЖИ И ЕГО ИСПОЛЬЗОВАНИЕ В ИНТЕРЕСАХ ИННОВАЦИОННОГО РАЗВИТИЯ СТРАНЫ.</a:t>
            </a:r>
          </a:p>
          <a:p>
            <a:r>
              <a:rPr lang="ru-RU" sz="1400" cap="non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ГОСУДАРСТВЕННОЙ </a:t>
            </a:r>
            <a:r>
              <a:rPr lang="ru-RU" sz="1400" cap="none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МОЛОДЕЖНОЙ </a:t>
            </a:r>
            <a:r>
              <a:rPr lang="ru-RU" sz="1400" cap="non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ПОЛИТИКИ:</a:t>
            </a:r>
          </a:p>
          <a:p>
            <a:pPr marL="342900" indent="-342900">
              <a:buClr>
                <a:srgbClr val="FF0000"/>
              </a:buClr>
              <a:buFont typeface="+mj-lt"/>
              <a:buAutoNum type="arabicPeriod"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задача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вовлечение молодежи в социальную практику и ее информирование о потенциальных возможностях саморазвития, обеспечение поддержки научной, творческой и предпринимательской активности молодежи. Решение данной задачи будет достигаться за счет:</a:t>
            </a:r>
          </a:p>
          <a:p>
            <a:pPr marL="285750" lvl="0" indent="-28575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систем информирования и программ социального просвещения по всему спектру вопросов жизни молодежи в обществе (здоровье, спорт, образование, жилье, досуг, труд, карьера, общественная жизнь, семья, международные отношения, жизнь молодежи в других странах и др.);</a:t>
            </a:r>
          </a:p>
          <a:p>
            <a:pPr marL="285750" lvl="0" indent="-28575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модернизации материально-технической базы учреждений по работе с молодежью, расширения их сети, модернизации системы подготовки и формирования механизмов непрерывного образования специалистов по работе с молодежью;</a:t>
            </a:r>
          </a:p>
          <a:p>
            <a:pPr marL="285750" lvl="0" indent="-28575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информационно-консалтинговой помощи молодежи, разработки специальных проектов, уравнивающих возможности молодежи, проживающей в сельских и удаленных районах, при осуществлении поиска, применения и распространения актуальной информации, обеспечения доступности для молодежи информации о создаваемых для нее условиях и предоставляемых возможностях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38041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989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8601"/>
            <a:ext cx="7113984" cy="680119"/>
          </a:xfrm>
        </p:spPr>
        <p:txBody>
          <a:bodyPr/>
          <a:lstStyle/>
          <a:p>
            <a:r>
              <a:rPr lang="ru-RU" sz="1600" cap="none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ГОСУДАРСТВЕННОЙ МОЛОДЕЖНОЙ ПОЛИТИКИ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908720"/>
            <a:ext cx="8219256" cy="4806280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эффективных моделей и форм вовлечения молодежи в тру­довую и экономическую деятельность, включая деятельность трудовых объединений, студенческих отрядов, развития молодежных бирж труда и других форм занятости молодежи, совершенствования нормативно-правовой базы для максимально гибкого привлечения молодежи к трудовой деятельности и обеспечения ее законных прав и интересов;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межрегионального и международного взаимодействия молодежи (тематические слеты, лагеря и фестивали, научно-практические и бизнес-конференции, дискуссионные клубы, молодежные обмены), участия в международных информационных молодежных проектах, направленных на взаимное проникновение ценностей российской и мировой культуры;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поддержки молодежного предпринимательства, в том числе в инновационных секторах экономики.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0329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464095"/>
          </a:xfrm>
        </p:spPr>
        <p:txBody>
          <a:bodyPr/>
          <a:lstStyle/>
          <a:p>
            <a:r>
              <a:rPr lang="ru-RU" sz="1400" cap="none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ГОСУДАРСТВЕННОЙ МОЛОДЕЖНОЙ </a:t>
            </a:r>
            <a:r>
              <a:rPr lang="ru-RU" sz="1400" cap="non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ПОЛИТИКИ::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692696"/>
            <a:ext cx="8147248" cy="576064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задача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целостной системы поддержки обладающей лидерскими навыками, инициативной и талантливой молодежи. Данная система включает в себя: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многократного увеличения количества молодых людей, участвующих в конкурсных мероприятиях (профессиональные и творческие конкурсы, спортивные соревнования, научные олимпиады), расширение перечня конкурсов и совершенствование методик отбора;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системы «социальных лифтов» (поддержки и сопровождения) лауреатов премий и талантливой молодежи из малых городов и сельской местности, адресная государственная поддержка учреждений, общественных объединений и наставников, их подготовивших, расширение практики предоставления грантов и субсидий;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интернатов для талантливой молодежи, прове­дение летних научных лагерей и школ, исследовательских экспедиций с использованием возможностей ведущих учебных заведений и научных организаций;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общественного статуса лауреатов премий и их наставников, активная пропаганда и популяризация достижений талантливой молодежи в России и в мире, организация стажировок в лучших отечественных и зарубежных вузах, образовательных и научных центрах мира;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эффективных моделей и форм участия молодежи в управлении общественной жизнью, вовлечения молодых людей в деятельность органов самоуправления;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российской молодежи в инновационные международные проекты в сфере образования, науки, культуры, технологий, в международные творческие, научные и спортивные объединения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5402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464095"/>
          </a:xfrm>
        </p:spPr>
        <p:txBody>
          <a:bodyPr/>
          <a:lstStyle/>
          <a:p>
            <a:r>
              <a:rPr lang="ru-RU" sz="1400" cap="none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ГОСУДАРСТВЕННОЙ МОЛОДЕЖНОЙ ПОЛИТИКИ::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836712"/>
            <a:ext cx="8219256" cy="5688632"/>
          </a:xfrm>
        </p:spPr>
        <p:txBody>
          <a:bodyPr>
            <a:normAutofit fontScale="70000" lnSpcReduction="20000"/>
          </a:bodyPr>
          <a:lstStyle/>
          <a:p>
            <a:pPr marL="457200" lvl="0" indent="-457200">
              <a:buClr>
                <a:srgbClr val="FF0000"/>
              </a:buClr>
              <a:buFont typeface="+mj-lt"/>
              <a:buAutoNum type="arabicPeriod" startAt="3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задача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гражданское образование и патриотическое воспитание молодежи, содействие формированию правовых, культурных и нравственных ценностей среди молодежи. Задачу позволит решить: 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добровольческой (волонтерской) деятельности молодежи, создание условий для деятельности молодежных общественных объединений и некоммерческих организаций; 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всех моделей молодежного самоуправления и самоорганизации в ученических, студенческих, трудовых коллективах по месту жительства;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с использованием программ общественных объединений и социальной рекламы общественных ценностей, таких, как здоровье, труд, семья, толерантность, права человека, патриотизм, служение отечеству, ответственность, активная жизненная и гражданская позиция;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программ формирования единой российской гражданской нации, национально-государственной идентичности, воспитание толерантности к представителям различных этносов, межнационального сотрудничества; </a:t>
            </a:r>
          </a:p>
          <a:p>
            <a:pPr marL="342900" lvl="0" indent="-342900">
              <a:buClr>
                <a:srgbClr val="FF0000"/>
              </a:buClr>
              <a:buFont typeface="Times New Roman" panose="02020603050405020304" pitchFamily="18" charset="0"/>
              <a:buChar char="₪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интереса молодежи к историческому и культурному наследию России, защите окружающей среды путем развития системы внутреннего туризма, межрегиональных молодежных обменов, поддержки участия молодежи в реализации проектов экологических организаций, деятельности по реставрации исторических памятников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784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256184"/>
          </a:xfrm>
        </p:spPr>
        <p:txBody>
          <a:bodyPr/>
          <a:lstStyle/>
          <a:p>
            <a:pPr marL="400050" lvl="0" indent="-400050" algn="ctr">
              <a:buFont typeface="+mj-lt"/>
              <a:buAutoNum type="romanUcPeriod" startAt="3"/>
            </a:pPr>
            <a:r>
              <a:rPr lang="ru-RU" sz="1800" i="1" dirty="0"/>
              <a:t>Стратегия государственной молодежной политики в </a:t>
            </a:r>
            <a:r>
              <a:rPr lang="ru-RU" sz="1800" i="1" dirty="0" smtClean="0"/>
              <a:t>РФ. </a:t>
            </a:r>
            <a:r>
              <a:rPr lang="ru-RU" sz="1800" i="1" dirty="0"/>
              <a:t>Федеральное законодательство в сфере защиты прав молодежи</a:t>
            </a:r>
            <a:r>
              <a:rPr lang="ru-RU" sz="1800" i="1" dirty="0" smtClean="0"/>
              <a:t>.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628800"/>
            <a:ext cx="8219256" cy="4752528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mond"/>
              </a:rPr>
              <a:t>Молодежная политика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mond"/>
              </a:rPr>
              <a:t>- </a:t>
            </a:r>
            <a:r>
              <a:rPr lang="ru-RU" dirty="0">
                <a:solidFill>
                  <a:srgbClr val="000000"/>
                </a:solidFill>
                <a:latin typeface="ramond"/>
              </a:rPr>
              <a:t>определяется в российском законодательстве как деятельность государства, направленная на создание правовых, экономических и организационных условий и гарантий для самореализации личности молодого человека и развития молодёжных объединений, движений и инициатив.</a:t>
            </a:r>
            <a:endParaRPr lang="ru-RU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mond"/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mond"/>
              </a:rPr>
              <a:t>Правовые основы государственной молодёжной политики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mond"/>
              </a:rPr>
              <a:t> </a:t>
            </a:r>
            <a:r>
              <a:rPr lang="ru-RU" dirty="0">
                <a:solidFill>
                  <a:srgbClr val="000000"/>
                </a:solidFill>
                <a:latin typeface="ramond"/>
              </a:rPr>
              <a:t>в основе которых лежат общепризнанные принципы международного права и международные договоры РФ, федеральные, региональные и местные нормативные правовые акты, в которых содержатся и правовые нормы государственной молодёжной политики (ГМП).</a:t>
            </a:r>
          </a:p>
          <a:p>
            <a:r>
              <a:rPr lang="ru-RU" i="1" dirty="0">
                <a:solidFill>
                  <a:srgbClr val="C00000"/>
                </a:solidFill>
                <a:latin typeface="ramond"/>
              </a:rPr>
              <a:t>Нормативно-правовые акты, регулирующие общественные отношения в сфере государственной молодёжной политики: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международные документы, 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Конституция, 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федеральные и региональные законы, 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постановления Государственной Думы и Совета Федерации Федерального Собрания РФ,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подзаконные акты Президента РФ и Правительства РФ,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нормативные акты министерств и ведомств РФ, 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нормативно-правовые акты законодательных (представительных) и исполнительных органов государственной власти субъектов РФ, </a:t>
            </a:r>
          </a:p>
          <a:p>
            <a:pPr marL="285750" indent="-285750">
              <a:buClr>
                <a:srgbClr val="C00000"/>
              </a:buClr>
              <a:buFontTx/>
              <a:buChar char="℗"/>
            </a:pPr>
            <a:r>
              <a:rPr lang="ru-RU" dirty="0">
                <a:solidFill>
                  <a:srgbClr val="000000"/>
                </a:solidFill>
                <a:latin typeface="ramond"/>
              </a:rPr>
              <a:t>муниципальные правовые акты.</a:t>
            </a:r>
          </a:p>
          <a:p>
            <a:r>
              <a:rPr lang="ru-RU" dirty="0">
                <a:solidFill>
                  <a:srgbClr val="000000"/>
                </a:solidFill>
                <a:latin typeface="ramond"/>
              </a:rPr>
              <a:t>Совокупность всех этих нормативно-правовых актов и составляет законодательство Российской Федерации в сфере государственной молодёжной политики.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2882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640960" cy="1224136"/>
          </a:xfrm>
        </p:spPr>
        <p:txBody>
          <a:bodyPr/>
          <a:lstStyle/>
          <a:p>
            <a:pPr algn="l"/>
            <a:r>
              <a:rPr lang="ru-RU" sz="2000" dirty="0">
                <a:effectLst/>
              </a:rPr>
              <a:t>«Основы государственной молодёжной политики до 2025 года» — ключевой документ, в котором были зафиксированы основные понятия, цели и задачи государства в сфере работы с молодыми людьми.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568952" cy="45434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направления развития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Патриотическое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воспитание молодёжи». Курирует данное направление подведомственный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Российской молодежи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«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Роспатриотцентр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»,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«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Развитие международного и межрегионального молодёжного сотрудничества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».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«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Поддержка и взаимодействие с общественными организациями и движениями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», в РФ 15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молодёжных и детских общественных объединений, пользующихся государственной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поддержкой;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формированию ценностей здорового образа жизни среди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молодёжи;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«Вовлечение молодёжи в инновационную деятельность и научно-техническое творчество» и «Вовлечение молодежи в предпринимательскую деятельность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 -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подведомственное </a:t>
            </a:r>
            <a:r>
              <a:rPr lang="ru-RU" sz="1800" dirty="0" err="1">
                <a:solidFill>
                  <a:schemeClr val="tx1"/>
                </a:solidFill>
                <a:latin typeface="+mn-lt"/>
              </a:rPr>
              <a:t>Росмолодежи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 учреждение — «Российский центр содействия молодёжному предпринимательству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»;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«Вовлечение молодёжи в работу средств массовой информации (молодёжные медиа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);</a:t>
            </a:r>
          </a:p>
          <a:p>
            <a:pPr indent="-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«Работа с молодёжью, находящейся в социально-опасном положении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»;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  <a:p>
            <a:pPr algn="l"/>
            <a:endParaRPr lang="ru-RU" sz="1800" dirty="0" smtClean="0"/>
          </a:p>
          <a:p>
            <a:pPr algn="l"/>
            <a:endParaRPr lang="ru-RU" sz="1800" dirty="0"/>
          </a:p>
          <a:p>
            <a:pPr algn="l"/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128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28601"/>
            <a:ext cx="8640960" cy="824135"/>
          </a:xfrm>
        </p:spPr>
        <p:txBody>
          <a:bodyPr/>
          <a:lstStyle/>
          <a:p>
            <a:r>
              <a:rPr lang="ru-RU" sz="1800" i="1" dirty="0"/>
              <a:t>Стратегия государственной молодежной политики в </a:t>
            </a:r>
            <a:r>
              <a:rPr lang="ru-RU" sz="1800" i="1" dirty="0" smtClean="0"/>
              <a:t>РФ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196752"/>
            <a:ext cx="8147248" cy="5112568"/>
          </a:xfrm>
        </p:spPr>
        <p:txBody>
          <a:bodyPr>
            <a:normAutofit/>
          </a:bodyPr>
          <a:lstStyle/>
          <a:p>
            <a:pPr lvl="0">
              <a:spcAft>
                <a:spcPts val="0"/>
              </a:spcAft>
            </a:pPr>
            <a:r>
              <a:rPr lang="ru-RU" sz="1900" b="1" cap="none" spc="0" dirty="0">
                <a:solidFill>
                  <a:prstClr val="black"/>
                </a:solidFill>
                <a:latin typeface="Palatino Linotype"/>
              </a:rPr>
              <a:t>СТРАТЕГИЯ развития молодежи Российской Федерации на период до 2025 года </a:t>
            </a: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разработана на основе положений Резолюции Генеральной Ассамблеи ООН 62/126 от 05.02.2007 г. «Политика и программы, касающиеся молодежи: 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молодежь в мировой экономике – содействие расширению участия молодежи в социально-экономическом развитии», 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Концепции долгосрочного социально-экономического развития Российской Федерации на период до 2020 года,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 Стратегии инновационного развития Российской Федерации на период до 2020 года, 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Концепции общенациональной системы выявления и развития молодых талантов, 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900" cap="none" spc="0" dirty="0">
                <a:solidFill>
                  <a:prstClr val="black"/>
                </a:solidFill>
                <a:latin typeface="Palatino Linotype"/>
              </a:rPr>
              <a:t>Прогноза социально-экономического развития Российской Федерации до 2030 года</a:t>
            </a:r>
            <a:r>
              <a:rPr lang="ru-RU" sz="1900" cap="none" spc="0" dirty="0" smtClean="0">
                <a:solidFill>
                  <a:prstClr val="black">
                    <a:tint val="75000"/>
                  </a:prstClr>
                </a:solidFill>
                <a:latin typeface="Palatino Linotype"/>
              </a:rPr>
              <a:t>.</a:t>
            </a:r>
            <a:endParaRPr lang="ru-RU" sz="1900" cap="none" spc="0" dirty="0">
              <a:solidFill>
                <a:prstClr val="black">
                  <a:tint val="75000"/>
                </a:prstClr>
              </a:solidFill>
              <a:latin typeface="Palatino Linotype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9294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515143"/>
          </a:xfrm>
        </p:spPr>
        <p:txBody>
          <a:bodyPr/>
          <a:lstStyle/>
          <a:p>
            <a:r>
              <a:rPr lang="ru-RU" sz="2400" b="1" dirty="0">
                <a:effectLst/>
                <a:latin typeface="+mj-lt"/>
              </a:rPr>
              <a:t>Цель и задачи реализации Стратегии </a:t>
            </a:r>
            <a:endParaRPr lang="ru-RU" sz="2400" dirty="0"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280920" cy="5335488"/>
          </a:xfrm>
        </p:spPr>
        <p:txBody>
          <a:bodyPr>
            <a:normAutofit fontScale="85000" lnSpcReduction="20000"/>
          </a:bodyPr>
          <a:lstStyle/>
          <a:p>
            <a:pPr indent="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Цель государственной политики в отношении молодежи на средне- и долгосрочную перспективу – формирование конкурентоспособного молодого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поколения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россиян, достижение экономической, социальной и культурной конкурентоспособности российской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молодежи: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Обеспечение экономической конкурентоспособности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молодежи;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Обеспечение социальной конкурентоспособности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молодежи;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800" dirty="0">
                <a:solidFill>
                  <a:schemeClr val="tx1"/>
                </a:solidFill>
                <a:latin typeface="+mn-lt"/>
              </a:rPr>
              <a:t>Обеспечение культурной конкурентоспособности молодежи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indent="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Стратегии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– создание возможностей для роста и наращивания человеческого капитала молодежи, компенсирующего сокращение численности молодых граждан и обеспечивающего экономический рост и повышение конкурентоспособности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РФ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в глобальном мире. </a:t>
            </a:r>
          </a:p>
          <a:p>
            <a:pPr indent="36000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Задачи Стратегии: </a:t>
            </a:r>
          </a:p>
          <a:p>
            <a:pPr marL="285750" indent="-28575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Формирование целостного мировоззрения («картины мир») молодежи, основанного на ценностях патриотизма, семьи, нравственности, правосознания, здорового образа жизни и бережного отношения к природе. </a:t>
            </a:r>
          </a:p>
          <a:p>
            <a:pPr marL="285750" indent="-28575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Развитие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востребованных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над профессиональных </a:t>
            </a:r>
            <a:r>
              <a:rPr lang="ru-RU" sz="1800" dirty="0">
                <a:solidFill>
                  <a:schemeClr val="tx1"/>
                </a:solidFill>
                <a:latin typeface="+mn-lt"/>
              </a:rPr>
              <a:t>компетенций: инновационность, креативность, предприимчивость, коммуникативность, солидарность, эффективность.</a:t>
            </a:r>
          </a:p>
          <a:p>
            <a:pPr algn="l">
              <a:buClr>
                <a:srgbClr val="C00000"/>
              </a:buClr>
            </a:pP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5283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8620"/>
            <a:ext cx="7772400" cy="443135"/>
          </a:xfrm>
        </p:spPr>
        <p:txBody>
          <a:bodyPr/>
          <a:lstStyle/>
          <a:p>
            <a:r>
              <a:rPr lang="ru-RU" sz="2200" b="1" dirty="0">
                <a:effectLst/>
                <a:latin typeface="+mj-lt"/>
              </a:rPr>
              <a:t>Этапы реализации Стратегии </a:t>
            </a:r>
            <a:endParaRPr lang="ru-RU" sz="2200" dirty="0"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12068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ts val="0"/>
              </a:spcBef>
            </a:pPr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первый 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этап – в течение 2015-2020 </a:t>
            </a:r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годов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созданы условия для развития неформального, </a:t>
            </a:r>
            <a:r>
              <a:rPr lang="ru-RU" sz="1600" smtClean="0">
                <a:solidFill>
                  <a:schemeClr val="tx1"/>
                </a:solidFill>
                <a:latin typeface="+mn-lt"/>
              </a:rPr>
              <a:t>внеформального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и дистанционного образования молодежи, разработаны и реализованы программы для талантливой молодежи; </a:t>
            </a: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создана система подготовки, повышения квалификации и переподготовки кадров в сфере молодежной политики, изменен стандарт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высшего;</a:t>
            </a: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сформирована система мер по развитию профориентации молодежи, созданию условий для роста трудовой мобильности молодежи, наиболее полного использования ее трудового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потенциала;</a:t>
            </a: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разработана и реализована система мер по пропаганде здорового образа жизни молодежи, профилактике правонарушений в молодежной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среде; 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созданы условия для укрепления и развития института молодой семьи и реализованы меры по поддержке молодых семей 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 algn="l">
              <a:spcBef>
                <a:spcPts val="0"/>
              </a:spcBef>
            </a:pPr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второй 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этап – в течение 2021-2025 </a:t>
            </a:r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годов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285750" indent="-285750" algn="l">
              <a:spcBef>
                <a:spcPts val="0"/>
              </a:spcBef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обеспечена доступность качественного образования для молодежи на всех его уровнях и созданы условия для широкого вовлечения молодежи 14-30 лет в неформальное и </a:t>
            </a:r>
            <a:r>
              <a:rPr lang="ru-RU" sz="1600" dirty="0" err="1">
                <a:solidFill>
                  <a:schemeClr val="tx1"/>
                </a:solidFill>
                <a:latin typeface="+mn-lt"/>
              </a:rPr>
              <a:t>внеформальное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 образование, программы дистанционного образования, повышения образовательной и трудовой мобильности молодежи;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обеспечен полный охват учащихся старших классов общеобразовательных учреждений реализуемыми программами по трудоустройству, профессиональной ориентации;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сокращена безработица в молодежной среде, увеличена доля трудоустроенной молодежи, в том числе по окончании учебного заведения;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увеличена доля молодежи, участвующей в предпринимательской и добровольческой деятельности;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повышен уровень здоровья молодежи, увеличено число молодых граждан, реализующих практики здорового образа жизни, снижено потребление наркотиков, алкоголя, психотропных средств и табака среди молодежи;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снижен уровень криминализации молодежной среды, рецидив повторных преступлений среди молодежи; </a:t>
            </a:r>
          </a:p>
          <a:p>
            <a:pPr marL="285750" indent="-285750" algn="l">
              <a:buClr>
                <a:srgbClr val="C00000"/>
              </a:buClr>
              <a:buFont typeface="Calibri" panose="020F0502020204030204" pitchFamily="34" charset="0"/>
              <a:buChar char="℗"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повышен уровень гражданственности и патриотизма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молодежи.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3230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2221</Words>
  <Application>Microsoft Office PowerPoint</Application>
  <PresentationFormat>Экран (4:3)</PresentationFormat>
  <Paragraphs>134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Главная</vt:lpstr>
      <vt:lpstr>Лекция 2.  Правовая основа реализации молодежной политики в Российской Федерации</vt:lpstr>
      <vt:lpstr>План лекции:</vt:lpstr>
      <vt:lpstr>Конституция РФ (выдержки). </vt:lpstr>
      <vt:lpstr>Конституция РФ (выдержки).</vt:lpstr>
      <vt:lpstr>Конституция РФ (выдержки).</vt:lpstr>
      <vt:lpstr>Конституция РФ (выдержки).</vt:lpstr>
      <vt:lpstr>Конституция РФ (выдержки).</vt:lpstr>
      <vt:lpstr>Конституция РФ (выдержки).</vt:lpstr>
      <vt:lpstr>Концепция долгосрочного социально-экономического развития Российской Федерации на период до 2020 года </vt:lpstr>
      <vt:lpstr>ЗАДАЧИ ГОСУДАРСТВЕННОЙ МОЛОДЕЖНОЙ ПОЛИТИКИ</vt:lpstr>
      <vt:lpstr>ЗАДАЧИ ГОСУДАРСТВЕННОЙ МОЛОДЕЖНОЙ ПОЛИТИКИ::</vt:lpstr>
      <vt:lpstr>ЗАДАЧИ ГОСУДАРСТВЕННОЙ МОЛОДЕЖНОЙ ПОЛИТИКИ::</vt:lpstr>
      <vt:lpstr>Стратегия государственной молодежной политики в РФ. Федеральное законодательство в сфере защиты прав молодежи.</vt:lpstr>
      <vt:lpstr>«Основы государственной молодёжной политики до 2025 года» — ключевой документ, в котором были зафиксированы основные понятия, цели и задачи государства в сфере работы с молодыми людьми.</vt:lpstr>
      <vt:lpstr>Стратегия государственной молодежной политики в РФ</vt:lpstr>
      <vt:lpstr>Цель и задачи реализации Стратегии </vt:lpstr>
      <vt:lpstr>Этапы реализации Стратегии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2.  Правовая основа реализации молодежной политики в Российской Федерации</dc:title>
  <dc:creator>Елена</dc:creator>
  <cp:lastModifiedBy>АндрейК74</cp:lastModifiedBy>
  <cp:revision>16</cp:revision>
  <dcterms:created xsi:type="dcterms:W3CDTF">2018-05-11T17:01:27Z</dcterms:created>
  <dcterms:modified xsi:type="dcterms:W3CDTF">2018-06-06T02:12:19Z</dcterms:modified>
</cp:coreProperties>
</file>