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653" r:id="rId3"/>
    <p:sldId id="654" r:id="rId4"/>
    <p:sldId id="663" r:id="rId5"/>
    <p:sldId id="660" r:id="rId6"/>
    <p:sldId id="661" r:id="rId7"/>
    <p:sldId id="664" r:id="rId8"/>
    <p:sldId id="662" r:id="rId9"/>
    <p:sldId id="677" r:id="rId10"/>
    <p:sldId id="684" r:id="rId11"/>
    <p:sldId id="678" r:id="rId12"/>
    <p:sldId id="679" r:id="rId13"/>
    <p:sldId id="680" r:id="rId14"/>
    <p:sldId id="681" r:id="rId15"/>
    <p:sldId id="682" r:id="rId16"/>
    <p:sldId id="683" r:id="rId17"/>
    <p:sldId id="699" r:id="rId18"/>
    <p:sldId id="686" r:id="rId19"/>
    <p:sldId id="685" r:id="rId20"/>
    <p:sldId id="655" r:id="rId21"/>
    <p:sldId id="666" r:id="rId22"/>
    <p:sldId id="665" r:id="rId23"/>
    <p:sldId id="667" r:id="rId24"/>
    <p:sldId id="668" r:id="rId25"/>
    <p:sldId id="656" r:id="rId26"/>
    <p:sldId id="692" r:id="rId27"/>
    <p:sldId id="693" r:id="rId28"/>
    <p:sldId id="694" r:id="rId29"/>
    <p:sldId id="695" r:id="rId30"/>
    <p:sldId id="696" r:id="rId31"/>
    <p:sldId id="697" r:id="rId32"/>
    <p:sldId id="698" r:id="rId33"/>
    <p:sldId id="669" r:id="rId34"/>
    <p:sldId id="670" r:id="rId35"/>
    <p:sldId id="671" r:id="rId36"/>
    <p:sldId id="672" r:id="rId37"/>
    <p:sldId id="673" r:id="rId38"/>
    <p:sldId id="674" r:id="rId39"/>
    <p:sldId id="675" r:id="rId40"/>
    <p:sldId id="676" r:id="rId41"/>
    <p:sldId id="608" r:id="rId42"/>
    <p:sldId id="715" r:id="rId43"/>
    <p:sldId id="733" r:id="rId44"/>
    <p:sldId id="894" r:id="rId45"/>
    <p:sldId id="895" r:id="rId46"/>
    <p:sldId id="717" r:id="rId47"/>
    <p:sldId id="718" r:id="rId48"/>
    <p:sldId id="720" r:id="rId49"/>
    <p:sldId id="729" r:id="rId50"/>
    <p:sldId id="732" r:id="rId51"/>
    <p:sldId id="609" r:id="rId52"/>
    <p:sldId id="611" r:id="rId53"/>
    <p:sldId id="613" r:id="rId54"/>
    <p:sldId id="614" r:id="rId55"/>
    <p:sldId id="615" r:id="rId56"/>
    <p:sldId id="616" r:id="rId57"/>
    <p:sldId id="617" r:id="rId58"/>
    <p:sldId id="621" r:id="rId59"/>
    <p:sldId id="624" r:id="rId60"/>
    <p:sldId id="626" r:id="rId61"/>
    <p:sldId id="628" r:id="rId62"/>
    <p:sldId id="641" r:id="rId63"/>
    <p:sldId id="644" r:id="rId64"/>
    <p:sldId id="647" r:id="rId65"/>
    <p:sldId id="649" r:id="rId66"/>
    <p:sldId id="650" r:id="rId67"/>
    <p:sldId id="652" r:id="rId68"/>
    <p:sldId id="747" r:id="rId69"/>
    <p:sldId id="734" r:id="rId70"/>
    <p:sldId id="736" r:id="rId71"/>
    <p:sldId id="737" r:id="rId72"/>
    <p:sldId id="738" r:id="rId73"/>
    <p:sldId id="739" r:id="rId74"/>
    <p:sldId id="740" r:id="rId75"/>
    <p:sldId id="748" r:id="rId76"/>
    <p:sldId id="742" r:id="rId77"/>
    <p:sldId id="743" r:id="rId78"/>
    <p:sldId id="745" r:id="rId79"/>
    <p:sldId id="746" r:id="rId80"/>
    <p:sldId id="749" r:id="rId81"/>
    <p:sldId id="750" r:id="rId82"/>
    <p:sldId id="751" r:id="rId83"/>
    <p:sldId id="752" r:id="rId84"/>
    <p:sldId id="753" r:id="rId85"/>
    <p:sldId id="754" r:id="rId86"/>
    <p:sldId id="757" r:id="rId87"/>
    <p:sldId id="758" r:id="rId88"/>
    <p:sldId id="759" r:id="rId89"/>
    <p:sldId id="763" r:id="rId90"/>
    <p:sldId id="575" r:id="rId91"/>
    <p:sldId id="764" r:id="rId92"/>
    <p:sldId id="765" r:id="rId93"/>
    <p:sldId id="766" r:id="rId94"/>
    <p:sldId id="767" r:id="rId95"/>
    <p:sldId id="768" r:id="rId96"/>
    <p:sldId id="769" r:id="rId97"/>
    <p:sldId id="770" r:id="rId98"/>
    <p:sldId id="771" r:id="rId99"/>
    <p:sldId id="772" r:id="rId100"/>
    <p:sldId id="773" r:id="rId101"/>
    <p:sldId id="819" r:id="rId102"/>
    <p:sldId id="775" r:id="rId103"/>
    <p:sldId id="776" r:id="rId104"/>
    <p:sldId id="777" r:id="rId105"/>
    <p:sldId id="778" r:id="rId106"/>
    <p:sldId id="779" r:id="rId107"/>
    <p:sldId id="818" r:id="rId108"/>
    <p:sldId id="817" r:id="rId109"/>
    <p:sldId id="781" r:id="rId110"/>
    <p:sldId id="783" r:id="rId111"/>
    <p:sldId id="784" r:id="rId112"/>
    <p:sldId id="787" r:id="rId113"/>
    <p:sldId id="792" r:id="rId114"/>
    <p:sldId id="794" r:id="rId115"/>
    <p:sldId id="795" r:id="rId116"/>
    <p:sldId id="797" r:id="rId117"/>
    <p:sldId id="798" r:id="rId118"/>
    <p:sldId id="799" r:id="rId119"/>
    <p:sldId id="800" r:id="rId120"/>
    <p:sldId id="801" r:id="rId121"/>
    <p:sldId id="808" r:id="rId122"/>
    <p:sldId id="809" r:id="rId123"/>
    <p:sldId id="810" r:id="rId124"/>
    <p:sldId id="811" r:id="rId125"/>
    <p:sldId id="812" r:id="rId126"/>
    <p:sldId id="816" r:id="rId127"/>
    <p:sldId id="860" r:id="rId128"/>
    <p:sldId id="861" r:id="rId129"/>
    <p:sldId id="862" r:id="rId130"/>
    <p:sldId id="863" r:id="rId131"/>
    <p:sldId id="864" r:id="rId132"/>
    <p:sldId id="865" r:id="rId133"/>
    <p:sldId id="866" r:id="rId134"/>
    <p:sldId id="867" r:id="rId135"/>
    <p:sldId id="868" r:id="rId136"/>
    <p:sldId id="869" r:id="rId137"/>
    <p:sldId id="870" r:id="rId138"/>
    <p:sldId id="871" r:id="rId139"/>
    <p:sldId id="872" r:id="rId140"/>
    <p:sldId id="873" r:id="rId141"/>
    <p:sldId id="874" r:id="rId142"/>
    <p:sldId id="875" r:id="rId143"/>
    <p:sldId id="876" r:id="rId144"/>
    <p:sldId id="877" r:id="rId145"/>
    <p:sldId id="878" r:id="rId146"/>
    <p:sldId id="879" r:id="rId147"/>
    <p:sldId id="880" r:id="rId148"/>
    <p:sldId id="881" r:id="rId149"/>
    <p:sldId id="882" r:id="rId150"/>
    <p:sldId id="883" r:id="rId151"/>
    <p:sldId id="884" r:id="rId152"/>
    <p:sldId id="885" r:id="rId153"/>
    <p:sldId id="886" r:id="rId154"/>
    <p:sldId id="887" r:id="rId155"/>
    <p:sldId id="888" r:id="rId156"/>
    <p:sldId id="889" r:id="rId157"/>
    <p:sldId id="890" r:id="rId158"/>
    <p:sldId id="891" r:id="rId159"/>
    <p:sldId id="892" r:id="rId160"/>
    <p:sldId id="893" r:id="rId1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6" y="-1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D78E95-52B3-4DF3-A45C-4850D1776AD5}" type="doc">
      <dgm:prSet loTypeId="urn:microsoft.com/office/officeart/2005/8/layout/orgChart1" loCatId="hierarchy" qsTypeId="urn:microsoft.com/office/officeart/2005/8/quickstyle/simple1" qsCatId="simple" csTypeId="urn:microsoft.com/office/officeart/2005/8/colors/accent1_2" csCatId="accent1" phldr="1"/>
      <dgm:spPr/>
    </dgm:pt>
    <dgm:pt modelId="{85C0DC16-B1E0-4151-B567-85EBD99B93B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anose="020B0604020202020204" pitchFamily="34" charset="0"/>
            </a:rPr>
            <a:t>Налоги и сборы плательщика ЕНВД</a:t>
          </a:r>
        </a:p>
      </dgm:t>
    </dgm:pt>
    <dgm:pt modelId="{5EE5956A-D492-4114-8B27-01ECF7B9FDE2}" type="parTrans" cxnId="{B5D98CBE-7695-4A76-9C3E-4A58E97C2045}">
      <dgm:prSet/>
      <dgm:spPr/>
      <dgm:t>
        <a:bodyPr/>
        <a:lstStyle/>
        <a:p>
          <a:endParaRPr lang="ru-RU" sz="4800"/>
        </a:p>
      </dgm:t>
    </dgm:pt>
    <dgm:pt modelId="{08A0F6BF-3519-4D57-9320-4CADB91953C7}" type="sibTrans" cxnId="{B5D98CBE-7695-4A76-9C3E-4A58E97C2045}">
      <dgm:prSet/>
      <dgm:spPr/>
      <dgm:t>
        <a:bodyPr/>
        <a:lstStyle/>
        <a:p>
          <a:endParaRPr lang="ru-RU" sz="4800"/>
        </a:p>
      </dgm:t>
    </dgm:pt>
    <dgm:pt modelId="{4E320124-C60E-4FF3-8D9F-F163BD61FA3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единый налог на вмененный доход</a:t>
          </a:r>
        </a:p>
      </dgm:t>
    </dgm:pt>
    <dgm:pt modelId="{7A91D926-DE04-4AEC-A281-808EFB03008E}" type="parTrans" cxnId="{960A5541-7EBE-40C9-A28D-3BEB60521685}">
      <dgm:prSet/>
      <dgm:spPr/>
      <dgm:t>
        <a:bodyPr/>
        <a:lstStyle/>
        <a:p>
          <a:endParaRPr lang="ru-RU" sz="4800"/>
        </a:p>
      </dgm:t>
    </dgm:pt>
    <dgm:pt modelId="{AD0F6F7B-098A-47B9-91D6-F0AA74212F06}" type="sibTrans" cxnId="{960A5541-7EBE-40C9-A28D-3BEB60521685}">
      <dgm:prSet/>
      <dgm:spPr/>
      <dgm:t>
        <a:bodyPr/>
        <a:lstStyle/>
        <a:p>
          <a:endParaRPr lang="ru-RU" sz="4800"/>
        </a:p>
      </dgm:t>
    </dgm:pt>
    <dgm:pt modelId="{E54C27B3-5103-4DE6-A16E-EF4A83AED175}">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налог на доходы физических лиц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(в качестве налогового агента)</a:t>
          </a:r>
        </a:p>
      </dgm:t>
    </dgm:pt>
    <dgm:pt modelId="{2E8D4727-4382-4B1F-8D0A-DAB092C028AA}" type="parTrans" cxnId="{D28A1D13-1777-46B6-8F8A-E9FC1A03D8DC}">
      <dgm:prSet/>
      <dgm:spPr/>
      <dgm:t>
        <a:bodyPr/>
        <a:lstStyle/>
        <a:p>
          <a:endParaRPr lang="ru-RU" sz="4800"/>
        </a:p>
      </dgm:t>
    </dgm:pt>
    <dgm:pt modelId="{613BA468-E74E-48E2-9EA9-8A4901D3244F}" type="sibTrans" cxnId="{D28A1D13-1777-46B6-8F8A-E9FC1A03D8DC}">
      <dgm:prSet/>
      <dgm:spPr/>
      <dgm:t>
        <a:bodyPr/>
        <a:lstStyle/>
        <a:p>
          <a:endParaRPr lang="ru-RU" sz="4800"/>
        </a:p>
      </dgm:t>
    </dgm:pt>
    <dgm:pt modelId="{C8C1B4BA-7F4D-4BDE-93FD-76B2547A465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страховые взносы на обязательное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пенсионное страхование</a:t>
          </a:r>
        </a:p>
      </dgm:t>
    </dgm:pt>
    <dgm:pt modelId="{756ADDE0-CED0-43B3-BF10-35DD1E86EF31}" type="parTrans" cxnId="{FBD6C44B-C3B2-49DF-9387-9E72E0F246CB}">
      <dgm:prSet/>
      <dgm:spPr/>
      <dgm:t>
        <a:bodyPr/>
        <a:lstStyle/>
        <a:p>
          <a:endParaRPr lang="ru-RU" sz="4800"/>
        </a:p>
      </dgm:t>
    </dgm:pt>
    <dgm:pt modelId="{14448072-5245-4CE0-BA49-04CE66228A98}" type="sibTrans" cxnId="{FBD6C44B-C3B2-49DF-9387-9E72E0F246CB}">
      <dgm:prSet/>
      <dgm:spPr/>
      <dgm:t>
        <a:bodyPr/>
        <a:lstStyle/>
        <a:p>
          <a:endParaRPr lang="ru-RU" sz="4800"/>
        </a:p>
      </dgm:t>
    </dgm:pt>
    <dgm:pt modelId="{12CD0F9B-9041-4797-AF1C-12D270C158D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взносы на обязательное социальное страхование от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несчастных  случаев на производстве и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профессиональных заболеваний</a:t>
          </a:r>
        </a:p>
      </dgm:t>
    </dgm:pt>
    <dgm:pt modelId="{DC1E9E2B-BF23-483A-8062-7454B8DEBEBD}" type="parTrans" cxnId="{D8E0FA41-A404-4386-A604-DF3757F56921}">
      <dgm:prSet/>
      <dgm:spPr/>
      <dgm:t>
        <a:bodyPr/>
        <a:lstStyle/>
        <a:p>
          <a:endParaRPr lang="ru-RU" sz="4800"/>
        </a:p>
      </dgm:t>
    </dgm:pt>
    <dgm:pt modelId="{532EF490-3D0E-4980-99F7-73455AD79716}" type="sibTrans" cxnId="{D8E0FA41-A404-4386-A604-DF3757F56921}">
      <dgm:prSet/>
      <dgm:spPr/>
      <dgm:t>
        <a:bodyPr/>
        <a:lstStyle/>
        <a:p>
          <a:endParaRPr lang="ru-RU" sz="4800"/>
        </a:p>
      </dgm:t>
    </dgm:pt>
    <dgm:pt modelId="{3C01CFB8-F2DC-4A96-9289-FA9F63DD581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сбор за сверхнормативные выбросы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в окружающую среду</a:t>
          </a:r>
        </a:p>
      </dgm:t>
    </dgm:pt>
    <dgm:pt modelId="{350D1C4C-49EB-436C-8651-14469E095EB0}" type="parTrans" cxnId="{37E126E9-05E8-4A48-B37D-83BA371E014B}">
      <dgm:prSet/>
      <dgm:spPr/>
      <dgm:t>
        <a:bodyPr/>
        <a:lstStyle/>
        <a:p>
          <a:endParaRPr lang="ru-RU" sz="4800"/>
        </a:p>
      </dgm:t>
    </dgm:pt>
    <dgm:pt modelId="{74A39CD0-EE4C-49BB-A460-7055F4FD6ED5}" type="sibTrans" cxnId="{37E126E9-05E8-4A48-B37D-83BA371E014B}">
      <dgm:prSet/>
      <dgm:spPr/>
      <dgm:t>
        <a:bodyPr/>
        <a:lstStyle/>
        <a:p>
          <a:endParaRPr lang="ru-RU" sz="4800"/>
        </a:p>
      </dgm:t>
    </dgm:pt>
    <dgm:pt modelId="{D0F7B874-5658-4091-85A1-484517E0580F}" type="pres">
      <dgm:prSet presAssocID="{4CD78E95-52B3-4DF3-A45C-4850D1776AD5}" presName="hierChild1" presStyleCnt="0">
        <dgm:presLayoutVars>
          <dgm:orgChart val="1"/>
          <dgm:chPref val="1"/>
          <dgm:dir/>
          <dgm:animOne val="branch"/>
          <dgm:animLvl val="lvl"/>
          <dgm:resizeHandles/>
        </dgm:presLayoutVars>
      </dgm:prSet>
      <dgm:spPr/>
    </dgm:pt>
    <dgm:pt modelId="{445BB475-CF95-4571-BA03-99DC32950E49}" type="pres">
      <dgm:prSet presAssocID="{85C0DC16-B1E0-4151-B567-85EBD99B93B1}" presName="hierRoot1" presStyleCnt="0">
        <dgm:presLayoutVars>
          <dgm:hierBranch val="l"/>
        </dgm:presLayoutVars>
      </dgm:prSet>
      <dgm:spPr/>
    </dgm:pt>
    <dgm:pt modelId="{53528F6C-8774-4796-96BB-628ACD39742F}" type="pres">
      <dgm:prSet presAssocID="{85C0DC16-B1E0-4151-B567-85EBD99B93B1}" presName="rootComposite1" presStyleCnt="0"/>
      <dgm:spPr/>
    </dgm:pt>
    <dgm:pt modelId="{031B6303-D8D7-47F0-9E76-86C96B7E470F}" type="pres">
      <dgm:prSet presAssocID="{85C0DC16-B1E0-4151-B567-85EBD99B93B1}" presName="rootText1" presStyleLbl="node0" presStyleIdx="0" presStyleCnt="1" custScaleX="342768">
        <dgm:presLayoutVars>
          <dgm:chPref val="3"/>
        </dgm:presLayoutVars>
      </dgm:prSet>
      <dgm:spPr/>
      <dgm:t>
        <a:bodyPr/>
        <a:lstStyle/>
        <a:p>
          <a:endParaRPr lang="ru-RU"/>
        </a:p>
      </dgm:t>
    </dgm:pt>
    <dgm:pt modelId="{77D108BD-6E22-4C24-8447-AA925F25FC40}" type="pres">
      <dgm:prSet presAssocID="{85C0DC16-B1E0-4151-B567-85EBD99B93B1}" presName="rootConnector1" presStyleLbl="node1" presStyleIdx="0" presStyleCnt="0"/>
      <dgm:spPr/>
      <dgm:t>
        <a:bodyPr/>
        <a:lstStyle/>
        <a:p>
          <a:endParaRPr lang="ru-RU"/>
        </a:p>
      </dgm:t>
    </dgm:pt>
    <dgm:pt modelId="{797F8FD6-4ECD-4CBC-BF94-C3811B4AC98F}" type="pres">
      <dgm:prSet presAssocID="{85C0DC16-B1E0-4151-B567-85EBD99B93B1}" presName="hierChild2" presStyleCnt="0"/>
      <dgm:spPr/>
    </dgm:pt>
    <dgm:pt modelId="{21C0463D-AB66-4934-9CD8-C2AFDF226CBD}" type="pres">
      <dgm:prSet presAssocID="{7A91D926-DE04-4AEC-A281-808EFB03008E}" presName="Name50" presStyleLbl="parChTrans1D2" presStyleIdx="0" presStyleCnt="5"/>
      <dgm:spPr/>
      <dgm:t>
        <a:bodyPr/>
        <a:lstStyle/>
        <a:p>
          <a:endParaRPr lang="ru-RU"/>
        </a:p>
      </dgm:t>
    </dgm:pt>
    <dgm:pt modelId="{B882C2B2-82AA-4E4F-A7A9-9040989E95DB}" type="pres">
      <dgm:prSet presAssocID="{4E320124-C60E-4FF3-8D9F-F163BD61FA33}" presName="hierRoot2" presStyleCnt="0">
        <dgm:presLayoutVars>
          <dgm:hierBranch/>
        </dgm:presLayoutVars>
      </dgm:prSet>
      <dgm:spPr/>
    </dgm:pt>
    <dgm:pt modelId="{6F9F718C-111C-4E11-8B41-B63BA9315865}" type="pres">
      <dgm:prSet presAssocID="{4E320124-C60E-4FF3-8D9F-F163BD61FA33}" presName="rootComposite" presStyleCnt="0"/>
      <dgm:spPr/>
    </dgm:pt>
    <dgm:pt modelId="{EDD83AE8-788F-4800-82A1-93D9C59AC323}" type="pres">
      <dgm:prSet presAssocID="{4E320124-C60E-4FF3-8D9F-F163BD61FA33}" presName="rootText" presStyleLbl="node2" presStyleIdx="0" presStyleCnt="5" custScaleX="482800">
        <dgm:presLayoutVars>
          <dgm:chPref val="3"/>
        </dgm:presLayoutVars>
      </dgm:prSet>
      <dgm:spPr/>
      <dgm:t>
        <a:bodyPr/>
        <a:lstStyle/>
        <a:p>
          <a:endParaRPr lang="ru-RU"/>
        </a:p>
      </dgm:t>
    </dgm:pt>
    <dgm:pt modelId="{62E27B57-994F-4E95-A673-63793D23157D}" type="pres">
      <dgm:prSet presAssocID="{4E320124-C60E-4FF3-8D9F-F163BD61FA33}" presName="rootConnector" presStyleLbl="node2" presStyleIdx="0" presStyleCnt="5"/>
      <dgm:spPr/>
      <dgm:t>
        <a:bodyPr/>
        <a:lstStyle/>
        <a:p>
          <a:endParaRPr lang="ru-RU"/>
        </a:p>
      </dgm:t>
    </dgm:pt>
    <dgm:pt modelId="{98131F63-0BEE-4007-AA5F-F8033FE62F80}" type="pres">
      <dgm:prSet presAssocID="{4E320124-C60E-4FF3-8D9F-F163BD61FA33}" presName="hierChild4" presStyleCnt="0"/>
      <dgm:spPr/>
    </dgm:pt>
    <dgm:pt modelId="{B516248E-224F-4E07-AFD3-7346EB1C9F3F}" type="pres">
      <dgm:prSet presAssocID="{4E320124-C60E-4FF3-8D9F-F163BD61FA33}" presName="hierChild5" presStyleCnt="0"/>
      <dgm:spPr/>
    </dgm:pt>
    <dgm:pt modelId="{BBBD6578-88E6-442A-B973-E0AD73DB6395}" type="pres">
      <dgm:prSet presAssocID="{2E8D4727-4382-4B1F-8D0A-DAB092C028AA}" presName="Name50" presStyleLbl="parChTrans1D2" presStyleIdx="1" presStyleCnt="5"/>
      <dgm:spPr/>
      <dgm:t>
        <a:bodyPr/>
        <a:lstStyle/>
        <a:p>
          <a:endParaRPr lang="ru-RU"/>
        </a:p>
      </dgm:t>
    </dgm:pt>
    <dgm:pt modelId="{DE4C8D33-383D-4F27-8982-A1828B5869CC}" type="pres">
      <dgm:prSet presAssocID="{E54C27B3-5103-4DE6-A16E-EF4A83AED175}" presName="hierRoot2" presStyleCnt="0">
        <dgm:presLayoutVars>
          <dgm:hierBranch/>
        </dgm:presLayoutVars>
      </dgm:prSet>
      <dgm:spPr/>
    </dgm:pt>
    <dgm:pt modelId="{9D43F084-BBB1-4903-AAEF-1E6AA1D882AA}" type="pres">
      <dgm:prSet presAssocID="{E54C27B3-5103-4DE6-A16E-EF4A83AED175}" presName="rootComposite" presStyleCnt="0"/>
      <dgm:spPr/>
    </dgm:pt>
    <dgm:pt modelId="{8B0999DB-B391-4219-97F9-0F4C9BD7D8D3}" type="pres">
      <dgm:prSet presAssocID="{E54C27B3-5103-4DE6-A16E-EF4A83AED175}" presName="rootText" presStyleLbl="node2" presStyleIdx="1" presStyleCnt="5" custScaleX="488500">
        <dgm:presLayoutVars>
          <dgm:chPref val="3"/>
        </dgm:presLayoutVars>
      </dgm:prSet>
      <dgm:spPr/>
      <dgm:t>
        <a:bodyPr/>
        <a:lstStyle/>
        <a:p>
          <a:endParaRPr lang="ru-RU"/>
        </a:p>
      </dgm:t>
    </dgm:pt>
    <dgm:pt modelId="{3CB49357-61E7-4A34-BECA-C98E7DA84A00}" type="pres">
      <dgm:prSet presAssocID="{E54C27B3-5103-4DE6-A16E-EF4A83AED175}" presName="rootConnector" presStyleLbl="node2" presStyleIdx="1" presStyleCnt="5"/>
      <dgm:spPr/>
      <dgm:t>
        <a:bodyPr/>
        <a:lstStyle/>
        <a:p>
          <a:endParaRPr lang="ru-RU"/>
        </a:p>
      </dgm:t>
    </dgm:pt>
    <dgm:pt modelId="{4DBC2328-A681-4D35-A0F8-2DFD1BDF4969}" type="pres">
      <dgm:prSet presAssocID="{E54C27B3-5103-4DE6-A16E-EF4A83AED175}" presName="hierChild4" presStyleCnt="0"/>
      <dgm:spPr/>
    </dgm:pt>
    <dgm:pt modelId="{A562CF5A-A07D-4B5B-AA1F-DC5A229545C5}" type="pres">
      <dgm:prSet presAssocID="{E54C27B3-5103-4DE6-A16E-EF4A83AED175}" presName="hierChild5" presStyleCnt="0"/>
      <dgm:spPr/>
    </dgm:pt>
    <dgm:pt modelId="{7E75F4B2-7679-4907-A2D9-99F2E74C1ED1}" type="pres">
      <dgm:prSet presAssocID="{756ADDE0-CED0-43B3-BF10-35DD1E86EF31}" presName="Name50" presStyleLbl="parChTrans1D2" presStyleIdx="2" presStyleCnt="5"/>
      <dgm:spPr/>
      <dgm:t>
        <a:bodyPr/>
        <a:lstStyle/>
        <a:p>
          <a:endParaRPr lang="ru-RU"/>
        </a:p>
      </dgm:t>
    </dgm:pt>
    <dgm:pt modelId="{2A19C7ED-3E36-434D-A8EB-5C90E1598DF3}" type="pres">
      <dgm:prSet presAssocID="{C8C1B4BA-7F4D-4BDE-93FD-76B2547A4657}" presName="hierRoot2" presStyleCnt="0">
        <dgm:presLayoutVars>
          <dgm:hierBranch/>
        </dgm:presLayoutVars>
      </dgm:prSet>
      <dgm:spPr/>
    </dgm:pt>
    <dgm:pt modelId="{95D7DCCF-1D69-445B-AFFF-5B7A3D2B2128}" type="pres">
      <dgm:prSet presAssocID="{C8C1B4BA-7F4D-4BDE-93FD-76B2547A4657}" presName="rootComposite" presStyleCnt="0"/>
      <dgm:spPr/>
    </dgm:pt>
    <dgm:pt modelId="{BB50A86D-18C1-4B8A-8EB9-1AEB9DD89DF7}" type="pres">
      <dgm:prSet presAssocID="{C8C1B4BA-7F4D-4BDE-93FD-76B2547A4657}" presName="rootText" presStyleLbl="node2" presStyleIdx="2" presStyleCnt="5" custScaleX="487076">
        <dgm:presLayoutVars>
          <dgm:chPref val="3"/>
        </dgm:presLayoutVars>
      </dgm:prSet>
      <dgm:spPr/>
      <dgm:t>
        <a:bodyPr/>
        <a:lstStyle/>
        <a:p>
          <a:endParaRPr lang="ru-RU"/>
        </a:p>
      </dgm:t>
    </dgm:pt>
    <dgm:pt modelId="{E07CBF11-B05B-45DF-BF16-B5AFCAA6F859}" type="pres">
      <dgm:prSet presAssocID="{C8C1B4BA-7F4D-4BDE-93FD-76B2547A4657}" presName="rootConnector" presStyleLbl="node2" presStyleIdx="2" presStyleCnt="5"/>
      <dgm:spPr/>
      <dgm:t>
        <a:bodyPr/>
        <a:lstStyle/>
        <a:p>
          <a:endParaRPr lang="ru-RU"/>
        </a:p>
      </dgm:t>
    </dgm:pt>
    <dgm:pt modelId="{0A50AA83-18D0-4F2E-9DEA-5BB32CB6DE81}" type="pres">
      <dgm:prSet presAssocID="{C8C1B4BA-7F4D-4BDE-93FD-76B2547A4657}" presName="hierChild4" presStyleCnt="0"/>
      <dgm:spPr/>
    </dgm:pt>
    <dgm:pt modelId="{8EDB7761-DF0E-4DF4-BFBD-9DFC8F2CE8A6}" type="pres">
      <dgm:prSet presAssocID="{C8C1B4BA-7F4D-4BDE-93FD-76B2547A4657}" presName="hierChild5" presStyleCnt="0"/>
      <dgm:spPr/>
    </dgm:pt>
    <dgm:pt modelId="{176D20CA-CC36-4021-9D94-0C90723B9B0F}" type="pres">
      <dgm:prSet presAssocID="{DC1E9E2B-BF23-483A-8062-7454B8DEBEBD}" presName="Name50" presStyleLbl="parChTrans1D2" presStyleIdx="3" presStyleCnt="5"/>
      <dgm:spPr/>
      <dgm:t>
        <a:bodyPr/>
        <a:lstStyle/>
        <a:p>
          <a:endParaRPr lang="ru-RU"/>
        </a:p>
      </dgm:t>
    </dgm:pt>
    <dgm:pt modelId="{60FDDB8A-06C2-489B-A497-7DFC339A6166}" type="pres">
      <dgm:prSet presAssocID="{12CD0F9B-9041-4797-AF1C-12D270C158D4}" presName="hierRoot2" presStyleCnt="0">
        <dgm:presLayoutVars>
          <dgm:hierBranch/>
        </dgm:presLayoutVars>
      </dgm:prSet>
      <dgm:spPr/>
    </dgm:pt>
    <dgm:pt modelId="{8280DD87-FB09-454B-956D-4EE9A1DEB7FB}" type="pres">
      <dgm:prSet presAssocID="{12CD0F9B-9041-4797-AF1C-12D270C158D4}" presName="rootComposite" presStyleCnt="0"/>
      <dgm:spPr/>
    </dgm:pt>
    <dgm:pt modelId="{DE708017-B4E2-4C5A-A3A3-80DEED732B1E}" type="pres">
      <dgm:prSet presAssocID="{12CD0F9B-9041-4797-AF1C-12D270C158D4}" presName="rootText" presStyleLbl="node2" presStyleIdx="3" presStyleCnt="5" custScaleX="484736">
        <dgm:presLayoutVars>
          <dgm:chPref val="3"/>
        </dgm:presLayoutVars>
      </dgm:prSet>
      <dgm:spPr/>
      <dgm:t>
        <a:bodyPr/>
        <a:lstStyle/>
        <a:p>
          <a:endParaRPr lang="ru-RU"/>
        </a:p>
      </dgm:t>
    </dgm:pt>
    <dgm:pt modelId="{50B360C6-0206-4954-B798-4A1377A29635}" type="pres">
      <dgm:prSet presAssocID="{12CD0F9B-9041-4797-AF1C-12D270C158D4}" presName="rootConnector" presStyleLbl="node2" presStyleIdx="3" presStyleCnt="5"/>
      <dgm:spPr/>
      <dgm:t>
        <a:bodyPr/>
        <a:lstStyle/>
        <a:p>
          <a:endParaRPr lang="ru-RU"/>
        </a:p>
      </dgm:t>
    </dgm:pt>
    <dgm:pt modelId="{41715DAF-B192-45FB-9F00-5F5DBF5A1154}" type="pres">
      <dgm:prSet presAssocID="{12CD0F9B-9041-4797-AF1C-12D270C158D4}" presName="hierChild4" presStyleCnt="0"/>
      <dgm:spPr/>
    </dgm:pt>
    <dgm:pt modelId="{91E4B24C-F377-4917-8657-F4B4069B154E}" type="pres">
      <dgm:prSet presAssocID="{12CD0F9B-9041-4797-AF1C-12D270C158D4}" presName="hierChild5" presStyleCnt="0"/>
      <dgm:spPr/>
    </dgm:pt>
    <dgm:pt modelId="{E359C133-A68A-4805-9A44-4D2E0672671B}" type="pres">
      <dgm:prSet presAssocID="{350D1C4C-49EB-436C-8651-14469E095EB0}" presName="Name50" presStyleLbl="parChTrans1D2" presStyleIdx="4" presStyleCnt="5"/>
      <dgm:spPr/>
      <dgm:t>
        <a:bodyPr/>
        <a:lstStyle/>
        <a:p>
          <a:endParaRPr lang="ru-RU"/>
        </a:p>
      </dgm:t>
    </dgm:pt>
    <dgm:pt modelId="{5AD5B9FC-EBAE-4201-9305-E774759C3F62}" type="pres">
      <dgm:prSet presAssocID="{3C01CFB8-F2DC-4A96-9289-FA9F63DD581C}" presName="hierRoot2" presStyleCnt="0">
        <dgm:presLayoutVars>
          <dgm:hierBranch/>
        </dgm:presLayoutVars>
      </dgm:prSet>
      <dgm:spPr/>
    </dgm:pt>
    <dgm:pt modelId="{9812912A-A683-41F5-AFD9-1B3A5E9C9FE6}" type="pres">
      <dgm:prSet presAssocID="{3C01CFB8-F2DC-4A96-9289-FA9F63DD581C}" presName="rootComposite" presStyleCnt="0"/>
      <dgm:spPr/>
    </dgm:pt>
    <dgm:pt modelId="{C6C5C426-C1DA-40DA-AAA3-F441FB218E5A}" type="pres">
      <dgm:prSet presAssocID="{3C01CFB8-F2DC-4A96-9289-FA9F63DD581C}" presName="rootText" presStyleLbl="node2" presStyleIdx="4" presStyleCnt="5" custScaleX="487075">
        <dgm:presLayoutVars>
          <dgm:chPref val="3"/>
        </dgm:presLayoutVars>
      </dgm:prSet>
      <dgm:spPr/>
      <dgm:t>
        <a:bodyPr/>
        <a:lstStyle/>
        <a:p>
          <a:endParaRPr lang="ru-RU"/>
        </a:p>
      </dgm:t>
    </dgm:pt>
    <dgm:pt modelId="{BD2E4252-1517-410F-AE1B-B51E3C56D5B6}" type="pres">
      <dgm:prSet presAssocID="{3C01CFB8-F2DC-4A96-9289-FA9F63DD581C}" presName="rootConnector" presStyleLbl="node2" presStyleIdx="4" presStyleCnt="5"/>
      <dgm:spPr/>
      <dgm:t>
        <a:bodyPr/>
        <a:lstStyle/>
        <a:p>
          <a:endParaRPr lang="ru-RU"/>
        </a:p>
      </dgm:t>
    </dgm:pt>
    <dgm:pt modelId="{13B5B4AC-A2F3-474A-B808-6D90EF5D55DB}" type="pres">
      <dgm:prSet presAssocID="{3C01CFB8-F2DC-4A96-9289-FA9F63DD581C}" presName="hierChild4" presStyleCnt="0"/>
      <dgm:spPr/>
    </dgm:pt>
    <dgm:pt modelId="{CD7443B4-ECCB-459E-86BB-484BD0B84A16}" type="pres">
      <dgm:prSet presAssocID="{3C01CFB8-F2DC-4A96-9289-FA9F63DD581C}" presName="hierChild5" presStyleCnt="0"/>
      <dgm:spPr/>
    </dgm:pt>
    <dgm:pt modelId="{E73AE716-5A98-47CE-B720-2BFCCE8302D1}" type="pres">
      <dgm:prSet presAssocID="{85C0DC16-B1E0-4151-B567-85EBD99B93B1}" presName="hierChild3" presStyleCnt="0"/>
      <dgm:spPr/>
    </dgm:pt>
  </dgm:ptLst>
  <dgm:cxnLst>
    <dgm:cxn modelId="{1EC954DA-956E-499C-99C9-49F51FD1EAB7}" type="presOf" srcId="{C8C1B4BA-7F4D-4BDE-93FD-76B2547A4657}" destId="{E07CBF11-B05B-45DF-BF16-B5AFCAA6F859}" srcOrd="1" destOrd="0" presId="urn:microsoft.com/office/officeart/2005/8/layout/orgChart1"/>
    <dgm:cxn modelId="{37E126E9-05E8-4A48-B37D-83BA371E014B}" srcId="{85C0DC16-B1E0-4151-B567-85EBD99B93B1}" destId="{3C01CFB8-F2DC-4A96-9289-FA9F63DD581C}" srcOrd="4" destOrd="0" parTransId="{350D1C4C-49EB-436C-8651-14469E095EB0}" sibTransId="{74A39CD0-EE4C-49BB-A460-7055F4FD6ED5}"/>
    <dgm:cxn modelId="{56C384E5-58B6-4DB7-A658-14B0FAC15555}" type="presOf" srcId="{85C0DC16-B1E0-4151-B567-85EBD99B93B1}" destId="{031B6303-D8D7-47F0-9E76-86C96B7E470F}" srcOrd="0" destOrd="0" presId="urn:microsoft.com/office/officeart/2005/8/layout/orgChart1"/>
    <dgm:cxn modelId="{0C2FD3A0-6E2E-4842-BC68-E71B899299F6}" type="presOf" srcId="{DC1E9E2B-BF23-483A-8062-7454B8DEBEBD}" destId="{176D20CA-CC36-4021-9D94-0C90723B9B0F}" srcOrd="0" destOrd="0" presId="urn:microsoft.com/office/officeart/2005/8/layout/orgChart1"/>
    <dgm:cxn modelId="{725C3B2E-C3D3-45AF-874C-EF4E99909F94}" type="presOf" srcId="{12CD0F9B-9041-4797-AF1C-12D270C158D4}" destId="{DE708017-B4E2-4C5A-A3A3-80DEED732B1E}" srcOrd="0" destOrd="0" presId="urn:microsoft.com/office/officeart/2005/8/layout/orgChart1"/>
    <dgm:cxn modelId="{50E6E7C5-EF60-4790-9439-4A1F883C2DEF}" type="presOf" srcId="{3C01CFB8-F2DC-4A96-9289-FA9F63DD581C}" destId="{C6C5C426-C1DA-40DA-AAA3-F441FB218E5A}" srcOrd="0" destOrd="0" presId="urn:microsoft.com/office/officeart/2005/8/layout/orgChart1"/>
    <dgm:cxn modelId="{740ABEDC-4AC8-4EBC-9B36-12E062F9B680}" type="presOf" srcId="{756ADDE0-CED0-43B3-BF10-35DD1E86EF31}" destId="{7E75F4B2-7679-4907-A2D9-99F2E74C1ED1}" srcOrd="0" destOrd="0" presId="urn:microsoft.com/office/officeart/2005/8/layout/orgChart1"/>
    <dgm:cxn modelId="{4B2F3B97-FE0B-4B4B-82B1-DB859D98A348}" type="presOf" srcId="{E54C27B3-5103-4DE6-A16E-EF4A83AED175}" destId="{3CB49357-61E7-4A34-BECA-C98E7DA84A00}" srcOrd="1" destOrd="0" presId="urn:microsoft.com/office/officeart/2005/8/layout/orgChart1"/>
    <dgm:cxn modelId="{FE5A67B5-2F76-4562-B9D3-1F8B1EC7EA60}" type="presOf" srcId="{7A91D926-DE04-4AEC-A281-808EFB03008E}" destId="{21C0463D-AB66-4934-9CD8-C2AFDF226CBD}" srcOrd="0" destOrd="0" presId="urn:microsoft.com/office/officeart/2005/8/layout/orgChart1"/>
    <dgm:cxn modelId="{A6595FA7-4520-495E-8B15-C52A54D73FDF}" type="presOf" srcId="{85C0DC16-B1E0-4151-B567-85EBD99B93B1}" destId="{77D108BD-6E22-4C24-8447-AA925F25FC40}" srcOrd="1" destOrd="0" presId="urn:microsoft.com/office/officeart/2005/8/layout/orgChart1"/>
    <dgm:cxn modelId="{D8E0FA41-A404-4386-A604-DF3757F56921}" srcId="{85C0DC16-B1E0-4151-B567-85EBD99B93B1}" destId="{12CD0F9B-9041-4797-AF1C-12D270C158D4}" srcOrd="3" destOrd="0" parTransId="{DC1E9E2B-BF23-483A-8062-7454B8DEBEBD}" sibTransId="{532EF490-3D0E-4980-99F7-73455AD79716}"/>
    <dgm:cxn modelId="{E0AC1C4F-5498-48C5-931A-06E7D68B227D}" type="presOf" srcId="{4CD78E95-52B3-4DF3-A45C-4850D1776AD5}" destId="{D0F7B874-5658-4091-85A1-484517E0580F}" srcOrd="0" destOrd="0" presId="urn:microsoft.com/office/officeart/2005/8/layout/orgChart1"/>
    <dgm:cxn modelId="{853B2893-54EF-4028-ADA6-C5DE5BBA589D}" type="presOf" srcId="{3C01CFB8-F2DC-4A96-9289-FA9F63DD581C}" destId="{BD2E4252-1517-410F-AE1B-B51E3C56D5B6}" srcOrd="1" destOrd="0" presId="urn:microsoft.com/office/officeart/2005/8/layout/orgChart1"/>
    <dgm:cxn modelId="{C1BC49DD-C06B-474D-BF2F-B5D6631CB56A}" type="presOf" srcId="{E54C27B3-5103-4DE6-A16E-EF4A83AED175}" destId="{8B0999DB-B391-4219-97F9-0F4C9BD7D8D3}" srcOrd="0" destOrd="0" presId="urn:microsoft.com/office/officeart/2005/8/layout/orgChart1"/>
    <dgm:cxn modelId="{960A5541-7EBE-40C9-A28D-3BEB60521685}" srcId="{85C0DC16-B1E0-4151-B567-85EBD99B93B1}" destId="{4E320124-C60E-4FF3-8D9F-F163BD61FA33}" srcOrd="0" destOrd="0" parTransId="{7A91D926-DE04-4AEC-A281-808EFB03008E}" sibTransId="{AD0F6F7B-098A-47B9-91D6-F0AA74212F06}"/>
    <dgm:cxn modelId="{37C0B67F-76BB-4706-9384-041232A7CF2A}" type="presOf" srcId="{12CD0F9B-9041-4797-AF1C-12D270C158D4}" destId="{50B360C6-0206-4954-B798-4A1377A29635}" srcOrd="1" destOrd="0" presId="urn:microsoft.com/office/officeart/2005/8/layout/orgChart1"/>
    <dgm:cxn modelId="{D7086F4C-D4A5-41CE-8AAC-5A85CA9255BB}" type="presOf" srcId="{C8C1B4BA-7F4D-4BDE-93FD-76B2547A4657}" destId="{BB50A86D-18C1-4B8A-8EB9-1AEB9DD89DF7}" srcOrd="0" destOrd="0" presId="urn:microsoft.com/office/officeart/2005/8/layout/orgChart1"/>
    <dgm:cxn modelId="{B5D98CBE-7695-4A76-9C3E-4A58E97C2045}" srcId="{4CD78E95-52B3-4DF3-A45C-4850D1776AD5}" destId="{85C0DC16-B1E0-4151-B567-85EBD99B93B1}" srcOrd="0" destOrd="0" parTransId="{5EE5956A-D492-4114-8B27-01ECF7B9FDE2}" sibTransId="{08A0F6BF-3519-4D57-9320-4CADB91953C7}"/>
    <dgm:cxn modelId="{8A03C22F-6F82-4846-8FC7-25471B08C7C9}" type="presOf" srcId="{4E320124-C60E-4FF3-8D9F-F163BD61FA33}" destId="{62E27B57-994F-4E95-A673-63793D23157D}" srcOrd="1" destOrd="0" presId="urn:microsoft.com/office/officeart/2005/8/layout/orgChart1"/>
    <dgm:cxn modelId="{FB78DA4F-257E-4A6A-8B81-481B274249BE}" type="presOf" srcId="{4E320124-C60E-4FF3-8D9F-F163BD61FA33}" destId="{EDD83AE8-788F-4800-82A1-93D9C59AC323}" srcOrd="0" destOrd="0" presId="urn:microsoft.com/office/officeart/2005/8/layout/orgChart1"/>
    <dgm:cxn modelId="{ECD7FF18-748A-424F-9D79-A354B046B21E}" type="presOf" srcId="{350D1C4C-49EB-436C-8651-14469E095EB0}" destId="{E359C133-A68A-4805-9A44-4D2E0672671B}" srcOrd="0" destOrd="0" presId="urn:microsoft.com/office/officeart/2005/8/layout/orgChart1"/>
    <dgm:cxn modelId="{FBD6C44B-C3B2-49DF-9387-9E72E0F246CB}" srcId="{85C0DC16-B1E0-4151-B567-85EBD99B93B1}" destId="{C8C1B4BA-7F4D-4BDE-93FD-76B2547A4657}" srcOrd="2" destOrd="0" parTransId="{756ADDE0-CED0-43B3-BF10-35DD1E86EF31}" sibTransId="{14448072-5245-4CE0-BA49-04CE66228A98}"/>
    <dgm:cxn modelId="{3EF76EE8-E34F-4D24-9047-730D27BBBD23}" type="presOf" srcId="{2E8D4727-4382-4B1F-8D0A-DAB092C028AA}" destId="{BBBD6578-88E6-442A-B973-E0AD73DB6395}" srcOrd="0" destOrd="0" presId="urn:microsoft.com/office/officeart/2005/8/layout/orgChart1"/>
    <dgm:cxn modelId="{D28A1D13-1777-46B6-8F8A-E9FC1A03D8DC}" srcId="{85C0DC16-B1E0-4151-B567-85EBD99B93B1}" destId="{E54C27B3-5103-4DE6-A16E-EF4A83AED175}" srcOrd="1" destOrd="0" parTransId="{2E8D4727-4382-4B1F-8D0A-DAB092C028AA}" sibTransId="{613BA468-E74E-48E2-9EA9-8A4901D3244F}"/>
    <dgm:cxn modelId="{D1426BED-0C18-4DB0-BCBF-28A9C11FD941}" type="presParOf" srcId="{D0F7B874-5658-4091-85A1-484517E0580F}" destId="{445BB475-CF95-4571-BA03-99DC32950E49}" srcOrd="0" destOrd="0" presId="urn:microsoft.com/office/officeart/2005/8/layout/orgChart1"/>
    <dgm:cxn modelId="{0BB1D4A5-3B7E-43F4-BD73-3D01AF1E6DBC}" type="presParOf" srcId="{445BB475-CF95-4571-BA03-99DC32950E49}" destId="{53528F6C-8774-4796-96BB-628ACD39742F}" srcOrd="0" destOrd="0" presId="urn:microsoft.com/office/officeart/2005/8/layout/orgChart1"/>
    <dgm:cxn modelId="{5407F3C1-8AF5-43BC-A6AB-1217D1B9F979}" type="presParOf" srcId="{53528F6C-8774-4796-96BB-628ACD39742F}" destId="{031B6303-D8D7-47F0-9E76-86C96B7E470F}" srcOrd="0" destOrd="0" presId="urn:microsoft.com/office/officeart/2005/8/layout/orgChart1"/>
    <dgm:cxn modelId="{F8469EE0-ECE8-4B72-8D9D-666AE4CCF201}" type="presParOf" srcId="{53528F6C-8774-4796-96BB-628ACD39742F}" destId="{77D108BD-6E22-4C24-8447-AA925F25FC40}" srcOrd="1" destOrd="0" presId="urn:microsoft.com/office/officeart/2005/8/layout/orgChart1"/>
    <dgm:cxn modelId="{602C8355-7C99-44FD-976E-AFBA4DD33B64}" type="presParOf" srcId="{445BB475-CF95-4571-BA03-99DC32950E49}" destId="{797F8FD6-4ECD-4CBC-BF94-C3811B4AC98F}" srcOrd="1" destOrd="0" presId="urn:microsoft.com/office/officeart/2005/8/layout/orgChart1"/>
    <dgm:cxn modelId="{081D0D56-D5EC-4D95-919F-C98F76448461}" type="presParOf" srcId="{797F8FD6-4ECD-4CBC-BF94-C3811B4AC98F}" destId="{21C0463D-AB66-4934-9CD8-C2AFDF226CBD}" srcOrd="0" destOrd="0" presId="urn:microsoft.com/office/officeart/2005/8/layout/orgChart1"/>
    <dgm:cxn modelId="{20E07E46-FE9D-4C63-9D1A-C53DB7346105}" type="presParOf" srcId="{797F8FD6-4ECD-4CBC-BF94-C3811B4AC98F}" destId="{B882C2B2-82AA-4E4F-A7A9-9040989E95DB}" srcOrd="1" destOrd="0" presId="urn:microsoft.com/office/officeart/2005/8/layout/orgChart1"/>
    <dgm:cxn modelId="{F25C1335-9E41-4E9C-9691-F08AF3EE95F6}" type="presParOf" srcId="{B882C2B2-82AA-4E4F-A7A9-9040989E95DB}" destId="{6F9F718C-111C-4E11-8B41-B63BA9315865}" srcOrd="0" destOrd="0" presId="urn:microsoft.com/office/officeart/2005/8/layout/orgChart1"/>
    <dgm:cxn modelId="{E97249CA-55CB-4D47-B0EA-D1353BA33652}" type="presParOf" srcId="{6F9F718C-111C-4E11-8B41-B63BA9315865}" destId="{EDD83AE8-788F-4800-82A1-93D9C59AC323}" srcOrd="0" destOrd="0" presId="urn:microsoft.com/office/officeart/2005/8/layout/orgChart1"/>
    <dgm:cxn modelId="{5ABFD58F-BD08-4C69-B75E-E211D6C90DB2}" type="presParOf" srcId="{6F9F718C-111C-4E11-8B41-B63BA9315865}" destId="{62E27B57-994F-4E95-A673-63793D23157D}" srcOrd="1" destOrd="0" presId="urn:microsoft.com/office/officeart/2005/8/layout/orgChart1"/>
    <dgm:cxn modelId="{D6CD0BBF-023A-4CB6-9639-F4CE2FC54641}" type="presParOf" srcId="{B882C2B2-82AA-4E4F-A7A9-9040989E95DB}" destId="{98131F63-0BEE-4007-AA5F-F8033FE62F80}" srcOrd="1" destOrd="0" presId="urn:microsoft.com/office/officeart/2005/8/layout/orgChart1"/>
    <dgm:cxn modelId="{876BBC86-003C-48B2-919F-4A01E3554F00}" type="presParOf" srcId="{B882C2B2-82AA-4E4F-A7A9-9040989E95DB}" destId="{B516248E-224F-4E07-AFD3-7346EB1C9F3F}" srcOrd="2" destOrd="0" presId="urn:microsoft.com/office/officeart/2005/8/layout/orgChart1"/>
    <dgm:cxn modelId="{1A3E08DC-89FD-47D5-9637-6A4D05EF423A}" type="presParOf" srcId="{797F8FD6-4ECD-4CBC-BF94-C3811B4AC98F}" destId="{BBBD6578-88E6-442A-B973-E0AD73DB6395}" srcOrd="2" destOrd="0" presId="urn:microsoft.com/office/officeart/2005/8/layout/orgChart1"/>
    <dgm:cxn modelId="{A36D8F05-7277-476E-B3F0-ACF106EBA2C8}" type="presParOf" srcId="{797F8FD6-4ECD-4CBC-BF94-C3811B4AC98F}" destId="{DE4C8D33-383D-4F27-8982-A1828B5869CC}" srcOrd="3" destOrd="0" presId="urn:microsoft.com/office/officeart/2005/8/layout/orgChart1"/>
    <dgm:cxn modelId="{99B8ECF8-45AA-4559-8F4F-F448A4124005}" type="presParOf" srcId="{DE4C8D33-383D-4F27-8982-A1828B5869CC}" destId="{9D43F084-BBB1-4903-AAEF-1E6AA1D882AA}" srcOrd="0" destOrd="0" presId="urn:microsoft.com/office/officeart/2005/8/layout/orgChart1"/>
    <dgm:cxn modelId="{1850CE6E-EFDC-4796-AE3F-1F04740E1899}" type="presParOf" srcId="{9D43F084-BBB1-4903-AAEF-1E6AA1D882AA}" destId="{8B0999DB-B391-4219-97F9-0F4C9BD7D8D3}" srcOrd="0" destOrd="0" presId="urn:microsoft.com/office/officeart/2005/8/layout/orgChart1"/>
    <dgm:cxn modelId="{7F3D1326-9FBF-4A3E-BA32-C23AC678137A}" type="presParOf" srcId="{9D43F084-BBB1-4903-AAEF-1E6AA1D882AA}" destId="{3CB49357-61E7-4A34-BECA-C98E7DA84A00}" srcOrd="1" destOrd="0" presId="urn:microsoft.com/office/officeart/2005/8/layout/orgChart1"/>
    <dgm:cxn modelId="{DD05A7BA-0C58-4769-866D-885B9FF6BBF5}" type="presParOf" srcId="{DE4C8D33-383D-4F27-8982-A1828B5869CC}" destId="{4DBC2328-A681-4D35-A0F8-2DFD1BDF4969}" srcOrd="1" destOrd="0" presId="urn:microsoft.com/office/officeart/2005/8/layout/orgChart1"/>
    <dgm:cxn modelId="{21EC0D01-9962-4013-A076-4932EC7817D9}" type="presParOf" srcId="{DE4C8D33-383D-4F27-8982-A1828B5869CC}" destId="{A562CF5A-A07D-4B5B-AA1F-DC5A229545C5}" srcOrd="2" destOrd="0" presId="urn:microsoft.com/office/officeart/2005/8/layout/orgChart1"/>
    <dgm:cxn modelId="{725F8844-F514-483C-AFA9-265A2526905E}" type="presParOf" srcId="{797F8FD6-4ECD-4CBC-BF94-C3811B4AC98F}" destId="{7E75F4B2-7679-4907-A2D9-99F2E74C1ED1}" srcOrd="4" destOrd="0" presId="urn:microsoft.com/office/officeart/2005/8/layout/orgChart1"/>
    <dgm:cxn modelId="{5D50E78D-96FA-4873-B782-DF12878C47D2}" type="presParOf" srcId="{797F8FD6-4ECD-4CBC-BF94-C3811B4AC98F}" destId="{2A19C7ED-3E36-434D-A8EB-5C90E1598DF3}" srcOrd="5" destOrd="0" presId="urn:microsoft.com/office/officeart/2005/8/layout/orgChart1"/>
    <dgm:cxn modelId="{463BC142-C459-4C81-9CA9-9EB92FD7D473}" type="presParOf" srcId="{2A19C7ED-3E36-434D-A8EB-5C90E1598DF3}" destId="{95D7DCCF-1D69-445B-AFFF-5B7A3D2B2128}" srcOrd="0" destOrd="0" presId="urn:microsoft.com/office/officeart/2005/8/layout/orgChart1"/>
    <dgm:cxn modelId="{29BBF92F-4EF7-49A5-8CBE-04D6415F0599}" type="presParOf" srcId="{95D7DCCF-1D69-445B-AFFF-5B7A3D2B2128}" destId="{BB50A86D-18C1-4B8A-8EB9-1AEB9DD89DF7}" srcOrd="0" destOrd="0" presId="urn:microsoft.com/office/officeart/2005/8/layout/orgChart1"/>
    <dgm:cxn modelId="{01F60477-8E91-416E-80AD-D0C58DDF692E}" type="presParOf" srcId="{95D7DCCF-1D69-445B-AFFF-5B7A3D2B2128}" destId="{E07CBF11-B05B-45DF-BF16-B5AFCAA6F859}" srcOrd="1" destOrd="0" presId="urn:microsoft.com/office/officeart/2005/8/layout/orgChart1"/>
    <dgm:cxn modelId="{7A3B7FCB-6336-4154-8EE3-DE41BD5D19CE}" type="presParOf" srcId="{2A19C7ED-3E36-434D-A8EB-5C90E1598DF3}" destId="{0A50AA83-18D0-4F2E-9DEA-5BB32CB6DE81}" srcOrd="1" destOrd="0" presId="urn:microsoft.com/office/officeart/2005/8/layout/orgChart1"/>
    <dgm:cxn modelId="{85C29AFF-A545-481E-A67F-61803877FE8D}" type="presParOf" srcId="{2A19C7ED-3E36-434D-A8EB-5C90E1598DF3}" destId="{8EDB7761-DF0E-4DF4-BFBD-9DFC8F2CE8A6}" srcOrd="2" destOrd="0" presId="urn:microsoft.com/office/officeart/2005/8/layout/orgChart1"/>
    <dgm:cxn modelId="{C5C837E5-3833-4A2E-94FA-5DBCAB6731E0}" type="presParOf" srcId="{797F8FD6-4ECD-4CBC-BF94-C3811B4AC98F}" destId="{176D20CA-CC36-4021-9D94-0C90723B9B0F}" srcOrd="6" destOrd="0" presId="urn:microsoft.com/office/officeart/2005/8/layout/orgChart1"/>
    <dgm:cxn modelId="{A2E35FEC-2240-49E4-8297-169F9C8D3855}" type="presParOf" srcId="{797F8FD6-4ECD-4CBC-BF94-C3811B4AC98F}" destId="{60FDDB8A-06C2-489B-A497-7DFC339A6166}" srcOrd="7" destOrd="0" presId="urn:microsoft.com/office/officeart/2005/8/layout/orgChart1"/>
    <dgm:cxn modelId="{1CA696D6-4FB5-4F30-9EA4-EC9130C8F0DE}" type="presParOf" srcId="{60FDDB8A-06C2-489B-A497-7DFC339A6166}" destId="{8280DD87-FB09-454B-956D-4EE9A1DEB7FB}" srcOrd="0" destOrd="0" presId="urn:microsoft.com/office/officeart/2005/8/layout/orgChart1"/>
    <dgm:cxn modelId="{681B6419-8D33-4195-AEDC-FC81F57DD0B0}" type="presParOf" srcId="{8280DD87-FB09-454B-956D-4EE9A1DEB7FB}" destId="{DE708017-B4E2-4C5A-A3A3-80DEED732B1E}" srcOrd="0" destOrd="0" presId="urn:microsoft.com/office/officeart/2005/8/layout/orgChart1"/>
    <dgm:cxn modelId="{02181EC1-8075-4791-863C-DE0DCF4EB7F5}" type="presParOf" srcId="{8280DD87-FB09-454B-956D-4EE9A1DEB7FB}" destId="{50B360C6-0206-4954-B798-4A1377A29635}" srcOrd="1" destOrd="0" presId="urn:microsoft.com/office/officeart/2005/8/layout/orgChart1"/>
    <dgm:cxn modelId="{CD1B5631-59B0-43A9-AE48-5F04D87EDDDA}" type="presParOf" srcId="{60FDDB8A-06C2-489B-A497-7DFC339A6166}" destId="{41715DAF-B192-45FB-9F00-5F5DBF5A1154}" srcOrd="1" destOrd="0" presId="urn:microsoft.com/office/officeart/2005/8/layout/orgChart1"/>
    <dgm:cxn modelId="{80DFACB6-3A13-4D75-AEF4-335AE12DE020}" type="presParOf" srcId="{60FDDB8A-06C2-489B-A497-7DFC339A6166}" destId="{91E4B24C-F377-4917-8657-F4B4069B154E}" srcOrd="2" destOrd="0" presId="urn:microsoft.com/office/officeart/2005/8/layout/orgChart1"/>
    <dgm:cxn modelId="{3A1ADB0A-D74F-43F9-8D54-515F4EC3300C}" type="presParOf" srcId="{797F8FD6-4ECD-4CBC-BF94-C3811B4AC98F}" destId="{E359C133-A68A-4805-9A44-4D2E0672671B}" srcOrd="8" destOrd="0" presId="urn:microsoft.com/office/officeart/2005/8/layout/orgChart1"/>
    <dgm:cxn modelId="{4619DB05-D17C-4975-8C26-7410672D9499}" type="presParOf" srcId="{797F8FD6-4ECD-4CBC-BF94-C3811B4AC98F}" destId="{5AD5B9FC-EBAE-4201-9305-E774759C3F62}" srcOrd="9" destOrd="0" presId="urn:microsoft.com/office/officeart/2005/8/layout/orgChart1"/>
    <dgm:cxn modelId="{54CE8817-F014-4B1D-A997-AE0CE1FE7165}" type="presParOf" srcId="{5AD5B9FC-EBAE-4201-9305-E774759C3F62}" destId="{9812912A-A683-41F5-AFD9-1B3A5E9C9FE6}" srcOrd="0" destOrd="0" presId="urn:microsoft.com/office/officeart/2005/8/layout/orgChart1"/>
    <dgm:cxn modelId="{A0D14327-D1BB-4692-981C-1E5B85AD5449}" type="presParOf" srcId="{9812912A-A683-41F5-AFD9-1B3A5E9C9FE6}" destId="{C6C5C426-C1DA-40DA-AAA3-F441FB218E5A}" srcOrd="0" destOrd="0" presId="urn:microsoft.com/office/officeart/2005/8/layout/orgChart1"/>
    <dgm:cxn modelId="{5B95A25A-498A-4A69-92E0-F0FF33F7E847}" type="presParOf" srcId="{9812912A-A683-41F5-AFD9-1B3A5E9C9FE6}" destId="{BD2E4252-1517-410F-AE1B-B51E3C56D5B6}" srcOrd="1" destOrd="0" presId="urn:microsoft.com/office/officeart/2005/8/layout/orgChart1"/>
    <dgm:cxn modelId="{84283A8C-98D3-459D-9CD7-5D720C2AE943}" type="presParOf" srcId="{5AD5B9FC-EBAE-4201-9305-E774759C3F62}" destId="{13B5B4AC-A2F3-474A-B808-6D90EF5D55DB}" srcOrd="1" destOrd="0" presId="urn:microsoft.com/office/officeart/2005/8/layout/orgChart1"/>
    <dgm:cxn modelId="{ABF7E2DD-6BC8-429E-9641-E2EB008E4248}" type="presParOf" srcId="{5AD5B9FC-EBAE-4201-9305-E774759C3F62}" destId="{CD7443B4-ECCB-459E-86BB-484BD0B84A16}" srcOrd="2" destOrd="0" presId="urn:microsoft.com/office/officeart/2005/8/layout/orgChart1"/>
    <dgm:cxn modelId="{E53E9216-7E03-4749-B820-5B71D78132AD}" type="presParOf" srcId="{445BB475-CF95-4571-BA03-99DC32950E49}" destId="{E73AE716-5A98-47CE-B720-2BFCCE8302D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5" y="273050"/>
            <a:ext cx="10968567"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607485" y="1598613"/>
            <a:ext cx="10968567" cy="4497387"/>
          </a:xfrm>
        </p:spPr>
        <p:txBody>
          <a:bodyPr/>
          <a:lstStyle/>
          <a:p>
            <a:endParaRPr lang="ru-RU"/>
          </a:p>
        </p:txBody>
      </p:sp>
      <p:sp>
        <p:nvSpPr>
          <p:cNvPr id="4" name="Дата 3"/>
          <p:cNvSpPr>
            <a:spLocks noGrp="1"/>
          </p:cNvSpPr>
          <p:nvPr>
            <p:ph type="dt" sz="half" idx="10"/>
          </p:nvPr>
        </p:nvSpPr>
        <p:spPr>
          <a:xfrm>
            <a:off x="607485" y="6242051"/>
            <a:ext cx="2840567" cy="474663"/>
          </a:xfrm>
        </p:spPr>
        <p:txBody>
          <a:bodyPr/>
          <a:lstStyle>
            <a:lvl1pPr>
              <a:defRPr/>
            </a:lvl1pPr>
          </a:lstStyle>
          <a:p>
            <a:endParaRPr lang="ru-RU"/>
          </a:p>
        </p:txBody>
      </p:sp>
      <p:sp>
        <p:nvSpPr>
          <p:cNvPr id="5" name="Нижний колонтитул 4"/>
          <p:cNvSpPr>
            <a:spLocks noGrp="1"/>
          </p:cNvSpPr>
          <p:nvPr>
            <p:ph type="ftr" sz="quarter" idx="11"/>
          </p:nvPr>
        </p:nvSpPr>
        <p:spPr>
          <a:xfrm>
            <a:off x="4165600" y="6242051"/>
            <a:ext cx="3860800" cy="474663"/>
          </a:xfrm>
        </p:spPr>
        <p:txBody>
          <a:bodyPr/>
          <a:lstStyle>
            <a:lvl1pPr>
              <a:defRPr/>
            </a:lvl1pPr>
          </a:lstStyle>
          <a:p>
            <a:endParaRPr lang="ru-RU"/>
          </a:p>
        </p:txBody>
      </p:sp>
      <p:sp>
        <p:nvSpPr>
          <p:cNvPr id="6" name="Номер слайда 5"/>
          <p:cNvSpPr>
            <a:spLocks noGrp="1"/>
          </p:cNvSpPr>
          <p:nvPr>
            <p:ph type="sldNum" sz="quarter" idx="12"/>
          </p:nvPr>
        </p:nvSpPr>
        <p:spPr>
          <a:xfrm>
            <a:off x="8737601" y="6242051"/>
            <a:ext cx="2840567" cy="474663"/>
          </a:xfrm>
        </p:spPr>
        <p:txBody>
          <a:bodyPr/>
          <a:lstStyle>
            <a:lvl1pPr>
              <a:defRPr/>
            </a:lvl1pPr>
          </a:lstStyle>
          <a:p>
            <a:fld id="{FB33F068-E267-4645-8783-C0FE93C69093}" type="slidenum">
              <a:rPr lang="ru-RU"/>
              <a:pPr/>
              <a:t>‹#›</a:t>
            </a:fld>
            <a:endParaRPr lang="ru-RU"/>
          </a:p>
        </p:txBody>
      </p:sp>
    </p:spTree>
    <p:extLst>
      <p:ext uri="{BB962C8B-B14F-4D97-AF65-F5344CB8AC3E}">
        <p14:creationId xmlns:p14="http://schemas.microsoft.com/office/powerpoint/2010/main" val="50978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4/12/2014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 id="2147483669"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www.consultant.ru/document/cons_doc_LAW_125473/?dst=100011"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consultant.ru/document/cons_doc_LAW_148796/?dst=82" TargetMode="External"/><Relationship Id="rId2" Type="http://schemas.openxmlformats.org/officeDocument/2006/relationships/hyperlink" Target="http://www.consultant.ru/document/cons_doc_LAW_148796/?dst=61" TargetMode="External"/><Relationship Id="rId1" Type="http://schemas.openxmlformats.org/officeDocument/2006/relationships/slideLayout" Target="../slideLayouts/slideLayout1.xml"/><Relationship Id="rId6" Type="http://schemas.openxmlformats.org/officeDocument/2006/relationships/hyperlink" Target="http://www.consultant.ru/document/cons_doc_LAW_148796/?dst=100731" TargetMode="External"/><Relationship Id="rId5" Type="http://schemas.openxmlformats.org/officeDocument/2006/relationships/hyperlink" Target="http://www.consultant.ru/document/cons_doc_LAW_148796/?dst=78" TargetMode="External"/><Relationship Id="rId4" Type="http://schemas.openxmlformats.org/officeDocument/2006/relationships/hyperlink" Target="http://www.consultant.ru/document/cons_doc_LAW_148796/?dst=7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www.consultant.ru/document/cons_doc_LAW_148920/?frame=1#p109" TargetMode="External"/><Relationship Id="rId3" Type="http://schemas.openxmlformats.org/officeDocument/2006/relationships/hyperlink" Target="http://www.consultant.ru/document/cons_doc_LAW_148920/?frame=1#p94" TargetMode="External"/><Relationship Id="rId7" Type="http://schemas.openxmlformats.org/officeDocument/2006/relationships/hyperlink" Target="http://www.consultant.ru/document/cons_doc_LAW_148920/?frame=1#p108" TargetMode="External"/><Relationship Id="rId2" Type="http://schemas.openxmlformats.org/officeDocument/2006/relationships/hyperlink" Target="http://www.consultant.ru/document/cons_doc_LAW_148920/?frame=1#p92" TargetMode="External"/><Relationship Id="rId1" Type="http://schemas.openxmlformats.org/officeDocument/2006/relationships/slideLayout" Target="../slideLayouts/slideLayout7.xml"/><Relationship Id="rId6" Type="http://schemas.openxmlformats.org/officeDocument/2006/relationships/hyperlink" Target="http://www.consultant.ru/document/cons_doc_LAW_148920/?frame=1#p105" TargetMode="External"/><Relationship Id="rId5" Type="http://schemas.openxmlformats.org/officeDocument/2006/relationships/hyperlink" Target="http://www.consultant.ru/document/cons_doc_LAW_148920/?frame=1#p104" TargetMode="External"/><Relationship Id="rId4" Type="http://schemas.openxmlformats.org/officeDocument/2006/relationships/hyperlink" Target="http://www.consultant.ru/document/cons_doc_LAW_148920/?frame=1#p95" TargetMode="External"/><Relationship Id="rId9" Type="http://schemas.openxmlformats.org/officeDocument/2006/relationships/hyperlink" Target="http://www.consultant.ru/document/cons_doc_LAW_148920/?frame=1#p11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www.consultant.ru/document/cons_doc_LAW_117376/"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consultant.ru/document/cons_doc_LAW_156940/?dst=5582" TargetMode="External"/><Relationship Id="rId2" Type="http://schemas.openxmlformats.org/officeDocument/2006/relationships/hyperlink" Target="http://www.consultant.ru/document/cons_doc_LAW_156940/?dst=3019" TargetMode="External"/><Relationship Id="rId1" Type="http://schemas.openxmlformats.org/officeDocument/2006/relationships/slideLayout" Target="../slideLayouts/slideLayout7.xml"/><Relationship Id="rId4" Type="http://schemas.openxmlformats.org/officeDocument/2006/relationships/hyperlink" Target="http://www.consultant.ru/document/cons_doc_LAW_156940/?dst=10149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www.consultant.ru/document/cons_doc_LAW_156940/?dst=4394"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www.consultant.ru/document/cons_doc_LAW_116078/?dst=100643"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www.consultant.ru/document/cons_doc_LAW_149075/?dst=100223"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datamarts.roskazna.ru/index.php/2012-razdely/dokhody"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www.consultant.ru/document/cons_doc_LAW_156940/?dst=4395"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www.consultant.ru/document/cons_doc_LAW_156212/?dst=100482" TargetMode="External"/><Relationship Id="rId2" Type="http://schemas.openxmlformats.org/officeDocument/2006/relationships/hyperlink" Target="http://www.consultant.ru/document/cons_doc_LAW_148796/?dst=100008"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hyperlink" Target="http://www.consultant.ru/document/cons_doc_LAW_148796/?dst=100008"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http://www.consultant.ru/document/cons_doc_LAW_148796/?dst=100008"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www.consultant.ru/document/cons_doc_LAW_12453/" TargetMode="External"/><Relationship Id="rId2" Type="http://schemas.openxmlformats.org/officeDocument/2006/relationships/hyperlink" Target="http://www.consultant.ru/document/cons_doc_LAW_157077/?frame=21#p4340"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8" Type="http://schemas.openxmlformats.org/officeDocument/2006/relationships/hyperlink" Target="http://www.consultant.ru/popular/nalog2/3_10.html#p13939" TargetMode="External"/><Relationship Id="rId3" Type="http://schemas.openxmlformats.org/officeDocument/2006/relationships/hyperlink" Target="http://www.consultant.ru/popular/nalog2/3_2.html#p2683" TargetMode="External"/><Relationship Id="rId7" Type="http://schemas.openxmlformats.org/officeDocument/2006/relationships/hyperlink" Target="http://www.consultant.ru/popular/nalog2/3_8.html#p13236" TargetMode="External"/><Relationship Id="rId2" Type="http://schemas.openxmlformats.org/officeDocument/2006/relationships/hyperlink" Target="http://www.consultant.ru/popular/nalog2/3_1.html#p144" TargetMode="External"/><Relationship Id="rId1" Type="http://schemas.openxmlformats.org/officeDocument/2006/relationships/slideLayout" Target="../slideLayouts/slideLayout1.xml"/><Relationship Id="rId6" Type="http://schemas.openxmlformats.org/officeDocument/2006/relationships/hyperlink" Target="http://www.consultant.ru/popular/nalog2/3_7.html#p11963" TargetMode="External"/><Relationship Id="rId5" Type="http://schemas.openxmlformats.org/officeDocument/2006/relationships/hyperlink" Target="http://www.consultant.ru/popular/nalog2/3_6.html#p11490" TargetMode="External"/><Relationship Id="rId10" Type="http://schemas.openxmlformats.org/officeDocument/2006/relationships/hyperlink" Target="http://www.consultant.ru/popular/nalog2/3_20.html#p16553" TargetMode="External"/><Relationship Id="rId4" Type="http://schemas.openxmlformats.org/officeDocument/2006/relationships/hyperlink" Target="http://www.consultant.ru/popular/nalog2/3_3.html#p4135" TargetMode="External"/><Relationship Id="rId9" Type="http://schemas.openxmlformats.org/officeDocument/2006/relationships/hyperlink" Target="http://www.consultant.ru/popular/nalog2/3_16.html#p158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062" y="613184"/>
            <a:ext cx="11198712" cy="2985433"/>
          </a:xfrm>
          <a:prstGeom prst="rect">
            <a:avLst/>
          </a:prstGeom>
          <a:noFill/>
        </p:spPr>
        <p:txBody>
          <a:bodyPr wrap="square" rtlCol="0">
            <a:spAutoFit/>
          </a:bodyPr>
          <a:lstStyle/>
          <a:p>
            <a:pPr algn="ctr"/>
            <a:endParaRPr lang="ru-RU" sz="4400" b="1" u="sng" dirty="0"/>
          </a:p>
          <a:p>
            <a:pPr marL="0" lvl="8" algn="ctr"/>
            <a:r>
              <a:rPr lang="ru-RU" sz="4800" b="1" dirty="0" smtClean="0"/>
              <a:t>Лекция 9</a:t>
            </a:r>
          </a:p>
          <a:p>
            <a:pPr marL="0" lvl="8" algn="ctr"/>
            <a:endParaRPr lang="ru-RU" sz="4800" b="1" dirty="0" smtClean="0"/>
          </a:p>
          <a:p>
            <a:pPr marL="0" lvl="8" algn="ctr"/>
            <a:r>
              <a:rPr lang="ru-RU" sz="4800" b="1" dirty="0" smtClean="0"/>
              <a:t>Доходы бюджетов</a:t>
            </a:r>
            <a:endParaRPr lang="ru-RU" sz="4800" b="1" dirty="0"/>
          </a:p>
        </p:txBody>
      </p:sp>
    </p:spTree>
    <p:extLst>
      <p:ext uri="{BB962C8B-B14F-4D97-AF65-F5344CB8AC3E}">
        <p14:creationId xmlns:p14="http://schemas.microsoft.com/office/powerpoint/2010/main" val="4214201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06824" y="1742739"/>
            <a:ext cx="10779162" cy="3170099"/>
          </a:xfrm>
          <a:prstGeom prst="rect">
            <a:avLst/>
          </a:prstGeom>
        </p:spPr>
        <p:txBody>
          <a:bodyPr wrap="square">
            <a:spAutoFit/>
          </a:bodyPr>
          <a:lstStyle/>
          <a:p>
            <a:r>
              <a:rPr lang="ru-RU" sz="4000" b="1" dirty="0" smtClean="0">
                <a:solidFill>
                  <a:srgbClr val="FFFF00"/>
                </a:solidFill>
              </a:rPr>
              <a:t>Доходы </a:t>
            </a:r>
            <a:r>
              <a:rPr lang="ru-RU" sz="4000" b="1" dirty="0">
                <a:solidFill>
                  <a:srgbClr val="FFFF00"/>
                </a:solidFill>
              </a:rPr>
              <a:t>бюджета </a:t>
            </a:r>
            <a:r>
              <a:rPr lang="ru-RU" sz="4000" b="1" dirty="0"/>
              <a:t>- поступающие в бюджет денежные средства, за исключением средств, являющихся </a:t>
            </a:r>
            <a:r>
              <a:rPr lang="ru-RU" sz="4000" b="1" dirty="0" smtClean="0"/>
              <a:t>источниками </a:t>
            </a:r>
            <a:r>
              <a:rPr lang="ru-RU" sz="4000" b="1" dirty="0"/>
              <a:t>финансирования дефицита </a:t>
            </a:r>
            <a:r>
              <a:rPr lang="ru-RU" sz="4000" b="1" dirty="0" smtClean="0"/>
              <a:t>бюджета</a:t>
            </a:r>
            <a:r>
              <a:rPr lang="ru-RU" sz="4000" b="1" dirty="0"/>
              <a:t/>
            </a:r>
            <a:br>
              <a:rPr lang="ru-RU" sz="4000" b="1" dirty="0"/>
            </a:br>
            <a:endParaRPr lang="ru-RU" sz="4000" b="1" dirty="0"/>
          </a:p>
        </p:txBody>
      </p:sp>
    </p:spTree>
    <p:extLst>
      <p:ext uri="{BB962C8B-B14F-4D97-AF65-F5344CB8AC3E}">
        <p14:creationId xmlns:p14="http://schemas.microsoft.com/office/powerpoint/2010/main" val="593435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337" y="231137"/>
            <a:ext cx="11187952" cy="4401205"/>
          </a:xfrm>
          <a:prstGeom prst="rect">
            <a:avLst/>
          </a:prstGeom>
        </p:spPr>
        <p:txBody>
          <a:bodyPr wrap="square">
            <a:spAutoFit/>
          </a:bodyPr>
          <a:lstStyle/>
          <a:p>
            <a:r>
              <a:rPr lang="ru-RU" sz="2800" dirty="0"/>
              <a:t>Доходы от федеральных налогов и сборов, региональных и местных налогов, страховых взносов на обязательное социальное страхование, иных обязательных платежей, других поступлений, являющихся </a:t>
            </a:r>
            <a:r>
              <a:rPr lang="ru-RU" sz="2800" b="1" dirty="0">
                <a:solidFill>
                  <a:srgbClr val="FFFF00"/>
                </a:solidFill>
              </a:rPr>
              <a:t>источниками формирования доходов </a:t>
            </a:r>
            <a:r>
              <a:rPr lang="ru-RU" sz="2800" b="1" dirty="0" smtClean="0"/>
              <a:t>бюджетов</a:t>
            </a:r>
            <a:r>
              <a:rPr lang="ru-RU" sz="2800" dirty="0" smtClean="0"/>
              <a:t>, </a:t>
            </a:r>
            <a:r>
              <a:rPr lang="ru-RU" sz="2800" dirty="0"/>
              <a:t>зачисляются на счета органов </a:t>
            </a:r>
            <a:r>
              <a:rPr lang="ru-RU" sz="2800" b="1" dirty="0">
                <a:solidFill>
                  <a:srgbClr val="FFFF00"/>
                </a:solidFill>
              </a:rPr>
              <a:t>Федерального казначейства </a:t>
            </a:r>
            <a:r>
              <a:rPr lang="ru-RU" sz="2800" dirty="0"/>
              <a:t>для их распределения этими органами </a:t>
            </a:r>
            <a:r>
              <a:rPr lang="ru-RU" sz="2800" b="1" dirty="0">
                <a:solidFill>
                  <a:srgbClr val="FFFF00"/>
                </a:solidFill>
              </a:rPr>
              <a:t>в соответствии с </a:t>
            </a:r>
            <a:r>
              <a:rPr lang="ru-RU" sz="2800" b="1" dirty="0" smtClean="0">
                <a:solidFill>
                  <a:srgbClr val="FFFF00"/>
                </a:solidFill>
              </a:rPr>
              <a:t>нормативами </a:t>
            </a:r>
            <a:r>
              <a:rPr lang="ru-RU" sz="2800" dirty="0" smtClean="0"/>
              <a:t>между </a:t>
            </a:r>
            <a:r>
              <a:rPr lang="ru-RU" sz="2800" dirty="0"/>
              <a:t>федеральным бюджетом, бюджетами субъектов Российской Федерации, местными бюджетами, а также бюджетами государственных внебюджетных фондов в случаях, предусмотренных законодательством Российской Федерации.  </a:t>
            </a:r>
            <a:endParaRPr lang="ru-RU" sz="2800" dirty="0" smtClean="0"/>
          </a:p>
        </p:txBody>
      </p:sp>
    </p:spTree>
    <p:extLst>
      <p:ext uri="{BB962C8B-B14F-4D97-AF65-F5344CB8AC3E}">
        <p14:creationId xmlns:p14="http://schemas.microsoft.com/office/powerpoint/2010/main" val="4072477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337" y="231137"/>
            <a:ext cx="11187952" cy="6370975"/>
          </a:xfrm>
          <a:prstGeom prst="rect">
            <a:avLst/>
          </a:prstGeom>
        </p:spPr>
        <p:txBody>
          <a:bodyPr wrap="square">
            <a:spAutoFit/>
          </a:bodyPr>
          <a:lstStyle/>
          <a:p>
            <a:endParaRPr lang="ru-RU" sz="2400" dirty="0"/>
          </a:p>
          <a:p>
            <a:r>
              <a:rPr lang="ru-RU" sz="2400" b="1" dirty="0" smtClean="0">
                <a:solidFill>
                  <a:srgbClr val="FF0000"/>
                </a:solidFill>
              </a:rPr>
              <a:t>Органы </a:t>
            </a:r>
            <a:r>
              <a:rPr lang="ru-RU" sz="2400" b="1" dirty="0">
                <a:solidFill>
                  <a:srgbClr val="FF0000"/>
                </a:solidFill>
              </a:rPr>
              <a:t>Федерального казначейства </a:t>
            </a:r>
            <a:r>
              <a:rPr lang="ru-RU" sz="2400" dirty="0"/>
              <a:t>осуществляют в установленном Министерством финансов Российской Федерации </a:t>
            </a:r>
            <a:r>
              <a:rPr lang="ru-RU" sz="2400" dirty="0">
                <a:hlinkClick r:id="rId2" tooltip="Приказ Минфина РФ от 05.09.2008 N 92н (ред. от 22.12.2011) &quot;Об утверждении Порядка учета Федеральным казначейством поступлений в бюджетную систему Российской Федерации и их распределения между бюджетами бюджетной системы Российской Федерации&quot; (Зарегистрировано в Минюсте РФ 29.09.2008 N 12357)"/>
              </a:rPr>
              <a:t>порядке</a:t>
            </a:r>
            <a:r>
              <a:rPr lang="ru-RU" sz="2400" dirty="0"/>
              <a:t> учет доходов, поступивших в бюджетную систему Российской Федерации, и их распределение между бюджетами в соответствии с кодом бюджетной классификации Российской Федерации, указанным в расчетном документе на зачисление средств на счет</a:t>
            </a:r>
            <a:r>
              <a:rPr lang="ru-RU" sz="2400" dirty="0" smtClean="0"/>
              <a:t>, </a:t>
            </a:r>
            <a:r>
              <a:rPr lang="ru-RU" sz="2400" dirty="0"/>
              <a:t>а в случае возврата (зачета, уточнения) платежа соответствующим администратором доходов бюджета - согласно представленному им поручению (уведомлению).  </a:t>
            </a:r>
            <a:endParaRPr lang="ru-RU" sz="2400" dirty="0" smtClean="0"/>
          </a:p>
          <a:p>
            <a:endParaRPr lang="ru-RU" sz="2400" dirty="0"/>
          </a:p>
          <a:p>
            <a:r>
              <a:rPr lang="ru-RU" sz="2400" dirty="0"/>
              <a:t>Органы Федерального казначейства не позднее следующего рабочего дня после дня получения от учреждения Центрального банка Российской Федерации выписки со своих </a:t>
            </a:r>
            <a:r>
              <a:rPr lang="ru-RU" sz="2400" dirty="0" smtClean="0"/>
              <a:t>счетов</a:t>
            </a:r>
            <a:r>
              <a:rPr lang="ru-RU" sz="2400" dirty="0"/>
              <a:t> </a:t>
            </a:r>
            <a:r>
              <a:rPr lang="ru-RU" sz="2400" dirty="0" smtClean="0"/>
              <a:t> </a:t>
            </a:r>
            <a:r>
              <a:rPr lang="ru-RU" sz="2400" dirty="0"/>
              <a:t>осуществляют перечисление указанных доходов на единые счета соответствующих бюджетов.  </a:t>
            </a:r>
            <a:endParaRPr lang="ru-RU" sz="2400" dirty="0" smtClean="0"/>
          </a:p>
          <a:p>
            <a:endParaRPr lang="ru-RU" sz="2400" dirty="0"/>
          </a:p>
          <a:p>
            <a:r>
              <a:rPr lang="ru-RU" sz="2400" dirty="0" smtClean="0"/>
              <a:t>Денежные </a:t>
            </a:r>
            <a:r>
              <a:rPr lang="ru-RU" sz="2400" dirty="0"/>
              <a:t>средства считаются поступившими в доходы соответствующего бюджета бюджетной системы Российской Федерации с момента их зачисления на единый счет этого бюджета.  </a:t>
            </a:r>
          </a:p>
        </p:txBody>
      </p:sp>
    </p:spTree>
    <p:extLst>
      <p:ext uri="{BB962C8B-B14F-4D97-AF65-F5344CB8AC3E}">
        <p14:creationId xmlns:p14="http://schemas.microsoft.com/office/powerpoint/2010/main" val="3312521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186" y="958566"/>
            <a:ext cx="11467652" cy="3662541"/>
          </a:xfrm>
          <a:prstGeom prst="rect">
            <a:avLst/>
          </a:prstGeom>
        </p:spPr>
        <p:txBody>
          <a:bodyPr wrap="square">
            <a:spAutoFit/>
          </a:bodyPr>
          <a:lstStyle/>
          <a:p>
            <a:r>
              <a:rPr lang="ru-RU" sz="4800" dirty="0" smtClean="0"/>
              <a:t>К </a:t>
            </a:r>
            <a:r>
              <a:rPr lang="ru-RU" sz="4800" dirty="0"/>
              <a:t>доходам бюджетов </a:t>
            </a:r>
            <a:r>
              <a:rPr lang="ru-RU" sz="4800" dirty="0" smtClean="0"/>
              <a:t>относятся:</a:t>
            </a:r>
          </a:p>
          <a:p>
            <a:r>
              <a:rPr lang="ru-RU" sz="4800" dirty="0" smtClean="0">
                <a:solidFill>
                  <a:srgbClr val="FFFF00"/>
                </a:solidFill>
              </a:rPr>
              <a:t>- налоговые доходы;</a:t>
            </a:r>
          </a:p>
          <a:p>
            <a:r>
              <a:rPr lang="ru-RU" sz="4800" dirty="0" smtClean="0">
                <a:solidFill>
                  <a:srgbClr val="FFFF00"/>
                </a:solidFill>
              </a:rPr>
              <a:t>- неналоговые доходы;</a:t>
            </a:r>
          </a:p>
          <a:p>
            <a:r>
              <a:rPr lang="ru-RU" sz="4800" dirty="0" smtClean="0">
                <a:solidFill>
                  <a:srgbClr val="FFFF00"/>
                </a:solidFill>
              </a:rPr>
              <a:t>- безвозмездные </a:t>
            </a:r>
            <a:r>
              <a:rPr lang="ru-RU" sz="4800" dirty="0">
                <a:solidFill>
                  <a:srgbClr val="FFFF00"/>
                </a:solidFill>
              </a:rPr>
              <a:t>поступления</a:t>
            </a:r>
            <a:r>
              <a:rPr lang="ru-RU" sz="4800" dirty="0" smtClean="0"/>
              <a:t>.</a:t>
            </a:r>
            <a:r>
              <a:rPr lang="ru-RU" sz="4800" dirty="0"/>
              <a:t>  </a:t>
            </a:r>
          </a:p>
          <a:p>
            <a:endParaRPr lang="ru-RU" sz="4000" dirty="0"/>
          </a:p>
        </p:txBody>
      </p:sp>
    </p:spTree>
    <p:extLst>
      <p:ext uri="{BB962C8B-B14F-4D97-AF65-F5344CB8AC3E}">
        <p14:creationId xmlns:p14="http://schemas.microsoft.com/office/powerpoint/2010/main" val="3688157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8182" y="193638"/>
            <a:ext cx="11790381" cy="6801862"/>
          </a:xfrm>
          <a:prstGeom prst="rect">
            <a:avLst/>
          </a:prstGeom>
        </p:spPr>
        <p:txBody>
          <a:bodyPr wrap="square">
            <a:spAutoFit/>
          </a:bodyPr>
          <a:lstStyle/>
          <a:p>
            <a:r>
              <a:rPr lang="ru-RU" sz="2000" b="1" dirty="0" smtClean="0"/>
              <a:t>К </a:t>
            </a:r>
            <a:r>
              <a:rPr lang="ru-RU" sz="2000" b="1" dirty="0">
                <a:solidFill>
                  <a:srgbClr val="FFFF00"/>
                </a:solidFill>
              </a:rPr>
              <a:t>налоговым доходам </a:t>
            </a:r>
            <a:r>
              <a:rPr lang="ru-RU" sz="2000" b="1" dirty="0"/>
              <a:t>бюджетов относятся доходы от предусмотренных законодательством Российской Федерации о налогах и сборах </a:t>
            </a:r>
            <a:r>
              <a:rPr lang="ru-RU" sz="2000" b="1" dirty="0">
                <a:hlinkClick r:id="rId2" tooltip="&quot;Налоговый кодекс Российской Федерации (часть первая)&quot; от 31.07.1998 N 146-ФЗ (ред. от 28.12.2013)"/>
              </a:rPr>
              <a:t>федеральных налогов и сборов</a:t>
            </a:r>
            <a:r>
              <a:rPr lang="ru-RU" sz="2000" b="1" dirty="0"/>
              <a:t>, в том числе от налогов, предусмотренных специальными налоговыми </a:t>
            </a:r>
            <a:r>
              <a:rPr lang="ru-RU" sz="2000" b="1" dirty="0">
                <a:hlinkClick r:id="rId3" tooltip="&quot;Налоговый кодекс Российской Федерации (часть первая)&quot; от 31.07.1998 N 146-ФЗ (ред. от 28.12.2013)"/>
              </a:rPr>
              <a:t>режимами</a:t>
            </a:r>
            <a:r>
              <a:rPr lang="ru-RU" sz="2000" b="1" dirty="0"/>
              <a:t>, </a:t>
            </a:r>
            <a:r>
              <a:rPr lang="ru-RU" sz="2000" b="1" dirty="0">
                <a:hlinkClick r:id="rId4" tooltip="&quot;Налоговый кодекс Российской Федерации (часть первая)&quot; от 31.07.1998 N 146-ФЗ (ред. от 28.12.2013)"/>
              </a:rPr>
              <a:t>региональных</a:t>
            </a:r>
            <a:r>
              <a:rPr lang="ru-RU" sz="2000" b="1" dirty="0"/>
              <a:t> и </a:t>
            </a:r>
            <a:r>
              <a:rPr lang="ru-RU" sz="2000" b="1" dirty="0">
                <a:hlinkClick r:id="rId5" tooltip="&quot;Налоговый кодекс Российской Федерации (часть первая)&quot; от 31.07.1998 N 146-ФЗ (ред. от 28.12.2013)"/>
              </a:rPr>
              <a:t>местных</a:t>
            </a:r>
            <a:r>
              <a:rPr lang="ru-RU" sz="2000" b="1" dirty="0"/>
              <a:t> налогов, а также </a:t>
            </a:r>
            <a:r>
              <a:rPr lang="ru-RU" sz="2000" b="1" dirty="0">
                <a:hlinkClick r:id="rId6" tooltip="&quot;Налоговый кодекс Российской Федерации (часть первая)&quot; от 31.07.1998 N 146-ФЗ (ред. от 28.12.2013)"/>
              </a:rPr>
              <a:t>пеней</a:t>
            </a:r>
            <a:r>
              <a:rPr lang="ru-RU" sz="2000" b="1" dirty="0"/>
              <a:t> и штрафов по ним.  </a:t>
            </a:r>
          </a:p>
          <a:p>
            <a:endParaRPr lang="ru-RU" sz="2000" b="1" dirty="0" smtClean="0"/>
          </a:p>
          <a:p>
            <a:r>
              <a:rPr lang="ru-RU" sz="2000" b="1" dirty="0" smtClean="0"/>
              <a:t>К </a:t>
            </a:r>
            <a:r>
              <a:rPr lang="ru-RU" sz="2000" b="1" dirty="0">
                <a:solidFill>
                  <a:srgbClr val="FFFF00"/>
                </a:solidFill>
              </a:rPr>
              <a:t>неналоговым доходам </a:t>
            </a:r>
            <a:r>
              <a:rPr lang="ru-RU" sz="2000" b="1" dirty="0"/>
              <a:t>бюджетов относятся:  </a:t>
            </a:r>
          </a:p>
          <a:p>
            <a:r>
              <a:rPr lang="ru-RU" sz="2000" b="1" dirty="0" smtClean="0"/>
              <a:t>- доходы </a:t>
            </a:r>
            <a:r>
              <a:rPr lang="ru-RU" sz="2000" b="1" dirty="0"/>
              <a:t>от использования имущества, находящегося в государственной или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  </a:t>
            </a:r>
          </a:p>
          <a:p>
            <a:r>
              <a:rPr lang="ru-RU" sz="2000" b="1" dirty="0" smtClean="0"/>
              <a:t>- доходы </a:t>
            </a:r>
            <a:r>
              <a:rPr lang="ru-RU" sz="2000" b="1" dirty="0"/>
              <a:t>от продажи имущества (кроме акций и иных форм участия в капитале, государственных запасов драгоценных металлов и драгоценных камней), находящегося в государственной или муниципальной собственности, за исключением движимого имущества бюджетных и автономных учреждений, а также имущества государственных и муниципальных унитарных предприятий, в том числе казенных;  </a:t>
            </a:r>
          </a:p>
          <a:p>
            <a:r>
              <a:rPr lang="ru-RU" sz="2000" b="1" dirty="0" smtClean="0"/>
              <a:t>- доходы </a:t>
            </a:r>
            <a:r>
              <a:rPr lang="ru-RU" sz="2000" b="1" dirty="0"/>
              <a:t>от платных услуг, оказываемых казенными учреждениями;  </a:t>
            </a:r>
          </a:p>
          <a:p>
            <a:r>
              <a:rPr lang="ru-RU" sz="2000" b="1" dirty="0" smtClean="0"/>
              <a:t>- средства</a:t>
            </a:r>
            <a:r>
              <a:rPr lang="ru-RU" sz="2000" b="1" dirty="0"/>
              <a:t>, полученные в результате применения мер гражданско-правовой, административной и уголовной ответственности, в том числе штрафы, конфискации, компенсации, а также средства, полученные в возмещение вреда, причиненного </a:t>
            </a:r>
            <a:r>
              <a:rPr lang="ru-RU" sz="2000" b="1" dirty="0" smtClean="0"/>
              <a:t>РФ, </a:t>
            </a:r>
            <a:r>
              <a:rPr lang="ru-RU" sz="2000" b="1" dirty="0"/>
              <a:t>субъектам </a:t>
            </a:r>
            <a:r>
              <a:rPr lang="ru-RU" sz="2000" b="1" dirty="0" smtClean="0"/>
              <a:t>РФ, </a:t>
            </a:r>
            <a:r>
              <a:rPr lang="ru-RU" sz="2000" b="1" dirty="0"/>
              <a:t>муниципальным образованиям, и иные суммы принудительного изъятия;  </a:t>
            </a:r>
          </a:p>
          <a:p>
            <a:r>
              <a:rPr lang="ru-RU" sz="2000" b="1" dirty="0" smtClean="0"/>
              <a:t>- средства </a:t>
            </a:r>
            <a:r>
              <a:rPr lang="ru-RU" sz="2000" b="1" dirty="0"/>
              <a:t>самообложения граждан;  </a:t>
            </a:r>
          </a:p>
          <a:p>
            <a:r>
              <a:rPr lang="ru-RU" sz="2000" b="1" dirty="0" smtClean="0"/>
              <a:t>- иные </a:t>
            </a:r>
            <a:r>
              <a:rPr lang="ru-RU" sz="2000" b="1" dirty="0"/>
              <a:t>неналоговые доходы</a:t>
            </a:r>
            <a:r>
              <a:rPr lang="ru-RU" sz="2000" b="1" dirty="0" smtClean="0"/>
              <a:t>.</a:t>
            </a:r>
            <a:endParaRPr lang="ru-RU" sz="2000" b="1" dirty="0"/>
          </a:p>
        </p:txBody>
      </p:sp>
    </p:spTree>
    <p:extLst>
      <p:ext uri="{BB962C8B-B14F-4D97-AF65-F5344CB8AC3E}">
        <p14:creationId xmlns:p14="http://schemas.microsoft.com/office/powerpoint/2010/main" val="4163506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28" y="641068"/>
            <a:ext cx="10746890" cy="4154984"/>
          </a:xfrm>
          <a:prstGeom prst="rect">
            <a:avLst/>
          </a:prstGeom>
        </p:spPr>
        <p:txBody>
          <a:bodyPr wrap="square">
            <a:spAutoFit/>
          </a:bodyPr>
          <a:lstStyle/>
          <a:p>
            <a:r>
              <a:rPr lang="ru-RU" sz="2400" dirty="0" smtClean="0"/>
              <a:t>К </a:t>
            </a:r>
            <a:r>
              <a:rPr lang="ru-RU" sz="2400" b="1" dirty="0">
                <a:solidFill>
                  <a:srgbClr val="FFFF00"/>
                </a:solidFill>
              </a:rPr>
              <a:t>безвозмездным поступлениям </a:t>
            </a:r>
            <a:r>
              <a:rPr lang="ru-RU" sz="2400" dirty="0"/>
              <a:t>относятся:  </a:t>
            </a:r>
          </a:p>
          <a:p>
            <a:r>
              <a:rPr lang="ru-RU" sz="2400" dirty="0" smtClean="0"/>
              <a:t>- дотации </a:t>
            </a:r>
            <a:r>
              <a:rPr lang="ru-RU" sz="2400" dirty="0"/>
              <a:t>из других бюджетов бюджетной системы Российской Федерации;  </a:t>
            </a:r>
          </a:p>
          <a:p>
            <a:r>
              <a:rPr lang="ru-RU" sz="2400" dirty="0"/>
              <a:t>субсидии из других бюджетов бюджетной системы Российской Федерации (межбюджетные субсидии);  </a:t>
            </a:r>
          </a:p>
          <a:p>
            <a:r>
              <a:rPr lang="ru-RU" sz="2400" dirty="0" smtClean="0"/>
              <a:t>- субвенции </a:t>
            </a:r>
            <a:r>
              <a:rPr lang="ru-RU" sz="2400" dirty="0"/>
              <a:t>из федерального бюджета и (или) из бюджетов субъектов Российской Федерации;  </a:t>
            </a:r>
          </a:p>
          <a:p>
            <a:r>
              <a:rPr lang="ru-RU" sz="2400" dirty="0" smtClean="0"/>
              <a:t>- иные </a:t>
            </a:r>
            <a:r>
              <a:rPr lang="ru-RU" sz="2400" dirty="0"/>
              <a:t>межбюджетные трансферты из других бюджетов бюджетной системы Российской Федерации;  </a:t>
            </a:r>
          </a:p>
          <a:p>
            <a:r>
              <a:rPr lang="ru-RU" sz="2400" dirty="0" smtClean="0"/>
              <a:t>- безвозмездные </a:t>
            </a:r>
            <a:r>
              <a:rPr lang="ru-RU" sz="2400" dirty="0"/>
              <a:t>поступления от физических и юридических лиц, международных организаций и правительств иностранных государств, в том числе добровольные пожертвования.  </a:t>
            </a:r>
          </a:p>
        </p:txBody>
      </p:sp>
    </p:spTree>
    <p:extLst>
      <p:ext uri="{BB962C8B-B14F-4D97-AF65-F5344CB8AC3E}">
        <p14:creationId xmlns:p14="http://schemas.microsoft.com/office/powerpoint/2010/main" val="1850097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141317" name="Rectangle 5"/>
          <p:cNvSpPr>
            <a:spLocks noChangeArrowheads="1"/>
          </p:cNvSpPr>
          <p:nvPr/>
        </p:nvSpPr>
        <p:spPr bwMode="auto">
          <a:xfrm>
            <a:off x="365760" y="1122698"/>
            <a:ext cx="1172583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ru-RU" dirty="0"/>
              <a:t>Классификация доходов бюджетов является группировкой доходов бюджетов бюджетной системы Российской Федерации.</a:t>
            </a:r>
          </a:p>
          <a:p>
            <a:r>
              <a:rPr lang="ru-RU" dirty="0"/>
              <a:t>Код классификации доходов бюджетов состоит из двадцати знаков. Структура двадцатизначного кода классификации доходов бюджетов является единой для бюджетов бюджетной системы Российской Федерации и включает следующие составные </a:t>
            </a:r>
            <a:r>
              <a:rPr lang="ru-RU" dirty="0" smtClean="0"/>
              <a:t>части:</a:t>
            </a:r>
            <a:endParaRPr lang="ru-RU" dirty="0"/>
          </a:p>
          <a:p>
            <a:r>
              <a:rPr lang="ru-RU" dirty="0"/>
              <a:t>код главного администратора доходов бюджета (</a:t>
            </a:r>
            <a:r>
              <a:rPr lang="ru-RU" dirty="0">
                <a:hlinkClick r:id="rId2" tooltip="Ссылка на текущий документ"/>
              </a:rPr>
              <a:t>1</a:t>
            </a:r>
            <a:r>
              <a:rPr lang="ru-RU" dirty="0"/>
              <a:t> - </a:t>
            </a:r>
            <a:r>
              <a:rPr lang="ru-RU" dirty="0">
                <a:hlinkClick r:id="rId3" tooltip="Ссылка на текущий документ"/>
              </a:rPr>
              <a:t>3</a:t>
            </a:r>
            <a:r>
              <a:rPr lang="ru-RU" dirty="0"/>
              <a:t> разряды);</a:t>
            </a:r>
          </a:p>
          <a:p>
            <a:r>
              <a:rPr lang="ru-RU" dirty="0"/>
              <a:t>код вида доходов бюджетов (</a:t>
            </a:r>
            <a:r>
              <a:rPr lang="ru-RU" dirty="0">
                <a:hlinkClick r:id="rId4" tooltip="Ссылка на текущий документ"/>
              </a:rPr>
              <a:t>4</a:t>
            </a:r>
            <a:r>
              <a:rPr lang="ru-RU" dirty="0"/>
              <a:t> - </a:t>
            </a:r>
            <a:r>
              <a:rPr lang="ru-RU" dirty="0">
                <a:hlinkClick r:id="rId5" tooltip="Ссылка на текущий документ"/>
              </a:rPr>
              <a:t>13</a:t>
            </a:r>
            <a:r>
              <a:rPr lang="ru-RU" dirty="0"/>
              <a:t> разряды);</a:t>
            </a:r>
          </a:p>
          <a:p>
            <a:r>
              <a:rPr lang="ru-RU" dirty="0"/>
              <a:t>код подвида доходов бюджетов (</a:t>
            </a:r>
            <a:r>
              <a:rPr lang="ru-RU" dirty="0">
                <a:hlinkClick r:id="rId6" tooltip="Ссылка на текущий документ"/>
              </a:rPr>
              <a:t>14</a:t>
            </a:r>
            <a:r>
              <a:rPr lang="ru-RU" dirty="0"/>
              <a:t> - </a:t>
            </a:r>
            <a:r>
              <a:rPr lang="ru-RU" dirty="0">
                <a:hlinkClick r:id="rId7" tooltip="Ссылка на текущий документ"/>
              </a:rPr>
              <a:t>17</a:t>
            </a:r>
            <a:r>
              <a:rPr lang="ru-RU" dirty="0"/>
              <a:t> разряды);</a:t>
            </a:r>
          </a:p>
          <a:p>
            <a:r>
              <a:rPr lang="ru-RU" dirty="0"/>
              <a:t>код классификации операций сектора государственного управления, относящихся к доходам бюджетов (</a:t>
            </a:r>
            <a:r>
              <a:rPr lang="ru-RU" dirty="0">
                <a:hlinkClick r:id="rId8" tooltip="Ссылка на текущий документ"/>
              </a:rPr>
              <a:t>18</a:t>
            </a:r>
            <a:r>
              <a:rPr lang="ru-RU" dirty="0"/>
              <a:t> - </a:t>
            </a:r>
            <a:r>
              <a:rPr lang="ru-RU" dirty="0">
                <a:hlinkClick r:id="rId9" tooltip="Ссылка на текущий документ"/>
              </a:rPr>
              <a:t>20</a:t>
            </a:r>
            <a:r>
              <a:rPr lang="ru-RU" dirty="0"/>
              <a:t> разряды</a:t>
            </a:r>
            <a:r>
              <a:rPr lang="ru-RU" dirty="0" smtClean="0"/>
              <a:t>).</a:t>
            </a:r>
            <a:endParaRPr lang="ru-RU" dirty="0"/>
          </a:p>
        </p:txBody>
      </p:sp>
      <p:graphicFrame>
        <p:nvGraphicFramePr>
          <p:cNvPr id="141445" name="Group 133"/>
          <p:cNvGraphicFramePr>
            <a:graphicFrameLocks noGrp="1"/>
          </p:cNvGraphicFramePr>
          <p:nvPr>
            <p:extLst/>
          </p:nvPr>
        </p:nvGraphicFramePr>
        <p:xfrm>
          <a:off x="365760" y="4136316"/>
          <a:ext cx="11230986" cy="1554480"/>
        </p:xfrm>
        <a:graphic>
          <a:graphicData uri="http://schemas.openxmlformats.org/drawingml/2006/table">
            <a:tbl>
              <a:tblPr/>
              <a:tblGrid>
                <a:gridCol w="505065"/>
                <a:gridCol w="503130"/>
                <a:gridCol w="570857"/>
                <a:gridCol w="884449"/>
                <a:gridCol w="473337"/>
                <a:gridCol w="548640"/>
                <a:gridCol w="441063"/>
                <a:gridCol w="518686"/>
                <a:gridCol w="371541"/>
                <a:gridCol w="605997"/>
                <a:gridCol w="594079"/>
                <a:gridCol w="594078"/>
                <a:gridCol w="692770"/>
                <a:gridCol w="598149"/>
                <a:gridCol w="556801"/>
                <a:gridCol w="473873"/>
                <a:gridCol w="592341"/>
                <a:gridCol w="684391"/>
                <a:gridCol w="464427"/>
                <a:gridCol w="557312"/>
              </a:tblGrid>
              <a:tr h="401555">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Главный администратор доходов бюджета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c gridSpan="10">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Вид доходов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sz="1000"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lang="ru-RU" sz="1000"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gridSpan="4">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Подвид доходов бюджетов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lang="ru-RU" sz="1000"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c rowSpan="2" gridSpan="3">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algn="ctr"/>
                      <a:r>
                        <a:rPr lang="ru-RU" sz="1200" b="1" dirty="0" smtClean="0">
                          <a:effectLst/>
                        </a:rPr>
                        <a:t>Код классификации операций сектора государственного управления, относящихся к доходам бюджетов</a:t>
                      </a:r>
                      <a:endParaRPr lang="ru-RU" sz="1200" b="1" dirty="0">
                        <a:effectLs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r>
              <a:tr h="705211">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lang="ru-RU" sz="1200" b="1" kern="1200" smtClean="0">
                          <a:solidFill>
                            <a:schemeClr val="tx1"/>
                          </a:solidFill>
                          <a:effectLst>
                            <a:outerShdw blurRad="38100" dist="38100" dir="2700000" algn="tl">
                              <a:srgbClr val="000000"/>
                            </a:outerShdw>
                          </a:effectLst>
                          <a:latin typeface="Arial" panose="020B0604020202020204" pitchFamily="34" charset="0"/>
                          <a:ea typeface="+mn-ea"/>
                          <a:cs typeface="+mn-cs"/>
                        </a:rPr>
                        <a:t>Группа доходов</a:t>
                      </a:r>
                    </a:p>
                    <a:p>
                      <a:pPr marL="0" marR="0" lvl="0" indent="0" algn="ctr" defTabSz="914400" rtl="0" eaLnBrk="1" fontAlgn="ctr" latinLnBrk="0" hangingPunct="1">
                        <a:lnSpc>
                          <a:spcPct val="100000"/>
                        </a:lnSpc>
                        <a:spcBef>
                          <a:spcPct val="0"/>
                        </a:spcBef>
                        <a:spcAft>
                          <a:spcPct val="0"/>
                        </a:spcAft>
                        <a:buClrTx/>
                        <a:buSzTx/>
                        <a:buFontTx/>
                        <a:buNone/>
                        <a:tabLst/>
                      </a:pPr>
                      <a:endPar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algn="ct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Подгруппа доходов</a:t>
                      </a:r>
                      <a:endParaRPr lang="ru-RU" sz="1200" b="1"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algn="ct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Статья доходов</a:t>
                      </a:r>
                      <a:endParaRPr lang="ru-RU" sz="1200" b="1"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Подстатья доходов</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algn="ctr"/>
                      <a:r>
                        <a:rPr lang="ru-RU" sz="1200" b="1" kern="1200" dirty="0" smtClean="0">
                          <a:solidFill>
                            <a:schemeClr val="tx1"/>
                          </a:solidFill>
                          <a:effectLst>
                            <a:outerShdw blurRad="38100" dist="38100" dir="2700000" algn="tl">
                              <a:srgbClr val="000000"/>
                            </a:outerShdw>
                          </a:effectLst>
                          <a:latin typeface="Arial" panose="020B0604020202020204" pitchFamily="34" charset="0"/>
                          <a:ea typeface="+mn-ea"/>
                          <a:cs typeface="+mn-cs"/>
                        </a:rPr>
                        <a:t>Элемент доходов</a:t>
                      </a:r>
                      <a:endParaRPr lang="ru-RU" sz="1200" b="1" kern="1200" dirty="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vMerge="1">
                  <a:txBody>
                    <a:bodyPr/>
                    <a:lstStyle/>
                    <a:p>
                      <a:endParaRPr lang="ru-RU" dirty="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lang="ru-RU" sz="1000" kern="1200" dirty="0" smtClean="0">
                        <a:solidFill>
                          <a:schemeClr val="tx1"/>
                        </a:solidFill>
                        <a:effectLst>
                          <a:outerShdw blurRad="38100" dist="38100" dir="2700000" algn="tl">
                            <a:srgbClr val="000000"/>
                          </a:outerShdw>
                        </a:effectLst>
                        <a:latin typeface="Arial" panose="020B0604020202020204" pitchFamily="34" charset="0"/>
                        <a:ea typeface="+mn-ea"/>
                        <a:cs typeface="+mn-cs"/>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endParaRPr lang="ru-RU"/>
                    </a:p>
                  </a:txBody>
                  <a:tcPr/>
                </a:tc>
                <a:tc hMerge="1"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r>
              <a:tr h="305183">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2</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3</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4</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5</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6</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7</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8</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9</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10</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11</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12</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outerShdw blurRad="38100" dist="38100" dir="2700000" algn="tl">
                              <a:srgbClr val="000000"/>
                            </a:outerShdw>
                          </a:effectLst>
                          <a:latin typeface="Arial Cyr" panose="020B0604020202020204" pitchFamily="34" charset="0"/>
                        </a:rPr>
                        <a:t>13</a:t>
                      </a:r>
                      <a:endParaRPr kumimoji="0" lang="ru-RU" sz="1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14</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15</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16</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17</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18</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19</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90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buSzPct val="90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folHlink"/>
                        </a:buClr>
                        <a:buSzPct val="9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Cyr" panose="020B0604020202020204" pitchFamily="34" charset="0"/>
                        </a:rPr>
                        <a:t>20</a:t>
                      </a:r>
                      <a:endParaRPr kumimoji="0" lang="ru-RU" sz="1800" b="1"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19440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419548" y="828339"/>
            <a:ext cx="11424621" cy="5509200"/>
          </a:xfrm>
          <a:prstGeom prst="rect">
            <a:avLst/>
          </a:prstGeom>
        </p:spPr>
        <p:txBody>
          <a:bodyPr wrap="square">
            <a:spAutoFit/>
          </a:bodyPr>
          <a:lstStyle/>
          <a:p>
            <a:r>
              <a:rPr lang="ru-RU" sz="2200" b="1" u="sng" dirty="0"/>
              <a:t>Группа доходов имеет следующие значения</a:t>
            </a:r>
            <a:r>
              <a:rPr lang="ru-RU" sz="2200" dirty="0"/>
              <a:t>:</a:t>
            </a:r>
          </a:p>
          <a:p>
            <a:r>
              <a:rPr lang="ru-RU" sz="2200" dirty="0" smtClean="0"/>
              <a:t>1 </a:t>
            </a:r>
            <a:r>
              <a:rPr lang="ru-RU" sz="2200" dirty="0"/>
              <a:t>- налоговые и неналоговые доходы;</a:t>
            </a:r>
          </a:p>
          <a:p>
            <a:r>
              <a:rPr lang="ru-RU" sz="2200" dirty="0" smtClean="0"/>
              <a:t>2 </a:t>
            </a:r>
            <a:r>
              <a:rPr lang="ru-RU" sz="2200" dirty="0"/>
              <a:t>- безвозмездные поступления</a:t>
            </a:r>
            <a:r>
              <a:rPr lang="ru-RU" sz="2200" dirty="0" smtClean="0"/>
              <a:t>.</a:t>
            </a:r>
          </a:p>
          <a:p>
            <a:endParaRPr lang="ru-RU" sz="2200" dirty="0" smtClean="0"/>
          </a:p>
          <a:p>
            <a:r>
              <a:rPr lang="ru-RU" sz="2200" b="1" u="sng" dirty="0"/>
              <a:t>Группа 100 "Налоговые и неналоговые доходы" содержит следующие подгруппы доходов</a:t>
            </a:r>
            <a:r>
              <a:rPr lang="ru-RU" sz="2200" dirty="0" smtClean="0"/>
              <a:t>:</a:t>
            </a:r>
          </a:p>
          <a:p>
            <a:r>
              <a:rPr lang="ru-RU" sz="2200" dirty="0" smtClean="0"/>
              <a:t>101 </a:t>
            </a:r>
            <a:r>
              <a:rPr lang="ru-RU" sz="2200" dirty="0"/>
              <a:t>- налоги на прибыль, доходы;</a:t>
            </a:r>
          </a:p>
          <a:p>
            <a:r>
              <a:rPr lang="ru-RU" sz="2200" dirty="0"/>
              <a:t>102 - страховые взносы на обязательное социальное страхование;</a:t>
            </a:r>
          </a:p>
          <a:p>
            <a:r>
              <a:rPr lang="ru-RU" sz="2200" dirty="0"/>
              <a:t>103 - налоги на товары (работы, услуги), реализуемые на территории Российской Федерации;</a:t>
            </a:r>
          </a:p>
          <a:p>
            <a:r>
              <a:rPr lang="ru-RU" sz="2200" dirty="0"/>
              <a:t>104 - налоги на товары, ввозимые на территорию Российской Федерации;</a:t>
            </a:r>
          </a:p>
          <a:p>
            <a:r>
              <a:rPr lang="ru-RU" sz="2200" dirty="0"/>
              <a:t>105 - налоги на совокупный доход;</a:t>
            </a:r>
          </a:p>
          <a:p>
            <a:r>
              <a:rPr lang="ru-RU" sz="2200" dirty="0"/>
              <a:t>106 - налоги на имущество;</a:t>
            </a:r>
          </a:p>
          <a:p>
            <a:r>
              <a:rPr lang="ru-RU" sz="2200" dirty="0"/>
              <a:t>107 - налоги, сборы и регулярные платежи за пользование природными ресурсами;</a:t>
            </a:r>
          </a:p>
          <a:p>
            <a:r>
              <a:rPr lang="ru-RU" sz="2200" dirty="0"/>
              <a:t>108 - государственная пошлина;</a:t>
            </a:r>
          </a:p>
          <a:p>
            <a:r>
              <a:rPr lang="ru-RU" sz="2200" dirty="0"/>
              <a:t>109 - задолженность и перерасчеты по отмененным налогам, сборам и иным обязательным платежам;</a:t>
            </a:r>
          </a:p>
          <a:p>
            <a:r>
              <a:rPr lang="ru-RU" sz="2200" dirty="0"/>
              <a:t>110 - доходы от внешнеэкономической деятельности</a:t>
            </a:r>
            <a:r>
              <a:rPr lang="ru-RU" sz="2200" dirty="0" smtClean="0"/>
              <a:t>;</a:t>
            </a:r>
            <a:endParaRPr lang="ru-RU" sz="2200" dirty="0"/>
          </a:p>
        </p:txBody>
      </p:sp>
    </p:spTree>
    <p:extLst>
      <p:ext uri="{BB962C8B-B14F-4D97-AF65-F5344CB8AC3E}">
        <p14:creationId xmlns:p14="http://schemas.microsoft.com/office/powerpoint/2010/main" val="1194645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419548" y="828339"/>
            <a:ext cx="11424621" cy="3816429"/>
          </a:xfrm>
          <a:prstGeom prst="rect">
            <a:avLst/>
          </a:prstGeom>
        </p:spPr>
        <p:txBody>
          <a:bodyPr wrap="square">
            <a:spAutoFit/>
          </a:bodyPr>
          <a:lstStyle/>
          <a:p>
            <a:r>
              <a:rPr lang="ru-RU" sz="2200" b="1" u="sng" dirty="0"/>
              <a:t>Группа 100 "Налоговые и неналоговые доходы" содержит следующие подгруппы доходов</a:t>
            </a:r>
            <a:r>
              <a:rPr lang="ru-RU" sz="2200" dirty="0" smtClean="0"/>
              <a:t>:</a:t>
            </a:r>
          </a:p>
          <a:p>
            <a:r>
              <a:rPr lang="ru-RU" sz="2200" dirty="0" smtClean="0"/>
              <a:t>111 </a:t>
            </a:r>
            <a:r>
              <a:rPr lang="ru-RU" sz="2200" dirty="0"/>
              <a:t>- доходы от использования имущества, находящегося в государственной и муниципальной собственности;</a:t>
            </a:r>
          </a:p>
          <a:p>
            <a:r>
              <a:rPr lang="ru-RU" sz="2200" dirty="0"/>
              <a:t>112 - платежи при пользовании природными ресурсами;</a:t>
            </a:r>
          </a:p>
          <a:p>
            <a:r>
              <a:rPr lang="ru-RU" sz="2200" dirty="0"/>
              <a:t>113 - доходы от оказания платных услуг (работ) и компенсации затрат государства;</a:t>
            </a:r>
          </a:p>
          <a:p>
            <a:r>
              <a:rPr lang="ru-RU" sz="2200" dirty="0"/>
              <a:t>114 - доходы от продажи материальных и нематериальных активов;</a:t>
            </a:r>
          </a:p>
          <a:p>
            <a:r>
              <a:rPr lang="ru-RU" sz="2200" dirty="0"/>
              <a:t>115 - административные платежи и сборы;</a:t>
            </a:r>
          </a:p>
          <a:p>
            <a:r>
              <a:rPr lang="ru-RU" sz="2200" dirty="0"/>
              <a:t>116 - штрафы, санкции, возмещение ущерба;</a:t>
            </a:r>
          </a:p>
          <a:p>
            <a:r>
              <a:rPr lang="ru-RU" sz="2200" dirty="0"/>
              <a:t>117 - прочие неналоговые доходы;</a:t>
            </a:r>
          </a:p>
          <a:p>
            <a:r>
              <a:rPr lang="ru-RU" sz="2200" dirty="0"/>
              <a:t>118 - поступления (перечисления) по урегулированию расчетов между бюджетами бюджетной системы Российской Федерации</a:t>
            </a:r>
            <a:r>
              <a:rPr lang="ru-RU" sz="2200" dirty="0" smtClean="0"/>
              <a:t>.</a:t>
            </a:r>
            <a:endParaRPr lang="ru-RU" sz="2200" dirty="0"/>
          </a:p>
        </p:txBody>
      </p:sp>
    </p:spTree>
    <p:extLst>
      <p:ext uri="{BB962C8B-B14F-4D97-AF65-F5344CB8AC3E}">
        <p14:creationId xmlns:p14="http://schemas.microsoft.com/office/powerpoint/2010/main" val="1320731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527124" y="1078166"/>
            <a:ext cx="11220226" cy="5047536"/>
          </a:xfrm>
          <a:prstGeom prst="rect">
            <a:avLst/>
          </a:prstGeom>
        </p:spPr>
        <p:txBody>
          <a:bodyPr wrap="square">
            <a:spAutoFit/>
          </a:bodyPr>
          <a:lstStyle/>
          <a:p>
            <a:r>
              <a:rPr lang="ru-RU" sz="2200" b="1" u="sng" dirty="0"/>
              <a:t>Группа доходов 200 "Безвозмездные поступления" имеет следующие значения:</a:t>
            </a:r>
          </a:p>
          <a:p>
            <a:r>
              <a:rPr lang="ru-RU" sz="2000" b="1" dirty="0"/>
              <a:t>201 - безвозмездные поступления от нерезидентов;</a:t>
            </a:r>
          </a:p>
          <a:p>
            <a:r>
              <a:rPr lang="ru-RU" sz="2000" b="1" dirty="0"/>
              <a:t>202 - безвозмездные поступления от других бюджетов бюджетной системы Российской Федерации;</a:t>
            </a:r>
          </a:p>
          <a:p>
            <a:r>
              <a:rPr lang="ru-RU" sz="2000" b="1" dirty="0"/>
              <a:t>203 - безвозмездные поступления от государственных (муниципальных) организаций;</a:t>
            </a:r>
          </a:p>
          <a:p>
            <a:r>
              <a:rPr lang="ru-RU" sz="2000" b="1" dirty="0"/>
              <a:t>204 - безвозмездные поступления от негосударственных организаций;</a:t>
            </a:r>
          </a:p>
          <a:p>
            <a:r>
              <a:rPr lang="ru-RU" sz="2000" b="1" dirty="0"/>
              <a:t>205 - безвозмездные поступления от наднациональных организаций;</a:t>
            </a:r>
          </a:p>
          <a:p>
            <a:r>
              <a:rPr lang="ru-RU" sz="2000" b="1" dirty="0"/>
              <a:t>207 - прочие безвозмездные поступления;</a:t>
            </a:r>
          </a:p>
          <a:p>
            <a:r>
              <a:rPr lang="ru-RU" sz="2000" b="1" dirty="0"/>
              <a:t>208 - перечисления для осуществления возврата (зачета) излишне уплаченных или излишне взысканных сумм налогов, сборов и иных платежей, а также сумм процентов за несвоевременное осуществление такого возврата и процентов, начисленных на излишне взысканные суммы;</a:t>
            </a:r>
          </a:p>
          <a:p>
            <a:r>
              <a:rPr lang="ru-RU" sz="2000" b="1" dirty="0"/>
              <a:t>218 - доходы бюджетов бюджетной системы Российской Федерации от возврата бюджетами бюджетной системы Российской Федерации и организациями остатков субсидий, субвенций и иных межбюджетных трансфертов, имеющих целевое назначение, прошлых лет;</a:t>
            </a:r>
          </a:p>
          <a:p>
            <a:r>
              <a:rPr lang="ru-RU" sz="2000" b="1" dirty="0"/>
              <a:t>219 - возврат остатков субсидий, субвенций и иных межбюджетных трансфертов, имеющих целевое назначение, прошлых лет</a:t>
            </a:r>
            <a:r>
              <a:rPr lang="ru-RU" sz="2000" b="1" dirty="0" smtClean="0"/>
              <a:t>.</a:t>
            </a:r>
            <a:endParaRPr lang="ru-RU" sz="2000" b="1" dirty="0"/>
          </a:p>
        </p:txBody>
      </p:sp>
    </p:spTree>
    <p:extLst>
      <p:ext uri="{BB962C8B-B14F-4D97-AF65-F5344CB8AC3E}">
        <p14:creationId xmlns:p14="http://schemas.microsoft.com/office/powerpoint/2010/main" val="2203902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699248" y="1325553"/>
            <a:ext cx="11155680" cy="4524315"/>
          </a:xfrm>
          <a:prstGeom prst="rect">
            <a:avLst/>
          </a:prstGeom>
        </p:spPr>
        <p:txBody>
          <a:bodyPr wrap="square">
            <a:spAutoFit/>
          </a:bodyPr>
          <a:lstStyle/>
          <a:p>
            <a:r>
              <a:rPr lang="ru-RU" sz="2400" b="1" u="sng" dirty="0"/>
              <a:t>Код вида доходов бюджетов имеет один из следующих кодов элемента доходов:</a:t>
            </a:r>
          </a:p>
          <a:p>
            <a:r>
              <a:rPr lang="ru-RU" sz="2400" dirty="0"/>
              <a:t>01 - федеральный бюджет;</a:t>
            </a:r>
          </a:p>
          <a:p>
            <a:r>
              <a:rPr lang="ru-RU" sz="2400" dirty="0"/>
              <a:t>02 - бюджет субъекта Российской Федерации;</a:t>
            </a:r>
          </a:p>
          <a:p>
            <a:r>
              <a:rPr lang="ru-RU" sz="2400" dirty="0"/>
              <a:t>03 - бюджеты внутригородских муниципальных образований городов федерального значения Москвы и Санкт-Петербурга;</a:t>
            </a:r>
          </a:p>
          <a:p>
            <a:r>
              <a:rPr lang="ru-RU" sz="2400" dirty="0"/>
              <a:t>04 - бюджет городского округа;</a:t>
            </a:r>
          </a:p>
          <a:p>
            <a:r>
              <a:rPr lang="ru-RU" sz="2400" dirty="0"/>
              <a:t>05 - бюджет муниципального района;</a:t>
            </a:r>
          </a:p>
          <a:p>
            <a:r>
              <a:rPr lang="ru-RU" sz="2400" dirty="0"/>
              <a:t>06 - бюджет Пенсионного фонда Российской Федерации;</a:t>
            </a:r>
          </a:p>
          <a:p>
            <a:r>
              <a:rPr lang="ru-RU" sz="2400" dirty="0"/>
              <a:t>07 - бюджет Фонда социального страхования Российской Федерации;</a:t>
            </a:r>
          </a:p>
          <a:p>
            <a:r>
              <a:rPr lang="ru-RU" sz="2400" dirty="0"/>
              <a:t>08 - бюджет Федерального фонда обязательного медицинского страхования;</a:t>
            </a:r>
          </a:p>
          <a:p>
            <a:r>
              <a:rPr lang="ru-RU" sz="2400" dirty="0"/>
              <a:t>09 - бюджет территориального фонда обязательного медицинского страхования;</a:t>
            </a:r>
          </a:p>
          <a:p>
            <a:r>
              <a:rPr lang="ru-RU" sz="2400" dirty="0"/>
              <a:t>10 - бюджет поселения</a:t>
            </a:r>
            <a:r>
              <a:rPr lang="ru-RU" sz="2400" dirty="0" smtClean="0"/>
              <a:t>.</a:t>
            </a:r>
            <a:endParaRPr lang="ru-RU" sz="2400" dirty="0"/>
          </a:p>
        </p:txBody>
      </p:sp>
    </p:spTree>
    <p:extLst>
      <p:ext uri="{BB962C8B-B14F-4D97-AF65-F5344CB8AC3E}">
        <p14:creationId xmlns:p14="http://schemas.microsoft.com/office/powerpoint/2010/main" val="3973234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591671" y="1137213"/>
            <a:ext cx="10779162" cy="4524315"/>
          </a:xfrm>
          <a:prstGeom prst="rect">
            <a:avLst/>
          </a:prstGeom>
        </p:spPr>
        <p:txBody>
          <a:bodyPr wrap="square">
            <a:spAutoFit/>
          </a:bodyPr>
          <a:lstStyle/>
          <a:p>
            <a:r>
              <a:rPr lang="ru-RU" sz="2400" b="1" u="sng" dirty="0"/>
              <a:t>Код </a:t>
            </a:r>
            <a:r>
              <a:rPr lang="ru-RU" sz="2400" b="1" u="sng" dirty="0" smtClean="0"/>
              <a:t>подвида </a:t>
            </a:r>
            <a:r>
              <a:rPr lang="ru-RU" sz="2400" b="1" u="sng" dirty="0"/>
              <a:t>доходов бюджетов имеет один из следующих кодов элемента доходов:</a:t>
            </a:r>
          </a:p>
          <a:p>
            <a:endParaRPr lang="ru-RU" sz="2400" dirty="0" smtClean="0"/>
          </a:p>
          <a:p>
            <a:r>
              <a:rPr lang="ru-RU" sz="2400" dirty="0" smtClean="0"/>
              <a:t>1000 </a:t>
            </a:r>
            <a:r>
              <a:rPr lang="ru-RU" sz="2400" dirty="0"/>
              <a:t>- сумма платежа (перерасчеты, недоимка и задолженность по соответствующему платежу, в том числе по отмененному);</a:t>
            </a:r>
          </a:p>
          <a:p>
            <a:r>
              <a:rPr lang="ru-RU" sz="2400" dirty="0"/>
              <a:t>2000 - пени и проценты по соответствующему платежу;</a:t>
            </a:r>
          </a:p>
          <a:p>
            <a:r>
              <a:rPr lang="ru-RU" sz="2400" dirty="0"/>
              <a:t>3000 - суммы денежных взысканий (штрафов) по соответствующему платежу согласно законодательству Российской Федерации.</a:t>
            </a:r>
          </a:p>
          <a:p>
            <a:r>
              <a:rPr lang="ru-RU" sz="2400" dirty="0"/>
              <a:t>В случае заполнения платежного документа плательщиком с указанием кода подвида доходов, отличного от кодов подвида доходов 1000, 2000, 3000, применяется код подвида доходов 4000 - прочие поступления</a:t>
            </a:r>
            <a:r>
              <a:rPr lang="ru-RU" sz="2400" dirty="0" smtClean="0"/>
              <a:t>.</a:t>
            </a:r>
            <a:r>
              <a:rPr lang="ru-RU" sz="2400" dirty="0"/>
              <a:t/>
            </a:r>
            <a:br>
              <a:rPr lang="ru-RU" sz="2400" dirty="0"/>
            </a:br>
            <a:endParaRPr lang="ru-RU" sz="2400" dirty="0"/>
          </a:p>
        </p:txBody>
      </p:sp>
    </p:spTree>
    <p:extLst>
      <p:ext uri="{BB962C8B-B14F-4D97-AF65-F5344CB8AC3E}">
        <p14:creationId xmlns:p14="http://schemas.microsoft.com/office/powerpoint/2010/main" val="375558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602428" y="874296"/>
            <a:ext cx="11230984" cy="5601533"/>
          </a:xfrm>
          <a:prstGeom prst="rect">
            <a:avLst/>
          </a:prstGeom>
        </p:spPr>
        <p:txBody>
          <a:bodyPr wrap="square">
            <a:spAutoFit/>
          </a:bodyPr>
          <a:lstStyle/>
          <a:p>
            <a:r>
              <a:rPr lang="ru-RU" sz="2000" b="1" u="sng" dirty="0"/>
              <a:t>Код классификации операций сектора государственного управления</a:t>
            </a:r>
            <a:r>
              <a:rPr lang="ru-RU" sz="2000" dirty="0"/>
              <a:t>, относящийся к доходам бюджетов, включает следующие коды статей и подстатей операций сектора государственного </a:t>
            </a:r>
            <a:r>
              <a:rPr lang="ru-RU" sz="2000" dirty="0" smtClean="0"/>
              <a:t>управления:</a:t>
            </a:r>
            <a:endParaRPr lang="ru-RU" sz="2000" dirty="0"/>
          </a:p>
          <a:p>
            <a:r>
              <a:rPr lang="ru-RU" sz="2000" dirty="0"/>
              <a:t>110 - налоговые доходы;</a:t>
            </a:r>
          </a:p>
          <a:p>
            <a:r>
              <a:rPr lang="ru-RU" sz="2000" dirty="0"/>
              <a:t>120 - доходы от собственности;</a:t>
            </a:r>
          </a:p>
          <a:p>
            <a:r>
              <a:rPr lang="ru-RU" sz="2000" dirty="0"/>
              <a:t>130 - доходы от оказания платных услуг;</a:t>
            </a:r>
          </a:p>
          <a:p>
            <a:r>
              <a:rPr lang="ru-RU" sz="2000" dirty="0"/>
              <a:t>140 - суммы принудительного изъятия;</a:t>
            </a:r>
          </a:p>
          <a:p>
            <a:r>
              <a:rPr lang="ru-RU" sz="2000" dirty="0"/>
              <a:t>150 - безвозмездные поступления от бюджетов;</a:t>
            </a:r>
          </a:p>
          <a:p>
            <a:r>
              <a:rPr lang="ru-RU" sz="2000" dirty="0"/>
              <a:t>151 - поступления от других бюджетов бюджетной системы Российской Федерации;</a:t>
            </a:r>
          </a:p>
          <a:p>
            <a:r>
              <a:rPr lang="ru-RU" sz="2000" dirty="0"/>
              <a:t>152 - поступления от наднациональных организаций и правительств иностранных государств;</a:t>
            </a:r>
          </a:p>
          <a:p>
            <a:r>
              <a:rPr lang="ru-RU" sz="2000" dirty="0"/>
              <a:t>153 - поступления от международных финансовых организаций;</a:t>
            </a:r>
          </a:p>
          <a:p>
            <a:r>
              <a:rPr lang="ru-RU" sz="2000" dirty="0"/>
              <a:t>160 - страховые взносы на обязательное социальное страхование;</a:t>
            </a:r>
          </a:p>
          <a:p>
            <a:r>
              <a:rPr lang="ru-RU" sz="2000" dirty="0"/>
              <a:t>170 - доходы от операций с активами;</a:t>
            </a:r>
          </a:p>
          <a:p>
            <a:r>
              <a:rPr lang="ru-RU" sz="2000" dirty="0"/>
              <a:t>180 - прочие доходы;</a:t>
            </a:r>
          </a:p>
          <a:p>
            <a:r>
              <a:rPr lang="ru-RU" sz="2000" dirty="0"/>
              <a:t>410 - уменьшение стоимости основных средств;</a:t>
            </a:r>
          </a:p>
          <a:p>
            <a:r>
              <a:rPr lang="ru-RU" sz="2000" dirty="0"/>
              <a:t>420 - уменьшение стоимости нематериальных активов;</a:t>
            </a:r>
          </a:p>
          <a:p>
            <a:r>
              <a:rPr lang="ru-RU" sz="2000" dirty="0"/>
              <a:t>430 - уменьшение стоимости непроизведенных активов;</a:t>
            </a:r>
          </a:p>
          <a:p>
            <a:r>
              <a:rPr lang="ru-RU" sz="2000" dirty="0"/>
              <a:t>440 - уменьшение стоимости материальных запасов</a:t>
            </a:r>
            <a:r>
              <a:rPr lang="ru-RU" sz="2000" dirty="0" smtClean="0"/>
              <a:t>.</a:t>
            </a:r>
            <a:endParaRPr lang="ru-RU" sz="2000" dirty="0"/>
          </a:p>
        </p:txBody>
      </p:sp>
    </p:spTree>
    <p:extLst>
      <p:ext uri="{BB962C8B-B14F-4D97-AF65-F5344CB8AC3E}">
        <p14:creationId xmlns:p14="http://schemas.microsoft.com/office/powerpoint/2010/main" val="1403783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527124" y="920463"/>
            <a:ext cx="11128785" cy="3785652"/>
          </a:xfrm>
          <a:prstGeom prst="rect">
            <a:avLst/>
          </a:prstGeom>
        </p:spPr>
        <p:txBody>
          <a:bodyPr wrap="square">
            <a:spAutoFit/>
          </a:bodyPr>
          <a:lstStyle/>
          <a:p>
            <a:r>
              <a:rPr lang="ru-RU" sz="2000" b="1" dirty="0"/>
              <a:t>1 00 00000 00 0000 </a:t>
            </a:r>
            <a:r>
              <a:rPr lang="ru-RU" sz="2000" b="1" dirty="0" smtClean="0"/>
              <a:t>000 - НАЛОГОВЫЕ </a:t>
            </a:r>
            <a:r>
              <a:rPr lang="ru-RU" sz="2000" b="1" dirty="0"/>
              <a:t>И НЕНАЛОГОВЫЕ ДОХОДЫ</a:t>
            </a:r>
          </a:p>
          <a:p>
            <a:pPr marR="0"/>
            <a:r>
              <a:rPr lang="ru-RU" sz="2000" b="1" dirty="0"/>
              <a:t>1 </a:t>
            </a:r>
            <a:r>
              <a:rPr lang="ru-RU" sz="2000" b="1" dirty="0" smtClean="0"/>
              <a:t>01 </a:t>
            </a:r>
            <a:r>
              <a:rPr lang="ru-RU" sz="2000" b="1" dirty="0"/>
              <a:t>00000 00 0000 000 - </a:t>
            </a:r>
            <a:r>
              <a:rPr lang="ru-RU" sz="2000" b="1" dirty="0" smtClean="0"/>
              <a:t>НАЛОГИ </a:t>
            </a:r>
            <a:r>
              <a:rPr lang="ru-RU" sz="2000" b="1" dirty="0"/>
              <a:t>НА ПРИБЫЛЬ, ДОХОДЫ</a:t>
            </a:r>
          </a:p>
          <a:p>
            <a:pPr marR="0"/>
            <a:r>
              <a:rPr lang="ru-RU" sz="2000" b="1" dirty="0"/>
              <a:t>1 </a:t>
            </a:r>
            <a:r>
              <a:rPr lang="ru-RU" sz="2000" b="1" dirty="0" smtClean="0"/>
              <a:t>01 01000 </a:t>
            </a:r>
            <a:r>
              <a:rPr lang="ru-RU" sz="2000" b="1" dirty="0"/>
              <a:t>00 0000 </a:t>
            </a:r>
            <a:r>
              <a:rPr lang="ru-RU" sz="2000" b="1" dirty="0" smtClean="0"/>
              <a:t>110 - Налог </a:t>
            </a:r>
            <a:r>
              <a:rPr lang="ru-RU" sz="2000" b="1" dirty="0"/>
              <a:t>на прибыль организаций</a:t>
            </a:r>
          </a:p>
          <a:p>
            <a:pPr marR="0"/>
            <a:r>
              <a:rPr lang="ru-RU" sz="2000" b="1" dirty="0"/>
              <a:t>1 </a:t>
            </a:r>
            <a:r>
              <a:rPr lang="ru-RU" sz="2000" b="1" dirty="0" smtClean="0"/>
              <a:t>01 01010 00 </a:t>
            </a:r>
            <a:r>
              <a:rPr lang="ru-RU" sz="2000" b="1" dirty="0"/>
              <a:t>0000 110 </a:t>
            </a:r>
            <a:r>
              <a:rPr lang="ru-RU" sz="2000" b="1" dirty="0" smtClean="0"/>
              <a:t>- Налог </a:t>
            </a:r>
            <a:r>
              <a:rPr lang="ru-RU" sz="2000" b="1" dirty="0"/>
              <a:t>на прибыль организаций, зачисляемый в бюджеты бюджетной системы Российской Федерации по соответствующим ставкам</a:t>
            </a:r>
          </a:p>
          <a:p>
            <a:pPr marR="0"/>
            <a:r>
              <a:rPr lang="ru-RU" sz="2000" b="1" dirty="0"/>
              <a:t>1 </a:t>
            </a:r>
            <a:r>
              <a:rPr lang="ru-RU" sz="2000" b="1" dirty="0" smtClean="0"/>
              <a:t>01 01011 01 0000 </a:t>
            </a:r>
            <a:r>
              <a:rPr lang="ru-RU" sz="2000" b="1" dirty="0"/>
              <a:t>110 </a:t>
            </a:r>
            <a:r>
              <a:rPr lang="ru-RU" sz="2000" b="1" dirty="0" smtClean="0"/>
              <a:t>- Налог </a:t>
            </a:r>
            <a:r>
              <a:rPr lang="ru-RU" sz="2000" b="1" dirty="0"/>
              <a:t>на прибыль организаций, зачисляемый в федеральный бюджет</a:t>
            </a:r>
          </a:p>
          <a:p>
            <a:pPr marR="0"/>
            <a:r>
              <a:rPr lang="ru-RU" sz="2000" b="1" dirty="0"/>
              <a:t>1 </a:t>
            </a:r>
            <a:r>
              <a:rPr lang="ru-RU" sz="2000" b="1" dirty="0" smtClean="0"/>
              <a:t>01 01012 02 </a:t>
            </a:r>
            <a:r>
              <a:rPr lang="ru-RU" sz="2000" b="1" dirty="0"/>
              <a:t>0000 110 </a:t>
            </a:r>
            <a:r>
              <a:rPr lang="ru-RU" sz="2000" b="1" dirty="0" smtClean="0"/>
              <a:t>- Налог </a:t>
            </a:r>
            <a:r>
              <a:rPr lang="ru-RU" sz="2000" b="1" dirty="0"/>
              <a:t>на прибыль организаций, зачисляемый в бюджеты субъектов Российской Федерации</a:t>
            </a:r>
          </a:p>
          <a:p>
            <a:pPr marR="0"/>
            <a:r>
              <a:rPr lang="ru-RU" sz="2000" b="1" dirty="0"/>
              <a:t>1 </a:t>
            </a:r>
            <a:r>
              <a:rPr lang="ru-RU" sz="2000" b="1" dirty="0" smtClean="0"/>
              <a:t>01 01020 01 </a:t>
            </a:r>
            <a:r>
              <a:rPr lang="ru-RU" sz="2000" b="1" dirty="0"/>
              <a:t>0000 110 </a:t>
            </a:r>
            <a:r>
              <a:rPr lang="ru-RU" sz="2000" b="1" dirty="0" smtClean="0"/>
              <a:t>- Налог </a:t>
            </a:r>
            <a:r>
              <a:rPr lang="ru-RU" sz="2000" b="1" dirty="0"/>
              <a:t>на прибыль организаций при выполнении соглашений о разделе продукции, заключенных до вступления в силу Федерального </a:t>
            </a:r>
            <a:r>
              <a:rPr lang="ru-RU" sz="2000" b="1" dirty="0">
                <a:hlinkClick r:id="rId2"/>
              </a:rPr>
              <a:t>закона</a:t>
            </a:r>
            <a:r>
              <a:rPr lang="ru-RU" sz="2000" b="1" dirty="0"/>
              <a:t> "О соглашениях о разделе продукции" и не предусматривающих специальные налоговые ставки для зачисления указанного налога в федеральный бюджет и бюджеты субъектов Российской </a:t>
            </a:r>
            <a:r>
              <a:rPr lang="ru-RU" sz="2000" b="1" dirty="0" smtClean="0"/>
              <a:t>Федерации</a:t>
            </a:r>
            <a:endParaRPr lang="ru-RU" sz="2000" b="1" dirty="0"/>
          </a:p>
        </p:txBody>
      </p:sp>
    </p:spTree>
    <p:extLst>
      <p:ext uri="{BB962C8B-B14F-4D97-AF65-F5344CB8AC3E}">
        <p14:creationId xmlns:p14="http://schemas.microsoft.com/office/powerpoint/2010/main" val="10482623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527124" y="920463"/>
            <a:ext cx="11128785" cy="3785652"/>
          </a:xfrm>
          <a:prstGeom prst="rect">
            <a:avLst/>
          </a:prstGeom>
        </p:spPr>
        <p:txBody>
          <a:bodyPr wrap="square">
            <a:spAutoFit/>
          </a:bodyPr>
          <a:lstStyle/>
          <a:p>
            <a:pPr marR="0"/>
            <a:r>
              <a:rPr lang="ru-RU" sz="2000" b="1" dirty="0" smtClean="0"/>
              <a:t>1 01 01030 01 </a:t>
            </a:r>
            <a:r>
              <a:rPr lang="ru-RU" sz="2000" b="1" dirty="0"/>
              <a:t>0000 110 </a:t>
            </a:r>
            <a:r>
              <a:rPr lang="ru-RU" sz="2000" b="1" dirty="0" smtClean="0"/>
              <a:t>- Налог </a:t>
            </a:r>
            <a:r>
              <a:rPr lang="ru-RU" sz="2000" b="1" dirty="0"/>
              <a:t>на прибыль организаций с доходов иностранных организаций, не связанных с деятельностью в Российской Федерации через постоянное представительство, за исключением доходов, полученных в виде дивидендов и процентов по государственным и муниципальным ценным бумагам</a:t>
            </a:r>
          </a:p>
          <a:p>
            <a:pPr marR="0"/>
            <a:r>
              <a:rPr lang="ru-RU" sz="2000" b="1" dirty="0"/>
              <a:t>1 </a:t>
            </a:r>
            <a:r>
              <a:rPr lang="ru-RU" sz="2000" b="1" dirty="0" smtClean="0"/>
              <a:t>01 01040 01 </a:t>
            </a:r>
            <a:r>
              <a:rPr lang="ru-RU" sz="2000" b="1" dirty="0"/>
              <a:t>0000 110 </a:t>
            </a:r>
            <a:r>
              <a:rPr lang="ru-RU" sz="2000" b="1" dirty="0" smtClean="0"/>
              <a:t>- Налог </a:t>
            </a:r>
            <a:r>
              <a:rPr lang="ru-RU" sz="2000" b="1" dirty="0"/>
              <a:t>на прибыль организаций с доходов, полученных в виде дивидендов от российских организаций российскими организациями</a:t>
            </a:r>
          </a:p>
          <a:p>
            <a:pPr marR="0"/>
            <a:r>
              <a:rPr lang="ru-RU" sz="2000" b="1" dirty="0"/>
              <a:t>1 </a:t>
            </a:r>
            <a:r>
              <a:rPr lang="ru-RU" sz="2000" b="1" dirty="0" smtClean="0"/>
              <a:t>01 01050 01 </a:t>
            </a:r>
            <a:r>
              <a:rPr lang="ru-RU" sz="2000" b="1" dirty="0"/>
              <a:t>0000 110 </a:t>
            </a:r>
            <a:r>
              <a:rPr lang="ru-RU" sz="2000" b="1" dirty="0" smtClean="0"/>
              <a:t>- Налог </a:t>
            </a:r>
            <a:r>
              <a:rPr lang="ru-RU" sz="2000" b="1" dirty="0"/>
              <a:t>на прибыль организаций с доходов, полученных в виде дивидендов от российских организаций иностранными организациями</a:t>
            </a:r>
          </a:p>
          <a:p>
            <a:pPr marR="0"/>
            <a:r>
              <a:rPr lang="ru-RU" sz="2000" b="1" dirty="0"/>
              <a:t>1 </a:t>
            </a:r>
            <a:r>
              <a:rPr lang="ru-RU" sz="2000" b="1" dirty="0" smtClean="0"/>
              <a:t>01 01060 01 </a:t>
            </a:r>
            <a:r>
              <a:rPr lang="ru-RU" sz="2000" b="1" dirty="0"/>
              <a:t>0000 110 </a:t>
            </a:r>
            <a:r>
              <a:rPr lang="ru-RU" sz="2000" b="1" dirty="0" smtClean="0"/>
              <a:t>- Налог </a:t>
            </a:r>
            <a:r>
              <a:rPr lang="ru-RU" sz="2000" b="1" dirty="0"/>
              <a:t>на прибыль организаций с доходов, полученных в виде дивидендов от иностранных организаций российскими организациями</a:t>
            </a:r>
          </a:p>
          <a:p>
            <a:pPr marR="0"/>
            <a:r>
              <a:rPr lang="ru-RU" sz="2000" b="1" dirty="0"/>
              <a:t>1 </a:t>
            </a:r>
            <a:r>
              <a:rPr lang="ru-RU" sz="2000" b="1" dirty="0" smtClean="0"/>
              <a:t>01 01070 01 </a:t>
            </a:r>
            <a:r>
              <a:rPr lang="ru-RU" sz="2000" b="1" dirty="0"/>
              <a:t>0000 110 </a:t>
            </a:r>
            <a:r>
              <a:rPr lang="ru-RU" sz="2000" b="1" dirty="0" smtClean="0"/>
              <a:t>- Налог </a:t>
            </a:r>
            <a:r>
              <a:rPr lang="ru-RU" sz="2000" b="1" dirty="0"/>
              <a:t>на прибыль организаций с доходов, полученных в виде процентов по государственным и муниципальным ценным </a:t>
            </a:r>
            <a:r>
              <a:rPr lang="ru-RU" sz="2000" b="1" dirty="0" smtClean="0"/>
              <a:t>бумагам</a:t>
            </a:r>
            <a:endParaRPr lang="ru-RU" sz="2000" b="1" dirty="0"/>
          </a:p>
        </p:txBody>
      </p:sp>
    </p:spTree>
    <p:extLst>
      <p:ext uri="{BB962C8B-B14F-4D97-AF65-F5344CB8AC3E}">
        <p14:creationId xmlns:p14="http://schemas.microsoft.com/office/powerpoint/2010/main" val="4075600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527124" y="920463"/>
            <a:ext cx="11128785" cy="5016758"/>
          </a:xfrm>
          <a:prstGeom prst="rect">
            <a:avLst/>
          </a:prstGeom>
        </p:spPr>
        <p:txBody>
          <a:bodyPr wrap="square">
            <a:spAutoFit/>
          </a:bodyPr>
          <a:lstStyle/>
          <a:p>
            <a:r>
              <a:rPr lang="ru-RU" sz="2000" b="1" dirty="0"/>
              <a:t>1 </a:t>
            </a:r>
            <a:r>
              <a:rPr lang="ru-RU" sz="2000" b="1" dirty="0" smtClean="0"/>
              <a:t>01 02000 01 </a:t>
            </a:r>
            <a:r>
              <a:rPr lang="ru-RU" sz="2000" b="1" dirty="0"/>
              <a:t>0000 </a:t>
            </a:r>
            <a:r>
              <a:rPr lang="ru-RU" sz="2000" b="1" dirty="0" smtClean="0"/>
              <a:t>110 - </a:t>
            </a:r>
            <a:r>
              <a:rPr lang="ru-RU" sz="2000" b="1" dirty="0"/>
              <a:t>Налог на доходы физических </a:t>
            </a:r>
            <a:r>
              <a:rPr lang="ru-RU" sz="2000" b="1" dirty="0" smtClean="0"/>
              <a:t>лиц</a:t>
            </a:r>
            <a:endParaRPr lang="ru-RU" sz="2000" b="1" dirty="0"/>
          </a:p>
          <a:p>
            <a:pPr marR="0"/>
            <a:r>
              <a:rPr lang="ru-RU" sz="2000" b="1" dirty="0"/>
              <a:t>1 01 </a:t>
            </a:r>
            <a:r>
              <a:rPr lang="ru-RU" sz="2000" b="1" dirty="0" smtClean="0"/>
              <a:t>02010 </a:t>
            </a:r>
            <a:r>
              <a:rPr lang="ru-RU" sz="2000" b="1" dirty="0"/>
              <a:t>01 0000 110 </a:t>
            </a:r>
            <a:r>
              <a:rPr lang="ru-RU" sz="2000" b="1" dirty="0" smtClean="0"/>
              <a:t>- </a:t>
            </a:r>
            <a:r>
              <a:rPr lang="ru-RU" sz="2000" b="1" dirty="0"/>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a:t>
            </a:r>
            <a:r>
              <a:rPr lang="ru-RU" sz="2000" b="1" dirty="0">
                <a:hlinkClick r:id="rId2"/>
              </a:rPr>
              <a:t>статьями 227</a:t>
            </a:r>
            <a:r>
              <a:rPr lang="ru-RU" sz="2000" b="1" dirty="0"/>
              <a:t>, </a:t>
            </a:r>
            <a:r>
              <a:rPr lang="ru-RU" sz="2000" b="1" dirty="0">
                <a:hlinkClick r:id="rId3"/>
              </a:rPr>
              <a:t>227.1</a:t>
            </a:r>
            <a:r>
              <a:rPr lang="ru-RU" sz="2000" b="1" dirty="0"/>
              <a:t> и </a:t>
            </a:r>
            <a:r>
              <a:rPr lang="ru-RU" sz="2000" b="1" dirty="0">
                <a:hlinkClick r:id="rId4"/>
              </a:rPr>
              <a:t>228</a:t>
            </a:r>
            <a:r>
              <a:rPr lang="ru-RU" sz="2000" b="1" dirty="0"/>
              <a:t> Налогового кодекса Российской Федерации</a:t>
            </a:r>
            <a:br>
              <a:rPr lang="ru-RU" sz="2000" b="1" dirty="0"/>
            </a:br>
            <a:r>
              <a:rPr lang="ru-RU" sz="2000" b="1" dirty="0"/>
              <a:t>1 01 </a:t>
            </a:r>
            <a:r>
              <a:rPr lang="ru-RU" sz="2000" b="1" dirty="0" smtClean="0"/>
              <a:t>02020 </a:t>
            </a:r>
            <a:r>
              <a:rPr lang="ru-RU" sz="2000" b="1" dirty="0"/>
              <a:t>01 0000 110 </a:t>
            </a:r>
            <a:r>
              <a:rPr lang="ru-RU" sz="2000" b="1" dirty="0" smtClean="0"/>
              <a:t>- </a:t>
            </a:r>
            <a:r>
              <a:rPr lang="ru-RU" sz="2000" b="1" dirty="0"/>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a:t>
            </a:r>
            <a:r>
              <a:rPr lang="ru-RU" sz="2000" b="1" dirty="0">
                <a:hlinkClick r:id="rId2"/>
              </a:rPr>
              <a:t>статьей 227</a:t>
            </a:r>
            <a:r>
              <a:rPr lang="ru-RU" sz="2000" b="1" dirty="0"/>
              <a:t> Налогового кодекса Российской Федерации</a:t>
            </a:r>
            <a:br>
              <a:rPr lang="ru-RU" sz="2000" b="1" dirty="0"/>
            </a:br>
            <a:r>
              <a:rPr lang="ru-RU" sz="2000" b="1" dirty="0"/>
              <a:t>1 01 </a:t>
            </a:r>
            <a:r>
              <a:rPr lang="ru-RU" sz="2000" b="1" dirty="0" smtClean="0"/>
              <a:t>02030 </a:t>
            </a:r>
            <a:r>
              <a:rPr lang="ru-RU" sz="2000" b="1" dirty="0"/>
              <a:t>01 0000 110 </a:t>
            </a:r>
            <a:r>
              <a:rPr lang="ru-RU" sz="2000" b="1" dirty="0" smtClean="0"/>
              <a:t>- </a:t>
            </a:r>
            <a:r>
              <a:rPr lang="ru-RU" sz="2000" b="1" dirty="0"/>
              <a:t>Налог на доходы физических лиц с доходов, полученных физическими лицами в соответствии со </a:t>
            </a:r>
            <a:r>
              <a:rPr lang="ru-RU" sz="2000" b="1" dirty="0">
                <a:hlinkClick r:id="rId4"/>
              </a:rPr>
              <a:t>статьей 228</a:t>
            </a:r>
            <a:r>
              <a:rPr lang="ru-RU" sz="2000" b="1" dirty="0"/>
              <a:t> Налогового Кодекса Российской Федерации</a:t>
            </a:r>
            <a:br>
              <a:rPr lang="ru-RU" sz="2000" b="1" dirty="0"/>
            </a:br>
            <a:r>
              <a:rPr lang="ru-RU" sz="2000" b="1" dirty="0"/>
              <a:t>1 01 </a:t>
            </a:r>
            <a:r>
              <a:rPr lang="ru-RU" sz="2000" b="1" dirty="0" smtClean="0"/>
              <a:t>02040 </a:t>
            </a:r>
            <a:r>
              <a:rPr lang="ru-RU" sz="2000" b="1" dirty="0"/>
              <a:t>01 0000 110 </a:t>
            </a:r>
            <a:r>
              <a:rPr lang="ru-RU" sz="2000" b="1" dirty="0" smtClean="0"/>
              <a:t>- </a:t>
            </a:r>
            <a:r>
              <a:rPr lang="ru-RU" sz="2000" b="1" dirty="0"/>
              <a:t>Налог на доходы физических лиц в виде фиксированных авансовых платежей с доходов, полученных физическими лицами, являющимися иностранными гражданами, осуществляющими трудовую деятельность по найму у физических лиц на основании патента в соответствии со </a:t>
            </a:r>
            <a:r>
              <a:rPr lang="ru-RU" sz="2000" b="1" dirty="0">
                <a:hlinkClick r:id="rId3"/>
              </a:rPr>
              <a:t>статьей 227.1</a:t>
            </a:r>
            <a:r>
              <a:rPr lang="ru-RU" sz="2000" b="1" dirty="0"/>
              <a:t> Налогового кодекса Российской </a:t>
            </a:r>
            <a:r>
              <a:rPr lang="ru-RU" sz="2000" b="1" dirty="0" smtClean="0"/>
              <a:t>Федерации</a:t>
            </a:r>
            <a:endParaRPr lang="ru-RU" sz="2000" b="1" dirty="0"/>
          </a:p>
        </p:txBody>
      </p:sp>
    </p:spTree>
    <p:extLst>
      <p:ext uri="{BB962C8B-B14F-4D97-AF65-F5344CB8AC3E}">
        <p14:creationId xmlns:p14="http://schemas.microsoft.com/office/powerpoint/2010/main" val="28157137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ChangeArrowheads="1"/>
          </p:cNvSpPr>
          <p:nvPr/>
        </p:nvSpPr>
        <p:spPr bwMode="auto">
          <a:xfrm>
            <a:off x="2590800" y="3033713"/>
            <a:ext cx="762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r>
              <a:rPr lang="ru-RU" sz="3600">
                <a:solidFill>
                  <a:srgbClr val="FFFF66"/>
                </a:solidFill>
              </a:rPr>
              <a:t> 	</a:t>
            </a:r>
            <a:endParaRPr lang="ru-RU"/>
          </a:p>
        </p:txBody>
      </p:sp>
      <p:sp>
        <p:nvSpPr>
          <p:cNvPr id="141316" name="Rectangle 4"/>
          <p:cNvSpPr>
            <a:spLocks noChangeArrowheads="1"/>
          </p:cNvSpPr>
          <p:nvPr/>
        </p:nvSpPr>
        <p:spPr bwMode="auto">
          <a:xfrm>
            <a:off x="1708674" y="264495"/>
            <a:ext cx="80054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ru-RU" sz="3600" b="1" dirty="0">
                <a:solidFill>
                  <a:srgbClr val="FFFF00"/>
                </a:solidFill>
              </a:rPr>
              <a:t>Классификация </a:t>
            </a:r>
            <a:r>
              <a:rPr lang="ru-RU" sz="3600" b="1" dirty="0" smtClean="0">
                <a:solidFill>
                  <a:srgbClr val="FFFF00"/>
                </a:solidFill>
              </a:rPr>
              <a:t>доходов бюджетов</a:t>
            </a:r>
            <a:endParaRPr lang="ru-RU" sz="3600" b="1" dirty="0">
              <a:solidFill>
                <a:srgbClr val="FFFF00"/>
              </a:solidFill>
            </a:endParaRPr>
          </a:p>
        </p:txBody>
      </p:sp>
      <p:sp>
        <p:nvSpPr>
          <p:cNvPr id="2" name="Прямоугольник 1"/>
          <p:cNvSpPr/>
          <p:nvPr/>
        </p:nvSpPr>
        <p:spPr>
          <a:xfrm>
            <a:off x="917986" y="785309"/>
            <a:ext cx="10775577" cy="5940088"/>
          </a:xfrm>
          <a:prstGeom prst="rect">
            <a:avLst/>
          </a:prstGeom>
        </p:spPr>
        <p:txBody>
          <a:bodyPr wrap="square">
            <a:spAutoFit/>
          </a:bodyPr>
          <a:lstStyle/>
          <a:p>
            <a:r>
              <a:rPr lang="ru-RU" sz="2000" b="1" u="sng" dirty="0" smtClean="0"/>
              <a:t>Фрагмент перечня </a:t>
            </a:r>
            <a:r>
              <a:rPr lang="ru-RU" sz="2000" b="1" u="sng" dirty="0"/>
              <a:t>главных администраторов доходов бюджетов бюджетной системы Российской </a:t>
            </a:r>
            <a:r>
              <a:rPr lang="ru-RU" sz="2000" b="1" u="sng" dirty="0" smtClean="0"/>
              <a:t>Федерации</a:t>
            </a:r>
          </a:p>
          <a:p>
            <a:r>
              <a:rPr lang="ru-RU" sz="2000" b="1" dirty="0" smtClean="0"/>
              <a:t>020 </a:t>
            </a:r>
            <a:r>
              <a:rPr lang="ru-RU" sz="2000" b="1" dirty="0"/>
              <a:t>Министерство промышленности и торговли Российской Федерации</a:t>
            </a:r>
          </a:p>
          <a:p>
            <a:r>
              <a:rPr lang="ru-RU" sz="2000" b="1" dirty="0"/>
              <a:t>048 </a:t>
            </a:r>
            <a:r>
              <a:rPr lang="ru-RU" sz="2000" b="1" dirty="0" smtClean="0"/>
              <a:t>Федеральная </a:t>
            </a:r>
            <a:r>
              <a:rPr lang="ru-RU" sz="2000" b="1" dirty="0"/>
              <a:t>служба по надзору в сфере природопользования</a:t>
            </a:r>
          </a:p>
          <a:p>
            <a:r>
              <a:rPr lang="ru-RU" sz="2000" b="1" dirty="0"/>
              <a:t>049 Федеральное агентство по недропользованию</a:t>
            </a:r>
          </a:p>
          <a:p>
            <a:r>
              <a:rPr lang="ru-RU" sz="2000" b="1" dirty="0"/>
              <a:t>051 Министерство природных ресурсов и экологии Российской Федерации</a:t>
            </a:r>
          </a:p>
          <a:p>
            <a:r>
              <a:rPr lang="ru-RU" sz="2000" b="1" dirty="0"/>
              <a:t>052 Федеральное агентство водных ресурсов</a:t>
            </a:r>
          </a:p>
          <a:p>
            <a:r>
              <a:rPr lang="ru-RU" sz="2000" b="1" dirty="0"/>
              <a:t>053 Федеральное агентство лесного хозяйства</a:t>
            </a:r>
          </a:p>
          <a:p>
            <a:r>
              <a:rPr lang="ru-RU" sz="2000" b="1" dirty="0"/>
              <a:t>054 Министерство культуры Российской Федерации</a:t>
            </a:r>
          </a:p>
          <a:p>
            <a:r>
              <a:rPr lang="ru-RU" sz="2000" b="1" dirty="0"/>
              <a:t>056 Министерство здравоохранения Российской Федерации</a:t>
            </a:r>
          </a:p>
          <a:p>
            <a:r>
              <a:rPr lang="ru-RU" sz="2000" b="1" dirty="0"/>
              <a:t>060 Федеральная служба по надзору в сфере здравоохранения</a:t>
            </a:r>
          </a:p>
          <a:p>
            <a:r>
              <a:rPr lang="ru-RU" sz="2000" b="1" dirty="0"/>
              <a:t>071 Министерство связи и массовых коммуникаций Российской Федерации</a:t>
            </a:r>
          </a:p>
          <a:p>
            <a:r>
              <a:rPr lang="ru-RU" sz="2000" b="1" dirty="0"/>
              <a:t>074 Министерство образования и науки Российской Федерации</a:t>
            </a:r>
          </a:p>
          <a:p>
            <a:r>
              <a:rPr lang="ru-RU" sz="2000" b="1" dirty="0"/>
              <a:t>076 Федеральное агентство по рыболовству</a:t>
            </a:r>
          </a:p>
          <a:p>
            <a:r>
              <a:rPr lang="ru-RU" sz="2000" b="1" dirty="0"/>
              <a:t>077 Федеральная служба по надзору в сфере образования и науки</a:t>
            </a:r>
          </a:p>
          <a:p>
            <a:r>
              <a:rPr lang="ru-RU" sz="2000" b="1" dirty="0"/>
              <a:t>081 Федеральная служба по ветеринарному и фитосанитарному надзору</a:t>
            </a:r>
          </a:p>
          <a:p>
            <a:r>
              <a:rPr lang="ru-RU" sz="2000" b="1" dirty="0"/>
              <a:t>082 Министерство сельского хозяйства Российской Федерации</a:t>
            </a:r>
          </a:p>
          <a:p>
            <a:r>
              <a:rPr lang="ru-RU" sz="2000" b="1" dirty="0"/>
              <a:t>084 Федеральное агентство связи</a:t>
            </a:r>
          </a:p>
          <a:p>
            <a:r>
              <a:rPr lang="ru-RU" sz="2000" b="1" dirty="0"/>
              <a:t>089 Государственная фельдъегерская служба Российской </a:t>
            </a:r>
            <a:r>
              <a:rPr lang="ru-RU" sz="2000" b="1" dirty="0" smtClean="0"/>
              <a:t>Федерации</a:t>
            </a:r>
            <a:endParaRPr lang="ru-RU" sz="2000" b="1" dirty="0"/>
          </a:p>
        </p:txBody>
      </p:sp>
    </p:spTree>
    <p:extLst>
      <p:ext uri="{BB962C8B-B14F-4D97-AF65-F5344CB8AC3E}">
        <p14:creationId xmlns:p14="http://schemas.microsoft.com/office/powerpoint/2010/main" val="21757667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2743" y="172122"/>
            <a:ext cx="6691319" cy="646331"/>
          </a:xfrm>
          <a:prstGeom prst="rect">
            <a:avLst/>
          </a:prstGeom>
          <a:noFill/>
        </p:spPr>
        <p:txBody>
          <a:bodyPr wrap="none" rtlCol="0">
            <a:spAutoFit/>
          </a:bodyPr>
          <a:lstStyle/>
          <a:p>
            <a:r>
              <a:rPr lang="ru-RU" sz="3600" b="1" dirty="0" smtClean="0">
                <a:solidFill>
                  <a:srgbClr val="FFFF00"/>
                </a:solidFill>
              </a:rPr>
              <a:t>Доходы федерального бюджета</a:t>
            </a:r>
            <a:endParaRPr lang="ru-RU" sz="3600" b="1" dirty="0">
              <a:solidFill>
                <a:srgbClr val="FFFF00"/>
              </a:solidFill>
            </a:endParaRPr>
          </a:p>
        </p:txBody>
      </p:sp>
      <p:sp>
        <p:nvSpPr>
          <p:cNvPr id="3" name="Прямоугольник 2"/>
          <p:cNvSpPr/>
          <p:nvPr/>
        </p:nvSpPr>
        <p:spPr>
          <a:xfrm>
            <a:off x="699246" y="818453"/>
            <a:ext cx="10510221" cy="5909310"/>
          </a:xfrm>
          <a:prstGeom prst="rect">
            <a:avLst/>
          </a:prstGeom>
        </p:spPr>
        <p:txBody>
          <a:bodyPr wrap="square">
            <a:spAutoFit/>
          </a:bodyPr>
          <a:lstStyle/>
          <a:p>
            <a:r>
              <a:rPr lang="ru-RU" sz="2400" dirty="0"/>
              <a:t>В федеральный бюджет зачисляются налоговые доходы от следующих федеральных налогов и сборов, налогов, предусмотренных специальными налоговыми режимами: </a:t>
            </a:r>
            <a:endParaRPr lang="ru-RU" sz="2400" dirty="0" smtClean="0"/>
          </a:p>
          <a:p>
            <a:r>
              <a:rPr lang="ru-RU" dirty="0" smtClean="0"/>
              <a:t> </a:t>
            </a:r>
            <a:endParaRPr lang="ru-RU" b="1" dirty="0"/>
          </a:p>
          <a:p>
            <a:r>
              <a:rPr lang="ru-RU" b="1" dirty="0">
                <a:solidFill>
                  <a:srgbClr val="FFFF00"/>
                </a:solidFill>
              </a:rPr>
              <a:t>налога на прибыль организаций </a:t>
            </a:r>
            <a:r>
              <a:rPr lang="ru-RU" b="1" dirty="0"/>
              <a:t>по </a:t>
            </a:r>
            <a:r>
              <a:rPr lang="ru-RU" b="1" dirty="0">
                <a:hlinkClick r:id="rId2" tooltip="&quot;Налоговый кодекс Российской Федерации (часть вторая)&quot; от 05.08.2000 N 117-ФЗ (ред. от 28.12.2013) (с изм. и доп., вступ. в силу с 30.01.2014)"/>
              </a:rPr>
              <a:t>ставке</a:t>
            </a:r>
            <a:r>
              <a:rPr lang="ru-RU" b="1" dirty="0"/>
              <a:t>, установленной для зачисления указанного налога в федеральный бюджет, - по нормативу </a:t>
            </a:r>
            <a:r>
              <a:rPr lang="ru-RU" b="1" dirty="0">
                <a:solidFill>
                  <a:srgbClr val="FFFF00"/>
                </a:solidFill>
              </a:rPr>
              <a:t>100</a:t>
            </a:r>
            <a:r>
              <a:rPr lang="ru-RU" b="1" dirty="0"/>
              <a:t> процентов; </a:t>
            </a:r>
            <a:r>
              <a:rPr lang="ru-RU" dirty="0"/>
              <a:t> </a:t>
            </a:r>
          </a:p>
          <a:p>
            <a:r>
              <a:rPr lang="ru-RU" b="1" dirty="0" smtClean="0">
                <a:solidFill>
                  <a:srgbClr val="FFFF00"/>
                </a:solidFill>
              </a:rPr>
              <a:t>налога </a:t>
            </a:r>
            <a:r>
              <a:rPr lang="ru-RU" b="1" dirty="0">
                <a:solidFill>
                  <a:srgbClr val="FFFF00"/>
                </a:solidFill>
              </a:rPr>
              <a:t>на добавленную стоимость </a:t>
            </a:r>
            <a:r>
              <a:rPr lang="ru-RU" b="1" dirty="0"/>
              <a:t>- по нормативу </a:t>
            </a:r>
            <a:r>
              <a:rPr lang="ru-RU" b="1" dirty="0">
                <a:solidFill>
                  <a:srgbClr val="FFFF00"/>
                </a:solidFill>
              </a:rPr>
              <a:t>100</a:t>
            </a:r>
            <a:r>
              <a:rPr lang="ru-RU" b="1" dirty="0"/>
              <a:t> процентов;  </a:t>
            </a:r>
          </a:p>
          <a:p>
            <a:r>
              <a:rPr lang="ru-RU" b="1" dirty="0">
                <a:solidFill>
                  <a:srgbClr val="FFFF00"/>
                </a:solidFill>
              </a:rPr>
              <a:t>акцизов</a:t>
            </a:r>
            <a:r>
              <a:rPr lang="ru-RU" b="1" dirty="0"/>
              <a:t> на спирт этиловый из пищевого сырья - по нормативу </a:t>
            </a:r>
            <a:r>
              <a:rPr lang="ru-RU" b="1" dirty="0">
                <a:solidFill>
                  <a:srgbClr val="FFFF00"/>
                </a:solidFill>
              </a:rPr>
              <a:t>50</a:t>
            </a:r>
            <a:r>
              <a:rPr lang="ru-RU" b="1" dirty="0"/>
              <a:t> процентов;  </a:t>
            </a:r>
          </a:p>
          <a:p>
            <a:r>
              <a:rPr lang="ru-RU" b="1" dirty="0">
                <a:solidFill>
                  <a:srgbClr val="FFFF00"/>
                </a:solidFill>
              </a:rPr>
              <a:t>акцизов</a:t>
            </a:r>
            <a:r>
              <a:rPr lang="ru-RU" b="1" dirty="0"/>
              <a:t> на спирт этиловый из всех видов сырья, за исключением пищевого, - по нормативу </a:t>
            </a:r>
            <a:r>
              <a:rPr lang="ru-RU" b="1" dirty="0">
                <a:solidFill>
                  <a:srgbClr val="FFFF00"/>
                </a:solidFill>
              </a:rPr>
              <a:t>100</a:t>
            </a:r>
            <a:r>
              <a:rPr lang="ru-RU" b="1" dirty="0"/>
              <a:t> процентов;  </a:t>
            </a:r>
          </a:p>
          <a:p>
            <a:r>
              <a:rPr lang="ru-RU" b="1" dirty="0">
                <a:solidFill>
                  <a:srgbClr val="FFFF00"/>
                </a:solidFill>
              </a:rPr>
              <a:t>акцизов</a:t>
            </a:r>
            <a:r>
              <a:rPr lang="ru-RU" b="1" dirty="0"/>
              <a:t> на спиртосодержащую продукцию - по нормативу </a:t>
            </a:r>
            <a:r>
              <a:rPr lang="ru-RU" b="1" dirty="0">
                <a:solidFill>
                  <a:srgbClr val="FFFF00"/>
                </a:solidFill>
              </a:rPr>
              <a:t>50</a:t>
            </a:r>
            <a:r>
              <a:rPr lang="ru-RU" b="1" dirty="0"/>
              <a:t> процентов; </a:t>
            </a:r>
            <a:endParaRPr lang="ru-RU" b="1" dirty="0" smtClean="0"/>
          </a:p>
          <a:p>
            <a:r>
              <a:rPr lang="ru-RU" b="1" dirty="0">
                <a:solidFill>
                  <a:srgbClr val="FFFF00"/>
                </a:solidFill>
              </a:rPr>
              <a:t>акцизов</a:t>
            </a:r>
            <a:r>
              <a:rPr lang="ru-RU" b="1" dirty="0"/>
              <a:t> на алкогольную продукцию с объемной долей этилового спирта свыше </a:t>
            </a:r>
            <a:r>
              <a:rPr lang="ru-RU" b="1" dirty="0">
                <a:solidFill>
                  <a:srgbClr val="FFFF00"/>
                </a:solidFill>
              </a:rPr>
              <a:t>9</a:t>
            </a:r>
            <a:r>
              <a:rPr lang="ru-RU" b="1" dirty="0"/>
              <a:t> процентов, за исключением пива, вин, фруктовых вин, игристых вин (шампанских), винных напитков, изготавливаемых без добавления ректификованного этилового спирта, произведенного из пищевого сырья, и (или) спиртованных виноградного или иного фруктового сусла, и (или) винного дистиллята, и (или) фруктового дистиллята, - по нормативу </a:t>
            </a:r>
            <a:r>
              <a:rPr lang="ru-RU" b="1" dirty="0">
                <a:solidFill>
                  <a:srgbClr val="FFFF00"/>
                </a:solidFill>
              </a:rPr>
              <a:t>60</a:t>
            </a:r>
            <a:r>
              <a:rPr lang="ru-RU" b="1" dirty="0"/>
              <a:t> процентов</a:t>
            </a:r>
            <a:br>
              <a:rPr lang="ru-RU" b="1" dirty="0"/>
            </a:br>
            <a:r>
              <a:rPr lang="ru-RU" b="1" dirty="0">
                <a:solidFill>
                  <a:srgbClr val="FFFF00"/>
                </a:solidFill>
              </a:rPr>
              <a:t>акцизов</a:t>
            </a:r>
            <a:r>
              <a:rPr lang="ru-RU" b="1" dirty="0"/>
              <a:t> на табачную продукцию - по нормативу </a:t>
            </a:r>
            <a:r>
              <a:rPr lang="ru-RU" b="1" dirty="0">
                <a:solidFill>
                  <a:srgbClr val="FFFF00"/>
                </a:solidFill>
              </a:rPr>
              <a:t>100</a:t>
            </a:r>
            <a:r>
              <a:rPr lang="ru-RU" b="1" dirty="0"/>
              <a:t> процентов;  </a:t>
            </a:r>
          </a:p>
          <a:p>
            <a:r>
              <a:rPr lang="ru-RU" b="1" dirty="0">
                <a:solidFill>
                  <a:srgbClr val="FFFF00"/>
                </a:solidFill>
              </a:rPr>
              <a:t>акцизов</a:t>
            </a:r>
            <a:r>
              <a:rPr lang="ru-RU" b="1" dirty="0"/>
              <a:t> на автомобильный бензин, прямогонный бензин, дизельное топливо, моторные масла для дизельных и карбюраторных (инжекторных) двигателей, производимые на территории Российской Федерации, - по нормативу </a:t>
            </a:r>
            <a:r>
              <a:rPr lang="ru-RU" b="1" dirty="0">
                <a:solidFill>
                  <a:srgbClr val="FFFF00"/>
                </a:solidFill>
              </a:rPr>
              <a:t>28</a:t>
            </a:r>
            <a:r>
              <a:rPr lang="ru-RU" b="1" dirty="0"/>
              <a:t> процентов;  </a:t>
            </a:r>
          </a:p>
        </p:txBody>
      </p:sp>
    </p:spTree>
    <p:extLst>
      <p:ext uri="{BB962C8B-B14F-4D97-AF65-F5344CB8AC3E}">
        <p14:creationId xmlns:p14="http://schemas.microsoft.com/office/powerpoint/2010/main" val="41923440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2743" y="172122"/>
            <a:ext cx="6691319" cy="646331"/>
          </a:xfrm>
          <a:prstGeom prst="rect">
            <a:avLst/>
          </a:prstGeom>
          <a:noFill/>
        </p:spPr>
        <p:txBody>
          <a:bodyPr wrap="none" rtlCol="0">
            <a:spAutoFit/>
          </a:bodyPr>
          <a:lstStyle/>
          <a:p>
            <a:r>
              <a:rPr lang="ru-RU" sz="3600" b="1" dirty="0" smtClean="0">
                <a:solidFill>
                  <a:srgbClr val="FFFF00"/>
                </a:solidFill>
              </a:rPr>
              <a:t>Доходы федерального бюджета</a:t>
            </a:r>
            <a:endParaRPr lang="ru-RU" sz="3600" b="1" dirty="0">
              <a:solidFill>
                <a:srgbClr val="FFFF00"/>
              </a:solidFill>
            </a:endParaRPr>
          </a:p>
        </p:txBody>
      </p:sp>
      <p:sp>
        <p:nvSpPr>
          <p:cNvPr id="3" name="Прямоугольник 2"/>
          <p:cNvSpPr/>
          <p:nvPr/>
        </p:nvSpPr>
        <p:spPr>
          <a:xfrm>
            <a:off x="699246" y="818453"/>
            <a:ext cx="10510221" cy="5078313"/>
          </a:xfrm>
          <a:prstGeom prst="rect">
            <a:avLst/>
          </a:prstGeom>
        </p:spPr>
        <p:txBody>
          <a:bodyPr wrap="square">
            <a:spAutoFit/>
          </a:bodyPr>
          <a:lstStyle/>
          <a:p>
            <a:r>
              <a:rPr lang="ru-RU" sz="2400" dirty="0"/>
              <a:t>В федеральный бюджет зачисляются налоговые доходы от следующих федеральных налогов и сборов, налогов, предусмотренных специальными налоговыми режимами: </a:t>
            </a:r>
            <a:endParaRPr lang="ru-RU" sz="2400" dirty="0" smtClean="0"/>
          </a:p>
          <a:p>
            <a:r>
              <a:rPr lang="ru-RU" dirty="0" smtClean="0"/>
              <a:t> </a:t>
            </a:r>
            <a:endParaRPr lang="ru-RU" b="1" dirty="0"/>
          </a:p>
          <a:p>
            <a:r>
              <a:rPr lang="ru-RU" b="1" dirty="0">
                <a:solidFill>
                  <a:srgbClr val="FFFF00"/>
                </a:solidFill>
              </a:rPr>
              <a:t>акцизов</a:t>
            </a:r>
            <a:r>
              <a:rPr lang="ru-RU" b="1" dirty="0"/>
              <a:t> на автомобили легковые и мотоциклы - по нормативу 100 процентов;  </a:t>
            </a:r>
          </a:p>
          <a:p>
            <a:r>
              <a:rPr lang="ru-RU" b="1" dirty="0">
                <a:solidFill>
                  <a:srgbClr val="FFFF00"/>
                </a:solidFill>
              </a:rPr>
              <a:t>акцизов</a:t>
            </a:r>
            <a:r>
              <a:rPr lang="ru-RU" b="1" dirty="0"/>
              <a:t> по подакцизным товарам и продукции, ввозимым на территорию Российской Федерации, - по нормативу </a:t>
            </a:r>
            <a:r>
              <a:rPr lang="ru-RU" b="1" dirty="0">
                <a:solidFill>
                  <a:srgbClr val="FFFF00"/>
                </a:solidFill>
              </a:rPr>
              <a:t>100</a:t>
            </a:r>
            <a:r>
              <a:rPr lang="ru-RU" b="1" dirty="0"/>
              <a:t> процентов;  </a:t>
            </a:r>
          </a:p>
          <a:p>
            <a:r>
              <a:rPr lang="ru-RU" b="1" dirty="0">
                <a:solidFill>
                  <a:srgbClr val="FFFF00"/>
                </a:solidFill>
              </a:rPr>
              <a:t>налога</a:t>
            </a:r>
            <a:r>
              <a:rPr lang="ru-RU" b="1" dirty="0"/>
              <a:t> на добычу полезных ископаемых в виде углеводородного сырья (газ горючий природный) - по нормативу </a:t>
            </a:r>
            <a:r>
              <a:rPr lang="ru-RU" b="1" dirty="0">
                <a:solidFill>
                  <a:srgbClr val="FFFF00"/>
                </a:solidFill>
              </a:rPr>
              <a:t>100</a:t>
            </a:r>
            <a:r>
              <a:rPr lang="ru-RU" b="1" dirty="0"/>
              <a:t> процентов;  </a:t>
            </a:r>
          </a:p>
          <a:p>
            <a:r>
              <a:rPr lang="ru-RU" b="1" dirty="0">
                <a:solidFill>
                  <a:srgbClr val="FFFF00"/>
                </a:solidFill>
              </a:rPr>
              <a:t>налога</a:t>
            </a:r>
            <a:r>
              <a:rPr lang="ru-RU" b="1" dirty="0"/>
              <a:t> на добычу полезных ископаемых в виде углеводородного сырья (за исключением газа горючего природного) - по нормативу </a:t>
            </a:r>
            <a:r>
              <a:rPr lang="ru-RU" b="1" dirty="0">
                <a:solidFill>
                  <a:srgbClr val="FFFF00"/>
                </a:solidFill>
              </a:rPr>
              <a:t>100</a:t>
            </a:r>
            <a:r>
              <a:rPr lang="ru-RU" b="1" dirty="0"/>
              <a:t> процентов; </a:t>
            </a:r>
            <a:endParaRPr lang="ru-RU" b="1" dirty="0" smtClean="0"/>
          </a:p>
          <a:p>
            <a:r>
              <a:rPr lang="ru-RU" b="1" dirty="0">
                <a:solidFill>
                  <a:srgbClr val="FFFF00"/>
                </a:solidFill>
              </a:rPr>
              <a:t>налога</a:t>
            </a:r>
            <a:r>
              <a:rPr lang="ru-RU" b="1" dirty="0"/>
              <a:t> на добычу полезных ископаемых (за исключением полезных ископаемых в виде углеводородного сырья, природных алмазов и общераспространенных полезных ископаемых) - по нормативу </a:t>
            </a:r>
            <a:r>
              <a:rPr lang="ru-RU" b="1" dirty="0">
                <a:solidFill>
                  <a:srgbClr val="FFFF00"/>
                </a:solidFill>
              </a:rPr>
              <a:t>40</a:t>
            </a:r>
            <a:r>
              <a:rPr lang="ru-RU" b="1" dirty="0"/>
              <a:t> процентов;  </a:t>
            </a:r>
            <a:br>
              <a:rPr lang="ru-RU" b="1" dirty="0"/>
            </a:br>
            <a:r>
              <a:rPr lang="ru-RU" b="1" dirty="0">
                <a:solidFill>
                  <a:srgbClr val="FFFF00"/>
                </a:solidFill>
              </a:rPr>
              <a:t>налога</a:t>
            </a:r>
            <a:r>
              <a:rPr lang="ru-RU" b="1" dirty="0"/>
              <a:t> на добычу полезных ископаемых на континентальном шельфе Российской Федерации, в исключительной экономической зоне Российской Федерации, за пределами территории Российской Федерации - по нормативу </a:t>
            </a:r>
            <a:r>
              <a:rPr lang="ru-RU" b="1" dirty="0">
                <a:solidFill>
                  <a:srgbClr val="FFFF00"/>
                </a:solidFill>
              </a:rPr>
              <a:t>100</a:t>
            </a:r>
            <a:r>
              <a:rPr lang="ru-RU" b="1" dirty="0"/>
              <a:t> процентов;  </a:t>
            </a:r>
          </a:p>
        </p:txBody>
      </p:sp>
    </p:spTree>
    <p:extLst>
      <p:ext uri="{BB962C8B-B14F-4D97-AF65-F5344CB8AC3E}">
        <p14:creationId xmlns:p14="http://schemas.microsoft.com/office/powerpoint/2010/main" val="25704591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6691319" cy="646331"/>
          </a:xfrm>
          <a:prstGeom prst="rect">
            <a:avLst/>
          </a:prstGeom>
          <a:noFill/>
        </p:spPr>
        <p:txBody>
          <a:bodyPr wrap="none" rtlCol="0">
            <a:spAutoFit/>
          </a:bodyPr>
          <a:lstStyle/>
          <a:p>
            <a:r>
              <a:rPr lang="ru-RU" sz="3600" b="1" dirty="0" smtClean="0">
                <a:solidFill>
                  <a:srgbClr val="FFFF00"/>
                </a:solidFill>
              </a:rPr>
              <a:t>Доходы федерального бюджета</a:t>
            </a:r>
            <a:endParaRPr lang="ru-RU" sz="3600" b="1" dirty="0">
              <a:solidFill>
                <a:srgbClr val="FFFF00"/>
              </a:solidFill>
            </a:endParaRPr>
          </a:p>
        </p:txBody>
      </p:sp>
      <p:sp>
        <p:nvSpPr>
          <p:cNvPr id="3" name="Прямоугольник 2"/>
          <p:cNvSpPr/>
          <p:nvPr/>
        </p:nvSpPr>
        <p:spPr>
          <a:xfrm>
            <a:off x="699246" y="689362"/>
            <a:ext cx="10510221" cy="5909310"/>
          </a:xfrm>
          <a:prstGeom prst="rect">
            <a:avLst/>
          </a:prstGeom>
        </p:spPr>
        <p:txBody>
          <a:bodyPr wrap="square">
            <a:spAutoFit/>
          </a:bodyPr>
          <a:lstStyle/>
          <a:p>
            <a:r>
              <a:rPr lang="ru-RU" sz="2400" dirty="0"/>
              <a:t>В федеральный бюджет зачисляются налоговые доходы от следующих федеральных налогов и сборов, налогов, предусмотренных специальными налоговыми режимами: </a:t>
            </a:r>
            <a:endParaRPr lang="ru-RU" sz="2400" dirty="0" smtClean="0"/>
          </a:p>
          <a:p>
            <a:r>
              <a:rPr lang="ru-RU" dirty="0" smtClean="0"/>
              <a:t> </a:t>
            </a:r>
            <a:endParaRPr lang="ru-RU" b="1" dirty="0"/>
          </a:p>
          <a:p>
            <a:r>
              <a:rPr lang="ru-RU" b="1" dirty="0" smtClean="0">
                <a:solidFill>
                  <a:srgbClr val="FFFF00"/>
                </a:solidFill>
              </a:rPr>
              <a:t>регулярных </a:t>
            </a:r>
            <a:r>
              <a:rPr lang="ru-RU" b="1" dirty="0">
                <a:solidFill>
                  <a:srgbClr val="FFFF00"/>
                </a:solidFill>
              </a:rPr>
              <a:t>платежей за добычу полезных ископаемых </a:t>
            </a:r>
            <a:r>
              <a:rPr lang="ru-RU" b="1" dirty="0"/>
              <a:t>(роялти) при выполнении соглашений о разделе продукции в виде углеводородного сырья (газ горючий природный) - по нормативу </a:t>
            </a:r>
            <a:r>
              <a:rPr lang="ru-RU" b="1" dirty="0">
                <a:solidFill>
                  <a:srgbClr val="FFFF00"/>
                </a:solidFill>
              </a:rPr>
              <a:t>100</a:t>
            </a:r>
            <a:r>
              <a:rPr lang="ru-RU" b="1" dirty="0"/>
              <a:t> процентов;  </a:t>
            </a:r>
          </a:p>
          <a:p>
            <a:r>
              <a:rPr lang="ru-RU" b="1" dirty="0">
                <a:solidFill>
                  <a:srgbClr val="FFFF00"/>
                </a:solidFill>
              </a:rPr>
              <a:t>регулярных платежей за добычу полезных ископаемых </a:t>
            </a:r>
            <a:r>
              <a:rPr lang="ru-RU" b="1" dirty="0"/>
              <a:t>(роялти) при выполнении соглашений о разделе продукции в виде углеводородного сырья (за исключением газа горючего природного) - по нормативу </a:t>
            </a:r>
            <a:r>
              <a:rPr lang="ru-RU" b="1" dirty="0">
                <a:solidFill>
                  <a:srgbClr val="FFFF00"/>
                </a:solidFill>
              </a:rPr>
              <a:t>95</a:t>
            </a:r>
            <a:r>
              <a:rPr lang="ru-RU" b="1" dirty="0"/>
              <a:t> процентов;  </a:t>
            </a:r>
          </a:p>
          <a:p>
            <a:r>
              <a:rPr lang="ru-RU" b="1" dirty="0">
                <a:solidFill>
                  <a:srgbClr val="FFFF00"/>
                </a:solidFill>
              </a:rPr>
              <a:t>регулярных платежей за добычу полезных ископаемых </a:t>
            </a:r>
            <a:r>
              <a:rPr lang="ru-RU" b="1" dirty="0"/>
              <a:t>(роялти) на континентальном шельфе, в исключительной экономической зоне Российской Федерации, за пределами территории Российской Федерации при выполнении соглашений о разделе продукции - по нормативу </a:t>
            </a:r>
            <a:r>
              <a:rPr lang="ru-RU" b="1" dirty="0">
                <a:solidFill>
                  <a:srgbClr val="FFFF00"/>
                </a:solidFill>
              </a:rPr>
              <a:t>100</a:t>
            </a:r>
            <a:r>
              <a:rPr lang="ru-RU" b="1" dirty="0"/>
              <a:t> процентов;  </a:t>
            </a:r>
          </a:p>
          <a:p>
            <a:r>
              <a:rPr lang="ru-RU" b="1" dirty="0">
                <a:solidFill>
                  <a:srgbClr val="FFFF00"/>
                </a:solidFill>
              </a:rPr>
              <a:t>сбора за пользование объектами водных биологических ресурсов </a:t>
            </a:r>
            <a:r>
              <a:rPr lang="ru-RU" b="1" dirty="0"/>
              <a:t>(исключая внутренние водные объекты) - по нормативу </a:t>
            </a:r>
            <a:r>
              <a:rPr lang="ru-RU" b="1" dirty="0">
                <a:solidFill>
                  <a:srgbClr val="FFFF00"/>
                </a:solidFill>
              </a:rPr>
              <a:t>20</a:t>
            </a:r>
            <a:r>
              <a:rPr lang="ru-RU" b="1" dirty="0"/>
              <a:t> процентов;  </a:t>
            </a:r>
            <a:endParaRPr lang="ru-RU" b="1" dirty="0" smtClean="0"/>
          </a:p>
          <a:p>
            <a:r>
              <a:rPr lang="ru-RU" b="1" dirty="0">
                <a:solidFill>
                  <a:srgbClr val="FFFF00"/>
                </a:solidFill>
              </a:rPr>
              <a:t>водного налога </a:t>
            </a:r>
            <a:r>
              <a:rPr lang="ru-RU" b="1" dirty="0"/>
              <a:t>- по нормативу </a:t>
            </a:r>
            <a:r>
              <a:rPr lang="ru-RU" b="1" dirty="0">
                <a:solidFill>
                  <a:srgbClr val="FFFF00"/>
                </a:solidFill>
              </a:rPr>
              <a:t>100</a:t>
            </a:r>
            <a:r>
              <a:rPr lang="ru-RU" b="1" dirty="0"/>
              <a:t> процентов;  </a:t>
            </a:r>
          </a:p>
          <a:p>
            <a:r>
              <a:rPr lang="ru-RU" b="1" dirty="0">
                <a:solidFill>
                  <a:srgbClr val="FFFF00"/>
                </a:solidFill>
              </a:rPr>
              <a:t>государственной пошлины </a:t>
            </a:r>
            <a:r>
              <a:rPr lang="ru-RU" b="1" dirty="0" smtClean="0"/>
              <a:t>- по </a:t>
            </a:r>
            <a:r>
              <a:rPr lang="ru-RU" b="1" dirty="0"/>
              <a:t>нормативу </a:t>
            </a:r>
            <a:r>
              <a:rPr lang="ru-RU" b="1" dirty="0">
                <a:solidFill>
                  <a:srgbClr val="FFFF00"/>
                </a:solidFill>
              </a:rPr>
              <a:t>100</a:t>
            </a:r>
            <a:r>
              <a:rPr lang="ru-RU" b="1" dirty="0"/>
              <a:t> процентов;</a:t>
            </a:r>
            <a:r>
              <a:rPr lang="ru-RU" dirty="0"/>
              <a:t>  </a:t>
            </a:r>
          </a:p>
          <a:p>
            <a:r>
              <a:rPr lang="ru-RU" b="1" dirty="0">
                <a:solidFill>
                  <a:srgbClr val="FFFF00"/>
                </a:solidFill>
              </a:rPr>
              <a:t>налога на доходы физических лиц</a:t>
            </a:r>
            <a:r>
              <a:rPr lang="ru-RU" b="1" dirty="0"/>
              <a:t>, уплачиваемого иностранными гражданами в виде фиксированного авансового платежа при осуществлении ими на территории Российской Федерации трудовой деятельности на основании патента, - по нормативу </a:t>
            </a:r>
            <a:r>
              <a:rPr lang="ru-RU" b="1" dirty="0">
                <a:solidFill>
                  <a:srgbClr val="FFFF00"/>
                </a:solidFill>
              </a:rPr>
              <a:t>50</a:t>
            </a:r>
            <a:r>
              <a:rPr lang="ru-RU" b="1" dirty="0"/>
              <a:t> процентов. </a:t>
            </a:r>
          </a:p>
        </p:txBody>
      </p:sp>
    </p:spTree>
    <p:extLst>
      <p:ext uri="{BB962C8B-B14F-4D97-AF65-F5344CB8AC3E}">
        <p14:creationId xmlns:p14="http://schemas.microsoft.com/office/powerpoint/2010/main" val="28975560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6691319" cy="646331"/>
          </a:xfrm>
          <a:prstGeom prst="rect">
            <a:avLst/>
          </a:prstGeom>
          <a:noFill/>
        </p:spPr>
        <p:txBody>
          <a:bodyPr wrap="none" rtlCol="0">
            <a:spAutoFit/>
          </a:bodyPr>
          <a:lstStyle/>
          <a:p>
            <a:r>
              <a:rPr lang="ru-RU" sz="3600" b="1" dirty="0" smtClean="0">
                <a:solidFill>
                  <a:srgbClr val="FFFF00"/>
                </a:solidFill>
              </a:rPr>
              <a:t>Доходы федерального бюджета</a:t>
            </a:r>
            <a:endParaRPr lang="ru-RU" sz="3600" b="1" dirty="0">
              <a:solidFill>
                <a:srgbClr val="FFFF00"/>
              </a:solidFill>
            </a:endParaRPr>
          </a:p>
        </p:txBody>
      </p:sp>
      <p:sp>
        <p:nvSpPr>
          <p:cNvPr id="3" name="Прямоугольник 2"/>
          <p:cNvSpPr/>
          <p:nvPr/>
        </p:nvSpPr>
        <p:spPr>
          <a:xfrm>
            <a:off x="699246" y="689362"/>
            <a:ext cx="10510221" cy="5447645"/>
          </a:xfrm>
          <a:prstGeom prst="rect">
            <a:avLst/>
          </a:prstGeom>
        </p:spPr>
        <p:txBody>
          <a:bodyPr wrap="square">
            <a:spAutoFit/>
          </a:bodyPr>
          <a:lstStyle/>
          <a:p>
            <a:r>
              <a:rPr lang="ru-RU" sz="2400" dirty="0"/>
              <a:t>Неналоговые доходы федерального бюджета формируются </a:t>
            </a:r>
            <a:r>
              <a:rPr lang="ru-RU" sz="2400" dirty="0" smtClean="0"/>
              <a:t>за </a:t>
            </a:r>
            <a:r>
              <a:rPr lang="ru-RU" sz="2400" dirty="0"/>
              <a:t>счет:  </a:t>
            </a:r>
            <a:br>
              <a:rPr lang="ru-RU" sz="2400" dirty="0"/>
            </a:br>
            <a:r>
              <a:rPr lang="ru-RU" dirty="0" smtClean="0"/>
              <a:t> </a:t>
            </a:r>
            <a:endParaRPr lang="ru-RU" b="1" dirty="0"/>
          </a:p>
          <a:p>
            <a:r>
              <a:rPr lang="ru-RU" b="1" dirty="0">
                <a:solidFill>
                  <a:srgbClr val="FFFF00"/>
                </a:solidFill>
              </a:rPr>
              <a:t>доходов от использования имущества, находящегося в государственной собственности Российской Федерации </a:t>
            </a:r>
            <a:r>
              <a:rPr lang="ru-RU" b="1" dirty="0"/>
              <a:t>(за исключением имущества федеральных бюджетных и автономных учреждений, имущества, переданного в доверительное управление юридическим лицам, созданным в организационно-правовой форме государственной компании, имущества федеральных государственных унитарных предприятий, в том числе </a:t>
            </a:r>
            <a:r>
              <a:rPr lang="ru-RU" b="1" dirty="0" smtClean="0"/>
              <a:t>казенных), </a:t>
            </a:r>
            <a:r>
              <a:rPr lang="ru-RU" b="1" dirty="0"/>
              <a:t>доходов от платных услуг, оказываемых федеральными казенными учреждениями, находящимися в ведении органов государственной власти Российской Федерации, - по нормативу </a:t>
            </a:r>
            <a:r>
              <a:rPr lang="ru-RU" b="1" dirty="0">
                <a:solidFill>
                  <a:srgbClr val="FFFF00"/>
                </a:solidFill>
              </a:rPr>
              <a:t>100</a:t>
            </a:r>
            <a:r>
              <a:rPr lang="ru-RU" b="1" dirty="0"/>
              <a:t> процентов;  </a:t>
            </a:r>
            <a:br>
              <a:rPr lang="ru-RU" b="1" dirty="0"/>
            </a:br>
            <a:r>
              <a:rPr lang="ru-RU" b="1" dirty="0">
                <a:solidFill>
                  <a:srgbClr val="FFFF00"/>
                </a:solidFill>
              </a:rPr>
              <a:t>доходов от продажи имущества </a:t>
            </a:r>
            <a:r>
              <a:rPr lang="ru-RU" b="1" dirty="0"/>
              <a:t>(кроме акций и иных форм участия в капитале, государственных запасов драгоценных металлов и драгоценных камней), находящегося в государственной собственности Российской Федерации, за исключением движимого имущества федеральных бюджетных и автономных учреждений, имущества федеральных государственных унитарных предприятий, в том числе </a:t>
            </a:r>
            <a:r>
              <a:rPr lang="ru-RU" b="1" dirty="0" smtClean="0"/>
              <a:t>казенных, </a:t>
            </a:r>
            <a:r>
              <a:rPr lang="ru-RU" b="1" dirty="0"/>
              <a:t>- по нормативу </a:t>
            </a:r>
            <a:r>
              <a:rPr lang="ru-RU" b="1" dirty="0">
                <a:solidFill>
                  <a:srgbClr val="FFFF00"/>
                </a:solidFill>
              </a:rPr>
              <a:t>100</a:t>
            </a:r>
            <a:r>
              <a:rPr lang="ru-RU" b="1" dirty="0"/>
              <a:t> процентов;  </a:t>
            </a:r>
            <a:br>
              <a:rPr lang="ru-RU" b="1" dirty="0"/>
            </a:br>
            <a:r>
              <a:rPr lang="ru-RU" b="1" dirty="0">
                <a:solidFill>
                  <a:srgbClr val="FFFF00"/>
                </a:solidFill>
              </a:rPr>
              <a:t>части прибыли унитарных предприятий</a:t>
            </a:r>
            <a:r>
              <a:rPr lang="ru-RU" b="1" dirty="0"/>
              <a:t>, созданных Российской Федерацией, остающейся после уплаты налогов и иных обязательных платежей, - в </a:t>
            </a:r>
            <a:r>
              <a:rPr lang="ru-RU" b="1" dirty="0">
                <a:hlinkClick r:id="rId2" tooltip="Постановление Правительства РФ от 10.04.2002 N 228 (ред. от 20.06.2011) &quot;О мерах по повышению эффективности использования федерального имущества, закрепленного в хозяйственном ведении федеральных государственных унитарных предприятий&quot; (вместе с &quot;Правилами разработки и утверждения программ деятельности и определения подлежащей перечислению в федеральный бюджет части прибыли федеральных государственных унитарных предприятий&quot;)"/>
              </a:rPr>
              <a:t>размерах</a:t>
            </a:r>
            <a:r>
              <a:rPr lang="ru-RU" b="1" dirty="0"/>
              <a:t>, устанавливаемых Правительством Российской Федерации;  </a:t>
            </a:r>
            <a:br>
              <a:rPr lang="ru-RU" b="1" dirty="0"/>
            </a:br>
            <a:r>
              <a:rPr lang="ru-RU" b="1" dirty="0">
                <a:solidFill>
                  <a:srgbClr val="FFFF00"/>
                </a:solidFill>
              </a:rPr>
              <a:t>лицензионных сборов </a:t>
            </a:r>
            <a:r>
              <a:rPr lang="ru-RU" b="1" dirty="0"/>
              <a:t>- по нормативу </a:t>
            </a:r>
            <a:r>
              <a:rPr lang="ru-RU" b="1" dirty="0">
                <a:solidFill>
                  <a:srgbClr val="FFFF00"/>
                </a:solidFill>
              </a:rPr>
              <a:t>100</a:t>
            </a:r>
            <a:r>
              <a:rPr lang="ru-RU" b="1" dirty="0"/>
              <a:t> процентов</a:t>
            </a:r>
            <a:r>
              <a:rPr lang="ru-RU" b="1" dirty="0" smtClean="0"/>
              <a:t>;</a:t>
            </a:r>
          </a:p>
          <a:p>
            <a:r>
              <a:rPr lang="ru-RU" b="1" dirty="0">
                <a:solidFill>
                  <a:srgbClr val="FFFF00"/>
                </a:solidFill>
              </a:rPr>
              <a:t>таможенных пошлин и таможенных сборов </a:t>
            </a:r>
            <a:r>
              <a:rPr lang="ru-RU" b="1" dirty="0"/>
              <a:t>- по нормативу </a:t>
            </a:r>
            <a:r>
              <a:rPr lang="ru-RU" b="1" dirty="0">
                <a:solidFill>
                  <a:srgbClr val="FFFF00"/>
                </a:solidFill>
              </a:rPr>
              <a:t>100</a:t>
            </a:r>
            <a:r>
              <a:rPr lang="ru-RU" b="1" dirty="0"/>
              <a:t> процентов;    </a:t>
            </a:r>
          </a:p>
        </p:txBody>
      </p:sp>
    </p:spTree>
    <p:extLst>
      <p:ext uri="{BB962C8B-B14F-4D97-AF65-F5344CB8AC3E}">
        <p14:creationId xmlns:p14="http://schemas.microsoft.com/office/powerpoint/2010/main" val="1009549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6691319" cy="646331"/>
          </a:xfrm>
          <a:prstGeom prst="rect">
            <a:avLst/>
          </a:prstGeom>
          <a:noFill/>
        </p:spPr>
        <p:txBody>
          <a:bodyPr wrap="none" rtlCol="0">
            <a:spAutoFit/>
          </a:bodyPr>
          <a:lstStyle/>
          <a:p>
            <a:r>
              <a:rPr lang="ru-RU" sz="3600" b="1" dirty="0" smtClean="0">
                <a:solidFill>
                  <a:srgbClr val="FFFF00"/>
                </a:solidFill>
              </a:rPr>
              <a:t>Доходы федерального бюджета</a:t>
            </a:r>
            <a:endParaRPr lang="ru-RU" sz="3600" b="1" dirty="0">
              <a:solidFill>
                <a:srgbClr val="FFFF00"/>
              </a:solidFill>
            </a:endParaRPr>
          </a:p>
        </p:txBody>
      </p:sp>
      <p:sp>
        <p:nvSpPr>
          <p:cNvPr id="3" name="Прямоугольник 2"/>
          <p:cNvSpPr/>
          <p:nvPr/>
        </p:nvSpPr>
        <p:spPr>
          <a:xfrm>
            <a:off x="699246" y="689362"/>
            <a:ext cx="10510221" cy="6001643"/>
          </a:xfrm>
          <a:prstGeom prst="rect">
            <a:avLst/>
          </a:prstGeom>
        </p:spPr>
        <p:txBody>
          <a:bodyPr wrap="square">
            <a:spAutoFit/>
          </a:bodyPr>
          <a:lstStyle/>
          <a:p>
            <a:r>
              <a:rPr lang="ru-RU" sz="2400" b="1" dirty="0"/>
              <a:t>Неналоговые доходы федерального бюджета формируются </a:t>
            </a:r>
            <a:r>
              <a:rPr lang="ru-RU" sz="2400" b="1" dirty="0" smtClean="0"/>
              <a:t>за </a:t>
            </a:r>
            <a:r>
              <a:rPr lang="ru-RU" sz="2400" b="1" dirty="0"/>
              <a:t>счет:  </a:t>
            </a:r>
            <a:br>
              <a:rPr lang="ru-RU" sz="2400" b="1" dirty="0"/>
            </a:br>
            <a:r>
              <a:rPr lang="ru-RU" b="1" dirty="0" smtClean="0"/>
              <a:t> </a:t>
            </a:r>
            <a:endParaRPr lang="ru-RU" b="1" dirty="0"/>
          </a:p>
          <a:p>
            <a:r>
              <a:rPr lang="ru-RU" b="1" dirty="0">
                <a:solidFill>
                  <a:srgbClr val="FFFF00"/>
                </a:solidFill>
              </a:rPr>
              <a:t>платы за использование лесов</a:t>
            </a:r>
            <a:r>
              <a:rPr lang="ru-RU" b="1" dirty="0"/>
              <a:t>, расположенных на землях лесного фонда, в части минимального размера арендной платы и минимального размера платы по договору купли-продажи лесных насаждений, а также платы за использование лесов, расположенных на землях иных категорий, находящихся в федеральной собственности, - по нормативу </a:t>
            </a:r>
            <a:r>
              <a:rPr lang="ru-RU" b="1" dirty="0">
                <a:solidFill>
                  <a:srgbClr val="FFFF00"/>
                </a:solidFill>
              </a:rPr>
              <a:t>100</a:t>
            </a:r>
            <a:r>
              <a:rPr lang="ru-RU" b="1" dirty="0"/>
              <a:t> процентов</a:t>
            </a:r>
            <a:br>
              <a:rPr lang="ru-RU" b="1" dirty="0"/>
            </a:br>
            <a:r>
              <a:rPr lang="ru-RU" b="1" dirty="0">
                <a:solidFill>
                  <a:srgbClr val="FFFF00"/>
                </a:solidFill>
              </a:rPr>
              <a:t>платы за пользование водными объектами</a:t>
            </a:r>
            <a:r>
              <a:rPr lang="ru-RU" b="1" dirty="0"/>
              <a:t>, находящимися в федеральной собственности, - по нормативу </a:t>
            </a:r>
            <a:r>
              <a:rPr lang="ru-RU" b="1" dirty="0">
                <a:solidFill>
                  <a:srgbClr val="FFFF00"/>
                </a:solidFill>
              </a:rPr>
              <a:t>100</a:t>
            </a:r>
            <a:r>
              <a:rPr lang="ru-RU" b="1" dirty="0"/>
              <a:t> процентов;  </a:t>
            </a:r>
            <a:br>
              <a:rPr lang="ru-RU" b="1" dirty="0"/>
            </a:br>
            <a:r>
              <a:rPr lang="ru-RU" b="1" dirty="0">
                <a:solidFill>
                  <a:srgbClr val="FFFF00"/>
                </a:solidFill>
              </a:rPr>
              <a:t>платы за пользование водными биологическими ресурсами </a:t>
            </a:r>
            <a:r>
              <a:rPr lang="ru-RU" b="1" dirty="0"/>
              <a:t>по межправительственным соглашениям - по нормативу </a:t>
            </a:r>
            <a:r>
              <a:rPr lang="ru-RU" b="1" dirty="0">
                <a:solidFill>
                  <a:srgbClr val="FFFF00"/>
                </a:solidFill>
              </a:rPr>
              <a:t>100</a:t>
            </a:r>
            <a:r>
              <a:rPr lang="ru-RU" b="1" dirty="0"/>
              <a:t> процентов;  </a:t>
            </a:r>
            <a:br>
              <a:rPr lang="ru-RU" b="1" dirty="0"/>
            </a:br>
            <a:r>
              <a:rPr lang="ru-RU" b="1" dirty="0">
                <a:solidFill>
                  <a:srgbClr val="FFFF00"/>
                </a:solidFill>
              </a:rPr>
              <a:t>платы за негативное воздействие на окружающую среду </a:t>
            </a:r>
            <a:r>
              <a:rPr lang="ru-RU" b="1" dirty="0"/>
              <a:t>- по нормативу </a:t>
            </a:r>
            <a:r>
              <a:rPr lang="ru-RU" b="1" dirty="0">
                <a:solidFill>
                  <a:srgbClr val="FFFF00"/>
                </a:solidFill>
              </a:rPr>
              <a:t>20</a:t>
            </a:r>
            <a:r>
              <a:rPr lang="ru-RU" b="1" dirty="0"/>
              <a:t> процентов; </a:t>
            </a:r>
            <a:endParaRPr lang="ru-RU" b="1" dirty="0" smtClean="0"/>
          </a:p>
          <a:p>
            <a:r>
              <a:rPr lang="ru-RU" b="1" dirty="0">
                <a:solidFill>
                  <a:srgbClr val="FFFF00"/>
                </a:solidFill>
              </a:rPr>
              <a:t>консульских сборов </a:t>
            </a:r>
            <a:r>
              <a:rPr lang="ru-RU" b="1" dirty="0"/>
              <a:t>- по нормативу </a:t>
            </a:r>
            <a:r>
              <a:rPr lang="ru-RU" b="1" dirty="0">
                <a:solidFill>
                  <a:srgbClr val="FFFF00"/>
                </a:solidFill>
              </a:rPr>
              <a:t>100</a:t>
            </a:r>
            <a:r>
              <a:rPr lang="ru-RU" b="1" dirty="0"/>
              <a:t> процентов;  </a:t>
            </a:r>
          </a:p>
          <a:p>
            <a:r>
              <a:rPr lang="ru-RU" b="1" dirty="0">
                <a:solidFill>
                  <a:srgbClr val="FFFF00"/>
                </a:solidFill>
              </a:rPr>
              <a:t>патентных пошлин </a:t>
            </a:r>
            <a:r>
              <a:rPr lang="ru-RU" b="1" dirty="0"/>
              <a:t>- по нормативу </a:t>
            </a:r>
            <a:r>
              <a:rPr lang="ru-RU" b="1" dirty="0">
                <a:solidFill>
                  <a:srgbClr val="FFFF00"/>
                </a:solidFill>
              </a:rPr>
              <a:t>100</a:t>
            </a:r>
            <a:r>
              <a:rPr lang="ru-RU" b="1" dirty="0"/>
              <a:t> процентов;  </a:t>
            </a:r>
            <a:endParaRPr lang="ru-RU" b="1" dirty="0" smtClean="0"/>
          </a:p>
          <a:p>
            <a:r>
              <a:rPr lang="ru-RU" b="1" dirty="0">
                <a:solidFill>
                  <a:srgbClr val="FFFF00"/>
                </a:solidFill>
              </a:rPr>
              <a:t>платы за предоставление </a:t>
            </a:r>
            <a:r>
              <a:rPr lang="ru-RU" b="1" dirty="0"/>
              <a:t>федеральными органами исполнительной власти, их территориальными органами, а также федеральными казенными учреждениями </a:t>
            </a:r>
            <a:r>
              <a:rPr lang="ru-RU" b="1" dirty="0">
                <a:solidFill>
                  <a:srgbClr val="FFFF00"/>
                </a:solidFill>
              </a:rPr>
              <a:t>информации о зарегистрированных правах на недвижимое имущество и сделок с ним, выдачу копий договоров и иных документов, выражающих содержание односторонних сделок, совершенных в простой письменной форме</a:t>
            </a:r>
            <a:r>
              <a:rPr lang="ru-RU" b="1" dirty="0"/>
              <a:t>, - по нормативу </a:t>
            </a:r>
            <a:r>
              <a:rPr lang="ru-RU" b="1" dirty="0">
                <a:solidFill>
                  <a:srgbClr val="FFFF00"/>
                </a:solidFill>
              </a:rPr>
              <a:t>100</a:t>
            </a:r>
            <a:r>
              <a:rPr lang="ru-RU" b="1" dirty="0"/>
              <a:t> процентов;  </a:t>
            </a:r>
            <a:br>
              <a:rPr lang="ru-RU" b="1" dirty="0"/>
            </a:br>
            <a:r>
              <a:rPr lang="ru-RU" b="1" dirty="0">
                <a:solidFill>
                  <a:srgbClr val="FFFF00"/>
                </a:solidFill>
              </a:rPr>
              <a:t>сборов в счет возмещения фактических расходов, связанных с совершением консульских действий</a:t>
            </a:r>
            <a:r>
              <a:rPr lang="ru-RU" b="1" dirty="0"/>
              <a:t>, - по нормативу </a:t>
            </a:r>
            <a:r>
              <a:rPr lang="ru-RU" b="1" dirty="0">
                <a:solidFill>
                  <a:srgbClr val="FFFF00"/>
                </a:solidFill>
              </a:rPr>
              <a:t>100</a:t>
            </a:r>
            <a:r>
              <a:rPr lang="ru-RU" b="1" dirty="0"/>
              <a:t> процентов; </a:t>
            </a:r>
            <a:br>
              <a:rPr lang="ru-RU" b="1" dirty="0"/>
            </a:br>
            <a:r>
              <a:rPr lang="ru-RU" b="1" dirty="0">
                <a:solidFill>
                  <a:srgbClr val="FFFF00"/>
                </a:solidFill>
              </a:rPr>
              <a:t>утилизационных сборов </a:t>
            </a:r>
            <a:r>
              <a:rPr lang="ru-RU" b="1" dirty="0"/>
              <a:t>- по нормативу </a:t>
            </a:r>
            <a:r>
              <a:rPr lang="ru-RU" b="1" dirty="0">
                <a:solidFill>
                  <a:srgbClr val="FFFF00"/>
                </a:solidFill>
              </a:rPr>
              <a:t>100</a:t>
            </a:r>
            <a:r>
              <a:rPr lang="ru-RU" b="1" dirty="0"/>
              <a:t> процентов.  </a:t>
            </a:r>
          </a:p>
        </p:txBody>
      </p:sp>
    </p:spTree>
    <p:extLst>
      <p:ext uri="{BB962C8B-B14F-4D97-AF65-F5344CB8AC3E}">
        <p14:creationId xmlns:p14="http://schemas.microsoft.com/office/powerpoint/2010/main" val="654011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308" y="516367"/>
            <a:ext cx="10736132" cy="5632311"/>
          </a:xfrm>
          <a:prstGeom prst="rect">
            <a:avLst/>
          </a:prstGeom>
        </p:spPr>
        <p:txBody>
          <a:bodyPr wrap="square">
            <a:spAutoFit/>
          </a:bodyPr>
          <a:lstStyle/>
          <a:p>
            <a:r>
              <a:rPr lang="ru-RU" sz="4000" b="1" dirty="0"/>
              <a:t>В доходах федерального </a:t>
            </a:r>
            <a:r>
              <a:rPr lang="ru-RU" sz="4000" b="1" dirty="0" smtClean="0"/>
              <a:t>бюджета </a:t>
            </a:r>
            <a:r>
              <a:rPr lang="ru-RU" sz="4000" b="1" dirty="0"/>
              <a:t>также учитываются:  </a:t>
            </a:r>
          </a:p>
          <a:p>
            <a:r>
              <a:rPr lang="ru-RU" sz="4000" b="1" dirty="0" smtClean="0">
                <a:solidFill>
                  <a:srgbClr val="FFFF00"/>
                </a:solidFill>
              </a:rPr>
              <a:t>- прибыль </a:t>
            </a:r>
            <a:r>
              <a:rPr lang="ru-RU" sz="4000" b="1" dirty="0">
                <a:solidFill>
                  <a:srgbClr val="FFFF00"/>
                </a:solidFill>
              </a:rPr>
              <a:t>Центрального банка Российской Федерации</a:t>
            </a:r>
            <a:r>
              <a:rPr lang="ru-RU" sz="4000" b="1" dirty="0"/>
              <a:t>, остающаяся после уплаты налогов и иных обязательных платежей, - по </a:t>
            </a:r>
            <a:r>
              <a:rPr lang="ru-RU" sz="4000" b="1" dirty="0">
                <a:hlinkClick r:id="rId2" tooltip="Федеральный закон от 10.07.2002 N 86-ФЗ (ред. от 28.12.2013) &quot;О Центральном банке Российской Федерации (Банке России)&quot;"/>
              </a:rPr>
              <a:t>нормативам</a:t>
            </a:r>
            <a:r>
              <a:rPr lang="ru-RU" sz="4000" b="1" dirty="0"/>
              <a:t>, установленным федеральными законами;  </a:t>
            </a:r>
          </a:p>
          <a:p>
            <a:r>
              <a:rPr lang="ru-RU" sz="4000" b="1" dirty="0" smtClean="0">
                <a:solidFill>
                  <a:srgbClr val="FFFF00"/>
                </a:solidFill>
              </a:rPr>
              <a:t>- доходы </a:t>
            </a:r>
            <a:r>
              <a:rPr lang="ru-RU" sz="4000" b="1" dirty="0">
                <a:solidFill>
                  <a:srgbClr val="FFFF00"/>
                </a:solidFill>
              </a:rPr>
              <a:t>от внешнеэкономической </a:t>
            </a:r>
            <a:r>
              <a:rPr lang="ru-RU" sz="4000" b="1" dirty="0" smtClean="0">
                <a:solidFill>
                  <a:srgbClr val="FFFF00"/>
                </a:solidFill>
              </a:rPr>
              <a:t>деятельности</a:t>
            </a:r>
            <a:r>
              <a:rPr lang="ru-RU" sz="4000" b="1" dirty="0" smtClean="0"/>
              <a:t>.</a:t>
            </a:r>
            <a:endParaRPr lang="ru-RU" sz="4000" b="1" dirty="0"/>
          </a:p>
        </p:txBody>
      </p:sp>
    </p:spTree>
    <p:extLst>
      <p:ext uri="{BB962C8B-B14F-4D97-AF65-F5344CB8AC3E}">
        <p14:creationId xmlns:p14="http://schemas.microsoft.com/office/powerpoint/2010/main" val="19163150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Доходы">
            <a:hlinkClick r:id="rId2" tooltip="Доходы"/>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3106" y="969060"/>
            <a:ext cx="7438826" cy="54502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80159" y="161366"/>
            <a:ext cx="9044720" cy="646331"/>
          </a:xfrm>
          <a:prstGeom prst="rect">
            <a:avLst/>
          </a:prstGeom>
          <a:noFill/>
        </p:spPr>
        <p:txBody>
          <a:bodyPr wrap="none" rtlCol="0">
            <a:spAutoFit/>
          </a:bodyPr>
          <a:lstStyle/>
          <a:p>
            <a:r>
              <a:rPr lang="ru-RU" sz="3600" b="1" dirty="0" smtClean="0">
                <a:solidFill>
                  <a:srgbClr val="FFFF00"/>
                </a:solidFill>
              </a:rPr>
              <a:t>Доходы федерального бюджета в 2012 году</a:t>
            </a:r>
            <a:endParaRPr lang="ru-RU" sz="3600" b="1" dirty="0">
              <a:solidFill>
                <a:srgbClr val="FFFF00"/>
              </a:solidFill>
            </a:endParaRPr>
          </a:p>
        </p:txBody>
      </p:sp>
    </p:spTree>
    <p:extLst>
      <p:ext uri="{BB962C8B-B14F-4D97-AF65-F5344CB8AC3E}">
        <p14:creationId xmlns:p14="http://schemas.microsoft.com/office/powerpoint/2010/main" val="29756788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72122" y="202317"/>
          <a:ext cx="11758108" cy="6340800"/>
        </p:xfrm>
        <a:graphic>
          <a:graphicData uri="http://schemas.openxmlformats.org/drawingml/2006/table">
            <a:tbl>
              <a:tblPr>
                <a:tableStyleId>{5C22544A-7EE6-4342-B048-85BDC9FD1C3A}</a:tableStyleId>
              </a:tblPr>
              <a:tblGrid>
                <a:gridCol w="1948859"/>
                <a:gridCol w="3702827"/>
                <a:gridCol w="1857909"/>
                <a:gridCol w="1364203"/>
                <a:gridCol w="1896889"/>
                <a:gridCol w="987421"/>
              </a:tblGrid>
              <a:tr h="0">
                <a:tc>
                  <a:txBody>
                    <a:bodyPr/>
                    <a:lstStyle/>
                    <a:p>
                      <a:pPr algn="ctr" fontAlgn="ctr"/>
                      <a:r>
                        <a:rPr lang="ru-RU" sz="1100" b="1" u="none" strike="noStrike" dirty="0">
                          <a:solidFill>
                            <a:schemeClr val="tx1"/>
                          </a:solidFill>
                          <a:effectLst/>
                        </a:rPr>
                        <a:t> Код бюджетной классификации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Показатели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Уточненный прогноз доходов федерального бюджета на 2012 год (в соответствии с Федеральным законом от 03.12.2012 № 247-ФЗ), млрд</a:t>
                      </a:r>
                      <a:r>
                        <a:rPr lang="ru-RU" sz="1100" b="1" u="none" strike="noStrike" dirty="0" smtClean="0">
                          <a:solidFill>
                            <a:schemeClr val="tx1"/>
                          </a:solidFill>
                          <a:effectLst/>
                        </a:rPr>
                        <a:t>. руб</a:t>
                      </a:r>
                      <a:r>
                        <a:rPr lang="ru-RU" sz="1100" b="1" u="none" strike="noStrike" dirty="0">
                          <a:solidFill>
                            <a:schemeClr val="tx1"/>
                          </a:solidFill>
                          <a:effectLst/>
                        </a:rPr>
                        <a:t>.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Кассовое исполнение, млрд</a:t>
                      </a:r>
                      <a:r>
                        <a:rPr lang="ru-RU" sz="1100" b="1" u="none" strike="noStrike" dirty="0" smtClean="0">
                          <a:solidFill>
                            <a:schemeClr val="tx1"/>
                          </a:solidFill>
                          <a:effectLst/>
                        </a:rPr>
                        <a:t>. руб</a:t>
                      </a:r>
                      <a:r>
                        <a:rPr lang="ru-RU" sz="1100" b="1" u="none" strike="noStrike" dirty="0">
                          <a:solidFill>
                            <a:schemeClr val="tx1"/>
                          </a:solidFill>
                          <a:effectLst/>
                        </a:rPr>
                        <a:t>.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Доля в общем объеме доходов, %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Рост к 2011 г., %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 </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ВСЕГО ДОХОДОВ</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12 914,60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12 855,54</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100,00%</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113,10%</a:t>
                      </a:r>
                      <a:endParaRPr lang="ru-RU" sz="1600" b="1" i="0" u="none" strike="noStrike">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1 00 00000 00 0000 000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НАЛОГОВЫЕ И НЕНАЛОГОВЫЕ ДОХОДЫ</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12 855,48</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12 790,89</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99,50%</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112,80%</a:t>
                      </a:r>
                      <a:endParaRPr lang="ru-RU" sz="1600" b="1" i="0" u="none" strike="noStrike">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1 01 00000 00 0000 000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НАЛОГИ НА ПРИБЫЛЬ, ДОХОДЫ</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372,33</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375,82</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2,90%</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109,70%</a:t>
                      </a:r>
                      <a:endParaRPr lang="ru-RU" sz="1600" b="1" i="0" u="none" strike="noStrike">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1 03 00000 00 0000 000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НАЛОГИ НА ТОВАРЫ (РАБОТЫ, УСЛУГИ), РЕАЛИЗУЕМЫЕ НА ТЕРРИТОРИИ РОССИЙСКОЙ ФЕДЕРАЦИИ</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2 215,75</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2 228,00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17,30%</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112,20%</a:t>
                      </a:r>
                      <a:endParaRPr lang="ru-RU" sz="1600" b="1" i="0" u="none" strike="noStrike">
                        <a:solidFill>
                          <a:schemeClr val="tx1"/>
                        </a:solidFill>
                        <a:effectLst/>
                        <a:latin typeface="Arial" panose="020B0604020202020204" pitchFamily="34" charset="0"/>
                      </a:endParaRPr>
                    </a:p>
                  </a:txBody>
                  <a:tcPr marL="1965" marR="1965" marT="1965" marB="0" anchor="ctr">
                    <a:noFill/>
                  </a:tcPr>
                </a:tc>
              </a:tr>
              <a:tr h="441729">
                <a:tc>
                  <a:txBody>
                    <a:bodyPr/>
                    <a:lstStyle/>
                    <a:p>
                      <a:pPr algn="l" fontAlgn="ctr"/>
                      <a:r>
                        <a:rPr lang="ru-RU" sz="1200" u="none" strike="noStrike">
                          <a:solidFill>
                            <a:schemeClr val="tx1"/>
                          </a:solidFill>
                          <a:effectLst/>
                        </a:rPr>
                        <a:t>1 03 01000 01 0000 110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Налог на добавленную стоимость на товары (работы, услуги), реализуемые на территории Российской Федерации</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1 879,83</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1 886,14</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14,70%</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107,60%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dirty="0">
                          <a:solidFill>
                            <a:schemeClr val="tx1"/>
                          </a:solidFill>
                          <a:effectLst/>
                        </a:rPr>
                        <a:t>1 03 02000 01 0000 110</a:t>
                      </a:r>
                      <a:endParaRPr lang="ru-RU" sz="1200" b="0"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Акцизы по подакцизным товарам (продукции), производимым на территории Российской Федерации</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335,92</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341,87</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2,70%</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147,50%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1 04 00000 00 0000 000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НАЛОГИ НА ТОВАРЫ, ВВОЗИМЫЕ НА ТЕРРИТОРИЮ РОССИЙСКОЙ ФЕДЕРАЦИИ</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1 751,56</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1 713,05</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13,30%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111,00%</a:t>
                      </a:r>
                      <a:endParaRPr lang="ru-RU" sz="1600" b="1" i="0" u="none" strike="noStrike">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1 04 01000 01 0000 110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Налог на добавленную стоимость на товары, ввозимые на территорию Российской Федерации</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1 697,76</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1 659,66</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12,90%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110,90%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1 04 02000 01 0000 110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Акцизы по подакцизным товарам (продукции), ввозимым на территорию Российской Федерации</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53,80</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53,39</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0,40%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114,60%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1 07 00000 00 0000 000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НАЛОГИ, СБОРЫ И РЕГУЛЯРНЫЕ ПЛАТЕЖИ ЗА ПОЛЬЗОВАНИЕ ПРИРОДНЫМИ РЕСУРСАМИ</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2 442,30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2 442,81</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19,00%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119,30%</a:t>
                      </a:r>
                      <a:endParaRPr lang="ru-RU" sz="1600" b="1" i="0" u="none" strike="noStrike">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1 07 01000 01 0000 110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Налог на добычу полезных ископаемых</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2 419,78</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2 420,51</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18,80%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120,60%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441729">
                <a:tc>
                  <a:txBody>
                    <a:bodyPr/>
                    <a:lstStyle/>
                    <a:p>
                      <a:pPr algn="l" fontAlgn="ctr"/>
                      <a:r>
                        <a:rPr lang="ru-RU" sz="1200" u="none" strike="noStrike">
                          <a:solidFill>
                            <a:schemeClr val="tx1"/>
                          </a:solidFill>
                          <a:effectLst/>
                        </a:rPr>
                        <a:t>1 07 02000 01 0000 110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Регулярные платежи за добычу полезных ископаемых (роялти) при выполнении соглашений о разделе продукции</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19,35</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19,13</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0,10%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54,60%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1 07 03000 01 0000 110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Водный налог</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2,76</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2,76</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71,40%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1 07 04000 01 0000 110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Сборы за пользование объектами животного мира и за пользование объектами водных биологических ресурсов</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0,40</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0,41</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100,10%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1 08 00000 00 0000 000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ГОСУДАРСТВЕННАЯ ПОШЛИНА</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102,51</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92,33</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0,70%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140,20%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bl>
          </a:graphicData>
        </a:graphic>
      </p:graphicFrame>
    </p:spTree>
    <p:extLst>
      <p:ext uri="{BB962C8B-B14F-4D97-AF65-F5344CB8AC3E}">
        <p14:creationId xmlns:p14="http://schemas.microsoft.com/office/powerpoint/2010/main" val="30759559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258181" y="192695"/>
          <a:ext cx="11758108" cy="6468624"/>
        </p:xfrm>
        <a:graphic>
          <a:graphicData uri="http://schemas.openxmlformats.org/drawingml/2006/table">
            <a:tbl>
              <a:tblPr>
                <a:tableStyleId>{5C22544A-7EE6-4342-B048-85BDC9FD1C3A}</a:tableStyleId>
              </a:tblPr>
              <a:tblGrid>
                <a:gridCol w="1948859"/>
                <a:gridCol w="3702827"/>
                <a:gridCol w="1857909"/>
                <a:gridCol w="1364203"/>
                <a:gridCol w="1896889"/>
                <a:gridCol w="987421"/>
              </a:tblGrid>
              <a:tr h="0">
                <a:tc>
                  <a:txBody>
                    <a:bodyPr/>
                    <a:lstStyle/>
                    <a:p>
                      <a:pPr algn="ctr" fontAlgn="ctr"/>
                      <a:r>
                        <a:rPr lang="ru-RU" sz="1100" b="1" u="none" strike="noStrike" dirty="0">
                          <a:solidFill>
                            <a:schemeClr val="tx1"/>
                          </a:solidFill>
                          <a:effectLst/>
                        </a:rPr>
                        <a:t> Код бюджетной классификации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Показатели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Уточненный прогноз доходов федерального бюджета на 2012 год (в соответствии с Федеральным законом от 03.12.2012 № 247-ФЗ), млрд</a:t>
                      </a:r>
                      <a:r>
                        <a:rPr lang="ru-RU" sz="1100" b="1" u="none" strike="noStrike" dirty="0" smtClean="0">
                          <a:solidFill>
                            <a:schemeClr val="tx1"/>
                          </a:solidFill>
                          <a:effectLst/>
                        </a:rPr>
                        <a:t>. руб</a:t>
                      </a:r>
                      <a:r>
                        <a:rPr lang="ru-RU" sz="1100" b="1" u="none" strike="noStrike" dirty="0">
                          <a:solidFill>
                            <a:schemeClr val="tx1"/>
                          </a:solidFill>
                          <a:effectLst/>
                        </a:rPr>
                        <a:t>.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a:solidFill>
                            <a:schemeClr val="tx1"/>
                          </a:solidFill>
                          <a:effectLst/>
                        </a:rPr>
                        <a:t> Кассовое исполнение, млрд.руб. </a:t>
                      </a:r>
                      <a:endParaRPr lang="ru-RU" sz="11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Доля в общем объеме доходов, %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Рост к 2011 г., %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r>
              <a:tr h="92423">
                <a:tc>
                  <a:txBody>
                    <a:bodyPr/>
                    <a:lstStyle/>
                    <a:p>
                      <a:pPr algn="l" fontAlgn="ctr"/>
                      <a:r>
                        <a:rPr lang="ru-RU" sz="1200" u="none" strike="noStrike" dirty="0">
                          <a:solidFill>
                            <a:schemeClr val="tx1"/>
                          </a:solidFill>
                          <a:effectLst/>
                        </a:rPr>
                        <a:t>1 09 00000 00 0000 000</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ЗАДОЛЖЕННОСТЬ И ПЕРЕРАСЧЕТЫ ПО ОТМЕНЕННЫМ НАЛОГАМ, СБОРАМ И ИНЫМ ОБЯЗАТЕЛЬНЫМ ПЛАТЕЖАМ</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0,33</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1,21</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114,80%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0">
                <a:tc>
                  <a:txBody>
                    <a:bodyPr/>
                    <a:lstStyle/>
                    <a:p>
                      <a:pPr algn="l" fontAlgn="ctr"/>
                      <a:r>
                        <a:rPr lang="ru-RU" sz="1200" u="none" strike="noStrike" dirty="0">
                          <a:solidFill>
                            <a:schemeClr val="tx1"/>
                          </a:solidFill>
                          <a:effectLst/>
                        </a:rPr>
                        <a:t>1 10 00000 00 0000 000</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ДОХОДЫ ОТ ВНЕШНЕЭКОНОМИЧЕСКОЙ ДЕЯТЕЛЬНОСТИ</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5 001,84</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4 962,74</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38,60%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106,40%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1 10 01000 01 0000 180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Таможенные пошлины</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4 057,71</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4 099,78</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31,90%</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110,40%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1 10 02000 01 0000 180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Таможенные сборы</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24,95</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27,78</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0,20%</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88,60%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441729">
                <a:tc>
                  <a:txBody>
                    <a:bodyPr/>
                    <a:lstStyle/>
                    <a:p>
                      <a:pPr algn="l" fontAlgn="ctr"/>
                      <a:r>
                        <a:rPr lang="ru-RU" sz="1200" u="none" strike="noStrike">
                          <a:solidFill>
                            <a:schemeClr val="tx1"/>
                          </a:solidFill>
                          <a:effectLst/>
                        </a:rPr>
                        <a:t>1 10 03000 01 0000 180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Доходы от реализации на экспорт высокообогащенного урана и природного сырьевого компонента низкообогащенного урана</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9,62</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9,62</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0,10%</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111,60%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588342">
                <a:tc>
                  <a:txBody>
                    <a:bodyPr/>
                    <a:lstStyle/>
                    <a:p>
                      <a:pPr algn="l" fontAlgn="ctr"/>
                      <a:r>
                        <a:rPr lang="ru-RU" sz="1200" u="none" strike="noStrike">
                          <a:solidFill>
                            <a:schemeClr val="tx1"/>
                          </a:solidFill>
                          <a:effectLst/>
                        </a:rPr>
                        <a:t>1 10 04000 01 0000 180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Доходы от реализации работы разделения, содержащейся в стоимости низкообогащенного урана, полученного из высокообогащенного урана, извлеченного из ядерного оружия</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21,72</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21,68</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0,20%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104,80%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588342">
                <a:tc>
                  <a:txBody>
                    <a:bodyPr/>
                    <a:lstStyle/>
                    <a:p>
                      <a:pPr algn="l" fontAlgn="ctr"/>
                      <a:r>
                        <a:rPr lang="ru-RU" sz="1200" u="none" strike="noStrike">
                          <a:solidFill>
                            <a:schemeClr val="tx1"/>
                          </a:solidFill>
                          <a:effectLst/>
                        </a:rPr>
                        <a:t>1 10 05000 01 0000 180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Таможенные пошлины, налоги, уплачиваемые физическими лицами по единым ставкам таможенных пошлин, налогов или в виде совокупного таможенного платежа</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48,42</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46,48</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0,40%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146,70%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457987">
                <a:tc>
                  <a:txBody>
                    <a:bodyPr/>
                    <a:lstStyle/>
                    <a:p>
                      <a:pPr algn="l" fontAlgn="ctr"/>
                      <a:r>
                        <a:rPr lang="ru-RU" sz="1200" u="none" strike="noStrike">
                          <a:solidFill>
                            <a:schemeClr val="tx1"/>
                          </a:solidFill>
                          <a:effectLst/>
                        </a:rPr>
                        <a:t>1 10 11000 01 0000 000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Доходы (операции) по соглашениям между Российской Федерацией, Республикой Беларусь и Республикой Казахстан в рамках Таможенного союза</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839,42</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851,77</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6,60%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109,10%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r h="110121">
                <a:tc>
                  <a:txBody>
                    <a:bodyPr/>
                    <a:lstStyle/>
                    <a:p>
                      <a:pPr algn="l" fontAlgn="ctr"/>
                      <a:r>
                        <a:rPr lang="ru-RU" sz="1200" u="none" strike="noStrike" dirty="0">
                          <a:solidFill>
                            <a:schemeClr val="tx1"/>
                          </a:solidFill>
                          <a:effectLst/>
                        </a:rPr>
                        <a:t>1 11 00000 00 0000 000</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ДОХОДЫ ОТ ИСПОЛЬЗОВАНИЯ ИМУЩЕСТВА, НАХОДЯЩЕГОСЯ В ГОСУДАРСТВЕННОЙ И МУНИЦИПАЛЬНОЙ СОБСТВЕННОСТИ</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539,05</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543,34</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4,20%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142,20%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440484">
                <a:tc>
                  <a:txBody>
                    <a:bodyPr/>
                    <a:lstStyle/>
                    <a:p>
                      <a:pPr algn="l" fontAlgn="ctr"/>
                      <a:r>
                        <a:rPr lang="ru-RU" sz="1200" u="none" strike="noStrike" dirty="0">
                          <a:solidFill>
                            <a:schemeClr val="tx1"/>
                          </a:solidFill>
                          <a:effectLst/>
                        </a:rPr>
                        <a:t>1 12 00000 00 0000 000</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ПЛАТЕЖИ ПРИ ПОЛЬЗОВАНИИ ПРИРОДНЫМИ РЕСУРСАМИ</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87,77</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101,31</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0,80%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122,10%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330363">
                <a:tc>
                  <a:txBody>
                    <a:bodyPr/>
                    <a:lstStyle/>
                    <a:p>
                      <a:pPr algn="l" fontAlgn="ctr"/>
                      <a:r>
                        <a:rPr lang="ru-RU" sz="1200" u="none" strike="noStrike">
                          <a:solidFill>
                            <a:schemeClr val="tx1"/>
                          </a:solidFill>
                          <a:effectLst/>
                        </a:rPr>
                        <a:t>1 12 01000 01 0000 120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Плата за негативное воздействие на окружающую среду</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4,81</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5,81</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131,10%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r h="220242">
                <a:tc>
                  <a:txBody>
                    <a:bodyPr/>
                    <a:lstStyle/>
                    <a:p>
                      <a:pPr algn="l" fontAlgn="ctr"/>
                      <a:r>
                        <a:rPr lang="ru-RU" sz="1200" u="none" strike="noStrike" dirty="0">
                          <a:solidFill>
                            <a:schemeClr val="tx1"/>
                          </a:solidFill>
                          <a:effectLst/>
                        </a:rPr>
                        <a:t>1 12 02000 00 0000 120</a:t>
                      </a:r>
                      <a:endParaRPr lang="ru-RU" sz="1200" b="0"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Платежи при пользовании недрами</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44,37</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47,52</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0,40%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92,90%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bl>
          </a:graphicData>
        </a:graphic>
      </p:graphicFrame>
    </p:spTree>
    <p:extLst>
      <p:ext uri="{BB962C8B-B14F-4D97-AF65-F5344CB8AC3E}">
        <p14:creationId xmlns:p14="http://schemas.microsoft.com/office/powerpoint/2010/main" val="536938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93637" y="321786"/>
          <a:ext cx="11758108" cy="6334905"/>
        </p:xfrm>
        <a:graphic>
          <a:graphicData uri="http://schemas.openxmlformats.org/drawingml/2006/table">
            <a:tbl>
              <a:tblPr>
                <a:tableStyleId>{5C22544A-7EE6-4342-B048-85BDC9FD1C3A}</a:tableStyleId>
              </a:tblPr>
              <a:tblGrid>
                <a:gridCol w="1948859"/>
                <a:gridCol w="3702827"/>
                <a:gridCol w="1857909"/>
                <a:gridCol w="1364203"/>
                <a:gridCol w="1896889"/>
                <a:gridCol w="987421"/>
              </a:tblGrid>
              <a:tr h="0">
                <a:tc>
                  <a:txBody>
                    <a:bodyPr/>
                    <a:lstStyle/>
                    <a:p>
                      <a:pPr algn="ctr" fontAlgn="ctr"/>
                      <a:r>
                        <a:rPr lang="ru-RU" sz="1100" b="1" u="none" strike="noStrike" dirty="0">
                          <a:solidFill>
                            <a:schemeClr val="tx1"/>
                          </a:solidFill>
                          <a:effectLst/>
                        </a:rPr>
                        <a:t> Код бюджетной классификации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Показатели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Уточненный прогноз доходов федерального бюджета на 2012 год (в соответствии с Федеральным законом от 03.12.2012 № 247-ФЗ), млрд</a:t>
                      </a:r>
                      <a:r>
                        <a:rPr lang="ru-RU" sz="1100" b="1" u="none" strike="noStrike" dirty="0" smtClean="0">
                          <a:solidFill>
                            <a:schemeClr val="tx1"/>
                          </a:solidFill>
                          <a:effectLst/>
                        </a:rPr>
                        <a:t>. руб</a:t>
                      </a:r>
                      <a:r>
                        <a:rPr lang="ru-RU" sz="1100" b="1" u="none" strike="noStrike" dirty="0">
                          <a:solidFill>
                            <a:schemeClr val="tx1"/>
                          </a:solidFill>
                          <a:effectLst/>
                        </a:rPr>
                        <a:t>.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a:solidFill>
                            <a:schemeClr val="tx1"/>
                          </a:solidFill>
                          <a:effectLst/>
                        </a:rPr>
                        <a:t> Кассовое исполнение, млрд.руб. </a:t>
                      </a:r>
                      <a:endParaRPr lang="ru-RU" sz="11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Доля в общем объеме доходов, %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100" b="1" u="none" strike="noStrike" dirty="0">
                          <a:solidFill>
                            <a:schemeClr val="tx1"/>
                          </a:solidFill>
                          <a:effectLst/>
                        </a:rPr>
                        <a:t> Рост к 2011 г., % </a:t>
                      </a:r>
                      <a:endParaRPr lang="ru-RU" sz="1100" b="1" i="0" u="none" strike="noStrike" dirty="0">
                        <a:solidFill>
                          <a:schemeClr val="tx1"/>
                        </a:solidFill>
                        <a:effectLst/>
                        <a:latin typeface="Arial" panose="020B0604020202020204" pitchFamily="34" charset="0"/>
                      </a:endParaRPr>
                    </a:p>
                  </a:txBody>
                  <a:tcPr marL="1965" marR="1965" marT="1965" marB="0" anchor="ctr">
                    <a:noFill/>
                  </a:tcPr>
                </a:tc>
              </a:tr>
              <a:tr h="92423">
                <a:tc>
                  <a:txBody>
                    <a:bodyPr/>
                    <a:lstStyle/>
                    <a:p>
                      <a:pPr algn="l" fontAlgn="ctr"/>
                      <a:r>
                        <a:rPr lang="ru-RU" sz="1200" u="none" strike="noStrike" dirty="0">
                          <a:solidFill>
                            <a:schemeClr val="tx1"/>
                          </a:solidFill>
                          <a:effectLst/>
                        </a:rPr>
                        <a:t>1 12 03000 01 0000 120</a:t>
                      </a:r>
                      <a:endParaRPr lang="ru-RU" sz="1200" b="0"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Плата за пользование водными биологическими ресурсами по межправительственным соглашениям</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1,52</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1,55</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109,30%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r h="0">
                <a:tc>
                  <a:txBody>
                    <a:bodyPr/>
                    <a:lstStyle/>
                    <a:p>
                      <a:pPr algn="l" fontAlgn="ctr"/>
                      <a:r>
                        <a:rPr lang="ru-RU" sz="1200" u="none" strike="noStrike" dirty="0">
                          <a:solidFill>
                            <a:schemeClr val="tx1"/>
                          </a:solidFill>
                          <a:effectLst/>
                        </a:rPr>
                        <a:t>1 12 04000 00 0000 120</a:t>
                      </a:r>
                      <a:endParaRPr lang="ru-RU" sz="1200" b="0"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Плата за использование лесов</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15,68</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15,97</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0,10%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102,20%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1 12 05010 01 0000 120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Плата за пользование водными объектами, находящимися в федеральной собственности</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10,34</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10,81</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0,10%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109,40%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r h="1028181">
                <a:tc>
                  <a:txBody>
                    <a:bodyPr/>
                    <a:lstStyle/>
                    <a:p>
                      <a:pPr algn="l" fontAlgn="ctr"/>
                      <a:r>
                        <a:rPr lang="ru-RU" sz="1200" u="none" strike="noStrike">
                          <a:solidFill>
                            <a:schemeClr val="tx1"/>
                          </a:solidFill>
                          <a:effectLst/>
                        </a:rPr>
                        <a:t>1 12 06010 01 0000 120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Доходы в виде платы за предоставление рыбопромыслового участка, полученной от победителя конкурса на право заключения договора о предоставлении рыбопромыслового участка для осуществления рыболовства в отношении водных биологических ресурсов, находящихся в федеральной собственности</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a:solidFill>
                            <a:schemeClr val="tx1"/>
                          </a:solidFill>
                          <a:effectLst/>
                        </a:rPr>
                        <a:t>0,07</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0,11</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0,00%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762005">
                <a:tc>
                  <a:txBody>
                    <a:bodyPr/>
                    <a:lstStyle/>
                    <a:p>
                      <a:pPr algn="l" fontAlgn="ctr"/>
                      <a:r>
                        <a:rPr lang="ru-RU" sz="1200" u="none" strike="noStrike">
                          <a:solidFill>
                            <a:schemeClr val="tx1"/>
                          </a:solidFill>
                          <a:effectLst/>
                        </a:rPr>
                        <a:t>1 12 07010 01 0000 120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Доходы, полученные от продажи на аукционе права на заключение договора о закреплении долей квот добычи (вылова) водных биологических ресурсов и (или) договора пользования водными биологическими ресурсами, находящимися в федеральной собственности</a:t>
                      </a:r>
                      <a:endParaRPr lang="ru-RU" sz="1200" b="0" i="1" u="none" strike="noStrike" dirty="0">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0,52</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0,89</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528,60%</a:t>
                      </a:r>
                      <a:endParaRPr lang="ru-RU" sz="1600" b="1" i="1" u="none" strike="noStrike">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1 12 08000 01 0000 120</a:t>
                      </a:r>
                      <a:endParaRPr lang="ru-RU" sz="1200" b="0" i="1"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Утилизационный сбор</a:t>
                      </a:r>
                      <a:endParaRPr lang="ru-RU" sz="1200" b="0" i="1" u="none" strike="noStrike">
                        <a:solidFill>
                          <a:schemeClr val="tx1"/>
                        </a:solidFill>
                        <a:effectLst/>
                        <a:latin typeface="Arial" panose="020B0604020202020204" pitchFamily="34" charset="0"/>
                      </a:endParaRPr>
                    </a:p>
                  </a:txBody>
                  <a:tcPr marL="35376" marR="1965" marT="1965" marB="0" anchor="ctr">
                    <a:noFill/>
                  </a:tcPr>
                </a:tc>
                <a:tc>
                  <a:txBody>
                    <a:bodyPr/>
                    <a:lstStyle/>
                    <a:p>
                      <a:pPr algn="ctr" fontAlgn="ctr"/>
                      <a:r>
                        <a:rPr lang="ru-RU" sz="1600" b="1" u="none" strike="noStrike" dirty="0">
                          <a:solidFill>
                            <a:schemeClr val="tx1"/>
                          </a:solidFill>
                          <a:effectLst/>
                        </a:rPr>
                        <a:t>10,46</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18,66</a:t>
                      </a:r>
                      <a:endParaRPr lang="ru-RU" sz="1600" b="1" i="1"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0,10%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0,00%</a:t>
                      </a:r>
                      <a:endParaRPr lang="ru-RU" sz="1600" b="1" i="1" u="none" strike="noStrike" dirty="0">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1 13 00000 00 0000 000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ДОХОДЫ ОТ ОКАЗАНИЯ ПЛАТНЫХ УСЛУГ (РАБОТ) И КОМПЕНСАЦИИ ЗАТРАТ ГОСУДАРСТВА</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139,92</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131,48</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1,00%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85,30%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305978">
                <a:tc>
                  <a:txBody>
                    <a:bodyPr/>
                    <a:lstStyle/>
                    <a:p>
                      <a:pPr algn="l" fontAlgn="ctr"/>
                      <a:r>
                        <a:rPr lang="ru-RU" sz="1200" u="none" strike="noStrike">
                          <a:solidFill>
                            <a:schemeClr val="tx1"/>
                          </a:solidFill>
                          <a:effectLst/>
                        </a:rPr>
                        <a:t>1 14 00000 00 0000 000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ДОХОДЫ ОТ ПРОДАЖИ МАТЕРИАЛЬНЫХ И НЕМАТЕРИАЛЬНЫХ АКТИВОВ</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130,97</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120,43</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0,90%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534,90%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1 15 00000 00 0000 000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АДМИНИСТРАТИВНЫЕ ПЛАТЕЖИ И СБОРЫ</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10,73</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18,19</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0,10%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270,50%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1 16 00000 00 0000 000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ШТРАФЫ, САНКЦИИ, ВОЗМЕЩЕНИЕ УЩЕРБА</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17,20</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20,70</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0,20%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90,10%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a:solidFill>
                            <a:schemeClr val="tx1"/>
                          </a:solidFill>
                          <a:effectLst/>
                        </a:rPr>
                        <a:t>1 17 00000 00 0000 000</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a:solidFill>
                            <a:schemeClr val="tx1"/>
                          </a:solidFill>
                          <a:effectLst/>
                        </a:rPr>
                        <a:t>ПРОЧИЕ НЕНАЛОГОВЫЕ ДОХОДЫ</a:t>
                      </a:r>
                      <a:endParaRPr lang="ru-RU" sz="1200" b="0"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43,24</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39,47</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0,30%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235,30%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r h="153969">
                <a:tc>
                  <a:txBody>
                    <a:bodyPr/>
                    <a:lstStyle/>
                    <a:p>
                      <a:pPr algn="l" fontAlgn="ctr"/>
                      <a:r>
                        <a:rPr lang="ru-RU" sz="1200" u="none" strike="noStrike" dirty="0">
                          <a:solidFill>
                            <a:schemeClr val="tx1"/>
                          </a:solidFill>
                          <a:effectLst/>
                        </a:rPr>
                        <a:t>2 00 00000 00 0000 000</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l" fontAlgn="ctr"/>
                      <a:r>
                        <a:rPr lang="ru-RU" sz="1200" u="none" strike="noStrike" dirty="0">
                          <a:solidFill>
                            <a:schemeClr val="tx1"/>
                          </a:solidFill>
                          <a:effectLst/>
                        </a:rPr>
                        <a:t>БЕЗВОЗМЕЗДНЫЕ ПОСТУПЛЕНИЯ</a:t>
                      </a:r>
                      <a:endParaRPr lang="ru-RU" sz="1200" b="0"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59,12</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a:solidFill>
                            <a:schemeClr val="tx1"/>
                          </a:solidFill>
                          <a:effectLst/>
                        </a:rPr>
                        <a:t>64,65</a:t>
                      </a:r>
                      <a:endParaRPr lang="ru-RU" sz="1600" b="1" i="0" u="none" strike="noStrike">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0,50%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c>
                  <a:txBody>
                    <a:bodyPr/>
                    <a:lstStyle/>
                    <a:p>
                      <a:pPr algn="ctr" fontAlgn="ctr"/>
                      <a:r>
                        <a:rPr lang="ru-RU" sz="1600" b="1" u="none" strike="noStrike" dirty="0">
                          <a:solidFill>
                            <a:schemeClr val="tx1"/>
                          </a:solidFill>
                          <a:effectLst/>
                        </a:rPr>
                        <a:t>222,80%</a:t>
                      </a:r>
                      <a:endParaRPr lang="ru-RU" sz="1600" b="1" i="0" u="none" strike="noStrike" dirty="0">
                        <a:solidFill>
                          <a:schemeClr val="tx1"/>
                        </a:solidFill>
                        <a:effectLst/>
                        <a:latin typeface="Arial" panose="020B0604020202020204" pitchFamily="34" charset="0"/>
                      </a:endParaRPr>
                    </a:p>
                  </a:txBody>
                  <a:tcPr marL="1965" marR="1965" marT="1965" marB="0" anchor="ctr">
                    <a:noFill/>
                  </a:tcPr>
                </a:tc>
              </a:tr>
            </a:tbl>
          </a:graphicData>
        </a:graphic>
      </p:graphicFrame>
    </p:spTree>
    <p:extLst>
      <p:ext uri="{BB962C8B-B14F-4D97-AF65-F5344CB8AC3E}">
        <p14:creationId xmlns:p14="http://schemas.microsoft.com/office/powerpoint/2010/main" val="33838219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76472" y="1139420"/>
            <a:ext cx="9572579" cy="4970924"/>
          </a:xfrm>
          <a:prstGeom prst="rect">
            <a:avLst/>
          </a:prstGeom>
        </p:spPr>
      </p:pic>
      <p:sp>
        <p:nvSpPr>
          <p:cNvPr id="3" name="Прямоугольник 2"/>
          <p:cNvSpPr/>
          <p:nvPr/>
        </p:nvSpPr>
        <p:spPr>
          <a:xfrm>
            <a:off x="970000" y="404315"/>
            <a:ext cx="9879051" cy="523220"/>
          </a:xfrm>
          <a:prstGeom prst="rect">
            <a:avLst/>
          </a:prstGeom>
        </p:spPr>
        <p:txBody>
          <a:bodyPr wrap="none">
            <a:spAutoFit/>
          </a:bodyPr>
          <a:lstStyle/>
          <a:p>
            <a:r>
              <a:rPr lang="ru-RU" sz="2800" b="1" dirty="0">
                <a:solidFill>
                  <a:srgbClr val="FFFF00"/>
                </a:solidFill>
              </a:rPr>
              <a:t>Динамика доходов </a:t>
            </a:r>
            <a:r>
              <a:rPr lang="ru-RU" sz="2800" b="1" dirty="0" smtClean="0">
                <a:solidFill>
                  <a:srgbClr val="FFFF00"/>
                </a:solidFill>
              </a:rPr>
              <a:t>федерального бюджета в </a:t>
            </a:r>
            <a:r>
              <a:rPr lang="ru-RU" sz="2800" b="1" dirty="0">
                <a:solidFill>
                  <a:srgbClr val="FFFF00"/>
                </a:solidFill>
              </a:rPr>
              <a:t>2011-2012 годах</a:t>
            </a:r>
          </a:p>
        </p:txBody>
      </p:sp>
    </p:spTree>
    <p:extLst>
      <p:ext uri="{BB962C8B-B14F-4D97-AF65-F5344CB8AC3E}">
        <p14:creationId xmlns:p14="http://schemas.microsoft.com/office/powerpoint/2010/main" val="1269217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01981" y="227331"/>
            <a:ext cx="6782626" cy="954107"/>
          </a:xfrm>
          <a:prstGeom prst="rect">
            <a:avLst/>
          </a:prstGeom>
        </p:spPr>
        <p:txBody>
          <a:bodyPr wrap="none">
            <a:spAutoFit/>
          </a:bodyPr>
          <a:lstStyle/>
          <a:p>
            <a:pPr algn="ctr"/>
            <a:r>
              <a:rPr lang="ru-RU" sz="2800" b="1" dirty="0">
                <a:solidFill>
                  <a:srgbClr val="FFFF00"/>
                </a:solidFill>
              </a:rPr>
              <a:t>Динамика </a:t>
            </a:r>
            <a:r>
              <a:rPr lang="ru-RU" sz="2800" b="1" dirty="0" smtClean="0">
                <a:solidFill>
                  <a:srgbClr val="FFFF00"/>
                </a:solidFill>
              </a:rPr>
              <a:t>нефтегазовых доходов</a:t>
            </a:r>
          </a:p>
          <a:p>
            <a:pPr algn="ctr"/>
            <a:r>
              <a:rPr lang="ru-RU" sz="2800" b="1" dirty="0" smtClean="0">
                <a:solidFill>
                  <a:srgbClr val="FFFF00"/>
                </a:solidFill>
              </a:rPr>
              <a:t>федерального бюджета в </a:t>
            </a:r>
            <a:r>
              <a:rPr lang="ru-RU" sz="2800" b="1" dirty="0">
                <a:solidFill>
                  <a:srgbClr val="FFFF00"/>
                </a:solidFill>
              </a:rPr>
              <a:t>2011-2012 годах</a:t>
            </a:r>
          </a:p>
        </p:txBody>
      </p:sp>
      <p:pic>
        <p:nvPicPr>
          <p:cNvPr id="5" name="Рисунок 4"/>
          <p:cNvPicPr>
            <a:picLocks noChangeAspect="1"/>
          </p:cNvPicPr>
          <p:nvPr/>
        </p:nvPicPr>
        <p:blipFill>
          <a:blip r:embed="rId2"/>
          <a:stretch>
            <a:fillRect/>
          </a:stretch>
        </p:blipFill>
        <p:spPr>
          <a:xfrm>
            <a:off x="1224123" y="1439622"/>
            <a:ext cx="9243068" cy="4799813"/>
          </a:xfrm>
          <a:prstGeom prst="rect">
            <a:avLst/>
          </a:prstGeom>
        </p:spPr>
      </p:pic>
    </p:spTree>
    <p:extLst>
      <p:ext uri="{BB962C8B-B14F-4D97-AF65-F5344CB8AC3E}">
        <p14:creationId xmlns:p14="http://schemas.microsoft.com/office/powerpoint/2010/main" val="38988322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01981" y="227331"/>
            <a:ext cx="6782626" cy="954107"/>
          </a:xfrm>
          <a:prstGeom prst="rect">
            <a:avLst/>
          </a:prstGeom>
        </p:spPr>
        <p:txBody>
          <a:bodyPr wrap="none">
            <a:spAutoFit/>
          </a:bodyPr>
          <a:lstStyle/>
          <a:p>
            <a:pPr algn="ctr"/>
            <a:r>
              <a:rPr lang="ru-RU" sz="2800" b="1" dirty="0">
                <a:solidFill>
                  <a:srgbClr val="FFFF00"/>
                </a:solidFill>
              </a:rPr>
              <a:t>Динамика </a:t>
            </a:r>
            <a:r>
              <a:rPr lang="ru-RU" sz="2800" b="1" dirty="0" smtClean="0">
                <a:solidFill>
                  <a:srgbClr val="FFFF00"/>
                </a:solidFill>
              </a:rPr>
              <a:t>ненефтегазовых доходов</a:t>
            </a:r>
          </a:p>
          <a:p>
            <a:pPr algn="ctr"/>
            <a:r>
              <a:rPr lang="ru-RU" sz="2800" b="1" dirty="0" smtClean="0">
                <a:solidFill>
                  <a:srgbClr val="FFFF00"/>
                </a:solidFill>
              </a:rPr>
              <a:t>федерального бюджета в </a:t>
            </a:r>
            <a:r>
              <a:rPr lang="ru-RU" sz="2800" b="1" dirty="0">
                <a:solidFill>
                  <a:srgbClr val="FFFF00"/>
                </a:solidFill>
              </a:rPr>
              <a:t>2011-2012 годах</a:t>
            </a:r>
          </a:p>
        </p:txBody>
      </p:sp>
      <p:pic>
        <p:nvPicPr>
          <p:cNvPr id="2" name="Рисунок 1"/>
          <p:cNvPicPr>
            <a:picLocks noChangeAspect="1"/>
          </p:cNvPicPr>
          <p:nvPr/>
        </p:nvPicPr>
        <p:blipFill>
          <a:blip r:embed="rId2"/>
          <a:stretch>
            <a:fillRect/>
          </a:stretch>
        </p:blipFill>
        <p:spPr>
          <a:xfrm>
            <a:off x="849854" y="1376928"/>
            <a:ext cx="9767944" cy="5072374"/>
          </a:xfrm>
          <a:prstGeom prst="rect">
            <a:avLst/>
          </a:prstGeom>
        </p:spPr>
      </p:pic>
    </p:spTree>
    <p:extLst>
      <p:ext uri="{BB962C8B-B14F-4D97-AF65-F5344CB8AC3E}">
        <p14:creationId xmlns:p14="http://schemas.microsoft.com/office/powerpoint/2010/main" val="25821722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6757363" cy="646331"/>
          </a:xfrm>
          <a:prstGeom prst="rect">
            <a:avLst/>
          </a:prstGeom>
          <a:noFill/>
        </p:spPr>
        <p:txBody>
          <a:bodyPr wrap="none" rtlCol="0">
            <a:spAutoFit/>
          </a:bodyPr>
          <a:lstStyle/>
          <a:p>
            <a:r>
              <a:rPr lang="ru-RU" sz="3600" b="1" dirty="0" smtClean="0">
                <a:solidFill>
                  <a:srgbClr val="FFFF00"/>
                </a:solidFill>
              </a:rPr>
              <a:t>Доходы бюджетов субъектов РФ</a:t>
            </a:r>
            <a:endParaRPr lang="ru-RU" sz="3600" b="1" dirty="0">
              <a:solidFill>
                <a:srgbClr val="FFFF00"/>
              </a:solidFill>
            </a:endParaRPr>
          </a:p>
        </p:txBody>
      </p:sp>
      <p:sp>
        <p:nvSpPr>
          <p:cNvPr id="3" name="Прямоугольник 2"/>
          <p:cNvSpPr/>
          <p:nvPr/>
        </p:nvSpPr>
        <p:spPr>
          <a:xfrm>
            <a:off x="742276" y="883873"/>
            <a:ext cx="10510221" cy="5078313"/>
          </a:xfrm>
          <a:prstGeom prst="rect">
            <a:avLst/>
          </a:prstGeom>
        </p:spPr>
        <p:txBody>
          <a:bodyPr wrap="square">
            <a:spAutoFit/>
          </a:bodyPr>
          <a:lstStyle/>
          <a:p>
            <a:r>
              <a:rPr lang="ru-RU" sz="2400" dirty="0"/>
              <a:t>В бюджеты субъектов Российской Федерации подлежат зачислению налоговые доходы от следующих региональных налогов:  </a:t>
            </a:r>
          </a:p>
          <a:p>
            <a:r>
              <a:rPr lang="ru-RU" sz="2400" dirty="0">
                <a:solidFill>
                  <a:srgbClr val="FFFF00"/>
                </a:solidFill>
              </a:rPr>
              <a:t>налога на имущество организаций </a:t>
            </a:r>
            <a:r>
              <a:rPr lang="ru-RU" sz="2400" dirty="0"/>
              <a:t>- по нормативу </a:t>
            </a:r>
            <a:r>
              <a:rPr lang="ru-RU" sz="2400" dirty="0">
                <a:solidFill>
                  <a:srgbClr val="FFFF00"/>
                </a:solidFill>
              </a:rPr>
              <a:t>100</a:t>
            </a:r>
            <a:r>
              <a:rPr lang="ru-RU" sz="2400" dirty="0"/>
              <a:t> процентов;  </a:t>
            </a:r>
          </a:p>
          <a:p>
            <a:r>
              <a:rPr lang="ru-RU" sz="2400" dirty="0">
                <a:solidFill>
                  <a:srgbClr val="FFFF00"/>
                </a:solidFill>
              </a:rPr>
              <a:t>налога на игорный бизнес </a:t>
            </a:r>
            <a:r>
              <a:rPr lang="ru-RU" sz="2400" dirty="0"/>
              <a:t>- по нормативу </a:t>
            </a:r>
            <a:r>
              <a:rPr lang="ru-RU" sz="2400" dirty="0">
                <a:solidFill>
                  <a:srgbClr val="FFFF00"/>
                </a:solidFill>
              </a:rPr>
              <a:t>100</a:t>
            </a:r>
            <a:r>
              <a:rPr lang="ru-RU" sz="2400" dirty="0"/>
              <a:t> процентов;  </a:t>
            </a:r>
          </a:p>
          <a:p>
            <a:r>
              <a:rPr lang="ru-RU" sz="2400" dirty="0">
                <a:solidFill>
                  <a:srgbClr val="FFFF00"/>
                </a:solidFill>
              </a:rPr>
              <a:t>транспортного налога </a:t>
            </a:r>
            <a:r>
              <a:rPr lang="ru-RU" sz="2400" dirty="0"/>
              <a:t>- по нормативу </a:t>
            </a:r>
            <a:r>
              <a:rPr lang="ru-RU" sz="2400" dirty="0">
                <a:solidFill>
                  <a:srgbClr val="FFFF00"/>
                </a:solidFill>
              </a:rPr>
              <a:t>100</a:t>
            </a:r>
            <a:r>
              <a:rPr lang="ru-RU" sz="2400" dirty="0"/>
              <a:t> процентов. </a:t>
            </a:r>
            <a:endParaRPr lang="ru-RU" sz="2400" dirty="0" smtClean="0"/>
          </a:p>
          <a:p>
            <a:endParaRPr lang="ru-RU" sz="2400" dirty="0" smtClean="0"/>
          </a:p>
          <a:p>
            <a:r>
              <a:rPr lang="ru-RU" sz="2000" b="1" dirty="0"/>
              <a:t>В бюджеты субъектов Российской Федерации подлежат зачислению налоговые доходы от следующих федеральных налогов и сборов, в том числе предусмотренных специальными налоговыми режимами налогов:  </a:t>
            </a:r>
          </a:p>
          <a:p>
            <a:r>
              <a:rPr lang="ru-RU" sz="2000" b="1" dirty="0">
                <a:solidFill>
                  <a:srgbClr val="FFFF00"/>
                </a:solidFill>
              </a:rPr>
              <a:t>налога на прибыль организаций </a:t>
            </a:r>
            <a:r>
              <a:rPr lang="ru-RU" sz="2000" b="1" dirty="0"/>
              <a:t>по </a:t>
            </a:r>
            <a:r>
              <a:rPr lang="ru-RU" sz="2000" b="1" dirty="0">
                <a:hlinkClick r:id="rId2" tooltip="&quot;Налоговый кодекс Российской Федерации (часть вторая)&quot; от 05.08.2000 N 117-ФЗ (ред. от 28.12.2013) (с изм. и доп., вступ. в силу с 30.01.2014)"/>
              </a:rPr>
              <a:t>ставке</a:t>
            </a:r>
            <a:r>
              <a:rPr lang="ru-RU" sz="2000" b="1" dirty="0"/>
              <a:t>, установленной для зачисления указанного налога в бюджеты субъектов Российской Федерации, - по нормативу </a:t>
            </a:r>
            <a:r>
              <a:rPr lang="ru-RU" sz="2000" b="1" dirty="0">
                <a:solidFill>
                  <a:srgbClr val="FFFF00"/>
                </a:solidFill>
              </a:rPr>
              <a:t>100</a:t>
            </a:r>
            <a:r>
              <a:rPr lang="ru-RU" sz="2000" b="1" dirty="0"/>
              <a:t> процентов;  </a:t>
            </a:r>
            <a:endParaRPr lang="ru-RU" sz="2000" b="1" dirty="0" smtClean="0"/>
          </a:p>
          <a:p>
            <a:r>
              <a:rPr lang="ru-RU" sz="2000" b="1" dirty="0">
                <a:solidFill>
                  <a:srgbClr val="FFFF00"/>
                </a:solidFill>
              </a:rPr>
              <a:t>налога на доходы физических лиц </a:t>
            </a:r>
            <a:r>
              <a:rPr lang="ru-RU" sz="2000" b="1" dirty="0"/>
              <a:t>- по нормативу </a:t>
            </a:r>
            <a:r>
              <a:rPr lang="ru-RU" sz="2000" b="1" dirty="0">
                <a:solidFill>
                  <a:srgbClr val="FFFF00"/>
                </a:solidFill>
              </a:rPr>
              <a:t>85</a:t>
            </a:r>
            <a:r>
              <a:rPr lang="ru-RU" sz="2000" b="1" dirty="0"/>
              <a:t> процентов; </a:t>
            </a:r>
            <a:endParaRPr lang="ru-RU" sz="2000" b="1" dirty="0" smtClean="0"/>
          </a:p>
          <a:p>
            <a:r>
              <a:rPr lang="ru-RU" sz="2000" b="1" dirty="0">
                <a:solidFill>
                  <a:srgbClr val="FFFF00"/>
                </a:solidFill>
              </a:rPr>
              <a:t>налога на доходы физических лиц</a:t>
            </a:r>
            <a:r>
              <a:rPr lang="ru-RU" sz="2000" b="1" dirty="0"/>
              <a:t>, уплачиваемого иностранными гражданами в виде фиксированного авансового платежа при осуществлении ими на территории Российской Федерации трудовой деятельности на </a:t>
            </a:r>
            <a:r>
              <a:rPr lang="ru-RU" sz="2000" b="1" dirty="0" smtClean="0"/>
              <a:t>основании патента, - по нормативу </a:t>
            </a:r>
            <a:r>
              <a:rPr lang="ru-RU" sz="2000" b="1" dirty="0" smtClean="0">
                <a:solidFill>
                  <a:srgbClr val="FFFF00"/>
                </a:solidFill>
              </a:rPr>
              <a:t>50</a:t>
            </a:r>
            <a:r>
              <a:rPr lang="ru-RU" sz="2000" b="1" dirty="0" smtClean="0"/>
              <a:t> процентов;  </a:t>
            </a:r>
            <a:endParaRPr lang="ru-RU" sz="2000" b="1" dirty="0"/>
          </a:p>
        </p:txBody>
      </p:sp>
    </p:spTree>
    <p:extLst>
      <p:ext uri="{BB962C8B-B14F-4D97-AF65-F5344CB8AC3E}">
        <p14:creationId xmlns:p14="http://schemas.microsoft.com/office/powerpoint/2010/main" val="2086903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6757363" cy="646331"/>
          </a:xfrm>
          <a:prstGeom prst="rect">
            <a:avLst/>
          </a:prstGeom>
          <a:noFill/>
        </p:spPr>
        <p:txBody>
          <a:bodyPr wrap="none" rtlCol="0">
            <a:spAutoFit/>
          </a:bodyPr>
          <a:lstStyle/>
          <a:p>
            <a:r>
              <a:rPr lang="ru-RU" sz="3600" b="1" dirty="0" smtClean="0">
                <a:solidFill>
                  <a:srgbClr val="FFFF00"/>
                </a:solidFill>
              </a:rPr>
              <a:t>Доходы бюджетов субъектов РФ</a:t>
            </a:r>
            <a:endParaRPr lang="ru-RU" sz="3600" b="1" dirty="0">
              <a:solidFill>
                <a:srgbClr val="FFFF00"/>
              </a:solidFill>
            </a:endParaRPr>
          </a:p>
        </p:txBody>
      </p:sp>
      <p:sp>
        <p:nvSpPr>
          <p:cNvPr id="3" name="Прямоугольник 2"/>
          <p:cNvSpPr/>
          <p:nvPr/>
        </p:nvSpPr>
        <p:spPr>
          <a:xfrm>
            <a:off x="388055" y="786181"/>
            <a:ext cx="10951283" cy="5801588"/>
          </a:xfrm>
          <a:prstGeom prst="rect">
            <a:avLst/>
          </a:prstGeom>
        </p:spPr>
        <p:txBody>
          <a:bodyPr wrap="square">
            <a:spAutoFit/>
          </a:bodyPr>
          <a:lstStyle/>
          <a:p>
            <a:r>
              <a:rPr lang="ru-RU" sz="2000" b="1" dirty="0" smtClean="0"/>
              <a:t>В </a:t>
            </a:r>
            <a:r>
              <a:rPr lang="ru-RU" sz="2000" b="1" dirty="0"/>
              <a:t>бюджеты субъектов Российской Федерации подлежат зачислению налоговые доходы от следующих федеральных налогов и сборов, в том числе предусмотренных специальными налоговыми режимами налогов</a:t>
            </a:r>
            <a:r>
              <a:rPr lang="ru-RU" sz="2000" b="1" dirty="0" smtClean="0"/>
              <a:t>:</a:t>
            </a:r>
          </a:p>
          <a:p>
            <a:endParaRPr lang="ru-RU" sz="1100" b="1" dirty="0"/>
          </a:p>
          <a:p>
            <a:r>
              <a:rPr lang="ru-RU" sz="2000" b="1" dirty="0">
                <a:solidFill>
                  <a:srgbClr val="FFFF00"/>
                </a:solidFill>
              </a:rPr>
              <a:t>акцизов</a:t>
            </a:r>
            <a:r>
              <a:rPr lang="ru-RU" sz="2000" b="1" dirty="0"/>
              <a:t> на спирт этиловый из пищевого сырья - по нормативу </a:t>
            </a:r>
            <a:r>
              <a:rPr lang="ru-RU" sz="2000" b="1" dirty="0">
                <a:solidFill>
                  <a:srgbClr val="FFFF00"/>
                </a:solidFill>
              </a:rPr>
              <a:t>50</a:t>
            </a:r>
            <a:r>
              <a:rPr lang="ru-RU" sz="2000" b="1" dirty="0"/>
              <a:t> процентов;  </a:t>
            </a:r>
          </a:p>
          <a:p>
            <a:r>
              <a:rPr lang="ru-RU" sz="2000" b="1" dirty="0">
                <a:solidFill>
                  <a:srgbClr val="FFFF00"/>
                </a:solidFill>
              </a:rPr>
              <a:t>акцизов</a:t>
            </a:r>
            <a:r>
              <a:rPr lang="ru-RU" sz="2000" b="1" dirty="0"/>
              <a:t> на спиртосодержащую продукцию - по нормативу </a:t>
            </a:r>
            <a:r>
              <a:rPr lang="ru-RU" sz="2000" b="1" dirty="0">
                <a:solidFill>
                  <a:srgbClr val="FFFF00"/>
                </a:solidFill>
              </a:rPr>
              <a:t>50</a:t>
            </a:r>
            <a:r>
              <a:rPr lang="ru-RU" sz="2000" b="1" dirty="0"/>
              <a:t> процентов;  </a:t>
            </a:r>
          </a:p>
          <a:p>
            <a:r>
              <a:rPr lang="ru-RU" sz="2000" b="1" dirty="0">
                <a:solidFill>
                  <a:srgbClr val="FFFF00"/>
                </a:solidFill>
              </a:rPr>
              <a:t>акцизов</a:t>
            </a:r>
            <a:r>
              <a:rPr lang="ru-RU" sz="2000" b="1" dirty="0"/>
              <a:t> на автомобильный бензин, прямогонный бензин, дизельное топливо, моторные масла для дизельных и карбюраторных (инжекторных) двигателей, производимые на территории Российской Федерации, - по нормативу </a:t>
            </a:r>
            <a:r>
              <a:rPr lang="ru-RU" sz="2000" b="1" dirty="0">
                <a:solidFill>
                  <a:srgbClr val="FFFF00"/>
                </a:solidFill>
              </a:rPr>
              <a:t>72</a:t>
            </a:r>
            <a:r>
              <a:rPr lang="ru-RU" sz="2000" b="1" dirty="0"/>
              <a:t> процента;  </a:t>
            </a:r>
          </a:p>
          <a:p>
            <a:r>
              <a:rPr lang="ru-RU" sz="2000" b="1" dirty="0">
                <a:solidFill>
                  <a:srgbClr val="FFFF00"/>
                </a:solidFill>
              </a:rPr>
              <a:t>акцизов</a:t>
            </a:r>
            <a:r>
              <a:rPr lang="ru-RU" sz="2000" b="1" dirty="0"/>
              <a:t> на алкогольную продукцию с объемной долей этилового спирта свыше 9 процентов, за исключением пива, вин, фруктовых вин, игристых вин (шампанских), винных напитков, изготавливаемых без добавления ректификованного этилового спирта, произведенного из пищевого сырья, и (или) спиртованных виноградного или иного фруктового сусла, и (или) винного дистиллята, и (или) фруктового дистиллята, - по нормативу </a:t>
            </a:r>
            <a:r>
              <a:rPr lang="ru-RU" sz="2000" b="1" dirty="0">
                <a:solidFill>
                  <a:srgbClr val="FFFF00"/>
                </a:solidFill>
              </a:rPr>
              <a:t>40</a:t>
            </a:r>
            <a:r>
              <a:rPr lang="ru-RU" sz="2000" b="1" dirty="0"/>
              <a:t> процентов;  </a:t>
            </a:r>
            <a:br>
              <a:rPr lang="ru-RU" sz="2000" b="1" dirty="0"/>
            </a:br>
            <a:r>
              <a:rPr lang="ru-RU" sz="2000" b="1" dirty="0">
                <a:solidFill>
                  <a:srgbClr val="FFFF00"/>
                </a:solidFill>
              </a:rPr>
              <a:t>акцизов</a:t>
            </a:r>
            <a:r>
              <a:rPr lang="ru-RU" sz="2000" b="1" dirty="0"/>
              <a:t> на алкогольную продукцию с объемной долей этилового спирта свыше 9 процентов, включающую пиво, вина, фруктовые вина, игристые вина (шампанские), винные напитки, изготавливаемые без добавления ректификованного этилового спирта, произведенного из пищевого сырья, и (или) спиртованных виноградного или иного фруктового сусла, и (или) винного дистиллята, и (или) фруктового дистиллята, - по нормативу </a:t>
            </a:r>
            <a:r>
              <a:rPr lang="ru-RU" sz="2000" b="1" dirty="0">
                <a:solidFill>
                  <a:srgbClr val="FFFF00"/>
                </a:solidFill>
              </a:rPr>
              <a:t>100</a:t>
            </a:r>
            <a:r>
              <a:rPr lang="ru-RU" sz="2000" b="1" dirty="0"/>
              <a:t> процентов;  </a:t>
            </a:r>
          </a:p>
        </p:txBody>
      </p:sp>
    </p:spTree>
    <p:extLst>
      <p:ext uri="{BB962C8B-B14F-4D97-AF65-F5344CB8AC3E}">
        <p14:creationId xmlns:p14="http://schemas.microsoft.com/office/powerpoint/2010/main" val="42629800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6757363" cy="646331"/>
          </a:xfrm>
          <a:prstGeom prst="rect">
            <a:avLst/>
          </a:prstGeom>
          <a:noFill/>
        </p:spPr>
        <p:txBody>
          <a:bodyPr wrap="none" rtlCol="0">
            <a:spAutoFit/>
          </a:bodyPr>
          <a:lstStyle/>
          <a:p>
            <a:r>
              <a:rPr lang="ru-RU" sz="3600" b="1" dirty="0" smtClean="0">
                <a:solidFill>
                  <a:srgbClr val="FFFF00"/>
                </a:solidFill>
              </a:rPr>
              <a:t>Доходы бюджетов субъектов РФ</a:t>
            </a:r>
            <a:endParaRPr lang="ru-RU" sz="3600" b="1" dirty="0">
              <a:solidFill>
                <a:srgbClr val="FFFF00"/>
              </a:solidFill>
            </a:endParaRPr>
          </a:p>
        </p:txBody>
      </p:sp>
      <p:sp>
        <p:nvSpPr>
          <p:cNvPr id="3" name="Прямоугольник 2"/>
          <p:cNvSpPr/>
          <p:nvPr/>
        </p:nvSpPr>
        <p:spPr>
          <a:xfrm>
            <a:off x="742276" y="689362"/>
            <a:ext cx="10510221" cy="5632311"/>
          </a:xfrm>
          <a:prstGeom prst="rect">
            <a:avLst/>
          </a:prstGeom>
        </p:spPr>
        <p:txBody>
          <a:bodyPr wrap="square">
            <a:spAutoFit/>
          </a:bodyPr>
          <a:lstStyle/>
          <a:p>
            <a:r>
              <a:rPr lang="ru-RU" sz="2000" b="1" dirty="0" smtClean="0"/>
              <a:t>В </a:t>
            </a:r>
            <a:r>
              <a:rPr lang="ru-RU" sz="2000" b="1" dirty="0"/>
              <a:t>бюджеты субъектов Российской Федерации подлежат зачислению налоговые доходы от следующих федеральных налогов и сборов, в том числе предусмотренных специальными налоговыми режимами налогов</a:t>
            </a:r>
            <a:r>
              <a:rPr lang="ru-RU" sz="2000" b="1" dirty="0" smtClean="0"/>
              <a:t>:</a:t>
            </a:r>
          </a:p>
          <a:p>
            <a:endParaRPr lang="ru-RU" sz="2000" b="1" dirty="0"/>
          </a:p>
          <a:p>
            <a:r>
              <a:rPr lang="ru-RU" sz="2000" b="1" dirty="0">
                <a:solidFill>
                  <a:srgbClr val="FFFF00"/>
                </a:solidFill>
              </a:rPr>
              <a:t>акцизов</a:t>
            </a:r>
            <a:r>
              <a:rPr lang="ru-RU" sz="2000" b="1" dirty="0"/>
              <a:t> на алкогольную продукцию с объемной долей этилового спирта до 9 процентов включительно - по нормативу 100 процентов;  </a:t>
            </a:r>
            <a:br>
              <a:rPr lang="ru-RU" sz="2000" b="1" dirty="0"/>
            </a:br>
            <a:r>
              <a:rPr lang="ru-RU" sz="2000" b="1" dirty="0">
                <a:solidFill>
                  <a:srgbClr val="FFFF00"/>
                </a:solidFill>
              </a:rPr>
              <a:t>налога на добычу общераспространенных полезных ископаемых </a:t>
            </a:r>
            <a:r>
              <a:rPr lang="ru-RU" sz="2000" b="1" dirty="0"/>
              <a:t>- по нормативу </a:t>
            </a:r>
            <a:r>
              <a:rPr lang="ru-RU" sz="2000" b="1" dirty="0">
                <a:solidFill>
                  <a:srgbClr val="FFFF00"/>
                </a:solidFill>
              </a:rPr>
              <a:t>100</a:t>
            </a:r>
            <a:r>
              <a:rPr lang="ru-RU" sz="2000" b="1" dirty="0"/>
              <a:t> процентов;  </a:t>
            </a:r>
          </a:p>
          <a:p>
            <a:r>
              <a:rPr lang="ru-RU" sz="2000" b="1" dirty="0">
                <a:solidFill>
                  <a:srgbClr val="FFFF00"/>
                </a:solidFill>
              </a:rPr>
              <a:t>налога на добычу полезных ископаемых </a:t>
            </a:r>
            <a:r>
              <a:rPr lang="ru-RU" sz="2000" b="1" dirty="0"/>
              <a:t>(за исключением полезных ископаемых в виде углеводородного сырья, природных алмазов и общераспространенных полезных ископаемых) - по нормативу </a:t>
            </a:r>
            <a:r>
              <a:rPr lang="ru-RU" sz="2000" b="1" dirty="0">
                <a:solidFill>
                  <a:srgbClr val="FFFF00"/>
                </a:solidFill>
              </a:rPr>
              <a:t>60</a:t>
            </a:r>
            <a:r>
              <a:rPr lang="ru-RU" sz="2000" b="1" dirty="0"/>
              <a:t> процентов;  </a:t>
            </a:r>
          </a:p>
          <a:p>
            <a:r>
              <a:rPr lang="ru-RU" sz="2000" b="1" dirty="0">
                <a:solidFill>
                  <a:srgbClr val="FFFF00"/>
                </a:solidFill>
              </a:rPr>
              <a:t>налога на добычу полезных ископаемых </a:t>
            </a:r>
            <a:r>
              <a:rPr lang="ru-RU" sz="2000" b="1" dirty="0"/>
              <a:t>в виде природных алмазов - по нормативу </a:t>
            </a:r>
            <a:r>
              <a:rPr lang="ru-RU" sz="2000" b="1" dirty="0">
                <a:solidFill>
                  <a:srgbClr val="FFFF00"/>
                </a:solidFill>
              </a:rPr>
              <a:t>100</a:t>
            </a:r>
            <a:r>
              <a:rPr lang="ru-RU" sz="2000" b="1" dirty="0"/>
              <a:t> процентов;  </a:t>
            </a:r>
          </a:p>
          <a:p>
            <a:r>
              <a:rPr lang="ru-RU" sz="2000" b="1" dirty="0">
                <a:solidFill>
                  <a:srgbClr val="FFFF00"/>
                </a:solidFill>
              </a:rPr>
              <a:t>регулярных платежей за добычу полезных ископаемых </a:t>
            </a:r>
            <a:r>
              <a:rPr lang="ru-RU" sz="2000" b="1" dirty="0"/>
              <a:t>(роялти) при выполнении соглашений о разделе продукции в виде углеводородного сырья (за исключением газа горючего природного) - по нормативу </a:t>
            </a:r>
            <a:r>
              <a:rPr lang="ru-RU" sz="2000" b="1" dirty="0">
                <a:solidFill>
                  <a:srgbClr val="FFFF00"/>
                </a:solidFill>
              </a:rPr>
              <a:t>5</a:t>
            </a:r>
            <a:r>
              <a:rPr lang="ru-RU" sz="2000" b="1" dirty="0"/>
              <a:t> процентов;  </a:t>
            </a:r>
          </a:p>
          <a:p>
            <a:r>
              <a:rPr lang="ru-RU" sz="2000" b="1" dirty="0">
                <a:solidFill>
                  <a:srgbClr val="FFFF00"/>
                </a:solidFill>
              </a:rPr>
              <a:t>сбора за пользование объектами водных биологических ресурсов </a:t>
            </a:r>
            <a:r>
              <a:rPr lang="ru-RU" sz="2000" b="1" dirty="0"/>
              <a:t>(исключая внутренние водные объекты) - по нормативу </a:t>
            </a:r>
            <a:r>
              <a:rPr lang="ru-RU" sz="2000" b="1" dirty="0">
                <a:solidFill>
                  <a:srgbClr val="FFFF00"/>
                </a:solidFill>
              </a:rPr>
              <a:t>80</a:t>
            </a:r>
            <a:r>
              <a:rPr lang="ru-RU" sz="2000" b="1" dirty="0"/>
              <a:t> процентов;  </a:t>
            </a:r>
          </a:p>
        </p:txBody>
      </p:sp>
    </p:spTree>
    <p:extLst>
      <p:ext uri="{BB962C8B-B14F-4D97-AF65-F5344CB8AC3E}">
        <p14:creationId xmlns:p14="http://schemas.microsoft.com/office/powerpoint/2010/main" val="18260028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6757363" cy="646331"/>
          </a:xfrm>
          <a:prstGeom prst="rect">
            <a:avLst/>
          </a:prstGeom>
          <a:noFill/>
        </p:spPr>
        <p:txBody>
          <a:bodyPr wrap="none" rtlCol="0">
            <a:spAutoFit/>
          </a:bodyPr>
          <a:lstStyle/>
          <a:p>
            <a:r>
              <a:rPr lang="ru-RU" sz="3600" b="1" dirty="0" smtClean="0">
                <a:solidFill>
                  <a:srgbClr val="FFFF00"/>
                </a:solidFill>
              </a:rPr>
              <a:t>Доходы бюджетов субъектов РФ</a:t>
            </a:r>
            <a:endParaRPr lang="ru-RU" sz="3600" b="1" dirty="0">
              <a:solidFill>
                <a:srgbClr val="FFFF00"/>
              </a:solidFill>
            </a:endParaRPr>
          </a:p>
        </p:txBody>
      </p:sp>
      <p:sp>
        <p:nvSpPr>
          <p:cNvPr id="3" name="Прямоугольник 2"/>
          <p:cNvSpPr/>
          <p:nvPr/>
        </p:nvSpPr>
        <p:spPr>
          <a:xfrm>
            <a:off x="742276" y="689362"/>
            <a:ext cx="10510221" cy="4093428"/>
          </a:xfrm>
          <a:prstGeom prst="rect">
            <a:avLst/>
          </a:prstGeom>
        </p:spPr>
        <p:txBody>
          <a:bodyPr wrap="square">
            <a:spAutoFit/>
          </a:bodyPr>
          <a:lstStyle/>
          <a:p>
            <a:r>
              <a:rPr lang="ru-RU" sz="2000" b="1" dirty="0" smtClean="0"/>
              <a:t>В </a:t>
            </a:r>
            <a:r>
              <a:rPr lang="ru-RU" sz="2000" b="1" dirty="0"/>
              <a:t>бюджеты субъектов Российской Федерации подлежат зачислению налоговые доходы от следующих федеральных налогов и сборов, в том числе предусмотренных специальными налоговыми режимами налогов</a:t>
            </a:r>
            <a:r>
              <a:rPr lang="ru-RU" sz="2000" b="1" dirty="0" smtClean="0"/>
              <a:t>:</a:t>
            </a:r>
          </a:p>
          <a:p>
            <a:endParaRPr lang="ru-RU" sz="2000" b="1" dirty="0"/>
          </a:p>
          <a:p>
            <a:r>
              <a:rPr lang="ru-RU" sz="2000" b="1" dirty="0">
                <a:solidFill>
                  <a:srgbClr val="FFFF00"/>
                </a:solidFill>
              </a:rPr>
              <a:t>сбора за пользование объектами животного мира </a:t>
            </a:r>
            <a:r>
              <a:rPr lang="ru-RU" sz="2000" b="1" dirty="0"/>
              <a:t>- по нормативу </a:t>
            </a:r>
            <a:r>
              <a:rPr lang="ru-RU" sz="2000" b="1" dirty="0">
                <a:solidFill>
                  <a:srgbClr val="FFFF00"/>
                </a:solidFill>
              </a:rPr>
              <a:t>100</a:t>
            </a:r>
            <a:r>
              <a:rPr lang="ru-RU" sz="2000" b="1" dirty="0"/>
              <a:t> процентов;  </a:t>
            </a:r>
          </a:p>
          <a:p>
            <a:r>
              <a:rPr lang="ru-RU" sz="2000" b="1" dirty="0">
                <a:solidFill>
                  <a:srgbClr val="FFFF00"/>
                </a:solidFill>
              </a:rPr>
              <a:t>налога, взимаемого в связи с применением упрощенной системы налогообложения</a:t>
            </a:r>
            <a:r>
              <a:rPr lang="ru-RU" sz="2000" b="1" dirty="0"/>
              <a:t>, - по нормативу </a:t>
            </a:r>
            <a:r>
              <a:rPr lang="ru-RU" sz="2000" b="1" dirty="0">
                <a:solidFill>
                  <a:srgbClr val="FFFF00"/>
                </a:solidFill>
              </a:rPr>
              <a:t>100</a:t>
            </a:r>
            <a:r>
              <a:rPr lang="ru-RU" sz="2000" b="1" dirty="0"/>
              <a:t> процентов;  </a:t>
            </a:r>
          </a:p>
          <a:p>
            <a:r>
              <a:rPr lang="ru-RU" sz="2000" b="1" dirty="0">
                <a:solidFill>
                  <a:srgbClr val="FFFF00"/>
                </a:solidFill>
              </a:rPr>
              <a:t>минимального налога, взимаемого в связи с применением упрощенной системы налогообложения</a:t>
            </a:r>
            <a:r>
              <a:rPr lang="ru-RU" sz="2000" b="1" dirty="0"/>
              <a:t>, - по нормативу </a:t>
            </a:r>
            <a:r>
              <a:rPr lang="ru-RU" sz="2000" b="1" dirty="0">
                <a:solidFill>
                  <a:srgbClr val="FFFF00"/>
                </a:solidFill>
              </a:rPr>
              <a:t>100</a:t>
            </a:r>
            <a:r>
              <a:rPr lang="ru-RU" sz="2000" b="1" dirty="0"/>
              <a:t> процентов;  </a:t>
            </a:r>
            <a:br>
              <a:rPr lang="ru-RU" sz="2000" b="1" dirty="0"/>
            </a:br>
            <a:r>
              <a:rPr lang="ru-RU" sz="2000" b="1" dirty="0">
                <a:solidFill>
                  <a:srgbClr val="FFFF00"/>
                </a:solidFill>
              </a:rPr>
              <a:t>государственной пошлины </a:t>
            </a:r>
            <a:r>
              <a:rPr lang="ru-RU" sz="2000" b="1" dirty="0"/>
              <a:t>(подлежащей зачислению по месту государственной регистрации, совершения юридически значимых действий или выдачи документов) - по нормативу </a:t>
            </a:r>
            <a:r>
              <a:rPr lang="ru-RU" sz="2000" b="1" dirty="0">
                <a:solidFill>
                  <a:srgbClr val="FFFF00"/>
                </a:solidFill>
              </a:rPr>
              <a:t>100</a:t>
            </a:r>
            <a:r>
              <a:rPr lang="ru-RU" sz="2000" b="1" dirty="0"/>
              <a:t> процентов:  </a:t>
            </a:r>
            <a:br>
              <a:rPr lang="ru-RU" sz="2000" b="1" dirty="0"/>
            </a:br>
            <a:r>
              <a:rPr lang="ru-RU" sz="2000" b="1" dirty="0" smtClean="0">
                <a:solidFill>
                  <a:srgbClr val="FFFF00"/>
                </a:solidFill>
              </a:rPr>
              <a:t>другие доходы, предусмотренные ч. 2 ст. 56 БК РФ</a:t>
            </a:r>
            <a:endParaRPr lang="ru-RU" sz="2000" b="1" dirty="0">
              <a:solidFill>
                <a:srgbClr val="FFFF00"/>
              </a:solidFill>
            </a:endParaRPr>
          </a:p>
        </p:txBody>
      </p:sp>
    </p:spTree>
    <p:extLst>
      <p:ext uri="{BB962C8B-B14F-4D97-AF65-F5344CB8AC3E}">
        <p14:creationId xmlns:p14="http://schemas.microsoft.com/office/powerpoint/2010/main" val="8982667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5773760" cy="646331"/>
          </a:xfrm>
          <a:prstGeom prst="rect">
            <a:avLst/>
          </a:prstGeom>
          <a:noFill/>
        </p:spPr>
        <p:txBody>
          <a:bodyPr wrap="none" rtlCol="0">
            <a:spAutoFit/>
          </a:bodyPr>
          <a:lstStyle/>
          <a:p>
            <a:r>
              <a:rPr lang="ru-RU" sz="3600" b="1" dirty="0" smtClean="0">
                <a:solidFill>
                  <a:srgbClr val="FFFF00"/>
                </a:solidFill>
              </a:rPr>
              <a:t>Доходы местных бюджетов</a:t>
            </a:r>
            <a:endParaRPr lang="ru-RU" sz="3600" b="1" dirty="0">
              <a:solidFill>
                <a:srgbClr val="FFFF00"/>
              </a:solidFill>
            </a:endParaRPr>
          </a:p>
        </p:txBody>
      </p:sp>
      <p:sp>
        <p:nvSpPr>
          <p:cNvPr id="3" name="Прямоугольник 2"/>
          <p:cNvSpPr/>
          <p:nvPr/>
        </p:nvSpPr>
        <p:spPr>
          <a:xfrm>
            <a:off x="742276" y="689362"/>
            <a:ext cx="10510221" cy="5632311"/>
          </a:xfrm>
          <a:prstGeom prst="rect">
            <a:avLst/>
          </a:prstGeom>
        </p:spPr>
        <p:txBody>
          <a:bodyPr wrap="square">
            <a:spAutoFit/>
          </a:bodyPr>
          <a:lstStyle/>
          <a:p>
            <a:r>
              <a:rPr lang="ru-RU" sz="2000" b="1" dirty="0"/>
              <a:t>В бюджеты поселений зачисляются налоговые доходы от следующих местных налогов, устанавливаемых представительными органами поселений в соответствии с </a:t>
            </a:r>
            <a:r>
              <a:rPr lang="ru-RU" sz="2000" b="1" dirty="0">
                <a:hlinkClick r:id="rId2" tooltip="&quot;Налоговый кодекс Российской Федерации (часть первая)&quot; от 31.07.1998 N 146-ФЗ (ред. от 28.12.2013)"/>
              </a:rPr>
              <a:t>законодательством</a:t>
            </a:r>
            <a:r>
              <a:rPr lang="ru-RU" sz="2000" b="1" dirty="0"/>
              <a:t> Российской Федерации о налогах и сборах:  </a:t>
            </a:r>
          </a:p>
          <a:p>
            <a:r>
              <a:rPr lang="ru-RU" sz="2000" b="1" dirty="0">
                <a:solidFill>
                  <a:srgbClr val="FFFF00"/>
                </a:solidFill>
              </a:rPr>
              <a:t>земельного налога </a:t>
            </a:r>
            <a:r>
              <a:rPr lang="ru-RU" sz="2000" b="1" dirty="0"/>
              <a:t>- по нормативу </a:t>
            </a:r>
            <a:r>
              <a:rPr lang="ru-RU" sz="2000" b="1" dirty="0">
                <a:solidFill>
                  <a:srgbClr val="FFFF00"/>
                </a:solidFill>
              </a:rPr>
              <a:t>100</a:t>
            </a:r>
            <a:r>
              <a:rPr lang="ru-RU" sz="2000" b="1" dirty="0"/>
              <a:t> процентов;  </a:t>
            </a:r>
          </a:p>
          <a:p>
            <a:r>
              <a:rPr lang="ru-RU" sz="2000" b="1" dirty="0">
                <a:solidFill>
                  <a:srgbClr val="FFFF00"/>
                </a:solidFill>
              </a:rPr>
              <a:t>налога на имущество физических лиц </a:t>
            </a:r>
            <a:r>
              <a:rPr lang="ru-RU" sz="2000" b="1" dirty="0"/>
              <a:t>- по нормативу </a:t>
            </a:r>
            <a:r>
              <a:rPr lang="ru-RU" sz="2000" b="1" dirty="0">
                <a:solidFill>
                  <a:srgbClr val="FFFF00"/>
                </a:solidFill>
              </a:rPr>
              <a:t>100</a:t>
            </a:r>
            <a:r>
              <a:rPr lang="ru-RU" sz="2000" b="1" dirty="0"/>
              <a:t> процентов.  </a:t>
            </a:r>
          </a:p>
          <a:p>
            <a:r>
              <a:rPr lang="ru-RU" sz="2000" dirty="0"/>
              <a:t/>
            </a:r>
            <a:br>
              <a:rPr lang="ru-RU" sz="2000" dirty="0"/>
            </a:br>
            <a:r>
              <a:rPr lang="ru-RU" sz="2000" dirty="0"/>
              <a:t>В бюджеты поселений зачисляются налоговые доходы от следующих федеральных налогов и сборов, в том числе налогов, предусмотренных специальными налоговыми режимами: </a:t>
            </a:r>
            <a:br>
              <a:rPr lang="ru-RU" sz="2000" dirty="0"/>
            </a:br>
            <a:endParaRPr lang="ru-RU" sz="2000" dirty="0" smtClean="0"/>
          </a:p>
          <a:p>
            <a:r>
              <a:rPr lang="ru-RU" sz="2000" b="1" dirty="0" smtClean="0">
                <a:solidFill>
                  <a:srgbClr val="FFFF00"/>
                </a:solidFill>
              </a:rPr>
              <a:t>налога </a:t>
            </a:r>
            <a:r>
              <a:rPr lang="ru-RU" sz="2000" b="1" dirty="0">
                <a:solidFill>
                  <a:srgbClr val="FFFF00"/>
                </a:solidFill>
              </a:rPr>
              <a:t>на доходы физических лиц </a:t>
            </a:r>
            <a:r>
              <a:rPr lang="ru-RU" sz="2000" b="1" dirty="0"/>
              <a:t>- по нормативу </a:t>
            </a:r>
            <a:r>
              <a:rPr lang="ru-RU" sz="2000" b="1" dirty="0">
                <a:solidFill>
                  <a:srgbClr val="FFFF00"/>
                </a:solidFill>
              </a:rPr>
              <a:t>10</a:t>
            </a:r>
            <a:r>
              <a:rPr lang="ru-RU" sz="2000" b="1" dirty="0"/>
              <a:t> процентов;  </a:t>
            </a:r>
          </a:p>
          <a:p>
            <a:r>
              <a:rPr lang="ru-RU" sz="2000" b="1" dirty="0">
                <a:solidFill>
                  <a:srgbClr val="FFFF00"/>
                </a:solidFill>
              </a:rPr>
              <a:t>единого сельскохозяйственного налога </a:t>
            </a:r>
            <a:r>
              <a:rPr lang="ru-RU" sz="2000" b="1" dirty="0"/>
              <a:t>- по нормативу </a:t>
            </a:r>
            <a:r>
              <a:rPr lang="ru-RU" sz="2000" b="1" dirty="0">
                <a:solidFill>
                  <a:srgbClr val="FFFF00"/>
                </a:solidFill>
              </a:rPr>
              <a:t>50</a:t>
            </a:r>
            <a:r>
              <a:rPr lang="ru-RU" sz="2000" b="1" dirty="0"/>
              <a:t> процентов;  </a:t>
            </a:r>
          </a:p>
          <a:p>
            <a:r>
              <a:rPr lang="ru-RU" sz="2000" b="1" dirty="0">
                <a:solidFill>
                  <a:srgbClr val="FFFF00"/>
                </a:solidFill>
              </a:rPr>
              <a:t>государственной пошлины </a:t>
            </a:r>
            <a:r>
              <a:rPr lang="ru-RU" sz="2000" b="1" dirty="0"/>
              <a:t>за совершение нотариальных действий должностными лицами органов местного самоуправления поселения, уполномоченными в соответствии с законодательными </a:t>
            </a:r>
            <a:r>
              <a:rPr lang="ru-RU" sz="2000" b="1" dirty="0">
                <a:hlinkClick r:id="rId3" tooltip="&quot;Основы законодательства Российской Федерации о нотариате&quot; (утв. ВС РФ 11.02.1993 N 4462-1) (ред. от 21.12.2013)"/>
              </a:rPr>
              <a:t>актами</a:t>
            </a:r>
            <a:r>
              <a:rPr lang="ru-RU" sz="2000" b="1" dirty="0"/>
              <a:t> Российской Федерации на совершение нотариальных действий, за выдачу органом местного самоуправления поселения специального разрешения на движение по автомобильной дороге транспортного средства, осуществляющего перевозки опасных, тяжеловесных и (или) крупногабаритных грузов, - по нормативу </a:t>
            </a:r>
            <a:r>
              <a:rPr lang="ru-RU" sz="2000" b="1" dirty="0">
                <a:solidFill>
                  <a:srgbClr val="FFFF00"/>
                </a:solidFill>
              </a:rPr>
              <a:t>100</a:t>
            </a:r>
            <a:r>
              <a:rPr lang="ru-RU" sz="2000" b="1" dirty="0"/>
              <a:t> процентов.  </a:t>
            </a:r>
            <a:r>
              <a:rPr lang="ru-RU" sz="2000" dirty="0"/>
              <a:t/>
            </a:r>
            <a:br>
              <a:rPr lang="ru-RU" sz="2000" dirty="0"/>
            </a:br>
            <a:endParaRPr lang="ru-RU" sz="2000" b="1" dirty="0">
              <a:solidFill>
                <a:srgbClr val="FFFF00"/>
              </a:solidFill>
            </a:endParaRPr>
          </a:p>
        </p:txBody>
      </p:sp>
    </p:spTree>
    <p:extLst>
      <p:ext uri="{BB962C8B-B14F-4D97-AF65-F5344CB8AC3E}">
        <p14:creationId xmlns:p14="http://schemas.microsoft.com/office/powerpoint/2010/main" val="38496489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5773760" cy="646331"/>
          </a:xfrm>
          <a:prstGeom prst="rect">
            <a:avLst/>
          </a:prstGeom>
          <a:noFill/>
        </p:spPr>
        <p:txBody>
          <a:bodyPr wrap="none" rtlCol="0">
            <a:spAutoFit/>
          </a:bodyPr>
          <a:lstStyle/>
          <a:p>
            <a:r>
              <a:rPr lang="ru-RU" sz="3600" b="1" dirty="0" smtClean="0">
                <a:solidFill>
                  <a:srgbClr val="FFFF00"/>
                </a:solidFill>
              </a:rPr>
              <a:t>Доходы местных бюджетов</a:t>
            </a:r>
            <a:endParaRPr lang="ru-RU" sz="3600" b="1" dirty="0">
              <a:solidFill>
                <a:srgbClr val="FFFF00"/>
              </a:solidFill>
            </a:endParaRPr>
          </a:p>
        </p:txBody>
      </p:sp>
      <p:sp>
        <p:nvSpPr>
          <p:cNvPr id="3" name="Прямоугольник 2"/>
          <p:cNvSpPr/>
          <p:nvPr/>
        </p:nvSpPr>
        <p:spPr>
          <a:xfrm>
            <a:off x="742276" y="689362"/>
            <a:ext cx="10510221" cy="2554545"/>
          </a:xfrm>
          <a:prstGeom prst="rect">
            <a:avLst/>
          </a:prstGeom>
        </p:spPr>
        <p:txBody>
          <a:bodyPr wrap="square">
            <a:spAutoFit/>
          </a:bodyPr>
          <a:lstStyle/>
          <a:p>
            <a:r>
              <a:rPr lang="ru-RU" sz="2000" b="1" dirty="0"/>
              <a:t>В бюджеты муниципальных районов подлежат зачислению налоговые доходы от следующих местных налогов, устанавливаемых представительными органами муниципальных районов в соответствии с </a:t>
            </a:r>
            <a:r>
              <a:rPr lang="ru-RU" sz="2000" b="1" dirty="0">
                <a:hlinkClick r:id="rId2" tooltip="&quot;Налоговый кодекс Российской Федерации (часть первая)&quot; от 31.07.1998 N 146-ФЗ (ред. от 28.12.2013)"/>
              </a:rPr>
              <a:t>законодательством</a:t>
            </a:r>
            <a:r>
              <a:rPr lang="ru-RU" sz="2000" b="1" dirty="0"/>
              <a:t> Российской Федерации о налогах и сборах:  </a:t>
            </a:r>
          </a:p>
          <a:p>
            <a:r>
              <a:rPr lang="ru-RU" sz="2000" b="1" dirty="0">
                <a:solidFill>
                  <a:srgbClr val="FFFF00"/>
                </a:solidFill>
              </a:rPr>
              <a:t>земельного налога, взимаемого на межселенных территориях</a:t>
            </a:r>
            <a:r>
              <a:rPr lang="ru-RU" sz="2000" b="1" dirty="0"/>
              <a:t>, - по нормативу </a:t>
            </a:r>
            <a:r>
              <a:rPr lang="ru-RU" sz="2000" b="1" dirty="0">
                <a:solidFill>
                  <a:srgbClr val="FFFF00"/>
                </a:solidFill>
              </a:rPr>
              <a:t>100</a:t>
            </a:r>
            <a:r>
              <a:rPr lang="ru-RU" sz="2000" b="1" dirty="0"/>
              <a:t> процентов;  </a:t>
            </a:r>
          </a:p>
          <a:p>
            <a:r>
              <a:rPr lang="ru-RU" sz="2000" b="1" dirty="0">
                <a:solidFill>
                  <a:srgbClr val="FFFF00"/>
                </a:solidFill>
              </a:rPr>
              <a:t>налога на имущество физических лиц, взимаемого на межселенных территориях</a:t>
            </a:r>
            <a:r>
              <a:rPr lang="ru-RU" sz="2000" b="1" dirty="0"/>
              <a:t>, - по нормативу </a:t>
            </a:r>
            <a:r>
              <a:rPr lang="ru-RU" sz="2000" b="1" dirty="0">
                <a:solidFill>
                  <a:srgbClr val="FFFF00"/>
                </a:solidFill>
              </a:rPr>
              <a:t>100</a:t>
            </a:r>
            <a:r>
              <a:rPr lang="ru-RU" sz="2000" b="1" dirty="0"/>
              <a:t> процентов.  </a:t>
            </a:r>
          </a:p>
        </p:txBody>
      </p:sp>
    </p:spTree>
    <p:extLst>
      <p:ext uri="{BB962C8B-B14F-4D97-AF65-F5344CB8AC3E}">
        <p14:creationId xmlns:p14="http://schemas.microsoft.com/office/powerpoint/2010/main" val="8195690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5773760" cy="646331"/>
          </a:xfrm>
          <a:prstGeom prst="rect">
            <a:avLst/>
          </a:prstGeom>
          <a:noFill/>
        </p:spPr>
        <p:txBody>
          <a:bodyPr wrap="none" rtlCol="0">
            <a:spAutoFit/>
          </a:bodyPr>
          <a:lstStyle/>
          <a:p>
            <a:r>
              <a:rPr lang="ru-RU" sz="3600" b="1" dirty="0" smtClean="0">
                <a:solidFill>
                  <a:srgbClr val="FFFF00"/>
                </a:solidFill>
              </a:rPr>
              <a:t>Доходы местных бюджетов</a:t>
            </a:r>
            <a:endParaRPr lang="ru-RU" sz="3600" b="1" dirty="0">
              <a:solidFill>
                <a:srgbClr val="FFFF00"/>
              </a:solidFill>
            </a:endParaRPr>
          </a:p>
        </p:txBody>
      </p:sp>
      <p:sp>
        <p:nvSpPr>
          <p:cNvPr id="3" name="Прямоугольник 2"/>
          <p:cNvSpPr/>
          <p:nvPr/>
        </p:nvSpPr>
        <p:spPr>
          <a:xfrm>
            <a:off x="742276" y="689362"/>
            <a:ext cx="10510221" cy="5016758"/>
          </a:xfrm>
          <a:prstGeom prst="rect">
            <a:avLst/>
          </a:prstGeom>
        </p:spPr>
        <p:txBody>
          <a:bodyPr wrap="square">
            <a:spAutoFit/>
          </a:bodyPr>
          <a:lstStyle/>
          <a:p>
            <a:r>
              <a:rPr lang="ru-RU" sz="2000" dirty="0" smtClean="0"/>
              <a:t>В </a:t>
            </a:r>
            <a:r>
              <a:rPr lang="ru-RU" sz="2000" dirty="0"/>
              <a:t>бюджеты муниципальных районов подлежат зачислению налоговые доходы от следующих федеральных налогов и сборов, в том числе налогов, предусмотренных специальными налоговыми режимами: </a:t>
            </a:r>
            <a:endParaRPr lang="ru-RU" sz="2000" dirty="0" smtClean="0"/>
          </a:p>
          <a:p>
            <a:r>
              <a:rPr lang="ru-RU" sz="2000" dirty="0"/>
              <a:t/>
            </a:r>
            <a:br>
              <a:rPr lang="ru-RU" sz="2000" dirty="0"/>
            </a:br>
            <a:r>
              <a:rPr lang="ru-RU" sz="2000" b="1" dirty="0">
                <a:solidFill>
                  <a:srgbClr val="FFFF00"/>
                </a:solidFill>
              </a:rPr>
              <a:t>налога на доходы физических лиц </a:t>
            </a:r>
            <a:r>
              <a:rPr lang="ru-RU" sz="2000" b="1" dirty="0"/>
              <a:t>- по нормативу </a:t>
            </a:r>
            <a:r>
              <a:rPr lang="ru-RU" sz="2000" b="1" dirty="0">
                <a:solidFill>
                  <a:srgbClr val="FFFF00"/>
                </a:solidFill>
              </a:rPr>
              <a:t>5</a:t>
            </a:r>
            <a:r>
              <a:rPr lang="ru-RU" sz="2000" b="1" dirty="0"/>
              <a:t> процентов</a:t>
            </a:r>
            <a:r>
              <a:rPr lang="ru-RU" sz="2000" b="1" dirty="0" smtClean="0"/>
              <a:t>;</a:t>
            </a:r>
          </a:p>
          <a:p>
            <a:r>
              <a:rPr lang="ru-RU" sz="2000" b="1" dirty="0">
                <a:solidFill>
                  <a:srgbClr val="FFFF00"/>
                </a:solidFill>
              </a:rPr>
              <a:t>налога на доходы физических лиц, взимаемого на межселенных территориях</a:t>
            </a:r>
            <a:r>
              <a:rPr lang="ru-RU" sz="2000" b="1" dirty="0"/>
              <a:t>, - по нормативу </a:t>
            </a:r>
            <a:r>
              <a:rPr lang="ru-RU" sz="2000" b="1" dirty="0">
                <a:solidFill>
                  <a:srgbClr val="FFFF00"/>
                </a:solidFill>
              </a:rPr>
              <a:t>15</a:t>
            </a:r>
            <a:r>
              <a:rPr lang="ru-RU" sz="2000" b="1" dirty="0"/>
              <a:t> процентов;  </a:t>
            </a:r>
            <a:br>
              <a:rPr lang="ru-RU" sz="2000" b="1" dirty="0"/>
            </a:br>
            <a:r>
              <a:rPr lang="ru-RU" sz="2000" b="1" dirty="0">
                <a:solidFill>
                  <a:srgbClr val="FFFF00"/>
                </a:solidFill>
              </a:rPr>
              <a:t>единого налога на вмененный доход для отдельных видов деятельности </a:t>
            </a:r>
            <a:r>
              <a:rPr lang="ru-RU" sz="2000" b="1" dirty="0"/>
              <a:t>- по нормативу </a:t>
            </a:r>
            <a:r>
              <a:rPr lang="ru-RU" sz="2000" b="1" dirty="0">
                <a:solidFill>
                  <a:srgbClr val="FFFF00"/>
                </a:solidFill>
              </a:rPr>
              <a:t>100</a:t>
            </a:r>
            <a:r>
              <a:rPr lang="ru-RU" sz="2000" b="1" dirty="0"/>
              <a:t> процентов; </a:t>
            </a:r>
            <a:br>
              <a:rPr lang="ru-RU" sz="2000" b="1" dirty="0"/>
            </a:br>
            <a:r>
              <a:rPr lang="ru-RU" sz="2000" b="1" dirty="0">
                <a:solidFill>
                  <a:srgbClr val="FFFF00"/>
                </a:solidFill>
              </a:rPr>
              <a:t>единого сельскохозяйственного налога </a:t>
            </a:r>
            <a:r>
              <a:rPr lang="ru-RU" sz="2000" b="1" dirty="0"/>
              <a:t>- по нормативу </a:t>
            </a:r>
            <a:r>
              <a:rPr lang="ru-RU" sz="2000" b="1" dirty="0">
                <a:solidFill>
                  <a:srgbClr val="FFFF00"/>
                </a:solidFill>
              </a:rPr>
              <a:t>50</a:t>
            </a:r>
            <a:r>
              <a:rPr lang="ru-RU" sz="2000" b="1" dirty="0"/>
              <a:t> процентов; </a:t>
            </a:r>
            <a:endParaRPr lang="ru-RU" sz="2000" b="1" dirty="0" smtClean="0"/>
          </a:p>
          <a:p>
            <a:r>
              <a:rPr lang="ru-RU" sz="2000" b="1" dirty="0">
                <a:solidFill>
                  <a:srgbClr val="FFFF00"/>
                </a:solidFill>
              </a:rPr>
              <a:t>единого сельскохозяйственного налога, </a:t>
            </a:r>
            <a:r>
              <a:rPr lang="ru-RU" sz="2000" b="1" dirty="0"/>
              <a:t>взимаемого на межселенных территориях, - по нормативу </a:t>
            </a:r>
            <a:r>
              <a:rPr lang="ru-RU" sz="2000" b="1" dirty="0">
                <a:solidFill>
                  <a:srgbClr val="FFFF00"/>
                </a:solidFill>
              </a:rPr>
              <a:t>100</a:t>
            </a:r>
            <a:r>
              <a:rPr lang="ru-RU" sz="2000" b="1" dirty="0"/>
              <a:t> процентов;</a:t>
            </a:r>
            <a:br>
              <a:rPr lang="ru-RU" sz="2000" b="1" dirty="0"/>
            </a:br>
            <a:r>
              <a:rPr lang="ru-RU" sz="2000" b="1" dirty="0" smtClean="0">
                <a:solidFill>
                  <a:srgbClr val="FFFF00"/>
                </a:solidFill>
              </a:rPr>
              <a:t>государственной </a:t>
            </a:r>
            <a:r>
              <a:rPr lang="ru-RU" sz="2000" b="1" dirty="0">
                <a:solidFill>
                  <a:srgbClr val="FFFF00"/>
                </a:solidFill>
              </a:rPr>
              <a:t>пошлины </a:t>
            </a:r>
            <a:r>
              <a:rPr lang="ru-RU" sz="2000" b="1" dirty="0"/>
              <a:t>(подлежащей зачислению по месту государственной регистрации, совершения юридически значимых действий или выдачи документов) - по нормативу </a:t>
            </a:r>
            <a:r>
              <a:rPr lang="ru-RU" sz="2000" b="1" dirty="0">
                <a:solidFill>
                  <a:srgbClr val="FFFF00"/>
                </a:solidFill>
              </a:rPr>
              <a:t>100</a:t>
            </a:r>
            <a:r>
              <a:rPr lang="ru-RU" sz="2000" b="1" dirty="0"/>
              <a:t> </a:t>
            </a:r>
            <a:r>
              <a:rPr lang="ru-RU" sz="2000" b="1" dirty="0" smtClean="0"/>
              <a:t>процентов</a:t>
            </a:r>
          </a:p>
          <a:p>
            <a:r>
              <a:rPr lang="ru-RU" sz="2000" b="1" dirty="0" smtClean="0">
                <a:solidFill>
                  <a:srgbClr val="FFFF00"/>
                </a:solidFill>
              </a:rPr>
              <a:t>другие доходы</a:t>
            </a:r>
            <a:endParaRPr lang="ru-RU" sz="2000" b="1" dirty="0">
              <a:solidFill>
                <a:srgbClr val="FFFF00"/>
              </a:solidFill>
            </a:endParaRPr>
          </a:p>
        </p:txBody>
      </p:sp>
    </p:spTree>
    <p:extLst>
      <p:ext uri="{BB962C8B-B14F-4D97-AF65-F5344CB8AC3E}">
        <p14:creationId xmlns:p14="http://schemas.microsoft.com/office/powerpoint/2010/main" val="32837970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5016" y="43031"/>
            <a:ext cx="5773760" cy="646331"/>
          </a:xfrm>
          <a:prstGeom prst="rect">
            <a:avLst/>
          </a:prstGeom>
          <a:noFill/>
        </p:spPr>
        <p:txBody>
          <a:bodyPr wrap="none" rtlCol="0">
            <a:spAutoFit/>
          </a:bodyPr>
          <a:lstStyle/>
          <a:p>
            <a:r>
              <a:rPr lang="ru-RU" sz="3600" b="1" dirty="0" smtClean="0">
                <a:solidFill>
                  <a:srgbClr val="FFFF00"/>
                </a:solidFill>
              </a:rPr>
              <a:t>Доходы местных бюджетов</a:t>
            </a:r>
            <a:endParaRPr lang="ru-RU" sz="3600" b="1" dirty="0">
              <a:solidFill>
                <a:srgbClr val="FFFF00"/>
              </a:solidFill>
            </a:endParaRPr>
          </a:p>
        </p:txBody>
      </p:sp>
      <p:sp>
        <p:nvSpPr>
          <p:cNvPr id="3" name="Прямоугольник 2"/>
          <p:cNvSpPr/>
          <p:nvPr/>
        </p:nvSpPr>
        <p:spPr>
          <a:xfrm>
            <a:off x="742276" y="689362"/>
            <a:ext cx="10510221" cy="5940088"/>
          </a:xfrm>
          <a:prstGeom prst="rect">
            <a:avLst/>
          </a:prstGeom>
        </p:spPr>
        <p:txBody>
          <a:bodyPr wrap="square">
            <a:spAutoFit/>
          </a:bodyPr>
          <a:lstStyle/>
          <a:p>
            <a:r>
              <a:rPr lang="ru-RU" sz="2000" dirty="0"/>
              <a:t>В бюджеты городских округов зачисляются налоговые доходы от следующих местных налогов, устанавливаемых представительными органами городских округов в соответствии с </a:t>
            </a:r>
            <a:r>
              <a:rPr lang="ru-RU" sz="2000" dirty="0">
                <a:hlinkClick r:id="rId2" tooltip="&quot;Налоговый кодекс Российской Федерации (часть первая)&quot; от 31.07.1998 N 146-ФЗ (ред. от 28.12.2013)"/>
              </a:rPr>
              <a:t>законодательством</a:t>
            </a:r>
            <a:r>
              <a:rPr lang="ru-RU" sz="2000" dirty="0"/>
              <a:t> Российской Федерации о налогах и сборах:  </a:t>
            </a:r>
            <a:br>
              <a:rPr lang="ru-RU" sz="2000" dirty="0"/>
            </a:br>
            <a:r>
              <a:rPr lang="ru-RU" sz="2000" b="1" dirty="0" smtClean="0">
                <a:solidFill>
                  <a:srgbClr val="FFFF00"/>
                </a:solidFill>
              </a:rPr>
              <a:t>земельного </a:t>
            </a:r>
            <a:r>
              <a:rPr lang="ru-RU" sz="2000" b="1" dirty="0">
                <a:solidFill>
                  <a:srgbClr val="FFFF00"/>
                </a:solidFill>
              </a:rPr>
              <a:t>налога </a:t>
            </a:r>
            <a:r>
              <a:rPr lang="ru-RU" sz="2000" b="1" dirty="0"/>
              <a:t>- по нормативу </a:t>
            </a:r>
            <a:r>
              <a:rPr lang="ru-RU" sz="2000" b="1" dirty="0">
                <a:solidFill>
                  <a:srgbClr val="FFFF00"/>
                </a:solidFill>
              </a:rPr>
              <a:t>100</a:t>
            </a:r>
            <a:r>
              <a:rPr lang="ru-RU" sz="2000" b="1" dirty="0"/>
              <a:t> процентов;  </a:t>
            </a:r>
          </a:p>
          <a:p>
            <a:r>
              <a:rPr lang="ru-RU" sz="2000" b="1" dirty="0">
                <a:solidFill>
                  <a:srgbClr val="FFFF00"/>
                </a:solidFill>
              </a:rPr>
              <a:t>налога на имущество физических лиц </a:t>
            </a:r>
            <a:r>
              <a:rPr lang="ru-RU" sz="2000" b="1" dirty="0"/>
              <a:t>- по нормативу </a:t>
            </a:r>
            <a:r>
              <a:rPr lang="ru-RU" sz="2000" b="1" dirty="0">
                <a:solidFill>
                  <a:srgbClr val="FFFF00"/>
                </a:solidFill>
              </a:rPr>
              <a:t>100</a:t>
            </a:r>
            <a:r>
              <a:rPr lang="ru-RU" sz="2000" b="1" dirty="0"/>
              <a:t> процентов.  </a:t>
            </a:r>
          </a:p>
          <a:p>
            <a:r>
              <a:rPr lang="ru-RU" sz="2000" dirty="0"/>
              <a:t/>
            </a:r>
            <a:br>
              <a:rPr lang="ru-RU" sz="2000" dirty="0"/>
            </a:br>
            <a:r>
              <a:rPr lang="ru-RU" sz="2000" dirty="0"/>
              <a:t>В бюджеты городских округов зачисляются налоговые доходы от следующих федеральных налогов и сборов, в том числе налогов, предусмотренных специальными налоговыми режимами: </a:t>
            </a:r>
            <a:endParaRPr lang="ru-RU" sz="2000" dirty="0" smtClean="0"/>
          </a:p>
          <a:p>
            <a:r>
              <a:rPr lang="ru-RU" sz="2000" dirty="0"/>
              <a:t/>
            </a:r>
            <a:br>
              <a:rPr lang="ru-RU" sz="2000" dirty="0"/>
            </a:br>
            <a:r>
              <a:rPr lang="ru-RU" sz="2000" b="1" dirty="0">
                <a:solidFill>
                  <a:srgbClr val="FFFF00"/>
                </a:solidFill>
              </a:rPr>
              <a:t>налога на доходы физических лиц </a:t>
            </a:r>
            <a:r>
              <a:rPr lang="ru-RU" sz="2000" b="1" dirty="0"/>
              <a:t>- по нормативу </a:t>
            </a:r>
            <a:r>
              <a:rPr lang="ru-RU" sz="2000" b="1" dirty="0">
                <a:solidFill>
                  <a:srgbClr val="FFFF00"/>
                </a:solidFill>
              </a:rPr>
              <a:t>15</a:t>
            </a:r>
            <a:r>
              <a:rPr lang="ru-RU" sz="2000" b="1" dirty="0"/>
              <a:t> процентов;  </a:t>
            </a:r>
            <a:r>
              <a:rPr lang="ru-RU" sz="2000" b="1" dirty="0" smtClean="0"/>
              <a:t> </a:t>
            </a:r>
            <a:r>
              <a:rPr lang="ru-RU" sz="2000" b="1" dirty="0"/>
              <a:t/>
            </a:r>
            <a:br>
              <a:rPr lang="ru-RU" sz="2000" b="1" dirty="0"/>
            </a:br>
            <a:r>
              <a:rPr lang="ru-RU" sz="2000" b="1" dirty="0"/>
              <a:t>единого налога на вмененный доход для отдельных видов деятельности - по нормативу </a:t>
            </a:r>
            <a:r>
              <a:rPr lang="ru-RU" sz="2000" b="1" dirty="0">
                <a:solidFill>
                  <a:srgbClr val="FFFF00"/>
                </a:solidFill>
              </a:rPr>
              <a:t>100</a:t>
            </a:r>
            <a:r>
              <a:rPr lang="ru-RU" sz="2000" b="1" dirty="0"/>
              <a:t> процентов;  </a:t>
            </a:r>
            <a:br>
              <a:rPr lang="ru-RU" sz="2000" b="1" dirty="0"/>
            </a:br>
            <a:r>
              <a:rPr lang="ru-RU" sz="2000" b="1" dirty="0">
                <a:solidFill>
                  <a:srgbClr val="FFFF00"/>
                </a:solidFill>
              </a:rPr>
              <a:t>единого сельскохозяйственного налога </a:t>
            </a:r>
            <a:r>
              <a:rPr lang="ru-RU" sz="2000" b="1" dirty="0"/>
              <a:t>- по нормативу </a:t>
            </a:r>
            <a:r>
              <a:rPr lang="ru-RU" sz="2000" b="1" dirty="0">
                <a:solidFill>
                  <a:srgbClr val="FFFF00"/>
                </a:solidFill>
              </a:rPr>
              <a:t>100</a:t>
            </a:r>
            <a:r>
              <a:rPr lang="ru-RU" sz="2000" b="1" dirty="0"/>
              <a:t> процентов;  </a:t>
            </a:r>
            <a:br>
              <a:rPr lang="ru-RU" sz="2000" b="1" dirty="0"/>
            </a:br>
            <a:r>
              <a:rPr lang="ru-RU" sz="2000" b="1" dirty="0">
                <a:solidFill>
                  <a:srgbClr val="FFFF00"/>
                </a:solidFill>
              </a:rPr>
              <a:t>государственной пошлины </a:t>
            </a:r>
            <a:r>
              <a:rPr lang="ru-RU" sz="2000" b="1" dirty="0"/>
              <a:t>(подлежащей зачислению по месту государственной регистрации, совершения юридически значимых действий или выдачи документов) - по нормативу </a:t>
            </a:r>
            <a:r>
              <a:rPr lang="ru-RU" sz="2000" b="1" dirty="0">
                <a:solidFill>
                  <a:srgbClr val="FFFF00"/>
                </a:solidFill>
              </a:rPr>
              <a:t>100</a:t>
            </a:r>
            <a:r>
              <a:rPr lang="ru-RU" sz="2000" b="1" dirty="0"/>
              <a:t> </a:t>
            </a:r>
            <a:r>
              <a:rPr lang="ru-RU" sz="2000" b="1" dirty="0" smtClean="0"/>
              <a:t>процентов</a:t>
            </a:r>
            <a:r>
              <a:rPr lang="ru-RU" sz="2000" b="1" dirty="0"/>
              <a:t/>
            </a:r>
            <a:br>
              <a:rPr lang="ru-RU" sz="2000" b="1" dirty="0"/>
            </a:br>
            <a:r>
              <a:rPr lang="ru-RU" sz="2000" b="1" dirty="0">
                <a:solidFill>
                  <a:srgbClr val="FFFF00"/>
                </a:solidFill>
              </a:rPr>
              <a:t>налога, взимаемого в связи с применением патентной системы налогообложения</a:t>
            </a:r>
            <a:r>
              <a:rPr lang="ru-RU" sz="2000" b="1" dirty="0"/>
              <a:t>, - по нормативу </a:t>
            </a:r>
            <a:r>
              <a:rPr lang="ru-RU" sz="2000" b="1" dirty="0">
                <a:solidFill>
                  <a:srgbClr val="FFFF00"/>
                </a:solidFill>
              </a:rPr>
              <a:t>100</a:t>
            </a:r>
            <a:r>
              <a:rPr lang="ru-RU" sz="2000" b="1" dirty="0"/>
              <a:t> процентов.  </a:t>
            </a:r>
            <a:endParaRPr lang="ru-RU" sz="2000" b="1" dirty="0">
              <a:solidFill>
                <a:srgbClr val="FFFF00"/>
              </a:solidFill>
            </a:endParaRPr>
          </a:p>
        </p:txBody>
      </p:sp>
    </p:spTree>
    <p:extLst>
      <p:ext uri="{BB962C8B-B14F-4D97-AF65-F5344CB8AC3E}">
        <p14:creationId xmlns:p14="http://schemas.microsoft.com/office/powerpoint/2010/main" val="6649222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062" y="613184"/>
            <a:ext cx="11198712" cy="3724096"/>
          </a:xfrm>
          <a:prstGeom prst="rect">
            <a:avLst/>
          </a:prstGeom>
          <a:noFill/>
        </p:spPr>
        <p:txBody>
          <a:bodyPr wrap="square" rtlCol="0">
            <a:spAutoFit/>
          </a:bodyPr>
          <a:lstStyle/>
          <a:p>
            <a:pPr algn="ctr"/>
            <a:endParaRPr lang="ru-RU" sz="4400" b="1" u="sng" dirty="0"/>
          </a:p>
          <a:p>
            <a:pPr marL="0" lvl="8" algn="ctr"/>
            <a:r>
              <a:rPr lang="ru-RU" sz="4800" b="1" dirty="0" smtClean="0"/>
              <a:t>Лекция 10</a:t>
            </a:r>
          </a:p>
          <a:p>
            <a:pPr marL="0" lvl="8" algn="ctr"/>
            <a:endParaRPr lang="ru-RU" sz="4800" b="1" dirty="0" smtClean="0"/>
          </a:p>
          <a:p>
            <a:pPr marL="0" lvl="8" algn="ctr"/>
            <a:r>
              <a:rPr lang="ru-RU" sz="4800" b="1" dirty="0" smtClean="0"/>
              <a:t>Налоги и налогообложение в Российской Федерации</a:t>
            </a:r>
            <a:endParaRPr lang="ru-RU" sz="4800" b="1" dirty="0"/>
          </a:p>
        </p:txBody>
      </p:sp>
    </p:spTree>
    <p:extLst>
      <p:ext uri="{BB962C8B-B14F-4D97-AF65-F5344CB8AC3E}">
        <p14:creationId xmlns:p14="http://schemas.microsoft.com/office/powerpoint/2010/main" val="26915410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677733" y="182880"/>
            <a:ext cx="10215768" cy="6282466"/>
          </a:xfrm>
        </p:spPr>
        <p:txBody>
          <a:bodyPr>
            <a:noAutofit/>
          </a:bodyPr>
          <a:lstStyle/>
          <a:p>
            <a:pPr>
              <a:buFont typeface="Wingdings" panose="05000000000000000000" pitchFamily="2" charset="2"/>
              <a:buNone/>
            </a:pPr>
            <a:r>
              <a:rPr lang="ru-RU" sz="2800" b="1" dirty="0" smtClean="0"/>
              <a:t>Налоги </a:t>
            </a:r>
            <a:r>
              <a:rPr lang="ru-RU" sz="2800" b="1" dirty="0"/>
              <a:t>являются одним из наиболее эффективных инструментов государственного регулирования как национальной экономики, так и международных экономических </a:t>
            </a:r>
            <a:r>
              <a:rPr lang="ru-RU" sz="2800" b="1" dirty="0" smtClean="0"/>
              <a:t>процессов.</a:t>
            </a:r>
            <a:endParaRPr lang="ru-RU" sz="2400" b="1" dirty="0"/>
          </a:p>
          <a:p>
            <a:pPr>
              <a:buFont typeface="Wingdings" panose="05000000000000000000" pitchFamily="2" charset="2"/>
              <a:buNone/>
            </a:pPr>
            <a:r>
              <a:rPr lang="ru-RU" sz="2400" i="1" u="sng" dirty="0">
                <a:solidFill>
                  <a:srgbClr val="FFFF00"/>
                </a:solidFill>
              </a:rPr>
              <a:t>Общепринятыми являются два основных направления налогового регулирования.</a:t>
            </a:r>
          </a:p>
          <a:p>
            <a:pPr>
              <a:buFont typeface="Wingdings" panose="05000000000000000000" pitchFamily="2" charset="2"/>
              <a:buNone/>
            </a:pPr>
            <a:r>
              <a:rPr lang="ru-RU" sz="2400" i="1" dirty="0"/>
              <a:t>Первое</a:t>
            </a:r>
            <a:r>
              <a:rPr lang="ru-RU" sz="2400" dirty="0"/>
              <a:t> заключается в централизации по средством налогов финансовых ресурсов государства и их использовании для целей развития общественного производства.</a:t>
            </a:r>
          </a:p>
          <a:p>
            <a:pPr>
              <a:buFont typeface="Wingdings" panose="05000000000000000000" pitchFamily="2" charset="2"/>
              <a:buNone/>
            </a:pPr>
            <a:r>
              <a:rPr lang="ru-RU" sz="2400" i="1" dirty="0"/>
              <a:t>Второе</a:t>
            </a:r>
            <a:r>
              <a:rPr lang="ru-RU" sz="2400" dirty="0"/>
              <a:t> направление налогового регулирования заключается в разработке государством системы мер, оказывающих влияние на интересы отдельных хозяйствующих субъектов в отношении их экстенсивного и интенсивного развития</a:t>
            </a:r>
            <a:r>
              <a:rPr lang="ru-RU" sz="2400" dirty="0" smtClean="0"/>
              <a:t>.</a:t>
            </a:r>
            <a:endParaRPr lang="ru-RU" sz="2400" dirty="0"/>
          </a:p>
        </p:txBody>
      </p:sp>
    </p:spTree>
    <p:extLst>
      <p:ext uri="{BB962C8B-B14F-4D97-AF65-F5344CB8AC3E}">
        <p14:creationId xmlns:p14="http://schemas.microsoft.com/office/powerpoint/2010/main" val="2037055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890197" y="797361"/>
            <a:ext cx="10286998" cy="4656766"/>
          </a:xfrm>
        </p:spPr>
        <p:txBody>
          <a:bodyPr>
            <a:noAutofit/>
          </a:bodyPr>
          <a:lstStyle/>
          <a:p>
            <a:pPr marL="0" indent="0">
              <a:buNone/>
            </a:pPr>
            <a:r>
              <a:rPr lang="ru-RU" sz="4400" b="1" dirty="0" smtClean="0">
                <a:solidFill>
                  <a:srgbClr val="FFFF00"/>
                </a:solidFill>
              </a:rPr>
              <a:t>Налог</a:t>
            </a:r>
            <a:r>
              <a:rPr lang="ru-RU" sz="4400" dirty="0" smtClean="0">
                <a:solidFill>
                  <a:srgbClr val="FFFF00"/>
                </a:solidFill>
              </a:rPr>
              <a:t> </a:t>
            </a:r>
            <a:r>
              <a:rPr lang="ru-RU" sz="4400" dirty="0" smtClean="0"/>
              <a:t>- обязательный</a:t>
            </a:r>
            <a:r>
              <a:rPr lang="ru-RU" sz="4400" dirty="0"/>
              <a:t>, индивидуально безвозмездный платеж, взимаемый с организаций и физических лиц в форме отчуждения денежных средств в целях финансового обеспечения деятельности государства и муниципальных </a:t>
            </a:r>
            <a:r>
              <a:rPr lang="ru-RU" sz="4400" dirty="0" smtClean="0"/>
              <a:t>образований.</a:t>
            </a:r>
            <a:endParaRPr lang="ru-RU" sz="4400" dirty="0"/>
          </a:p>
        </p:txBody>
      </p:sp>
    </p:spTree>
    <p:extLst>
      <p:ext uri="{BB962C8B-B14F-4D97-AF65-F5344CB8AC3E}">
        <p14:creationId xmlns:p14="http://schemas.microsoft.com/office/powerpoint/2010/main" val="3934204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8490" y="1070654"/>
            <a:ext cx="10370372" cy="5293757"/>
          </a:xfrm>
          <a:prstGeom prst="rect">
            <a:avLst/>
          </a:prstGeom>
        </p:spPr>
        <p:txBody>
          <a:bodyPr wrap="square">
            <a:spAutoFit/>
          </a:bodyPr>
          <a:lstStyle/>
          <a:p>
            <a:pPr marL="342900" lvl="0" indent="-342900" algn="just">
              <a:spcAft>
                <a:spcPts val="0"/>
              </a:spcAft>
              <a:buFont typeface="Wingdings" panose="05000000000000000000" pitchFamily="2" charset="2"/>
              <a:buChar char=""/>
              <a:tabLst>
                <a:tab pos="431800" algn="l"/>
              </a:tabLst>
            </a:pPr>
            <a:r>
              <a:rPr lang="ru-RU" sz="2600" b="1" i="1" dirty="0">
                <a:solidFill>
                  <a:srgbClr val="FFFF00"/>
                </a:solidFill>
                <a:latin typeface="Times New Roman" panose="02020603050405020304" pitchFamily="18" charset="0"/>
                <a:ea typeface="Times New Roman" panose="02020603050405020304" pitchFamily="18" charset="0"/>
              </a:rPr>
              <a:t>равномерность</a:t>
            </a:r>
            <a:r>
              <a:rPr lang="ru-RU" sz="2600" b="1" dirty="0">
                <a:latin typeface="Times New Roman" panose="02020603050405020304" pitchFamily="18" charset="0"/>
                <a:ea typeface="Times New Roman" panose="02020603050405020304" pitchFamily="18" charset="0"/>
              </a:rPr>
              <a:t>, понимаемая как </a:t>
            </a:r>
            <a:r>
              <a:rPr lang="ru-RU" sz="2600" b="1" dirty="0" err="1">
                <a:latin typeface="Times New Roman" panose="02020603050405020304" pitchFamily="18" charset="0"/>
                <a:ea typeface="Times New Roman" panose="02020603050405020304" pitchFamily="18" charset="0"/>
              </a:rPr>
              <a:t>равнонапряженность</a:t>
            </a:r>
            <a:r>
              <a:rPr lang="ru-RU" sz="2600" b="1" dirty="0">
                <a:latin typeface="Times New Roman" panose="02020603050405020304" pitchFamily="18" charset="0"/>
                <a:ea typeface="Times New Roman" panose="02020603050405020304" pitchFamily="18" charset="0"/>
              </a:rPr>
              <a:t>, общность для всех налогоплательщиков правил и норм изъятия налога;</a:t>
            </a:r>
          </a:p>
          <a:p>
            <a:pPr marL="342900" lvl="0" indent="-342900" algn="just">
              <a:spcAft>
                <a:spcPts val="0"/>
              </a:spcAft>
              <a:buFont typeface="Wingdings" panose="05000000000000000000" pitchFamily="2" charset="2"/>
              <a:buChar char=""/>
              <a:tabLst>
                <a:tab pos="431800" algn="l"/>
              </a:tabLst>
            </a:pPr>
            <a:r>
              <a:rPr lang="ru-RU" sz="2600" b="1" i="1" dirty="0">
                <a:latin typeface="Times New Roman" panose="02020603050405020304" pitchFamily="18" charset="0"/>
                <a:ea typeface="Times New Roman" panose="02020603050405020304" pitchFamily="18" charset="0"/>
              </a:rPr>
              <a:t>определенность</a:t>
            </a:r>
            <a:r>
              <a:rPr lang="ru-RU" sz="2600" b="1" dirty="0">
                <a:latin typeface="Times New Roman" panose="02020603050405020304" pitchFamily="18" charset="0"/>
                <a:ea typeface="Times New Roman" panose="02020603050405020304" pitchFamily="18" charset="0"/>
              </a:rPr>
              <a:t>, означающая четкость, ясность, стабильность норм и ставок налогообложения;</a:t>
            </a:r>
          </a:p>
          <a:p>
            <a:pPr marL="342900" lvl="0" indent="-342900" algn="just">
              <a:spcAft>
                <a:spcPts val="0"/>
              </a:spcAft>
              <a:buFont typeface="Wingdings" panose="05000000000000000000" pitchFamily="2" charset="2"/>
              <a:buChar char=""/>
              <a:tabLst>
                <a:tab pos="431800" algn="l"/>
              </a:tabLst>
            </a:pPr>
            <a:r>
              <a:rPr lang="ru-RU" sz="2600" b="1" i="1" dirty="0">
                <a:solidFill>
                  <a:srgbClr val="FFFF00"/>
                </a:solidFill>
                <a:latin typeface="Times New Roman" panose="02020603050405020304" pitchFamily="18" charset="0"/>
                <a:ea typeface="Times New Roman" panose="02020603050405020304" pitchFamily="18" charset="0"/>
              </a:rPr>
              <a:t>простота и удобство</a:t>
            </a:r>
            <a:r>
              <a:rPr lang="ru-RU" sz="2600" b="1" dirty="0">
                <a:latin typeface="Times New Roman" panose="02020603050405020304" pitchFamily="18" charset="0"/>
                <a:ea typeface="Times New Roman" panose="02020603050405020304" pitchFamily="18" charset="0"/>
              </a:rPr>
              <a:t>, означающие, что установление налогов должно осуществляться таким образом, что их уплата производилась максимально удобным для налогоплательщика способом;</a:t>
            </a:r>
          </a:p>
          <a:p>
            <a:pPr marL="342900" lvl="0" indent="-342900" algn="just">
              <a:spcAft>
                <a:spcPts val="0"/>
              </a:spcAft>
              <a:buFont typeface="Wingdings" panose="05000000000000000000" pitchFamily="2" charset="2"/>
              <a:buChar char=""/>
              <a:tabLst>
                <a:tab pos="431800" algn="l"/>
              </a:tabLst>
            </a:pPr>
            <a:r>
              <a:rPr lang="ru-RU" sz="2600" b="1" i="1" dirty="0" err="1">
                <a:solidFill>
                  <a:srgbClr val="FFFF00"/>
                </a:solidFill>
                <a:latin typeface="Times New Roman" panose="02020603050405020304" pitchFamily="18" charset="0"/>
                <a:ea typeface="Times New Roman" panose="02020603050405020304" pitchFamily="18" charset="0"/>
              </a:rPr>
              <a:t>неотягощенность</a:t>
            </a:r>
            <a:r>
              <a:rPr lang="ru-RU" sz="2600" b="1" dirty="0">
                <a:latin typeface="Times New Roman" panose="02020603050405020304" pitchFamily="18" charset="0"/>
                <a:ea typeface="Times New Roman" panose="02020603050405020304" pitchFamily="18" charset="0"/>
              </a:rPr>
              <a:t>, т.е. умеренность, ограниченность налога суммами, уплата которых не ложится тяжким бременем на налогоплательщика;</a:t>
            </a:r>
          </a:p>
          <a:p>
            <a:pPr marL="342900" lvl="0" indent="-342900" algn="just">
              <a:spcAft>
                <a:spcPts val="0"/>
              </a:spcAft>
              <a:buFont typeface="Wingdings" panose="05000000000000000000" pitchFamily="2" charset="2"/>
              <a:buChar char=""/>
              <a:tabLst>
                <a:tab pos="431800" algn="l"/>
              </a:tabLst>
            </a:pPr>
            <a:r>
              <a:rPr lang="ru-RU" sz="2600" b="1" i="1" dirty="0">
                <a:solidFill>
                  <a:srgbClr val="FFFF00"/>
                </a:solidFill>
                <a:latin typeface="Times New Roman" panose="02020603050405020304" pitchFamily="18" charset="0"/>
                <a:ea typeface="Times New Roman" panose="02020603050405020304" pitchFamily="18" charset="0"/>
              </a:rPr>
              <a:t>экономность</a:t>
            </a:r>
            <a:r>
              <a:rPr lang="ru-RU" sz="2600" b="1" dirty="0">
                <a:solidFill>
                  <a:srgbClr val="FFFF00"/>
                </a:solidFill>
                <a:latin typeface="Times New Roman" panose="02020603050405020304" pitchFamily="18" charset="0"/>
                <a:ea typeface="Times New Roman" panose="02020603050405020304" pitchFamily="18" charset="0"/>
              </a:rPr>
              <a:t> </a:t>
            </a:r>
            <a:r>
              <a:rPr lang="ru-RU" sz="2600" b="1" dirty="0">
                <a:latin typeface="Times New Roman" panose="02020603050405020304" pitchFamily="18" charset="0"/>
                <a:ea typeface="Times New Roman" panose="02020603050405020304" pitchFamily="18" charset="0"/>
              </a:rPr>
              <a:t>– сборы от взимания налога должны превосходить затраты на его функционирование.</a:t>
            </a:r>
            <a:endParaRPr lang="ru-RU" sz="2600" b="1" dirty="0">
              <a:effectLst/>
              <a:latin typeface="Times New Roman" panose="02020603050405020304" pitchFamily="18" charset="0"/>
              <a:ea typeface="Times New Roman" panose="02020603050405020304" pitchFamily="18" charset="0"/>
            </a:endParaRPr>
          </a:p>
        </p:txBody>
      </p:sp>
      <p:sp>
        <p:nvSpPr>
          <p:cNvPr id="4" name="TextBox 3"/>
          <p:cNvSpPr txBox="1"/>
          <p:nvPr/>
        </p:nvSpPr>
        <p:spPr>
          <a:xfrm>
            <a:off x="1839558" y="301213"/>
            <a:ext cx="7391382" cy="769441"/>
          </a:xfrm>
          <a:prstGeom prst="rect">
            <a:avLst/>
          </a:prstGeom>
          <a:noFill/>
        </p:spPr>
        <p:txBody>
          <a:bodyPr wrap="none" rtlCol="0">
            <a:spAutoFit/>
          </a:bodyPr>
          <a:lstStyle/>
          <a:p>
            <a:r>
              <a:rPr lang="ru-RU" sz="4400" b="1" dirty="0" smtClean="0">
                <a:solidFill>
                  <a:srgbClr val="FFFF00"/>
                </a:solidFill>
              </a:rPr>
              <a:t>Принципы налогообложения</a:t>
            </a:r>
            <a:endParaRPr lang="ru-RU" sz="4400" b="1" dirty="0">
              <a:solidFill>
                <a:srgbClr val="FFFF00"/>
              </a:solidFill>
            </a:endParaRPr>
          </a:p>
        </p:txBody>
      </p:sp>
    </p:spTree>
    <p:extLst>
      <p:ext uri="{BB962C8B-B14F-4D97-AF65-F5344CB8AC3E}">
        <p14:creationId xmlns:p14="http://schemas.microsoft.com/office/powerpoint/2010/main" val="33207242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9096" y="258184"/>
            <a:ext cx="10736131" cy="1384995"/>
          </a:xfrm>
          <a:prstGeom prst="rect">
            <a:avLst/>
          </a:prstGeom>
        </p:spPr>
        <p:txBody>
          <a:bodyPr wrap="square">
            <a:spAutoFit/>
          </a:bodyPr>
          <a:lstStyle/>
          <a:p>
            <a:r>
              <a:rPr lang="ru-RU" sz="2800" b="1" dirty="0" smtClean="0">
                <a:solidFill>
                  <a:srgbClr val="FFFF00"/>
                </a:solidFill>
                <a:latin typeface="Times New Roman" panose="02020603050405020304" pitchFamily="18" charset="0"/>
                <a:ea typeface="Times New Roman" panose="02020603050405020304" pitchFamily="18" charset="0"/>
              </a:rPr>
              <a:t>Пошлина</a:t>
            </a:r>
            <a:r>
              <a:rPr lang="ru-RU" sz="2800" dirty="0" smtClean="0">
                <a:latin typeface="Times New Roman" panose="02020603050405020304" pitchFamily="18" charset="0"/>
                <a:ea typeface="Times New Roman" panose="02020603050405020304" pitchFamily="18" charset="0"/>
              </a:rPr>
              <a:t> </a:t>
            </a:r>
            <a:r>
              <a:rPr lang="ru-RU" sz="2800" dirty="0">
                <a:latin typeface="Times New Roman" panose="02020603050405020304" pitchFamily="18" charset="0"/>
                <a:ea typeface="Times New Roman" panose="02020603050405020304" pitchFamily="18" charset="0"/>
              </a:rPr>
              <a:t>– это обязательный платеж, взимаемый государственными и иными уполномоченными органами за совершение в отношении плательщика юридическими значимых действий. </a:t>
            </a:r>
            <a:endParaRPr lang="ru-RU" sz="2800" dirty="0"/>
          </a:p>
        </p:txBody>
      </p:sp>
      <p:sp>
        <p:nvSpPr>
          <p:cNvPr id="5" name="Прямоугольник 4"/>
          <p:cNvSpPr/>
          <p:nvPr/>
        </p:nvSpPr>
        <p:spPr>
          <a:xfrm>
            <a:off x="839096" y="1643179"/>
            <a:ext cx="11005072" cy="4493538"/>
          </a:xfrm>
          <a:prstGeom prst="rect">
            <a:avLst/>
          </a:prstGeom>
        </p:spPr>
        <p:txBody>
          <a:bodyPr wrap="square">
            <a:spAutoFit/>
          </a:bodyPr>
          <a:lstStyle/>
          <a:p>
            <a:r>
              <a:rPr lang="ru-RU" sz="2600" b="1" dirty="0">
                <a:solidFill>
                  <a:srgbClr val="FFFF00"/>
                </a:solidFill>
                <a:latin typeface="Times New Roman" panose="02020603050405020304" pitchFamily="18" charset="0"/>
                <a:ea typeface="Times New Roman" panose="02020603050405020304" pitchFamily="18" charset="0"/>
              </a:rPr>
              <a:t>Под сбором </a:t>
            </a:r>
            <a:r>
              <a:rPr lang="ru-RU" sz="2600" dirty="0">
                <a:latin typeface="Times New Roman" panose="02020603050405020304" pitchFamily="18" charset="0"/>
                <a:ea typeface="Times New Roman" panose="02020603050405020304" pitchFamily="18" charset="0"/>
              </a:rPr>
              <a:t>понимается обязательный взнос, взимаемый с организаций и физических лиц, уплата которого является одним из условий совершения в интересах плательщика сборов государственными органами, органами местного самоуправления, иными уполномоченными органами, включая предоставление определенных прав или выдачу разрешений (лицензий). Таким образом, сбор – это целенаправленный платеж, адресность которого, как правило, содержится в его названии (целевой сбор на содержание милиции, сбор на нужды образовательных учреждений и др.). Либо это безадресный платеж с определенного вида деятельности или за право осуществления такой деятельности (сбор за право торговли, проведение местных аукционов и т.п.). </a:t>
            </a:r>
            <a:endParaRPr lang="ru-RU" sz="2600" dirty="0"/>
          </a:p>
        </p:txBody>
      </p:sp>
    </p:spTree>
    <p:extLst>
      <p:ext uri="{BB962C8B-B14F-4D97-AF65-F5344CB8AC3E}">
        <p14:creationId xmlns:p14="http://schemas.microsoft.com/office/powerpoint/2010/main" val="3600094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634701" y="441063"/>
            <a:ext cx="10983558" cy="5271247"/>
          </a:xfrm>
        </p:spPr>
        <p:txBody>
          <a:bodyPr>
            <a:noAutofit/>
          </a:bodyPr>
          <a:lstStyle/>
          <a:p>
            <a:pPr>
              <a:buFont typeface="Wingdings" panose="05000000000000000000" pitchFamily="2" charset="2"/>
              <a:buNone/>
            </a:pPr>
            <a:r>
              <a:rPr lang="ru-RU" sz="3200" b="1" dirty="0"/>
              <a:t>Развитые в экономическом отношении государства используют в качестве инструментов косвенного воздействия на экономику и способов формирования своих доходов целую совокупность налогов, сборов и пошлин. </a:t>
            </a:r>
          </a:p>
          <a:p>
            <a:pPr>
              <a:buFont typeface="Wingdings" panose="05000000000000000000" pitchFamily="2" charset="2"/>
              <a:buNone/>
            </a:pPr>
            <a:r>
              <a:rPr lang="ru-RU" sz="3200" b="1" dirty="0"/>
              <a:t>Эта совокупность требует упорядочения, классификации.</a:t>
            </a:r>
          </a:p>
          <a:p>
            <a:pPr>
              <a:buFont typeface="Wingdings" panose="05000000000000000000" pitchFamily="2" charset="2"/>
              <a:buNone/>
            </a:pPr>
            <a:r>
              <a:rPr lang="ru-RU" sz="3200" b="1" dirty="0"/>
              <a:t>Классификация изучаемых наукой явлений позволяет свести все их разнообразие к небольшому числу групп.</a:t>
            </a:r>
          </a:p>
        </p:txBody>
      </p:sp>
    </p:spTree>
    <p:extLst>
      <p:ext uri="{BB962C8B-B14F-4D97-AF65-F5344CB8AC3E}">
        <p14:creationId xmlns:p14="http://schemas.microsoft.com/office/powerpoint/2010/main" val="656090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07316" y="200809"/>
            <a:ext cx="10131425" cy="731839"/>
          </a:xfrm>
        </p:spPr>
        <p:txBody>
          <a:bodyPr>
            <a:normAutofit fontScale="90000"/>
          </a:bodyPr>
          <a:lstStyle/>
          <a:p>
            <a:pPr algn="ctr"/>
            <a:r>
              <a:rPr lang="ru-RU" sz="4400" b="1" dirty="0">
                <a:solidFill>
                  <a:srgbClr val="FFFF00"/>
                </a:solidFill>
              </a:rPr>
              <a:t>Классификация налогов</a:t>
            </a:r>
          </a:p>
        </p:txBody>
      </p:sp>
      <p:sp>
        <p:nvSpPr>
          <p:cNvPr id="10243" name="Rectangle 3"/>
          <p:cNvSpPr>
            <a:spLocks noGrp="1" noChangeArrowheads="1"/>
          </p:cNvSpPr>
          <p:nvPr>
            <p:ph type="body" idx="1"/>
          </p:nvPr>
        </p:nvSpPr>
        <p:spPr>
          <a:xfrm>
            <a:off x="311971" y="837862"/>
            <a:ext cx="11704320" cy="1968650"/>
          </a:xfrm>
        </p:spPr>
        <p:txBody>
          <a:bodyPr>
            <a:normAutofit/>
          </a:bodyPr>
          <a:lstStyle/>
          <a:p>
            <a:pPr>
              <a:buFont typeface="Wingdings" panose="05000000000000000000" pitchFamily="2" charset="2"/>
              <a:buNone/>
            </a:pPr>
            <a:r>
              <a:rPr lang="ru-RU" sz="2000" b="1" dirty="0"/>
              <a:t>Эта группировка по ряду наиболее существенных признаков. </a:t>
            </a:r>
          </a:p>
          <a:p>
            <a:pPr>
              <a:buFont typeface="Wingdings" panose="05000000000000000000" pitchFamily="2" charset="2"/>
              <a:buNone/>
            </a:pPr>
            <a:r>
              <a:rPr lang="ru-RU" sz="2000" b="1" dirty="0"/>
              <a:t>Она позволяет выявлять различия и сходства между теми или иными налогами.</a:t>
            </a:r>
          </a:p>
          <a:p>
            <a:pPr>
              <a:buFont typeface="Wingdings" panose="05000000000000000000" pitchFamily="2" charset="2"/>
              <a:buNone/>
            </a:pPr>
            <a:r>
              <a:rPr lang="ru-RU" sz="2000" b="1" dirty="0"/>
              <a:t>Особые свойства различных видов налогов требуют специфических условий их обложения и взимания.</a:t>
            </a:r>
          </a:p>
        </p:txBody>
      </p:sp>
      <p:sp>
        <p:nvSpPr>
          <p:cNvPr id="4" name="Rectangle 2"/>
          <p:cNvSpPr txBox="1">
            <a:spLocks noChangeArrowheads="1"/>
          </p:cNvSpPr>
          <p:nvPr/>
        </p:nvSpPr>
        <p:spPr>
          <a:xfrm>
            <a:off x="707314" y="2602116"/>
            <a:ext cx="10131425" cy="14562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sz="3800" b="1" dirty="0" smtClean="0">
                <a:solidFill>
                  <a:srgbClr val="FFFF00"/>
                </a:solidFill>
              </a:rPr>
              <a:t>Налоги группируются по следующим признакам:</a:t>
            </a:r>
            <a:endParaRPr lang="ru-RU" sz="3800" b="1" dirty="0">
              <a:solidFill>
                <a:srgbClr val="FFFF00"/>
              </a:solidFill>
            </a:endParaRPr>
          </a:p>
        </p:txBody>
      </p:sp>
      <p:sp>
        <p:nvSpPr>
          <p:cNvPr id="5" name="Rectangle 3"/>
          <p:cNvSpPr txBox="1">
            <a:spLocks noChangeArrowheads="1"/>
          </p:cNvSpPr>
          <p:nvPr/>
        </p:nvSpPr>
        <p:spPr>
          <a:xfrm>
            <a:off x="707314" y="4058383"/>
            <a:ext cx="10341201" cy="1843144"/>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ru-RU" b="1" dirty="0" smtClean="0"/>
              <a:t>Уровням государственного управления, определяющим порядок взимания и распоряжения налогами;</a:t>
            </a:r>
          </a:p>
          <a:p>
            <a:r>
              <a:rPr lang="ru-RU" b="1" dirty="0" smtClean="0"/>
              <a:t>Способу взимания;</a:t>
            </a:r>
          </a:p>
          <a:p>
            <a:r>
              <a:rPr lang="ru-RU" b="1" dirty="0" smtClean="0"/>
              <a:t>Объекту обложения;</a:t>
            </a:r>
          </a:p>
          <a:p>
            <a:r>
              <a:rPr lang="ru-RU" b="1" dirty="0" smtClean="0"/>
              <a:t>Налогоплательщикам;</a:t>
            </a:r>
          </a:p>
          <a:p>
            <a:r>
              <a:rPr lang="ru-RU" b="1" dirty="0" smtClean="0"/>
              <a:t>Порядку использования.</a:t>
            </a:r>
          </a:p>
          <a:p>
            <a:endParaRPr lang="ru-RU" dirty="0"/>
          </a:p>
        </p:txBody>
      </p:sp>
    </p:spTree>
    <p:extLst>
      <p:ext uri="{BB962C8B-B14F-4D97-AF65-F5344CB8AC3E}">
        <p14:creationId xmlns:p14="http://schemas.microsoft.com/office/powerpoint/2010/main" val="1168747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344243" y="408791"/>
            <a:ext cx="11317045" cy="6260950"/>
          </a:xfrm>
        </p:spPr>
        <p:txBody>
          <a:bodyPr>
            <a:noAutofit/>
          </a:bodyPr>
          <a:lstStyle/>
          <a:p>
            <a:pPr>
              <a:buFont typeface="Wingdings" panose="05000000000000000000" pitchFamily="2" charset="2"/>
              <a:buNone/>
            </a:pPr>
            <a:r>
              <a:rPr lang="ru-RU" b="1" dirty="0"/>
              <a:t>В бюджетной практике государств наибольшее распространение получила классификация налогов </a:t>
            </a:r>
            <a:r>
              <a:rPr lang="ru-RU" b="1" dirty="0">
                <a:solidFill>
                  <a:srgbClr val="FFFF00"/>
                </a:solidFill>
              </a:rPr>
              <a:t>исходя из государственного устройства и компетенции государственных органов по установлению налогов </a:t>
            </a:r>
            <a:r>
              <a:rPr lang="ru-RU" b="1" dirty="0"/>
              <a:t>называют еще статусной классификацией, предполагающей разделение налогов на государственные (федеральные и региональные), </a:t>
            </a:r>
            <a:r>
              <a:rPr lang="ru-RU" b="1" dirty="0" smtClean="0"/>
              <a:t>местные.</a:t>
            </a:r>
          </a:p>
          <a:p>
            <a:pPr>
              <a:buFont typeface="Wingdings" panose="05000000000000000000" pitchFamily="2" charset="2"/>
              <a:buNone/>
            </a:pPr>
            <a:r>
              <a:rPr lang="ru-RU" b="1" dirty="0" smtClean="0"/>
              <a:t>Широко </a:t>
            </a:r>
            <a:r>
              <a:rPr lang="ru-RU" b="1" dirty="0"/>
              <a:t>распространена классификация налогов </a:t>
            </a:r>
            <a:r>
              <a:rPr lang="ru-RU" b="1" dirty="0">
                <a:solidFill>
                  <a:srgbClr val="FFFF00"/>
                </a:solidFill>
              </a:rPr>
              <a:t>по способу взимания</a:t>
            </a:r>
            <a:r>
              <a:rPr lang="ru-RU" b="1" dirty="0"/>
              <a:t>, а именно на прямые и косвенные налоги.</a:t>
            </a:r>
          </a:p>
          <a:p>
            <a:pPr>
              <a:buFont typeface="Wingdings" panose="05000000000000000000" pitchFamily="2" charset="2"/>
              <a:buNone/>
            </a:pPr>
            <a:r>
              <a:rPr lang="ru-RU" b="1" dirty="0"/>
              <a:t>Такое деление налогов экономическая наука взяла из практики 16 века. Однако оно не используется в бюджетной практике.</a:t>
            </a:r>
          </a:p>
          <a:p>
            <a:pPr>
              <a:buFont typeface="Wingdings" panose="05000000000000000000" pitchFamily="2" charset="2"/>
              <a:buNone/>
            </a:pPr>
            <a:r>
              <a:rPr lang="ru-RU" b="1" dirty="0"/>
              <a:t>Для прямых налогов характерны обложение определенного источника, индивидуальное направление требования государства к определенному лицу с учетом оценки его платежеспособности. </a:t>
            </a:r>
          </a:p>
          <a:p>
            <a:pPr>
              <a:buFont typeface="Wingdings" panose="05000000000000000000" pitchFamily="2" charset="2"/>
              <a:buNone/>
            </a:pPr>
            <a:r>
              <a:rPr lang="ru-RU" b="1" dirty="0" smtClean="0"/>
              <a:t>По </a:t>
            </a:r>
            <a:r>
              <a:rPr lang="ru-RU" b="1" dirty="0"/>
              <a:t>косвенным налогам государство непосредственно не устанавливает платежеспособность лица, уплачивающего налог.</a:t>
            </a:r>
          </a:p>
          <a:p>
            <a:pPr>
              <a:buFont typeface="Wingdings" panose="05000000000000000000" pitchFamily="2" charset="2"/>
              <a:buNone/>
            </a:pPr>
            <a:r>
              <a:rPr lang="ru-RU" b="1" dirty="0"/>
              <a:t>Косвенные налоги – это налоги на расходы, то есть на предметы потребления.</a:t>
            </a:r>
          </a:p>
          <a:p>
            <a:pPr>
              <a:buFont typeface="Wingdings" panose="05000000000000000000" pitchFamily="2" charset="2"/>
              <a:buNone/>
            </a:pPr>
            <a:r>
              <a:rPr lang="ru-RU" sz="1400" dirty="0"/>
              <a:t> Из федеральных налогов к ним можно отнести:</a:t>
            </a:r>
          </a:p>
          <a:p>
            <a:r>
              <a:rPr lang="ru-RU" sz="1400" i="1" dirty="0"/>
              <a:t>НДС;</a:t>
            </a:r>
          </a:p>
          <a:p>
            <a:r>
              <a:rPr lang="ru-RU" sz="1400" i="1" dirty="0"/>
              <a:t>Акцизы на отдельные виды товаров;</a:t>
            </a:r>
          </a:p>
          <a:p>
            <a:r>
              <a:rPr lang="ru-RU" sz="1400" i="1" dirty="0"/>
              <a:t>Таможенные пошлины.</a:t>
            </a:r>
          </a:p>
          <a:p>
            <a:pPr>
              <a:buFont typeface="Wingdings" panose="05000000000000000000" pitchFamily="2" charset="2"/>
              <a:buNone/>
            </a:pPr>
            <a:endParaRPr lang="ru-RU" sz="1400" b="1" dirty="0"/>
          </a:p>
          <a:p>
            <a:pPr>
              <a:buFont typeface="Wingdings" panose="05000000000000000000" pitchFamily="2" charset="2"/>
              <a:buNone/>
            </a:pPr>
            <a:endParaRPr lang="ru-RU" sz="1400" b="1" dirty="0"/>
          </a:p>
        </p:txBody>
      </p:sp>
    </p:spTree>
    <p:extLst>
      <p:ext uri="{BB962C8B-B14F-4D97-AF65-F5344CB8AC3E}">
        <p14:creationId xmlns:p14="http://schemas.microsoft.com/office/powerpoint/2010/main" val="15947328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82881" y="228601"/>
            <a:ext cx="11575228" cy="1309743"/>
          </a:xfrm>
        </p:spPr>
        <p:txBody>
          <a:bodyPr>
            <a:normAutofit/>
          </a:bodyPr>
          <a:lstStyle/>
          <a:p>
            <a:pPr algn="ctr"/>
            <a:r>
              <a:rPr lang="ru-RU" sz="3200" b="1" dirty="0">
                <a:solidFill>
                  <a:srgbClr val="FFFF00"/>
                </a:solidFill>
              </a:rPr>
              <a:t>Классификация налогов по налогоплательщикам включает три группы налогов</a:t>
            </a:r>
            <a:r>
              <a:rPr lang="ru-RU" sz="3200" b="1" dirty="0" smtClean="0">
                <a:solidFill>
                  <a:srgbClr val="FFFF00"/>
                </a:solidFill>
              </a:rPr>
              <a:t>:</a:t>
            </a:r>
            <a:endParaRPr lang="ru-RU" sz="3200" b="1" dirty="0">
              <a:solidFill>
                <a:srgbClr val="FFFF00"/>
              </a:solidFill>
            </a:endParaRPr>
          </a:p>
        </p:txBody>
      </p:sp>
      <p:sp>
        <p:nvSpPr>
          <p:cNvPr id="21507" name="Rectangle 3"/>
          <p:cNvSpPr>
            <a:spLocks noGrp="1" noChangeArrowheads="1"/>
          </p:cNvSpPr>
          <p:nvPr>
            <p:ph type="body" idx="1"/>
          </p:nvPr>
        </p:nvSpPr>
        <p:spPr>
          <a:xfrm>
            <a:off x="398033" y="1538344"/>
            <a:ext cx="11360075" cy="5002305"/>
          </a:xfrm>
        </p:spPr>
        <p:txBody>
          <a:bodyPr>
            <a:noAutofit/>
          </a:bodyPr>
          <a:lstStyle/>
          <a:p>
            <a:pPr>
              <a:buFontTx/>
              <a:buChar char="-"/>
            </a:pPr>
            <a:r>
              <a:rPr lang="ru-RU" sz="2000" b="1" dirty="0"/>
              <a:t>С организаций ( налог на прибыль, НДС);</a:t>
            </a:r>
          </a:p>
          <a:p>
            <a:pPr>
              <a:buFontTx/>
              <a:buChar char="-"/>
            </a:pPr>
            <a:r>
              <a:rPr lang="ru-RU" sz="2000" b="1" dirty="0"/>
              <a:t>С физических лиц (налог на доходы физических лиц, налог на имущество физических лиц);</a:t>
            </a:r>
          </a:p>
          <a:p>
            <a:pPr>
              <a:buFontTx/>
              <a:buChar char="-"/>
            </a:pPr>
            <a:r>
              <a:rPr lang="ru-RU" sz="2000" b="1" dirty="0"/>
              <a:t>С организаций и физических лиц  ( транспортный налог, госпошлина и т.д</a:t>
            </a:r>
            <a:r>
              <a:rPr lang="ru-RU" sz="2000" b="1" dirty="0" smtClean="0"/>
              <a:t>.)</a:t>
            </a:r>
            <a:endParaRPr lang="ru-RU" sz="2000" b="1" dirty="0"/>
          </a:p>
          <a:p>
            <a:pPr>
              <a:buFont typeface="Wingdings" panose="05000000000000000000" pitchFamily="2" charset="2"/>
              <a:buNone/>
            </a:pPr>
            <a:r>
              <a:rPr lang="ru-RU" sz="2800" b="1" dirty="0" smtClean="0"/>
              <a:t>Также используется классификация налогов по такому критерию, как </a:t>
            </a:r>
            <a:r>
              <a:rPr lang="ru-RU" sz="2800" b="1" dirty="0" smtClean="0">
                <a:solidFill>
                  <a:srgbClr val="FFFF00"/>
                </a:solidFill>
              </a:rPr>
              <a:t>направление использования налогов или назначение налогов</a:t>
            </a:r>
            <a:r>
              <a:rPr lang="ru-RU" sz="2800" b="1" dirty="0" smtClean="0"/>
              <a:t>.</a:t>
            </a:r>
          </a:p>
          <a:p>
            <a:pPr>
              <a:buFont typeface="Wingdings" panose="05000000000000000000" pitchFamily="2" charset="2"/>
              <a:buNone/>
            </a:pPr>
            <a:r>
              <a:rPr lang="ru-RU" sz="2000" dirty="0" smtClean="0"/>
              <a:t>При этом выделяют:</a:t>
            </a:r>
          </a:p>
          <a:p>
            <a:r>
              <a:rPr lang="ru-RU" sz="2000" dirty="0" smtClean="0"/>
              <a:t> </a:t>
            </a:r>
            <a:r>
              <a:rPr lang="ru-RU" sz="2000" dirty="0"/>
              <a:t>общие,</a:t>
            </a:r>
          </a:p>
          <a:p>
            <a:r>
              <a:rPr lang="ru-RU" sz="2000" dirty="0"/>
              <a:t> специальные </a:t>
            </a:r>
          </a:p>
          <a:p>
            <a:r>
              <a:rPr lang="ru-RU" sz="2000" dirty="0"/>
              <a:t> чрезвычайные налоги.</a:t>
            </a:r>
          </a:p>
          <a:p>
            <a:pPr>
              <a:buFontTx/>
              <a:buChar char="-"/>
            </a:pPr>
            <a:endParaRPr lang="ru-RU" sz="2000" b="1" dirty="0"/>
          </a:p>
        </p:txBody>
      </p:sp>
    </p:spTree>
    <p:extLst>
      <p:ext uri="{BB962C8B-B14F-4D97-AF65-F5344CB8AC3E}">
        <p14:creationId xmlns:p14="http://schemas.microsoft.com/office/powerpoint/2010/main" val="687965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666974" y="322729"/>
            <a:ext cx="11155679" cy="4432151"/>
          </a:xfrm>
        </p:spPr>
        <p:txBody>
          <a:bodyPr/>
          <a:lstStyle/>
          <a:p>
            <a:pPr marL="0" indent="0">
              <a:buNone/>
            </a:pPr>
            <a:r>
              <a:rPr lang="ru-RU" sz="2400" i="1" dirty="0">
                <a:solidFill>
                  <a:srgbClr val="FFFF00"/>
                </a:solidFill>
              </a:rPr>
              <a:t>По источнику</a:t>
            </a:r>
            <a:r>
              <a:rPr lang="ru-RU" sz="2400" dirty="0">
                <a:solidFill>
                  <a:srgbClr val="FFFF00"/>
                </a:solidFill>
              </a:rPr>
              <a:t>, к которому относится налог, </a:t>
            </a:r>
            <a:r>
              <a:rPr lang="ru-RU" sz="2400" dirty="0" smtClean="0">
                <a:solidFill>
                  <a:srgbClr val="FFFF00"/>
                </a:solidFill>
              </a:rPr>
              <a:t>учетно-экономическая </a:t>
            </a:r>
            <a:r>
              <a:rPr lang="ru-RU" sz="2400" dirty="0">
                <a:solidFill>
                  <a:srgbClr val="FFFF00"/>
                </a:solidFill>
              </a:rPr>
              <a:t>целесообразность диктует иную группировку налогов, взимаемых с предприятий и организаций.</a:t>
            </a:r>
          </a:p>
          <a:p>
            <a:r>
              <a:rPr lang="ru-RU" sz="2000" b="1" dirty="0"/>
              <a:t>Налоги относимые на издержки производства и </a:t>
            </a:r>
            <a:r>
              <a:rPr lang="ru-RU" sz="2000" b="1" dirty="0" smtClean="0"/>
              <a:t>обращения (земельный </a:t>
            </a:r>
            <a:r>
              <a:rPr lang="ru-RU" sz="2000" b="1" dirty="0"/>
              <a:t>налог и др.)</a:t>
            </a:r>
          </a:p>
          <a:p>
            <a:r>
              <a:rPr lang="ru-RU" sz="2000" b="1" dirty="0"/>
              <a:t>Налоги, включаемые в продажную цену продукции(работ, услуг) (НДС, Акциз</a:t>
            </a:r>
            <a:r>
              <a:rPr lang="ru-RU" sz="2000" b="1" dirty="0" smtClean="0"/>
              <a:t>)</a:t>
            </a:r>
          </a:p>
          <a:p>
            <a:r>
              <a:rPr lang="ru-RU" sz="2000" b="1" dirty="0"/>
              <a:t>Налоги, относимые на финансовые результаты (налог на имущество организаций)</a:t>
            </a:r>
          </a:p>
          <a:p>
            <a:r>
              <a:rPr lang="ru-RU" sz="2000" b="1" dirty="0"/>
              <a:t>Налог на прибыль и за счет прибыли, остающейся в распоряжении </a:t>
            </a:r>
            <a:r>
              <a:rPr lang="ru-RU" sz="2000" b="1" dirty="0" smtClean="0"/>
              <a:t>организаций (налог </a:t>
            </a:r>
            <a:r>
              <a:rPr lang="ru-RU" sz="2000" b="1" dirty="0"/>
              <a:t>на прибыль организаций, платежи за загрязнение окружающей среды в части превышения лимита и др</a:t>
            </a:r>
            <a:r>
              <a:rPr lang="ru-RU" sz="2000" b="1" dirty="0" smtClean="0"/>
              <a:t>.).</a:t>
            </a:r>
            <a:endParaRPr lang="ru-RU" sz="2000" b="1" dirty="0"/>
          </a:p>
          <a:p>
            <a:endParaRPr lang="ru-RU" dirty="0"/>
          </a:p>
        </p:txBody>
      </p:sp>
    </p:spTree>
    <p:extLst>
      <p:ext uri="{BB962C8B-B14F-4D97-AF65-F5344CB8AC3E}">
        <p14:creationId xmlns:p14="http://schemas.microsoft.com/office/powerpoint/2010/main" val="37543129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836408" y="157778"/>
            <a:ext cx="10131425" cy="1456267"/>
          </a:xfrm>
        </p:spPr>
        <p:txBody>
          <a:bodyPr>
            <a:noAutofit/>
          </a:bodyPr>
          <a:lstStyle/>
          <a:p>
            <a:pPr algn="ctr"/>
            <a:r>
              <a:rPr lang="ru-RU" sz="5400" b="1" dirty="0">
                <a:solidFill>
                  <a:srgbClr val="FFFF00"/>
                </a:solidFill>
              </a:rPr>
              <a:t>Налоговая система государства </a:t>
            </a:r>
          </a:p>
        </p:txBody>
      </p:sp>
      <p:sp>
        <p:nvSpPr>
          <p:cNvPr id="33795" name="Rectangle 3"/>
          <p:cNvSpPr>
            <a:spLocks noGrp="1" noChangeArrowheads="1"/>
          </p:cNvSpPr>
          <p:nvPr>
            <p:ph type="body" idx="1"/>
          </p:nvPr>
        </p:nvSpPr>
        <p:spPr>
          <a:xfrm>
            <a:off x="664287" y="1495711"/>
            <a:ext cx="4757567" cy="4862058"/>
          </a:xfrm>
        </p:spPr>
        <p:txBody>
          <a:bodyPr>
            <a:noAutofit/>
          </a:bodyPr>
          <a:lstStyle/>
          <a:p>
            <a:r>
              <a:rPr lang="ru-RU" sz="3200" b="1" dirty="0"/>
              <a:t>совокупность взимаемых </a:t>
            </a:r>
            <a:r>
              <a:rPr lang="ru-RU" sz="3200" b="1" dirty="0" smtClean="0"/>
              <a:t>налогов</a:t>
            </a:r>
            <a:endParaRPr lang="ru-RU" sz="3200" b="1" dirty="0"/>
          </a:p>
          <a:p>
            <a:r>
              <a:rPr lang="ru-RU" sz="3200" b="1" dirty="0"/>
              <a:t>формы и методы </a:t>
            </a:r>
            <a:r>
              <a:rPr lang="ru-RU" sz="3200" b="1" dirty="0" smtClean="0"/>
              <a:t>налогообложения</a:t>
            </a:r>
            <a:endParaRPr lang="ru-RU" sz="3200" b="1" dirty="0"/>
          </a:p>
          <a:p>
            <a:r>
              <a:rPr lang="ru-RU" sz="3200" b="1" dirty="0"/>
              <a:t>порядок сбора и использования </a:t>
            </a:r>
            <a:r>
              <a:rPr lang="ru-RU" sz="3200" b="1" dirty="0" smtClean="0"/>
              <a:t>налогов</a:t>
            </a:r>
            <a:endParaRPr lang="ru-RU" sz="3200" b="1" dirty="0"/>
          </a:p>
          <a:p>
            <a:r>
              <a:rPr lang="ru-RU" sz="3200" b="1" dirty="0"/>
              <a:t>совокупность налоговых органов </a:t>
            </a:r>
          </a:p>
        </p:txBody>
      </p:sp>
      <p:sp>
        <p:nvSpPr>
          <p:cNvPr id="4" name="Rectangle 3"/>
          <p:cNvSpPr txBox="1">
            <a:spLocks noChangeArrowheads="1"/>
          </p:cNvSpPr>
          <p:nvPr/>
        </p:nvSpPr>
        <p:spPr>
          <a:xfrm>
            <a:off x="6400801" y="2028663"/>
            <a:ext cx="5400338" cy="3914488"/>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ru-RU" sz="2800" i="1" dirty="0" smtClean="0"/>
              <a:t>обеспечивает сбалансированность бюджетной системы</a:t>
            </a:r>
          </a:p>
          <a:p>
            <a:r>
              <a:rPr lang="ru-RU" sz="2800" i="1" dirty="0" smtClean="0"/>
              <a:t>способствует развитию предпринимательства</a:t>
            </a:r>
          </a:p>
          <a:p>
            <a:r>
              <a:rPr lang="ru-RU" sz="2800" i="1" dirty="0" smtClean="0"/>
              <a:t>оказывает существенное влияние на эффективное функционирование всего народного хозяйства </a:t>
            </a:r>
            <a:endParaRPr lang="ru-RU" sz="2800" i="1" dirty="0"/>
          </a:p>
        </p:txBody>
      </p:sp>
    </p:spTree>
    <p:extLst>
      <p:ext uri="{BB962C8B-B14F-4D97-AF65-F5344CB8AC3E}">
        <p14:creationId xmlns:p14="http://schemas.microsoft.com/office/powerpoint/2010/main" val="2139975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804135" y="356658"/>
            <a:ext cx="10131425" cy="1456267"/>
          </a:xfrm>
        </p:spPr>
        <p:txBody>
          <a:bodyPr>
            <a:normAutofit/>
          </a:bodyPr>
          <a:lstStyle/>
          <a:p>
            <a:pPr algn="ctr"/>
            <a:r>
              <a:rPr lang="ru-RU" sz="4400" b="1" dirty="0">
                <a:solidFill>
                  <a:srgbClr val="FFFF00"/>
                </a:solidFill>
              </a:rPr>
              <a:t>Принципы формирования налоговой системы </a:t>
            </a:r>
          </a:p>
        </p:txBody>
      </p:sp>
      <p:sp>
        <p:nvSpPr>
          <p:cNvPr id="35843" name="Rectangle 3"/>
          <p:cNvSpPr>
            <a:spLocks noGrp="1" noChangeArrowheads="1"/>
          </p:cNvSpPr>
          <p:nvPr>
            <p:ph type="body" idx="1"/>
          </p:nvPr>
        </p:nvSpPr>
        <p:spPr>
          <a:xfrm>
            <a:off x="710005" y="1812925"/>
            <a:ext cx="10477948" cy="4495800"/>
          </a:xfrm>
        </p:spPr>
        <p:txBody>
          <a:bodyPr/>
          <a:lstStyle/>
          <a:p>
            <a:pPr>
              <a:lnSpc>
                <a:spcPct val="80000"/>
              </a:lnSpc>
            </a:pPr>
            <a:r>
              <a:rPr lang="ru-RU" sz="2800" dirty="0" smtClean="0"/>
              <a:t>принцип </a:t>
            </a:r>
            <a:r>
              <a:rPr lang="ru-RU" sz="2800" dirty="0"/>
              <a:t>законности</a:t>
            </a:r>
          </a:p>
          <a:p>
            <a:pPr>
              <a:lnSpc>
                <a:spcPct val="80000"/>
              </a:lnSpc>
            </a:pPr>
            <a:r>
              <a:rPr lang="ru-RU" sz="2800" dirty="0"/>
              <a:t>принцип определенности, ясности норм законодательства о налогах и сборах</a:t>
            </a:r>
          </a:p>
          <a:p>
            <a:pPr>
              <a:lnSpc>
                <a:spcPct val="80000"/>
              </a:lnSpc>
            </a:pPr>
            <a:r>
              <a:rPr lang="ru-RU" sz="2800" dirty="0"/>
              <a:t>принцип всеобщности налогообложения </a:t>
            </a:r>
          </a:p>
          <a:p>
            <a:pPr>
              <a:lnSpc>
                <a:spcPct val="80000"/>
              </a:lnSpc>
            </a:pPr>
            <a:r>
              <a:rPr lang="ru-RU" sz="2800" dirty="0"/>
              <a:t>принцип равного налогообложения</a:t>
            </a:r>
          </a:p>
          <a:p>
            <a:pPr>
              <a:lnSpc>
                <a:spcPct val="80000"/>
              </a:lnSpc>
            </a:pPr>
            <a:r>
              <a:rPr lang="ru-RU" sz="2800" dirty="0"/>
              <a:t>принцип соразмерности налогов</a:t>
            </a:r>
          </a:p>
          <a:p>
            <a:pPr>
              <a:lnSpc>
                <a:spcPct val="80000"/>
              </a:lnSpc>
            </a:pPr>
            <a:r>
              <a:rPr lang="ru-RU" sz="2800" dirty="0"/>
              <a:t>принцип единого экономического пространства</a:t>
            </a:r>
          </a:p>
          <a:p>
            <a:pPr>
              <a:lnSpc>
                <a:spcPct val="80000"/>
              </a:lnSpc>
            </a:pPr>
            <a:r>
              <a:rPr lang="ru-RU" sz="2800" dirty="0"/>
              <a:t>принцип экономической обоснованности налогообложения</a:t>
            </a:r>
          </a:p>
          <a:p>
            <a:pPr>
              <a:lnSpc>
                <a:spcPct val="80000"/>
              </a:lnSpc>
            </a:pPr>
            <a:r>
              <a:rPr lang="ru-RU" sz="2800" dirty="0"/>
              <a:t>принцип удобного налогообложения </a:t>
            </a:r>
          </a:p>
        </p:txBody>
      </p:sp>
    </p:spTree>
    <p:extLst>
      <p:ext uri="{BB962C8B-B14F-4D97-AF65-F5344CB8AC3E}">
        <p14:creationId xmlns:p14="http://schemas.microsoft.com/office/powerpoint/2010/main" val="20646614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93377" y="190051"/>
            <a:ext cx="10131425" cy="1456267"/>
          </a:xfrm>
        </p:spPr>
        <p:txBody>
          <a:bodyPr>
            <a:normAutofit/>
          </a:bodyPr>
          <a:lstStyle/>
          <a:p>
            <a:pPr algn="ctr"/>
            <a:r>
              <a:rPr lang="ru-RU" sz="4400" b="1" dirty="0">
                <a:solidFill>
                  <a:srgbClr val="FFFF00"/>
                </a:solidFill>
              </a:rPr>
              <a:t>Элементы налога</a:t>
            </a:r>
          </a:p>
        </p:txBody>
      </p:sp>
      <p:sp>
        <p:nvSpPr>
          <p:cNvPr id="37891" name="Rectangle 3"/>
          <p:cNvSpPr>
            <a:spLocks noGrp="1" noChangeArrowheads="1"/>
          </p:cNvSpPr>
          <p:nvPr>
            <p:ph type="body" idx="1"/>
          </p:nvPr>
        </p:nvSpPr>
        <p:spPr>
          <a:xfrm>
            <a:off x="793376" y="1646318"/>
            <a:ext cx="10131425" cy="3649133"/>
          </a:xfrm>
        </p:spPr>
        <p:txBody>
          <a:bodyPr>
            <a:noAutofit/>
          </a:bodyPr>
          <a:lstStyle/>
          <a:p>
            <a:r>
              <a:rPr lang="ru-RU" sz="3200" dirty="0"/>
              <a:t>налогоплательщики</a:t>
            </a:r>
          </a:p>
          <a:p>
            <a:r>
              <a:rPr lang="ru-RU" sz="3200" dirty="0"/>
              <a:t>объект налогообложения</a:t>
            </a:r>
          </a:p>
          <a:p>
            <a:r>
              <a:rPr lang="ru-RU" sz="3200" dirty="0"/>
              <a:t>налоговая база</a:t>
            </a:r>
          </a:p>
          <a:p>
            <a:r>
              <a:rPr lang="ru-RU" sz="3200" dirty="0"/>
              <a:t>налоговый период</a:t>
            </a:r>
          </a:p>
          <a:p>
            <a:r>
              <a:rPr lang="ru-RU" sz="3200" dirty="0"/>
              <a:t>налоговая ставка</a:t>
            </a:r>
          </a:p>
          <a:p>
            <a:r>
              <a:rPr lang="ru-RU" sz="3200" dirty="0"/>
              <a:t>порядок исчисления налога</a:t>
            </a:r>
          </a:p>
          <a:p>
            <a:r>
              <a:rPr lang="ru-RU" sz="3200" dirty="0"/>
              <a:t>порядок и сроки уплаты налога</a:t>
            </a:r>
          </a:p>
        </p:txBody>
      </p:sp>
    </p:spTree>
    <p:extLst>
      <p:ext uri="{BB962C8B-B14F-4D97-AF65-F5344CB8AC3E}">
        <p14:creationId xmlns:p14="http://schemas.microsoft.com/office/powerpoint/2010/main" val="27156835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179294"/>
            <a:ext cx="10131425" cy="1456267"/>
          </a:xfrm>
        </p:spPr>
        <p:txBody>
          <a:bodyPr>
            <a:normAutofit/>
          </a:bodyPr>
          <a:lstStyle/>
          <a:p>
            <a:pPr algn="ctr"/>
            <a:r>
              <a:rPr lang="ru-RU" sz="4400" b="1" dirty="0">
                <a:solidFill>
                  <a:srgbClr val="FFFF00"/>
                </a:solidFill>
              </a:rPr>
              <a:t>Налогоплательщик </a:t>
            </a:r>
          </a:p>
        </p:txBody>
      </p:sp>
      <p:sp>
        <p:nvSpPr>
          <p:cNvPr id="38915" name="Rectangle 3"/>
          <p:cNvSpPr>
            <a:spLocks noGrp="1" noChangeArrowheads="1"/>
          </p:cNvSpPr>
          <p:nvPr>
            <p:ph type="body" idx="1"/>
          </p:nvPr>
        </p:nvSpPr>
        <p:spPr>
          <a:xfrm>
            <a:off x="685801" y="1335243"/>
            <a:ext cx="10249760" cy="4882677"/>
          </a:xfrm>
        </p:spPr>
        <p:txBody>
          <a:bodyPr>
            <a:noAutofit/>
          </a:bodyPr>
          <a:lstStyle/>
          <a:p>
            <a:r>
              <a:rPr lang="ru-RU" sz="3200" dirty="0"/>
              <a:t>российские организации</a:t>
            </a:r>
          </a:p>
          <a:p>
            <a:r>
              <a:rPr lang="ru-RU" sz="3200" dirty="0"/>
              <a:t>иностранные организации, их российские филиалы и представительства</a:t>
            </a:r>
          </a:p>
          <a:p>
            <a:r>
              <a:rPr lang="ru-RU" sz="3200" dirty="0"/>
              <a:t>международные организации, их российские филиалы и представительства</a:t>
            </a:r>
          </a:p>
          <a:p>
            <a:r>
              <a:rPr lang="ru-RU" sz="3200" dirty="0"/>
              <a:t>индивидуальные предприниматели, главы крестьянских (фермерских) хозяйств</a:t>
            </a:r>
          </a:p>
          <a:p>
            <a:r>
              <a:rPr lang="ru-RU" sz="3200" dirty="0"/>
              <a:t>физические лица</a:t>
            </a:r>
          </a:p>
        </p:txBody>
      </p:sp>
    </p:spTree>
    <p:extLst>
      <p:ext uri="{BB962C8B-B14F-4D97-AF65-F5344CB8AC3E}">
        <p14:creationId xmlns:p14="http://schemas.microsoft.com/office/powerpoint/2010/main" val="2900635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710006" y="496103"/>
            <a:ext cx="10908254" cy="5065601"/>
          </a:xfrm>
        </p:spPr>
        <p:txBody>
          <a:bodyPr>
            <a:normAutofit/>
          </a:bodyPr>
          <a:lstStyle/>
          <a:p>
            <a:pPr marL="0" indent="0">
              <a:buNone/>
            </a:pPr>
            <a:r>
              <a:rPr lang="ru-RU" sz="4800" b="1" dirty="0" smtClean="0">
                <a:solidFill>
                  <a:srgbClr val="FFFF00"/>
                </a:solidFill>
              </a:rPr>
              <a:t>Налоговый агент </a:t>
            </a:r>
            <a:r>
              <a:rPr lang="ru-RU" sz="4800" dirty="0" smtClean="0"/>
              <a:t>- лицо</a:t>
            </a:r>
            <a:r>
              <a:rPr lang="ru-RU" sz="4800" dirty="0"/>
              <a:t>, которое обязано исчислить за налогоплательщика налог, удержать его у налогоплательщика и перечислить в соответствующий бюджет </a:t>
            </a:r>
          </a:p>
        </p:txBody>
      </p:sp>
    </p:spTree>
    <p:extLst>
      <p:ext uri="{BB962C8B-B14F-4D97-AF65-F5344CB8AC3E}">
        <p14:creationId xmlns:p14="http://schemas.microsoft.com/office/powerpoint/2010/main" val="39886959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71862" y="297628"/>
            <a:ext cx="10131425" cy="1456267"/>
          </a:xfrm>
        </p:spPr>
        <p:txBody>
          <a:bodyPr>
            <a:normAutofit/>
          </a:bodyPr>
          <a:lstStyle/>
          <a:p>
            <a:pPr algn="ctr"/>
            <a:r>
              <a:rPr lang="ru-RU" sz="4400" b="1" dirty="0">
                <a:solidFill>
                  <a:srgbClr val="FFFF00"/>
                </a:solidFill>
              </a:rPr>
              <a:t>Объект налогообложения </a:t>
            </a:r>
          </a:p>
        </p:txBody>
      </p:sp>
      <p:sp>
        <p:nvSpPr>
          <p:cNvPr id="41987" name="Rectangle 3"/>
          <p:cNvSpPr>
            <a:spLocks noGrp="1" noChangeArrowheads="1"/>
          </p:cNvSpPr>
          <p:nvPr>
            <p:ph type="body" idx="1"/>
          </p:nvPr>
        </p:nvSpPr>
        <p:spPr>
          <a:xfrm>
            <a:off x="771861" y="1753895"/>
            <a:ext cx="10131425" cy="3649133"/>
          </a:xfrm>
        </p:spPr>
        <p:txBody>
          <a:bodyPr>
            <a:noAutofit/>
          </a:bodyPr>
          <a:lstStyle/>
          <a:p>
            <a:r>
              <a:rPr lang="ru-RU" sz="3600" dirty="0"/>
              <a:t>реализация товаров (работ, услуг)</a:t>
            </a:r>
          </a:p>
          <a:p>
            <a:r>
              <a:rPr lang="ru-RU" sz="3600" dirty="0"/>
              <a:t>имущество</a:t>
            </a:r>
          </a:p>
          <a:p>
            <a:r>
              <a:rPr lang="ru-RU" sz="3600" dirty="0"/>
              <a:t>прибыль</a:t>
            </a:r>
          </a:p>
          <a:p>
            <a:r>
              <a:rPr lang="ru-RU" sz="3600" dirty="0"/>
              <a:t>доход</a:t>
            </a:r>
          </a:p>
          <a:p>
            <a:r>
              <a:rPr lang="ru-RU" sz="3600" dirty="0"/>
              <a:t>иное обстоятельство, имеющее стоимостную, количественную или физическую характеристику</a:t>
            </a:r>
          </a:p>
        </p:txBody>
      </p:sp>
    </p:spTree>
    <p:extLst>
      <p:ext uri="{BB962C8B-B14F-4D97-AF65-F5344CB8AC3E}">
        <p14:creationId xmlns:p14="http://schemas.microsoft.com/office/powerpoint/2010/main" val="35086710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268941"/>
            <a:ext cx="10131425" cy="678130"/>
          </a:xfrm>
        </p:spPr>
        <p:txBody>
          <a:bodyPr>
            <a:noAutofit/>
          </a:bodyPr>
          <a:lstStyle/>
          <a:p>
            <a:pPr algn="ctr"/>
            <a:r>
              <a:rPr lang="ru-RU" sz="4400" b="1" dirty="0">
                <a:solidFill>
                  <a:srgbClr val="FFFF00"/>
                </a:solidFill>
              </a:rPr>
              <a:t>Налоговая база </a:t>
            </a:r>
          </a:p>
        </p:txBody>
      </p:sp>
      <p:sp>
        <p:nvSpPr>
          <p:cNvPr id="43011" name="Rectangle 3"/>
          <p:cNvSpPr>
            <a:spLocks noGrp="1" noChangeArrowheads="1"/>
          </p:cNvSpPr>
          <p:nvPr>
            <p:ph type="body" idx="1"/>
          </p:nvPr>
        </p:nvSpPr>
        <p:spPr>
          <a:xfrm>
            <a:off x="484095" y="882923"/>
            <a:ext cx="10189248" cy="1741944"/>
          </a:xfrm>
        </p:spPr>
        <p:txBody>
          <a:bodyPr>
            <a:noAutofit/>
          </a:bodyPr>
          <a:lstStyle/>
          <a:p>
            <a:r>
              <a:rPr lang="ru-RU" sz="3200" i="1" dirty="0" smtClean="0"/>
              <a:t>стоимостная</a:t>
            </a:r>
            <a:endParaRPr lang="ru-RU" sz="3200" i="1" dirty="0"/>
          </a:p>
          <a:p>
            <a:r>
              <a:rPr lang="ru-RU" sz="3200" i="1" dirty="0" smtClean="0"/>
              <a:t>физическая</a:t>
            </a:r>
            <a:endParaRPr lang="ru-RU" sz="3200" i="1" dirty="0"/>
          </a:p>
          <a:p>
            <a:r>
              <a:rPr lang="ru-RU" sz="3200" i="1" dirty="0"/>
              <a:t>иная характеристика объекта налогообложения </a:t>
            </a:r>
          </a:p>
        </p:txBody>
      </p:sp>
      <p:sp>
        <p:nvSpPr>
          <p:cNvPr id="4" name="Rectangle 3"/>
          <p:cNvSpPr txBox="1">
            <a:spLocks noChangeArrowheads="1"/>
          </p:cNvSpPr>
          <p:nvPr/>
        </p:nvSpPr>
        <p:spPr>
          <a:xfrm>
            <a:off x="398034" y="2624867"/>
            <a:ext cx="10419192" cy="3786692"/>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buFont typeface="Arial"/>
              <a:buNone/>
            </a:pPr>
            <a:r>
              <a:rPr lang="ru-RU" b="1" dirty="0" smtClean="0">
                <a:solidFill>
                  <a:srgbClr val="FFFF00"/>
                </a:solidFill>
              </a:rPr>
              <a:t>Юридические лица </a:t>
            </a:r>
            <a:r>
              <a:rPr lang="ru-RU" dirty="0" smtClean="0"/>
              <a:t>исчисляют налоговую базу</a:t>
            </a:r>
          </a:p>
          <a:p>
            <a:pPr lvl="1"/>
            <a:r>
              <a:rPr lang="ru-RU" dirty="0" smtClean="0"/>
              <a:t>по итогам каждого налогового периода</a:t>
            </a:r>
          </a:p>
          <a:p>
            <a:pPr lvl="1"/>
            <a:r>
              <a:rPr lang="ru-RU" dirty="0" smtClean="0"/>
              <a:t>на основе данных регистров бухгалтерского учета или иных документально подтвержденных</a:t>
            </a:r>
          </a:p>
          <a:p>
            <a:pPr marL="0" indent="0">
              <a:buNone/>
            </a:pPr>
            <a:r>
              <a:rPr lang="ru-RU" b="1" dirty="0">
                <a:solidFill>
                  <a:srgbClr val="FFFF00"/>
                </a:solidFill>
              </a:rPr>
              <a:t>Индивидуальные предприниматели, нотариусы, адвокаты </a:t>
            </a:r>
            <a:r>
              <a:rPr lang="ru-RU" dirty="0"/>
              <a:t>исчисляют налоговую базу</a:t>
            </a:r>
          </a:p>
          <a:p>
            <a:pPr lvl="1"/>
            <a:r>
              <a:rPr lang="ru-RU" dirty="0" smtClean="0"/>
              <a:t>по </a:t>
            </a:r>
            <a:r>
              <a:rPr lang="ru-RU" dirty="0"/>
              <a:t>итогам каждого налогового периода</a:t>
            </a:r>
          </a:p>
          <a:p>
            <a:pPr lvl="1"/>
            <a:r>
              <a:rPr lang="ru-RU" dirty="0"/>
              <a:t>на основе данных учета доходов и расходов и хозяйственных операций </a:t>
            </a:r>
            <a:endParaRPr lang="ru-RU" dirty="0" smtClean="0"/>
          </a:p>
          <a:p>
            <a:pPr marL="0" indent="0">
              <a:buNone/>
            </a:pPr>
            <a:r>
              <a:rPr lang="ru-RU" b="1" dirty="0">
                <a:solidFill>
                  <a:srgbClr val="FFFF00"/>
                </a:solidFill>
              </a:rPr>
              <a:t>Физические лица </a:t>
            </a:r>
            <a:r>
              <a:rPr lang="ru-RU" dirty="0"/>
              <a:t>исчисляют налоговую базу </a:t>
            </a:r>
          </a:p>
          <a:p>
            <a:pPr lvl="1"/>
            <a:r>
              <a:rPr lang="ru-RU" dirty="0" smtClean="0"/>
              <a:t>на </a:t>
            </a:r>
            <a:r>
              <a:rPr lang="ru-RU" dirty="0"/>
              <a:t>основе данных собственного учета полученных доходов, объектов налогообложения, осуществляемого по произвольным формам </a:t>
            </a:r>
            <a:endParaRPr lang="ru-RU" dirty="0" smtClean="0"/>
          </a:p>
        </p:txBody>
      </p:sp>
    </p:spTree>
    <p:extLst>
      <p:ext uri="{BB962C8B-B14F-4D97-AF65-F5344CB8AC3E}">
        <p14:creationId xmlns:p14="http://schemas.microsoft.com/office/powerpoint/2010/main" val="35024858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190051"/>
            <a:ext cx="10131425" cy="993290"/>
          </a:xfrm>
        </p:spPr>
        <p:txBody>
          <a:bodyPr>
            <a:normAutofit/>
          </a:bodyPr>
          <a:lstStyle/>
          <a:p>
            <a:pPr algn="ctr"/>
            <a:r>
              <a:rPr lang="ru-RU" sz="4400" b="1" dirty="0">
                <a:solidFill>
                  <a:srgbClr val="FFFF00"/>
                </a:solidFill>
              </a:rPr>
              <a:t>Налоговый период </a:t>
            </a:r>
          </a:p>
        </p:txBody>
      </p:sp>
      <p:sp>
        <p:nvSpPr>
          <p:cNvPr id="47107" name="Rectangle 3"/>
          <p:cNvSpPr>
            <a:spLocks noGrp="1" noChangeArrowheads="1"/>
          </p:cNvSpPr>
          <p:nvPr>
            <p:ph type="body" idx="1"/>
          </p:nvPr>
        </p:nvSpPr>
        <p:spPr>
          <a:xfrm>
            <a:off x="1019288" y="1183341"/>
            <a:ext cx="10131425" cy="1283746"/>
          </a:xfrm>
        </p:spPr>
        <p:txBody>
          <a:bodyPr>
            <a:noAutofit/>
          </a:bodyPr>
          <a:lstStyle/>
          <a:p>
            <a:r>
              <a:rPr lang="ru-RU" sz="2400" b="1" dirty="0"/>
              <a:t>период, по окончании которого завершается процесс формирования налоговой базы</a:t>
            </a:r>
          </a:p>
          <a:p>
            <a:r>
              <a:rPr lang="ru-RU" sz="2400" b="1" dirty="0"/>
              <a:t>окончательно определяется сумма налога к уплате. </a:t>
            </a:r>
          </a:p>
        </p:txBody>
      </p:sp>
      <p:sp>
        <p:nvSpPr>
          <p:cNvPr id="4" name="Rectangle 3"/>
          <p:cNvSpPr txBox="1">
            <a:spLocks noChangeArrowheads="1"/>
          </p:cNvSpPr>
          <p:nvPr/>
        </p:nvSpPr>
        <p:spPr>
          <a:xfrm>
            <a:off x="989012" y="3460377"/>
            <a:ext cx="9524999" cy="775109"/>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ru-RU" sz="2400" b="1" dirty="0"/>
              <a:t>величина налоговых начислений на единицу измерения налоговой базы </a:t>
            </a:r>
          </a:p>
        </p:txBody>
      </p:sp>
      <p:sp>
        <p:nvSpPr>
          <p:cNvPr id="5" name="Rectangle 2"/>
          <p:cNvSpPr txBox="1">
            <a:spLocks noChangeArrowheads="1"/>
          </p:cNvSpPr>
          <p:nvPr/>
        </p:nvSpPr>
        <p:spPr>
          <a:xfrm>
            <a:off x="685800" y="2585419"/>
            <a:ext cx="10131425" cy="993290"/>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sz="4400" b="1" dirty="0" smtClean="0">
                <a:solidFill>
                  <a:srgbClr val="FFFF00"/>
                </a:solidFill>
              </a:rPr>
              <a:t>НАЛОГОВАЯ СТАВКА</a:t>
            </a:r>
            <a:endParaRPr lang="ru-RU" sz="4400" b="1" dirty="0">
              <a:solidFill>
                <a:srgbClr val="FFFF00"/>
              </a:solidFill>
            </a:endParaRPr>
          </a:p>
        </p:txBody>
      </p:sp>
      <p:sp>
        <p:nvSpPr>
          <p:cNvPr id="2" name="Прямоугольник 1"/>
          <p:cNvSpPr/>
          <p:nvPr/>
        </p:nvSpPr>
        <p:spPr>
          <a:xfrm>
            <a:off x="1869141" y="4286247"/>
            <a:ext cx="8796169" cy="2086725"/>
          </a:xfrm>
          <a:prstGeom prst="rect">
            <a:avLst/>
          </a:prstGeom>
        </p:spPr>
        <p:txBody>
          <a:bodyPr wrap="square">
            <a:spAutoFit/>
          </a:bodyPr>
          <a:lstStyle/>
          <a:p>
            <a:pPr>
              <a:lnSpc>
                <a:spcPct val="90000"/>
              </a:lnSpc>
            </a:pPr>
            <a:r>
              <a:rPr lang="ru-RU" sz="2400" i="1" dirty="0" smtClean="0"/>
              <a:t>- по </a:t>
            </a:r>
            <a:r>
              <a:rPr lang="ru-RU" sz="2400" i="1" dirty="0"/>
              <a:t>федеральным налогам устанавливаются НК РФ </a:t>
            </a:r>
          </a:p>
          <a:p>
            <a:pPr>
              <a:lnSpc>
                <a:spcPct val="90000"/>
              </a:lnSpc>
            </a:pPr>
            <a:r>
              <a:rPr lang="ru-RU" sz="2400" i="1" dirty="0" smtClean="0"/>
              <a:t> - по </a:t>
            </a:r>
            <a:r>
              <a:rPr lang="ru-RU" sz="2400" i="1" dirty="0"/>
              <a:t>региональным налогам устанавливаются законами субъектов РФ</a:t>
            </a:r>
          </a:p>
          <a:p>
            <a:pPr>
              <a:lnSpc>
                <a:spcPct val="90000"/>
              </a:lnSpc>
            </a:pPr>
            <a:r>
              <a:rPr lang="ru-RU" sz="2400" i="1" dirty="0"/>
              <a:t> </a:t>
            </a:r>
            <a:r>
              <a:rPr lang="ru-RU" sz="2400" i="1" dirty="0" smtClean="0"/>
              <a:t> - по </a:t>
            </a:r>
            <a:r>
              <a:rPr lang="ru-RU" sz="2400" i="1" dirty="0"/>
              <a:t>местным налогам устанавливаются нормативными правовыми актами представительных органов муниципальных образований </a:t>
            </a:r>
          </a:p>
        </p:txBody>
      </p:sp>
    </p:spTree>
    <p:extLst>
      <p:ext uri="{BB962C8B-B14F-4D97-AF65-F5344CB8AC3E}">
        <p14:creationId xmlns:p14="http://schemas.microsoft.com/office/powerpoint/2010/main" val="26983236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1" y="609601"/>
            <a:ext cx="10131425" cy="541468"/>
          </a:xfrm>
        </p:spPr>
        <p:txBody>
          <a:bodyPr>
            <a:noAutofit/>
          </a:bodyPr>
          <a:lstStyle/>
          <a:p>
            <a:pPr algn="ctr"/>
            <a:r>
              <a:rPr lang="ru-RU" sz="4400" b="1" dirty="0">
                <a:solidFill>
                  <a:srgbClr val="FFFF00"/>
                </a:solidFill>
              </a:rPr>
              <a:t>Порядок исчисления налога </a:t>
            </a:r>
          </a:p>
        </p:txBody>
      </p:sp>
      <p:sp>
        <p:nvSpPr>
          <p:cNvPr id="50179" name="Rectangle 3"/>
          <p:cNvSpPr>
            <a:spLocks noGrp="1" noChangeArrowheads="1"/>
          </p:cNvSpPr>
          <p:nvPr>
            <p:ph type="body" idx="1"/>
          </p:nvPr>
        </p:nvSpPr>
        <p:spPr>
          <a:xfrm>
            <a:off x="1258644" y="1312433"/>
            <a:ext cx="9393219" cy="1029148"/>
          </a:xfrm>
        </p:spPr>
        <p:txBody>
          <a:bodyPr>
            <a:normAutofit/>
          </a:bodyPr>
          <a:lstStyle/>
          <a:p>
            <a:r>
              <a:rPr lang="ru-RU" sz="2000" b="1" dirty="0"/>
              <a:t>совокупность действий по определению суммы налога, подлежащей уплате в бюджет за налоговый период </a:t>
            </a:r>
          </a:p>
        </p:txBody>
      </p:sp>
      <p:sp>
        <p:nvSpPr>
          <p:cNvPr id="4" name="Rectangle 2"/>
          <p:cNvSpPr txBox="1">
            <a:spLocks noChangeArrowheads="1"/>
          </p:cNvSpPr>
          <p:nvPr/>
        </p:nvSpPr>
        <p:spPr>
          <a:xfrm>
            <a:off x="921813" y="2502945"/>
            <a:ext cx="10131425" cy="552226"/>
          </a:xfrm>
          <a:prstGeom prst="rect">
            <a:avLst/>
          </a:prstGeom>
          <a:effectLst/>
        </p:spPr>
        <p:txBody>
          <a:bodyPr vert="horz" lIns="91440" tIns="45720" rIns="91440" bIns="45720" rtlCol="0" anchor="ctr">
            <a:noAutofit/>
          </a:bodyPr>
          <a:lstStyle>
            <a:lvl1pPr algn="ctr">
              <a:spcBef>
                <a:spcPct val="0"/>
              </a:spcBef>
              <a:buNone/>
              <a:defRPr sz="4400" b="1" cap="all">
                <a:ln w="3175" cmpd="sng">
                  <a:noFill/>
                </a:ln>
                <a:solidFill>
                  <a:srgbClr val="FFFF00"/>
                </a:solidFill>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ru-RU" dirty="0"/>
              <a:t>Сроки уплаты налога </a:t>
            </a:r>
          </a:p>
        </p:txBody>
      </p:sp>
      <p:sp>
        <p:nvSpPr>
          <p:cNvPr id="2" name="Прямоугольник 1"/>
          <p:cNvSpPr/>
          <p:nvPr/>
        </p:nvSpPr>
        <p:spPr>
          <a:xfrm>
            <a:off x="997773" y="3216535"/>
            <a:ext cx="10367437" cy="2748445"/>
          </a:xfrm>
          <a:prstGeom prst="rect">
            <a:avLst/>
          </a:prstGeom>
        </p:spPr>
        <p:txBody>
          <a:bodyPr wrap="square">
            <a:spAutoFit/>
          </a:bodyPr>
          <a:lstStyle/>
          <a:p>
            <a:pPr>
              <a:lnSpc>
                <a:spcPct val="90000"/>
              </a:lnSpc>
            </a:pPr>
            <a:r>
              <a:rPr lang="ru-RU" sz="2800" dirty="0" smtClean="0"/>
              <a:t> - устанавливаются </a:t>
            </a:r>
            <a:r>
              <a:rPr lang="ru-RU" sz="2800" dirty="0"/>
              <a:t>применительно к каждому налогу и сбору</a:t>
            </a:r>
          </a:p>
          <a:p>
            <a:pPr>
              <a:lnSpc>
                <a:spcPct val="90000"/>
              </a:lnSpc>
            </a:pPr>
            <a:r>
              <a:rPr lang="ru-RU" sz="2800" dirty="0" smtClean="0"/>
              <a:t> - определяются:</a:t>
            </a:r>
          </a:p>
          <a:p>
            <a:pPr>
              <a:lnSpc>
                <a:spcPct val="90000"/>
              </a:lnSpc>
            </a:pPr>
            <a:endParaRPr lang="ru-RU" sz="2800" dirty="0" smtClean="0"/>
          </a:p>
          <a:p>
            <a:pPr marL="285750" lvl="1" indent="-285750">
              <a:lnSpc>
                <a:spcPct val="90000"/>
              </a:lnSpc>
              <a:spcAft>
                <a:spcPts val="1000"/>
              </a:spcAft>
              <a:buClr>
                <a:schemeClr val="tx1"/>
              </a:buClr>
              <a:buSzPct val="100000"/>
              <a:buFont typeface="Arial"/>
              <a:buChar char="•"/>
            </a:pPr>
            <a:r>
              <a:rPr lang="ru-RU" sz="2000" b="1" i="1" dirty="0" smtClean="0"/>
              <a:t>календарной </a:t>
            </a:r>
            <a:r>
              <a:rPr lang="ru-RU" sz="2000" b="1" i="1" dirty="0"/>
              <a:t>датой</a:t>
            </a:r>
          </a:p>
          <a:p>
            <a:pPr marL="285750" lvl="1" indent="-285750">
              <a:lnSpc>
                <a:spcPct val="90000"/>
              </a:lnSpc>
              <a:spcAft>
                <a:spcPts val="1000"/>
              </a:spcAft>
              <a:buClr>
                <a:schemeClr val="tx1"/>
              </a:buClr>
              <a:buSzPct val="100000"/>
              <a:buFont typeface="Arial"/>
              <a:buChar char="•"/>
            </a:pPr>
            <a:r>
              <a:rPr lang="ru-RU" sz="2000" b="1" i="1" dirty="0"/>
              <a:t>истечением периода времени</a:t>
            </a:r>
          </a:p>
          <a:p>
            <a:pPr marL="285750" lvl="1" indent="-285750">
              <a:lnSpc>
                <a:spcPct val="90000"/>
              </a:lnSpc>
              <a:spcAft>
                <a:spcPts val="1000"/>
              </a:spcAft>
              <a:buClr>
                <a:schemeClr val="tx1"/>
              </a:buClr>
              <a:buSzPct val="100000"/>
              <a:buFont typeface="Arial"/>
              <a:buChar char="•"/>
            </a:pPr>
            <a:r>
              <a:rPr lang="ru-RU" sz="2000" b="1" i="1" dirty="0"/>
              <a:t>указанием на событие, которое должно наступить или произойти</a:t>
            </a:r>
          </a:p>
          <a:p>
            <a:pPr marL="285750" lvl="1" indent="-285750">
              <a:lnSpc>
                <a:spcPct val="90000"/>
              </a:lnSpc>
              <a:spcAft>
                <a:spcPts val="1000"/>
              </a:spcAft>
              <a:buClr>
                <a:schemeClr val="tx1"/>
              </a:buClr>
              <a:buSzPct val="100000"/>
              <a:buFont typeface="Arial"/>
              <a:buChar char="•"/>
            </a:pPr>
            <a:r>
              <a:rPr lang="ru-RU" sz="2000" b="1" i="1" dirty="0"/>
              <a:t>указанием на действие, которое должно быть совершено</a:t>
            </a:r>
          </a:p>
        </p:txBody>
      </p:sp>
    </p:spTree>
    <p:extLst>
      <p:ext uri="{BB962C8B-B14F-4D97-AF65-F5344CB8AC3E}">
        <p14:creationId xmlns:p14="http://schemas.microsoft.com/office/powerpoint/2010/main" val="1866706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1" y="609600"/>
            <a:ext cx="10131425" cy="573741"/>
          </a:xfrm>
        </p:spPr>
        <p:txBody>
          <a:bodyPr>
            <a:noAutofit/>
          </a:bodyPr>
          <a:lstStyle/>
          <a:p>
            <a:pPr algn="ctr"/>
            <a:r>
              <a:rPr lang="ru-RU" sz="4400" b="1" dirty="0">
                <a:solidFill>
                  <a:srgbClr val="FFFF00"/>
                </a:solidFill>
              </a:rPr>
              <a:t>Уплата налога </a:t>
            </a:r>
          </a:p>
        </p:txBody>
      </p:sp>
      <p:sp>
        <p:nvSpPr>
          <p:cNvPr id="52227" name="Rectangle 3"/>
          <p:cNvSpPr>
            <a:spLocks noGrp="1" noChangeArrowheads="1"/>
          </p:cNvSpPr>
          <p:nvPr>
            <p:ph type="body" idx="1"/>
          </p:nvPr>
        </p:nvSpPr>
        <p:spPr>
          <a:xfrm>
            <a:off x="761105" y="1183341"/>
            <a:ext cx="10131425" cy="1359049"/>
          </a:xfrm>
        </p:spPr>
        <p:txBody>
          <a:bodyPr>
            <a:normAutofit/>
          </a:bodyPr>
          <a:lstStyle/>
          <a:p>
            <a:r>
              <a:rPr lang="ru-RU" sz="2400" b="1" dirty="0"/>
              <a:t>в наличной или безналичной форме</a:t>
            </a:r>
          </a:p>
          <a:p>
            <a:pPr lvl="1"/>
            <a:r>
              <a:rPr lang="ru-RU" sz="2000" b="1" dirty="0"/>
              <a:t>разовая уплата всей суммы налога</a:t>
            </a:r>
          </a:p>
          <a:p>
            <a:pPr lvl="1"/>
            <a:r>
              <a:rPr lang="ru-RU" sz="2000" b="1" dirty="0"/>
              <a:t>в течение налогового периода уплачиваются авансовые платежи </a:t>
            </a:r>
          </a:p>
        </p:txBody>
      </p:sp>
      <p:sp>
        <p:nvSpPr>
          <p:cNvPr id="4" name="Rectangle 2"/>
          <p:cNvSpPr txBox="1">
            <a:spLocks noChangeArrowheads="1"/>
          </p:cNvSpPr>
          <p:nvPr/>
        </p:nvSpPr>
        <p:spPr>
          <a:xfrm>
            <a:off x="685800" y="2542390"/>
            <a:ext cx="10131425" cy="104707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sz="4400" b="1" dirty="0">
                <a:solidFill>
                  <a:srgbClr val="FFFF00"/>
                </a:solidFill>
              </a:rPr>
              <a:t>Порядок уплаты налогов</a:t>
            </a:r>
          </a:p>
        </p:txBody>
      </p:sp>
      <p:sp>
        <p:nvSpPr>
          <p:cNvPr id="5" name="Rectangle 3"/>
          <p:cNvSpPr txBox="1">
            <a:spLocks noChangeArrowheads="1"/>
          </p:cNvSpPr>
          <p:nvPr/>
        </p:nvSpPr>
        <p:spPr>
          <a:xfrm>
            <a:off x="761105" y="3589467"/>
            <a:ext cx="10131425" cy="1889761"/>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ru-RU" sz="2000" b="1" smtClean="0"/>
              <a:t>федеральных - устанавливается НК РФ </a:t>
            </a:r>
          </a:p>
          <a:p>
            <a:r>
              <a:rPr lang="ru-RU" sz="2000" b="1" smtClean="0"/>
              <a:t>региональных - устанавливается законами субъектов РФ</a:t>
            </a:r>
          </a:p>
          <a:p>
            <a:r>
              <a:rPr lang="ru-RU" sz="2000" b="1" smtClean="0"/>
              <a:t>местных - устанавливается нормативными правовыми актами представительных органов муниципальных образований </a:t>
            </a:r>
            <a:endParaRPr lang="ru-RU" sz="2000" b="1" dirty="0"/>
          </a:p>
        </p:txBody>
      </p:sp>
    </p:spTree>
    <p:extLst>
      <p:ext uri="{BB962C8B-B14F-4D97-AF65-F5344CB8AC3E}">
        <p14:creationId xmlns:p14="http://schemas.microsoft.com/office/powerpoint/2010/main" val="35912593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1" y="609601"/>
            <a:ext cx="10131425" cy="595256"/>
          </a:xfrm>
        </p:spPr>
        <p:txBody>
          <a:bodyPr>
            <a:noAutofit/>
          </a:bodyPr>
          <a:lstStyle/>
          <a:p>
            <a:pPr algn="ctr"/>
            <a:r>
              <a:rPr lang="ru-RU" sz="4400" b="1" dirty="0">
                <a:solidFill>
                  <a:srgbClr val="FFFF00"/>
                </a:solidFill>
              </a:rPr>
              <a:t>Дополнительные элементы налога </a:t>
            </a:r>
          </a:p>
        </p:txBody>
      </p:sp>
      <p:sp>
        <p:nvSpPr>
          <p:cNvPr id="54275" name="Rectangle 3"/>
          <p:cNvSpPr>
            <a:spLocks noGrp="1" noChangeArrowheads="1"/>
          </p:cNvSpPr>
          <p:nvPr>
            <p:ph type="body" idx="1"/>
          </p:nvPr>
        </p:nvSpPr>
        <p:spPr>
          <a:xfrm>
            <a:off x="836408" y="1518124"/>
            <a:ext cx="10131425" cy="3649133"/>
          </a:xfrm>
        </p:spPr>
        <p:txBody>
          <a:bodyPr>
            <a:noAutofit/>
          </a:bodyPr>
          <a:lstStyle/>
          <a:p>
            <a:r>
              <a:rPr lang="ru-RU" sz="2800" b="1" dirty="0"/>
              <a:t>налоговые льготы</a:t>
            </a:r>
          </a:p>
          <a:p>
            <a:r>
              <a:rPr lang="ru-RU" sz="2800" b="1" dirty="0"/>
              <a:t>налоговый оклад</a:t>
            </a:r>
          </a:p>
          <a:p>
            <a:r>
              <a:rPr lang="ru-RU" sz="2800" b="1" dirty="0"/>
              <a:t>источник уплаты налога</a:t>
            </a:r>
          </a:p>
          <a:p>
            <a:r>
              <a:rPr lang="ru-RU" sz="2800" b="1" dirty="0"/>
              <a:t>ответственность за налоговые правонарушения</a:t>
            </a:r>
          </a:p>
          <a:p>
            <a:r>
              <a:rPr lang="ru-RU" sz="2800" b="1" dirty="0"/>
              <a:t>порядок удержания и возврата, неправильно удержанных сумм налога</a:t>
            </a:r>
          </a:p>
          <a:p>
            <a:r>
              <a:rPr lang="ru-RU" sz="2800" b="1" dirty="0"/>
              <a:t>получатель налога </a:t>
            </a:r>
          </a:p>
        </p:txBody>
      </p:sp>
    </p:spTree>
    <p:extLst>
      <p:ext uri="{BB962C8B-B14F-4D97-AF65-F5344CB8AC3E}">
        <p14:creationId xmlns:p14="http://schemas.microsoft.com/office/powerpoint/2010/main" val="35568589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lgn="ctr"/>
            <a:r>
              <a:rPr lang="ru-RU" sz="4000" b="1" dirty="0">
                <a:solidFill>
                  <a:srgbClr val="FFFF00"/>
                </a:solidFill>
              </a:rPr>
              <a:t>Основы современной налоговой системы </a:t>
            </a:r>
          </a:p>
        </p:txBody>
      </p:sp>
      <p:sp>
        <p:nvSpPr>
          <p:cNvPr id="55299" name="Rectangle 3"/>
          <p:cNvSpPr>
            <a:spLocks noGrp="1" noChangeArrowheads="1"/>
          </p:cNvSpPr>
          <p:nvPr>
            <p:ph type="body" idx="1"/>
          </p:nvPr>
        </p:nvSpPr>
        <p:spPr>
          <a:xfrm>
            <a:off x="774550" y="2302535"/>
            <a:ext cx="10553251" cy="378422"/>
          </a:xfrm>
        </p:spPr>
        <p:txBody>
          <a:bodyPr>
            <a:noAutofit/>
          </a:bodyPr>
          <a:lstStyle/>
          <a:p>
            <a:r>
              <a:rPr lang="ru-RU" sz="2400" dirty="0"/>
              <a:t>Закон РФ № 2118–1 «Об основах налоговой системы в Российской Федерации» от 27 декабря 1991 г. </a:t>
            </a:r>
          </a:p>
        </p:txBody>
      </p:sp>
      <p:sp>
        <p:nvSpPr>
          <p:cNvPr id="2" name="Прямоугольник 1"/>
          <p:cNvSpPr/>
          <p:nvPr/>
        </p:nvSpPr>
        <p:spPr>
          <a:xfrm>
            <a:off x="498438" y="3338495"/>
            <a:ext cx="4202654" cy="2308324"/>
          </a:xfrm>
          <a:prstGeom prst="rect">
            <a:avLst/>
          </a:prstGeom>
        </p:spPr>
        <p:txBody>
          <a:bodyPr wrap="square">
            <a:spAutoFit/>
          </a:bodyPr>
          <a:lstStyle/>
          <a:p>
            <a:pPr algn="ctr">
              <a:buFont typeface="Wingdings" panose="05000000000000000000" pitchFamily="2" charset="2"/>
              <a:buNone/>
            </a:pPr>
            <a:r>
              <a:rPr lang="ru-RU" dirty="0"/>
              <a:t>1 января 1992 г.</a:t>
            </a:r>
          </a:p>
          <a:p>
            <a:r>
              <a:rPr lang="ru-RU" dirty="0"/>
              <a:t>39 налогов </a:t>
            </a:r>
          </a:p>
          <a:p>
            <a:pPr lvl="1"/>
            <a:r>
              <a:rPr lang="ru-RU" dirty="0"/>
              <a:t>федеральные налоги (15 налогов)</a:t>
            </a:r>
          </a:p>
          <a:p>
            <a:pPr lvl="1"/>
            <a:r>
              <a:rPr lang="ru-RU" dirty="0"/>
              <a:t>налоги республик в составе РФ и налоги краев, областей, автономной области, автономных округов (3 налога)</a:t>
            </a:r>
          </a:p>
          <a:p>
            <a:pPr lvl="1"/>
            <a:r>
              <a:rPr lang="ru-RU" dirty="0"/>
              <a:t>местные налоги (21 налог) </a:t>
            </a:r>
          </a:p>
        </p:txBody>
      </p:sp>
      <p:sp>
        <p:nvSpPr>
          <p:cNvPr id="3" name="Прямоугольник 2"/>
          <p:cNvSpPr/>
          <p:nvPr/>
        </p:nvSpPr>
        <p:spPr>
          <a:xfrm>
            <a:off x="7347474" y="3359065"/>
            <a:ext cx="4281544" cy="2308324"/>
          </a:xfrm>
          <a:prstGeom prst="rect">
            <a:avLst/>
          </a:prstGeom>
        </p:spPr>
        <p:txBody>
          <a:bodyPr wrap="square">
            <a:spAutoFit/>
          </a:bodyPr>
          <a:lstStyle/>
          <a:p>
            <a:pPr algn="ctr">
              <a:buFont typeface="Wingdings" panose="05000000000000000000" pitchFamily="2" charset="2"/>
              <a:buNone/>
            </a:pPr>
            <a:r>
              <a:rPr lang="ru-RU" dirty="0"/>
              <a:t>1 января 2004 г. </a:t>
            </a:r>
          </a:p>
          <a:p>
            <a:r>
              <a:rPr lang="ru-RU" dirty="0"/>
              <a:t>23 налога </a:t>
            </a:r>
          </a:p>
          <a:p>
            <a:pPr lvl="1"/>
            <a:r>
              <a:rPr lang="ru-RU" dirty="0"/>
              <a:t>федеральные налоги (15 налогов)</a:t>
            </a:r>
          </a:p>
          <a:p>
            <a:pPr lvl="1"/>
            <a:r>
              <a:rPr lang="ru-RU" dirty="0"/>
              <a:t>налоги республик в составе РФ и налоги краев, областей, автономной области, автономных округов (4 налога)</a:t>
            </a:r>
          </a:p>
          <a:p>
            <a:pPr lvl="1"/>
            <a:r>
              <a:rPr lang="ru-RU" dirty="0"/>
              <a:t>местные налоги (4 налога) </a:t>
            </a:r>
          </a:p>
        </p:txBody>
      </p:sp>
    </p:spTree>
    <p:extLst>
      <p:ext uri="{BB962C8B-B14F-4D97-AF65-F5344CB8AC3E}">
        <p14:creationId xmlns:p14="http://schemas.microsoft.com/office/powerpoint/2010/main" val="15030102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900954" y="179294"/>
            <a:ext cx="10131425" cy="831925"/>
          </a:xfrm>
        </p:spPr>
        <p:txBody>
          <a:bodyPr/>
          <a:lstStyle/>
          <a:p>
            <a:pPr algn="ctr"/>
            <a:r>
              <a:rPr lang="ru-RU" b="1" dirty="0">
                <a:solidFill>
                  <a:srgbClr val="FFFF00"/>
                </a:solidFill>
              </a:rPr>
              <a:t>Налоговый кодекс </a:t>
            </a:r>
            <a:r>
              <a:rPr lang="en-US" b="1" dirty="0">
                <a:solidFill>
                  <a:srgbClr val="FFFF00"/>
                </a:solidFill>
              </a:rPr>
              <a:t>(</a:t>
            </a:r>
            <a:r>
              <a:rPr lang="ru-RU" b="1" dirty="0">
                <a:solidFill>
                  <a:srgbClr val="FFFF00"/>
                </a:solidFill>
              </a:rPr>
              <a:t>часть </a:t>
            </a:r>
            <a:r>
              <a:rPr lang="en-US" b="1" dirty="0">
                <a:solidFill>
                  <a:srgbClr val="FFFF00"/>
                </a:solidFill>
              </a:rPr>
              <a:t>I)</a:t>
            </a:r>
            <a:endParaRPr lang="ru-RU" b="1" dirty="0">
              <a:solidFill>
                <a:srgbClr val="FFFF00"/>
              </a:solidFill>
            </a:endParaRPr>
          </a:p>
        </p:txBody>
      </p:sp>
      <p:sp>
        <p:nvSpPr>
          <p:cNvPr id="58371" name="Rectangle 3"/>
          <p:cNvSpPr>
            <a:spLocks noGrp="1" noChangeArrowheads="1"/>
          </p:cNvSpPr>
          <p:nvPr>
            <p:ph type="body" idx="1"/>
          </p:nvPr>
        </p:nvSpPr>
        <p:spPr>
          <a:xfrm>
            <a:off x="793377" y="882127"/>
            <a:ext cx="10131425" cy="1219200"/>
          </a:xfrm>
        </p:spPr>
        <p:txBody>
          <a:bodyPr/>
          <a:lstStyle/>
          <a:p>
            <a:r>
              <a:rPr lang="ru-RU" dirty="0"/>
              <a:t>принят Федеральный закон № 147-ФЗ «О введении в действие части первой Налогового кодекса Российской Федерации» от 31 июля 1998 г. </a:t>
            </a:r>
          </a:p>
          <a:p>
            <a:r>
              <a:rPr lang="ru-RU" dirty="0"/>
              <a:t>действие части первой НК РФ распространялось на правоотношения с 1 января 1999 г. </a:t>
            </a:r>
          </a:p>
        </p:txBody>
      </p:sp>
      <p:sp>
        <p:nvSpPr>
          <p:cNvPr id="4" name="Rectangle 2"/>
          <p:cNvSpPr txBox="1">
            <a:spLocks noChangeArrowheads="1"/>
          </p:cNvSpPr>
          <p:nvPr/>
        </p:nvSpPr>
        <p:spPr>
          <a:xfrm>
            <a:off x="1169895" y="2076027"/>
            <a:ext cx="10131425" cy="591870"/>
          </a:xfrm>
          <a:prstGeom prst="rect">
            <a:avLst/>
          </a:prstGeom>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b="1" dirty="0">
                <a:solidFill>
                  <a:srgbClr val="FFFF00"/>
                </a:solidFill>
              </a:rPr>
              <a:t>Налоговый кодекс </a:t>
            </a:r>
            <a:r>
              <a:rPr lang="en-US" b="1" dirty="0">
                <a:solidFill>
                  <a:srgbClr val="FFFF00"/>
                </a:solidFill>
              </a:rPr>
              <a:t>(</a:t>
            </a:r>
            <a:r>
              <a:rPr lang="ru-RU" b="1" dirty="0">
                <a:solidFill>
                  <a:srgbClr val="FFFF00"/>
                </a:solidFill>
              </a:rPr>
              <a:t>часть </a:t>
            </a:r>
            <a:r>
              <a:rPr lang="en-US" b="1" dirty="0">
                <a:solidFill>
                  <a:srgbClr val="FFFF00"/>
                </a:solidFill>
              </a:rPr>
              <a:t>II)</a:t>
            </a:r>
            <a:endParaRPr lang="ru-RU" b="1" dirty="0">
              <a:solidFill>
                <a:srgbClr val="FFFF00"/>
              </a:solidFill>
            </a:endParaRPr>
          </a:p>
        </p:txBody>
      </p:sp>
      <p:sp>
        <p:nvSpPr>
          <p:cNvPr id="5" name="Rectangle 3"/>
          <p:cNvSpPr txBox="1">
            <a:spLocks noChangeArrowheads="1"/>
          </p:cNvSpPr>
          <p:nvPr/>
        </p:nvSpPr>
        <p:spPr>
          <a:xfrm>
            <a:off x="1053840" y="2583131"/>
            <a:ext cx="10201761" cy="4108125"/>
          </a:xfrm>
          <a:prstGeom prst="rect">
            <a:avLst/>
          </a:prstGeom>
        </p:spPr>
        <p:txBody>
          <a:bodyPr vert="horz" lIns="91440" tIns="45720" rIns="91440" bIns="45720" rtlCol="0" anchor="ctr">
            <a:normAutofit fontScale="32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ru-RU" sz="6800" dirty="0" smtClean="0"/>
              <a:t>принят Федеральным законом N 118-ФЗ «О введении в действие части второй Налогового кодекса Российской Федерации и внесении изменений в некоторые законодательные акты Российской Федерации о налогах» 05 августа 2000 г. </a:t>
            </a:r>
          </a:p>
          <a:p>
            <a:r>
              <a:rPr lang="ru-RU" sz="6800" dirty="0" smtClean="0"/>
              <a:t>действие части первой НК РФ распространялось на правоотношения с 1 января 2001 г. </a:t>
            </a:r>
          </a:p>
          <a:p>
            <a:r>
              <a:rPr lang="ru-RU" sz="6800" dirty="0"/>
              <a:t>с 1 января 2001 г. введены</a:t>
            </a:r>
          </a:p>
          <a:p>
            <a:pPr lvl="1"/>
            <a:r>
              <a:rPr lang="ru-RU" sz="6800" dirty="0"/>
              <a:t>глава 21 «Налог на добавленную стоимость»</a:t>
            </a:r>
          </a:p>
          <a:p>
            <a:pPr lvl="1"/>
            <a:r>
              <a:rPr lang="ru-RU" sz="6800" dirty="0"/>
              <a:t>глава 22 «Акцизы»</a:t>
            </a:r>
          </a:p>
          <a:p>
            <a:pPr lvl="1"/>
            <a:r>
              <a:rPr lang="ru-RU" sz="6800" dirty="0"/>
              <a:t>глава 23 «Налог на доходы физических лиц»</a:t>
            </a:r>
          </a:p>
          <a:p>
            <a:pPr lvl="1"/>
            <a:r>
              <a:rPr lang="ru-RU" sz="6800" dirty="0"/>
              <a:t>глава 24 «Единый социальный налог» </a:t>
            </a:r>
            <a:endParaRPr lang="ru-RU" sz="2000" dirty="0"/>
          </a:p>
        </p:txBody>
      </p:sp>
    </p:spTree>
    <p:extLst>
      <p:ext uri="{BB962C8B-B14F-4D97-AF65-F5344CB8AC3E}">
        <p14:creationId xmlns:p14="http://schemas.microsoft.com/office/powerpoint/2010/main" val="15168727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1" y="147022"/>
            <a:ext cx="10131425" cy="799652"/>
          </a:xfrm>
        </p:spPr>
        <p:txBody>
          <a:bodyPr/>
          <a:lstStyle/>
          <a:p>
            <a:pPr algn="ctr"/>
            <a:r>
              <a:rPr lang="ru-RU" b="1" dirty="0">
                <a:solidFill>
                  <a:srgbClr val="FFFF00"/>
                </a:solidFill>
              </a:rPr>
              <a:t>Налоговый кодекс</a:t>
            </a:r>
          </a:p>
        </p:txBody>
      </p:sp>
      <p:sp>
        <p:nvSpPr>
          <p:cNvPr id="62467" name="Rectangle 3"/>
          <p:cNvSpPr>
            <a:spLocks noGrp="1" noChangeArrowheads="1"/>
          </p:cNvSpPr>
          <p:nvPr>
            <p:ph type="body" idx="1"/>
          </p:nvPr>
        </p:nvSpPr>
        <p:spPr>
          <a:xfrm>
            <a:off x="570154" y="753037"/>
            <a:ext cx="11198711" cy="1547806"/>
          </a:xfrm>
        </p:spPr>
        <p:txBody>
          <a:bodyPr>
            <a:normAutofit/>
          </a:bodyPr>
          <a:lstStyle/>
          <a:p>
            <a:r>
              <a:rPr lang="ru-RU" sz="2000" b="1" dirty="0"/>
              <a:t>на 1 января </a:t>
            </a:r>
            <a:r>
              <a:rPr lang="ru-RU" sz="2000" b="1" dirty="0" smtClean="0"/>
              <a:t>2014 </a:t>
            </a:r>
            <a:r>
              <a:rPr lang="ru-RU" sz="2000" b="1" dirty="0"/>
              <a:t>г. </a:t>
            </a:r>
          </a:p>
          <a:p>
            <a:pPr lvl="1"/>
            <a:r>
              <a:rPr lang="ru-RU" sz="1800" b="1" dirty="0"/>
              <a:t>включает 31 главу </a:t>
            </a:r>
          </a:p>
          <a:p>
            <a:pPr lvl="1"/>
            <a:r>
              <a:rPr lang="ru-RU" sz="1800" b="1" dirty="0"/>
              <a:t>содержит все налоги, установленные налоговым кодексом за исключением налога на имущество физических лиц </a:t>
            </a:r>
          </a:p>
        </p:txBody>
      </p:sp>
      <p:sp>
        <p:nvSpPr>
          <p:cNvPr id="4" name="Rectangle 2"/>
          <p:cNvSpPr txBox="1">
            <a:spLocks noChangeArrowheads="1"/>
          </p:cNvSpPr>
          <p:nvPr/>
        </p:nvSpPr>
        <p:spPr>
          <a:xfrm>
            <a:off x="1212926" y="2178724"/>
            <a:ext cx="10131425" cy="14562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a:solidFill>
                  <a:srgbClr val="FFFF00"/>
                </a:solidFill>
              </a:rPr>
              <a:t>Действующая налоговая система РФ</a:t>
            </a:r>
          </a:p>
        </p:txBody>
      </p:sp>
      <p:sp>
        <p:nvSpPr>
          <p:cNvPr id="5" name="Rectangle 3"/>
          <p:cNvSpPr txBox="1">
            <a:spLocks noChangeArrowheads="1"/>
          </p:cNvSpPr>
          <p:nvPr/>
        </p:nvSpPr>
        <p:spPr>
          <a:xfrm>
            <a:off x="685801" y="3388659"/>
            <a:ext cx="10131425" cy="2402541"/>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ru-RU" sz="2400" b="1" dirty="0" smtClean="0"/>
              <a:t>Налоги</a:t>
            </a:r>
          </a:p>
          <a:p>
            <a:pPr lvl="1"/>
            <a:r>
              <a:rPr lang="ru-RU" sz="2000" b="1" dirty="0" smtClean="0"/>
              <a:t>Федеральные</a:t>
            </a:r>
          </a:p>
          <a:p>
            <a:pPr lvl="1"/>
            <a:r>
              <a:rPr lang="ru-RU" sz="2000" b="1" dirty="0" smtClean="0"/>
              <a:t>Региональные</a:t>
            </a:r>
          </a:p>
          <a:p>
            <a:pPr lvl="1"/>
            <a:r>
              <a:rPr lang="ru-RU" sz="2000" b="1" dirty="0"/>
              <a:t>М</a:t>
            </a:r>
            <a:r>
              <a:rPr lang="ru-RU" sz="2000" b="1" dirty="0" smtClean="0"/>
              <a:t>естные </a:t>
            </a:r>
          </a:p>
          <a:p>
            <a:r>
              <a:rPr lang="ru-RU" sz="2400" b="1" dirty="0" smtClean="0"/>
              <a:t>Специальные налоговые режимы</a:t>
            </a:r>
          </a:p>
          <a:p>
            <a:pPr lvl="1"/>
            <a:endParaRPr lang="ru-RU" sz="2000" b="1" dirty="0"/>
          </a:p>
        </p:txBody>
      </p:sp>
    </p:spTree>
    <p:extLst>
      <p:ext uri="{BB962C8B-B14F-4D97-AF65-F5344CB8AC3E}">
        <p14:creationId xmlns:p14="http://schemas.microsoft.com/office/powerpoint/2010/main" val="4059659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71862" y="351416"/>
            <a:ext cx="10131425" cy="1456267"/>
          </a:xfrm>
        </p:spPr>
        <p:txBody>
          <a:bodyPr>
            <a:normAutofit/>
          </a:bodyPr>
          <a:lstStyle/>
          <a:p>
            <a:r>
              <a:rPr lang="ru-RU" sz="4400" b="1" dirty="0">
                <a:solidFill>
                  <a:srgbClr val="FFFF00"/>
                </a:solidFill>
              </a:rPr>
              <a:t>Федеральные налоги и сборы </a:t>
            </a:r>
          </a:p>
        </p:txBody>
      </p:sp>
      <p:sp>
        <p:nvSpPr>
          <p:cNvPr id="64515" name="Rectangle 3"/>
          <p:cNvSpPr>
            <a:spLocks noGrp="1" noChangeArrowheads="1"/>
          </p:cNvSpPr>
          <p:nvPr>
            <p:ph type="body" idx="1"/>
          </p:nvPr>
        </p:nvSpPr>
        <p:spPr>
          <a:xfrm>
            <a:off x="602429" y="1506071"/>
            <a:ext cx="10204039" cy="5027407"/>
          </a:xfrm>
        </p:spPr>
        <p:txBody>
          <a:bodyPr>
            <a:noAutofit/>
          </a:bodyPr>
          <a:lstStyle/>
          <a:p>
            <a:pPr>
              <a:lnSpc>
                <a:spcPct val="80000"/>
              </a:lnSpc>
            </a:pPr>
            <a:r>
              <a:rPr lang="ru-RU" sz="3200" dirty="0"/>
              <a:t>налог на добавленную стоимость</a:t>
            </a:r>
          </a:p>
          <a:p>
            <a:pPr>
              <a:lnSpc>
                <a:spcPct val="80000"/>
              </a:lnSpc>
            </a:pPr>
            <a:r>
              <a:rPr lang="ru-RU" sz="3200" dirty="0"/>
              <a:t>акцизы</a:t>
            </a:r>
          </a:p>
          <a:p>
            <a:pPr>
              <a:lnSpc>
                <a:spcPct val="80000"/>
              </a:lnSpc>
            </a:pPr>
            <a:r>
              <a:rPr lang="ru-RU" sz="3200" dirty="0"/>
              <a:t>налог на доходы физических лиц</a:t>
            </a:r>
          </a:p>
          <a:p>
            <a:pPr>
              <a:lnSpc>
                <a:spcPct val="80000"/>
              </a:lnSpc>
            </a:pPr>
            <a:r>
              <a:rPr lang="ru-RU" sz="3200" dirty="0"/>
              <a:t>налог на прибыль организаций</a:t>
            </a:r>
          </a:p>
          <a:p>
            <a:pPr>
              <a:lnSpc>
                <a:spcPct val="80000"/>
              </a:lnSpc>
            </a:pPr>
            <a:r>
              <a:rPr lang="ru-RU" sz="3200" dirty="0"/>
              <a:t>налог на добычу полезных ископаемых</a:t>
            </a:r>
          </a:p>
          <a:p>
            <a:pPr>
              <a:lnSpc>
                <a:spcPct val="80000"/>
              </a:lnSpc>
            </a:pPr>
            <a:r>
              <a:rPr lang="ru-RU" sz="3200" dirty="0"/>
              <a:t>водный налог</a:t>
            </a:r>
          </a:p>
          <a:p>
            <a:pPr>
              <a:lnSpc>
                <a:spcPct val="80000"/>
              </a:lnSpc>
            </a:pPr>
            <a:r>
              <a:rPr lang="ru-RU" sz="3200" dirty="0"/>
              <a:t>сборы за пользование объектами животного мира и за пользование объектами водных биологических ресурсов</a:t>
            </a:r>
          </a:p>
          <a:p>
            <a:pPr>
              <a:lnSpc>
                <a:spcPct val="80000"/>
              </a:lnSpc>
            </a:pPr>
            <a:r>
              <a:rPr lang="ru-RU" sz="3200" dirty="0"/>
              <a:t>государственная пошлина</a:t>
            </a:r>
          </a:p>
        </p:txBody>
      </p:sp>
    </p:spTree>
    <p:extLst>
      <p:ext uri="{BB962C8B-B14F-4D97-AF65-F5344CB8AC3E}">
        <p14:creationId xmlns:p14="http://schemas.microsoft.com/office/powerpoint/2010/main" val="7523171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799" y="351416"/>
            <a:ext cx="10131425" cy="907229"/>
          </a:xfrm>
        </p:spPr>
        <p:txBody>
          <a:bodyPr>
            <a:normAutofit/>
          </a:bodyPr>
          <a:lstStyle/>
          <a:p>
            <a:r>
              <a:rPr lang="ru-RU" b="1" dirty="0">
                <a:solidFill>
                  <a:srgbClr val="FFFF00"/>
                </a:solidFill>
              </a:rPr>
              <a:t>Региональные налоги </a:t>
            </a:r>
          </a:p>
        </p:txBody>
      </p:sp>
      <p:sp>
        <p:nvSpPr>
          <p:cNvPr id="65539" name="Rectangle 3"/>
          <p:cNvSpPr>
            <a:spLocks noGrp="1" noChangeArrowheads="1"/>
          </p:cNvSpPr>
          <p:nvPr>
            <p:ph type="body" idx="1"/>
          </p:nvPr>
        </p:nvSpPr>
        <p:spPr>
          <a:xfrm>
            <a:off x="685799" y="1432062"/>
            <a:ext cx="10131425" cy="1504775"/>
          </a:xfrm>
        </p:spPr>
        <p:txBody>
          <a:bodyPr>
            <a:noAutofit/>
          </a:bodyPr>
          <a:lstStyle/>
          <a:p>
            <a:r>
              <a:rPr lang="ru-RU" sz="2800" b="1" dirty="0"/>
              <a:t>налог на имущество организаций</a:t>
            </a:r>
          </a:p>
          <a:p>
            <a:r>
              <a:rPr lang="ru-RU" sz="2800" b="1" dirty="0"/>
              <a:t>налог на игорный бизнес</a:t>
            </a:r>
          </a:p>
          <a:p>
            <a:r>
              <a:rPr lang="ru-RU" sz="2800" b="1" dirty="0"/>
              <a:t>транспортный налог</a:t>
            </a:r>
          </a:p>
        </p:txBody>
      </p:sp>
      <p:sp>
        <p:nvSpPr>
          <p:cNvPr id="4" name="Rectangle 2"/>
          <p:cNvSpPr txBox="1">
            <a:spLocks noChangeArrowheads="1"/>
          </p:cNvSpPr>
          <p:nvPr/>
        </p:nvSpPr>
        <p:spPr>
          <a:xfrm>
            <a:off x="685799" y="3255981"/>
            <a:ext cx="10131425" cy="907229"/>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smtClean="0">
                <a:solidFill>
                  <a:srgbClr val="FFFF00"/>
                </a:solidFill>
              </a:rPr>
              <a:t>МЕСТНЫЕ налоги </a:t>
            </a:r>
            <a:endParaRPr lang="ru-RU" b="1" dirty="0">
              <a:solidFill>
                <a:srgbClr val="FFFF00"/>
              </a:solidFill>
            </a:endParaRPr>
          </a:p>
        </p:txBody>
      </p:sp>
      <p:sp>
        <p:nvSpPr>
          <p:cNvPr id="5" name="Rectangle 3"/>
          <p:cNvSpPr txBox="1">
            <a:spLocks noChangeArrowheads="1"/>
          </p:cNvSpPr>
          <p:nvPr/>
        </p:nvSpPr>
        <p:spPr>
          <a:xfrm>
            <a:off x="685799" y="4034118"/>
            <a:ext cx="10516012" cy="1311137"/>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ru-RU" sz="2800" b="1" dirty="0" smtClean="0"/>
              <a:t>земельный </a:t>
            </a:r>
            <a:r>
              <a:rPr lang="ru-RU" sz="2800" b="1" dirty="0"/>
              <a:t>налог</a:t>
            </a:r>
          </a:p>
          <a:p>
            <a:r>
              <a:rPr lang="ru-RU" sz="2800" b="1" dirty="0"/>
              <a:t>налог на имущество физических лиц</a:t>
            </a:r>
          </a:p>
        </p:txBody>
      </p:sp>
    </p:spTree>
    <p:extLst>
      <p:ext uri="{BB962C8B-B14F-4D97-AF65-F5344CB8AC3E}">
        <p14:creationId xmlns:p14="http://schemas.microsoft.com/office/powerpoint/2010/main" val="26028598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169895" y="609600"/>
            <a:ext cx="10131425" cy="767379"/>
          </a:xfrm>
        </p:spPr>
        <p:txBody>
          <a:bodyPr>
            <a:normAutofit/>
          </a:bodyPr>
          <a:lstStyle/>
          <a:p>
            <a:pPr algn="ctr"/>
            <a:r>
              <a:rPr lang="ru-RU" sz="4400" b="1" dirty="0">
                <a:solidFill>
                  <a:srgbClr val="FFFF00"/>
                </a:solidFill>
              </a:rPr>
              <a:t>Специальные налоговые режимы</a:t>
            </a:r>
          </a:p>
        </p:txBody>
      </p:sp>
      <p:sp>
        <p:nvSpPr>
          <p:cNvPr id="67587" name="Rectangle 3"/>
          <p:cNvSpPr>
            <a:spLocks noGrp="1" noChangeArrowheads="1"/>
          </p:cNvSpPr>
          <p:nvPr>
            <p:ph type="body" idx="1"/>
          </p:nvPr>
        </p:nvSpPr>
        <p:spPr>
          <a:xfrm>
            <a:off x="814893" y="1711762"/>
            <a:ext cx="10131425" cy="3649133"/>
          </a:xfrm>
        </p:spPr>
        <p:txBody>
          <a:bodyPr>
            <a:normAutofit fontScale="92500"/>
          </a:bodyPr>
          <a:lstStyle/>
          <a:p>
            <a:pPr>
              <a:lnSpc>
                <a:spcPct val="90000"/>
              </a:lnSpc>
            </a:pPr>
            <a:r>
              <a:rPr lang="ru-RU" sz="2800" b="1" dirty="0"/>
              <a:t>система налогообложения для сельскохозяйственных товаропроизводителей (единый сельскохозяйственный налог)</a:t>
            </a:r>
          </a:p>
          <a:p>
            <a:pPr>
              <a:lnSpc>
                <a:spcPct val="90000"/>
              </a:lnSpc>
            </a:pPr>
            <a:r>
              <a:rPr lang="ru-RU" sz="2800" b="1" dirty="0"/>
              <a:t>упрощенная система налогообложения</a:t>
            </a:r>
          </a:p>
          <a:p>
            <a:pPr>
              <a:lnSpc>
                <a:spcPct val="90000"/>
              </a:lnSpc>
            </a:pPr>
            <a:r>
              <a:rPr lang="ru-RU" sz="2800" b="1" dirty="0"/>
              <a:t>система налогообложения в виде единого налога на вмененный доход для отдельных видов деятельности</a:t>
            </a:r>
          </a:p>
          <a:p>
            <a:pPr>
              <a:lnSpc>
                <a:spcPct val="90000"/>
              </a:lnSpc>
            </a:pPr>
            <a:r>
              <a:rPr lang="ru-RU" sz="2800" b="1" dirty="0"/>
              <a:t>система налогообложения при выполнении соглашений о разделе продукции</a:t>
            </a:r>
            <a:endParaRPr lang="en-US" sz="2800" b="1" dirty="0"/>
          </a:p>
          <a:p>
            <a:pPr>
              <a:lnSpc>
                <a:spcPct val="90000"/>
              </a:lnSpc>
            </a:pPr>
            <a:r>
              <a:rPr lang="ru-RU" sz="2800" b="1" dirty="0"/>
              <a:t>патентная система налогообложения</a:t>
            </a:r>
          </a:p>
        </p:txBody>
      </p:sp>
    </p:spTree>
    <p:extLst>
      <p:ext uri="{BB962C8B-B14F-4D97-AF65-F5344CB8AC3E}">
        <p14:creationId xmlns:p14="http://schemas.microsoft.com/office/powerpoint/2010/main" val="42739376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79439" y="882127"/>
            <a:ext cx="10131425" cy="4378361"/>
          </a:xfrm>
        </p:spPr>
        <p:txBody>
          <a:bodyPr>
            <a:noAutofit/>
          </a:bodyPr>
          <a:lstStyle/>
          <a:p>
            <a:pPr algn="ctr"/>
            <a:r>
              <a:rPr lang="ru-RU" sz="7200" b="1" dirty="0" smtClean="0">
                <a:solidFill>
                  <a:srgbClr val="FFFF00"/>
                </a:solidFill>
              </a:rPr>
              <a:t>Налог на добавленную стоимость</a:t>
            </a:r>
            <a:endParaRPr lang="ru-RU" sz="7200" b="1" dirty="0">
              <a:solidFill>
                <a:srgbClr val="FFFF00"/>
              </a:solidFill>
            </a:endParaRPr>
          </a:p>
        </p:txBody>
      </p:sp>
    </p:spTree>
    <p:extLst>
      <p:ext uri="{BB962C8B-B14F-4D97-AF65-F5344CB8AC3E}">
        <p14:creationId xmlns:p14="http://schemas.microsoft.com/office/powerpoint/2010/main" val="23222268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749655" y="276113"/>
            <a:ext cx="9748221" cy="2829261"/>
          </a:xfrm>
        </p:spPr>
        <p:txBody>
          <a:bodyPr/>
          <a:lstStyle/>
          <a:p>
            <a:pPr algn="ctr">
              <a:buFont typeface="Wingdings" panose="05000000000000000000" pitchFamily="2" charset="2"/>
              <a:buNone/>
            </a:pPr>
            <a:r>
              <a:rPr lang="ru-RU" sz="4400" b="1" cap="all" dirty="0">
                <a:ln w="3175" cmpd="sng">
                  <a:noFill/>
                </a:ln>
                <a:solidFill>
                  <a:srgbClr val="FFFF00"/>
                </a:solidFill>
                <a:latin typeface="+mj-lt"/>
                <a:ea typeface="+mj-ea"/>
                <a:cs typeface="+mj-cs"/>
              </a:rPr>
              <a:t>Плательщиками НДС являются</a:t>
            </a:r>
            <a:r>
              <a:rPr lang="ru-RU" sz="4400" b="1" cap="all" dirty="0" smtClean="0">
                <a:ln w="3175" cmpd="sng">
                  <a:noFill/>
                </a:ln>
                <a:solidFill>
                  <a:srgbClr val="FFFF00"/>
                </a:solidFill>
                <a:latin typeface="+mj-lt"/>
                <a:ea typeface="+mj-ea"/>
                <a:cs typeface="+mj-cs"/>
              </a:rPr>
              <a:t>:</a:t>
            </a:r>
            <a:endParaRPr lang="ru-RU" sz="4000" dirty="0"/>
          </a:p>
          <a:p>
            <a:pPr lvl="1"/>
            <a:r>
              <a:rPr lang="ru-RU" sz="2400" b="1" dirty="0"/>
              <a:t>организации</a:t>
            </a:r>
            <a:r>
              <a:rPr lang="ru-RU" sz="2400" b="1" dirty="0" smtClean="0"/>
              <a:t>;</a:t>
            </a:r>
            <a:endParaRPr lang="ru-RU" sz="4000" b="1" dirty="0"/>
          </a:p>
          <a:p>
            <a:pPr lvl="1" algn="just"/>
            <a:r>
              <a:rPr lang="ru-RU" sz="2400" b="1" dirty="0"/>
              <a:t>индивидуальные предприниматели</a:t>
            </a:r>
            <a:r>
              <a:rPr lang="ru-RU" sz="2400" b="1" dirty="0" smtClean="0"/>
              <a:t>;</a:t>
            </a:r>
            <a:endParaRPr lang="ru-RU" sz="4000" b="1" dirty="0"/>
          </a:p>
          <a:p>
            <a:pPr lvl="1"/>
            <a:r>
              <a:rPr lang="ru-RU" sz="2400" b="1" dirty="0"/>
              <a:t>лица, признаваемые налогоплательщиками в связи с перемещением товаров через таможенную границу РФ.</a:t>
            </a:r>
          </a:p>
        </p:txBody>
      </p:sp>
      <p:sp>
        <p:nvSpPr>
          <p:cNvPr id="3" name="Rectangle 2"/>
          <p:cNvSpPr>
            <a:spLocks noGrp="1" noChangeArrowheads="1"/>
          </p:cNvSpPr>
          <p:nvPr>
            <p:ph type="title"/>
          </p:nvPr>
        </p:nvSpPr>
        <p:spPr>
          <a:xfrm>
            <a:off x="204395" y="2800375"/>
            <a:ext cx="11650532" cy="1456267"/>
          </a:xfrm>
        </p:spPr>
        <p:txBody>
          <a:bodyPr>
            <a:normAutofit/>
          </a:bodyPr>
          <a:lstStyle/>
          <a:p>
            <a:pPr algn="ctr"/>
            <a:r>
              <a:rPr lang="ru-RU" sz="4400" b="1" dirty="0">
                <a:solidFill>
                  <a:srgbClr val="FFFF00"/>
                </a:solidFill>
              </a:rPr>
              <a:t>Не являются налогоплательщиками НДС:</a:t>
            </a:r>
          </a:p>
        </p:txBody>
      </p:sp>
      <p:sp>
        <p:nvSpPr>
          <p:cNvPr id="4" name="Rectangle 3"/>
          <p:cNvSpPr txBox="1">
            <a:spLocks noChangeArrowheads="1"/>
          </p:cNvSpPr>
          <p:nvPr/>
        </p:nvSpPr>
        <p:spPr>
          <a:xfrm>
            <a:off x="749655" y="4127549"/>
            <a:ext cx="10490743" cy="2176431"/>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algn="just"/>
            <a:r>
              <a:rPr lang="ru-RU" sz="2400" b="1" dirty="0" smtClean="0"/>
              <a:t>организации</a:t>
            </a:r>
            <a:r>
              <a:rPr lang="ru-RU" sz="2400" b="1" dirty="0"/>
              <a:t>, индивидуальные предприниматели, если их выручка без НДС за предыдущие, последовательные три месяца не превысила </a:t>
            </a:r>
            <a:r>
              <a:rPr lang="en-US" sz="2400" b="1" dirty="0"/>
              <a:t>2</a:t>
            </a:r>
            <a:r>
              <a:rPr lang="ru-RU" sz="2400" b="1" dirty="0"/>
              <a:t> млн. руб.; </a:t>
            </a:r>
          </a:p>
          <a:p>
            <a:pPr algn="just"/>
            <a:r>
              <a:rPr lang="ru-RU" sz="2400" b="1" dirty="0" smtClean="0"/>
              <a:t>индивидуальные </a:t>
            </a:r>
            <a:r>
              <a:rPr lang="ru-RU" sz="2400" b="1" dirty="0"/>
              <a:t>предприниматели и организации, перешедшие на специальные </a:t>
            </a:r>
            <a:r>
              <a:rPr lang="ru-RU" sz="2400" dirty="0" smtClean="0"/>
              <a:t>режимы налогообложения.</a:t>
            </a:r>
          </a:p>
          <a:p>
            <a:endParaRPr lang="ru-RU" dirty="0"/>
          </a:p>
        </p:txBody>
      </p:sp>
    </p:spTree>
    <p:extLst>
      <p:ext uri="{BB962C8B-B14F-4D97-AF65-F5344CB8AC3E}">
        <p14:creationId xmlns:p14="http://schemas.microsoft.com/office/powerpoint/2010/main" val="92141693"/>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Autofit/>
          </a:bodyPr>
          <a:lstStyle/>
          <a:p>
            <a:r>
              <a:rPr lang="ru-RU" sz="4400" b="1" dirty="0">
                <a:solidFill>
                  <a:srgbClr val="FFFF00"/>
                </a:solidFill>
              </a:rPr>
              <a:t>Объектом обложения НДС признается </a:t>
            </a:r>
            <a:r>
              <a:rPr lang="ru-RU" sz="4400" b="1" dirty="0" smtClean="0">
                <a:solidFill>
                  <a:srgbClr val="FFFF00"/>
                </a:solidFill>
              </a:rPr>
              <a:t>:</a:t>
            </a:r>
            <a:endParaRPr lang="ru-RU" sz="4400" b="1" dirty="0">
              <a:solidFill>
                <a:srgbClr val="FFFF00"/>
              </a:solidFill>
            </a:endParaRPr>
          </a:p>
        </p:txBody>
      </p:sp>
      <p:sp>
        <p:nvSpPr>
          <p:cNvPr id="12291" name="Rectangle 3"/>
          <p:cNvSpPr>
            <a:spLocks noGrp="1" noChangeArrowheads="1"/>
          </p:cNvSpPr>
          <p:nvPr>
            <p:ph type="body" idx="1"/>
          </p:nvPr>
        </p:nvSpPr>
        <p:spPr/>
        <p:txBody>
          <a:bodyPr>
            <a:noAutofit/>
          </a:bodyPr>
          <a:lstStyle/>
          <a:p>
            <a:pPr algn="just">
              <a:lnSpc>
                <a:spcPct val="90000"/>
              </a:lnSpc>
            </a:pPr>
            <a:r>
              <a:rPr lang="ru-RU" sz="2400" b="1" dirty="0"/>
              <a:t>реализация товаров (работ, услуг) на территории РФ</a:t>
            </a:r>
            <a:r>
              <a:rPr lang="ru-RU" sz="2400" b="1" dirty="0" smtClean="0"/>
              <a:t>;</a:t>
            </a:r>
            <a:endParaRPr lang="ru-RU" sz="2400" b="1" dirty="0"/>
          </a:p>
          <a:p>
            <a:pPr>
              <a:lnSpc>
                <a:spcPct val="90000"/>
              </a:lnSpc>
            </a:pPr>
            <a:r>
              <a:rPr lang="ru-RU" sz="2400" b="1" dirty="0"/>
              <a:t>передача на территории РФ товаров (работ, услуг) для собственных нужд, расходы на которые не принимаются к вычету при исчислении налога на прибыль организаций, в том числе и через амортизационные отчисления</a:t>
            </a:r>
            <a:r>
              <a:rPr lang="ru-RU" sz="2400" b="1" dirty="0" smtClean="0"/>
              <a:t>;</a:t>
            </a:r>
            <a:endParaRPr lang="ru-RU" sz="2400" b="1" dirty="0"/>
          </a:p>
          <a:p>
            <a:pPr>
              <a:lnSpc>
                <a:spcPct val="90000"/>
              </a:lnSpc>
            </a:pPr>
            <a:r>
              <a:rPr lang="ru-RU" sz="2400" b="1" dirty="0"/>
              <a:t>выполнение строительно-монтажных работ для собственного потребления</a:t>
            </a:r>
            <a:r>
              <a:rPr lang="ru-RU" sz="2400" b="1" dirty="0" smtClean="0"/>
              <a:t>;</a:t>
            </a:r>
            <a:endParaRPr lang="ru-RU" sz="2400" b="1" dirty="0"/>
          </a:p>
          <a:p>
            <a:pPr>
              <a:lnSpc>
                <a:spcPct val="90000"/>
              </a:lnSpc>
            </a:pPr>
            <a:r>
              <a:rPr lang="ru-RU" sz="2400" b="1" dirty="0"/>
              <a:t>ввоз товаров на таможенную территорию РФ. </a:t>
            </a:r>
          </a:p>
          <a:p>
            <a:pPr>
              <a:lnSpc>
                <a:spcPct val="90000"/>
              </a:lnSpc>
            </a:pPr>
            <a:endParaRPr lang="ru-RU" sz="2400" b="1" dirty="0"/>
          </a:p>
        </p:txBody>
      </p:sp>
    </p:spTree>
    <p:extLst>
      <p:ext uri="{BB962C8B-B14F-4D97-AF65-F5344CB8AC3E}">
        <p14:creationId xmlns:p14="http://schemas.microsoft.com/office/powerpoint/2010/main" val="4088247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92313" y="765176"/>
            <a:ext cx="8280400" cy="792163"/>
          </a:xfrm>
        </p:spPr>
        <p:txBody>
          <a:bodyPr>
            <a:noAutofit/>
          </a:bodyPr>
          <a:lstStyle/>
          <a:p>
            <a:pPr algn="ctr"/>
            <a:r>
              <a:rPr lang="ru-RU" sz="4400" b="1" dirty="0">
                <a:solidFill>
                  <a:srgbClr val="FFFF00"/>
                </a:solidFill>
              </a:rPr>
              <a:t/>
            </a:r>
            <a:br>
              <a:rPr lang="ru-RU" sz="4400" b="1" dirty="0">
                <a:solidFill>
                  <a:srgbClr val="FFFF00"/>
                </a:solidFill>
              </a:rPr>
            </a:br>
            <a:r>
              <a:rPr lang="ru-RU" sz="4400" b="1" dirty="0">
                <a:solidFill>
                  <a:srgbClr val="FFFF00"/>
                </a:solidFill>
              </a:rPr>
              <a:t>Ставки НДС: </a:t>
            </a:r>
            <a:br>
              <a:rPr lang="ru-RU" sz="4400" b="1" dirty="0">
                <a:solidFill>
                  <a:srgbClr val="FFFF00"/>
                </a:solidFill>
              </a:rPr>
            </a:br>
            <a:endParaRPr lang="ru-RU" sz="4400" b="1" dirty="0">
              <a:solidFill>
                <a:srgbClr val="FFFF00"/>
              </a:solidFill>
            </a:endParaRPr>
          </a:p>
        </p:txBody>
      </p:sp>
      <p:sp>
        <p:nvSpPr>
          <p:cNvPr id="8195" name="Rectangle 3"/>
          <p:cNvSpPr>
            <a:spLocks noGrp="1" noChangeArrowheads="1"/>
          </p:cNvSpPr>
          <p:nvPr>
            <p:ph type="body" idx="1"/>
          </p:nvPr>
        </p:nvSpPr>
        <p:spPr>
          <a:xfrm>
            <a:off x="1047173" y="1557339"/>
            <a:ext cx="8785225" cy="4319587"/>
          </a:xfrm>
        </p:spPr>
        <p:txBody>
          <a:bodyPr/>
          <a:lstStyle/>
          <a:p>
            <a:pPr marL="609600" indent="-609600" algn="just"/>
            <a:r>
              <a:rPr lang="ru-RU" sz="3600" b="1" dirty="0">
                <a:solidFill>
                  <a:srgbClr val="FFFF00"/>
                </a:solidFill>
              </a:rPr>
              <a:t>0% применяется в отношении:</a:t>
            </a:r>
          </a:p>
          <a:p>
            <a:pPr marL="990600" lvl="1" indent="-533400" algn="just">
              <a:buClr>
                <a:schemeClr val="hlink"/>
              </a:buClr>
              <a:buSzPct val="120000"/>
              <a:buFontTx/>
              <a:buChar char="•"/>
            </a:pPr>
            <a:r>
              <a:rPr lang="ru-RU" sz="2400" b="1" dirty="0"/>
              <a:t>товаров, реализуемых за пределы территории РФ в таможенном режиме экспорта и свободной таможенной зоны</a:t>
            </a:r>
            <a:r>
              <a:rPr lang="ru-RU" sz="2400" b="1" dirty="0" smtClean="0"/>
              <a:t>;</a:t>
            </a:r>
            <a:endParaRPr lang="ru-RU" sz="2400" b="1" dirty="0"/>
          </a:p>
          <a:p>
            <a:pPr marL="990600" lvl="1" indent="-533400" algn="just">
              <a:buClr>
                <a:schemeClr val="hlink"/>
              </a:buClr>
              <a:buSzPct val="120000"/>
              <a:buFontTx/>
              <a:buChar char="•"/>
            </a:pPr>
            <a:r>
              <a:rPr lang="ru-RU" sz="2400" b="1" dirty="0"/>
              <a:t>товаров, перемещаемых по территории РФ под таможенным режимом транзита</a:t>
            </a:r>
            <a:r>
              <a:rPr lang="ru-RU" sz="2400" b="1" dirty="0" smtClean="0"/>
              <a:t>;</a:t>
            </a:r>
            <a:endParaRPr lang="ru-RU" sz="2400" b="1" dirty="0"/>
          </a:p>
          <a:p>
            <a:pPr marL="990600" lvl="1" indent="-533400" algn="just">
              <a:buClr>
                <a:schemeClr val="hlink"/>
              </a:buClr>
              <a:buSzPct val="120000"/>
              <a:buFontTx/>
              <a:buChar char="•"/>
            </a:pPr>
            <a:r>
              <a:rPr lang="ru-RU" sz="2400" b="1" dirty="0"/>
              <a:t>международных пассажирских и грузовых перевозок.</a:t>
            </a:r>
          </a:p>
          <a:p>
            <a:pPr marL="990600" lvl="1" indent="-533400" algn="just">
              <a:buClr>
                <a:schemeClr val="hlink"/>
              </a:buClr>
              <a:buSzPct val="120000"/>
              <a:buNone/>
            </a:pPr>
            <a:endParaRPr lang="ru-RU" sz="2000" b="1" dirty="0"/>
          </a:p>
        </p:txBody>
      </p:sp>
    </p:spTree>
    <p:extLst>
      <p:ext uri="{BB962C8B-B14F-4D97-AF65-F5344CB8AC3E}">
        <p14:creationId xmlns:p14="http://schemas.microsoft.com/office/powerpoint/2010/main" val="620428103"/>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602427" y="645461"/>
            <a:ext cx="10703859" cy="5496224"/>
          </a:xfrm>
        </p:spPr>
        <p:txBody>
          <a:bodyPr>
            <a:normAutofit/>
          </a:bodyPr>
          <a:lstStyle/>
          <a:p>
            <a:pPr marL="609600" indent="-609600" algn="just">
              <a:lnSpc>
                <a:spcPct val="80000"/>
              </a:lnSpc>
            </a:pPr>
            <a:r>
              <a:rPr lang="ru-RU" sz="3600" b="1" dirty="0">
                <a:solidFill>
                  <a:srgbClr val="FFFF00"/>
                </a:solidFill>
              </a:rPr>
              <a:t>10 % применяется при ввозе на таможенную территорию РФ и реализации на территории РФ:</a:t>
            </a:r>
          </a:p>
          <a:p>
            <a:pPr algn="just">
              <a:lnSpc>
                <a:spcPct val="80000"/>
              </a:lnSpc>
            </a:pPr>
            <a:endParaRPr lang="ru-RU" sz="2400" i="1" dirty="0"/>
          </a:p>
          <a:p>
            <a:pPr lvl="1" algn="just">
              <a:lnSpc>
                <a:spcPct val="80000"/>
              </a:lnSpc>
              <a:buClr>
                <a:schemeClr val="hlink"/>
              </a:buClr>
              <a:buSzPct val="120000"/>
              <a:buFontTx/>
              <a:buChar char="•"/>
            </a:pPr>
            <a:r>
              <a:rPr lang="ru-RU" sz="2400" b="1" dirty="0"/>
              <a:t>продовольственных товаров, по перечню Налогового кодекса РФ (НК РФ</a:t>
            </a:r>
            <a:r>
              <a:rPr lang="ru-RU" sz="2400" b="1" dirty="0" smtClean="0"/>
              <a:t>);</a:t>
            </a:r>
            <a:endParaRPr lang="ru-RU" sz="2400" b="1" dirty="0"/>
          </a:p>
          <a:p>
            <a:pPr lvl="1" algn="just">
              <a:lnSpc>
                <a:spcPct val="80000"/>
              </a:lnSpc>
              <a:buClr>
                <a:schemeClr val="hlink"/>
              </a:buClr>
              <a:buSzPct val="120000"/>
              <a:buFontTx/>
              <a:buChar char="•"/>
            </a:pPr>
            <a:r>
              <a:rPr lang="ru-RU" sz="2400" b="1" dirty="0"/>
              <a:t>товаров для детей, по перечню НК РФ</a:t>
            </a:r>
            <a:r>
              <a:rPr lang="ru-RU" sz="2400" b="1" dirty="0" smtClean="0"/>
              <a:t>;</a:t>
            </a:r>
            <a:endParaRPr lang="ru-RU" sz="2400" b="1" dirty="0"/>
          </a:p>
          <a:p>
            <a:pPr lvl="1" algn="just">
              <a:lnSpc>
                <a:spcPct val="80000"/>
              </a:lnSpc>
              <a:buClr>
                <a:schemeClr val="hlink"/>
              </a:buClr>
              <a:buSzPct val="120000"/>
              <a:buFontTx/>
              <a:buChar char="•"/>
            </a:pPr>
            <a:r>
              <a:rPr lang="ru-RU" sz="2400" b="1" dirty="0"/>
              <a:t>периодических печатных изданий и учебной и научной книжной продук­ции за исключением изданий рекламного или эротического характера</a:t>
            </a:r>
            <a:r>
              <a:rPr lang="ru-RU" sz="2400" b="1" dirty="0" smtClean="0"/>
              <a:t>;</a:t>
            </a:r>
            <a:endParaRPr lang="ru-RU" sz="2400" b="1" dirty="0"/>
          </a:p>
          <a:p>
            <a:pPr lvl="1" algn="just">
              <a:lnSpc>
                <a:spcPct val="80000"/>
              </a:lnSpc>
              <a:buClr>
                <a:schemeClr val="hlink"/>
              </a:buClr>
              <a:buSzPct val="120000"/>
              <a:buFontTx/>
              <a:buChar char="•"/>
            </a:pPr>
            <a:r>
              <a:rPr lang="ru-RU" sz="2400" b="1" dirty="0"/>
              <a:t>лекарственных средств, включая лекарственные субстанции (в том числе внутриаптечного изготовления), и изделий медицинского назначения как отечественного, так и зарубежного производства.</a:t>
            </a:r>
          </a:p>
          <a:p>
            <a:pPr>
              <a:lnSpc>
                <a:spcPct val="80000"/>
              </a:lnSpc>
            </a:pPr>
            <a:endParaRPr lang="ru-RU" sz="2000" dirty="0"/>
          </a:p>
        </p:txBody>
      </p:sp>
    </p:spTree>
    <p:extLst>
      <p:ext uri="{BB962C8B-B14F-4D97-AF65-F5344CB8AC3E}">
        <p14:creationId xmlns:p14="http://schemas.microsoft.com/office/powerpoint/2010/main" val="32275076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688489" y="516367"/>
            <a:ext cx="10811436" cy="5614558"/>
          </a:xfrm>
        </p:spPr>
        <p:txBody>
          <a:bodyPr>
            <a:normAutofit/>
          </a:bodyPr>
          <a:lstStyle/>
          <a:p>
            <a:pPr>
              <a:buSzPct val="80000"/>
            </a:pPr>
            <a:r>
              <a:rPr lang="ru-RU" sz="3600" b="1" dirty="0">
                <a:solidFill>
                  <a:srgbClr val="FFFF00"/>
                </a:solidFill>
              </a:rPr>
              <a:t> 18 % используется в отношении всех остальных товаров (работ, услуг).</a:t>
            </a:r>
          </a:p>
          <a:p>
            <a:pPr algn="just">
              <a:buSzPct val="80000"/>
              <a:buFont typeface="Wingdings" panose="05000000000000000000" pitchFamily="2" charset="2"/>
              <a:buChar char="q"/>
            </a:pPr>
            <a:endParaRPr lang="ru-RU" sz="3200" dirty="0"/>
          </a:p>
          <a:p>
            <a:r>
              <a:rPr lang="ru-RU" sz="2800" dirty="0"/>
              <a:t>Если сумма налога должна определяться расчетным путем (при получении предоплаты или при расчете НДС налоговым агентом), налоговая ставка определяется следующим образом</a:t>
            </a:r>
            <a:r>
              <a:rPr lang="ru-RU" sz="2800" dirty="0" smtClean="0"/>
              <a:t>:</a:t>
            </a:r>
            <a:endParaRPr lang="ru-RU" sz="2800" dirty="0"/>
          </a:p>
          <a:p>
            <a:pPr lvl="1">
              <a:buClr>
                <a:schemeClr val="accent1"/>
              </a:buClr>
              <a:buFontTx/>
              <a:buChar char="•"/>
            </a:pPr>
            <a:r>
              <a:rPr lang="ru-RU" sz="2800" dirty="0"/>
              <a:t>по товарам, облагаемым по ставке 10%, - 10: 110 * 100</a:t>
            </a:r>
            <a:r>
              <a:rPr lang="ru-RU" sz="2800" dirty="0" smtClean="0"/>
              <a:t>%;</a:t>
            </a:r>
            <a:endParaRPr lang="ru-RU" sz="2800" dirty="0"/>
          </a:p>
          <a:p>
            <a:pPr lvl="1">
              <a:buClr>
                <a:schemeClr val="accent1"/>
              </a:buClr>
              <a:buFontTx/>
              <a:buChar char="•"/>
            </a:pPr>
            <a:r>
              <a:rPr lang="ru-RU" sz="2800" dirty="0"/>
              <a:t>по товарам, которые облагаются по ставке 18%, - 18: 118 * 100%.</a:t>
            </a:r>
          </a:p>
          <a:p>
            <a:endParaRPr lang="ru-RU" sz="2000" dirty="0"/>
          </a:p>
        </p:txBody>
      </p:sp>
    </p:spTree>
    <p:extLst>
      <p:ext uri="{BB962C8B-B14F-4D97-AF65-F5344CB8AC3E}">
        <p14:creationId xmlns:p14="http://schemas.microsoft.com/office/powerpoint/2010/main" val="34417109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981200" y="277813"/>
            <a:ext cx="8229600" cy="704850"/>
          </a:xfrm>
        </p:spPr>
        <p:txBody>
          <a:bodyPr>
            <a:normAutofit/>
          </a:bodyPr>
          <a:lstStyle/>
          <a:p>
            <a:pPr algn="ctr"/>
            <a:r>
              <a:rPr lang="ru-RU" b="1" cap="none" dirty="0">
                <a:solidFill>
                  <a:srgbClr val="FFFF00"/>
                </a:solidFill>
                <a:latin typeface="+mn-lt"/>
                <a:ea typeface="+mn-ea"/>
                <a:cs typeface="+mn-cs"/>
              </a:rPr>
              <a:t>Налоговые </a:t>
            </a:r>
            <a:r>
              <a:rPr lang="ru-RU" b="1" cap="none" dirty="0" smtClean="0">
                <a:solidFill>
                  <a:srgbClr val="FFFF00"/>
                </a:solidFill>
                <a:latin typeface="+mn-lt"/>
                <a:ea typeface="+mn-ea"/>
                <a:cs typeface="+mn-cs"/>
              </a:rPr>
              <a:t>вычеты</a:t>
            </a:r>
            <a:endParaRPr lang="ru-RU" b="1" cap="none" dirty="0">
              <a:solidFill>
                <a:srgbClr val="FFFF00"/>
              </a:solidFill>
              <a:latin typeface="+mn-lt"/>
              <a:ea typeface="+mn-ea"/>
              <a:cs typeface="+mn-cs"/>
            </a:endParaRPr>
          </a:p>
        </p:txBody>
      </p:sp>
      <p:sp>
        <p:nvSpPr>
          <p:cNvPr id="9219" name="Rectangle 3"/>
          <p:cNvSpPr>
            <a:spLocks noGrp="1" noChangeArrowheads="1"/>
          </p:cNvSpPr>
          <p:nvPr>
            <p:ph type="body" idx="1"/>
          </p:nvPr>
        </p:nvSpPr>
        <p:spPr>
          <a:xfrm>
            <a:off x="666974" y="982663"/>
            <a:ext cx="10854466" cy="5326063"/>
          </a:xfrm>
        </p:spPr>
        <p:txBody>
          <a:bodyPr/>
          <a:lstStyle/>
          <a:p>
            <a:pPr algn="just">
              <a:buFont typeface="Wingdings" panose="05000000000000000000" pitchFamily="2" charset="2"/>
              <a:buNone/>
            </a:pPr>
            <a:r>
              <a:rPr lang="ru-RU" sz="2800" dirty="0"/>
              <a:t>	</a:t>
            </a:r>
            <a:r>
              <a:rPr lang="ru-RU" sz="2400" dirty="0"/>
              <a:t>Налогоплательщик имеет право уменьшить сумму НДС, исчисленного исходя из рассчитанной им налоговой базы, на налоговые вычеты. Вычетам подлежат суммы налога:</a:t>
            </a:r>
          </a:p>
          <a:p>
            <a:pPr lvl="2" algn="just">
              <a:buClr>
                <a:schemeClr val="hlink"/>
              </a:buClr>
              <a:buSzPct val="120000"/>
            </a:pPr>
            <a:r>
              <a:rPr lang="ru-RU" sz="2000" dirty="0" smtClean="0"/>
              <a:t>предъявленные </a:t>
            </a:r>
            <a:r>
              <a:rPr lang="ru-RU" sz="2000" dirty="0"/>
              <a:t>налогоплательщику и уплаченные им при приобретение товаров (работ, услуг);</a:t>
            </a:r>
          </a:p>
          <a:p>
            <a:pPr lvl="2" algn="just">
              <a:buClr>
                <a:schemeClr val="hlink"/>
              </a:buClr>
              <a:buSzPct val="120000"/>
            </a:pPr>
            <a:r>
              <a:rPr lang="ru-RU" sz="2000" dirty="0" smtClean="0"/>
              <a:t>предъявленные </a:t>
            </a:r>
            <a:r>
              <a:rPr lang="ru-RU" sz="2000" dirty="0"/>
              <a:t>покупателю и уплаченные продавцом товаров (работ, услуг) в бюджет, в случае возврата этих товаров или отказа от работ и услуг</a:t>
            </a:r>
            <a:r>
              <a:rPr lang="ru-RU" sz="2000" dirty="0" smtClean="0"/>
              <a:t>;</a:t>
            </a:r>
          </a:p>
          <a:p>
            <a:pPr lvl="2" algn="just">
              <a:buClr>
                <a:schemeClr val="hlink"/>
              </a:buClr>
              <a:buSzPct val="120000"/>
            </a:pPr>
            <a:r>
              <a:rPr lang="ru-RU" sz="2000" dirty="0"/>
              <a:t>уплаченные по расходам на командировки, представительским расходам, принимаемым к вычету при исчислении налога на прибыль организации</a:t>
            </a:r>
            <a:r>
              <a:rPr lang="ru-RU" sz="2000" dirty="0" smtClean="0"/>
              <a:t>;</a:t>
            </a:r>
            <a:endParaRPr lang="ru-RU" sz="2000" dirty="0"/>
          </a:p>
          <a:p>
            <a:pPr lvl="2" algn="just">
              <a:buClr>
                <a:schemeClr val="hlink"/>
              </a:buClr>
              <a:buSzPct val="120000"/>
            </a:pPr>
            <a:r>
              <a:rPr lang="ru-RU" sz="2000" dirty="0"/>
              <a:t>исчисленные и уплаченные с сумм авансовых или иных платежей, полученных  в счет предстоящих поставок товаров (работ, услуг).</a:t>
            </a:r>
          </a:p>
          <a:p>
            <a:pPr lvl="2" algn="just">
              <a:buClr>
                <a:schemeClr val="hlink"/>
              </a:buClr>
              <a:buSzPct val="120000"/>
            </a:pPr>
            <a:endParaRPr lang="ru-RU" sz="2000" dirty="0"/>
          </a:p>
        </p:txBody>
      </p:sp>
    </p:spTree>
    <p:extLst>
      <p:ext uri="{BB962C8B-B14F-4D97-AF65-F5344CB8AC3E}">
        <p14:creationId xmlns:p14="http://schemas.microsoft.com/office/powerpoint/2010/main" val="1437321992"/>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753034" y="135685"/>
            <a:ext cx="10295069" cy="6783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FFFF00"/>
                </a:solidFill>
                <a:effectLst/>
                <a:latin typeface="Arial" panose="020B0604020202020204" pitchFamily="34" charset="0"/>
              </a:rPr>
              <a:t>Не подлежат налогообложению</a:t>
            </a:r>
            <a:r>
              <a:rPr kumimoji="0" lang="ru-RU" b="0" i="0" u="none" strike="noStrike" cap="none" normalizeH="0" baseline="0" dirty="0" smtClean="0">
                <a:ln>
                  <a:noFill/>
                </a:ln>
                <a:solidFill>
                  <a:srgbClr val="FFFF00"/>
                </a:solidFill>
                <a:effectLst/>
                <a:latin typeface="Arial" panose="020B0604020202020204" pitchFamily="34" charset="0"/>
              </a:rPr>
              <a:t> </a:t>
            </a:r>
            <a:r>
              <a:rPr kumimoji="0" lang="ru-RU" b="0" i="0" u="none" strike="noStrike" cap="none" normalizeH="0" baseline="0" dirty="0" smtClean="0">
                <a:ln>
                  <a:noFill/>
                </a:ln>
                <a:solidFill>
                  <a:schemeClr val="tx1"/>
                </a:solidFill>
                <a:effectLst/>
                <a:latin typeface="Arial" panose="020B0604020202020204" pitchFamily="34" charset="0"/>
              </a:rPr>
              <a:t>(освобождаются от налогообложения) на территории Российской Федерации, например:</a:t>
            </a: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реализация (передача для собственных нужд) предметов религиозного назначения и религиозной литературы (в соответствии с перечнем, утверждаемым Правительством Российской Федерации)</a:t>
            </a:r>
            <a:endParaRPr kumimoji="0" lang="ru-RU" b="0" i="0" u="none" strike="noStrike" cap="none" normalizeH="0" baseline="0" dirty="0" smtClean="0">
              <a:ln>
                <a:noFill/>
              </a:ln>
              <a:solidFill>
                <a:schemeClr val="tx1"/>
              </a:solidFill>
              <a:effectLst/>
              <a:latin typeface="Arial" panose="020B0604020202020204" pitchFamily="34" charset="0"/>
            </a:endParaRP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осуществление банками банковских операций (за исключением инкассации)</a:t>
            </a:r>
            <a:endParaRPr kumimoji="0" lang="ru-RU" b="0" i="0" u="none" strike="noStrike" cap="none" normalizeH="0" baseline="0" dirty="0" smtClean="0">
              <a:ln>
                <a:noFill/>
              </a:ln>
              <a:solidFill>
                <a:schemeClr val="tx1"/>
              </a:solidFill>
              <a:effectLst/>
              <a:latin typeface="Arial" panose="020B0604020202020204" pitchFamily="34" charset="0"/>
            </a:endParaRP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осуществление отдельных банковских операций организациями, которые в соответствии с законодательством Российской Федерации вправе их совершать без лицензии Центрального банка Российской Федерации;</a:t>
            </a:r>
            <a:endParaRPr kumimoji="0" lang="ru-RU" b="0" i="0" u="none" strike="noStrike" cap="none" normalizeH="0" baseline="0" dirty="0" smtClean="0">
              <a:ln>
                <a:noFill/>
              </a:ln>
              <a:solidFill>
                <a:schemeClr val="tx1"/>
              </a:solidFill>
              <a:effectLst/>
              <a:latin typeface="Arial" panose="020B0604020202020204" pitchFamily="34" charset="0"/>
            </a:endParaRP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оказание услуг адвокатами независимо от формы адвокатского образования, адвокатскими палатами субъектов Российской Федерации и Федеральной палатой адвокатов своим членам в связи с осуществлением ими профессиональной деятельности;</a:t>
            </a:r>
            <a:endParaRPr kumimoji="0" lang="ru-RU" b="0" i="0" u="none" strike="noStrike" cap="none" normalizeH="0" baseline="0" dirty="0" smtClean="0">
              <a:ln>
                <a:noFill/>
              </a:ln>
              <a:solidFill>
                <a:schemeClr val="tx1"/>
              </a:solidFill>
              <a:effectLst/>
              <a:latin typeface="Arial" panose="020B0604020202020204" pitchFamily="34" charset="0"/>
            </a:endParaRP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операции займа в денежной форме и ценными бумагами, включая проценты по ним, а также операции РЕПО, включая денежные суммы, подлежащие уплате за предоставление ценных бумаг по операциям РЕПО.</a:t>
            </a:r>
            <a:endParaRPr kumimoji="0" lang="ru-RU" b="0" i="0" u="none" strike="noStrike" cap="none" normalizeH="0" baseline="0" dirty="0" smtClean="0">
              <a:ln>
                <a:noFill/>
              </a:ln>
              <a:solidFill>
                <a:schemeClr val="tx1"/>
              </a:solidFill>
              <a:effectLst/>
              <a:latin typeface="Arial" panose="020B0604020202020204" pitchFamily="34" charset="0"/>
            </a:endParaRP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выполнение научно-исследовательских и опытно-конструкторских работ за счет средств бюджетов,</a:t>
            </a:r>
            <a:endParaRPr kumimoji="0" lang="ru-RU" b="0" i="0" u="none" strike="noStrike" cap="none" normalizeH="0" baseline="0" dirty="0" smtClean="0">
              <a:ln>
                <a:noFill/>
              </a:ln>
              <a:solidFill>
                <a:schemeClr val="tx1"/>
              </a:solidFill>
              <a:effectLst/>
              <a:latin typeface="Arial" panose="020B0604020202020204" pitchFamily="34" charset="0"/>
            </a:endParaRP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проведение работ (оказание услуг) по тушению лесных пожаров,</a:t>
            </a:r>
          </a:p>
          <a:p>
            <a:pPr marL="1371600" marR="0" lvl="3" indent="0" algn="l" defTabSz="914400" rtl="0" eaLnBrk="0" fontAlgn="base" latinLnBrk="0" hangingPunct="0">
              <a:lnSpc>
                <a:spcPct val="12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Arial" panose="020B0604020202020204" pitchFamily="34" charset="0"/>
              </a:rPr>
              <a:t>проведение работ на территории иностранного государства по диагностике и ремонту производственного оборудования, вывезенного на территорию этого государства из России (письмо Минфина России от 17 августа 2012 г. N 03-07-08/252).</a:t>
            </a:r>
            <a:endParaRPr kumimoji="0" lang="ru-RU"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4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4038812"/>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407534" y="304876"/>
            <a:ext cx="8229600" cy="919163"/>
          </a:xfrm>
        </p:spPr>
        <p:txBody>
          <a:bodyPr>
            <a:normAutofit/>
          </a:bodyPr>
          <a:lstStyle/>
          <a:p>
            <a:pPr algn="ctr"/>
            <a:r>
              <a:rPr lang="ru-RU" sz="4800" b="1" dirty="0">
                <a:solidFill>
                  <a:srgbClr val="FFFF00"/>
                </a:solidFill>
              </a:rPr>
              <a:t>Счет - фактура</a:t>
            </a:r>
          </a:p>
        </p:txBody>
      </p:sp>
      <p:sp>
        <p:nvSpPr>
          <p:cNvPr id="22531" name="Rectangle 3"/>
          <p:cNvSpPr>
            <a:spLocks noGrp="1" noChangeArrowheads="1"/>
          </p:cNvSpPr>
          <p:nvPr>
            <p:ph type="body" idx="1"/>
          </p:nvPr>
        </p:nvSpPr>
        <p:spPr>
          <a:xfrm>
            <a:off x="882127" y="1224039"/>
            <a:ext cx="9726706" cy="4718050"/>
          </a:xfrm>
        </p:spPr>
        <p:txBody>
          <a:bodyPr>
            <a:normAutofit/>
          </a:bodyPr>
          <a:lstStyle/>
          <a:p>
            <a:endParaRPr lang="ru-RU" sz="2800" b="1" dirty="0"/>
          </a:p>
          <a:p>
            <a:pPr algn="just"/>
            <a:r>
              <a:rPr lang="ru-RU" sz="2800" b="1" dirty="0"/>
              <a:t>является основанием для применения налогового вычета по НДС</a:t>
            </a:r>
            <a:r>
              <a:rPr lang="ru-RU" sz="2800" b="1" dirty="0" smtClean="0"/>
              <a:t>;</a:t>
            </a:r>
            <a:endParaRPr lang="ru-RU" sz="2800" b="1" dirty="0"/>
          </a:p>
          <a:p>
            <a:pPr algn="just"/>
            <a:r>
              <a:rPr lang="ru-RU" sz="2800" b="1" dirty="0"/>
              <a:t>является одним из важнейших финансовых документов, на основании которых налоговые органы осуществляют контроль за облагаемым оборотом и за правильностью исчисления НДС</a:t>
            </a:r>
            <a:r>
              <a:rPr lang="ru-RU" sz="2800" b="1" dirty="0" smtClean="0"/>
              <a:t>;</a:t>
            </a:r>
            <a:endParaRPr lang="ru-RU" sz="2800" b="1" dirty="0"/>
          </a:p>
          <a:p>
            <a:pPr algn="just"/>
            <a:r>
              <a:rPr lang="ru-RU" sz="2800" b="1" dirty="0"/>
              <a:t>должен быть выставлен покупателю не позднее 5 дней считая со дня отгрузки товара.</a:t>
            </a:r>
          </a:p>
          <a:p>
            <a:endParaRPr lang="ru-RU" sz="2800" b="1" dirty="0"/>
          </a:p>
        </p:txBody>
      </p:sp>
    </p:spTree>
    <p:extLst>
      <p:ext uri="{BB962C8B-B14F-4D97-AF65-F5344CB8AC3E}">
        <p14:creationId xmlns:p14="http://schemas.microsoft.com/office/powerpoint/2010/main" val="212204100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81200" y="277814"/>
            <a:ext cx="8229600" cy="631825"/>
          </a:xfrm>
        </p:spPr>
        <p:txBody>
          <a:bodyPr>
            <a:noAutofit/>
          </a:bodyPr>
          <a:lstStyle/>
          <a:p>
            <a:pPr algn="ctr"/>
            <a:r>
              <a:rPr lang="ru-RU" sz="4400" b="1" dirty="0">
                <a:solidFill>
                  <a:srgbClr val="FFFF00"/>
                </a:solidFill>
              </a:rPr>
              <a:t>Порядок расчета </a:t>
            </a:r>
            <a:r>
              <a:rPr lang="ru-RU" sz="4400" b="1" dirty="0" smtClean="0">
                <a:solidFill>
                  <a:srgbClr val="FFFF00"/>
                </a:solidFill>
              </a:rPr>
              <a:t>НДС</a:t>
            </a:r>
            <a:endParaRPr lang="ru-RU" sz="4400" b="1" dirty="0">
              <a:solidFill>
                <a:srgbClr val="FFFF00"/>
              </a:solidFill>
            </a:endParaRPr>
          </a:p>
        </p:txBody>
      </p:sp>
      <p:sp>
        <p:nvSpPr>
          <p:cNvPr id="10243" name="Rectangle 3"/>
          <p:cNvSpPr>
            <a:spLocks noGrp="1" noChangeArrowheads="1"/>
          </p:cNvSpPr>
          <p:nvPr>
            <p:ph type="body" idx="1"/>
          </p:nvPr>
        </p:nvSpPr>
        <p:spPr>
          <a:xfrm>
            <a:off x="545950" y="1260774"/>
            <a:ext cx="11272221" cy="1869701"/>
          </a:xfrm>
        </p:spPr>
        <p:txBody>
          <a:bodyPr>
            <a:noAutofit/>
          </a:bodyPr>
          <a:lstStyle/>
          <a:p>
            <a:pPr>
              <a:buFont typeface="Wingdings" panose="05000000000000000000" pitchFamily="2" charset="2"/>
              <a:buNone/>
            </a:pPr>
            <a:endParaRPr lang="ru-RU" sz="3200" dirty="0"/>
          </a:p>
          <a:p>
            <a:pPr algn="just">
              <a:buSzPct val="120000"/>
              <a:buFontTx/>
              <a:buChar char="•"/>
            </a:pPr>
            <a:r>
              <a:rPr lang="ru-RU" sz="2800" dirty="0"/>
              <a:t>НДС исчисляется по итогам каждого налогового периода как общая сумма НДС, исчисленная от налоговой базы уменьшенная на сумму налоговых вычетов. Если сумма вычетов превышает общую сумму налога, то разница подлежит возмещению налогоплательщику. </a:t>
            </a:r>
          </a:p>
          <a:p>
            <a:pPr algn="just">
              <a:buSzPct val="120000"/>
              <a:buFontTx/>
              <a:buNone/>
            </a:pPr>
            <a:endParaRPr lang="ru-RU" sz="2800" b="1" dirty="0"/>
          </a:p>
        </p:txBody>
      </p:sp>
      <p:sp>
        <p:nvSpPr>
          <p:cNvPr id="4" name="Rectangle 4"/>
          <p:cNvSpPr>
            <a:spLocks noChangeArrowheads="1"/>
          </p:cNvSpPr>
          <p:nvPr/>
        </p:nvSpPr>
        <p:spPr bwMode="auto">
          <a:xfrm>
            <a:off x="2145163" y="3481610"/>
            <a:ext cx="2016125" cy="1439863"/>
          </a:xfrm>
          <a:prstGeom prst="rect">
            <a:avLst/>
          </a:prstGeom>
          <a:solidFill>
            <a:schemeClr val="hlink"/>
          </a:solidFill>
          <a:ln w="9525">
            <a:solidFill>
              <a:schemeClr val="bg2"/>
            </a:solidFill>
            <a:miter lim="800000"/>
            <a:headEnd/>
            <a:tailEnd/>
          </a:ln>
          <a:effectLst>
            <a:prstShdw prst="shdw18" dist="17961" dir="13500000">
              <a:schemeClr val="bg2">
                <a:gamma/>
                <a:shade val="60000"/>
                <a:invGamma/>
              </a:schemeClr>
            </a:prstShdw>
          </a:effectLst>
        </p:spPr>
        <p:txBody>
          <a:bodyPr wrap="none" anchor="ctr"/>
          <a:lstStyle/>
          <a:p>
            <a:pPr algn="ctr"/>
            <a:r>
              <a:rPr lang="ru-RU" b="1">
                <a:solidFill>
                  <a:srgbClr val="FFFF00"/>
                </a:solidFill>
              </a:rPr>
              <a:t>СУММА НАЛОГА</a:t>
            </a:r>
          </a:p>
        </p:txBody>
      </p:sp>
      <p:sp>
        <p:nvSpPr>
          <p:cNvPr id="5" name="Oval 5"/>
          <p:cNvSpPr>
            <a:spLocks noChangeArrowheads="1"/>
          </p:cNvSpPr>
          <p:nvPr/>
        </p:nvSpPr>
        <p:spPr bwMode="auto">
          <a:xfrm>
            <a:off x="4448625" y="4056284"/>
            <a:ext cx="1008063" cy="43338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 name="Oval 6"/>
          <p:cNvSpPr>
            <a:spLocks noChangeArrowheads="1"/>
          </p:cNvSpPr>
          <p:nvPr/>
        </p:nvSpPr>
        <p:spPr bwMode="auto">
          <a:xfrm>
            <a:off x="4448625" y="4056284"/>
            <a:ext cx="936625" cy="43338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 name="Oval 7"/>
          <p:cNvSpPr>
            <a:spLocks noChangeArrowheads="1"/>
          </p:cNvSpPr>
          <p:nvPr/>
        </p:nvSpPr>
        <p:spPr bwMode="auto">
          <a:xfrm>
            <a:off x="4448624" y="4129309"/>
            <a:ext cx="865188" cy="50323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 name="Rectangle 8"/>
          <p:cNvSpPr>
            <a:spLocks noChangeArrowheads="1"/>
          </p:cNvSpPr>
          <p:nvPr/>
        </p:nvSpPr>
        <p:spPr bwMode="auto">
          <a:xfrm>
            <a:off x="4305750" y="3913409"/>
            <a:ext cx="360363" cy="503238"/>
          </a:xfrm>
          <a:prstGeom prst="rect">
            <a:avLst/>
          </a:prstGeom>
          <a:solidFill>
            <a:schemeClr val="accent1"/>
          </a:solidFill>
          <a:ln>
            <a:noFill/>
          </a:ln>
          <a:effectLst>
            <a:prstShdw prst="shdw18" dist="17961" dir="135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r>
              <a:rPr lang="ru-RU"/>
              <a:t>=</a:t>
            </a:r>
          </a:p>
        </p:txBody>
      </p:sp>
      <p:sp>
        <p:nvSpPr>
          <p:cNvPr id="9" name="Rectangle 9"/>
          <p:cNvSpPr>
            <a:spLocks noChangeArrowheads="1"/>
          </p:cNvSpPr>
          <p:nvPr/>
        </p:nvSpPr>
        <p:spPr bwMode="auto">
          <a:xfrm>
            <a:off x="4808988" y="3481610"/>
            <a:ext cx="2016125" cy="1439863"/>
          </a:xfrm>
          <a:prstGeom prst="rect">
            <a:avLst/>
          </a:prstGeom>
          <a:solidFill>
            <a:schemeClr val="hlink"/>
          </a:solidFill>
          <a:ln w="9525">
            <a:solidFill>
              <a:schemeClr val="bg2"/>
            </a:solidFill>
            <a:miter lim="800000"/>
            <a:headEnd/>
            <a:tailEnd/>
          </a:ln>
          <a:effectLst>
            <a:prstShdw prst="shdw18" dist="17961" dir="13500000">
              <a:schemeClr val="bg2">
                <a:gamma/>
                <a:shade val="60000"/>
                <a:invGamma/>
              </a:schemeClr>
            </a:prstShdw>
          </a:effectLst>
        </p:spPr>
        <p:txBody>
          <a:bodyPr wrap="none" anchor="ctr"/>
          <a:lstStyle/>
          <a:p>
            <a:pPr algn="ctr"/>
            <a:r>
              <a:rPr lang="ru-RU" b="1">
                <a:solidFill>
                  <a:srgbClr val="FFFF00"/>
                </a:solidFill>
              </a:rPr>
              <a:t>СУММА НАЛОГА,</a:t>
            </a:r>
          </a:p>
          <a:p>
            <a:pPr algn="ctr"/>
            <a:r>
              <a:rPr lang="ru-RU" b="1">
                <a:solidFill>
                  <a:srgbClr val="FFFF00"/>
                </a:solidFill>
              </a:rPr>
              <a:t>ИСЧИСЛЕННАЯ </a:t>
            </a:r>
          </a:p>
          <a:p>
            <a:pPr algn="ctr"/>
            <a:r>
              <a:rPr lang="ru-RU" b="1">
                <a:solidFill>
                  <a:srgbClr val="FFFF00"/>
                </a:solidFill>
              </a:rPr>
              <a:t>К УПЛАТЕ</a:t>
            </a:r>
          </a:p>
        </p:txBody>
      </p:sp>
      <p:sp>
        <p:nvSpPr>
          <p:cNvPr id="10" name="Rectangle 10"/>
          <p:cNvSpPr>
            <a:spLocks noChangeArrowheads="1"/>
          </p:cNvSpPr>
          <p:nvPr/>
        </p:nvSpPr>
        <p:spPr bwMode="auto">
          <a:xfrm>
            <a:off x="6969575" y="3913409"/>
            <a:ext cx="360363" cy="503238"/>
          </a:xfrm>
          <a:prstGeom prst="rect">
            <a:avLst/>
          </a:prstGeom>
          <a:solidFill>
            <a:schemeClr val="accent1"/>
          </a:solidFill>
          <a:ln>
            <a:noFill/>
          </a:ln>
          <a:effectLst>
            <a:prstShdw prst="shdw18" dist="17961" dir="135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r>
              <a:rPr lang="ru-RU"/>
              <a:t>-</a:t>
            </a:r>
          </a:p>
        </p:txBody>
      </p:sp>
      <p:sp>
        <p:nvSpPr>
          <p:cNvPr id="11" name="Rectangle 11"/>
          <p:cNvSpPr>
            <a:spLocks noChangeArrowheads="1"/>
          </p:cNvSpPr>
          <p:nvPr/>
        </p:nvSpPr>
        <p:spPr bwMode="auto">
          <a:xfrm>
            <a:off x="7545838" y="3481610"/>
            <a:ext cx="2232025" cy="1439863"/>
          </a:xfrm>
          <a:prstGeom prst="rect">
            <a:avLst/>
          </a:prstGeom>
          <a:solidFill>
            <a:schemeClr val="hlink"/>
          </a:solidFill>
          <a:ln w="9525">
            <a:solidFill>
              <a:schemeClr val="bg2"/>
            </a:solidFill>
            <a:miter lim="800000"/>
            <a:headEnd/>
            <a:tailEnd/>
          </a:ln>
          <a:effectLst>
            <a:prstShdw prst="shdw18" dist="17961" dir="13500000">
              <a:schemeClr val="bg2">
                <a:gamma/>
                <a:shade val="60000"/>
                <a:invGamma/>
              </a:schemeClr>
            </a:prstShdw>
          </a:effectLst>
        </p:spPr>
        <p:txBody>
          <a:bodyPr wrap="none" anchor="ctr"/>
          <a:lstStyle/>
          <a:p>
            <a:pPr algn="ctr"/>
            <a:r>
              <a:rPr lang="ru-RU" b="1">
                <a:solidFill>
                  <a:srgbClr val="FFFF00"/>
                </a:solidFill>
              </a:rPr>
              <a:t>СУММА НАЛОГА,</a:t>
            </a:r>
          </a:p>
          <a:p>
            <a:pPr algn="ctr"/>
            <a:r>
              <a:rPr lang="ru-RU" b="1">
                <a:solidFill>
                  <a:srgbClr val="FFFF00"/>
                </a:solidFill>
              </a:rPr>
              <a:t>ПРЕДЪЯВЛЕННАЯ</a:t>
            </a:r>
          </a:p>
          <a:p>
            <a:pPr algn="ctr"/>
            <a:r>
              <a:rPr lang="ru-RU" b="1">
                <a:solidFill>
                  <a:srgbClr val="FFFF00"/>
                </a:solidFill>
              </a:rPr>
              <a:t>ПРОДАВЦОМ </a:t>
            </a:r>
          </a:p>
          <a:p>
            <a:pPr algn="ctr"/>
            <a:r>
              <a:rPr lang="ru-RU" b="1">
                <a:solidFill>
                  <a:srgbClr val="FFFF00"/>
                </a:solidFill>
              </a:rPr>
              <a:t>ПОКУПАТЕЛЮ </a:t>
            </a:r>
          </a:p>
          <a:p>
            <a:pPr algn="ctr"/>
            <a:r>
              <a:rPr lang="ru-RU" b="1">
                <a:solidFill>
                  <a:srgbClr val="FFFF00"/>
                </a:solidFill>
              </a:rPr>
              <a:t>(налоговый вычет)</a:t>
            </a:r>
          </a:p>
        </p:txBody>
      </p:sp>
    </p:spTree>
    <p:extLst>
      <p:ext uri="{BB962C8B-B14F-4D97-AF65-F5344CB8AC3E}">
        <p14:creationId xmlns:p14="http://schemas.microsoft.com/office/powerpoint/2010/main" val="198173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21" dur="1000" fill="hold"/>
                                        <p:tgtEl>
                                          <p:spTgt spid="9"/>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9"/>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2" dur="1000" fill="hold"/>
                                        <p:tgtEl>
                                          <p:spTgt spid="11"/>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11"/>
                                        </p:tgtEl>
                                      </p:cBhvr>
                                    </p:animEffect>
                                  </p:childTnLst>
                                </p:cTn>
                              </p:par>
                            </p:childTnLst>
                          </p:cTn>
                        </p:par>
                        <p:par>
                          <p:cTn id="37" fill="hold">
                            <p:stCondLst>
                              <p:cond delay="30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by="(-#ppt_w*2)" calcmode="lin" valueType="num">
                                      <p:cBhvr rctx="PPT">
                                        <p:cTn id="40" dur="500" autoRev="1" fill="hold">
                                          <p:stCondLst>
                                            <p:cond delay="0"/>
                                          </p:stCondLst>
                                        </p:cTn>
                                        <p:tgtEl>
                                          <p:spTgt spid="8"/>
                                        </p:tgtEl>
                                        <p:attrNameLst>
                                          <p:attrName>ppt_w</p:attrName>
                                        </p:attrNameLst>
                                      </p:cBhvr>
                                    </p:anim>
                                    <p:anim by="(#ppt_w*0.50)" calcmode="lin" valueType="num">
                                      <p:cBhvr>
                                        <p:cTn id="41" dur="500" decel="50000" autoRev="1" fill="hold">
                                          <p:stCondLst>
                                            <p:cond delay="0"/>
                                          </p:stCondLst>
                                        </p:cTn>
                                        <p:tgtEl>
                                          <p:spTgt spid="8"/>
                                        </p:tgtEl>
                                        <p:attrNameLst>
                                          <p:attrName>ppt_x</p:attrName>
                                        </p:attrNameLst>
                                      </p:cBhvr>
                                    </p:anim>
                                    <p:anim from="(-#ppt_h/2)" to="(#ppt_y)" calcmode="lin" valueType="num">
                                      <p:cBhvr>
                                        <p:cTn id="42" dur="1000" fill="hold">
                                          <p:stCondLst>
                                            <p:cond delay="0"/>
                                          </p:stCondLst>
                                        </p:cTn>
                                        <p:tgtEl>
                                          <p:spTgt spid="8"/>
                                        </p:tgtEl>
                                        <p:attrNameLst>
                                          <p:attrName>ppt_y</p:attrName>
                                        </p:attrNameLst>
                                      </p:cBhvr>
                                    </p:anim>
                                    <p:animRot by="21600000">
                                      <p:cBhvr>
                                        <p:cTn id="43" dur="1000" fill="hold">
                                          <p:stCondLst>
                                            <p:cond delay="0"/>
                                          </p:stCondLst>
                                        </p:cTn>
                                        <p:tgtEl>
                                          <p:spTgt spid="8"/>
                                        </p:tgtEl>
                                        <p:attrNameLst>
                                          <p:attrName>r</p:attrName>
                                        </p:attrNameLst>
                                      </p:cBhvr>
                                    </p:animRot>
                                  </p:childTnLst>
                                </p:cTn>
                              </p:par>
                            </p:childTnLst>
                          </p:cTn>
                        </p:par>
                        <p:par>
                          <p:cTn id="44" fill="hold">
                            <p:stCondLst>
                              <p:cond delay="400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10"/>
                                        </p:tgtEl>
                                        <p:attrNameLst>
                                          <p:attrName>style.visibility</p:attrName>
                                        </p:attrNameLst>
                                      </p:cBhvr>
                                      <p:to>
                                        <p:strVal val="visible"/>
                                      </p:to>
                                    </p:set>
                                    <p:anim by="(-#ppt_w*2)" calcmode="lin" valueType="num">
                                      <p:cBhvr rctx="PPT">
                                        <p:cTn id="47" dur="500" autoRev="1" fill="hold">
                                          <p:stCondLst>
                                            <p:cond delay="0"/>
                                          </p:stCondLst>
                                        </p:cTn>
                                        <p:tgtEl>
                                          <p:spTgt spid="10"/>
                                        </p:tgtEl>
                                        <p:attrNameLst>
                                          <p:attrName>ppt_w</p:attrName>
                                        </p:attrNameLst>
                                      </p:cBhvr>
                                    </p:anim>
                                    <p:anim by="(#ppt_w*0.50)" calcmode="lin" valueType="num">
                                      <p:cBhvr>
                                        <p:cTn id="48" dur="500" decel="50000" autoRev="1" fill="hold">
                                          <p:stCondLst>
                                            <p:cond delay="0"/>
                                          </p:stCondLst>
                                        </p:cTn>
                                        <p:tgtEl>
                                          <p:spTgt spid="10"/>
                                        </p:tgtEl>
                                        <p:attrNameLst>
                                          <p:attrName>ppt_x</p:attrName>
                                        </p:attrNameLst>
                                      </p:cBhvr>
                                    </p:anim>
                                    <p:anim from="(-#ppt_h/2)" to="(#ppt_y)" calcmode="lin" valueType="num">
                                      <p:cBhvr>
                                        <p:cTn id="49" dur="1000" fill="hold">
                                          <p:stCondLst>
                                            <p:cond delay="0"/>
                                          </p:stCondLst>
                                        </p:cTn>
                                        <p:tgtEl>
                                          <p:spTgt spid="10"/>
                                        </p:tgtEl>
                                        <p:attrNameLst>
                                          <p:attrName>ppt_y</p:attrName>
                                        </p:attrNameLst>
                                      </p:cBhvr>
                                    </p:anim>
                                    <p:animRot by="21600000">
                                      <p:cBhvr>
                                        <p:cTn id="50"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0" y="277813"/>
            <a:ext cx="8229600" cy="774700"/>
          </a:xfrm>
        </p:spPr>
        <p:txBody>
          <a:bodyPr>
            <a:noAutofit/>
          </a:bodyPr>
          <a:lstStyle/>
          <a:p>
            <a:r>
              <a:rPr lang="ru-RU" sz="4400" b="1" dirty="0">
                <a:solidFill>
                  <a:srgbClr val="FFFF00"/>
                </a:solidFill>
              </a:rPr>
              <a:t>Уплата НДС производится</a:t>
            </a:r>
            <a:r>
              <a:rPr lang="ru-RU" sz="4400" b="1" dirty="0" smtClean="0">
                <a:solidFill>
                  <a:srgbClr val="FFFF00"/>
                </a:solidFill>
              </a:rPr>
              <a:t>:</a:t>
            </a:r>
            <a:endParaRPr lang="ru-RU" sz="4400" b="1" dirty="0">
              <a:solidFill>
                <a:srgbClr val="FFFF00"/>
              </a:solidFill>
            </a:endParaRPr>
          </a:p>
        </p:txBody>
      </p:sp>
      <p:sp>
        <p:nvSpPr>
          <p:cNvPr id="16387" name="Rectangle 3"/>
          <p:cNvSpPr>
            <a:spLocks noGrp="1" noChangeArrowheads="1"/>
          </p:cNvSpPr>
          <p:nvPr>
            <p:ph type="body" idx="1"/>
          </p:nvPr>
        </p:nvSpPr>
        <p:spPr>
          <a:xfrm>
            <a:off x="430305" y="1052513"/>
            <a:ext cx="11370833" cy="5078412"/>
          </a:xfrm>
        </p:spPr>
        <p:txBody>
          <a:bodyPr/>
          <a:lstStyle/>
          <a:p>
            <a:pPr lvl="1" algn="just">
              <a:lnSpc>
                <a:spcPct val="90000"/>
              </a:lnSpc>
              <a:buClr>
                <a:schemeClr val="hlink"/>
              </a:buClr>
              <a:buSzPct val="120000"/>
              <a:buFontTx/>
              <a:buChar char="•"/>
            </a:pPr>
            <a:r>
              <a:rPr lang="ru-RU" sz="2400" dirty="0"/>
              <a:t>ежемесячно по итогам каждого налогового периода исходя из фактической реализации не позднее 20-го числа месяца, следующего за истекшим налоговым периодом;</a:t>
            </a:r>
          </a:p>
          <a:p>
            <a:pPr lvl="1" algn="just">
              <a:lnSpc>
                <a:spcPct val="90000"/>
              </a:lnSpc>
              <a:buClr>
                <a:schemeClr val="hlink"/>
              </a:buClr>
              <a:buSzPct val="120000"/>
              <a:buFontTx/>
              <a:buChar char="•"/>
            </a:pPr>
            <a:endParaRPr lang="ru-RU" sz="2400" dirty="0"/>
          </a:p>
          <a:p>
            <a:pPr lvl="1" algn="just">
              <a:lnSpc>
                <a:spcPct val="90000"/>
              </a:lnSpc>
              <a:buClr>
                <a:schemeClr val="hlink"/>
              </a:buClr>
              <a:buSzPct val="120000"/>
              <a:buFontTx/>
              <a:buChar char="•"/>
            </a:pPr>
            <a:r>
              <a:rPr lang="ru-RU" sz="2400" dirty="0"/>
              <a:t>поквартально налогоплательщиками с ежемесячными в течение квартала суммами выручки (без учета НДС), не превышающими 2 </a:t>
            </a:r>
            <a:r>
              <a:rPr lang="ru-RU" sz="2400" dirty="0" err="1"/>
              <a:t>млн.руб</a:t>
            </a:r>
            <a:r>
              <a:rPr lang="ru-RU" sz="2400" dirty="0"/>
              <a:t>., не позднее 20-го числа месяца, следующего за истекшим кварталом;</a:t>
            </a:r>
          </a:p>
          <a:p>
            <a:pPr lvl="1" algn="just">
              <a:lnSpc>
                <a:spcPct val="90000"/>
              </a:lnSpc>
              <a:buClr>
                <a:schemeClr val="hlink"/>
              </a:buClr>
              <a:buSzPct val="120000"/>
              <a:buFontTx/>
              <a:buNone/>
            </a:pPr>
            <a:endParaRPr lang="ru-RU" sz="2400" dirty="0"/>
          </a:p>
          <a:p>
            <a:pPr lvl="1" algn="just">
              <a:lnSpc>
                <a:spcPct val="90000"/>
              </a:lnSpc>
              <a:buClr>
                <a:schemeClr val="hlink"/>
              </a:buClr>
              <a:buSzPct val="120000"/>
              <a:buFontTx/>
              <a:buChar char="•"/>
            </a:pPr>
            <a:r>
              <a:rPr lang="ru-RU" sz="2400" dirty="0"/>
              <a:t>по товарам, ввозимым на территорию РФ, одновременно с уплатой таможенных платежей.</a:t>
            </a:r>
          </a:p>
          <a:p>
            <a:pPr>
              <a:lnSpc>
                <a:spcPct val="90000"/>
              </a:lnSpc>
            </a:pPr>
            <a:endParaRPr lang="ru-RU" sz="2800" dirty="0"/>
          </a:p>
        </p:txBody>
      </p:sp>
    </p:spTree>
    <p:extLst>
      <p:ext uri="{BB962C8B-B14F-4D97-AF65-F5344CB8AC3E}">
        <p14:creationId xmlns:p14="http://schemas.microsoft.com/office/powerpoint/2010/main" val="16660790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96558" y="179294"/>
            <a:ext cx="10131425" cy="1456267"/>
          </a:xfrm>
        </p:spPr>
        <p:txBody>
          <a:bodyPr>
            <a:normAutofit/>
          </a:bodyPr>
          <a:lstStyle/>
          <a:p>
            <a:pPr algn="ctr">
              <a:buClr>
                <a:schemeClr val="hlink"/>
              </a:buClr>
              <a:buSzPct val="120000"/>
              <a:buFont typeface="Wingdings" panose="05000000000000000000" pitchFamily="2" charset="2"/>
              <a:buNone/>
            </a:pPr>
            <a:r>
              <a:rPr lang="ru-RU" sz="4000" b="1" dirty="0">
                <a:solidFill>
                  <a:srgbClr val="FFFF00"/>
                </a:solidFill>
              </a:rPr>
              <a:t>Уплата НДС налоговыми агентами:</a:t>
            </a:r>
          </a:p>
        </p:txBody>
      </p:sp>
      <p:sp>
        <p:nvSpPr>
          <p:cNvPr id="11267" name="Rectangle 3"/>
          <p:cNvSpPr>
            <a:spLocks noGrp="1" noChangeArrowheads="1"/>
          </p:cNvSpPr>
          <p:nvPr>
            <p:ph type="body" idx="1"/>
          </p:nvPr>
        </p:nvSpPr>
        <p:spPr>
          <a:xfrm>
            <a:off x="516368" y="1344704"/>
            <a:ext cx="11015830" cy="3968919"/>
          </a:xfrm>
        </p:spPr>
        <p:txBody>
          <a:bodyPr>
            <a:normAutofit/>
          </a:bodyPr>
          <a:lstStyle/>
          <a:p>
            <a:pPr algn="just">
              <a:lnSpc>
                <a:spcPct val="80000"/>
              </a:lnSpc>
              <a:buSzPct val="120000"/>
              <a:buFontTx/>
              <a:buChar char="•"/>
            </a:pPr>
            <a:r>
              <a:rPr lang="ru-RU" sz="2000" b="1" dirty="0"/>
              <a:t>расчет и уплату НДС</a:t>
            </a:r>
            <a:r>
              <a:rPr lang="ru-RU" sz="2000" dirty="0"/>
              <a:t> в бюджет осуществляет российская организация, производящая перечисление денежных средств за реализованный товар, оказанные услуги, выполненные работы или постоянное представительство иностранной организации (налоговые агенты</a:t>
            </a:r>
            <a:r>
              <a:rPr lang="ru-RU" sz="2000" dirty="0" smtClean="0"/>
              <a:t>);</a:t>
            </a:r>
            <a:endParaRPr lang="ru-RU" sz="2000" dirty="0"/>
          </a:p>
          <a:p>
            <a:pPr algn="just">
              <a:lnSpc>
                <a:spcPct val="80000"/>
              </a:lnSpc>
              <a:buSzPct val="120000"/>
              <a:buFontTx/>
              <a:buChar char="•"/>
            </a:pPr>
            <a:r>
              <a:rPr lang="ru-RU" sz="2000" b="1" dirty="0"/>
              <a:t>налоговая база</a:t>
            </a:r>
            <a:r>
              <a:rPr lang="ru-RU" sz="2000" dirty="0"/>
              <a:t> определяется налоговым агентом как стоимость таких товаров с учетом акцизов (для подакцизных товаров) и без включения в них суммы НДС. При реализации товаров налоговый агент дополнительно к цене реализуемых товаров обязан предъявить к оплате покупателю соответствующую сумму НДС и  перечислить её в бюджет</a:t>
            </a:r>
            <a:r>
              <a:rPr lang="ru-RU" sz="2000" dirty="0" smtClean="0"/>
              <a:t>;</a:t>
            </a:r>
            <a:endParaRPr lang="ru-RU" sz="2000" dirty="0"/>
          </a:p>
          <a:p>
            <a:pPr algn="just">
              <a:lnSpc>
                <a:spcPct val="80000"/>
              </a:lnSpc>
              <a:buSzPct val="120000"/>
              <a:buFontTx/>
              <a:buChar char="•"/>
            </a:pPr>
            <a:r>
              <a:rPr lang="ru-RU" sz="2000" b="1" dirty="0"/>
              <a:t>вычету подлежат суммы НДС</a:t>
            </a:r>
            <a:r>
              <a:rPr lang="ru-RU" sz="2000" dirty="0"/>
              <a:t>, предъявленные продавцами налогоплательщику - иностранному лицу, не состоявшему на учете в налоговых органах РФ, при приобретении указанным налогоплательщиком товаров (работ, услуг), имущественных прав или уплаченные им при ввозе товаров на таможенную территорию РФ для его производственных целей или для осуществления им иной деятельности</a:t>
            </a:r>
            <a:r>
              <a:rPr lang="ru-RU" sz="2000" dirty="0" smtClean="0"/>
              <a:t>;</a:t>
            </a:r>
            <a:endParaRPr lang="ru-RU" sz="2000" dirty="0"/>
          </a:p>
        </p:txBody>
      </p:sp>
    </p:spTree>
    <p:extLst>
      <p:ext uri="{BB962C8B-B14F-4D97-AF65-F5344CB8AC3E}">
        <p14:creationId xmlns:p14="http://schemas.microsoft.com/office/powerpoint/2010/main" val="1531922538"/>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79439" y="882127"/>
            <a:ext cx="10131425" cy="4378361"/>
          </a:xfrm>
        </p:spPr>
        <p:txBody>
          <a:bodyPr>
            <a:noAutofit/>
          </a:bodyPr>
          <a:lstStyle/>
          <a:p>
            <a:pPr algn="ctr"/>
            <a:r>
              <a:rPr lang="ru-RU" sz="7200" b="1" dirty="0" smtClean="0">
                <a:solidFill>
                  <a:srgbClr val="FFFF00"/>
                </a:solidFill>
              </a:rPr>
              <a:t>АКЦИЗЫ</a:t>
            </a:r>
            <a:endParaRPr lang="ru-RU" sz="7200" b="1" dirty="0">
              <a:solidFill>
                <a:srgbClr val="FFFF00"/>
              </a:solidFill>
            </a:endParaRPr>
          </a:p>
        </p:txBody>
      </p:sp>
    </p:spTree>
    <p:extLst>
      <p:ext uri="{BB962C8B-B14F-4D97-AF65-F5344CB8AC3E}">
        <p14:creationId xmlns:p14="http://schemas.microsoft.com/office/powerpoint/2010/main" val="39188185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903642" y="744444"/>
            <a:ext cx="9823525" cy="4806502"/>
          </a:xfrm>
        </p:spPr>
        <p:txBody>
          <a:bodyPr>
            <a:normAutofit/>
          </a:bodyPr>
          <a:lstStyle/>
          <a:p>
            <a:pPr algn="just">
              <a:buFont typeface="Wingdings" panose="05000000000000000000" pitchFamily="2" charset="2"/>
              <a:buNone/>
            </a:pPr>
            <a:r>
              <a:rPr lang="ru-RU" sz="3600" b="1" dirty="0">
                <a:solidFill>
                  <a:srgbClr val="FFFF00"/>
                </a:solidFill>
              </a:rPr>
              <a:t>Налогоплательщиками акцизов </a:t>
            </a:r>
            <a:r>
              <a:rPr lang="ru-RU" sz="3600" b="1" dirty="0"/>
              <a:t>	являются производящие (в том числе из давальческого сырья) и реализующие подакцизные товары</a:t>
            </a:r>
            <a:r>
              <a:rPr lang="ru-RU" sz="3600" b="1" dirty="0" smtClean="0"/>
              <a:t>:</a:t>
            </a:r>
            <a:endParaRPr lang="ru-RU" sz="3200" b="1" dirty="0"/>
          </a:p>
          <a:p>
            <a:pPr lvl="1" algn="just"/>
            <a:r>
              <a:rPr lang="ru-RU" sz="3200" b="1" dirty="0"/>
              <a:t>организации</a:t>
            </a:r>
            <a:r>
              <a:rPr lang="ru-RU" sz="3200" b="1" dirty="0" smtClean="0"/>
              <a:t>;</a:t>
            </a:r>
            <a:endParaRPr lang="ru-RU" sz="3200" b="1" dirty="0"/>
          </a:p>
          <a:p>
            <a:pPr lvl="1" algn="just"/>
            <a:r>
              <a:rPr lang="ru-RU" sz="3200" b="1" dirty="0"/>
              <a:t>индивидуальные предприниматели</a:t>
            </a:r>
            <a:r>
              <a:rPr lang="ru-RU" sz="3200" b="1" dirty="0" smtClean="0"/>
              <a:t>;</a:t>
            </a:r>
            <a:endParaRPr lang="ru-RU" sz="3200" b="1" dirty="0"/>
          </a:p>
          <a:p>
            <a:pPr lvl="1" algn="just"/>
            <a:r>
              <a:rPr lang="ru-RU" sz="3200" b="1" dirty="0"/>
              <a:t>лица, признаваемые налогоплательщиками в связи с перемещением товаров через таможенную границу РФ.</a:t>
            </a:r>
          </a:p>
          <a:p>
            <a:pPr algn="just"/>
            <a:endParaRPr lang="ru-RU" sz="3200" b="1" dirty="0"/>
          </a:p>
        </p:txBody>
      </p:sp>
    </p:spTree>
    <p:extLst>
      <p:ext uri="{BB962C8B-B14F-4D97-AF65-F5344CB8AC3E}">
        <p14:creationId xmlns:p14="http://schemas.microsoft.com/office/powerpoint/2010/main" val="1917280905"/>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92885" y="344880"/>
            <a:ext cx="9651403" cy="1425575"/>
          </a:xfrm>
        </p:spPr>
        <p:txBody>
          <a:bodyPr>
            <a:noAutofit/>
          </a:bodyPr>
          <a:lstStyle/>
          <a:p>
            <a:r>
              <a:rPr lang="ru-RU" b="1" cap="none" dirty="0">
                <a:solidFill>
                  <a:srgbClr val="FFFF00"/>
                </a:solidFill>
                <a:latin typeface="+mn-lt"/>
                <a:ea typeface="+mn-ea"/>
                <a:cs typeface="+mn-cs"/>
              </a:rPr>
              <a:t>Объектами налогообложения признаются:</a:t>
            </a:r>
            <a:br>
              <a:rPr lang="ru-RU" b="1" cap="none" dirty="0">
                <a:solidFill>
                  <a:srgbClr val="FFFF00"/>
                </a:solidFill>
                <a:latin typeface="+mn-lt"/>
                <a:ea typeface="+mn-ea"/>
                <a:cs typeface="+mn-cs"/>
              </a:rPr>
            </a:br>
            <a:endParaRPr lang="ru-RU" b="1" cap="none" dirty="0">
              <a:solidFill>
                <a:srgbClr val="FFFF00"/>
              </a:solidFill>
              <a:latin typeface="+mn-lt"/>
              <a:ea typeface="+mn-ea"/>
              <a:cs typeface="+mn-cs"/>
            </a:endParaRPr>
          </a:p>
        </p:txBody>
      </p:sp>
      <p:sp>
        <p:nvSpPr>
          <p:cNvPr id="6147" name="Rectangle 3"/>
          <p:cNvSpPr>
            <a:spLocks noGrp="1" noChangeArrowheads="1"/>
          </p:cNvSpPr>
          <p:nvPr>
            <p:ph type="body" idx="1"/>
          </p:nvPr>
        </p:nvSpPr>
        <p:spPr>
          <a:xfrm>
            <a:off x="892885" y="1770455"/>
            <a:ext cx="9941859" cy="3215603"/>
          </a:xfrm>
        </p:spPr>
        <p:txBody>
          <a:bodyPr>
            <a:noAutofit/>
          </a:bodyPr>
          <a:lstStyle/>
          <a:p>
            <a:r>
              <a:rPr lang="ru-RU" sz="3200" dirty="0"/>
              <a:t>реализация подакцизных товаров собственного производства (в том числе на безвозмездной основе, при натуральной оплате</a:t>
            </a:r>
            <a:r>
              <a:rPr lang="ru-RU" sz="3200" dirty="0" smtClean="0"/>
              <a:t>);</a:t>
            </a:r>
            <a:endParaRPr lang="ru-RU" sz="3200" dirty="0"/>
          </a:p>
          <a:p>
            <a:r>
              <a:rPr lang="ru-RU" sz="3200" dirty="0"/>
              <a:t>ввоз подакцизных товаров на таможенную территорию России.</a:t>
            </a:r>
          </a:p>
          <a:p>
            <a:endParaRPr lang="ru-RU" sz="3200" dirty="0"/>
          </a:p>
        </p:txBody>
      </p:sp>
    </p:spTree>
    <p:extLst>
      <p:ext uri="{BB962C8B-B14F-4D97-AF65-F5344CB8AC3E}">
        <p14:creationId xmlns:p14="http://schemas.microsoft.com/office/powerpoint/2010/main" val="12494593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03642" y="277813"/>
            <a:ext cx="10574767" cy="1135062"/>
          </a:xfrm>
        </p:spPr>
        <p:txBody>
          <a:bodyPr>
            <a:noAutofit/>
          </a:bodyPr>
          <a:lstStyle/>
          <a:p>
            <a:pPr algn="ctr"/>
            <a:r>
              <a:rPr lang="ru-RU" sz="4000" b="1" dirty="0">
                <a:solidFill>
                  <a:srgbClr val="FFFF00"/>
                </a:solidFill>
              </a:rPr>
              <a:t>Подакцизными товарами признаются:</a:t>
            </a:r>
          </a:p>
        </p:txBody>
      </p:sp>
      <p:sp>
        <p:nvSpPr>
          <p:cNvPr id="4099" name="Rectangle 3"/>
          <p:cNvSpPr>
            <a:spLocks noGrp="1" noChangeArrowheads="1"/>
          </p:cNvSpPr>
          <p:nvPr>
            <p:ph type="body" idx="1"/>
          </p:nvPr>
        </p:nvSpPr>
        <p:spPr>
          <a:xfrm>
            <a:off x="645459" y="1074777"/>
            <a:ext cx="10908254" cy="5329237"/>
          </a:xfrm>
        </p:spPr>
        <p:txBody>
          <a:bodyPr/>
          <a:lstStyle/>
          <a:p>
            <a:pPr marL="533400" indent="-533400" algn="just">
              <a:lnSpc>
                <a:spcPct val="90000"/>
              </a:lnSpc>
            </a:pPr>
            <a:r>
              <a:rPr lang="ru-RU" sz="2400" b="1" dirty="0"/>
              <a:t>спирт этиловый из всех видов сырья, </a:t>
            </a:r>
            <a:r>
              <a:rPr lang="ru-RU" sz="2400" i="1" dirty="0"/>
              <a:t>за исключением спирта коньячного</a:t>
            </a:r>
            <a:r>
              <a:rPr lang="ru-RU" sz="2400" i="1" dirty="0" smtClean="0"/>
              <a:t>;</a:t>
            </a:r>
            <a:endParaRPr lang="ru-RU" sz="2400" i="1" dirty="0"/>
          </a:p>
          <a:p>
            <a:pPr marL="533400" indent="-533400" algn="just">
              <a:lnSpc>
                <a:spcPct val="90000"/>
              </a:lnSpc>
            </a:pPr>
            <a:r>
              <a:rPr lang="ru-RU" sz="2400" b="1" dirty="0"/>
              <a:t>спиртосодержащая продукция (растворы, эмульсии, суспензии и другие виды продукции в жидком виде) с объемной долей этилового спирта более 9 процентов</a:t>
            </a:r>
            <a:r>
              <a:rPr lang="ru-RU" sz="2400" b="1" dirty="0" smtClean="0"/>
              <a:t>.;</a:t>
            </a:r>
            <a:endParaRPr lang="ru-RU" sz="2400" b="1" dirty="0"/>
          </a:p>
          <a:p>
            <a:pPr marL="533400" indent="-533400" algn="just">
              <a:lnSpc>
                <a:spcPct val="90000"/>
              </a:lnSpc>
              <a:buNone/>
            </a:pPr>
            <a:r>
              <a:rPr lang="ru-RU" sz="2400" dirty="0"/>
              <a:t>	</a:t>
            </a:r>
            <a:r>
              <a:rPr lang="ru-RU" sz="2400" i="1" dirty="0"/>
              <a:t>За исключением:</a:t>
            </a:r>
          </a:p>
          <a:p>
            <a:pPr marL="533400" indent="-533400" algn="just">
              <a:lnSpc>
                <a:spcPct val="90000"/>
              </a:lnSpc>
              <a:buSzTx/>
              <a:buFontTx/>
              <a:buChar char="•"/>
            </a:pPr>
            <a:r>
              <a:rPr lang="ru-RU" sz="2400" i="1" dirty="0"/>
              <a:t>	лекарственных препаратов;</a:t>
            </a:r>
          </a:p>
          <a:p>
            <a:pPr marL="533400" indent="-533400" algn="just">
              <a:lnSpc>
                <a:spcPct val="90000"/>
              </a:lnSpc>
              <a:buSzTx/>
              <a:buFontTx/>
              <a:buChar char="•"/>
            </a:pPr>
            <a:r>
              <a:rPr lang="ru-RU" sz="2400" i="1" dirty="0"/>
              <a:t>	ветеринарных препаратов, разлитые в ёмкости не более 100 мл.;</a:t>
            </a:r>
          </a:p>
          <a:p>
            <a:pPr marL="533400" indent="-533400" algn="just">
              <a:lnSpc>
                <a:spcPct val="90000"/>
              </a:lnSpc>
              <a:buSzTx/>
              <a:buFontTx/>
              <a:buChar char="•"/>
            </a:pPr>
            <a:r>
              <a:rPr lang="ru-RU" sz="2400" i="1" dirty="0"/>
              <a:t>	парфюмерно-косметической продукции с объемной долей спирта 80-90 % разлитой в ёмкости не более 270 мл.;</a:t>
            </a:r>
          </a:p>
          <a:p>
            <a:pPr marL="533400" indent="-533400" algn="just">
              <a:lnSpc>
                <a:spcPct val="90000"/>
              </a:lnSpc>
              <a:buNone/>
            </a:pPr>
            <a:endParaRPr lang="ru-RU" sz="2400" dirty="0"/>
          </a:p>
        </p:txBody>
      </p:sp>
    </p:spTree>
    <p:extLst>
      <p:ext uri="{BB962C8B-B14F-4D97-AF65-F5344CB8AC3E}">
        <p14:creationId xmlns:p14="http://schemas.microsoft.com/office/powerpoint/2010/main" val="183374240"/>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586291" y="490127"/>
            <a:ext cx="11209468" cy="5942012"/>
          </a:xfrm>
        </p:spPr>
        <p:txBody>
          <a:bodyPr>
            <a:noAutofit/>
          </a:bodyPr>
          <a:lstStyle/>
          <a:p>
            <a:pPr algn="just">
              <a:lnSpc>
                <a:spcPct val="80000"/>
              </a:lnSpc>
            </a:pPr>
            <a:r>
              <a:rPr lang="ru-RU" sz="2400" b="1" dirty="0"/>
              <a:t>алкогольная продукция (спирт питьевой, водка, ликероводочные изделия, коньяки, вино и иная пищевая продукция с объемной долей этилового спирта более 1,5 процентов, за исключением виноматериалов</a:t>
            </a:r>
            <a:r>
              <a:rPr lang="ru-RU" sz="2400" b="1" dirty="0" smtClean="0"/>
              <a:t>);</a:t>
            </a:r>
            <a:endParaRPr lang="ru-RU" sz="2400" b="1" dirty="0"/>
          </a:p>
          <a:p>
            <a:pPr algn="just">
              <a:lnSpc>
                <a:spcPct val="80000"/>
              </a:lnSpc>
            </a:pPr>
            <a:r>
              <a:rPr lang="ru-RU" sz="2400" b="1" dirty="0"/>
              <a:t>пиво</a:t>
            </a:r>
            <a:r>
              <a:rPr lang="ru-RU" sz="2400" b="1" dirty="0" smtClean="0"/>
              <a:t>;</a:t>
            </a:r>
            <a:endParaRPr lang="ru-RU" sz="2400" b="1" dirty="0"/>
          </a:p>
          <a:p>
            <a:pPr algn="just">
              <a:lnSpc>
                <a:spcPct val="80000"/>
              </a:lnSpc>
            </a:pPr>
            <a:r>
              <a:rPr lang="ru-RU" sz="2400" b="1" dirty="0"/>
              <a:t>табачная продукция</a:t>
            </a:r>
            <a:r>
              <a:rPr lang="ru-RU" sz="2400" b="1" dirty="0" smtClean="0"/>
              <a:t>;</a:t>
            </a:r>
            <a:endParaRPr lang="ru-RU" sz="2400" b="1" dirty="0"/>
          </a:p>
          <a:p>
            <a:pPr algn="just">
              <a:lnSpc>
                <a:spcPct val="80000"/>
              </a:lnSpc>
            </a:pPr>
            <a:r>
              <a:rPr lang="ru-RU" sz="2400" b="1" dirty="0"/>
              <a:t>автомобили легковые с мощностью двигателя свыше 67,5 кВт (90 </a:t>
            </a:r>
            <a:r>
              <a:rPr lang="ru-RU" sz="2400" b="1" dirty="0" err="1"/>
              <a:t>л.с</a:t>
            </a:r>
            <a:r>
              <a:rPr lang="ru-RU" sz="2400" b="1" dirty="0" smtClean="0"/>
              <a:t>.);</a:t>
            </a:r>
            <a:endParaRPr lang="ru-RU" sz="2400" b="1" dirty="0"/>
          </a:p>
          <a:p>
            <a:pPr algn="just">
              <a:lnSpc>
                <a:spcPct val="80000"/>
              </a:lnSpc>
            </a:pPr>
            <a:r>
              <a:rPr lang="ru-RU" sz="2400" b="1" dirty="0"/>
              <a:t>мотоциклы с мощностью двигателя свыше 112,5 кВт (150 л. с</a:t>
            </a:r>
            <a:r>
              <a:rPr lang="ru-RU" sz="2400" b="1" dirty="0" smtClean="0"/>
              <a:t>.);</a:t>
            </a:r>
            <a:endParaRPr lang="ru-RU" sz="2400" b="1" dirty="0"/>
          </a:p>
          <a:p>
            <a:pPr algn="just">
              <a:lnSpc>
                <a:spcPct val="80000"/>
              </a:lnSpc>
            </a:pPr>
            <a:r>
              <a:rPr lang="ru-RU" sz="2400" b="1" dirty="0"/>
              <a:t>автомобильный бензин</a:t>
            </a:r>
            <a:r>
              <a:rPr lang="ru-RU" sz="2400" b="1" dirty="0" smtClean="0"/>
              <a:t>;</a:t>
            </a:r>
            <a:endParaRPr lang="ru-RU" sz="2400" b="1" dirty="0"/>
          </a:p>
          <a:p>
            <a:pPr algn="just">
              <a:lnSpc>
                <a:spcPct val="80000"/>
              </a:lnSpc>
            </a:pPr>
            <a:r>
              <a:rPr lang="ru-RU" sz="2400" b="1" dirty="0"/>
              <a:t>дизельное топливо</a:t>
            </a:r>
            <a:r>
              <a:rPr lang="ru-RU" sz="2400" b="1" dirty="0" smtClean="0"/>
              <a:t>;</a:t>
            </a:r>
            <a:endParaRPr lang="ru-RU" sz="2400" b="1" dirty="0"/>
          </a:p>
          <a:p>
            <a:pPr algn="just">
              <a:lnSpc>
                <a:spcPct val="80000"/>
              </a:lnSpc>
            </a:pPr>
            <a:r>
              <a:rPr lang="ru-RU" sz="2400" b="1" dirty="0"/>
              <a:t>моторные масла для дизельных и (или) карбюраторных (</a:t>
            </a:r>
            <a:r>
              <a:rPr lang="ru-RU" sz="2400" b="1" dirty="0" err="1"/>
              <a:t>инжекторных</a:t>
            </a:r>
            <a:r>
              <a:rPr lang="ru-RU" sz="2400" b="1" dirty="0"/>
              <a:t>) двигателей.</a:t>
            </a:r>
          </a:p>
        </p:txBody>
      </p:sp>
      <p:sp>
        <p:nvSpPr>
          <p:cNvPr id="3" name="Rectangle 2"/>
          <p:cNvSpPr>
            <a:spLocks noGrp="1" noChangeArrowheads="1"/>
          </p:cNvSpPr>
          <p:nvPr>
            <p:ph type="title"/>
          </p:nvPr>
        </p:nvSpPr>
        <p:spPr>
          <a:xfrm>
            <a:off x="903642" y="277813"/>
            <a:ext cx="10574767" cy="1135062"/>
          </a:xfrm>
        </p:spPr>
        <p:txBody>
          <a:bodyPr>
            <a:noAutofit/>
          </a:bodyPr>
          <a:lstStyle/>
          <a:p>
            <a:pPr algn="ctr"/>
            <a:r>
              <a:rPr lang="ru-RU" sz="4000" b="1" dirty="0">
                <a:solidFill>
                  <a:srgbClr val="FFFF00"/>
                </a:solidFill>
              </a:rPr>
              <a:t>Подакцизными товарами признаются:</a:t>
            </a:r>
          </a:p>
        </p:txBody>
      </p:sp>
    </p:spTree>
    <p:extLst>
      <p:ext uri="{BB962C8B-B14F-4D97-AF65-F5344CB8AC3E}">
        <p14:creationId xmlns:p14="http://schemas.microsoft.com/office/powerpoint/2010/main" val="25656083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419549" y="828338"/>
            <a:ext cx="11693562" cy="5499529"/>
          </a:xfrm>
        </p:spPr>
        <p:txBody>
          <a:bodyPr>
            <a:noAutofit/>
          </a:bodyPr>
          <a:lstStyle/>
          <a:p>
            <a:pPr marL="0" indent="0">
              <a:buNone/>
            </a:pPr>
            <a:r>
              <a:rPr lang="ru-RU" sz="2400" b="1" dirty="0">
                <a:solidFill>
                  <a:srgbClr val="FFFF00"/>
                </a:solidFill>
              </a:rPr>
              <a:t>Налоговая база при реализации </a:t>
            </a:r>
            <a:r>
              <a:rPr lang="ru-RU" sz="2400" b="1" dirty="0"/>
              <a:t>(передаче, признаваемой объектом налогообложения в соответствии с настоящей главой) произведенных налогоплательщиком подакцизных товаров в зависимости от установленных в отношении этих товаров налоговых ставок определяется:</a:t>
            </a:r>
            <a:endParaRPr lang="ru-RU" sz="2400" dirty="0"/>
          </a:p>
          <a:p>
            <a:r>
              <a:rPr lang="ru-RU" b="1" dirty="0"/>
              <a:t>как объём реализованных (переданных) подакцизных товаров в натуральном выражении — по подакцизным товарам, в отношении которых установлены твердые (специфические) налоговые ставки (в абсолютной сумме на единицу измерения);</a:t>
            </a:r>
          </a:p>
          <a:p>
            <a:r>
              <a:rPr lang="ru-RU" b="1" dirty="0"/>
              <a:t>как стоимость реализованных (переданных) подакцизных товаров, исчисленная исходя из цен, без учета акциза, налога на добавленную стоимость — по подакцизным товарам, в отношении которых установлены адвалорные (в процентах) налоговые ставки;</a:t>
            </a:r>
          </a:p>
          <a:p>
            <a:r>
              <a:rPr lang="ru-RU" b="1" dirty="0"/>
              <a:t>как стоимость переданных подакцизных товаров, исчисленная исходя из средних цен реализации, действовавших в предыдущем налоговом периоде, а при их отсутствии исходя из рыночных цен без учета акциза, налога на добавленную стоимость — по подакцизным товарам, в отношении которых установлены адвалорные (в процентах) налоговые ставки. В аналогичном порядке определяется налоговая база по подакцизным товарам, в отношении которых установлены адвалорные (в процентах) налоговые ставки, при их реализации на безвозмездной основе, при совершении товарообменных (бартерных) операций, а также при передаче подакцизных товаров по соглашению о предоставлении отступного или новации и передаче подакцизных товаров при натуральной оплате труда и т. д.</a:t>
            </a:r>
          </a:p>
          <a:p>
            <a:pPr algn="just"/>
            <a:endParaRPr lang="ru-RU" sz="1400" b="1" i="1" dirty="0"/>
          </a:p>
          <a:p>
            <a:endParaRPr lang="ru-RU" sz="1400" b="1" dirty="0"/>
          </a:p>
        </p:txBody>
      </p:sp>
    </p:spTree>
    <p:extLst>
      <p:ext uri="{BB962C8B-B14F-4D97-AF65-F5344CB8AC3E}">
        <p14:creationId xmlns:p14="http://schemas.microsoft.com/office/powerpoint/2010/main" val="9310831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570155" y="765088"/>
            <a:ext cx="10736132" cy="5011768"/>
          </a:xfrm>
        </p:spPr>
        <p:txBody>
          <a:bodyPr>
            <a:noAutofit/>
          </a:bodyPr>
          <a:lstStyle/>
          <a:p>
            <a:pPr marL="0" indent="0">
              <a:buNone/>
            </a:pPr>
            <a:r>
              <a:rPr lang="ru-RU" sz="2800" b="1" dirty="0">
                <a:solidFill>
                  <a:srgbClr val="FFFF00"/>
                </a:solidFill>
              </a:rPr>
              <a:t>Операции, не подлежащие налогообложению (статья 183 НК РФ):</a:t>
            </a:r>
          </a:p>
          <a:p>
            <a:r>
              <a:rPr lang="ru-RU" b="1" dirty="0"/>
              <a:t>передача подакцизных товаров одним структурным подразделением организации, не являющимся самостоятельным налогоплательщиком, для производства других подакцизных товаров другому такому же структурному подразделению этой организации</a:t>
            </a:r>
          </a:p>
          <a:p>
            <a:r>
              <a:rPr lang="ru-RU" b="1" dirty="0"/>
              <a:t>реализация подакцизных товаров, помещенных под таможенную процедуру экспорта, за пределы территории Российской Федерации с учетом потерь в пределах норм естественной убыли или ввоз подакцизных товаров в портовую особую экономическую зону с остальной части территории Российской Федерации.</a:t>
            </a:r>
          </a:p>
          <a:p>
            <a:r>
              <a:rPr lang="ru-RU" b="1" dirty="0"/>
              <a:t>первичная реализация (передача) конфискованных и (или) бесхозяйных подакцизных товаров, подакцизных товаров, от которых произошел отказ в пользу государства и которые подлежат обращению в государственную и (или) муниципальную собственность, на промышленную переработку под контролем таможенных и (или) налоговых органов либо уничтожение;</a:t>
            </a:r>
          </a:p>
          <a:p>
            <a:r>
              <a:rPr lang="ru-RU" b="1" dirty="0"/>
              <a:t>Определение налоговой базы при реализации (передаче) или получении подакцизных товаров, согласно статье 187 НК РФ, производится отдельно по каждому виду подакцизного товара.</a:t>
            </a:r>
          </a:p>
          <a:p>
            <a:pPr>
              <a:lnSpc>
                <a:spcPct val="80000"/>
              </a:lnSpc>
            </a:pPr>
            <a:endParaRPr lang="ru-RU" sz="1600" b="1" dirty="0"/>
          </a:p>
        </p:txBody>
      </p:sp>
    </p:spTree>
    <p:extLst>
      <p:ext uri="{BB962C8B-B14F-4D97-AF65-F5344CB8AC3E}">
        <p14:creationId xmlns:p14="http://schemas.microsoft.com/office/powerpoint/2010/main" val="29203667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82620" y="233083"/>
            <a:ext cx="10131425" cy="1456267"/>
          </a:xfrm>
        </p:spPr>
        <p:txBody>
          <a:bodyPr>
            <a:normAutofit/>
          </a:bodyPr>
          <a:lstStyle/>
          <a:p>
            <a:pPr algn="ctr"/>
            <a:r>
              <a:rPr lang="ru-RU" sz="4800" b="1" dirty="0">
                <a:solidFill>
                  <a:srgbClr val="FFFF00"/>
                </a:solidFill>
              </a:rPr>
              <a:t>Ставки акцизов</a:t>
            </a:r>
          </a:p>
        </p:txBody>
      </p:sp>
      <p:sp>
        <p:nvSpPr>
          <p:cNvPr id="19459" name="Rectangle 3"/>
          <p:cNvSpPr>
            <a:spLocks noGrp="1" noChangeArrowheads="1"/>
          </p:cNvSpPr>
          <p:nvPr>
            <p:ph type="body" idx="1"/>
          </p:nvPr>
        </p:nvSpPr>
        <p:spPr>
          <a:xfrm>
            <a:off x="782620" y="2000923"/>
            <a:ext cx="10034606" cy="3743662"/>
          </a:xfrm>
        </p:spPr>
        <p:txBody>
          <a:bodyPr>
            <a:noAutofit/>
          </a:bodyPr>
          <a:lstStyle/>
          <a:p>
            <a:pPr algn="just"/>
            <a:r>
              <a:rPr lang="ru-RU" sz="3200" dirty="0"/>
              <a:t>установленные едиными на всей территории </a:t>
            </a:r>
            <a:r>
              <a:rPr lang="ru-RU" sz="3200" dirty="0" smtClean="0"/>
              <a:t>РФ</a:t>
            </a:r>
            <a:endParaRPr lang="ru-RU" sz="3200" dirty="0"/>
          </a:p>
          <a:p>
            <a:pPr algn="just"/>
            <a:r>
              <a:rPr lang="ru-RU" sz="3200" dirty="0"/>
              <a:t>дифференцированы в зависимости от вида подакцизного </a:t>
            </a:r>
            <a:r>
              <a:rPr lang="ru-RU" sz="3200" dirty="0" smtClean="0"/>
              <a:t>товара</a:t>
            </a:r>
            <a:endParaRPr lang="ru-RU" sz="3200" dirty="0"/>
          </a:p>
          <a:p>
            <a:pPr algn="just"/>
            <a:r>
              <a:rPr lang="ru-RU" sz="3200" dirty="0"/>
              <a:t>устанавливаются Правительством </a:t>
            </a:r>
            <a:r>
              <a:rPr lang="ru-RU" sz="3200" dirty="0" smtClean="0"/>
              <a:t>РФ</a:t>
            </a:r>
            <a:endParaRPr lang="ru-RU" sz="3200" dirty="0"/>
          </a:p>
          <a:p>
            <a:r>
              <a:rPr lang="ru-RU" sz="3200" dirty="0"/>
              <a:t>в настоящее время преимущественно специфические и </a:t>
            </a:r>
            <a:r>
              <a:rPr lang="ru-RU" sz="3200" dirty="0" smtClean="0"/>
              <a:t>комбинированные</a:t>
            </a:r>
            <a:endParaRPr lang="ru-RU" sz="3200" dirty="0"/>
          </a:p>
          <a:p>
            <a:pPr algn="just"/>
            <a:endParaRPr lang="ru-RU" sz="2800" dirty="0"/>
          </a:p>
          <a:p>
            <a:endParaRPr lang="ru-RU" sz="2400" dirty="0"/>
          </a:p>
        </p:txBody>
      </p:sp>
    </p:spTree>
    <p:extLst>
      <p:ext uri="{BB962C8B-B14F-4D97-AF65-F5344CB8AC3E}">
        <p14:creationId xmlns:p14="http://schemas.microsoft.com/office/powerpoint/2010/main" val="31220705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62579" y="277814"/>
            <a:ext cx="9748221" cy="847725"/>
          </a:xfrm>
        </p:spPr>
        <p:txBody>
          <a:bodyPr>
            <a:noAutofit/>
          </a:bodyPr>
          <a:lstStyle/>
          <a:p>
            <a:pPr algn="ctr"/>
            <a:r>
              <a:rPr lang="ru-RU" sz="4800" b="1" dirty="0">
                <a:solidFill>
                  <a:srgbClr val="FFFF00"/>
                </a:solidFill>
              </a:rPr>
              <a:t>Налоговый вычет по акцизу</a:t>
            </a:r>
          </a:p>
        </p:txBody>
      </p:sp>
      <p:sp>
        <p:nvSpPr>
          <p:cNvPr id="20483" name="Rectangle 3"/>
          <p:cNvSpPr>
            <a:spLocks noGrp="1" noChangeArrowheads="1"/>
          </p:cNvSpPr>
          <p:nvPr>
            <p:ph type="body" idx="1"/>
          </p:nvPr>
        </p:nvSpPr>
        <p:spPr>
          <a:xfrm>
            <a:off x="892885" y="1308420"/>
            <a:ext cx="9748221" cy="5005386"/>
          </a:xfrm>
        </p:spPr>
        <p:txBody>
          <a:bodyPr>
            <a:noAutofit/>
          </a:bodyPr>
          <a:lstStyle/>
          <a:p>
            <a:pPr algn="just">
              <a:lnSpc>
                <a:spcPct val="90000"/>
              </a:lnSpc>
              <a:buFont typeface="Wingdings" panose="05000000000000000000" pitchFamily="2" charset="2"/>
              <a:buNone/>
            </a:pPr>
            <a:r>
              <a:rPr lang="ru-RU" sz="2400" dirty="0"/>
              <a:t>	</a:t>
            </a:r>
            <a:r>
              <a:rPr lang="ru-RU" sz="2800" dirty="0"/>
              <a:t>Вычетам подлежат</a:t>
            </a:r>
            <a:r>
              <a:rPr lang="ru-RU" sz="2800" dirty="0" smtClean="0"/>
              <a:t>:</a:t>
            </a:r>
            <a:endParaRPr lang="ru-RU" sz="2800" dirty="0"/>
          </a:p>
          <a:p>
            <a:pPr algn="just">
              <a:lnSpc>
                <a:spcPct val="90000"/>
              </a:lnSpc>
            </a:pPr>
            <a:r>
              <a:rPr lang="ru-RU" sz="2800" dirty="0"/>
              <a:t>суммы акциза, уплаченные на территории РФ при приобретении или ввозе на территорию РФ подакцизной продукции, в дальнейшем использованной в качестве сырья для производства другой подакцизной продукции</a:t>
            </a:r>
            <a:r>
              <a:rPr lang="ru-RU" sz="2800" dirty="0" smtClean="0"/>
              <a:t>;</a:t>
            </a:r>
            <a:endParaRPr lang="ru-RU" sz="2800" dirty="0"/>
          </a:p>
          <a:p>
            <a:pPr algn="just">
              <a:lnSpc>
                <a:spcPct val="90000"/>
              </a:lnSpc>
            </a:pPr>
            <a:r>
              <a:rPr lang="ru-RU" sz="2800" dirty="0"/>
              <a:t>при обложении алкогольной продукции выплачивается авансовый платеж по акцизам в виде платежа за марки акцизного </a:t>
            </a:r>
            <a:r>
              <a:rPr lang="ru-RU" sz="2800" dirty="0" smtClean="0"/>
              <a:t>сбора</a:t>
            </a:r>
          </a:p>
          <a:p>
            <a:pPr algn="just">
              <a:lnSpc>
                <a:spcPct val="90000"/>
              </a:lnSpc>
            </a:pPr>
            <a:r>
              <a:rPr lang="ru-RU" sz="2800" dirty="0"/>
              <a:t>сумма акциза, уплаченного на территории РФ по этиловому спирту производимому из пищевого сырья используемого для производства вино материала в дальнейшем используемых для производства алкогольной продукции.</a:t>
            </a:r>
          </a:p>
          <a:p>
            <a:pPr algn="just">
              <a:lnSpc>
                <a:spcPct val="90000"/>
              </a:lnSpc>
            </a:pPr>
            <a:r>
              <a:rPr lang="ru-RU" sz="2800" dirty="0" smtClean="0"/>
              <a:t> </a:t>
            </a:r>
            <a:endParaRPr lang="ru-RU" sz="2800" dirty="0"/>
          </a:p>
        </p:txBody>
      </p:sp>
    </p:spTree>
    <p:extLst>
      <p:ext uri="{BB962C8B-B14F-4D97-AF65-F5344CB8AC3E}">
        <p14:creationId xmlns:p14="http://schemas.microsoft.com/office/powerpoint/2010/main" val="42775762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981200" y="503725"/>
            <a:ext cx="8229600" cy="560387"/>
          </a:xfrm>
        </p:spPr>
        <p:txBody>
          <a:bodyPr>
            <a:noAutofit/>
          </a:bodyPr>
          <a:lstStyle/>
          <a:p>
            <a:r>
              <a:rPr lang="ru-RU" sz="4800" b="1" dirty="0">
                <a:solidFill>
                  <a:srgbClr val="FFFF00"/>
                </a:solidFill>
              </a:rPr>
              <a:t>Порядок уплаты акцизов</a:t>
            </a:r>
          </a:p>
        </p:txBody>
      </p:sp>
      <p:sp>
        <p:nvSpPr>
          <p:cNvPr id="5123" name="Rectangle 3"/>
          <p:cNvSpPr>
            <a:spLocks noGrp="1" noChangeArrowheads="1"/>
          </p:cNvSpPr>
          <p:nvPr>
            <p:ph type="body" idx="1"/>
          </p:nvPr>
        </p:nvSpPr>
        <p:spPr>
          <a:xfrm>
            <a:off x="819374" y="628352"/>
            <a:ext cx="10099638" cy="5689600"/>
          </a:xfrm>
        </p:spPr>
        <p:txBody>
          <a:bodyPr>
            <a:normAutofit/>
          </a:bodyPr>
          <a:lstStyle/>
          <a:p>
            <a:pPr>
              <a:lnSpc>
                <a:spcPct val="90000"/>
              </a:lnSpc>
            </a:pPr>
            <a:endParaRPr lang="ru-RU" sz="2000" b="1" dirty="0"/>
          </a:p>
          <a:p>
            <a:pPr algn="just">
              <a:lnSpc>
                <a:spcPct val="90000"/>
              </a:lnSpc>
              <a:buSzPct val="120000"/>
              <a:buFontTx/>
              <a:buChar char="•"/>
            </a:pPr>
            <a:endParaRPr lang="ru-RU" sz="2400" b="1" dirty="0"/>
          </a:p>
          <a:p>
            <a:pPr algn="just">
              <a:lnSpc>
                <a:spcPct val="90000"/>
              </a:lnSpc>
              <a:buSzPct val="120000"/>
              <a:buFontTx/>
              <a:buNone/>
            </a:pPr>
            <a:r>
              <a:rPr lang="ru-RU" sz="2400" b="1" dirty="0"/>
              <a:t>	</a:t>
            </a:r>
            <a:r>
              <a:rPr lang="ru-RU" sz="2800" b="1" dirty="0"/>
              <a:t>уплата акциза при реализации подакцизных товаров производится в следующие сроки</a:t>
            </a:r>
            <a:r>
              <a:rPr lang="ru-RU" sz="2800" b="1" dirty="0" smtClean="0"/>
              <a:t>:</a:t>
            </a:r>
            <a:endParaRPr lang="ru-RU" sz="2800" b="1" dirty="0"/>
          </a:p>
          <a:p>
            <a:pPr lvl="1" algn="just">
              <a:lnSpc>
                <a:spcPct val="90000"/>
              </a:lnSpc>
              <a:buClr>
                <a:schemeClr val="hlink"/>
              </a:buClr>
              <a:buSzPct val="120000"/>
              <a:buFont typeface="Wingdings" panose="05000000000000000000" pitchFamily="2" charset="2"/>
              <a:buChar char="ь"/>
            </a:pPr>
            <a:r>
              <a:rPr lang="ru-RU" sz="2800" b="1" dirty="0"/>
              <a:t>исходя из фактической реализации, равными долями не позднее 25-го числа месяца, следующего за отчетным периодом</a:t>
            </a:r>
            <a:r>
              <a:rPr lang="ru-RU" sz="2800" b="1" dirty="0" smtClean="0"/>
              <a:t>;</a:t>
            </a:r>
            <a:endParaRPr lang="ru-RU" sz="2800" b="1" dirty="0"/>
          </a:p>
          <a:p>
            <a:pPr lvl="1" algn="just">
              <a:lnSpc>
                <a:spcPct val="90000"/>
              </a:lnSpc>
              <a:buClr>
                <a:schemeClr val="hlink"/>
              </a:buClr>
              <a:buSzPct val="120000"/>
              <a:buFont typeface="Wingdings" panose="05000000000000000000" pitchFamily="2" charset="2"/>
              <a:buChar char="ь"/>
            </a:pPr>
            <a:r>
              <a:rPr lang="ru-RU" sz="2800" b="1" dirty="0"/>
              <a:t> не позднее 15-го числа второго месяца, следующего за отчетным периодом.</a:t>
            </a:r>
          </a:p>
          <a:p>
            <a:pPr>
              <a:lnSpc>
                <a:spcPct val="90000"/>
              </a:lnSpc>
              <a:buFont typeface="Wingdings" panose="05000000000000000000" pitchFamily="2" charset="2"/>
              <a:buNone/>
            </a:pPr>
            <a:endParaRPr lang="ru-RU" sz="2800" b="1" dirty="0"/>
          </a:p>
          <a:p>
            <a:pPr>
              <a:lnSpc>
                <a:spcPct val="90000"/>
              </a:lnSpc>
            </a:pPr>
            <a:endParaRPr lang="ru-RU" sz="2800" b="1" dirty="0"/>
          </a:p>
        </p:txBody>
      </p:sp>
    </p:spTree>
    <p:extLst>
      <p:ext uri="{BB962C8B-B14F-4D97-AF65-F5344CB8AC3E}">
        <p14:creationId xmlns:p14="http://schemas.microsoft.com/office/powerpoint/2010/main" val="2043116511"/>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62231015"/>
              </p:ext>
            </p:extLst>
          </p:nvPr>
        </p:nvGraphicFramePr>
        <p:xfrm>
          <a:off x="387276" y="1011223"/>
          <a:ext cx="10817469" cy="5332257"/>
        </p:xfrm>
        <a:graphic>
          <a:graphicData uri="http://schemas.openxmlformats.org/drawingml/2006/table">
            <a:tbl>
              <a:tblPr>
                <a:tableStyleId>{5C22544A-7EE6-4342-B048-85BDC9FD1C3A}</a:tableStyleId>
              </a:tblPr>
              <a:tblGrid>
                <a:gridCol w="10817469"/>
              </a:tblGrid>
              <a:tr h="265467">
                <a:tc>
                  <a:txBody>
                    <a:bodyPr/>
                    <a:lstStyle/>
                    <a:p>
                      <a:pPr algn="l" fontAlgn="ctr"/>
                      <a:r>
                        <a:rPr lang="ru-RU" sz="1600" b="1" u="none" strike="noStrike" dirty="0">
                          <a:effectLst/>
                        </a:rPr>
                        <a:t>Спиртосодержащая продукция (за исключением спиртосодержащей парфюмерно-косметической продукции в металлической аэрозольной упаковке и спиртосодержащей продукции бытовой химии в металлической аэрозольной упаковке)</a:t>
                      </a:r>
                      <a:endParaRPr lang="ru-RU" sz="1600" b="1" i="0" u="none" strike="noStrike" dirty="0">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400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500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550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387053">
                <a:tc>
                  <a:txBody>
                    <a:bodyPr/>
                    <a:lstStyle/>
                    <a:p>
                      <a:pPr algn="l" fontAlgn="ctr"/>
                      <a:r>
                        <a:rPr lang="ru-RU" sz="1600" b="1" u="none" strike="noStrike" dirty="0">
                          <a:effectLst/>
                        </a:rPr>
                        <a:t>Алкогольная продукция с объемной долей этилового спирта свыше 9 процентов (за исключением пива, вин, фруктовых вин, игристых вин (шампанских), винных напитков, изготавливаемых без добавления ректификованного этилового спирта, произведенного из пищевого сырья, и (или) спиртованных виноградного или иного фруктового сусла, и (или) винного дистиллята, и (или) фруктового дистиллята)</a:t>
                      </a:r>
                      <a:endParaRPr lang="ru-RU" sz="1600" b="1" i="0" u="none" strike="noStrike" dirty="0">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500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600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660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387053">
                <a:tc>
                  <a:txBody>
                    <a:bodyPr/>
                    <a:lstStyle/>
                    <a:p>
                      <a:pPr algn="l" fontAlgn="ctr"/>
                      <a:r>
                        <a:rPr lang="ru-RU" sz="1600" b="1" u="none" strike="noStrike">
                          <a:effectLst/>
                        </a:rPr>
                        <a:t>Алкогольная продукция с объемной долей этилового спирта до 9 процентов включительно (за исключением пива, напитков, изготавливаемых на основе пива, вин, фруктовых вин, игристых вин (шампанских), сидра, пуаре, медовухи, винных напитков, изготавливаемых без добавления ректификованного этилового спирта, произведенного из пищевого сырья, и (или) спиртованных виноградного или иного фруктового сусла, и (или) винного дистиллята, и (или) фруктового дистиллята)</a:t>
                      </a:r>
                      <a:endParaRPr lang="ru-RU" sz="1600" b="1" i="0" u="none" strike="noStrike">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400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a:effectLst/>
                        </a:rPr>
                        <a:t>500 рублей за 1 литр безводного этилового спирта, содержащегося в подакцизном товаре</a:t>
                      </a:r>
                      <a:endParaRPr lang="ru-RU" sz="1600" b="1" i="0" u="none" strike="noStrike">
                        <a:solidFill>
                          <a:srgbClr val="000000"/>
                        </a:solidFill>
                        <a:effectLst/>
                        <a:latin typeface="Tahoma" panose="020B0604030504040204" pitchFamily="34" charset="0"/>
                      </a:endParaRPr>
                    </a:p>
                  </a:txBody>
                  <a:tcPr marL="5658" marR="5658" marT="5658" marB="0" anchor="ctr"/>
                </a:tc>
              </a:tr>
              <a:tr h="265467">
                <a:tc>
                  <a:txBody>
                    <a:bodyPr/>
                    <a:lstStyle/>
                    <a:p>
                      <a:pPr algn="l" fontAlgn="ctr"/>
                      <a:r>
                        <a:rPr lang="ru-RU" sz="1600" b="1" u="none" strike="noStrike" dirty="0">
                          <a:effectLst/>
                        </a:rPr>
                        <a:t>550 рублей за 1 литр безводного этилового спирта, содержащегося в подакцизном товаре</a:t>
                      </a:r>
                      <a:endParaRPr lang="ru-RU" sz="1600" b="1" i="0" u="none" strike="noStrike" dirty="0">
                        <a:solidFill>
                          <a:srgbClr val="000000"/>
                        </a:solidFill>
                        <a:effectLst/>
                        <a:latin typeface="Tahoma" panose="020B0604030504040204" pitchFamily="34" charset="0"/>
                      </a:endParaRPr>
                    </a:p>
                  </a:txBody>
                  <a:tcPr marL="5658" marR="5658" marT="5658" marB="0" anchor="ctr"/>
                </a:tc>
              </a:tr>
            </a:tbl>
          </a:graphicData>
        </a:graphic>
      </p:graphicFrame>
      <p:sp>
        <p:nvSpPr>
          <p:cNvPr id="3" name="Rectangle 2"/>
          <p:cNvSpPr>
            <a:spLocks noGrp="1" noChangeArrowheads="1"/>
          </p:cNvSpPr>
          <p:nvPr>
            <p:ph type="title"/>
          </p:nvPr>
        </p:nvSpPr>
        <p:spPr>
          <a:xfrm>
            <a:off x="1497106" y="331603"/>
            <a:ext cx="8229600" cy="560387"/>
          </a:xfrm>
        </p:spPr>
        <p:txBody>
          <a:bodyPr>
            <a:noAutofit/>
          </a:bodyPr>
          <a:lstStyle/>
          <a:p>
            <a:pPr algn="ctr"/>
            <a:r>
              <a:rPr lang="ru-RU" sz="4800" b="1" dirty="0" smtClean="0">
                <a:solidFill>
                  <a:srgbClr val="FFFF00"/>
                </a:solidFill>
              </a:rPr>
              <a:t>Размеры акцизов</a:t>
            </a:r>
            <a:endParaRPr lang="ru-RU" sz="4800" b="1" dirty="0">
              <a:solidFill>
                <a:srgbClr val="FFFF00"/>
              </a:solidFill>
            </a:endParaRPr>
          </a:p>
        </p:txBody>
      </p:sp>
    </p:spTree>
    <p:extLst>
      <p:ext uri="{BB962C8B-B14F-4D97-AF65-F5344CB8AC3E}">
        <p14:creationId xmlns:p14="http://schemas.microsoft.com/office/powerpoint/2010/main" val="42291125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497106" y="331603"/>
            <a:ext cx="8229600" cy="560387"/>
          </a:xfrm>
        </p:spPr>
        <p:txBody>
          <a:bodyPr>
            <a:noAutofit/>
          </a:bodyPr>
          <a:lstStyle/>
          <a:p>
            <a:pPr algn="ctr"/>
            <a:r>
              <a:rPr lang="ru-RU" sz="4800" b="1" dirty="0" smtClean="0">
                <a:solidFill>
                  <a:srgbClr val="FFFF00"/>
                </a:solidFill>
              </a:rPr>
              <a:t>Размеры акцизов</a:t>
            </a:r>
            <a:endParaRPr lang="ru-RU" sz="4800" b="1" dirty="0">
              <a:solidFill>
                <a:srgbClr val="FFFF00"/>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08047645"/>
              </p:ext>
            </p:extLst>
          </p:nvPr>
        </p:nvGraphicFramePr>
        <p:xfrm>
          <a:off x="793620" y="1223552"/>
          <a:ext cx="10131425" cy="3481656"/>
        </p:xfrm>
        <a:graphic>
          <a:graphicData uri="http://schemas.openxmlformats.org/drawingml/2006/table">
            <a:tbl>
              <a:tblPr>
                <a:tableStyleId>{5C22544A-7EE6-4342-B048-85BDC9FD1C3A}</a:tableStyleId>
              </a:tblPr>
              <a:tblGrid>
                <a:gridCol w="10131425"/>
              </a:tblGrid>
              <a:tr h="113158">
                <a:tc>
                  <a:txBody>
                    <a:bodyPr/>
                    <a:lstStyle/>
                    <a:p>
                      <a:pPr algn="l" fontAlgn="ctr"/>
                      <a:r>
                        <a:rPr lang="ru-RU" sz="1600" b="1" u="none" strike="noStrike" dirty="0">
                          <a:effectLst/>
                        </a:rPr>
                        <a:t>Игристые вина (шампанские)</a:t>
                      </a:r>
                      <a:endParaRPr lang="ru-RU" sz="1600" b="1" i="0" u="none" strike="noStrike" dirty="0">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25 рублей за 1 литр</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26 рублей за 1 литр</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27 рублей за 1 литр</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Пиво с нормативным (стандартизированным) содержанием объемной доли этилового спирта до 0,5 процента включительно</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dirty="0">
                          <a:effectLst/>
                        </a:rPr>
                        <a:t>0 рублей за 1 литр</a:t>
                      </a:r>
                      <a:endParaRPr lang="ru-RU" sz="1600" b="1" i="0" u="none" strike="noStrike" dirty="0">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dirty="0">
                          <a:effectLst/>
                        </a:rPr>
                        <a:t>0 рублей за 1 литр</a:t>
                      </a:r>
                      <a:endParaRPr lang="ru-RU" sz="1600" b="1" i="0" u="none" strike="noStrike" dirty="0">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0 рублей за 1 литр</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Пиво с нормативным (стандартизированным) содержанием объемной доли этилового спирта свыше 0,5 процента и до 8,6 процента включительно, напитки, изготавливаемые на основе пива</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18 рублей за 1 литр</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20 рублей за 1 литр</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dirty="0">
                          <a:effectLst/>
                        </a:rPr>
                        <a:t>21 рубль за 1 литр</a:t>
                      </a:r>
                      <a:endParaRPr lang="ru-RU" sz="1600" b="1" i="0" u="none" strike="noStrike" dirty="0">
                        <a:solidFill>
                          <a:srgbClr val="000000"/>
                        </a:solidFill>
                        <a:effectLst/>
                        <a:latin typeface="Tahoma" panose="020B0604030504040204" pitchFamily="34" charset="0"/>
                      </a:endParaRPr>
                    </a:p>
                  </a:txBody>
                  <a:tcPr marL="5658" marR="5658" marT="5658" marB="0" anchor="ct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935147083"/>
              </p:ext>
            </p:extLst>
          </p:nvPr>
        </p:nvGraphicFramePr>
        <p:xfrm>
          <a:off x="793620" y="4849495"/>
          <a:ext cx="10131425" cy="1241832"/>
        </p:xfrm>
        <a:graphic>
          <a:graphicData uri="http://schemas.openxmlformats.org/drawingml/2006/table">
            <a:tbl>
              <a:tblPr>
                <a:tableStyleId>{5C22544A-7EE6-4342-B048-85BDC9FD1C3A}</a:tableStyleId>
              </a:tblPr>
              <a:tblGrid>
                <a:gridCol w="10131425"/>
              </a:tblGrid>
              <a:tr h="113158">
                <a:tc>
                  <a:txBody>
                    <a:bodyPr/>
                    <a:lstStyle/>
                    <a:p>
                      <a:pPr algn="l" fontAlgn="ctr"/>
                      <a:r>
                        <a:rPr lang="ru-RU" sz="1600" b="1" u="none" strike="noStrike" dirty="0">
                          <a:effectLst/>
                        </a:rPr>
                        <a:t>Автомобили легковые с мощностью двигателя свыше 112,5 кВт (150 </a:t>
                      </a:r>
                      <a:r>
                        <a:rPr lang="ru-RU" sz="1600" b="1" u="none" strike="noStrike" dirty="0" err="1">
                          <a:effectLst/>
                        </a:rPr>
                        <a:t>л.с</a:t>
                      </a:r>
                      <a:r>
                        <a:rPr lang="ru-RU" sz="1600" b="1" u="none" strike="noStrike" dirty="0">
                          <a:effectLst/>
                        </a:rPr>
                        <a:t>.), мотоциклы с мощностью двигателя свыше 112,5 кВт (150 </a:t>
                      </a:r>
                      <a:r>
                        <a:rPr lang="ru-RU" sz="1600" b="1" u="none" strike="noStrike" dirty="0" err="1">
                          <a:effectLst/>
                        </a:rPr>
                        <a:t>л.с</a:t>
                      </a:r>
                      <a:r>
                        <a:rPr lang="ru-RU" sz="1600" b="1" u="none" strike="noStrike" dirty="0">
                          <a:effectLst/>
                        </a:rPr>
                        <a:t>.)</a:t>
                      </a:r>
                      <a:endParaRPr lang="ru-RU" sz="1600" b="1" i="0" u="none" strike="noStrike" dirty="0">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332 рубля за 0,75 кВт (1 л.с.)</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365 рублей за 0,75 кВт (1 л.с.)</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dirty="0">
                          <a:effectLst/>
                        </a:rPr>
                        <a:t>402 рубля за 0,75 кВт (1 </a:t>
                      </a:r>
                      <a:r>
                        <a:rPr lang="ru-RU" sz="1600" b="1" u="none" strike="noStrike" dirty="0" err="1">
                          <a:effectLst/>
                        </a:rPr>
                        <a:t>л.с</a:t>
                      </a:r>
                      <a:r>
                        <a:rPr lang="ru-RU" sz="1600" b="1" u="none" strike="noStrike" dirty="0">
                          <a:effectLst/>
                        </a:rPr>
                        <a:t>.)</a:t>
                      </a:r>
                      <a:endParaRPr lang="ru-RU" sz="1600" b="1" i="0" u="none" strike="noStrike" dirty="0">
                        <a:solidFill>
                          <a:srgbClr val="000000"/>
                        </a:solidFill>
                        <a:effectLst/>
                        <a:latin typeface="Tahoma" panose="020B0604030504040204" pitchFamily="34" charset="0"/>
                      </a:endParaRPr>
                    </a:p>
                  </a:txBody>
                  <a:tcPr marL="5658" marR="5658" marT="5658" marB="0" anchor="ctr"/>
                </a:tc>
              </a:tr>
            </a:tbl>
          </a:graphicData>
        </a:graphic>
      </p:graphicFrame>
    </p:spTree>
    <p:extLst>
      <p:ext uri="{BB962C8B-B14F-4D97-AF65-F5344CB8AC3E}">
        <p14:creationId xmlns:p14="http://schemas.microsoft.com/office/powerpoint/2010/main" val="2962527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497106" y="331603"/>
            <a:ext cx="8229600" cy="560387"/>
          </a:xfrm>
        </p:spPr>
        <p:txBody>
          <a:bodyPr>
            <a:noAutofit/>
          </a:bodyPr>
          <a:lstStyle/>
          <a:p>
            <a:pPr algn="ctr"/>
            <a:r>
              <a:rPr lang="ru-RU" sz="4800" b="1" dirty="0" smtClean="0">
                <a:solidFill>
                  <a:srgbClr val="FFFF00"/>
                </a:solidFill>
              </a:rPr>
              <a:t>Размеры акцизов</a:t>
            </a:r>
            <a:endParaRPr lang="ru-RU" sz="4800" b="1" dirty="0">
              <a:solidFill>
                <a:srgbClr val="FFFF00"/>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554127522"/>
              </p:ext>
            </p:extLst>
          </p:nvPr>
        </p:nvGraphicFramePr>
        <p:xfrm>
          <a:off x="836650" y="1202653"/>
          <a:ext cx="10131425" cy="997992"/>
        </p:xfrm>
        <a:graphic>
          <a:graphicData uri="http://schemas.openxmlformats.org/drawingml/2006/table">
            <a:tbl>
              <a:tblPr>
                <a:tableStyleId>{5C22544A-7EE6-4342-B048-85BDC9FD1C3A}</a:tableStyleId>
              </a:tblPr>
              <a:tblGrid>
                <a:gridCol w="10131425"/>
              </a:tblGrid>
              <a:tr h="113158">
                <a:tc>
                  <a:txBody>
                    <a:bodyPr/>
                    <a:lstStyle/>
                    <a:p>
                      <a:pPr algn="l" fontAlgn="ctr"/>
                      <a:r>
                        <a:rPr lang="ru-RU" sz="1600" b="1" u="none" strike="noStrike">
                          <a:effectLst/>
                        </a:rPr>
                        <a:t>Моторные масла для дизельных и (или) карбюраторных (инжекторных) двигателей</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8 260 рублей за 1 тонну</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9 086 рублей за 1 тонну</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dirty="0">
                          <a:effectLst/>
                        </a:rPr>
                        <a:t>9 577 рублей за 1 тонну</a:t>
                      </a:r>
                      <a:endParaRPr lang="ru-RU" sz="1600" b="1" i="0" u="none" strike="noStrike" dirty="0">
                        <a:solidFill>
                          <a:srgbClr val="000000"/>
                        </a:solidFill>
                        <a:effectLst/>
                        <a:latin typeface="Tahoma" panose="020B0604030504040204" pitchFamily="34" charset="0"/>
                      </a:endParaRPr>
                    </a:p>
                  </a:txBody>
                  <a:tcPr marL="5658" marR="5658" marT="5658" marB="0" anchor="ct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181833859"/>
              </p:ext>
            </p:extLst>
          </p:nvPr>
        </p:nvGraphicFramePr>
        <p:xfrm>
          <a:off x="825893" y="2299316"/>
          <a:ext cx="10131425" cy="3725496"/>
        </p:xfrm>
        <a:graphic>
          <a:graphicData uri="http://schemas.openxmlformats.org/drawingml/2006/table">
            <a:tbl>
              <a:tblPr>
                <a:tableStyleId>{5C22544A-7EE6-4342-B048-85BDC9FD1C3A}</a:tableStyleId>
              </a:tblPr>
              <a:tblGrid>
                <a:gridCol w="10131425"/>
              </a:tblGrid>
              <a:tr h="113158">
                <a:tc>
                  <a:txBody>
                    <a:bodyPr/>
                    <a:lstStyle/>
                    <a:p>
                      <a:pPr algn="l" fontAlgn="ctr"/>
                      <a:r>
                        <a:rPr lang="ru-RU" sz="1600" b="1" u="none" strike="noStrike">
                          <a:effectLst/>
                        </a:rPr>
                        <a:t>Сигары</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85 рублей за 1 штуку</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128 рублей за 1 штуку</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141 рубль за 1 штуку</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Сигариллы (сигариты), биди, кретек</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1 280 рублей за 1 000 штук</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1 920 рублей за 1 000 штук</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2 112 рублей за 1 000 штук</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Сигареты, папиросы</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800 рублей за 1 000 штук + 8,5 процента расчетной стоимости, исчисляемой исходя из максимальной розничной цены, но не менее 1 040 рублей за 1 000 штук</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a:effectLst/>
                        </a:rPr>
                        <a:t>960 рублей за 1 000 штук + 9 процентов расчетной стоимости, исчисляемой исходя из максимальной розничной цены, но не менее 1 250 рублей за 1 000 штук</a:t>
                      </a:r>
                      <a:endParaRPr lang="ru-RU" sz="1600" b="1" i="0" u="none" strike="noStrike">
                        <a:solidFill>
                          <a:srgbClr val="000000"/>
                        </a:solidFill>
                        <a:effectLst/>
                        <a:latin typeface="Tahoma" panose="020B0604030504040204" pitchFamily="34" charset="0"/>
                      </a:endParaRPr>
                    </a:p>
                  </a:txBody>
                  <a:tcPr marL="5658" marR="5658" marT="5658" marB="0" anchor="ctr"/>
                </a:tc>
              </a:tr>
              <a:tr h="113158">
                <a:tc>
                  <a:txBody>
                    <a:bodyPr/>
                    <a:lstStyle/>
                    <a:p>
                      <a:pPr algn="l" fontAlgn="ctr"/>
                      <a:r>
                        <a:rPr lang="ru-RU" sz="1600" b="1" u="none" strike="noStrike" dirty="0">
                          <a:effectLst/>
                        </a:rPr>
                        <a:t>1 200 рублей за 1 000 штук + 9,5 процента расчетной стоимости, исчисляемой исходя из максимальной розничной цены, но не менее 1 600 рублей за 1 000 штук</a:t>
                      </a:r>
                      <a:endParaRPr lang="ru-RU" sz="1600" b="1" i="0" u="none" strike="noStrike" dirty="0">
                        <a:solidFill>
                          <a:srgbClr val="000000"/>
                        </a:solidFill>
                        <a:effectLst/>
                        <a:latin typeface="Tahoma" panose="020B0604030504040204" pitchFamily="34" charset="0"/>
                      </a:endParaRPr>
                    </a:p>
                  </a:txBody>
                  <a:tcPr marL="5658" marR="5658" marT="5658" marB="0" anchor="ctr"/>
                </a:tc>
              </a:tr>
            </a:tbl>
          </a:graphicData>
        </a:graphic>
      </p:graphicFrame>
    </p:spTree>
    <p:extLst>
      <p:ext uri="{BB962C8B-B14F-4D97-AF65-F5344CB8AC3E}">
        <p14:creationId xmlns:p14="http://schemas.microsoft.com/office/powerpoint/2010/main" val="16764070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79439" y="882127"/>
            <a:ext cx="10131425" cy="4378361"/>
          </a:xfrm>
        </p:spPr>
        <p:txBody>
          <a:bodyPr>
            <a:noAutofit/>
          </a:bodyPr>
          <a:lstStyle/>
          <a:p>
            <a:pPr algn="ctr"/>
            <a:r>
              <a:rPr lang="ru-RU" sz="7200" b="1" dirty="0" smtClean="0">
                <a:solidFill>
                  <a:srgbClr val="FFFF00"/>
                </a:solidFill>
              </a:rPr>
              <a:t>НДФЛ</a:t>
            </a:r>
            <a:endParaRPr lang="ru-RU" sz="7200" b="1" dirty="0">
              <a:solidFill>
                <a:srgbClr val="FFFF00"/>
              </a:solidFill>
            </a:endParaRPr>
          </a:p>
        </p:txBody>
      </p:sp>
    </p:spTree>
    <p:extLst>
      <p:ext uri="{BB962C8B-B14F-4D97-AF65-F5344CB8AC3E}">
        <p14:creationId xmlns:p14="http://schemas.microsoft.com/office/powerpoint/2010/main" val="176127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1" y="222325"/>
            <a:ext cx="10131425" cy="1456267"/>
          </a:xfrm>
        </p:spPr>
        <p:txBody>
          <a:bodyPr>
            <a:normAutofit/>
          </a:bodyPr>
          <a:lstStyle/>
          <a:p>
            <a:pPr algn="ctr"/>
            <a:r>
              <a:rPr lang="ru-RU" sz="4400" b="1" dirty="0">
                <a:solidFill>
                  <a:srgbClr val="FFFF00"/>
                </a:solidFill>
              </a:rPr>
              <a:t>НАЛОГОПЛАТЕЛЬЩИКИ НДФЛ</a:t>
            </a:r>
          </a:p>
        </p:txBody>
      </p:sp>
      <p:sp>
        <p:nvSpPr>
          <p:cNvPr id="8195" name="Rectangle 3"/>
          <p:cNvSpPr>
            <a:spLocks noGrp="1" noChangeArrowheads="1"/>
          </p:cNvSpPr>
          <p:nvPr>
            <p:ph type="body" idx="1"/>
          </p:nvPr>
        </p:nvSpPr>
        <p:spPr/>
        <p:txBody>
          <a:bodyPr>
            <a:noAutofit/>
          </a:bodyPr>
          <a:lstStyle/>
          <a:p>
            <a:pPr>
              <a:lnSpc>
                <a:spcPct val="80000"/>
              </a:lnSpc>
            </a:pPr>
            <a:r>
              <a:rPr lang="ru-RU" sz="2800" b="1" dirty="0"/>
              <a:t>Плательщикам налога на доходы физических лиц признаются физические лица, являющиеся налоговыми резидентами РФ </a:t>
            </a:r>
          </a:p>
          <a:p>
            <a:pPr>
              <a:lnSpc>
                <a:spcPct val="80000"/>
              </a:lnSpc>
            </a:pPr>
            <a:endParaRPr lang="ru-RU" sz="2800" b="1" dirty="0"/>
          </a:p>
          <a:p>
            <a:pPr>
              <a:lnSpc>
                <a:spcPct val="80000"/>
              </a:lnSpc>
            </a:pPr>
            <a:r>
              <a:rPr lang="ru-RU" sz="2800" b="1" dirty="0"/>
              <a:t>Физические лица, не являющиеся налоговыми резидентами РФ, получающие доходы от источников, расположенных в РФ </a:t>
            </a:r>
          </a:p>
          <a:p>
            <a:pPr>
              <a:lnSpc>
                <a:spcPct val="80000"/>
              </a:lnSpc>
              <a:buFont typeface="Wingdings" panose="05000000000000000000" pitchFamily="2" charset="2"/>
              <a:buNone/>
            </a:pPr>
            <a:endParaRPr lang="ru-RU" sz="2800" b="1" dirty="0"/>
          </a:p>
          <a:p>
            <a:pPr>
              <a:lnSpc>
                <a:spcPct val="80000"/>
              </a:lnSpc>
              <a:buFont typeface="Wingdings" panose="05000000000000000000" pitchFamily="2" charset="2"/>
              <a:buNone/>
            </a:pPr>
            <a:r>
              <a:rPr lang="ru-RU" sz="2800" b="1" dirty="0"/>
              <a:t>    Физические лица – это граждане РФ, иностранные граждане и лица без гражданства, а также индивидуальные предприниматели. </a:t>
            </a:r>
          </a:p>
          <a:p>
            <a:pPr>
              <a:lnSpc>
                <a:spcPct val="80000"/>
              </a:lnSpc>
              <a:buFont typeface="Wingdings" panose="05000000000000000000" pitchFamily="2" charset="2"/>
              <a:buNone/>
            </a:pPr>
            <a:endParaRPr lang="ru-RU" sz="2800" b="1" dirty="0"/>
          </a:p>
        </p:txBody>
      </p:sp>
    </p:spTree>
    <p:extLst>
      <p:ext uri="{BB962C8B-B14F-4D97-AF65-F5344CB8AC3E}">
        <p14:creationId xmlns:p14="http://schemas.microsoft.com/office/powerpoint/2010/main" val="373151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p:cTn id="7" dur="1000" fill="hold"/>
                                        <p:tgtEl>
                                          <p:spTgt spid="81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19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19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45" presetClass="entr" presetSubtype="0" fill="hold" nodeType="afterEffect">
                                  <p:stCondLst>
                                    <p:cond delay="0"/>
                                  </p:stCondLst>
                                  <p:iterate type="lt">
                                    <p:tmPct val="10000"/>
                                  </p:iterate>
                                  <p:childTnLst>
                                    <p:set>
                                      <p:cBhvr>
                                        <p:cTn id="13" dur="1" fill="hold">
                                          <p:stCondLst>
                                            <p:cond delay="0"/>
                                          </p:stCondLst>
                                        </p:cTn>
                                        <p:tgtEl>
                                          <p:spTgt spid="8195">
                                            <p:txEl>
                                              <p:pRg st="2" end="2"/>
                                            </p:txEl>
                                          </p:spTgt>
                                        </p:tgtEl>
                                        <p:attrNameLst>
                                          <p:attrName>style.visibility</p:attrName>
                                        </p:attrNameLst>
                                      </p:cBhvr>
                                      <p:to>
                                        <p:strVal val="visible"/>
                                      </p:to>
                                    </p:set>
                                    <p:animEffect transition="in" filter="fade">
                                      <p:cBhvr>
                                        <p:cTn id="14" dur="2000"/>
                                        <p:tgtEl>
                                          <p:spTgt spid="8195">
                                            <p:txEl>
                                              <p:pRg st="2" end="2"/>
                                            </p:txEl>
                                          </p:spTgt>
                                        </p:tgtEl>
                                      </p:cBhvr>
                                    </p:animEffect>
                                    <p:anim calcmode="lin" valueType="num">
                                      <p:cBhvr>
                                        <p:cTn id="15" dur="2000" fill="hold"/>
                                        <p:tgtEl>
                                          <p:spTgt spid="8195">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8195">
                                            <p:txEl>
                                              <p:pRg st="2" end="2"/>
                                            </p:txEl>
                                          </p:spTgt>
                                        </p:tgtEl>
                                        <p:attrNameLst>
                                          <p:attrName>ppt_h</p:attrName>
                                        </p:attrNameLst>
                                      </p:cBhvr>
                                      <p:tavLst>
                                        <p:tav tm="0">
                                          <p:val>
                                            <p:strVal val="#ppt_h"/>
                                          </p:val>
                                        </p:tav>
                                        <p:tav tm="100000">
                                          <p:val>
                                            <p:strVal val="#ppt_h"/>
                                          </p:val>
                                        </p:tav>
                                      </p:tavLst>
                                    </p:anim>
                                  </p:childTnLst>
                                </p:cTn>
                              </p:par>
                            </p:childTnLst>
                          </p:cTn>
                        </p:par>
                        <p:par>
                          <p:cTn id="17" fill="hold" nodeType="afterGroup">
                            <p:stCondLst>
                              <p:cond delay="22000"/>
                            </p:stCondLst>
                            <p:childTnLst>
                              <p:par>
                                <p:cTn id="18" presetID="45" presetClass="entr" presetSubtype="0" fill="hold" nodeType="afterEffect">
                                  <p:stCondLst>
                                    <p:cond delay="0"/>
                                  </p:stCondLst>
                                  <p:iterate type="lt">
                                    <p:tmPct val="10000"/>
                                  </p:iterate>
                                  <p:childTnLst>
                                    <p:set>
                                      <p:cBhvr>
                                        <p:cTn id="19" dur="1" fill="hold">
                                          <p:stCondLst>
                                            <p:cond delay="0"/>
                                          </p:stCondLst>
                                        </p:cTn>
                                        <p:tgtEl>
                                          <p:spTgt spid="8195">
                                            <p:txEl>
                                              <p:pRg st="4" end="4"/>
                                            </p:txEl>
                                          </p:spTgt>
                                        </p:tgtEl>
                                        <p:attrNameLst>
                                          <p:attrName>style.visibility</p:attrName>
                                        </p:attrNameLst>
                                      </p:cBhvr>
                                      <p:to>
                                        <p:strVal val="visible"/>
                                      </p:to>
                                    </p:set>
                                    <p:animEffect transition="in" filter="fade">
                                      <p:cBhvr>
                                        <p:cTn id="20" dur="2000"/>
                                        <p:tgtEl>
                                          <p:spTgt spid="8195">
                                            <p:txEl>
                                              <p:pRg st="4" end="4"/>
                                            </p:txEl>
                                          </p:spTgt>
                                        </p:tgtEl>
                                      </p:cBhvr>
                                    </p:animEffect>
                                    <p:anim calcmode="lin" valueType="num">
                                      <p:cBhvr>
                                        <p:cTn id="21" dur="2000" fill="hold"/>
                                        <p:tgtEl>
                                          <p:spTgt spid="8195">
                                            <p:txEl>
                                              <p:pRg st="4" end="4"/>
                                            </p:txEl>
                                          </p:spTgt>
                                        </p:tgtEl>
                                        <p:attrNameLst>
                                          <p:attrName>ppt_w</p:attrName>
                                        </p:attrNameLst>
                                      </p:cBhvr>
                                      <p:tavLst>
                                        <p:tav tm="0" fmla="#ppt_w*sin(2.5*pi*$)">
                                          <p:val>
                                            <p:fltVal val="0"/>
                                          </p:val>
                                        </p:tav>
                                        <p:tav tm="100000">
                                          <p:val>
                                            <p:fltVal val="1"/>
                                          </p:val>
                                        </p:tav>
                                      </p:tavLst>
                                    </p:anim>
                                    <p:anim calcmode="lin" valueType="num">
                                      <p:cBhvr>
                                        <p:cTn id="22" dur="2000" fill="hold"/>
                                        <p:tgtEl>
                                          <p:spTgt spid="8195">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063751" y="404814"/>
            <a:ext cx="7777163" cy="1368425"/>
          </a:xfrm>
          <a:prstGeom prst="rect">
            <a:avLst/>
          </a:prstGeom>
          <a:solidFill>
            <a:schemeClr val="bg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3200" b="1">
                <a:solidFill>
                  <a:srgbClr val="FFFF00"/>
                </a:solidFill>
                <a:latin typeface="Arial" panose="020B0604020202020204" pitchFamily="34" charset="0"/>
              </a:rPr>
              <a:t>Объект налогообложения:</a:t>
            </a:r>
          </a:p>
        </p:txBody>
      </p:sp>
      <p:sp>
        <p:nvSpPr>
          <p:cNvPr id="9219" name="Rectangle 3"/>
          <p:cNvSpPr>
            <a:spLocks noGrp="1" noChangeArrowheads="1"/>
          </p:cNvSpPr>
          <p:nvPr>
            <p:ph type="body" idx="1"/>
          </p:nvPr>
        </p:nvSpPr>
        <p:spPr>
          <a:xfrm>
            <a:off x="785308" y="1925619"/>
            <a:ext cx="10746890" cy="4170381"/>
          </a:xfrm>
        </p:spPr>
        <p:txBody>
          <a:bodyPr>
            <a:normAutofit/>
          </a:bodyPr>
          <a:lstStyle/>
          <a:p>
            <a:pPr>
              <a:buFont typeface="Wingdings" panose="05000000000000000000" pitchFamily="2" charset="2"/>
              <a:buChar char="Ш"/>
            </a:pPr>
            <a:r>
              <a:rPr lang="ru-RU" sz="3200" b="1" dirty="0"/>
              <a:t>для налоговых резидентов РФ доходы от источников в РФ и доходы от источников за пределами РФ</a:t>
            </a:r>
            <a:r>
              <a:rPr lang="ru-RU" sz="3200" b="1" dirty="0" smtClean="0"/>
              <a:t>;</a:t>
            </a:r>
            <a:endParaRPr lang="ru-RU" sz="3200" b="1" dirty="0"/>
          </a:p>
          <a:p>
            <a:pPr>
              <a:buFont typeface="Wingdings" panose="05000000000000000000" pitchFamily="2" charset="2"/>
              <a:buChar char="Ш"/>
            </a:pPr>
            <a:r>
              <a:rPr lang="ru-RU" sz="3200" b="1" dirty="0"/>
              <a:t>для нерезидентов доходы от источников</a:t>
            </a:r>
          </a:p>
          <a:p>
            <a:pPr>
              <a:buFont typeface="Wingdings" panose="05000000000000000000" pitchFamily="2" charset="2"/>
              <a:buNone/>
            </a:pPr>
            <a:r>
              <a:rPr lang="ru-RU" sz="3200" b="1" dirty="0"/>
              <a:t>	в РФ .</a:t>
            </a:r>
          </a:p>
          <a:p>
            <a:pPr algn="ctr">
              <a:buFont typeface="Wingdings" panose="05000000000000000000" pitchFamily="2" charset="2"/>
              <a:buChar char="Ш"/>
            </a:pPr>
            <a:endParaRPr lang="ru-RU" sz="3200" b="1" dirty="0"/>
          </a:p>
        </p:txBody>
      </p:sp>
    </p:spTree>
    <p:extLst>
      <p:ext uri="{BB962C8B-B14F-4D97-AF65-F5344CB8AC3E}">
        <p14:creationId xmlns:p14="http://schemas.microsoft.com/office/powerpoint/2010/main" val="3102964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2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2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218"/>
                                        </p:tgtEl>
                                        <p:attrNameLst>
                                          <p:attrName>ppt_y</p:attrName>
                                        </p:attrNameLst>
                                      </p:cBhvr>
                                      <p:tavLst>
                                        <p:tav tm="0">
                                          <p:val>
                                            <p:strVal val="#ppt_y"/>
                                          </p:val>
                                        </p:tav>
                                        <p:tav tm="100000">
                                          <p:val>
                                            <p:strVal val="#ppt_y"/>
                                          </p:val>
                                        </p:tav>
                                      </p:tavLst>
                                    </p:anim>
                                  </p:childTnLst>
                                </p:cTn>
                              </p:par>
                            </p:childTnLst>
                          </p:cTn>
                        </p:par>
                        <p:par>
                          <p:cTn id="11" fill="hold" nodeType="afterGroup">
                            <p:stCondLst>
                              <p:cond delay="500"/>
                            </p:stCondLst>
                            <p:childTnLst>
                              <p:par>
                                <p:cTn id="12" presetID="20" presetClass="entr" presetSubtype="0" fill="hold" nodeType="after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wedge">
                                      <p:cBhvr>
                                        <p:cTn id="14" dur="2000"/>
                                        <p:tgtEl>
                                          <p:spTgt spid="9219">
                                            <p:txEl>
                                              <p:pRg st="0" end="0"/>
                                            </p:txEl>
                                          </p:spTgt>
                                        </p:tgtEl>
                                      </p:cBhvr>
                                    </p:animEffect>
                                  </p:childTnLst>
                                </p:cTn>
                              </p:par>
                            </p:childTnLst>
                          </p:cTn>
                        </p:par>
                        <p:par>
                          <p:cTn id="15" fill="hold" nodeType="afterGroup">
                            <p:stCondLst>
                              <p:cond delay="2500"/>
                            </p:stCondLst>
                            <p:childTnLst>
                              <p:par>
                                <p:cTn id="16" presetID="20" presetClass="entr" presetSubtype="0" fill="hold" nodeType="afterEffect">
                                  <p:stCondLst>
                                    <p:cond delay="0"/>
                                  </p:stCondLst>
                                  <p:childTnLst>
                                    <p:set>
                                      <p:cBhvr>
                                        <p:cTn id="17" dur="1" fill="hold">
                                          <p:stCondLst>
                                            <p:cond delay="0"/>
                                          </p:stCondLst>
                                        </p:cTn>
                                        <p:tgtEl>
                                          <p:spTgt spid="9219">
                                            <p:txEl>
                                              <p:pRg st="1" end="1"/>
                                            </p:txEl>
                                          </p:spTgt>
                                        </p:tgtEl>
                                        <p:attrNameLst>
                                          <p:attrName>style.visibility</p:attrName>
                                        </p:attrNameLst>
                                      </p:cBhvr>
                                      <p:to>
                                        <p:strVal val="visible"/>
                                      </p:to>
                                    </p:set>
                                    <p:animEffect transition="in" filter="wedge">
                                      <p:cBhvr>
                                        <p:cTn id="18" dur="2000"/>
                                        <p:tgtEl>
                                          <p:spTgt spid="9219">
                                            <p:txEl>
                                              <p:pRg st="1" end="1"/>
                                            </p:txEl>
                                          </p:spTgt>
                                        </p:tgtEl>
                                      </p:cBhvr>
                                    </p:animEffect>
                                  </p:childTnLst>
                                </p:cTn>
                              </p:par>
                            </p:childTnLst>
                          </p:cTn>
                        </p:par>
                        <p:par>
                          <p:cTn id="19" fill="hold" nodeType="afterGroup">
                            <p:stCondLst>
                              <p:cond delay="4500"/>
                            </p:stCondLst>
                            <p:childTnLst>
                              <p:par>
                                <p:cTn id="20" presetID="20" presetClass="entr" presetSubtype="0" fill="hold" nodeType="after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wedge">
                                      <p:cBhvr>
                                        <p:cTn id="22" dur="20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45460" y="509270"/>
            <a:ext cx="9718228" cy="1638300"/>
          </a:xfrm>
        </p:spPr>
        <p:txBody>
          <a:bodyPr>
            <a:noAutofit/>
          </a:bodyPr>
          <a:lstStyle/>
          <a:p>
            <a:pPr algn="ctr"/>
            <a:r>
              <a:rPr lang="ru-RU" sz="3200" b="1" dirty="0">
                <a:solidFill>
                  <a:srgbClr val="FFFF00"/>
                </a:solidFill>
              </a:rPr>
              <a:t>При определении налоговой базы учитываются все доходы налогоплательщика, полученные:</a:t>
            </a:r>
            <a:r>
              <a:rPr lang="ru-RU" sz="4000" b="1" dirty="0">
                <a:solidFill>
                  <a:srgbClr val="FFFF00"/>
                </a:solidFill>
              </a:rPr>
              <a:t/>
            </a:r>
            <a:br>
              <a:rPr lang="ru-RU" sz="4000" b="1" dirty="0">
                <a:solidFill>
                  <a:srgbClr val="FFFF00"/>
                </a:solidFill>
              </a:rPr>
            </a:br>
            <a:endParaRPr lang="ru-RU" sz="4000" b="1" dirty="0">
              <a:solidFill>
                <a:srgbClr val="FFFF00"/>
              </a:solidFill>
            </a:endParaRPr>
          </a:p>
        </p:txBody>
      </p:sp>
      <p:sp>
        <p:nvSpPr>
          <p:cNvPr id="11267" name="Rectangle 3"/>
          <p:cNvSpPr>
            <a:spLocks noGrp="1" noChangeArrowheads="1"/>
          </p:cNvSpPr>
          <p:nvPr>
            <p:ph type="body" idx="1"/>
          </p:nvPr>
        </p:nvSpPr>
        <p:spPr>
          <a:xfrm>
            <a:off x="796066" y="1818042"/>
            <a:ext cx="10391887" cy="4282721"/>
          </a:xfrm>
        </p:spPr>
        <p:txBody>
          <a:bodyPr>
            <a:normAutofit/>
          </a:bodyPr>
          <a:lstStyle/>
          <a:p>
            <a:r>
              <a:rPr lang="ru-RU" sz="4000" dirty="0"/>
              <a:t>1) в денежной форме;</a:t>
            </a:r>
          </a:p>
          <a:p>
            <a:endParaRPr lang="ru-RU" sz="4000" dirty="0"/>
          </a:p>
          <a:p>
            <a:r>
              <a:rPr lang="ru-RU" sz="4000" dirty="0"/>
              <a:t>2) в натуральной форме;</a:t>
            </a:r>
          </a:p>
          <a:p>
            <a:endParaRPr lang="ru-RU" sz="4000" dirty="0"/>
          </a:p>
          <a:p>
            <a:r>
              <a:rPr lang="ru-RU" sz="4000" dirty="0"/>
              <a:t>3) в виде материальной выгоды.</a:t>
            </a:r>
          </a:p>
        </p:txBody>
      </p:sp>
    </p:spTree>
    <p:extLst>
      <p:ext uri="{BB962C8B-B14F-4D97-AF65-F5344CB8AC3E}">
        <p14:creationId xmlns:p14="http://schemas.microsoft.com/office/powerpoint/2010/main" val="25551883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3793" y="277814"/>
            <a:ext cx="9435895" cy="1495425"/>
          </a:xfrm>
        </p:spPr>
        <p:txBody>
          <a:bodyPr>
            <a:normAutofit fontScale="90000"/>
          </a:bodyPr>
          <a:lstStyle/>
          <a:p>
            <a:r>
              <a:rPr lang="ru-RU" sz="3200" b="1" i="1" dirty="0">
                <a:solidFill>
                  <a:srgbClr val="FFFF00"/>
                </a:solidFill>
              </a:rPr>
              <a:t>К доходам, полученным налогоплательщиком в натуральной форме, относятся</a:t>
            </a:r>
            <a:r>
              <a:rPr lang="ru-RU" sz="3200" b="1" dirty="0">
                <a:solidFill>
                  <a:srgbClr val="FFFF00"/>
                </a:solidFill>
              </a:rPr>
              <a:t>:</a:t>
            </a:r>
            <a:br>
              <a:rPr lang="ru-RU" sz="3200" b="1" dirty="0">
                <a:solidFill>
                  <a:srgbClr val="FFFF00"/>
                </a:solidFill>
              </a:rPr>
            </a:br>
            <a:endParaRPr lang="ru-RU" sz="3200" b="1" dirty="0">
              <a:solidFill>
                <a:srgbClr val="FFFF00"/>
              </a:solidFill>
            </a:endParaRPr>
          </a:p>
        </p:txBody>
      </p:sp>
      <p:sp>
        <p:nvSpPr>
          <p:cNvPr id="12291" name="Rectangle 3"/>
          <p:cNvSpPr>
            <a:spLocks noGrp="1" noChangeArrowheads="1"/>
          </p:cNvSpPr>
          <p:nvPr>
            <p:ph type="body" idx="1"/>
          </p:nvPr>
        </p:nvSpPr>
        <p:spPr>
          <a:xfrm>
            <a:off x="355002" y="1412876"/>
            <a:ext cx="10854466" cy="5184775"/>
          </a:xfrm>
        </p:spPr>
        <p:txBody>
          <a:bodyPr>
            <a:normAutofit/>
          </a:bodyPr>
          <a:lstStyle/>
          <a:p>
            <a:pPr algn="just">
              <a:lnSpc>
                <a:spcPct val="80000"/>
              </a:lnSpc>
            </a:pPr>
            <a:endParaRPr lang="ru-RU" sz="2000" dirty="0"/>
          </a:p>
          <a:p>
            <a:pPr algn="just">
              <a:lnSpc>
                <a:spcPct val="80000"/>
              </a:lnSpc>
            </a:pPr>
            <a:r>
              <a:rPr lang="ru-RU" sz="2000" dirty="0"/>
              <a:t>оплата за налогоплательщика организациями и индивидуальными предпринимателями товаров (работ и услуг) или имущественных прав, в том числе коммунальных услуг, питания, отдыха, обучения в интересах налогоплательщика;</a:t>
            </a:r>
          </a:p>
          <a:p>
            <a:pPr algn="just">
              <a:lnSpc>
                <a:spcPct val="80000"/>
              </a:lnSpc>
            </a:pPr>
            <a:endParaRPr lang="ru-RU" sz="2000" dirty="0"/>
          </a:p>
          <a:p>
            <a:pPr algn="just">
              <a:lnSpc>
                <a:spcPct val="80000"/>
              </a:lnSpc>
            </a:pPr>
            <a:r>
              <a:rPr lang="ru-RU" sz="2000" dirty="0"/>
              <a:t>безвозмездная передача налогоплательщику товаров, выполнение в его интересах работ и услуг;</a:t>
            </a:r>
          </a:p>
          <a:p>
            <a:pPr algn="just">
              <a:lnSpc>
                <a:spcPct val="80000"/>
              </a:lnSpc>
            </a:pPr>
            <a:endParaRPr lang="ru-RU" sz="2000" dirty="0"/>
          </a:p>
          <a:p>
            <a:pPr algn="just">
              <a:lnSpc>
                <a:spcPct val="80000"/>
              </a:lnSpc>
            </a:pPr>
            <a:r>
              <a:rPr lang="ru-RU" sz="2000" dirty="0"/>
              <a:t>оплата труда в натуральной форме.</a:t>
            </a:r>
          </a:p>
          <a:p>
            <a:pPr algn="just">
              <a:lnSpc>
                <a:spcPct val="80000"/>
              </a:lnSpc>
            </a:pPr>
            <a:endParaRPr lang="ru-RU" sz="2000" dirty="0"/>
          </a:p>
          <a:p>
            <a:pPr algn="just">
              <a:lnSpc>
                <a:spcPct val="80000"/>
              </a:lnSpc>
              <a:buFont typeface="Wingdings" panose="05000000000000000000" pitchFamily="2" charset="2"/>
              <a:buNone/>
            </a:pPr>
            <a:r>
              <a:rPr lang="ru-RU" sz="2000" dirty="0"/>
              <a:t>При получении налогоплательщиком доходов в натуральной форме, а также в случае реализации иного имущества, налоговая база определяется исходя из рыночных цен, устанавливаемых в соответствии со статьи 40 части </a:t>
            </a:r>
            <a:r>
              <a:rPr lang="en-US" sz="2000" dirty="0"/>
              <a:t>I</a:t>
            </a:r>
            <a:r>
              <a:rPr lang="ru-RU" sz="2000" dirty="0"/>
              <a:t> НК РФ</a:t>
            </a:r>
            <a:r>
              <a:rPr lang="ru-RU" sz="2000" dirty="0" smtClean="0"/>
              <a:t>.</a:t>
            </a:r>
            <a:endParaRPr lang="ru-RU" sz="2000" dirty="0"/>
          </a:p>
          <a:p>
            <a:pPr algn="just">
              <a:lnSpc>
                <a:spcPct val="80000"/>
              </a:lnSpc>
              <a:buFont typeface="Wingdings" panose="05000000000000000000" pitchFamily="2" charset="2"/>
              <a:buNone/>
            </a:pPr>
            <a:r>
              <a:rPr lang="ru-RU" sz="2000" dirty="0"/>
              <a:t>При этом в стоимость товаров (работ и услуг) включается сумма НДС, акцизов.</a:t>
            </a:r>
            <a:endParaRPr lang="ru-RU" sz="2000" i="1" dirty="0"/>
          </a:p>
          <a:p>
            <a:pPr>
              <a:lnSpc>
                <a:spcPct val="80000"/>
              </a:lnSpc>
              <a:buFont typeface="Wingdings" panose="05000000000000000000" pitchFamily="2" charset="2"/>
              <a:buNone/>
            </a:pPr>
            <a:endParaRPr lang="ru-RU" sz="2000" dirty="0"/>
          </a:p>
        </p:txBody>
      </p:sp>
    </p:spTree>
    <p:extLst>
      <p:ext uri="{BB962C8B-B14F-4D97-AF65-F5344CB8AC3E}">
        <p14:creationId xmlns:p14="http://schemas.microsoft.com/office/powerpoint/2010/main" val="33699445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41064" y="260351"/>
            <a:ext cx="9903086" cy="1584325"/>
          </a:xfrm>
        </p:spPr>
        <p:txBody>
          <a:bodyPr>
            <a:noAutofit/>
          </a:bodyPr>
          <a:lstStyle/>
          <a:p>
            <a:r>
              <a:rPr lang="ru-RU" sz="2900" b="1" i="1" dirty="0">
                <a:solidFill>
                  <a:srgbClr val="FFFF00"/>
                </a:solidFill>
              </a:rPr>
              <a:t>К доходам, полученным налогоплательщиком в виде материальной выгоды, относятся:</a:t>
            </a:r>
            <a:br>
              <a:rPr lang="ru-RU" sz="2900" b="1" i="1" dirty="0">
                <a:solidFill>
                  <a:srgbClr val="FFFF00"/>
                </a:solidFill>
              </a:rPr>
            </a:br>
            <a:endParaRPr lang="ru-RU" sz="2900" b="1" i="1" dirty="0">
              <a:solidFill>
                <a:srgbClr val="FFFF00"/>
              </a:solidFill>
            </a:endParaRPr>
          </a:p>
        </p:txBody>
      </p:sp>
      <p:sp>
        <p:nvSpPr>
          <p:cNvPr id="13315" name="Rectangle 3"/>
          <p:cNvSpPr>
            <a:spLocks noGrp="1" noChangeArrowheads="1"/>
          </p:cNvSpPr>
          <p:nvPr>
            <p:ph type="body" idx="1"/>
          </p:nvPr>
        </p:nvSpPr>
        <p:spPr>
          <a:xfrm>
            <a:off x="527125" y="1602890"/>
            <a:ext cx="9683675" cy="4493112"/>
          </a:xfrm>
        </p:spPr>
        <p:txBody>
          <a:bodyPr>
            <a:normAutofit/>
          </a:bodyPr>
          <a:lstStyle/>
          <a:p>
            <a:r>
              <a:rPr lang="ru-RU" sz="2400" b="1" dirty="0"/>
              <a:t>экономия на процентах за пользование налогоплательщиком заемными средствами;</a:t>
            </a:r>
          </a:p>
          <a:p>
            <a:endParaRPr lang="ru-RU" sz="2400" b="1" dirty="0"/>
          </a:p>
          <a:p>
            <a:r>
              <a:rPr lang="ru-RU" sz="2400" b="1" dirty="0"/>
              <a:t>выгода, полученная от приобретения товаров (работ, услуг) у физических лиц, организаций и индивидуальных предпринимателей, которые являются взаимозависимыми лицами по отношению к налогоплательщику;</a:t>
            </a:r>
          </a:p>
          <a:p>
            <a:endParaRPr lang="ru-RU" sz="2400" b="1" dirty="0"/>
          </a:p>
          <a:p>
            <a:r>
              <a:rPr lang="ru-RU" sz="2400" b="1" dirty="0"/>
              <a:t>выгода, полученная от приобретения ценных бумаг.</a:t>
            </a:r>
          </a:p>
        </p:txBody>
      </p:sp>
    </p:spTree>
    <p:extLst>
      <p:ext uri="{BB962C8B-B14F-4D97-AF65-F5344CB8AC3E}">
        <p14:creationId xmlns:p14="http://schemas.microsoft.com/office/powerpoint/2010/main" val="18443945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44245" y="277813"/>
            <a:ext cx="9855443" cy="1422400"/>
          </a:xfrm>
        </p:spPr>
        <p:txBody>
          <a:bodyPr>
            <a:normAutofit fontScale="90000"/>
          </a:bodyPr>
          <a:lstStyle/>
          <a:p>
            <a:pPr algn="ctr"/>
            <a:r>
              <a:rPr lang="ru-RU" sz="3200" b="1" i="1" dirty="0">
                <a:solidFill>
                  <a:srgbClr val="FFFF00"/>
                </a:solidFill>
              </a:rPr>
              <a:t>Налоговым кодексом РФ предусмотрено четыре группы налоговых вычетов:</a:t>
            </a:r>
            <a:r>
              <a:rPr lang="ru-RU" sz="4000" b="1" dirty="0">
                <a:solidFill>
                  <a:srgbClr val="FFFF00"/>
                </a:solidFill>
              </a:rPr>
              <a:t/>
            </a:r>
            <a:br>
              <a:rPr lang="ru-RU" sz="4000" b="1" dirty="0">
                <a:solidFill>
                  <a:srgbClr val="FFFF00"/>
                </a:solidFill>
              </a:rPr>
            </a:br>
            <a:endParaRPr lang="ru-RU" sz="4000" b="1" dirty="0">
              <a:solidFill>
                <a:srgbClr val="FFFF00"/>
              </a:solidFill>
            </a:endParaRPr>
          </a:p>
        </p:txBody>
      </p:sp>
      <p:sp>
        <p:nvSpPr>
          <p:cNvPr id="14339" name="Rectangle 3"/>
          <p:cNvSpPr>
            <a:spLocks noGrp="1" noChangeArrowheads="1"/>
          </p:cNvSpPr>
          <p:nvPr>
            <p:ph type="body" idx="1"/>
          </p:nvPr>
        </p:nvSpPr>
        <p:spPr>
          <a:xfrm>
            <a:off x="602428" y="1323191"/>
            <a:ext cx="10951284" cy="4719021"/>
          </a:xfrm>
        </p:spPr>
        <p:txBody>
          <a:bodyPr>
            <a:noAutofit/>
          </a:bodyPr>
          <a:lstStyle/>
          <a:p>
            <a:pPr>
              <a:lnSpc>
                <a:spcPct val="80000"/>
              </a:lnSpc>
            </a:pPr>
            <a:r>
              <a:rPr lang="ru-RU" sz="3200" b="1" dirty="0"/>
              <a:t>стандартные; </a:t>
            </a:r>
          </a:p>
          <a:p>
            <a:pPr>
              <a:lnSpc>
                <a:spcPct val="80000"/>
              </a:lnSpc>
            </a:pPr>
            <a:r>
              <a:rPr lang="ru-RU" sz="3200" b="1" dirty="0"/>
              <a:t>социальные</a:t>
            </a:r>
            <a:r>
              <a:rPr lang="ru-RU" sz="3200" b="1" dirty="0" smtClean="0"/>
              <a:t>;</a:t>
            </a:r>
            <a:endParaRPr lang="ru-RU" sz="3200" b="1" dirty="0"/>
          </a:p>
          <a:p>
            <a:pPr>
              <a:lnSpc>
                <a:spcPct val="80000"/>
              </a:lnSpc>
            </a:pPr>
            <a:r>
              <a:rPr lang="ru-RU" sz="3200" b="1" dirty="0" smtClean="0"/>
              <a:t>имущественные;</a:t>
            </a:r>
            <a:endParaRPr lang="ru-RU" sz="3200" b="1" dirty="0"/>
          </a:p>
          <a:p>
            <a:pPr>
              <a:lnSpc>
                <a:spcPct val="80000"/>
              </a:lnSpc>
            </a:pPr>
            <a:r>
              <a:rPr lang="ru-RU" sz="3200" b="1" dirty="0"/>
              <a:t>профессиональные.</a:t>
            </a:r>
          </a:p>
          <a:p>
            <a:pPr>
              <a:lnSpc>
                <a:spcPct val="80000"/>
              </a:lnSpc>
              <a:buFont typeface="Wingdings" panose="05000000000000000000" pitchFamily="2" charset="2"/>
              <a:buNone/>
            </a:pPr>
            <a:endParaRPr lang="ru-RU" sz="3200" b="1" dirty="0"/>
          </a:p>
          <a:p>
            <a:pPr algn="just">
              <a:lnSpc>
                <a:spcPct val="80000"/>
              </a:lnSpc>
              <a:buFont typeface="Wingdings" panose="05000000000000000000" pitchFamily="2" charset="2"/>
              <a:buNone/>
            </a:pPr>
            <a:r>
              <a:rPr lang="ru-RU" sz="3200" b="1" dirty="0"/>
              <a:t>Налоговые вычеты предоставляются</a:t>
            </a:r>
          </a:p>
          <a:p>
            <a:pPr algn="just">
              <a:lnSpc>
                <a:spcPct val="80000"/>
              </a:lnSpc>
              <a:buFont typeface="Wingdings" panose="05000000000000000000" pitchFamily="2" charset="2"/>
              <a:buNone/>
            </a:pPr>
            <a:r>
              <a:rPr lang="ru-RU" sz="3200" b="1" dirty="0"/>
              <a:t>налогоплательщику только в отношении доходов,</a:t>
            </a:r>
          </a:p>
          <a:p>
            <a:pPr algn="just">
              <a:lnSpc>
                <a:spcPct val="80000"/>
              </a:lnSpc>
              <a:buFont typeface="Wingdings" panose="05000000000000000000" pitchFamily="2" charset="2"/>
              <a:buNone/>
            </a:pPr>
            <a:r>
              <a:rPr lang="ru-RU" sz="3200" b="1" dirty="0"/>
              <a:t>облагаемых по ставке 13 %</a:t>
            </a:r>
          </a:p>
        </p:txBody>
      </p:sp>
    </p:spTree>
    <p:extLst>
      <p:ext uri="{BB962C8B-B14F-4D97-AF65-F5344CB8AC3E}">
        <p14:creationId xmlns:p14="http://schemas.microsoft.com/office/powerpoint/2010/main" val="9872338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81200" y="274638"/>
            <a:ext cx="8229600" cy="487362"/>
          </a:xfrm>
        </p:spPr>
        <p:txBody>
          <a:bodyPr>
            <a:noAutofit/>
          </a:bodyPr>
          <a:lstStyle/>
          <a:p>
            <a:pPr algn="ctr"/>
            <a:r>
              <a:rPr lang="ru-RU" sz="2800" b="1" dirty="0">
                <a:solidFill>
                  <a:srgbClr val="FFFF00"/>
                </a:solidFill>
              </a:rPr>
              <a:t>Стандартные налоговые вычеты:</a:t>
            </a:r>
          </a:p>
        </p:txBody>
      </p:sp>
      <p:sp>
        <p:nvSpPr>
          <p:cNvPr id="15363" name="Rectangle 3"/>
          <p:cNvSpPr>
            <a:spLocks noGrp="1" noChangeArrowheads="1"/>
          </p:cNvSpPr>
          <p:nvPr>
            <p:ph type="body" idx="1"/>
          </p:nvPr>
        </p:nvSpPr>
        <p:spPr>
          <a:xfrm>
            <a:off x="451821" y="862740"/>
            <a:ext cx="11467652" cy="5689600"/>
          </a:xfrm>
        </p:spPr>
        <p:txBody>
          <a:bodyPr>
            <a:normAutofit/>
          </a:bodyPr>
          <a:lstStyle/>
          <a:p>
            <a:pPr algn="just">
              <a:lnSpc>
                <a:spcPct val="80000"/>
              </a:lnSpc>
            </a:pPr>
            <a:r>
              <a:rPr lang="ru-RU" sz="2000" b="1" i="1" dirty="0"/>
              <a:t>В размере 3 000 руб</a:t>
            </a:r>
            <a:r>
              <a:rPr lang="ru-RU" sz="2000" b="1" dirty="0"/>
              <a:t>. за каждый месяц налогового периода распространяется на следующие категории налогоплательщиков:</a:t>
            </a:r>
          </a:p>
          <a:p>
            <a:pPr lvl="1" algn="just">
              <a:lnSpc>
                <a:spcPct val="80000"/>
              </a:lnSpc>
              <a:buClr>
                <a:srgbClr val="F87A7A"/>
              </a:buClr>
              <a:buSzPct val="120000"/>
              <a:buFontTx/>
              <a:buChar char="•"/>
            </a:pPr>
            <a:r>
              <a:rPr lang="ru-RU" sz="1800" b="1" dirty="0"/>
              <a:t>лиц, получивших лучевую болезнь и другие заболевания, связанные с радиационным воздействием вследствие катастрофы на Чернобыльской АЭС</a:t>
            </a:r>
            <a:r>
              <a:rPr lang="ru-RU" sz="1800" b="1" dirty="0" smtClean="0"/>
              <a:t>;</a:t>
            </a:r>
            <a:endParaRPr lang="ru-RU" sz="1800" b="1" dirty="0"/>
          </a:p>
          <a:p>
            <a:pPr lvl="1" algn="just">
              <a:lnSpc>
                <a:spcPct val="80000"/>
              </a:lnSpc>
              <a:buClr>
                <a:srgbClr val="F87A7A"/>
              </a:buClr>
              <a:buSzPct val="120000"/>
              <a:buFontTx/>
              <a:buChar char="•"/>
            </a:pPr>
            <a:r>
              <a:rPr lang="ru-RU" sz="1800" b="1" dirty="0"/>
              <a:t> лиц, получивших инвалидность вследствие катастрофы и лиц, принимавших участие в ликвидации последствий ее на Чернобыльской АЭС</a:t>
            </a:r>
            <a:r>
              <a:rPr lang="ru-RU" sz="1800" b="1" dirty="0" smtClean="0"/>
              <a:t>;</a:t>
            </a:r>
            <a:endParaRPr lang="ru-RU" sz="1800" b="1" dirty="0"/>
          </a:p>
          <a:p>
            <a:pPr lvl="1" algn="just">
              <a:lnSpc>
                <a:spcPct val="80000"/>
              </a:lnSpc>
              <a:buClr>
                <a:srgbClr val="F87A7A"/>
              </a:buClr>
              <a:buSzPct val="120000"/>
              <a:buFontTx/>
              <a:buChar char="•"/>
            </a:pPr>
            <a:r>
              <a:rPr lang="ru-RU" sz="1800" b="1" dirty="0"/>
              <a:t>др. лиц, поименованных в Налоговом кодексе РФ.</a:t>
            </a:r>
          </a:p>
          <a:p>
            <a:pPr lvl="1" algn="just">
              <a:lnSpc>
                <a:spcPct val="80000"/>
              </a:lnSpc>
              <a:buClr>
                <a:srgbClr val="F87A7A"/>
              </a:buClr>
              <a:buSzPct val="120000"/>
              <a:buFontTx/>
              <a:buNone/>
            </a:pPr>
            <a:endParaRPr lang="ru-RU" sz="1050" b="1" i="1" dirty="0"/>
          </a:p>
          <a:p>
            <a:pPr algn="just">
              <a:lnSpc>
                <a:spcPct val="80000"/>
              </a:lnSpc>
            </a:pPr>
            <a:r>
              <a:rPr lang="ru-RU" sz="2000" b="1" i="1" dirty="0"/>
              <a:t>в размере 500 руб</a:t>
            </a:r>
            <a:r>
              <a:rPr lang="ru-RU" sz="2000" b="1" dirty="0"/>
              <a:t>. за каждый месяц налогового периода распространяется на следующие категории налогоплательщиков</a:t>
            </a:r>
            <a:r>
              <a:rPr lang="ru-RU" sz="2000" b="1" dirty="0" smtClean="0"/>
              <a:t>:</a:t>
            </a:r>
            <a:endParaRPr lang="ru-RU" sz="2000" b="1" dirty="0"/>
          </a:p>
          <a:p>
            <a:pPr lvl="1" algn="just">
              <a:lnSpc>
                <a:spcPct val="80000"/>
              </a:lnSpc>
              <a:buClr>
                <a:srgbClr val="F87A7A"/>
              </a:buClr>
              <a:buSzPct val="120000"/>
              <a:buFontTx/>
              <a:buChar char="•"/>
            </a:pPr>
            <a:r>
              <a:rPr lang="ru-RU" sz="1800" b="1" dirty="0"/>
              <a:t>героев Советского Союза, Героев Российской Федерации, 	лиц, награжденных орденом Славы трех степеней</a:t>
            </a:r>
            <a:r>
              <a:rPr lang="ru-RU" sz="1800" b="1" dirty="0" smtClean="0"/>
              <a:t>;</a:t>
            </a:r>
            <a:endParaRPr lang="ru-RU" sz="1800" b="1" dirty="0"/>
          </a:p>
          <a:p>
            <a:pPr lvl="1" algn="just">
              <a:lnSpc>
                <a:spcPct val="80000"/>
              </a:lnSpc>
              <a:buClr>
                <a:srgbClr val="F87A7A"/>
              </a:buClr>
              <a:buSzPct val="120000"/>
              <a:buFontTx/>
              <a:buChar char="•"/>
            </a:pPr>
            <a:r>
              <a:rPr lang="ru-RU" sz="1800" b="1" dirty="0"/>
              <a:t>лиц, находившихся в Ленинграде в период блокады</a:t>
            </a:r>
            <a:r>
              <a:rPr lang="ru-RU" sz="1800" b="1" dirty="0" smtClean="0"/>
              <a:t>;</a:t>
            </a:r>
            <a:endParaRPr lang="ru-RU" sz="1800" b="1" dirty="0"/>
          </a:p>
          <a:p>
            <a:pPr lvl="1" algn="just">
              <a:lnSpc>
                <a:spcPct val="80000"/>
              </a:lnSpc>
              <a:buClr>
                <a:srgbClr val="F87A7A"/>
              </a:buClr>
              <a:buSzPct val="120000"/>
              <a:buFontTx/>
              <a:buChar char="•"/>
            </a:pPr>
            <a:r>
              <a:rPr lang="ru-RU" sz="1800" b="1" dirty="0"/>
              <a:t>бывших узников концлагерей, гетто и других мест принудительного 	содержания,</a:t>
            </a:r>
          </a:p>
          <a:p>
            <a:pPr lvl="1" algn="just">
              <a:lnSpc>
                <a:spcPct val="80000"/>
              </a:lnSpc>
              <a:buClr>
                <a:srgbClr val="F87A7A"/>
              </a:buClr>
              <a:buSzPct val="120000"/>
              <a:buFontTx/>
              <a:buNone/>
            </a:pPr>
            <a:r>
              <a:rPr lang="ru-RU" sz="1800" b="1" dirty="0"/>
              <a:t>созданных фашисткой Германией</a:t>
            </a:r>
            <a:r>
              <a:rPr lang="ru-RU" sz="1800" b="1" dirty="0" smtClean="0"/>
              <a:t>;</a:t>
            </a:r>
            <a:endParaRPr lang="ru-RU" sz="1800" b="1" dirty="0"/>
          </a:p>
          <a:p>
            <a:pPr lvl="1" algn="just">
              <a:lnSpc>
                <a:spcPct val="80000"/>
              </a:lnSpc>
              <a:buClr>
                <a:srgbClr val="F87A7A"/>
              </a:buClr>
              <a:buSzPct val="120000"/>
              <a:buFontTx/>
              <a:buChar char="•"/>
            </a:pPr>
            <a:r>
              <a:rPr lang="ru-RU" sz="1800" b="1" dirty="0"/>
              <a:t>др. гражданам, указанным в НК РФ.</a:t>
            </a:r>
            <a:endParaRPr lang="ru-RU" sz="1800" b="1" i="1" dirty="0"/>
          </a:p>
        </p:txBody>
      </p:sp>
    </p:spTree>
    <p:extLst>
      <p:ext uri="{BB962C8B-B14F-4D97-AF65-F5344CB8AC3E}">
        <p14:creationId xmlns:p14="http://schemas.microsoft.com/office/powerpoint/2010/main" val="39200359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xfrm>
            <a:off x="475130" y="882127"/>
            <a:ext cx="11241740" cy="5459618"/>
          </a:xfrm>
        </p:spPr>
        <p:txBody>
          <a:bodyPr>
            <a:noAutofit/>
          </a:bodyPr>
          <a:lstStyle/>
          <a:p>
            <a:r>
              <a:rPr lang="ru-RU" sz="1600" b="1" dirty="0" smtClean="0"/>
              <a:t>1 </a:t>
            </a:r>
            <a:r>
              <a:rPr lang="ru-RU" sz="1600" b="1" dirty="0"/>
              <a:t>400 рублей - на первого ребенка;</a:t>
            </a:r>
          </a:p>
          <a:p>
            <a:r>
              <a:rPr lang="ru-RU" sz="1600" b="1" dirty="0"/>
              <a:t>1 400 рублей - на второго ребенка;</a:t>
            </a:r>
          </a:p>
          <a:p>
            <a:r>
              <a:rPr lang="ru-RU" sz="1600" b="1" dirty="0"/>
              <a:t>3 000 рублей - на третьего и каждого последующего ребенка;</a:t>
            </a:r>
          </a:p>
          <a:p>
            <a:r>
              <a:rPr lang="ru-RU" sz="1600" b="1" dirty="0"/>
              <a:t>3 000 рублей - на каждого ребенка в случае, если ребенок в возрасте до 18 лет является ребенком-инвалидом, или учащегося очной формы обучения, аспиранта, ординатора, интерна, студента в возрасте до 24 лет, если он является инвалидом I или II группы.</a:t>
            </a:r>
          </a:p>
          <a:p>
            <a:pPr marL="0" indent="0">
              <a:buNone/>
            </a:pPr>
            <a:r>
              <a:rPr lang="ru-RU" sz="1600" b="1" dirty="0"/>
              <a:t>Налоговый вычет производится на каждого ребенка в возрасте до 18 лет, а также на каждого учащегося очной формы обучения, аспиранта, ординатора, интерна, студента, курсанта в возрасте до 24 лет.</a:t>
            </a:r>
          </a:p>
          <a:p>
            <a:pPr marL="0" indent="0">
              <a:buNone/>
            </a:pPr>
            <a:r>
              <a:rPr lang="ru-RU" sz="1600" b="1" dirty="0"/>
              <a:t>Налоговый вычет предоставляется в двойном размере единственному родителю (приемному родителю), усыновителю, опекуну, попечителю. Предоставление указанного налогового вычета единственному родителю прекращается с месяца, следующего за месяцем вступления его в брак.</a:t>
            </a:r>
          </a:p>
          <a:p>
            <a:pPr marL="0" indent="0">
              <a:buNone/>
            </a:pPr>
            <a:r>
              <a:rPr lang="ru-RU" sz="1600" b="1" dirty="0"/>
              <a:t>Налоговый вычет предоставляется родителям, супругу (супруге) родителя, усыновителям, опекунам, попечителям, приемным родителям, супругу (супруге) приемного родителя на основании их письменных заявлений и документов, подтверждающих право на данный налоговый вычет.</a:t>
            </a:r>
          </a:p>
          <a:p>
            <a:pPr marL="0" indent="0">
              <a:buNone/>
            </a:pPr>
            <a:r>
              <a:rPr lang="ru-RU" sz="1600" b="1" dirty="0"/>
              <a:t>При этом физическим лицам, у которых ребенок (дети) находится (находятся) за пределами Российской Федерации, налоговый вычет предоставляется на основании документов, заверенных компетентными органами государства, в котором проживает (проживают) ребенок (дети).</a:t>
            </a:r>
          </a:p>
          <a:p>
            <a:pPr marL="0" indent="0">
              <a:buNone/>
            </a:pPr>
            <a:r>
              <a:rPr lang="ru-RU" sz="1600" b="1" dirty="0"/>
              <a:t>Налоговый вычет может предоставляться в двойном размере одному из родителей (приемных родителей) по их выбору на основании заявления об отказе одного из родителей (приемных родителей) от получения налогового вычета</a:t>
            </a:r>
            <a:r>
              <a:rPr lang="ru-RU" sz="1600" b="1" dirty="0" smtClean="0"/>
              <a:t>.</a:t>
            </a:r>
            <a:endParaRPr lang="ru-RU" sz="1600" b="1" dirty="0"/>
          </a:p>
        </p:txBody>
      </p:sp>
      <p:sp>
        <p:nvSpPr>
          <p:cNvPr id="3" name="Rectangle 2"/>
          <p:cNvSpPr>
            <a:spLocks noGrp="1" noChangeArrowheads="1"/>
          </p:cNvSpPr>
          <p:nvPr>
            <p:ph type="title"/>
          </p:nvPr>
        </p:nvSpPr>
        <p:spPr>
          <a:xfrm>
            <a:off x="1981200" y="274638"/>
            <a:ext cx="8229600" cy="487362"/>
          </a:xfrm>
        </p:spPr>
        <p:txBody>
          <a:bodyPr>
            <a:noAutofit/>
          </a:bodyPr>
          <a:lstStyle/>
          <a:p>
            <a:pPr algn="ctr"/>
            <a:r>
              <a:rPr lang="ru-RU" sz="2800" b="1" dirty="0">
                <a:solidFill>
                  <a:srgbClr val="FFFF00"/>
                </a:solidFill>
              </a:rPr>
              <a:t>Стандартные налоговые вычеты:</a:t>
            </a:r>
          </a:p>
        </p:txBody>
      </p:sp>
    </p:spTree>
    <p:extLst>
      <p:ext uri="{BB962C8B-B14F-4D97-AF65-F5344CB8AC3E}">
        <p14:creationId xmlns:p14="http://schemas.microsoft.com/office/powerpoint/2010/main" val="16895358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030287" y="308386"/>
            <a:ext cx="10131425" cy="1456267"/>
          </a:xfrm>
        </p:spPr>
        <p:txBody>
          <a:bodyPr/>
          <a:lstStyle/>
          <a:p>
            <a:pPr algn="ctr"/>
            <a:r>
              <a:rPr lang="ru-RU" sz="3200" b="1" dirty="0">
                <a:solidFill>
                  <a:srgbClr val="FFFF00"/>
                </a:solidFill>
              </a:rPr>
              <a:t>Социальные налоговые вычеты:</a:t>
            </a:r>
            <a:br>
              <a:rPr lang="ru-RU" sz="3200" b="1" dirty="0">
                <a:solidFill>
                  <a:srgbClr val="FFFF00"/>
                </a:solidFill>
              </a:rPr>
            </a:br>
            <a:endParaRPr lang="ru-RU" sz="3200" b="1" dirty="0">
              <a:solidFill>
                <a:srgbClr val="FFFF00"/>
              </a:solidFill>
            </a:endParaRPr>
          </a:p>
        </p:txBody>
      </p:sp>
      <p:sp>
        <p:nvSpPr>
          <p:cNvPr id="17411" name="Rectangle 3"/>
          <p:cNvSpPr>
            <a:spLocks noGrp="1" noChangeArrowheads="1"/>
          </p:cNvSpPr>
          <p:nvPr>
            <p:ph type="body" idx="1"/>
          </p:nvPr>
        </p:nvSpPr>
        <p:spPr>
          <a:xfrm>
            <a:off x="441064" y="1268414"/>
            <a:ext cx="10720648" cy="4827587"/>
          </a:xfrm>
        </p:spPr>
        <p:txBody>
          <a:bodyPr>
            <a:normAutofit/>
          </a:bodyPr>
          <a:lstStyle/>
          <a:p>
            <a:pPr>
              <a:lnSpc>
                <a:spcPct val="80000"/>
              </a:lnSpc>
              <a:buFont typeface="Wingdings" panose="05000000000000000000" pitchFamily="2" charset="2"/>
              <a:buNone/>
            </a:pPr>
            <a:r>
              <a:rPr lang="ru-RU" sz="2400" dirty="0"/>
              <a:t>	Налоговая база налогоплательщика уменьшается на суммы, направляемые:</a:t>
            </a:r>
          </a:p>
          <a:p>
            <a:pPr>
              <a:lnSpc>
                <a:spcPct val="80000"/>
              </a:lnSpc>
              <a:buFont typeface="Wingdings" panose="05000000000000000000" pitchFamily="2" charset="2"/>
              <a:buNone/>
            </a:pPr>
            <a:endParaRPr lang="ru-RU" sz="2400" dirty="0"/>
          </a:p>
          <a:p>
            <a:pPr>
              <a:lnSpc>
                <a:spcPct val="80000"/>
              </a:lnSpc>
            </a:pPr>
            <a:r>
              <a:rPr lang="ru-RU" sz="2400" dirty="0"/>
              <a:t>на благотворительные цели, но не более 25 % суммы дохода, полученного в налоговом периоде;</a:t>
            </a:r>
          </a:p>
          <a:p>
            <a:pPr>
              <a:lnSpc>
                <a:spcPct val="80000"/>
              </a:lnSpc>
            </a:pPr>
            <a:endParaRPr lang="ru-RU" sz="2400" dirty="0"/>
          </a:p>
          <a:p>
            <a:pPr>
              <a:lnSpc>
                <a:spcPct val="80000"/>
              </a:lnSpc>
            </a:pPr>
            <a:r>
              <a:rPr lang="ru-RU" sz="2400" dirty="0"/>
              <a:t>на свое обучение в образовательных учреждениях не более 50 000 руб., за обучение своих детей в возрасте до 24 лет на дневной форме обучения, но не более 50 000 руб. на каждого ребенка в сумме на обоих родителей.</a:t>
            </a:r>
          </a:p>
          <a:p>
            <a:pPr>
              <a:lnSpc>
                <a:spcPct val="80000"/>
              </a:lnSpc>
            </a:pPr>
            <a:endParaRPr lang="ru-RU" sz="2400" dirty="0"/>
          </a:p>
          <a:p>
            <a:pPr>
              <a:lnSpc>
                <a:spcPct val="80000"/>
              </a:lnSpc>
            </a:pPr>
            <a:r>
              <a:rPr lang="ru-RU" sz="2400" dirty="0"/>
              <a:t>на свое лечение, лечение родителей, супруга, детей в возрасте до 18 лет, в медицинских учреждениях РФ, в соответствии с перечнем Правительства РФ. Общая сумма вычета не может превышать </a:t>
            </a:r>
            <a:r>
              <a:rPr lang="ru-RU" sz="2400" dirty="0" smtClean="0"/>
              <a:t>120 </a:t>
            </a:r>
            <a:r>
              <a:rPr lang="ru-RU" sz="2400" dirty="0"/>
              <a:t>000 руб. в год.</a:t>
            </a:r>
          </a:p>
        </p:txBody>
      </p:sp>
    </p:spTree>
    <p:extLst>
      <p:ext uri="{BB962C8B-B14F-4D97-AF65-F5344CB8AC3E}">
        <p14:creationId xmlns:p14="http://schemas.microsoft.com/office/powerpoint/2010/main" val="20401748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930996" y="489792"/>
            <a:ext cx="8229600" cy="630237"/>
          </a:xfrm>
        </p:spPr>
        <p:txBody>
          <a:bodyPr>
            <a:noAutofit/>
          </a:bodyPr>
          <a:lstStyle/>
          <a:p>
            <a:r>
              <a:rPr lang="ru-RU" sz="3200" b="1" dirty="0">
                <a:solidFill>
                  <a:srgbClr val="FFFF00"/>
                </a:solidFill>
              </a:rPr>
              <a:t>Имущественные налоговые вычеты: </a:t>
            </a:r>
            <a:br>
              <a:rPr lang="ru-RU" sz="3200" b="1" dirty="0">
                <a:solidFill>
                  <a:srgbClr val="FFFF00"/>
                </a:solidFill>
              </a:rPr>
            </a:br>
            <a:endParaRPr lang="ru-RU" sz="3200" b="1" dirty="0">
              <a:solidFill>
                <a:srgbClr val="FFFF00"/>
              </a:solidFill>
            </a:endParaRPr>
          </a:p>
        </p:txBody>
      </p:sp>
      <p:sp>
        <p:nvSpPr>
          <p:cNvPr id="18435" name="Rectangle 3"/>
          <p:cNvSpPr>
            <a:spLocks noGrp="1" noChangeArrowheads="1"/>
          </p:cNvSpPr>
          <p:nvPr>
            <p:ph type="body" idx="1"/>
          </p:nvPr>
        </p:nvSpPr>
        <p:spPr>
          <a:xfrm>
            <a:off x="666973" y="620714"/>
            <a:ext cx="10757647" cy="5976937"/>
          </a:xfrm>
        </p:spPr>
        <p:txBody>
          <a:bodyPr/>
          <a:lstStyle/>
          <a:p>
            <a:pPr>
              <a:lnSpc>
                <a:spcPct val="80000"/>
              </a:lnSpc>
              <a:buFont typeface="Wingdings" panose="05000000000000000000" pitchFamily="2" charset="2"/>
              <a:buNone/>
            </a:pPr>
            <a:r>
              <a:rPr lang="ru-RU" sz="2000" b="1" dirty="0"/>
              <a:t>	Налоговая база налогоплательщика уменьшается:</a:t>
            </a:r>
          </a:p>
          <a:p>
            <a:pPr>
              <a:lnSpc>
                <a:spcPct val="80000"/>
              </a:lnSpc>
              <a:buFont typeface="Wingdings" panose="05000000000000000000" pitchFamily="2" charset="2"/>
              <a:buNone/>
            </a:pPr>
            <a:endParaRPr lang="ru-RU" sz="2000" b="1" dirty="0"/>
          </a:p>
          <a:p>
            <a:pPr algn="just">
              <a:lnSpc>
                <a:spcPct val="80000"/>
              </a:lnSpc>
            </a:pPr>
            <a:r>
              <a:rPr lang="ru-RU" sz="2000" b="1" dirty="0"/>
              <a:t>на суммы, полученные налогоплательщиком в налоговом периоде от продажи жилых домов, квартир, дач, садовых домиков или земельных участков, находившихся в собственности налогоплательщика менее трех лет, но не превышающих в целом 1 000 000 руб., а также от продажи иного имущества, находящегося в собственности налогоплательщика менее трех лет, но не превышающего </a:t>
            </a:r>
            <a:r>
              <a:rPr lang="ru-RU" sz="2000" b="1" dirty="0" smtClean="0"/>
              <a:t>250</a:t>
            </a:r>
            <a:r>
              <a:rPr lang="ru-RU" sz="2000" b="1" dirty="0"/>
              <a:t> 000 руб.;</a:t>
            </a:r>
          </a:p>
          <a:p>
            <a:pPr>
              <a:lnSpc>
                <a:spcPct val="80000"/>
              </a:lnSpc>
            </a:pPr>
            <a:endParaRPr lang="ru-RU" sz="1000" b="1" dirty="0"/>
          </a:p>
          <a:p>
            <a:pPr algn="just">
              <a:lnSpc>
                <a:spcPct val="80000"/>
              </a:lnSpc>
              <a:buFont typeface="Wingdings" panose="05000000000000000000" pitchFamily="2" charset="2"/>
              <a:buNone/>
            </a:pPr>
            <a:r>
              <a:rPr lang="ru-RU" sz="2000" b="1" dirty="0"/>
              <a:t>		Если указанное имущество находилось в собственности налогоплательщика более указанных сроков, налоговый вычет предоставляется в сумме, полученной от продажи указанного имущества.</a:t>
            </a:r>
          </a:p>
          <a:p>
            <a:pPr algn="just">
              <a:lnSpc>
                <a:spcPct val="80000"/>
              </a:lnSpc>
            </a:pPr>
            <a:endParaRPr lang="ru-RU" sz="1200" b="1" dirty="0"/>
          </a:p>
          <a:p>
            <a:pPr algn="just">
              <a:lnSpc>
                <a:spcPct val="80000"/>
              </a:lnSpc>
            </a:pPr>
            <a:r>
              <a:rPr lang="ru-RU" sz="2000" b="1" dirty="0"/>
              <a:t>на суммы, израсходованные налогоплательщиком на новое строительство либо на приобретение на территории РФ жилого дома или квартиры. Общий размер имущественного вычета не может превышать </a:t>
            </a:r>
            <a:r>
              <a:rPr lang="ru-RU" sz="2000" b="1" dirty="0" smtClean="0"/>
              <a:t>2</a:t>
            </a:r>
            <a:r>
              <a:rPr lang="ru-RU" sz="2000" b="1" dirty="0"/>
              <a:t> 000 000 руб., без учета сумм, направленных на погашение процентов по ипотечным кредитам, полученным в российских банках. Повторное предоставление имущественного вычета на новое строительство не допускается.</a:t>
            </a:r>
          </a:p>
        </p:txBody>
      </p:sp>
    </p:spTree>
    <p:extLst>
      <p:ext uri="{BB962C8B-B14F-4D97-AF65-F5344CB8AC3E}">
        <p14:creationId xmlns:p14="http://schemas.microsoft.com/office/powerpoint/2010/main" val="23645836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19549" y="277813"/>
            <a:ext cx="9637266" cy="1206500"/>
          </a:xfrm>
        </p:spPr>
        <p:txBody>
          <a:bodyPr>
            <a:normAutofit fontScale="90000"/>
          </a:bodyPr>
          <a:lstStyle/>
          <a:p>
            <a:pPr algn="ctr"/>
            <a:r>
              <a:rPr lang="ru-RU" sz="3200" b="1" dirty="0">
                <a:solidFill>
                  <a:srgbClr val="FFFF00"/>
                </a:solidFill>
              </a:rPr>
              <a:t>Профессиональные налоговые вычеты предоставляются:</a:t>
            </a:r>
            <a:r>
              <a:rPr lang="ru-RU" sz="3200" dirty="0"/>
              <a:t/>
            </a:r>
            <a:br>
              <a:rPr lang="ru-RU" sz="3200" dirty="0"/>
            </a:br>
            <a:endParaRPr lang="ru-RU" sz="3200" dirty="0"/>
          </a:p>
        </p:txBody>
      </p:sp>
      <p:sp>
        <p:nvSpPr>
          <p:cNvPr id="19459" name="Rectangle 3"/>
          <p:cNvSpPr>
            <a:spLocks noGrp="1" noChangeArrowheads="1"/>
          </p:cNvSpPr>
          <p:nvPr>
            <p:ph type="body" idx="1"/>
          </p:nvPr>
        </p:nvSpPr>
        <p:spPr>
          <a:xfrm>
            <a:off x="559397" y="1042503"/>
            <a:ext cx="10929769" cy="5329237"/>
          </a:xfrm>
        </p:spPr>
        <p:txBody>
          <a:bodyPr/>
          <a:lstStyle/>
          <a:p>
            <a:pPr algn="just">
              <a:lnSpc>
                <a:spcPct val="80000"/>
              </a:lnSpc>
            </a:pPr>
            <a:r>
              <a:rPr lang="ru-RU" sz="2000" dirty="0"/>
              <a:t>Физическим лицам, зарегистрированным в установленном действующим законодательством порядке и осуществляющим предпринимательскую деятельность без образования юридического лица, они имеют право на вычет фактически произведенных ими и  документально подтвержденных расходов, непосредственно связанных с извлечением доходов.</a:t>
            </a:r>
          </a:p>
          <a:p>
            <a:pPr algn="just">
              <a:lnSpc>
                <a:spcPct val="80000"/>
              </a:lnSpc>
            </a:pPr>
            <a:endParaRPr lang="ru-RU" sz="2000" dirty="0"/>
          </a:p>
          <a:p>
            <a:pPr algn="just">
              <a:lnSpc>
                <a:spcPct val="80000"/>
              </a:lnSpc>
              <a:buFont typeface="Wingdings" panose="05000000000000000000" pitchFamily="2" charset="2"/>
              <a:buNone/>
            </a:pPr>
            <a:r>
              <a:rPr lang="ru-RU" sz="2000" dirty="0"/>
              <a:t>		Если налогоплательщик не в состоянии документально подтвердить свои расходы, связанные с деятельностью в качестве индивидуального предпринимателя, профессиональный налоговый вычет предоставляется в размере 20% общей суммы доходов, полученной индивидуальным предпринимателем от предпринимательской деятельности.</a:t>
            </a:r>
          </a:p>
          <a:p>
            <a:pPr algn="just">
              <a:lnSpc>
                <a:spcPct val="80000"/>
              </a:lnSpc>
              <a:buFont typeface="Wingdings" panose="05000000000000000000" pitchFamily="2" charset="2"/>
              <a:buNone/>
            </a:pPr>
            <a:endParaRPr lang="ru-RU" sz="2000" dirty="0"/>
          </a:p>
          <a:p>
            <a:pPr algn="just">
              <a:lnSpc>
                <a:spcPct val="80000"/>
              </a:lnSpc>
              <a:buFont typeface="Wingdings" panose="05000000000000000000" pitchFamily="2" charset="2"/>
              <a:buNone/>
            </a:pPr>
            <a:r>
              <a:rPr lang="ru-RU" sz="2000" dirty="0"/>
              <a:t>		Социальные, имущественные и профессиональные вычеты предоставляются налогоплательщику по окончании года при предоставлении декларации о доходах на основании письменного заявления и подтверждающих документов.</a:t>
            </a:r>
          </a:p>
        </p:txBody>
      </p:sp>
    </p:spTree>
    <p:extLst>
      <p:ext uri="{BB962C8B-B14F-4D97-AF65-F5344CB8AC3E}">
        <p14:creationId xmlns:p14="http://schemas.microsoft.com/office/powerpoint/2010/main" val="26744593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81200" y="274639"/>
            <a:ext cx="8229600" cy="630237"/>
          </a:xfrm>
        </p:spPr>
        <p:txBody>
          <a:bodyPr/>
          <a:lstStyle/>
          <a:p>
            <a:pPr algn="ctr"/>
            <a:r>
              <a:rPr lang="ru-RU" sz="3200" b="1" dirty="0">
                <a:solidFill>
                  <a:srgbClr val="FFFF00"/>
                </a:solidFill>
              </a:rPr>
              <a:t>Ставки НДФЛ:</a:t>
            </a:r>
          </a:p>
        </p:txBody>
      </p:sp>
      <p:sp>
        <p:nvSpPr>
          <p:cNvPr id="22531" name="Rectangle 3"/>
          <p:cNvSpPr>
            <a:spLocks noGrp="1" noChangeArrowheads="1"/>
          </p:cNvSpPr>
          <p:nvPr>
            <p:ph type="body" idx="1"/>
          </p:nvPr>
        </p:nvSpPr>
        <p:spPr>
          <a:xfrm>
            <a:off x="502023" y="589757"/>
            <a:ext cx="11187953" cy="5832475"/>
          </a:xfrm>
        </p:spPr>
        <p:txBody>
          <a:bodyPr>
            <a:normAutofit fontScale="92500" lnSpcReduction="10000"/>
          </a:bodyPr>
          <a:lstStyle/>
          <a:p>
            <a:pPr>
              <a:lnSpc>
                <a:spcPct val="80000"/>
              </a:lnSpc>
            </a:pPr>
            <a:endParaRPr lang="ru-RU" sz="1400" b="1" dirty="0"/>
          </a:p>
          <a:p>
            <a:pPr>
              <a:lnSpc>
                <a:spcPct val="80000"/>
              </a:lnSpc>
            </a:pPr>
            <a:r>
              <a:rPr lang="ru-RU" sz="2400" b="1" dirty="0"/>
              <a:t>Налоговая ставка 30% устанавливается  для доходов физических лиц, не являющихся налоговыми резидентами </a:t>
            </a:r>
            <a:r>
              <a:rPr lang="ru-RU" sz="2400" b="1" dirty="0" smtClean="0"/>
              <a:t>РФ</a:t>
            </a:r>
            <a:r>
              <a:rPr lang="ru-RU" sz="2400" b="1" dirty="0"/>
              <a:t>.</a:t>
            </a:r>
            <a:endParaRPr lang="ru-RU" sz="1400" b="1" dirty="0"/>
          </a:p>
          <a:p>
            <a:pPr>
              <a:lnSpc>
                <a:spcPct val="80000"/>
              </a:lnSpc>
            </a:pPr>
            <a:r>
              <a:rPr lang="ru-RU" sz="2400" b="1" dirty="0"/>
              <a:t>Налоговая ставка 35% устанавливается для следующих доходов:</a:t>
            </a:r>
          </a:p>
          <a:p>
            <a:pPr>
              <a:lnSpc>
                <a:spcPct val="80000"/>
              </a:lnSpc>
              <a:buFont typeface="Wingdings" panose="05000000000000000000" pitchFamily="2" charset="2"/>
              <a:buNone/>
            </a:pPr>
            <a:endParaRPr lang="ru-RU" sz="1400" b="1" dirty="0"/>
          </a:p>
          <a:p>
            <a:pPr lvl="1">
              <a:lnSpc>
                <a:spcPct val="80000"/>
              </a:lnSpc>
              <a:buClr>
                <a:srgbClr val="F87A7A"/>
              </a:buClr>
              <a:buSzPct val="120000"/>
              <a:buFontTx/>
              <a:buChar char="•"/>
            </a:pPr>
            <a:r>
              <a:rPr lang="ru-RU" sz="2400" b="1" dirty="0"/>
              <a:t>стоимости любых выигрышей и призов, получаемых в проводимых конкурсах, играх и других мероприятиях в целях рекламы товаров, работ и услуг, в части превышения 4000 руб</a:t>
            </a:r>
            <a:r>
              <a:rPr lang="ru-RU" sz="2400" b="1" dirty="0" smtClean="0"/>
              <a:t>.;</a:t>
            </a:r>
          </a:p>
          <a:p>
            <a:pPr lvl="1">
              <a:lnSpc>
                <a:spcPct val="80000"/>
              </a:lnSpc>
              <a:buClr>
                <a:srgbClr val="F87A7A"/>
              </a:buClr>
              <a:buSzPct val="120000"/>
              <a:buFontTx/>
              <a:buChar char="•"/>
            </a:pPr>
            <a:r>
              <a:rPr lang="ru-RU" sz="2400" b="1" dirty="0"/>
              <a:t>суммы экономии на процентах при получении налогоплательщиками заемных (кредитных) средств в части превышения размеров, указанных в </a:t>
            </a:r>
            <a:r>
              <a:rPr lang="ru-RU" sz="2400" b="1" dirty="0">
                <a:hlinkClick r:id="rId2" tooltip="Ссылка на текущий документ"/>
              </a:rPr>
              <a:t>пункте 2 статьи 212</a:t>
            </a:r>
            <a:r>
              <a:rPr lang="ru-RU" sz="2400" b="1" dirty="0"/>
              <a:t> </a:t>
            </a:r>
            <a:r>
              <a:rPr lang="ru-RU" sz="2400" b="1" dirty="0" smtClean="0"/>
              <a:t>НК РФ;</a:t>
            </a:r>
          </a:p>
          <a:p>
            <a:pPr lvl="1">
              <a:lnSpc>
                <a:spcPct val="80000"/>
              </a:lnSpc>
              <a:buClr>
                <a:srgbClr val="F87A7A"/>
              </a:buClr>
              <a:buSzPct val="120000"/>
              <a:buFontTx/>
              <a:buChar char="•"/>
            </a:pPr>
            <a:r>
              <a:rPr lang="ru-RU" sz="2400" b="1" dirty="0" smtClean="0"/>
              <a:t>процентных </a:t>
            </a:r>
            <a:r>
              <a:rPr lang="ru-RU" sz="2400" b="1" dirty="0"/>
              <a:t>доходов по вкладам банков в части превышения суммы, рассчитанной исходя из </a:t>
            </a:r>
            <a:r>
              <a:rPr lang="ru-RU" sz="2400" b="1" dirty="0">
                <a:hlinkClick r:id="rId3"/>
              </a:rPr>
              <a:t>ставки рефинансирования</a:t>
            </a:r>
            <a:r>
              <a:rPr lang="ru-RU" sz="2400" b="1" dirty="0"/>
              <a:t> Центрального банка Российской Федерации, увеличенной на пять процентных </a:t>
            </a:r>
            <a:r>
              <a:rPr lang="ru-RU" sz="2400" b="1" dirty="0" smtClean="0"/>
              <a:t>пунктов по</a:t>
            </a:r>
            <a:r>
              <a:rPr lang="ru-RU" sz="2400" b="1" dirty="0"/>
              <a:t/>
            </a:r>
            <a:br>
              <a:rPr lang="ru-RU" sz="2400" b="1" dirty="0"/>
            </a:br>
            <a:r>
              <a:rPr lang="ru-RU" sz="2400" b="1" dirty="0" smtClean="0"/>
              <a:t>рублевым </a:t>
            </a:r>
            <a:r>
              <a:rPr lang="ru-RU" sz="2400" b="1" dirty="0"/>
              <a:t>вкладам, и 9% по вкладам в  иностранной валюте;</a:t>
            </a:r>
          </a:p>
          <a:p>
            <a:pPr marL="0" indent="0">
              <a:lnSpc>
                <a:spcPct val="80000"/>
              </a:lnSpc>
              <a:buSzPct val="120000"/>
              <a:buNone/>
            </a:pPr>
            <a:endParaRPr lang="ru-RU" sz="2800" b="1" dirty="0"/>
          </a:p>
          <a:p>
            <a:pPr>
              <a:lnSpc>
                <a:spcPct val="80000"/>
              </a:lnSpc>
              <a:buSzPct val="120000"/>
            </a:pPr>
            <a:r>
              <a:rPr lang="ru-RU" sz="2800" b="1" dirty="0" smtClean="0"/>
              <a:t> </a:t>
            </a:r>
            <a:r>
              <a:rPr lang="ru-RU" sz="2800" b="1" dirty="0">
                <a:solidFill>
                  <a:srgbClr val="FF0000"/>
                </a:solidFill>
              </a:rPr>
              <a:t>Стандартная ставка НДФЛ 13 </a:t>
            </a:r>
            <a:r>
              <a:rPr lang="ru-RU" sz="2800" b="1" dirty="0" smtClean="0">
                <a:solidFill>
                  <a:srgbClr val="FF0000"/>
                </a:solidFill>
              </a:rPr>
              <a:t>%;</a:t>
            </a:r>
          </a:p>
          <a:p>
            <a:pPr>
              <a:lnSpc>
                <a:spcPct val="80000"/>
              </a:lnSpc>
              <a:buSzPct val="120000"/>
            </a:pPr>
            <a:r>
              <a:rPr lang="ru-RU" sz="2800" b="1" dirty="0" smtClean="0">
                <a:solidFill>
                  <a:srgbClr val="FF0000"/>
                </a:solidFill>
              </a:rPr>
              <a:t>Ставка </a:t>
            </a:r>
            <a:r>
              <a:rPr lang="ru-RU" sz="2800" b="1" dirty="0">
                <a:solidFill>
                  <a:srgbClr val="FF0000"/>
                </a:solidFill>
              </a:rPr>
              <a:t>9 % по доходам в виде дивидендов.</a:t>
            </a:r>
          </a:p>
        </p:txBody>
      </p:sp>
    </p:spTree>
    <p:extLst>
      <p:ext uri="{BB962C8B-B14F-4D97-AF65-F5344CB8AC3E}">
        <p14:creationId xmlns:p14="http://schemas.microsoft.com/office/powerpoint/2010/main" val="41778488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441063" y="620713"/>
            <a:ext cx="11058861" cy="5510212"/>
          </a:xfrm>
        </p:spPr>
        <p:txBody>
          <a:bodyPr>
            <a:normAutofit/>
          </a:bodyPr>
          <a:lstStyle/>
          <a:p>
            <a:pPr algn="just"/>
            <a:r>
              <a:rPr lang="ru-RU" sz="2800" b="1" dirty="0">
                <a:solidFill>
                  <a:srgbClr val="FF0000"/>
                </a:solidFill>
              </a:rPr>
              <a:t>Налоговая база </a:t>
            </a:r>
            <a:r>
              <a:rPr lang="ru-RU" sz="2800" b="1" dirty="0"/>
              <a:t>по НДФЛ уменьшается на сумму налоговых вычетов</a:t>
            </a:r>
            <a:r>
              <a:rPr lang="ru-RU" sz="2800" b="1" dirty="0" smtClean="0"/>
              <a:t>.</a:t>
            </a:r>
            <a:endParaRPr lang="ru-RU" sz="2800" b="1" dirty="0"/>
          </a:p>
          <a:p>
            <a:pPr algn="just"/>
            <a:r>
              <a:rPr lang="ru-RU" sz="2800" b="1" dirty="0">
                <a:solidFill>
                  <a:srgbClr val="FF0000"/>
                </a:solidFill>
              </a:rPr>
              <a:t>Сумма налога </a:t>
            </a:r>
            <a:r>
              <a:rPr lang="ru-RU" sz="2800" b="1" dirty="0"/>
              <a:t>на доходы физических лиц исчисляется как соответствующая налоговой ставке процентная доля налоговой базы</a:t>
            </a:r>
            <a:r>
              <a:rPr lang="ru-RU" sz="2800" b="1" dirty="0" smtClean="0"/>
              <a:t>.</a:t>
            </a:r>
            <a:endParaRPr lang="ru-RU" sz="2800" b="1" dirty="0"/>
          </a:p>
          <a:p>
            <a:pPr algn="just"/>
            <a:r>
              <a:rPr lang="ru-RU" sz="2800" b="1" dirty="0"/>
              <a:t>Уплату НДФЛ осуществляют работодатели, являющиеся </a:t>
            </a:r>
            <a:r>
              <a:rPr lang="ru-RU" sz="2800" b="1" dirty="0">
                <a:solidFill>
                  <a:srgbClr val="FF0000"/>
                </a:solidFill>
              </a:rPr>
              <a:t>налоговыми агентами</a:t>
            </a:r>
            <a:r>
              <a:rPr lang="ru-RU" sz="2800" b="1" dirty="0"/>
              <a:t>. Они исчисляют, удерживают из дохода налогоплательщика и перечисляют сумму НДФЛ в бюджет ежемесячно не позднее дня выплаты заработной платы в отношении всех доходов, источником выплаты которых являются</a:t>
            </a:r>
            <a:r>
              <a:rPr lang="ru-RU" sz="2800" b="1" dirty="0" smtClean="0"/>
              <a:t>.</a:t>
            </a:r>
            <a:endParaRPr lang="ru-RU" sz="2800" b="1" dirty="0"/>
          </a:p>
          <a:p>
            <a:endParaRPr lang="ru-RU" sz="2800" b="1" dirty="0"/>
          </a:p>
        </p:txBody>
      </p:sp>
    </p:spTree>
    <p:extLst>
      <p:ext uri="{BB962C8B-B14F-4D97-AF65-F5344CB8AC3E}">
        <p14:creationId xmlns:p14="http://schemas.microsoft.com/office/powerpoint/2010/main" val="32466715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79439" y="882127"/>
            <a:ext cx="10131425" cy="4378361"/>
          </a:xfrm>
        </p:spPr>
        <p:txBody>
          <a:bodyPr>
            <a:noAutofit/>
          </a:bodyPr>
          <a:lstStyle/>
          <a:p>
            <a:pPr algn="ctr"/>
            <a:r>
              <a:rPr lang="ru-RU" sz="7200" b="1" dirty="0" smtClean="0">
                <a:solidFill>
                  <a:srgbClr val="FFFF00"/>
                </a:solidFill>
              </a:rPr>
              <a:t>Налог на прибыль</a:t>
            </a:r>
            <a:endParaRPr lang="ru-RU" sz="7200" b="1" dirty="0">
              <a:solidFill>
                <a:srgbClr val="FFFF00"/>
              </a:solidFill>
            </a:endParaRPr>
          </a:p>
        </p:txBody>
      </p:sp>
    </p:spTree>
    <p:extLst>
      <p:ext uri="{BB962C8B-B14F-4D97-AF65-F5344CB8AC3E}">
        <p14:creationId xmlns:p14="http://schemas.microsoft.com/office/powerpoint/2010/main" val="39743445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32013" y="147022"/>
            <a:ext cx="10131425" cy="810410"/>
          </a:xfrm>
        </p:spPr>
        <p:txBody>
          <a:bodyPr/>
          <a:lstStyle/>
          <a:p>
            <a:pPr algn="ctr"/>
            <a:r>
              <a:rPr lang="ru-RU" b="1" dirty="0">
                <a:solidFill>
                  <a:srgbClr val="FFFF00"/>
                </a:solidFill>
                <a:latin typeface="Times New Roman" panose="02020603050405020304" pitchFamily="18" charset="0"/>
              </a:rPr>
              <a:t>Плательщики</a:t>
            </a:r>
          </a:p>
        </p:txBody>
      </p:sp>
      <p:sp>
        <p:nvSpPr>
          <p:cNvPr id="4099" name="Rectangle 3"/>
          <p:cNvSpPr>
            <a:spLocks noGrp="1" noChangeArrowheads="1"/>
          </p:cNvSpPr>
          <p:nvPr>
            <p:ph type="body" idx="1"/>
          </p:nvPr>
        </p:nvSpPr>
        <p:spPr>
          <a:xfrm>
            <a:off x="1624218" y="957432"/>
            <a:ext cx="8591550" cy="4686300"/>
          </a:xfrm>
        </p:spPr>
        <p:txBody>
          <a:bodyPr>
            <a:normAutofit/>
          </a:bodyPr>
          <a:lstStyle/>
          <a:p>
            <a:pPr>
              <a:buFontTx/>
              <a:buChar char="-"/>
            </a:pPr>
            <a:r>
              <a:rPr lang="ru-RU" sz="2800" b="1" dirty="0" smtClean="0"/>
              <a:t>Российские </a:t>
            </a:r>
            <a:r>
              <a:rPr lang="ru-RU" sz="2800" b="1" dirty="0"/>
              <a:t>организации, включая коммерческие банки</a:t>
            </a:r>
          </a:p>
          <a:p>
            <a:pPr>
              <a:buFontTx/>
              <a:buChar char="-"/>
            </a:pPr>
            <a:r>
              <a:rPr lang="ru-RU" sz="2800" b="1" dirty="0"/>
              <a:t>Страховые организации</a:t>
            </a:r>
          </a:p>
          <a:p>
            <a:pPr>
              <a:buFontTx/>
              <a:buChar char="-"/>
            </a:pPr>
            <a:r>
              <a:rPr lang="ru-RU" sz="2800" b="1" dirty="0"/>
              <a:t>Негосударственные пенсионные фонды</a:t>
            </a:r>
          </a:p>
          <a:p>
            <a:pPr>
              <a:buFontTx/>
              <a:buChar char="-"/>
            </a:pPr>
            <a:r>
              <a:rPr lang="ru-RU" sz="2800" b="1" dirty="0"/>
              <a:t>Постоянные представительства иностранных организаций в РФ</a:t>
            </a:r>
          </a:p>
          <a:p>
            <a:pPr>
              <a:buFontTx/>
              <a:buChar char="-"/>
            </a:pPr>
            <a:r>
              <a:rPr lang="ru-RU" sz="2800" b="1" dirty="0"/>
              <a:t>Иностранные организации, получающие доход у источников РФ</a:t>
            </a:r>
          </a:p>
        </p:txBody>
      </p:sp>
    </p:spTree>
    <p:extLst>
      <p:ext uri="{BB962C8B-B14F-4D97-AF65-F5344CB8AC3E}">
        <p14:creationId xmlns:p14="http://schemas.microsoft.com/office/powerpoint/2010/main" val="1723170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p:cTn id="7" dur="500" fill="hold"/>
                                        <p:tgtEl>
                                          <p:spTgt spid="40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099">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 calcmode="lin" valueType="num">
                                      <p:cBhvr>
                                        <p:cTn id="12" dur="500" fill="hold"/>
                                        <p:tgtEl>
                                          <p:spTgt spid="409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099">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 calcmode="lin" valueType="num">
                                      <p:cBhvr>
                                        <p:cTn id="17" dur="500" fill="hold"/>
                                        <p:tgtEl>
                                          <p:spTgt spid="4099">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4099">
                                            <p:txEl>
                                              <p:pRg st="2" end="2"/>
                                            </p:txEl>
                                          </p:spTgt>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7" presetClass="entr" presetSubtype="10" fill="hold" nodeType="after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 calcmode="lin" valueType="num">
                                      <p:cBhvr>
                                        <p:cTn id="22" dur="500" fill="hold"/>
                                        <p:tgtEl>
                                          <p:spTgt spid="4099">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4099">
                                            <p:txEl>
                                              <p:pRg st="3" end="3"/>
                                            </p:txEl>
                                          </p:spTgt>
                                        </p:tgtEl>
                                        <p:attrNameLst>
                                          <p:attrName>ppt_h</p:attrName>
                                        </p:attrNameLst>
                                      </p:cBhvr>
                                      <p:tavLst>
                                        <p:tav tm="0">
                                          <p:val>
                                            <p:strVal val="#ppt_h"/>
                                          </p:val>
                                        </p:tav>
                                        <p:tav tm="100000">
                                          <p:val>
                                            <p:strVal val="#ppt_h"/>
                                          </p:val>
                                        </p:tav>
                                      </p:tavLst>
                                    </p:anim>
                                  </p:childTnLst>
                                </p:cTn>
                              </p:par>
                            </p:childTnLst>
                          </p:cTn>
                        </p:par>
                        <p:par>
                          <p:cTn id="24" fill="hold" nodeType="afterGroup">
                            <p:stCondLst>
                              <p:cond delay="2000"/>
                            </p:stCondLst>
                            <p:childTnLst>
                              <p:par>
                                <p:cTn id="25" presetID="17" presetClass="entr" presetSubtype="10" fill="hold" nodeType="after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 calcmode="lin" valueType="num">
                                      <p:cBhvr>
                                        <p:cTn id="27" dur="500" fill="hold"/>
                                        <p:tgtEl>
                                          <p:spTgt spid="4099">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409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57923" y="243441"/>
            <a:ext cx="10131425" cy="1456267"/>
          </a:xfrm>
        </p:spPr>
        <p:txBody>
          <a:bodyPr>
            <a:normAutofit/>
          </a:bodyPr>
          <a:lstStyle/>
          <a:p>
            <a:r>
              <a:rPr lang="ru-RU" sz="4000" b="1" dirty="0">
                <a:solidFill>
                  <a:srgbClr val="FFFF00"/>
                </a:solidFill>
              </a:rPr>
              <a:t>Не являются плательщиками налога:</a:t>
            </a:r>
          </a:p>
        </p:txBody>
      </p:sp>
      <p:sp>
        <p:nvSpPr>
          <p:cNvPr id="19459" name="Rectangle 3"/>
          <p:cNvSpPr>
            <a:spLocks noGrp="1" noChangeArrowheads="1"/>
          </p:cNvSpPr>
          <p:nvPr>
            <p:ph type="body" idx="1"/>
          </p:nvPr>
        </p:nvSpPr>
        <p:spPr>
          <a:xfrm>
            <a:off x="685801" y="1699708"/>
            <a:ext cx="10131424" cy="3076687"/>
          </a:xfrm>
        </p:spPr>
        <p:txBody>
          <a:bodyPr>
            <a:noAutofit/>
          </a:bodyPr>
          <a:lstStyle/>
          <a:p>
            <a:endParaRPr lang="ru-RU" sz="2400" b="1" dirty="0"/>
          </a:p>
          <a:p>
            <a:r>
              <a:rPr lang="ru-RU" sz="2400" b="1" dirty="0"/>
              <a:t>Организации, применяющие упрощенную систему налогообложения, учета и отчетности;</a:t>
            </a:r>
          </a:p>
          <a:p>
            <a:r>
              <a:rPr lang="ru-RU" sz="2400" b="1" dirty="0"/>
              <a:t>Организации, перешедшие на уплату единого налога на вмененный доход</a:t>
            </a:r>
            <a:r>
              <a:rPr lang="ru-RU" sz="2400" b="1" dirty="0" smtClean="0"/>
              <a:t>;</a:t>
            </a:r>
            <a:endParaRPr lang="ru-RU" sz="2400" b="1" dirty="0"/>
          </a:p>
          <a:p>
            <a:r>
              <a:rPr lang="ru-RU" sz="2400" b="1" dirty="0"/>
              <a:t>Организации, уплачивающие налог на игорный бизнес;</a:t>
            </a:r>
          </a:p>
          <a:p>
            <a:r>
              <a:rPr lang="ru-RU" sz="2400" b="1" dirty="0"/>
              <a:t> Организации, являющиеся плательщиками единого сельскохозяйственного  налога</a:t>
            </a:r>
          </a:p>
          <a:p>
            <a:pPr>
              <a:buFont typeface="Wingdings" panose="05000000000000000000" pitchFamily="2" charset="2"/>
              <a:buNone/>
            </a:pPr>
            <a:endParaRPr lang="ru-RU" sz="2400" b="1" dirty="0"/>
          </a:p>
        </p:txBody>
      </p:sp>
    </p:spTree>
    <p:extLst>
      <p:ext uri="{BB962C8B-B14F-4D97-AF65-F5344CB8AC3E}">
        <p14:creationId xmlns:p14="http://schemas.microsoft.com/office/powerpoint/2010/main" val="39442291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73076" y="146314"/>
            <a:ext cx="10131425" cy="1456267"/>
          </a:xfrm>
        </p:spPr>
        <p:txBody>
          <a:bodyPr>
            <a:normAutofit/>
          </a:bodyPr>
          <a:lstStyle/>
          <a:p>
            <a:pPr algn="ctr"/>
            <a:r>
              <a:rPr lang="ru-RU" sz="4800" b="1" dirty="0">
                <a:solidFill>
                  <a:srgbClr val="FFFF00"/>
                </a:solidFill>
              </a:rPr>
              <a:t>Объект обложения</a:t>
            </a:r>
          </a:p>
        </p:txBody>
      </p:sp>
      <p:sp>
        <p:nvSpPr>
          <p:cNvPr id="5123" name="Rectangle 3"/>
          <p:cNvSpPr>
            <a:spLocks noChangeArrowheads="1"/>
          </p:cNvSpPr>
          <p:nvPr/>
        </p:nvSpPr>
        <p:spPr bwMode="auto">
          <a:xfrm>
            <a:off x="2351088" y="1844676"/>
            <a:ext cx="2087562" cy="7207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Сумма доходов </a:t>
            </a:r>
          </a:p>
          <a:p>
            <a:pPr algn="ctr"/>
            <a:r>
              <a:rPr lang="ru-RU"/>
              <a:t>от реализации</a:t>
            </a:r>
          </a:p>
        </p:txBody>
      </p:sp>
      <p:sp>
        <p:nvSpPr>
          <p:cNvPr id="5124" name="Rectangle 4"/>
          <p:cNvSpPr>
            <a:spLocks noChangeArrowheads="1"/>
          </p:cNvSpPr>
          <p:nvPr/>
        </p:nvSpPr>
        <p:spPr bwMode="auto">
          <a:xfrm>
            <a:off x="2279651" y="3141663"/>
            <a:ext cx="2016125" cy="7921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Сумма расходов</a:t>
            </a:r>
          </a:p>
        </p:txBody>
      </p:sp>
      <p:sp>
        <p:nvSpPr>
          <p:cNvPr id="5125" name="Rectangle 5"/>
          <p:cNvSpPr>
            <a:spLocks noChangeArrowheads="1"/>
          </p:cNvSpPr>
          <p:nvPr/>
        </p:nvSpPr>
        <p:spPr bwMode="auto">
          <a:xfrm>
            <a:off x="2351089" y="4508501"/>
            <a:ext cx="2016125" cy="9366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Прибыль от </a:t>
            </a:r>
          </a:p>
          <a:p>
            <a:pPr algn="ctr"/>
            <a:r>
              <a:rPr lang="ru-RU"/>
              <a:t>реализации </a:t>
            </a:r>
          </a:p>
          <a:p>
            <a:pPr algn="ctr"/>
            <a:r>
              <a:rPr lang="ru-RU"/>
              <a:t>(убыток)</a:t>
            </a:r>
          </a:p>
        </p:txBody>
      </p:sp>
      <p:sp>
        <p:nvSpPr>
          <p:cNvPr id="5126" name="Rectangle 6"/>
          <p:cNvSpPr>
            <a:spLocks noChangeArrowheads="1"/>
          </p:cNvSpPr>
          <p:nvPr/>
        </p:nvSpPr>
        <p:spPr bwMode="auto">
          <a:xfrm>
            <a:off x="3071814" y="2708276"/>
            <a:ext cx="287337" cy="2889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a:t>
            </a:r>
          </a:p>
        </p:txBody>
      </p:sp>
      <p:sp>
        <p:nvSpPr>
          <p:cNvPr id="5127" name="Rectangle 7"/>
          <p:cNvSpPr>
            <a:spLocks noChangeArrowheads="1"/>
          </p:cNvSpPr>
          <p:nvPr/>
        </p:nvSpPr>
        <p:spPr bwMode="auto">
          <a:xfrm>
            <a:off x="3071813" y="4076700"/>
            <a:ext cx="431800" cy="21590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a:t>
            </a:r>
          </a:p>
        </p:txBody>
      </p:sp>
      <p:sp>
        <p:nvSpPr>
          <p:cNvPr id="5128" name="Rectangle 8"/>
          <p:cNvSpPr>
            <a:spLocks noChangeArrowheads="1"/>
          </p:cNvSpPr>
          <p:nvPr/>
        </p:nvSpPr>
        <p:spPr bwMode="auto">
          <a:xfrm>
            <a:off x="6672264" y="1628775"/>
            <a:ext cx="2160587" cy="86360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dirty="0"/>
              <a:t>Сумма </a:t>
            </a:r>
            <a:r>
              <a:rPr lang="ru-RU" dirty="0" smtClean="0"/>
              <a:t>вне</a:t>
            </a:r>
          </a:p>
          <a:p>
            <a:pPr algn="ctr"/>
            <a:r>
              <a:rPr lang="ru-RU" dirty="0" smtClean="0"/>
              <a:t> реализационных </a:t>
            </a:r>
          </a:p>
          <a:p>
            <a:pPr algn="ctr"/>
            <a:r>
              <a:rPr lang="ru-RU" dirty="0" smtClean="0"/>
              <a:t>доходов</a:t>
            </a:r>
            <a:endParaRPr lang="ru-RU" dirty="0"/>
          </a:p>
        </p:txBody>
      </p:sp>
      <p:sp>
        <p:nvSpPr>
          <p:cNvPr id="5129" name="Rectangle 9"/>
          <p:cNvSpPr>
            <a:spLocks noChangeArrowheads="1"/>
          </p:cNvSpPr>
          <p:nvPr/>
        </p:nvSpPr>
        <p:spPr bwMode="auto">
          <a:xfrm>
            <a:off x="6672264" y="3141663"/>
            <a:ext cx="2160587" cy="7921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Сумма вне</a:t>
            </a:r>
          </a:p>
          <a:p>
            <a:pPr algn="ctr"/>
            <a:r>
              <a:rPr lang="ru-RU"/>
              <a:t> реализационных </a:t>
            </a:r>
          </a:p>
          <a:p>
            <a:pPr algn="ctr"/>
            <a:r>
              <a:rPr lang="ru-RU"/>
              <a:t>расходов</a:t>
            </a:r>
          </a:p>
        </p:txBody>
      </p:sp>
      <p:sp>
        <p:nvSpPr>
          <p:cNvPr id="5130" name="Rectangle 10"/>
          <p:cNvSpPr>
            <a:spLocks noChangeArrowheads="1"/>
          </p:cNvSpPr>
          <p:nvPr/>
        </p:nvSpPr>
        <p:spPr bwMode="auto">
          <a:xfrm>
            <a:off x="7601688" y="2626520"/>
            <a:ext cx="360362" cy="3603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131" name="Rectangle 11"/>
          <p:cNvSpPr>
            <a:spLocks noChangeArrowheads="1"/>
          </p:cNvSpPr>
          <p:nvPr/>
        </p:nvSpPr>
        <p:spPr bwMode="auto">
          <a:xfrm>
            <a:off x="7535863" y="4076701"/>
            <a:ext cx="431800" cy="2889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a:t>
            </a:r>
          </a:p>
        </p:txBody>
      </p:sp>
      <p:sp>
        <p:nvSpPr>
          <p:cNvPr id="5132" name="Rectangle 12"/>
          <p:cNvSpPr>
            <a:spLocks noChangeArrowheads="1"/>
          </p:cNvSpPr>
          <p:nvPr/>
        </p:nvSpPr>
        <p:spPr bwMode="auto">
          <a:xfrm>
            <a:off x="6527800" y="4652964"/>
            <a:ext cx="2305050" cy="10810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Прибыль от</a:t>
            </a:r>
          </a:p>
          <a:p>
            <a:pPr algn="ctr"/>
            <a:r>
              <a:rPr lang="ru-RU"/>
              <a:t>вне реализационных</a:t>
            </a:r>
          </a:p>
          <a:p>
            <a:pPr algn="ctr"/>
            <a:r>
              <a:rPr lang="ru-RU"/>
              <a:t>операций</a:t>
            </a:r>
          </a:p>
        </p:txBody>
      </p:sp>
      <p:sp>
        <p:nvSpPr>
          <p:cNvPr id="5133" name="Text Box 13"/>
          <p:cNvSpPr txBox="1">
            <a:spLocks noChangeArrowheads="1"/>
          </p:cNvSpPr>
          <p:nvPr/>
        </p:nvSpPr>
        <p:spPr bwMode="auto">
          <a:xfrm>
            <a:off x="7659688" y="2584451"/>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t>-</a:t>
            </a:r>
          </a:p>
        </p:txBody>
      </p:sp>
      <p:sp>
        <p:nvSpPr>
          <p:cNvPr id="5134" name="Rectangle 14"/>
          <p:cNvSpPr>
            <a:spLocks noChangeArrowheads="1"/>
          </p:cNvSpPr>
          <p:nvPr/>
        </p:nvSpPr>
        <p:spPr bwMode="auto">
          <a:xfrm>
            <a:off x="3359151" y="6165850"/>
            <a:ext cx="4824413" cy="503238"/>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400"/>
              <a:t>НАЛОГОВАЯ БАЗА</a:t>
            </a:r>
          </a:p>
        </p:txBody>
      </p:sp>
      <p:sp>
        <p:nvSpPr>
          <p:cNvPr id="5135" name="Line 15"/>
          <p:cNvSpPr>
            <a:spLocks noChangeShapeType="1"/>
          </p:cNvSpPr>
          <p:nvPr/>
        </p:nvSpPr>
        <p:spPr bwMode="auto">
          <a:xfrm>
            <a:off x="3143251" y="5516564"/>
            <a:ext cx="2016125"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136" name="Line 16"/>
          <p:cNvSpPr>
            <a:spLocks noChangeShapeType="1"/>
          </p:cNvSpPr>
          <p:nvPr/>
        </p:nvSpPr>
        <p:spPr bwMode="auto">
          <a:xfrm flipH="1">
            <a:off x="6311900" y="5805488"/>
            <a:ext cx="1296988"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868509488"/>
      </p:ext>
    </p:extLst>
  </p:cSld>
  <p:clrMapOvr>
    <a:masterClrMapping/>
  </p:clrMapOvr>
  <p:transition advClick="0" advTm="12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1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65356"/>
            <a:ext cx="10131425" cy="1456267"/>
          </a:xfrm>
        </p:spPr>
        <p:txBody>
          <a:bodyPr>
            <a:normAutofit/>
          </a:bodyPr>
          <a:lstStyle/>
          <a:p>
            <a:r>
              <a:rPr lang="ru-RU" sz="4800" b="1" dirty="0">
                <a:solidFill>
                  <a:srgbClr val="FFFF00"/>
                </a:solidFill>
              </a:rPr>
              <a:t>Доходы</a:t>
            </a:r>
          </a:p>
        </p:txBody>
      </p:sp>
      <p:sp>
        <p:nvSpPr>
          <p:cNvPr id="20483" name="Rectangle 3"/>
          <p:cNvSpPr>
            <a:spLocks noGrp="1" noChangeArrowheads="1"/>
          </p:cNvSpPr>
          <p:nvPr>
            <p:ph type="body" idx="1"/>
          </p:nvPr>
        </p:nvSpPr>
        <p:spPr>
          <a:xfrm>
            <a:off x="588982" y="1840854"/>
            <a:ext cx="10131425" cy="1106742"/>
          </a:xfrm>
        </p:spPr>
        <p:txBody>
          <a:bodyPr>
            <a:noAutofit/>
          </a:bodyPr>
          <a:lstStyle/>
          <a:p>
            <a:r>
              <a:rPr lang="ru-RU" sz="2800" dirty="0"/>
              <a:t>Доходом признается экономическая выгода в денежной или натуральной форме, учитываемая в случае возможности ее оценки в той или иной мере, в которой выгоду можно оценить.</a:t>
            </a:r>
          </a:p>
          <a:p>
            <a:endParaRPr lang="ru-RU" sz="2800" dirty="0"/>
          </a:p>
        </p:txBody>
      </p:sp>
      <p:sp>
        <p:nvSpPr>
          <p:cNvPr id="4" name="Rectangle 2"/>
          <p:cNvSpPr txBox="1">
            <a:spLocks noChangeArrowheads="1"/>
          </p:cNvSpPr>
          <p:nvPr/>
        </p:nvSpPr>
        <p:spPr>
          <a:xfrm>
            <a:off x="685800" y="2664310"/>
            <a:ext cx="10131425" cy="1456267"/>
          </a:xfrm>
          <a:prstGeom prst="rect">
            <a:avLst/>
          </a:prstGeom>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4000" b="1" dirty="0">
                <a:solidFill>
                  <a:srgbClr val="FFFF00"/>
                </a:solidFill>
              </a:rPr>
              <a:t>Доходами организации для целей налогообложения являются:</a:t>
            </a:r>
          </a:p>
        </p:txBody>
      </p:sp>
      <p:sp>
        <p:nvSpPr>
          <p:cNvPr id="2" name="Прямоугольник 1"/>
          <p:cNvSpPr/>
          <p:nvPr/>
        </p:nvSpPr>
        <p:spPr>
          <a:xfrm>
            <a:off x="588982" y="4120577"/>
            <a:ext cx="8684109" cy="1938992"/>
          </a:xfrm>
          <a:prstGeom prst="rect">
            <a:avLst/>
          </a:prstGeom>
        </p:spPr>
        <p:txBody>
          <a:bodyPr wrap="square">
            <a:spAutoFit/>
          </a:bodyPr>
          <a:lstStyle/>
          <a:p>
            <a:pPr marL="285750" indent="-285750">
              <a:buFont typeface="Arial" panose="020B0604020202020204" pitchFamily="34" charset="0"/>
              <a:buChar char="•"/>
            </a:pPr>
            <a:r>
              <a:rPr lang="ru-RU" sz="2400" b="1" dirty="0"/>
              <a:t> выручка от реализации товаров (работ, услуг), как собственного производства, так и ранее приобретенных; </a:t>
            </a:r>
          </a:p>
          <a:p>
            <a:pPr marL="285750" indent="-285750">
              <a:buFont typeface="Arial" panose="020B0604020202020204" pitchFamily="34" charset="0"/>
              <a:buChar char="•"/>
            </a:pPr>
            <a:r>
              <a:rPr lang="ru-RU" sz="2400" b="1" dirty="0"/>
              <a:t> выручка то реализации имущества( включая ценные бумаги) и имущественных прав;</a:t>
            </a:r>
          </a:p>
          <a:p>
            <a:pPr marL="285750" indent="-285750">
              <a:buFont typeface="Arial" panose="020B0604020202020204" pitchFamily="34" charset="0"/>
              <a:buChar char="•"/>
            </a:pPr>
            <a:r>
              <a:rPr lang="ru-RU" sz="2400" b="1" dirty="0"/>
              <a:t> внереализационные доходы.</a:t>
            </a:r>
          </a:p>
        </p:txBody>
      </p:sp>
    </p:spTree>
    <p:extLst>
      <p:ext uri="{BB962C8B-B14F-4D97-AF65-F5344CB8AC3E}">
        <p14:creationId xmlns:p14="http://schemas.microsoft.com/office/powerpoint/2010/main" val="27750089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71862" y="362174"/>
            <a:ext cx="10131425" cy="1456267"/>
          </a:xfrm>
        </p:spPr>
        <p:txBody>
          <a:bodyPr>
            <a:normAutofit/>
          </a:bodyPr>
          <a:lstStyle/>
          <a:p>
            <a:r>
              <a:rPr lang="ru-RU" sz="4000" b="1" dirty="0">
                <a:solidFill>
                  <a:srgbClr val="FFFF00"/>
                </a:solidFill>
              </a:rPr>
              <a:t>Внереализационными </a:t>
            </a:r>
            <a:r>
              <a:rPr lang="ru-RU" sz="4000" b="1" dirty="0" smtClean="0">
                <a:solidFill>
                  <a:srgbClr val="FFFF00"/>
                </a:solidFill>
              </a:rPr>
              <a:t>признаются </a:t>
            </a:r>
            <a:r>
              <a:rPr lang="ru-RU" sz="4000" b="1" dirty="0">
                <a:solidFill>
                  <a:srgbClr val="FFFF00"/>
                </a:solidFill>
              </a:rPr>
              <a:t>доходы:</a:t>
            </a:r>
          </a:p>
        </p:txBody>
      </p:sp>
      <p:sp>
        <p:nvSpPr>
          <p:cNvPr id="23555" name="Rectangle 3"/>
          <p:cNvSpPr>
            <a:spLocks noGrp="1" noChangeArrowheads="1"/>
          </p:cNvSpPr>
          <p:nvPr>
            <p:ph type="body" idx="1"/>
          </p:nvPr>
        </p:nvSpPr>
        <p:spPr>
          <a:xfrm>
            <a:off x="656216" y="1968649"/>
            <a:ext cx="10247071" cy="4371191"/>
          </a:xfrm>
        </p:spPr>
        <p:txBody>
          <a:bodyPr>
            <a:noAutofit/>
          </a:bodyPr>
          <a:lstStyle/>
          <a:p>
            <a:r>
              <a:rPr lang="ru-RU" sz="2000" b="1" dirty="0"/>
              <a:t> от  долевого участия в других организациях;</a:t>
            </a:r>
          </a:p>
          <a:p>
            <a:r>
              <a:rPr lang="ru-RU" sz="2000" b="1" dirty="0"/>
              <a:t> от операций купли-продажи иностранной валюты;</a:t>
            </a:r>
          </a:p>
          <a:p>
            <a:r>
              <a:rPr lang="ru-RU" sz="2000" b="1" dirty="0"/>
              <a:t>в виде штрафов, пеней и (или) санкций,</a:t>
            </a:r>
          </a:p>
          <a:p>
            <a:pPr>
              <a:buFont typeface="Wingdings" panose="05000000000000000000" pitchFamily="2" charset="2"/>
              <a:buNone/>
            </a:pPr>
            <a:r>
              <a:rPr lang="ru-RU" sz="2000" b="1" dirty="0"/>
              <a:t> полученных за нарушение договорных обязательств, а также сумм возмещения убытков или ущерба</a:t>
            </a:r>
            <a:r>
              <a:rPr lang="ru-RU" sz="2000" b="1" dirty="0" smtClean="0"/>
              <a:t>;</a:t>
            </a:r>
          </a:p>
          <a:p>
            <a:pPr>
              <a:lnSpc>
                <a:spcPct val="90000"/>
              </a:lnSpc>
            </a:pPr>
            <a:r>
              <a:rPr lang="ru-RU" sz="2000" b="1" dirty="0"/>
              <a:t> от сдачи имущества в аренду;</a:t>
            </a:r>
          </a:p>
          <a:p>
            <a:pPr>
              <a:lnSpc>
                <a:spcPct val="90000"/>
              </a:lnSpc>
            </a:pPr>
            <a:r>
              <a:rPr lang="ru-RU" sz="2000" b="1" dirty="0"/>
              <a:t>в виде процентов, полученных по договорам займа, кредита, банковского счета, банковского вклада, а также по ценным бумагам и другим долговым обязательствам; в виде сумм кредиторской задолженности, списанной в связи с истечением срока исковой давности и др.</a:t>
            </a:r>
          </a:p>
          <a:p>
            <a:pPr>
              <a:lnSpc>
                <a:spcPct val="90000"/>
              </a:lnSpc>
              <a:buFont typeface="Wingdings" panose="05000000000000000000" pitchFamily="2" charset="2"/>
              <a:buNone/>
            </a:pPr>
            <a:r>
              <a:rPr lang="ru-RU" sz="2000" b="1" dirty="0"/>
              <a:t>Полный перечень доходов и условия  их включения в налогооблагаемую базу представлены ст. 250 НК РФ.</a:t>
            </a:r>
          </a:p>
          <a:p>
            <a:pPr>
              <a:buFont typeface="Wingdings" panose="05000000000000000000" pitchFamily="2" charset="2"/>
              <a:buNone/>
            </a:pPr>
            <a:endParaRPr lang="ru-RU" sz="2000" b="1" dirty="0"/>
          </a:p>
        </p:txBody>
      </p:sp>
    </p:spTree>
    <p:extLst>
      <p:ext uri="{BB962C8B-B14F-4D97-AF65-F5344CB8AC3E}">
        <p14:creationId xmlns:p14="http://schemas.microsoft.com/office/powerpoint/2010/main" val="17286582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484094" y="333375"/>
            <a:ext cx="9726706" cy="2442098"/>
          </a:xfrm>
        </p:spPr>
        <p:txBody>
          <a:bodyPr>
            <a:noAutofit/>
          </a:bodyPr>
          <a:lstStyle/>
          <a:p>
            <a:endParaRPr lang="ru-RU" sz="2800" b="1" i="1" dirty="0"/>
          </a:p>
          <a:p>
            <a:r>
              <a:rPr lang="ru-RU" sz="2800" b="1" i="1" dirty="0">
                <a:solidFill>
                  <a:srgbClr val="FFFF00"/>
                </a:solidFill>
              </a:rPr>
              <a:t>Расходами</a:t>
            </a:r>
            <a:r>
              <a:rPr lang="ru-RU" sz="2800" b="1" i="1" dirty="0"/>
              <a:t> </a:t>
            </a:r>
            <a:r>
              <a:rPr lang="ru-RU" sz="2800" b="1" dirty="0"/>
              <a:t>для целей налогообложения признаются обоснованные и документально подтвержденные расходы, а в случаях, предусмотренных </a:t>
            </a:r>
            <a:r>
              <a:rPr lang="ru-RU" sz="2800" b="1" dirty="0" smtClean="0"/>
              <a:t>Налоговым кодексом РФ, </a:t>
            </a:r>
            <a:r>
              <a:rPr lang="ru-RU" sz="2800" b="1" dirty="0"/>
              <a:t>убытки, понесенные налогоплательщиком.</a:t>
            </a:r>
          </a:p>
          <a:p>
            <a:pPr>
              <a:buFont typeface="Wingdings" panose="05000000000000000000" pitchFamily="2" charset="2"/>
              <a:buNone/>
            </a:pPr>
            <a:endParaRPr lang="ru-RU" sz="2800" b="1" dirty="0"/>
          </a:p>
        </p:txBody>
      </p:sp>
      <p:sp>
        <p:nvSpPr>
          <p:cNvPr id="2" name="Прямоугольник 1"/>
          <p:cNvSpPr/>
          <p:nvPr/>
        </p:nvSpPr>
        <p:spPr>
          <a:xfrm>
            <a:off x="1004048" y="3131400"/>
            <a:ext cx="10442088" cy="2246769"/>
          </a:xfrm>
          <a:prstGeom prst="rect">
            <a:avLst/>
          </a:prstGeom>
        </p:spPr>
        <p:txBody>
          <a:bodyPr wrap="square">
            <a:spAutoFit/>
          </a:bodyPr>
          <a:lstStyle/>
          <a:p>
            <a:r>
              <a:rPr lang="ru-RU" sz="2800" dirty="0"/>
              <a:t>Под обоснованными расходами понимаются экономически оправданные затраты, выраженные в денежной форме. </a:t>
            </a:r>
          </a:p>
          <a:p>
            <a:pPr>
              <a:buFont typeface="Wingdings" panose="05000000000000000000" pitchFamily="2" charset="2"/>
              <a:buNone/>
            </a:pPr>
            <a:r>
              <a:rPr lang="ru-RU" sz="2800" dirty="0"/>
              <a:t>Таковыми считаются все затраты при условии, что они произведены для осуществления деятельности, связанной с извлечением дохода.</a:t>
            </a:r>
          </a:p>
        </p:txBody>
      </p:sp>
    </p:spTree>
    <p:extLst>
      <p:ext uri="{BB962C8B-B14F-4D97-AF65-F5344CB8AC3E}">
        <p14:creationId xmlns:p14="http://schemas.microsoft.com/office/powerpoint/2010/main" val="15931571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761939" y="201614"/>
            <a:ext cx="8510588" cy="981075"/>
          </a:xfrm>
        </p:spPr>
        <p:txBody>
          <a:bodyPr/>
          <a:lstStyle/>
          <a:p>
            <a:r>
              <a:rPr lang="ru-RU" b="1" i="1" dirty="0">
                <a:solidFill>
                  <a:srgbClr val="FFFF00"/>
                </a:solidFill>
              </a:rPr>
              <a:t>Налоговые ставки</a:t>
            </a:r>
          </a:p>
        </p:txBody>
      </p:sp>
      <p:sp>
        <p:nvSpPr>
          <p:cNvPr id="6147" name="Rectangle 3"/>
          <p:cNvSpPr>
            <a:spLocks noChangeArrowheads="1"/>
          </p:cNvSpPr>
          <p:nvPr/>
        </p:nvSpPr>
        <p:spPr bwMode="auto">
          <a:xfrm>
            <a:off x="1847851" y="1125539"/>
            <a:ext cx="1368425" cy="5048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dirty="0" smtClean="0"/>
              <a:t>20%</a:t>
            </a:r>
            <a:endParaRPr lang="ru-RU" dirty="0"/>
          </a:p>
        </p:txBody>
      </p:sp>
      <p:sp>
        <p:nvSpPr>
          <p:cNvPr id="6148" name="Rectangle 4"/>
          <p:cNvSpPr>
            <a:spLocks noChangeArrowheads="1"/>
          </p:cNvSpPr>
          <p:nvPr/>
        </p:nvSpPr>
        <p:spPr bwMode="auto">
          <a:xfrm>
            <a:off x="4367213" y="1196976"/>
            <a:ext cx="1079500" cy="57467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9%</a:t>
            </a:r>
          </a:p>
        </p:txBody>
      </p:sp>
      <p:sp>
        <p:nvSpPr>
          <p:cNvPr id="6149" name="Rectangle 5"/>
          <p:cNvSpPr>
            <a:spLocks noChangeArrowheads="1"/>
          </p:cNvSpPr>
          <p:nvPr/>
        </p:nvSpPr>
        <p:spPr bwMode="auto">
          <a:xfrm>
            <a:off x="6383339" y="1125538"/>
            <a:ext cx="1512887" cy="5762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dirty="0" smtClean="0"/>
              <a:t>20% и 10</a:t>
            </a:r>
            <a:r>
              <a:rPr lang="ru-RU" dirty="0"/>
              <a:t>%</a:t>
            </a:r>
          </a:p>
        </p:txBody>
      </p:sp>
      <p:sp>
        <p:nvSpPr>
          <p:cNvPr id="6150" name="Rectangle 6"/>
          <p:cNvSpPr>
            <a:spLocks noChangeArrowheads="1"/>
          </p:cNvSpPr>
          <p:nvPr/>
        </p:nvSpPr>
        <p:spPr bwMode="auto">
          <a:xfrm>
            <a:off x="8832850" y="1196976"/>
            <a:ext cx="1366838" cy="57626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15 %</a:t>
            </a:r>
          </a:p>
        </p:txBody>
      </p:sp>
      <p:sp>
        <p:nvSpPr>
          <p:cNvPr id="6151" name="Document"/>
          <p:cNvSpPr>
            <a:spLocks noEditPoints="1" noChangeArrowheads="1"/>
          </p:cNvSpPr>
          <p:nvPr/>
        </p:nvSpPr>
        <p:spPr bwMode="auto">
          <a:xfrm>
            <a:off x="8832851" y="1989138"/>
            <a:ext cx="1655763" cy="1809750"/>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r>
              <a:rPr lang="ru-RU" sz="1200">
                <a:solidFill>
                  <a:schemeClr val="bg2"/>
                </a:solidFill>
              </a:rPr>
              <a:t>Налог на доход, полученный в виде процентов по долговым обязательствам, включая ценные бумаги, в т.ч. государственные</a:t>
            </a:r>
          </a:p>
        </p:txBody>
      </p:sp>
      <p:sp>
        <p:nvSpPr>
          <p:cNvPr id="6152" name="Document"/>
          <p:cNvSpPr>
            <a:spLocks noEditPoints="1" noChangeArrowheads="1"/>
          </p:cNvSpPr>
          <p:nvPr/>
        </p:nvSpPr>
        <p:spPr bwMode="auto">
          <a:xfrm>
            <a:off x="8832851" y="4437063"/>
            <a:ext cx="1655763" cy="1809750"/>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r>
              <a:rPr lang="ru-RU" sz="1200">
                <a:solidFill>
                  <a:schemeClr val="bg2"/>
                </a:solidFill>
              </a:rPr>
              <a:t>15%- по доходам в виде дивидендов, полученных российскими организациями от иностранных</a:t>
            </a:r>
          </a:p>
        </p:txBody>
      </p:sp>
      <p:sp>
        <p:nvSpPr>
          <p:cNvPr id="6153" name="DownRibbonSharp"/>
          <p:cNvSpPr>
            <a:spLocks noEditPoints="1" noChangeArrowheads="1"/>
          </p:cNvSpPr>
          <p:nvPr/>
        </p:nvSpPr>
        <p:spPr bwMode="auto">
          <a:xfrm>
            <a:off x="1524000" y="2060575"/>
            <a:ext cx="2268538" cy="1512888"/>
          </a:xfrm>
          <a:custGeom>
            <a:avLst/>
            <a:gdLst>
              <a:gd name="G0" fmla="+- 0 0 0"/>
              <a:gd name="G1" fmla="+- 5400 0 0"/>
              <a:gd name="G2" fmla="+- 5400 2700 0"/>
              <a:gd name="G3" fmla="+- 21600 0 G2"/>
              <a:gd name="G4" fmla="+- 21600 0 G1"/>
              <a:gd name="G5" fmla="+- 21600 0 2700"/>
              <a:gd name="G6" fmla="*/ G5 1 2"/>
              <a:gd name="G7" fmla="+- 2700 0 0"/>
              <a:gd name="T0" fmla="*/ 10800 w 21600"/>
              <a:gd name="T1" fmla="*/ 2700 h 21600"/>
              <a:gd name="T2" fmla="*/ 2700 w 21600"/>
              <a:gd name="T3" fmla="*/ 9450 h 21600"/>
              <a:gd name="T4" fmla="*/ 10800 w 21600"/>
              <a:gd name="T5" fmla="*/ 21600 h 21600"/>
              <a:gd name="T6" fmla="*/ 18900 w 21600"/>
              <a:gd name="T7" fmla="*/ 9450 h 21600"/>
              <a:gd name="T8" fmla="*/ 17694720 60000 65536"/>
              <a:gd name="T9" fmla="*/ 11796480 60000 65536"/>
              <a:gd name="T10" fmla="*/ 5898240 60000 65536"/>
              <a:gd name="T11" fmla="*/ 0 60000 65536"/>
              <a:gd name="T12" fmla="*/ G1 w 21600"/>
              <a:gd name="T13" fmla="*/ G7 h 21600"/>
              <a:gd name="T14" fmla="*/ G4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lnTo>
                  <a:pt x="8100" y="0"/>
                </a:lnTo>
                <a:lnTo>
                  <a:pt x="8100" y="2700"/>
                </a:lnTo>
                <a:lnTo>
                  <a:pt x="13500" y="2700"/>
                </a:lnTo>
                <a:lnTo>
                  <a:pt x="13500" y="0"/>
                </a:lnTo>
                <a:lnTo>
                  <a:pt x="21600" y="0"/>
                </a:lnTo>
                <a:lnTo>
                  <a:pt x="18900" y="9450"/>
                </a:lnTo>
                <a:lnTo>
                  <a:pt x="21600" y="18900"/>
                </a:lnTo>
                <a:lnTo>
                  <a:pt x="16200" y="18900"/>
                </a:lnTo>
                <a:lnTo>
                  <a:pt x="16200" y="21600"/>
                </a:lnTo>
                <a:lnTo>
                  <a:pt x="5400" y="21600"/>
                </a:lnTo>
                <a:lnTo>
                  <a:pt x="5400" y="18900"/>
                </a:lnTo>
                <a:lnTo>
                  <a:pt x="0" y="18900"/>
                </a:lnTo>
                <a:lnTo>
                  <a:pt x="2700" y="9450"/>
                </a:lnTo>
                <a:close/>
              </a:path>
              <a:path w="21600" h="21600" fill="none" extrusionOk="0">
                <a:moveTo>
                  <a:pt x="8100" y="2700"/>
                </a:moveTo>
                <a:lnTo>
                  <a:pt x="5400" y="2700"/>
                </a:lnTo>
                <a:lnTo>
                  <a:pt x="5400" y="18900"/>
                </a:lnTo>
              </a:path>
              <a:path w="21600" h="21600" fill="none" extrusionOk="0">
                <a:moveTo>
                  <a:pt x="5400" y="2700"/>
                </a:moveTo>
                <a:lnTo>
                  <a:pt x="8100" y="0"/>
                </a:lnTo>
              </a:path>
              <a:path w="21600" h="21600" fill="none" extrusionOk="0">
                <a:moveTo>
                  <a:pt x="13500" y="2700"/>
                </a:moveTo>
                <a:lnTo>
                  <a:pt x="16200" y="2700"/>
                </a:lnTo>
                <a:lnTo>
                  <a:pt x="16200" y="18900"/>
                </a:lnTo>
              </a:path>
              <a:path w="21600" h="21600" fill="none" extrusionOk="0">
                <a:moveTo>
                  <a:pt x="16200" y="2700"/>
                </a:moveTo>
                <a:lnTo>
                  <a:pt x="13500" y="0"/>
                </a:lnTo>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r>
              <a:rPr lang="ru-RU" sz="1200" dirty="0" smtClean="0">
                <a:solidFill>
                  <a:schemeClr val="bg2"/>
                </a:solidFill>
              </a:rPr>
              <a:t>2% </a:t>
            </a:r>
            <a:r>
              <a:rPr lang="ru-RU" sz="1200" dirty="0">
                <a:solidFill>
                  <a:schemeClr val="bg2"/>
                </a:solidFill>
              </a:rPr>
              <a:t>- в части, зачисляемой в федеральный бюджет</a:t>
            </a:r>
          </a:p>
        </p:txBody>
      </p:sp>
      <p:sp>
        <p:nvSpPr>
          <p:cNvPr id="6154" name="DownRibbonSharp"/>
          <p:cNvSpPr>
            <a:spLocks noEditPoints="1" noChangeArrowheads="1"/>
          </p:cNvSpPr>
          <p:nvPr/>
        </p:nvSpPr>
        <p:spPr bwMode="auto">
          <a:xfrm>
            <a:off x="1524001" y="4076700"/>
            <a:ext cx="2124075" cy="1657350"/>
          </a:xfrm>
          <a:custGeom>
            <a:avLst/>
            <a:gdLst>
              <a:gd name="G0" fmla="+- 0 0 0"/>
              <a:gd name="G1" fmla="+- 5400 0 0"/>
              <a:gd name="G2" fmla="+- 5400 2700 0"/>
              <a:gd name="G3" fmla="+- 21600 0 G2"/>
              <a:gd name="G4" fmla="+- 21600 0 G1"/>
              <a:gd name="G5" fmla="+- 21600 0 2700"/>
              <a:gd name="G6" fmla="*/ G5 1 2"/>
              <a:gd name="G7" fmla="+- 2700 0 0"/>
              <a:gd name="T0" fmla="*/ 10800 w 21600"/>
              <a:gd name="T1" fmla="*/ 2700 h 21600"/>
              <a:gd name="T2" fmla="*/ 2700 w 21600"/>
              <a:gd name="T3" fmla="*/ 9450 h 21600"/>
              <a:gd name="T4" fmla="*/ 10800 w 21600"/>
              <a:gd name="T5" fmla="*/ 21600 h 21600"/>
              <a:gd name="T6" fmla="*/ 18900 w 21600"/>
              <a:gd name="T7" fmla="*/ 9450 h 21600"/>
              <a:gd name="T8" fmla="*/ 17694720 60000 65536"/>
              <a:gd name="T9" fmla="*/ 11796480 60000 65536"/>
              <a:gd name="T10" fmla="*/ 5898240 60000 65536"/>
              <a:gd name="T11" fmla="*/ 0 60000 65536"/>
              <a:gd name="T12" fmla="*/ G1 w 21600"/>
              <a:gd name="T13" fmla="*/ G7 h 21600"/>
              <a:gd name="T14" fmla="*/ G4 w 21600"/>
              <a:gd name="T15" fmla="*/ 21600 h 21600"/>
            </a:gdLst>
            <a:ahLst/>
            <a:cxnLst>
              <a:cxn ang="T8">
                <a:pos x="T0" y="T1"/>
              </a:cxn>
              <a:cxn ang="T9">
                <a:pos x="T2" y="T3"/>
              </a:cxn>
              <a:cxn ang="T10">
                <a:pos x="T4" y="T5"/>
              </a:cxn>
              <a:cxn ang="T11">
                <a:pos x="T6" y="T7"/>
              </a:cxn>
            </a:cxnLst>
            <a:rect l="T12" t="T13" r="T14" b="T15"/>
            <a:pathLst>
              <a:path w="21600" h="21600" extrusionOk="0">
                <a:moveTo>
                  <a:pt x="0" y="0"/>
                </a:moveTo>
                <a:lnTo>
                  <a:pt x="8100" y="0"/>
                </a:lnTo>
                <a:lnTo>
                  <a:pt x="8100" y="2700"/>
                </a:lnTo>
                <a:lnTo>
                  <a:pt x="13500" y="2700"/>
                </a:lnTo>
                <a:lnTo>
                  <a:pt x="13500" y="0"/>
                </a:lnTo>
                <a:lnTo>
                  <a:pt x="21600" y="0"/>
                </a:lnTo>
                <a:lnTo>
                  <a:pt x="18900" y="9450"/>
                </a:lnTo>
                <a:lnTo>
                  <a:pt x="21600" y="18900"/>
                </a:lnTo>
                <a:lnTo>
                  <a:pt x="16200" y="18900"/>
                </a:lnTo>
                <a:lnTo>
                  <a:pt x="16200" y="21600"/>
                </a:lnTo>
                <a:lnTo>
                  <a:pt x="5400" y="21600"/>
                </a:lnTo>
                <a:lnTo>
                  <a:pt x="5400" y="18900"/>
                </a:lnTo>
                <a:lnTo>
                  <a:pt x="0" y="18900"/>
                </a:lnTo>
                <a:lnTo>
                  <a:pt x="2700" y="9450"/>
                </a:lnTo>
                <a:close/>
              </a:path>
              <a:path w="21600" h="21600" fill="none" extrusionOk="0">
                <a:moveTo>
                  <a:pt x="8100" y="2700"/>
                </a:moveTo>
                <a:lnTo>
                  <a:pt x="5400" y="2700"/>
                </a:lnTo>
                <a:lnTo>
                  <a:pt x="5400" y="18900"/>
                </a:lnTo>
              </a:path>
              <a:path w="21600" h="21600" fill="none" extrusionOk="0">
                <a:moveTo>
                  <a:pt x="5400" y="2700"/>
                </a:moveTo>
                <a:lnTo>
                  <a:pt x="8100" y="0"/>
                </a:lnTo>
              </a:path>
              <a:path w="21600" h="21600" fill="none" extrusionOk="0">
                <a:moveTo>
                  <a:pt x="13500" y="2700"/>
                </a:moveTo>
                <a:lnTo>
                  <a:pt x="16200" y="2700"/>
                </a:lnTo>
                <a:lnTo>
                  <a:pt x="16200" y="18900"/>
                </a:lnTo>
              </a:path>
              <a:path w="21600" h="21600" fill="none" extrusionOk="0">
                <a:moveTo>
                  <a:pt x="16200" y="2700"/>
                </a:moveTo>
                <a:lnTo>
                  <a:pt x="13500" y="0"/>
                </a:lnTo>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r>
              <a:rPr lang="ru-RU" sz="1200" dirty="0" smtClean="0">
                <a:solidFill>
                  <a:schemeClr val="bg2"/>
                </a:solidFill>
              </a:rPr>
              <a:t>18%- </a:t>
            </a:r>
            <a:r>
              <a:rPr lang="ru-RU" sz="1200" dirty="0">
                <a:solidFill>
                  <a:schemeClr val="bg2"/>
                </a:solidFill>
              </a:rPr>
              <a:t>в части, зачисляемой в бюджеты субъектов РФ (не менее 13,5%)</a:t>
            </a:r>
          </a:p>
          <a:p>
            <a:endParaRPr lang="ru-RU" sz="1200" dirty="0">
              <a:solidFill>
                <a:schemeClr val="bg2"/>
              </a:solidFill>
            </a:endParaRPr>
          </a:p>
        </p:txBody>
      </p:sp>
      <p:sp>
        <p:nvSpPr>
          <p:cNvPr id="6155" name="Line 11"/>
          <p:cNvSpPr>
            <a:spLocks noChangeShapeType="1"/>
          </p:cNvSpPr>
          <p:nvPr/>
        </p:nvSpPr>
        <p:spPr bwMode="auto">
          <a:xfrm>
            <a:off x="2566988" y="1700214"/>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56" name="Line 12"/>
          <p:cNvSpPr>
            <a:spLocks noChangeShapeType="1"/>
          </p:cNvSpPr>
          <p:nvPr/>
        </p:nvSpPr>
        <p:spPr bwMode="auto">
          <a:xfrm>
            <a:off x="2566988" y="3644900"/>
            <a:ext cx="0" cy="647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57" name="Rectangle 13"/>
          <p:cNvSpPr>
            <a:spLocks noChangeArrowheads="1"/>
          </p:cNvSpPr>
          <p:nvPr/>
        </p:nvSpPr>
        <p:spPr bwMode="auto">
          <a:xfrm>
            <a:off x="4367214" y="2133601"/>
            <a:ext cx="1512887"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ru-RU" sz="1200"/>
          </a:p>
        </p:txBody>
      </p:sp>
      <p:sp>
        <p:nvSpPr>
          <p:cNvPr id="6158" name="Rectangle 14"/>
          <p:cNvSpPr>
            <a:spLocks noChangeArrowheads="1"/>
          </p:cNvSpPr>
          <p:nvPr/>
        </p:nvSpPr>
        <p:spPr bwMode="auto">
          <a:xfrm>
            <a:off x="4440239" y="3429001"/>
            <a:ext cx="1584325"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1200" dirty="0"/>
              <a:t>15% по дивидендам,</a:t>
            </a:r>
          </a:p>
          <a:p>
            <a:pPr algn="ctr"/>
            <a:r>
              <a:rPr lang="ru-RU" sz="1200" dirty="0"/>
              <a:t> полученным </a:t>
            </a:r>
          </a:p>
          <a:p>
            <a:pPr algn="ctr"/>
            <a:r>
              <a:rPr lang="ru-RU" sz="1200" dirty="0"/>
              <a:t>иностранной</a:t>
            </a:r>
          </a:p>
          <a:p>
            <a:pPr algn="ctr"/>
            <a:r>
              <a:rPr lang="ru-RU" sz="1200" dirty="0"/>
              <a:t>компанией</a:t>
            </a:r>
          </a:p>
          <a:p>
            <a:pPr algn="ctr"/>
            <a:r>
              <a:rPr lang="ru-RU" sz="1200" dirty="0"/>
              <a:t> от российских</a:t>
            </a:r>
          </a:p>
          <a:p>
            <a:pPr algn="ctr"/>
            <a:r>
              <a:rPr lang="ru-RU" sz="1200" dirty="0"/>
              <a:t> </a:t>
            </a:r>
            <a:r>
              <a:rPr lang="ru-RU" sz="1200" dirty="0" smtClean="0"/>
              <a:t>организаций</a:t>
            </a:r>
            <a:endParaRPr lang="ru-RU" sz="1200" dirty="0"/>
          </a:p>
        </p:txBody>
      </p:sp>
      <p:sp>
        <p:nvSpPr>
          <p:cNvPr id="6159" name="Text Box 15"/>
          <p:cNvSpPr txBox="1">
            <a:spLocks noChangeArrowheads="1"/>
          </p:cNvSpPr>
          <p:nvPr/>
        </p:nvSpPr>
        <p:spPr bwMode="auto">
          <a:xfrm>
            <a:off x="4440238" y="2060576"/>
            <a:ext cx="132556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1200" dirty="0"/>
              <a:t>Налог на доход, </a:t>
            </a:r>
          </a:p>
          <a:p>
            <a:r>
              <a:rPr lang="ru-RU" sz="1200" dirty="0"/>
              <a:t>п</a:t>
            </a:r>
            <a:r>
              <a:rPr lang="ru-RU" sz="1200" dirty="0" smtClean="0"/>
              <a:t>олученный </a:t>
            </a:r>
            <a:r>
              <a:rPr lang="ru-RU" sz="1200" dirty="0"/>
              <a:t>в виде дивидендов от российских организаций</a:t>
            </a:r>
          </a:p>
          <a:p>
            <a:endParaRPr lang="ru-RU" sz="1200" dirty="0"/>
          </a:p>
        </p:txBody>
      </p:sp>
      <p:sp>
        <p:nvSpPr>
          <p:cNvPr id="6160" name="Line 16"/>
          <p:cNvSpPr>
            <a:spLocks noChangeShapeType="1"/>
          </p:cNvSpPr>
          <p:nvPr/>
        </p:nvSpPr>
        <p:spPr bwMode="auto">
          <a:xfrm>
            <a:off x="5087938" y="3213101"/>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61" name="Oval 17"/>
          <p:cNvSpPr>
            <a:spLocks noChangeArrowheads="1"/>
          </p:cNvSpPr>
          <p:nvPr/>
        </p:nvSpPr>
        <p:spPr bwMode="auto">
          <a:xfrm>
            <a:off x="6456364" y="1989139"/>
            <a:ext cx="1944687" cy="2016125"/>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1200"/>
              <a:t>Облагаются</a:t>
            </a:r>
          </a:p>
          <a:p>
            <a:pPr algn="ctr"/>
            <a:r>
              <a:rPr lang="ru-RU" sz="1200"/>
              <a:t> иностранные</a:t>
            </a:r>
          </a:p>
          <a:p>
            <a:pPr algn="ctr"/>
            <a:r>
              <a:rPr lang="ru-RU" sz="1200"/>
              <a:t> организации, </a:t>
            </a:r>
          </a:p>
          <a:p>
            <a:pPr algn="ctr"/>
            <a:r>
              <a:rPr lang="ru-RU" sz="1200"/>
              <a:t>не связанные</a:t>
            </a:r>
          </a:p>
          <a:p>
            <a:pPr algn="ctr"/>
            <a:r>
              <a:rPr lang="ru-RU" sz="1200"/>
              <a:t> с деятельность</a:t>
            </a:r>
          </a:p>
          <a:p>
            <a:pPr algn="ctr"/>
            <a:r>
              <a:rPr lang="ru-RU" sz="1200"/>
              <a:t> в РФ через</a:t>
            </a:r>
          </a:p>
          <a:p>
            <a:pPr algn="ctr"/>
            <a:r>
              <a:rPr lang="ru-RU" sz="1200"/>
              <a:t> постоянное</a:t>
            </a:r>
          </a:p>
          <a:p>
            <a:pPr algn="ctr"/>
            <a:r>
              <a:rPr lang="ru-RU" sz="1200"/>
              <a:t>представительство</a:t>
            </a:r>
          </a:p>
        </p:txBody>
      </p:sp>
      <p:sp>
        <p:nvSpPr>
          <p:cNvPr id="6162" name="Oval 18"/>
          <p:cNvSpPr>
            <a:spLocks noChangeArrowheads="1"/>
          </p:cNvSpPr>
          <p:nvPr/>
        </p:nvSpPr>
        <p:spPr bwMode="auto">
          <a:xfrm>
            <a:off x="4583113" y="5229225"/>
            <a:ext cx="1871662" cy="1296988"/>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ru-RU" sz="1200"/>
          </a:p>
        </p:txBody>
      </p:sp>
      <p:sp>
        <p:nvSpPr>
          <p:cNvPr id="6163" name="Oval 19"/>
          <p:cNvSpPr>
            <a:spLocks noChangeArrowheads="1"/>
          </p:cNvSpPr>
          <p:nvPr/>
        </p:nvSpPr>
        <p:spPr bwMode="auto">
          <a:xfrm>
            <a:off x="6816725" y="5157789"/>
            <a:ext cx="1727200" cy="1366837"/>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1200"/>
              <a:t>10% - от сдачи</a:t>
            </a:r>
          </a:p>
          <a:p>
            <a:pPr algn="ctr"/>
            <a:r>
              <a:rPr lang="ru-RU" sz="1200"/>
              <a:t> в аренду</a:t>
            </a:r>
          </a:p>
          <a:p>
            <a:pPr algn="ctr"/>
            <a:r>
              <a:rPr lang="ru-RU" sz="1200"/>
              <a:t>Судов,</a:t>
            </a:r>
          </a:p>
          <a:p>
            <a:pPr algn="ctr"/>
            <a:r>
              <a:rPr lang="ru-RU" sz="1200"/>
              <a:t>Самолетов</a:t>
            </a:r>
          </a:p>
          <a:p>
            <a:pPr algn="ctr"/>
            <a:r>
              <a:rPr lang="ru-RU" sz="1200"/>
              <a:t>Пр.транспортных</a:t>
            </a:r>
          </a:p>
          <a:p>
            <a:pPr algn="ctr"/>
            <a:r>
              <a:rPr lang="ru-RU" sz="1200"/>
              <a:t>средств</a:t>
            </a:r>
          </a:p>
        </p:txBody>
      </p:sp>
      <p:sp>
        <p:nvSpPr>
          <p:cNvPr id="6164" name="Text Box 20"/>
          <p:cNvSpPr txBox="1">
            <a:spLocks noChangeArrowheads="1"/>
          </p:cNvSpPr>
          <p:nvPr/>
        </p:nvSpPr>
        <p:spPr bwMode="auto">
          <a:xfrm>
            <a:off x="4727576" y="5445126"/>
            <a:ext cx="16097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1200"/>
              <a:t>20% с любых</a:t>
            </a:r>
          </a:p>
          <a:p>
            <a:r>
              <a:rPr lang="ru-RU" sz="1200"/>
              <a:t>доходов, кроме сдачи в аренду и по дивидендам</a:t>
            </a:r>
          </a:p>
        </p:txBody>
      </p:sp>
      <p:sp>
        <p:nvSpPr>
          <p:cNvPr id="6165" name="Line 21"/>
          <p:cNvSpPr>
            <a:spLocks noChangeShapeType="1"/>
          </p:cNvSpPr>
          <p:nvPr/>
        </p:nvSpPr>
        <p:spPr bwMode="auto">
          <a:xfrm>
            <a:off x="7391400" y="4005264"/>
            <a:ext cx="0" cy="7191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66" name="Line 22"/>
          <p:cNvSpPr>
            <a:spLocks noChangeShapeType="1"/>
          </p:cNvSpPr>
          <p:nvPr/>
        </p:nvSpPr>
        <p:spPr bwMode="auto">
          <a:xfrm>
            <a:off x="7391400" y="1700214"/>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67" name="Line 23"/>
          <p:cNvSpPr>
            <a:spLocks noChangeShapeType="1"/>
          </p:cNvSpPr>
          <p:nvPr/>
        </p:nvSpPr>
        <p:spPr bwMode="auto">
          <a:xfrm flipH="1">
            <a:off x="9551988" y="1773238"/>
            <a:ext cx="0" cy="215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68" name="Line 24"/>
          <p:cNvSpPr>
            <a:spLocks noChangeShapeType="1"/>
          </p:cNvSpPr>
          <p:nvPr/>
        </p:nvSpPr>
        <p:spPr bwMode="auto">
          <a:xfrm>
            <a:off x="5448301" y="4724400"/>
            <a:ext cx="22320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69" name="Line 25"/>
          <p:cNvSpPr>
            <a:spLocks noChangeShapeType="1"/>
          </p:cNvSpPr>
          <p:nvPr/>
        </p:nvSpPr>
        <p:spPr bwMode="auto">
          <a:xfrm>
            <a:off x="5448300" y="4724400"/>
            <a:ext cx="0" cy="433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70" name="Line 26"/>
          <p:cNvSpPr>
            <a:spLocks noChangeShapeType="1"/>
          </p:cNvSpPr>
          <p:nvPr/>
        </p:nvSpPr>
        <p:spPr bwMode="auto">
          <a:xfrm>
            <a:off x="7680325" y="4724401"/>
            <a:ext cx="0"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71" name="Line 27"/>
          <p:cNvSpPr>
            <a:spLocks noChangeShapeType="1"/>
          </p:cNvSpPr>
          <p:nvPr/>
        </p:nvSpPr>
        <p:spPr bwMode="auto">
          <a:xfrm>
            <a:off x="4872038" y="1773238"/>
            <a:ext cx="0" cy="215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2358799909"/>
      </p:ext>
    </p:extLst>
  </p:cSld>
  <p:clrMapOvr>
    <a:masterClrMapping/>
  </p:clrMapOvr>
  <p:transition advClick="0" advTm="12000"/>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ru-RU" sz="3800" b="1" dirty="0">
                <a:solidFill>
                  <a:srgbClr val="FFFF00"/>
                </a:solidFill>
              </a:rPr>
              <a:t>Методы определения доходов и расходов</a:t>
            </a:r>
          </a:p>
        </p:txBody>
      </p:sp>
      <p:sp>
        <p:nvSpPr>
          <p:cNvPr id="7171" name="Rectangle 3"/>
          <p:cNvSpPr>
            <a:spLocks noChangeArrowheads="1"/>
          </p:cNvSpPr>
          <p:nvPr/>
        </p:nvSpPr>
        <p:spPr bwMode="auto">
          <a:xfrm>
            <a:off x="1919288" y="1700213"/>
            <a:ext cx="3492500" cy="10080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800"/>
              <a:t>Метод начислений</a:t>
            </a:r>
          </a:p>
        </p:txBody>
      </p:sp>
      <p:sp>
        <p:nvSpPr>
          <p:cNvPr id="7172" name="Rectangle 4"/>
          <p:cNvSpPr>
            <a:spLocks noChangeArrowheads="1"/>
          </p:cNvSpPr>
          <p:nvPr/>
        </p:nvSpPr>
        <p:spPr bwMode="auto">
          <a:xfrm>
            <a:off x="6527801" y="1773239"/>
            <a:ext cx="3673475" cy="9366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800"/>
              <a:t>Кассовый метод</a:t>
            </a:r>
          </a:p>
        </p:txBody>
      </p:sp>
      <p:sp>
        <p:nvSpPr>
          <p:cNvPr id="7173" name="Rectangle 5"/>
          <p:cNvSpPr>
            <a:spLocks noChangeArrowheads="1"/>
          </p:cNvSpPr>
          <p:nvPr/>
        </p:nvSpPr>
        <p:spPr bwMode="auto">
          <a:xfrm>
            <a:off x="1524001" y="2924175"/>
            <a:ext cx="2124075" cy="273685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Доходы признаются</a:t>
            </a:r>
          </a:p>
          <a:p>
            <a:pPr algn="ctr"/>
            <a:r>
              <a:rPr lang="ru-RU"/>
              <a:t> в том отчетном </a:t>
            </a:r>
          </a:p>
          <a:p>
            <a:pPr algn="ctr"/>
            <a:r>
              <a:rPr lang="ru-RU"/>
              <a:t>периоде, в котором</a:t>
            </a:r>
          </a:p>
          <a:p>
            <a:pPr algn="ctr"/>
            <a:r>
              <a:rPr lang="ru-RU"/>
              <a:t>они имели место, </a:t>
            </a:r>
          </a:p>
          <a:p>
            <a:pPr algn="ctr"/>
            <a:r>
              <a:rPr lang="ru-RU"/>
              <a:t>независимо от</a:t>
            </a:r>
          </a:p>
          <a:p>
            <a:pPr algn="ctr"/>
            <a:r>
              <a:rPr lang="ru-RU"/>
              <a:t> фактического </a:t>
            </a:r>
          </a:p>
          <a:p>
            <a:pPr algn="ctr"/>
            <a:r>
              <a:rPr lang="ru-RU"/>
              <a:t>поступления </a:t>
            </a:r>
          </a:p>
          <a:p>
            <a:pPr algn="ctr"/>
            <a:r>
              <a:rPr lang="ru-RU"/>
              <a:t>средств, иного </a:t>
            </a:r>
          </a:p>
          <a:p>
            <a:pPr algn="ctr"/>
            <a:r>
              <a:rPr lang="ru-RU"/>
              <a:t>имущества.</a:t>
            </a:r>
          </a:p>
        </p:txBody>
      </p:sp>
      <p:sp>
        <p:nvSpPr>
          <p:cNvPr id="7174" name="Rectangle 6"/>
          <p:cNvSpPr>
            <a:spLocks noChangeArrowheads="1"/>
          </p:cNvSpPr>
          <p:nvPr/>
        </p:nvSpPr>
        <p:spPr bwMode="auto">
          <a:xfrm>
            <a:off x="3935414" y="2924176"/>
            <a:ext cx="2232025" cy="331311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ru-RU"/>
          </a:p>
        </p:txBody>
      </p:sp>
      <p:sp>
        <p:nvSpPr>
          <p:cNvPr id="7175" name="Rectangle 7"/>
          <p:cNvSpPr>
            <a:spLocks noChangeArrowheads="1"/>
          </p:cNvSpPr>
          <p:nvPr/>
        </p:nvSpPr>
        <p:spPr bwMode="auto">
          <a:xfrm>
            <a:off x="6383339" y="2997200"/>
            <a:ext cx="1800225" cy="316865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Датой </a:t>
            </a:r>
          </a:p>
          <a:p>
            <a:pPr algn="ctr"/>
            <a:r>
              <a:rPr lang="ru-RU"/>
              <a:t>получения</a:t>
            </a:r>
          </a:p>
          <a:p>
            <a:pPr algn="ctr"/>
            <a:r>
              <a:rPr lang="ru-RU"/>
              <a:t> дохода</a:t>
            </a:r>
          </a:p>
          <a:p>
            <a:pPr algn="ctr"/>
            <a:r>
              <a:rPr lang="ru-RU"/>
              <a:t> признается </a:t>
            </a:r>
          </a:p>
          <a:p>
            <a:pPr algn="ctr"/>
            <a:r>
              <a:rPr lang="ru-RU"/>
              <a:t>день </a:t>
            </a:r>
          </a:p>
          <a:p>
            <a:pPr algn="ctr"/>
            <a:r>
              <a:rPr lang="ru-RU"/>
              <a:t>поступления</a:t>
            </a:r>
          </a:p>
          <a:p>
            <a:pPr algn="ctr"/>
            <a:r>
              <a:rPr lang="ru-RU"/>
              <a:t> средств на </a:t>
            </a:r>
          </a:p>
          <a:p>
            <a:pPr algn="ctr"/>
            <a:r>
              <a:rPr lang="ru-RU"/>
              <a:t>счета банка </a:t>
            </a:r>
          </a:p>
          <a:p>
            <a:pPr algn="ctr"/>
            <a:r>
              <a:rPr lang="ru-RU"/>
              <a:t>и/или кассу, </a:t>
            </a:r>
          </a:p>
          <a:p>
            <a:pPr algn="ctr"/>
            <a:r>
              <a:rPr lang="ru-RU"/>
              <a:t>или иного</a:t>
            </a:r>
          </a:p>
          <a:p>
            <a:pPr algn="ctr"/>
            <a:r>
              <a:rPr lang="ru-RU"/>
              <a:t> имущества</a:t>
            </a:r>
          </a:p>
        </p:txBody>
      </p:sp>
      <p:sp>
        <p:nvSpPr>
          <p:cNvPr id="7176" name="Rectangle 8"/>
          <p:cNvSpPr>
            <a:spLocks noChangeArrowheads="1"/>
          </p:cNvSpPr>
          <p:nvPr/>
        </p:nvSpPr>
        <p:spPr bwMode="auto">
          <a:xfrm>
            <a:off x="8832850" y="2997200"/>
            <a:ext cx="1511300" cy="2808288"/>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dirty="0"/>
              <a:t>Расходами </a:t>
            </a:r>
          </a:p>
          <a:p>
            <a:pPr algn="ctr"/>
            <a:r>
              <a:rPr lang="ru-RU" dirty="0"/>
              <a:t>признаются </a:t>
            </a:r>
          </a:p>
          <a:p>
            <a:pPr algn="ctr"/>
            <a:r>
              <a:rPr lang="ru-RU" dirty="0"/>
              <a:t>затраты </a:t>
            </a:r>
          </a:p>
          <a:p>
            <a:pPr algn="ctr"/>
            <a:r>
              <a:rPr lang="ru-RU" dirty="0"/>
              <a:t>после </a:t>
            </a:r>
          </a:p>
          <a:p>
            <a:pPr algn="ctr"/>
            <a:r>
              <a:rPr lang="ru-RU" dirty="0"/>
              <a:t>их</a:t>
            </a:r>
          </a:p>
          <a:p>
            <a:pPr algn="ctr"/>
            <a:r>
              <a:rPr lang="ru-RU" dirty="0"/>
              <a:t>ф</a:t>
            </a:r>
            <a:r>
              <a:rPr lang="ru-RU" dirty="0" smtClean="0"/>
              <a:t>актической</a:t>
            </a:r>
            <a:endParaRPr lang="ru-RU" dirty="0"/>
          </a:p>
          <a:p>
            <a:pPr algn="ctr"/>
            <a:r>
              <a:rPr lang="ru-RU" dirty="0"/>
              <a:t> выплаты</a:t>
            </a:r>
          </a:p>
        </p:txBody>
      </p:sp>
      <p:sp>
        <p:nvSpPr>
          <p:cNvPr id="7177" name="Line 9"/>
          <p:cNvSpPr>
            <a:spLocks noChangeShapeType="1"/>
          </p:cNvSpPr>
          <p:nvPr/>
        </p:nvSpPr>
        <p:spPr bwMode="auto">
          <a:xfrm>
            <a:off x="9625013" y="2636839"/>
            <a:ext cx="0" cy="2873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78" name="Line 10"/>
          <p:cNvSpPr>
            <a:spLocks noChangeShapeType="1"/>
          </p:cNvSpPr>
          <p:nvPr/>
        </p:nvSpPr>
        <p:spPr bwMode="auto">
          <a:xfrm>
            <a:off x="2566988" y="2708275"/>
            <a:ext cx="0" cy="215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79" name="Line 11"/>
          <p:cNvSpPr>
            <a:spLocks noChangeShapeType="1"/>
          </p:cNvSpPr>
          <p:nvPr/>
        </p:nvSpPr>
        <p:spPr bwMode="auto">
          <a:xfrm>
            <a:off x="4656138" y="2708275"/>
            <a:ext cx="0" cy="215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80" name="Line 12"/>
          <p:cNvSpPr>
            <a:spLocks noChangeShapeType="1"/>
          </p:cNvSpPr>
          <p:nvPr/>
        </p:nvSpPr>
        <p:spPr bwMode="auto">
          <a:xfrm>
            <a:off x="7175500" y="2708275"/>
            <a:ext cx="0" cy="215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81" name="Text Box 13"/>
          <p:cNvSpPr txBox="1">
            <a:spLocks noChangeArrowheads="1"/>
          </p:cNvSpPr>
          <p:nvPr/>
        </p:nvSpPr>
        <p:spPr bwMode="auto">
          <a:xfrm>
            <a:off x="3863976" y="2924175"/>
            <a:ext cx="223837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ru-RU"/>
              <a:t>Расходы</a:t>
            </a:r>
          </a:p>
          <a:p>
            <a:pPr algn="ctr"/>
            <a:r>
              <a:rPr lang="ru-RU"/>
              <a:t> признаются</a:t>
            </a:r>
          </a:p>
          <a:p>
            <a:pPr algn="ctr"/>
            <a:r>
              <a:rPr lang="ru-RU"/>
              <a:t> в том отчетном </a:t>
            </a:r>
          </a:p>
          <a:p>
            <a:pPr algn="ctr"/>
            <a:r>
              <a:rPr lang="ru-RU"/>
              <a:t>периоде, в котором</a:t>
            </a:r>
          </a:p>
          <a:p>
            <a:pPr algn="ctr"/>
            <a:r>
              <a:rPr lang="ru-RU"/>
              <a:t>они имели место, </a:t>
            </a:r>
          </a:p>
          <a:p>
            <a:pPr algn="ctr"/>
            <a:r>
              <a:rPr lang="ru-RU"/>
              <a:t>независимо от</a:t>
            </a:r>
          </a:p>
          <a:p>
            <a:pPr algn="ctr"/>
            <a:r>
              <a:rPr lang="ru-RU"/>
              <a:t> фактической </a:t>
            </a:r>
          </a:p>
          <a:p>
            <a:pPr algn="ctr"/>
            <a:r>
              <a:rPr lang="ru-RU"/>
              <a:t>выплаты</a:t>
            </a:r>
          </a:p>
          <a:p>
            <a:pPr algn="ctr"/>
            <a:r>
              <a:rPr lang="ru-RU"/>
              <a:t>денежных  </a:t>
            </a:r>
          </a:p>
          <a:p>
            <a:pPr algn="ctr"/>
            <a:r>
              <a:rPr lang="ru-RU"/>
              <a:t>средств или иной</a:t>
            </a:r>
          </a:p>
          <a:p>
            <a:pPr algn="ctr"/>
            <a:r>
              <a:rPr lang="ru-RU"/>
              <a:t>Формы оплаты</a:t>
            </a:r>
          </a:p>
          <a:p>
            <a:endParaRPr lang="ru-RU"/>
          </a:p>
        </p:txBody>
      </p:sp>
    </p:spTree>
    <p:extLst>
      <p:ext uri="{BB962C8B-B14F-4D97-AF65-F5344CB8AC3E}">
        <p14:creationId xmlns:p14="http://schemas.microsoft.com/office/powerpoint/2010/main" val="11840920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down)">
                                      <p:cBhvr>
                                        <p:cTn id="7" dur="580">
                                          <p:stCondLst>
                                            <p:cond delay="0"/>
                                          </p:stCondLst>
                                        </p:cTn>
                                        <p:tgtEl>
                                          <p:spTgt spid="7171"/>
                                        </p:tgtEl>
                                      </p:cBhvr>
                                    </p:animEffect>
                                    <p:anim calcmode="lin" valueType="num">
                                      <p:cBhvr>
                                        <p:cTn id="8" dur="1822" tmFilter="0,0; 0.14,0.36; 0.43,0.73; 0.71,0.91; 1.0,1.0">
                                          <p:stCondLst>
                                            <p:cond delay="0"/>
                                          </p:stCondLst>
                                        </p:cTn>
                                        <p:tgtEl>
                                          <p:spTgt spid="717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1"/>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1"/>
                                        </p:tgtEl>
                                      </p:cBhvr>
                                      <p:to x="100000" y="60000"/>
                                    </p:animScale>
                                    <p:animScale>
                                      <p:cBhvr>
                                        <p:cTn id="14" dur="166" decel="50000">
                                          <p:stCondLst>
                                            <p:cond delay="676"/>
                                          </p:stCondLst>
                                        </p:cTn>
                                        <p:tgtEl>
                                          <p:spTgt spid="7171"/>
                                        </p:tgtEl>
                                      </p:cBhvr>
                                      <p:to x="100000" y="100000"/>
                                    </p:animScale>
                                    <p:animScale>
                                      <p:cBhvr>
                                        <p:cTn id="15" dur="26">
                                          <p:stCondLst>
                                            <p:cond delay="1312"/>
                                          </p:stCondLst>
                                        </p:cTn>
                                        <p:tgtEl>
                                          <p:spTgt spid="7171"/>
                                        </p:tgtEl>
                                      </p:cBhvr>
                                      <p:to x="100000" y="80000"/>
                                    </p:animScale>
                                    <p:animScale>
                                      <p:cBhvr>
                                        <p:cTn id="16" dur="166" decel="50000">
                                          <p:stCondLst>
                                            <p:cond delay="1338"/>
                                          </p:stCondLst>
                                        </p:cTn>
                                        <p:tgtEl>
                                          <p:spTgt spid="7171"/>
                                        </p:tgtEl>
                                      </p:cBhvr>
                                      <p:to x="100000" y="100000"/>
                                    </p:animScale>
                                    <p:animScale>
                                      <p:cBhvr>
                                        <p:cTn id="17" dur="26">
                                          <p:stCondLst>
                                            <p:cond delay="1642"/>
                                          </p:stCondLst>
                                        </p:cTn>
                                        <p:tgtEl>
                                          <p:spTgt spid="7171"/>
                                        </p:tgtEl>
                                      </p:cBhvr>
                                      <p:to x="100000" y="90000"/>
                                    </p:animScale>
                                    <p:animScale>
                                      <p:cBhvr>
                                        <p:cTn id="18" dur="166" decel="50000">
                                          <p:stCondLst>
                                            <p:cond delay="1668"/>
                                          </p:stCondLst>
                                        </p:cTn>
                                        <p:tgtEl>
                                          <p:spTgt spid="7171"/>
                                        </p:tgtEl>
                                      </p:cBhvr>
                                      <p:to x="100000" y="100000"/>
                                    </p:animScale>
                                    <p:animScale>
                                      <p:cBhvr>
                                        <p:cTn id="19" dur="26">
                                          <p:stCondLst>
                                            <p:cond delay="1808"/>
                                          </p:stCondLst>
                                        </p:cTn>
                                        <p:tgtEl>
                                          <p:spTgt spid="7171"/>
                                        </p:tgtEl>
                                      </p:cBhvr>
                                      <p:to x="100000" y="95000"/>
                                    </p:animScale>
                                    <p:animScale>
                                      <p:cBhvr>
                                        <p:cTn id="20" dur="166" decel="50000">
                                          <p:stCondLst>
                                            <p:cond delay="1834"/>
                                          </p:stCondLst>
                                        </p:cTn>
                                        <p:tgtEl>
                                          <p:spTgt spid="7171"/>
                                        </p:tgtEl>
                                      </p:cBhvr>
                                      <p:to x="100000" y="100000"/>
                                    </p:animScale>
                                  </p:childTnLst>
                                </p:cTn>
                              </p:par>
                            </p:childTnLst>
                          </p:cTn>
                        </p:par>
                        <p:par>
                          <p:cTn id="21" fill="hold" nodeType="afterGroup">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7172"/>
                                        </p:tgtEl>
                                        <p:attrNameLst>
                                          <p:attrName>style.visibility</p:attrName>
                                        </p:attrNameLst>
                                      </p:cBhvr>
                                      <p:to>
                                        <p:strVal val="visible"/>
                                      </p:to>
                                    </p:set>
                                    <p:animEffect transition="in" filter="wipe(down)">
                                      <p:cBhvr>
                                        <p:cTn id="24" dur="580">
                                          <p:stCondLst>
                                            <p:cond delay="0"/>
                                          </p:stCondLst>
                                        </p:cTn>
                                        <p:tgtEl>
                                          <p:spTgt spid="7172"/>
                                        </p:tgtEl>
                                      </p:cBhvr>
                                    </p:animEffect>
                                    <p:anim calcmode="lin" valueType="num">
                                      <p:cBhvr>
                                        <p:cTn id="25" dur="1822" tmFilter="0,0; 0.14,0.36; 0.43,0.73; 0.71,0.91; 1.0,1.0">
                                          <p:stCondLst>
                                            <p:cond delay="0"/>
                                          </p:stCondLst>
                                        </p:cTn>
                                        <p:tgtEl>
                                          <p:spTgt spid="71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71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71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71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7172"/>
                                        </p:tgtEl>
                                        <p:attrNameLst>
                                          <p:attrName>ppt_y</p:attrName>
                                        </p:attrNameLst>
                                      </p:cBhvr>
                                      <p:tavLst>
                                        <p:tav tm="0" fmla="#ppt_y-sin(pi*$)/81">
                                          <p:val>
                                            <p:fltVal val="0"/>
                                          </p:val>
                                        </p:tav>
                                        <p:tav tm="100000">
                                          <p:val>
                                            <p:fltVal val="1"/>
                                          </p:val>
                                        </p:tav>
                                      </p:tavLst>
                                    </p:anim>
                                    <p:animScale>
                                      <p:cBhvr>
                                        <p:cTn id="30" dur="26">
                                          <p:stCondLst>
                                            <p:cond delay="650"/>
                                          </p:stCondLst>
                                        </p:cTn>
                                        <p:tgtEl>
                                          <p:spTgt spid="7172"/>
                                        </p:tgtEl>
                                      </p:cBhvr>
                                      <p:to x="100000" y="60000"/>
                                    </p:animScale>
                                    <p:animScale>
                                      <p:cBhvr>
                                        <p:cTn id="31" dur="166" decel="50000">
                                          <p:stCondLst>
                                            <p:cond delay="676"/>
                                          </p:stCondLst>
                                        </p:cTn>
                                        <p:tgtEl>
                                          <p:spTgt spid="7172"/>
                                        </p:tgtEl>
                                      </p:cBhvr>
                                      <p:to x="100000" y="100000"/>
                                    </p:animScale>
                                    <p:animScale>
                                      <p:cBhvr>
                                        <p:cTn id="32" dur="26">
                                          <p:stCondLst>
                                            <p:cond delay="1312"/>
                                          </p:stCondLst>
                                        </p:cTn>
                                        <p:tgtEl>
                                          <p:spTgt spid="7172"/>
                                        </p:tgtEl>
                                      </p:cBhvr>
                                      <p:to x="100000" y="80000"/>
                                    </p:animScale>
                                    <p:animScale>
                                      <p:cBhvr>
                                        <p:cTn id="33" dur="166" decel="50000">
                                          <p:stCondLst>
                                            <p:cond delay="1338"/>
                                          </p:stCondLst>
                                        </p:cTn>
                                        <p:tgtEl>
                                          <p:spTgt spid="7172"/>
                                        </p:tgtEl>
                                      </p:cBhvr>
                                      <p:to x="100000" y="100000"/>
                                    </p:animScale>
                                    <p:animScale>
                                      <p:cBhvr>
                                        <p:cTn id="34" dur="26">
                                          <p:stCondLst>
                                            <p:cond delay="1642"/>
                                          </p:stCondLst>
                                        </p:cTn>
                                        <p:tgtEl>
                                          <p:spTgt spid="7172"/>
                                        </p:tgtEl>
                                      </p:cBhvr>
                                      <p:to x="100000" y="90000"/>
                                    </p:animScale>
                                    <p:animScale>
                                      <p:cBhvr>
                                        <p:cTn id="35" dur="166" decel="50000">
                                          <p:stCondLst>
                                            <p:cond delay="1668"/>
                                          </p:stCondLst>
                                        </p:cTn>
                                        <p:tgtEl>
                                          <p:spTgt spid="7172"/>
                                        </p:tgtEl>
                                      </p:cBhvr>
                                      <p:to x="100000" y="100000"/>
                                    </p:animScale>
                                    <p:animScale>
                                      <p:cBhvr>
                                        <p:cTn id="36" dur="26">
                                          <p:stCondLst>
                                            <p:cond delay="1808"/>
                                          </p:stCondLst>
                                        </p:cTn>
                                        <p:tgtEl>
                                          <p:spTgt spid="7172"/>
                                        </p:tgtEl>
                                      </p:cBhvr>
                                      <p:to x="100000" y="95000"/>
                                    </p:animScale>
                                    <p:animScale>
                                      <p:cBhvr>
                                        <p:cTn id="37" dur="166" decel="50000">
                                          <p:stCondLst>
                                            <p:cond delay="1834"/>
                                          </p:stCondLst>
                                        </p:cTn>
                                        <p:tgtEl>
                                          <p:spTgt spid="71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717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69926" y="244740"/>
            <a:ext cx="10131425" cy="1456267"/>
          </a:xfrm>
        </p:spPr>
        <p:txBody>
          <a:bodyPr/>
          <a:lstStyle/>
          <a:p>
            <a:r>
              <a:rPr lang="ru-RU" sz="3800" b="1" i="1" dirty="0">
                <a:solidFill>
                  <a:srgbClr val="FFFF00"/>
                </a:solidFill>
              </a:rPr>
              <a:t>Расходы, учитываемые при налогообложении прибыли</a:t>
            </a:r>
          </a:p>
        </p:txBody>
      </p:sp>
      <p:sp>
        <p:nvSpPr>
          <p:cNvPr id="8195" name="Rectangle 3"/>
          <p:cNvSpPr>
            <a:spLocks noGrp="1" noChangeArrowheads="1"/>
          </p:cNvSpPr>
          <p:nvPr>
            <p:ph type="body" idx="1"/>
          </p:nvPr>
        </p:nvSpPr>
        <p:spPr>
          <a:xfrm>
            <a:off x="1847850" y="1773239"/>
            <a:ext cx="8540750" cy="4422775"/>
          </a:xfrm>
        </p:spPr>
        <p:txBody>
          <a:bodyPr/>
          <a:lstStyle/>
          <a:p>
            <a:pPr>
              <a:buFont typeface="Wingdings" panose="05000000000000000000" pitchFamily="2" charset="2"/>
              <a:buNone/>
            </a:pPr>
            <a:endParaRPr lang="ru-RU"/>
          </a:p>
          <a:p>
            <a:pPr>
              <a:buFont typeface="Wingdings" panose="05000000000000000000" pitchFamily="2" charset="2"/>
              <a:buNone/>
            </a:pPr>
            <a:endParaRPr lang="ru-RU"/>
          </a:p>
        </p:txBody>
      </p:sp>
      <p:sp>
        <p:nvSpPr>
          <p:cNvPr id="8196" name="Rectangle 4"/>
          <p:cNvSpPr>
            <a:spLocks noChangeArrowheads="1"/>
          </p:cNvSpPr>
          <p:nvPr/>
        </p:nvSpPr>
        <p:spPr bwMode="auto">
          <a:xfrm>
            <a:off x="3863976" y="1773239"/>
            <a:ext cx="3673475" cy="50323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800"/>
              <a:t>РАСХОДЫ</a:t>
            </a:r>
          </a:p>
        </p:txBody>
      </p:sp>
      <p:sp>
        <p:nvSpPr>
          <p:cNvPr id="8197" name="Rectangle 5"/>
          <p:cNvSpPr>
            <a:spLocks noChangeArrowheads="1"/>
          </p:cNvSpPr>
          <p:nvPr/>
        </p:nvSpPr>
        <p:spPr bwMode="auto">
          <a:xfrm>
            <a:off x="1992314" y="2565400"/>
            <a:ext cx="2879725" cy="338455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1400" u="sng"/>
              <a:t>Расходы, связанные с</a:t>
            </a:r>
          </a:p>
          <a:p>
            <a:pPr algn="ctr"/>
            <a:r>
              <a:rPr lang="ru-RU" sz="1400" u="sng"/>
              <a:t> производством и реализацией </a:t>
            </a:r>
          </a:p>
          <a:p>
            <a:pPr algn="ctr"/>
            <a:r>
              <a:rPr lang="ru-RU" sz="1400" u="sng"/>
              <a:t>товаров</a:t>
            </a:r>
          </a:p>
          <a:p>
            <a:pPr algn="ctr">
              <a:buFontTx/>
              <a:buChar char="•"/>
            </a:pPr>
            <a:r>
              <a:rPr lang="ru-RU" sz="1400"/>
              <a:t> материальные расходы</a:t>
            </a:r>
          </a:p>
          <a:p>
            <a:pPr algn="ctr">
              <a:buFontTx/>
              <a:buChar char="•"/>
            </a:pPr>
            <a:r>
              <a:rPr lang="ru-RU" sz="1400"/>
              <a:t> расходы на оплату труда</a:t>
            </a:r>
          </a:p>
          <a:p>
            <a:pPr algn="ctr">
              <a:buFontTx/>
              <a:buChar char="•"/>
            </a:pPr>
            <a:r>
              <a:rPr lang="ru-RU" sz="1400"/>
              <a:t> сумма исчисленной амортизации</a:t>
            </a:r>
          </a:p>
          <a:p>
            <a:pPr algn="ctr">
              <a:buFontTx/>
              <a:buChar char="•"/>
            </a:pPr>
            <a:r>
              <a:rPr lang="ru-RU" sz="1400"/>
              <a:t> прочие расходы </a:t>
            </a:r>
          </a:p>
          <a:p>
            <a:pPr algn="ctr">
              <a:buFontTx/>
              <a:buChar char="•"/>
            </a:pPr>
            <a:endParaRPr lang="ru-RU" sz="1400"/>
          </a:p>
        </p:txBody>
      </p:sp>
      <p:sp>
        <p:nvSpPr>
          <p:cNvPr id="8198" name="Rectangle 6"/>
          <p:cNvSpPr>
            <a:spLocks noChangeArrowheads="1"/>
          </p:cNvSpPr>
          <p:nvPr/>
        </p:nvSpPr>
        <p:spPr bwMode="auto">
          <a:xfrm>
            <a:off x="5159376" y="2636838"/>
            <a:ext cx="2881313" cy="331311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1400" u="sng"/>
              <a:t>Вне реализационные расходы</a:t>
            </a:r>
          </a:p>
          <a:p>
            <a:pPr algn="ctr">
              <a:buFontTx/>
              <a:buChar char="•"/>
            </a:pPr>
            <a:r>
              <a:rPr lang="ru-RU" sz="1400"/>
              <a:t> расходы на аренду имущества</a:t>
            </a:r>
          </a:p>
          <a:p>
            <a:pPr algn="ctr">
              <a:buFontTx/>
              <a:buChar char="•"/>
            </a:pPr>
            <a:r>
              <a:rPr lang="ru-RU" sz="1400"/>
              <a:t> Расходы в виде % по </a:t>
            </a:r>
          </a:p>
          <a:p>
            <a:pPr algn="ctr"/>
            <a:r>
              <a:rPr lang="ru-RU" sz="1400"/>
              <a:t>долговым обязательствам</a:t>
            </a:r>
          </a:p>
          <a:p>
            <a:pPr algn="ctr">
              <a:buFontTx/>
              <a:buChar char="•"/>
            </a:pPr>
            <a:r>
              <a:rPr lang="ru-RU" sz="1400"/>
              <a:t> Расходы на эмиссию ценных</a:t>
            </a:r>
          </a:p>
          <a:p>
            <a:pPr algn="ctr"/>
            <a:r>
              <a:rPr lang="ru-RU" sz="1400"/>
              <a:t>бумаг</a:t>
            </a:r>
          </a:p>
          <a:p>
            <a:pPr algn="ctr">
              <a:buFontTx/>
              <a:buChar char="•"/>
            </a:pPr>
            <a:r>
              <a:rPr lang="ru-RU" sz="1400"/>
              <a:t> судебные расходы</a:t>
            </a:r>
          </a:p>
          <a:p>
            <a:pPr algn="ctr">
              <a:buFontTx/>
              <a:buChar char="•"/>
            </a:pPr>
            <a:r>
              <a:rPr lang="ru-RU" sz="1400"/>
              <a:t> прочие расходы </a:t>
            </a:r>
          </a:p>
          <a:p>
            <a:pPr algn="ctr"/>
            <a:r>
              <a:rPr lang="ru-RU" sz="1400"/>
              <a:t> </a:t>
            </a:r>
          </a:p>
          <a:p>
            <a:pPr algn="ctr"/>
            <a:endParaRPr lang="ru-RU" sz="1400"/>
          </a:p>
          <a:p>
            <a:pPr algn="ctr"/>
            <a:endParaRPr lang="ru-RU" sz="1400"/>
          </a:p>
          <a:p>
            <a:pPr algn="ctr"/>
            <a:endParaRPr lang="ru-RU" sz="1400"/>
          </a:p>
        </p:txBody>
      </p:sp>
      <p:sp>
        <p:nvSpPr>
          <p:cNvPr id="8199" name="Line 7"/>
          <p:cNvSpPr>
            <a:spLocks noChangeShapeType="1"/>
          </p:cNvSpPr>
          <p:nvPr/>
        </p:nvSpPr>
        <p:spPr bwMode="auto">
          <a:xfrm flipH="1">
            <a:off x="3719513" y="2276475"/>
            <a:ext cx="5762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8200" name="Line 8"/>
          <p:cNvSpPr>
            <a:spLocks noChangeShapeType="1"/>
          </p:cNvSpPr>
          <p:nvPr/>
        </p:nvSpPr>
        <p:spPr bwMode="auto">
          <a:xfrm>
            <a:off x="5735639" y="2276475"/>
            <a:ext cx="504825"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8201" name="Rectangle 9"/>
          <p:cNvSpPr>
            <a:spLocks noChangeArrowheads="1"/>
          </p:cNvSpPr>
          <p:nvPr/>
        </p:nvSpPr>
        <p:spPr bwMode="auto">
          <a:xfrm>
            <a:off x="8401050" y="2636838"/>
            <a:ext cx="1798638" cy="331311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1400"/>
              <a:t>расходы, не </a:t>
            </a:r>
          </a:p>
          <a:p>
            <a:pPr algn="ctr"/>
            <a:r>
              <a:rPr lang="ru-RU" sz="1400"/>
              <a:t>учитываемые при </a:t>
            </a:r>
          </a:p>
          <a:p>
            <a:pPr algn="ctr"/>
            <a:r>
              <a:rPr lang="ru-RU" sz="1400"/>
              <a:t>налогообложении</a:t>
            </a:r>
          </a:p>
          <a:p>
            <a:pPr algn="ctr"/>
            <a:endParaRPr lang="ru-RU" sz="1400"/>
          </a:p>
        </p:txBody>
      </p:sp>
      <p:sp>
        <p:nvSpPr>
          <p:cNvPr id="8202" name="Line 10"/>
          <p:cNvSpPr>
            <a:spLocks noChangeShapeType="1"/>
          </p:cNvSpPr>
          <p:nvPr/>
        </p:nvSpPr>
        <p:spPr bwMode="auto">
          <a:xfrm>
            <a:off x="6816726" y="2276475"/>
            <a:ext cx="1655763"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6771486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slide(fromBottom)">
                                      <p:cBhvr>
                                        <p:cTn id="7" dur="500"/>
                                        <p:tgtEl>
                                          <p:spTgt spid="8196"/>
                                        </p:tgtEl>
                                      </p:cBhvr>
                                    </p:animEffect>
                                  </p:childTnLst>
                                </p:cTn>
                              </p:par>
                            </p:childTnLst>
                          </p:cTn>
                        </p:par>
                        <p:par>
                          <p:cTn id="8" fill="hold" nodeType="afterGroup">
                            <p:stCondLst>
                              <p:cond delay="500"/>
                            </p:stCondLst>
                            <p:childTnLst>
                              <p:par>
                                <p:cTn id="9" presetID="31" presetClass="entr" presetSubtype="0" fill="hold" grpId="0" nodeType="afterEffect">
                                  <p:stCondLst>
                                    <p:cond delay="0"/>
                                  </p:stCondLst>
                                  <p:iterate type="lt">
                                    <p:tmPct val="5000"/>
                                  </p:iterate>
                                  <p:childTnLst>
                                    <p:set>
                                      <p:cBhvr>
                                        <p:cTn id="10" dur="1" fill="hold">
                                          <p:stCondLst>
                                            <p:cond delay="0"/>
                                          </p:stCondLst>
                                        </p:cTn>
                                        <p:tgtEl>
                                          <p:spTgt spid="8197"/>
                                        </p:tgtEl>
                                        <p:attrNameLst>
                                          <p:attrName>style.visibility</p:attrName>
                                        </p:attrNameLst>
                                      </p:cBhvr>
                                      <p:to>
                                        <p:strVal val="visible"/>
                                      </p:to>
                                    </p:set>
                                    <p:anim calcmode="lin" valueType="num">
                                      <p:cBhvr>
                                        <p:cTn id="11" dur="1000" fill="hold"/>
                                        <p:tgtEl>
                                          <p:spTgt spid="8197"/>
                                        </p:tgtEl>
                                        <p:attrNameLst>
                                          <p:attrName>ppt_w</p:attrName>
                                        </p:attrNameLst>
                                      </p:cBhvr>
                                      <p:tavLst>
                                        <p:tav tm="0">
                                          <p:val>
                                            <p:fltVal val="0"/>
                                          </p:val>
                                        </p:tav>
                                        <p:tav tm="100000">
                                          <p:val>
                                            <p:strVal val="#ppt_w"/>
                                          </p:val>
                                        </p:tav>
                                      </p:tavLst>
                                    </p:anim>
                                    <p:anim calcmode="lin" valueType="num">
                                      <p:cBhvr>
                                        <p:cTn id="12" dur="1000" fill="hold"/>
                                        <p:tgtEl>
                                          <p:spTgt spid="8197"/>
                                        </p:tgtEl>
                                        <p:attrNameLst>
                                          <p:attrName>ppt_h</p:attrName>
                                        </p:attrNameLst>
                                      </p:cBhvr>
                                      <p:tavLst>
                                        <p:tav tm="0">
                                          <p:val>
                                            <p:fltVal val="0"/>
                                          </p:val>
                                        </p:tav>
                                        <p:tav tm="100000">
                                          <p:val>
                                            <p:strVal val="#ppt_h"/>
                                          </p:val>
                                        </p:tav>
                                      </p:tavLst>
                                    </p:anim>
                                    <p:anim calcmode="lin" valueType="num">
                                      <p:cBhvr>
                                        <p:cTn id="13" dur="1000" fill="hold"/>
                                        <p:tgtEl>
                                          <p:spTgt spid="8197"/>
                                        </p:tgtEl>
                                        <p:attrNameLst>
                                          <p:attrName>style.rotation</p:attrName>
                                        </p:attrNameLst>
                                      </p:cBhvr>
                                      <p:tavLst>
                                        <p:tav tm="0">
                                          <p:val>
                                            <p:fltVal val="90"/>
                                          </p:val>
                                        </p:tav>
                                        <p:tav tm="100000">
                                          <p:val>
                                            <p:fltVal val="0"/>
                                          </p:val>
                                        </p:tav>
                                      </p:tavLst>
                                    </p:anim>
                                    <p:animEffect transition="in" filter="fade">
                                      <p:cBhvr>
                                        <p:cTn id="14" dur="1000"/>
                                        <p:tgtEl>
                                          <p:spTgt spid="8197"/>
                                        </p:tgtEl>
                                      </p:cBhvr>
                                    </p:animEffect>
                                  </p:childTnLst>
                                </p:cTn>
                              </p:par>
                            </p:childTnLst>
                          </p:cTn>
                        </p:par>
                        <p:par>
                          <p:cTn id="15" fill="hold" nodeType="afterGroup">
                            <p:stCondLst>
                              <p:cond delay="7900"/>
                            </p:stCondLst>
                            <p:childTnLst>
                              <p:par>
                                <p:cTn id="16" presetID="31" presetClass="entr" presetSubtype="0" fill="hold" grpId="0" nodeType="afterEffect">
                                  <p:stCondLst>
                                    <p:cond delay="0"/>
                                  </p:stCondLst>
                                  <p:iterate type="lt">
                                    <p:tmPct val="5000"/>
                                  </p:iterate>
                                  <p:childTnLst>
                                    <p:set>
                                      <p:cBhvr>
                                        <p:cTn id="17" dur="1" fill="hold">
                                          <p:stCondLst>
                                            <p:cond delay="0"/>
                                          </p:stCondLst>
                                        </p:cTn>
                                        <p:tgtEl>
                                          <p:spTgt spid="8198"/>
                                        </p:tgtEl>
                                        <p:attrNameLst>
                                          <p:attrName>style.visibility</p:attrName>
                                        </p:attrNameLst>
                                      </p:cBhvr>
                                      <p:to>
                                        <p:strVal val="visible"/>
                                      </p:to>
                                    </p:set>
                                    <p:anim calcmode="lin" valueType="num">
                                      <p:cBhvr>
                                        <p:cTn id="18" dur="1000" fill="hold"/>
                                        <p:tgtEl>
                                          <p:spTgt spid="8198"/>
                                        </p:tgtEl>
                                        <p:attrNameLst>
                                          <p:attrName>ppt_w</p:attrName>
                                        </p:attrNameLst>
                                      </p:cBhvr>
                                      <p:tavLst>
                                        <p:tav tm="0">
                                          <p:val>
                                            <p:fltVal val="0"/>
                                          </p:val>
                                        </p:tav>
                                        <p:tav tm="100000">
                                          <p:val>
                                            <p:strVal val="#ppt_w"/>
                                          </p:val>
                                        </p:tav>
                                      </p:tavLst>
                                    </p:anim>
                                    <p:anim calcmode="lin" valueType="num">
                                      <p:cBhvr>
                                        <p:cTn id="19" dur="1000" fill="hold"/>
                                        <p:tgtEl>
                                          <p:spTgt spid="8198"/>
                                        </p:tgtEl>
                                        <p:attrNameLst>
                                          <p:attrName>ppt_h</p:attrName>
                                        </p:attrNameLst>
                                      </p:cBhvr>
                                      <p:tavLst>
                                        <p:tav tm="0">
                                          <p:val>
                                            <p:fltVal val="0"/>
                                          </p:val>
                                        </p:tav>
                                        <p:tav tm="100000">
                                          <p:val>
                                            <p:strVal val="#ppt_h"/>
                                          </p:val>
                                        </p:tav>
                                      </p:tavLst>
                                    </p:anim>
                                    <p:anim calcmode="lin" valueType="num">
                                      <p:cBhvr>
                                        <p:cTn id="20" dur="1000" fill="hold"/>
                                        <p:tgtEl>
                                          <p:spTgt spid="8198"/>
                                        </p:tgtEl>
                                        <p:attrNameLst>
                                          <p:attrName>style.rotation</p:attrName>
                                        </p:attrNameLst>
                                      </p:cBhvr>
                                      <p:tavLst>
                                        <p:tav tm="0">
                                          <p:val>
                                            <p:fltVal val="90"/>
                                          </p:val>
                                        </p:tav>
                                        <p:tav tm="100000">
                                          <p:val>
                                            <p:fltVal val="0"/>
                                          </p:val>
                                        </p:tav>
                                      </p:tavLst>
                                    </p:anim>
                                    <p:animEffect transition="in" filter="fade">
                                      <p:cBhvr>
                                        <p:cTn id="21" dur="1000"/>
                                        <p:tgtEl>
                                          <p:spTgt spid="8198"/>
                                        </p:tgtEl>
                                      </p:cBhvr>
                                    </p:animEffect>
                                  </p:childTnLst>
                                </p:cTn>
                              </p:par>
                            </p:childTnLst>
                          </p:cTn>
                        </p:par>
                        <p:par>
                          <p:cTn id="22" fill="hold" nodeType="afterGroup">
                            <p:stCondLst>
                              <p:cond delay="15850"/>
                            </p:stCondLst>
                            <p:childTnLst>
                              <p:par>
                                <p:cTn id="23" presetID="31" presetClass="entr" presetSubtype="0" fill="hold" grpId="0" nodeType="afterEffect">
                                  <p:stCondLst>
                                    <p:cond delay="0"/>
                                  </p:stCondLst>
                                  <p:iterate type="lt">
                                    <p:tmPct val="5000"/>
                                  </p:iterate>
                                  <p:childTnLst>
                                    <p:set>
                                      <p:cBhvr>
                                        <p:cTn id="24" dur="1" fill="hold">
                                          <p:stCondLst>
                                            <p:cond delay="0"/>
                                          </p:stCondLst>
                                        </p:cTn>
                                        <p:tgtEl>
                                          <p:spTgt spid="8201"/>
                                        </p:tgtEl>
                                        <p:attrNameLst>
                                          <p:attrName>style.visibility</p:attrName>
                                        </p:attrNameLst>
                                      </p:cBhvr>
                                      <p:to>
                                        <p:strVal val="visible"/>
                                      </p:to>
                                    </p:set>
                                    <p:anim calcmode="lin" valueType="num">
                                      <p:cBhvr>
                                        <p:cTn id="25" dur="1000" fill="hold"/>
                                        <p:tgtEl>
                                          <p:spTgt spid="8201"/>
                                        </p:tgtEl>
                                        <p:attrNameLst>
                                          <p:attrName>ppt_w</p:attrName>
                                        </p:attrNameLst>
                                      </p:cBhvr>
                                      <p:tavLst>
                                        <p:tav tm="0">
                                          <p:val>
                                            <p:fltVal val="0"/>
                                          </p:val>
                                        </p:tav>
                                        <p:tav tm="100000">
                                          <p:val>
                                            <p:strVal val="#ppt_w"/>
                                          </p:val>
                                        </p:tav>
                                      </p:tavLst>
                                    </p:anim>
                                    <p:anim calcmode="lin" valueType="num">
                                      <p:cBhvr>
                                        <p:cTn id="26" dur="1000" fill="hold"/>
                                        <p:tgtEl>
                                          <p:spTgt spid="8201"/>
                                        </p:tgtEl>
                                        <p:attrNameLst>
                                          <p:attrName>ppt_h</p:attrName>
                                        </p:attrNameLst>
                                      </p:cBhvr>
                                      <p:tavLst>
                                        <p:tav tm="0">
                                          <p:val>
                                            <p:fltVal val="0"/>
                                          </p:val>
                                        </p:tav>
                                        <p:tav tm="100000">
                                          <p:val>
                                            <p:strVal val="#ppt_h"/>
                                          </p:val>
                                        </p:tav>
                                      </p:tavLst>
                                    </p:anim>
                                    <p:anim calcmode="lin" valueType="num">
                                      <p:cBhvr>
                                        <p:cTn id="27" dur="1000" fill="hold"/>
                                        <p:tgtEl>
                                          <p:spTgt spid="8201"/>
                                        </p:tgtEl>
                                        <p:attrNameLst>
                                          <p:attrName>style.rotation</p:attrName>
                                        </p:attrNameLst>
                                      </p:cBhvr>
                                      <p:tavLst>
                                        <p:tav tm="0">
                                          <p:val>
                                            <p:fltVal val="90"/>
                                          </p:val>
                                        </p:tav>
                                        <p:tav tm="100000">
                                          <p:val>
                                            <p:fltVal val="0"/>
                                          </p:val>
                                        </p:tav>
                                      </p:tavLst>
                                    </p:anim>
                                    <p:animEffect transition="in" filter="fade">
                                      <p:cBhvr>
                                        <p:cTn id="28" dur="1000"/>
                                        <p:tgtEl>
                                          <p:spTgt spid="8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197" grpId="0" animBg="1"/>
      <p:bldP spid="8198" grpId="0" animBg="1"/>
      <p:bldP spid="8201"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000376" y="404813"/>
            <a:ext cx="5832475" cy="10080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3200"/>
              <a:t>Материальные расходы</a:t>
            </a:r>
          </a:p>
        </p:txBody>
      </p:sp>
      <p:sp>
        <p:nvSpPr>
          <p:cNvPr id="9219" name="Rectangle 3"/>
          <p:cNvSpPr>
            <a:spLocks noChangeArrowheads="1"/>
          </p:cNvSpPr>
          <p:nvPr/>
        </p:nvSpPr>
        <p:spPr bwMode="auto">
          <a:xfrm>
            <a:off x="1524001" y="2708275"/>
            <a:ext cx="1692275" cy="230505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на оплату </a:t>
            </a:r>
          </a:p>
          <a:p>
            <a:pPr algn="ctr"/>
            <a:r>
              <a:rPr lang="ru-RU"/>
              <a:t>сырья и </a:t>
            </a:r>
          </a:p>
          <a:p>
            <a:pPr algn="ctr"/>
            <a:r>
              <a:rPr lang="ru-RU"/>
              <a:t>материалов</a:t>
            </a:r>
          </a:p>
        </p:txBody>
      </p:sp>
      <p:sp>
        <p:nvSpPr>
          <p:cNvPr id="9220" name="Rectangle 4"/>
          <p:cNvSpPr>
            <a:spLocks noChangeArrowheads="1"/>
          </p:cNvSpPr>
          <p:nvPr/>
        </p:nvSpPr>
        <p:spPr bwMode="auto">
          <a:xfrm>
            <a:off x="3719514" y="2708275"/>
            <a:ext cx="1584325" cy="230505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На оплату </a:t>
            </a:r>
          </a:p>
          <a:p>
            <a:pPr algn="ctr"/>
            <a:r>
              <a:rPr lang="ru-RU"/>
              <a:t>зап.частей и </a:t>
            </a:r>
          </a:p>
          <a:p>
            <a:pPr algn="ctr"/>
            <a:r>
              <a:rPr lang="ru-RU"/>
              <a:t>материалов </a:t>
            </a:r>
          </a:p>
          <a:p>
            <a:pPr algn="ctr"/>
            <a:r>
              <a:rPr lang="ru-RU"/>
              <a:t>для ремонта </a:t>
            </a:r>
          </a:p>
          <a:p>
            <a:pPr algn="ctr"/>
            <a:r>
              <a:rPr lang="ru-RU"/>
              <a:t>оборудования </a:t>
            </a:r>
          </a:p>
          <a:p>
            <a:pPr algn="ctr"/>
            <a:endParaRPr lang="ru-RU"/>
          </a:p>
        </p:txBody>
      </p:sp>
      <p:sp>
        <p:nvSpPr>
          <p:cNvPr id="9221" name="Rectangle 5"/>
          <p:cNvSpPr>
            <a:spLocks noChangeArrowheads="1"/>
          </p:cNvSpPr>
          <p:nvPr/>
        </p:nvSpPr>
        <p:spPr bwMode="auto">
          <a:xfrm>
            <a:off x="5808663" y="2708276"/>
            <a:ext cx="1727200" cy="223361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На </a:t>
            </a:r>
          </a:p>
          <a:p>
            <a:pPr algn="ctr"/>
            <a:r>
              <a:rPr lang="ru-RU"/>
              <a:t>приобретения </a:t>
            </a:r>
          </a:p>
          <a:p>
            <a:pPr algn="ctr"/>
            <a:r>
              <a:rPr lang="ru-RU"/>
              <a:t>топлива, воды,</a:t>
            </a:r>
          </a:p>
          <a:p>
            <a:pPr algn="ctr"/>
            <a:r>
              <a:rPr lang="ru-RU"/>
              <a:t>энергии </a:t>
            </a:r>
          </a:p>
        </p:txBody>
      </p:sp>
      <p:sp>
        <p:nvSpPr>
          <p:cNvPr id="9222" name="Rectangle 6"/>
          <p:cNvSpPr>
            <a:spLocks noChangeArrowheads="1"/>
          </p:cNvSpPr>
          <p:nvPr/>
        </p:nvSpPr>
        <p:spPr bwMode="auto">
          <a:xfrm>
            <a:off x="8328026" y="2636838"/>
            <a:ext cx="2016125" cy="230505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связанные с </a:t>
            </a:r>
          </a:p>
          <a:p>
            <a:pPr algn="ctr"/>
            <a:r>
              <a:rPr lang="ru-RU"/>
              <a:t>содержание</a:t>
            </a:r>
          </a:p>
          <a:p>
            <a:pPr algn="ctr"/>
            <a:r>
              <a:rPr lang="ru-RU"/>
              <a:t> и </a:t>
            </a:r>
          </a:p>
          <a:p>
            <a:pPr algn="ctr"/>
            <a:r>
              <a:rPr lang="ru-RU"/>
              <a:t>эксплуатацией </a:t>
            </a:r>
          </a:p>
          <a:p>
            <a:pPr algn="ctr"/>
            <a:r>
              <a:rPr lang="ru-RU"/>
              <a:t>фондов</a:t>
            </a:r>
          </a:p>
          <a:p>
            <a:pPr algn="ctr"/>
            <a:r>
              <a:rPr lang="ru-RU"/>
              <a:t>природоохранного</a:t>
            </a:r>
          </a:p>
          <a:p>
            <a:pPr algn="ctr"/>
            <a:r>
              <a:rPr lang="ru-RU"/>
              <a:t>назначения</a:t>
            </a:r>
          </a:p>
        </p:txBody>
      </p:sp>
      <p:sp>
        <p:nvSpPr>
          <p:cNvPr id="9223" name="Line 7"/>
          <p:cNvSpPr>
            <a:spLocks noChangeShapeType="1"/>
          </p:cNvSpPr>
          <p:nvPr/>
        </p:nvSpPr>
        <p:spPr bwMode="auto">
          <a:xfrm>
            <a:off x="5880101" y="1412876"/>
            <a:ext cx="576263" cy="1223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224" name="Line 8"/>
          <p:cNvSpPr>
            <a:spLocks noChangeShapeType="1"/>
          </p:cNvSpPr>
          <p:nvPr/>
        </p:nvSpPr>
        <p:spPr bwMode="auto">
          <a:xfrm>
            <a:off x="5880100" y="1412875"/>
            <a:ext cx="3671888" cy="10795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225" name="Line 9"/>
          <p:cNvSpPr>
            <a:spLocks noChangeShapeType="1"/>
          </p:cNvSpPr>
          <p:nvPr/>
        </p:nvSpPr>
        <p:spPr bwMode="auto">
          <a:xfrm flipH="1">
            <a:off x="4440238" y="1412876"/>
            <a:ext cx="1439862" cy="1223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226" name="Line 10"/>
          <p:cNvSpPr>
            <a:spLocks noChangeShapeType="1"/>
          </p:cNvSpPr>
          <p:nvPr/>
        </p:nvSpPr>
        <p:spPr bwMode="auto">
          <a:xfrm flipH="1">
            <a:off x="2208213" y="1412876"/>
            <a:ext cx="3600450" cy="1152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14212135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 calcmode="lin" valueType="num">
                                      <p:cBhvr>
                                        <p:cTn id="9" dur="1000" fill="hold"/>
                                        <p:tgtEl>
                                          <p:spTgt spid="9218"/>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92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9218"/>
                                        </p:tgtEl>
                                      </p:cBhvr>
                                    </p:animEffect>
                                  </p:childTnLst>
                                </p:cTn>
                              </p:par>
                            </p:childTnLst>
                          </p:cTn>
                        </p:par>
                        <p:par>
                          <p:cTn id="12" fill="hold" nodeType="afterGroup">
                            <p:stCondLst>
                              <p:cond delay="2800"/>
                            </p:stCondLst>
                            <p:childTnLst>
                              <p:par>
                                <p:cTn id="13" presetID="31" presetClass="entr" presetSubtype="0" fill="hold" grpId="0" nodeType="afterEffect">
                                  <p:stCondLst>
                                    <p:cond delay="0"/>
                                  </p:stCondLst>
                                  <p:iterate type="lt">
                                    <p:tmPct val="5000"/>
                                  </p:iterate>
                                  <p:childTnLst>
                                    <p:set>
                                      <p:cBhvr>
                                        <p:cTn id="14" dur="1" fill="hold">
                                          <p:stCondLst>
                                            <p:cond delay="0"/>
                                          </p:stCondLst>
                                        </p:cTn>
                                        <p:tgtEl>
                                          <p:spTgt spid="9226"/>
                                        </p:tgtEl>
                                        <p:attrNameLst>
                                          <p:attrName>style.visibility</p:attrName>
                                        </p:attrNameLst>
                                      </p:cBhvr>
                                      <p:to>
                                        <p:strVal val="visible"/>
                                      </p:to>
                                    </p:set>
                                    <p:anim calcmode="lin" valueType="num">
                                      <p:cBhvr>
                                        <p:cTn id="15" dur="1000" fill="hold"/>
                                        <p:tgtEl>
                                          <p:spTgt spid="9226"/>
                                        </p:tgtEl>
                                        <p:attrNameLst>
                                          <p:attrName>ppt_w</p:attrName>
                                        </p:attrNameLst>
                                      </p:cBhvr>
                                      <p:tavLst>
                                        <p:tav tm="0">
                                          <p:val>
                                            <p:fltVal val="0"/>
                                          </p:val>
                                        </p:tav>
                                        <p:tav tm="100000">
                                          <p:val>
                                            <p:strVal val="#ppt_w"/>
                                          </p:val>
                                        </p:tav>
                                      </p:tavLst>
                                    </p:anim>
                                    <p:anim calcmode="lin" valueType="num">
                                      <p:cBhvr>
                                        <p:cTn id="16" dur="1000" fill="hold"/>
                                        <p:tgtEl>
                                          <p:spTgt spid="9226"/>
                                        </p:tgtEl>
                                        <p:attrNameLst>
                                          <p:attrName>ppt_h</p:attrName>
                                        </p:attrNameLst>
                                      </p:cBhvr>
                                      <p:tavLst>
                                        <p:tav tm="0">
                                          <p:val>
                                            <p:fltVal val="0"/>
                                          </p:val>
                                        </p:tav>
                                        <p:tav tm="100000">
                                          <p:val>
                                            <p:strVal val="#ppt_h"/>
                                          </p:val>
                                        </p:tav>
                                      </p:tavLst>
                                    </p:anim>
                                    <p:anim calcmode="lin" valueType="num">
                                      <p:cBhvr>
                                        <p:cTn id="17" dur="1000" fill="hold"/>
                                        <p:tgtEl>
                                          <p:spTgt spid="9226"/>
                                        </p:tgtEl>
                                        <p:attrNameLst>
                                          <p:attrName>style.rotation</p:attrName>
                                        </p:attrNameLst>
                                      </p:cBhvr>
                                      <p:tavLst>
                                        <p:tav tm="0">
                                          <p:val>
                                            <p:fltVal val="90"/>
                                          </p:val>
                                        </p:tav>
                                        <p:tav tm="100000">
                                          <p:val>
                                            <p:fltVal val="0"/>
                                          </p:val>
                                        </p:tav>
                                      </p:tavLst>
                                    </p:anim>
                                    <p:animEffect transition="in" filter="fade">
                                      <p:cBhvr>
                                        <p:cTn id="18" dur="1000"/>
                                        <p:tgtEl>
                                          <p:spTgt spid="9226"/>
                                        </p:tgtEl>
                                      </p:cBhvr>
                                    </p:animEffect>
                                  </p:childTnLst>
                                </p:cTn>
                              </p:par>
                            </p:childTnLst>
                          </p:cTn>
                        </p:par>
                        <p:par>
                          <p:cTn id="19" fill="hold" nodeType="afterGroup">
                            <p:stCondLst>
                              <p:cond delay="3800"/>
                            </p:stCondLst>
                            <p:childTnLst>
                              <p:par>
                                <p:cTn id="20" presetID="31" presetClass="entr" presetSubtype="0" fill="hold" grpId="0" nodeType="afterEffect">
                                  <p:stCondLst>
                                    <p:cond delay="0"/>
                                  </p:stCondLst>
                                  <p:iterate type="lt">
                                    <p:tmPct val="5000"/>
                                  </p:iterate>
                                  <p:childTnLst>
                                    <p:set>
                                      <p:cBhvr>
                                        <p:cTn id="21" dur="1" fill="hold">
                                          <p:stCondLst>
                                            <p:cond delay="0"/>
                                          </p:stCondLst>
                                        </p:cTn>
                                        <p:tgtEl>
                                          <p:spTgt spid="9225"/>
                                        </p:tgtEl>
                                        <p:attrNameLst>
                                          <p:attrName>style.visibility</p:attrName>
                                        </p:attrNameLst>
                                      </p:cBhvr>
                                      <p:to>
                                        <p:strVal val="visible"/>
                                      </p:to>
                                    </p:set>
                                    <p:anim calcmode="lin" valueType="num">
                                      <p:cBhvr>
                                        <p:cTn id="22" dur="1000" fill="hold"/>
                                        <p:tgtEl>
                                          <p:spTgt spid="9225"/>
                                        </p:tgtEl>
                                        <p:attrNameLst>
                                          <p:attrName>ppt_w</p:attrName>
                                        </p:attrNameLst>
                                      </p:cBhvr>
                                      <p:tavLst>
                                        <p:tav tm="0">
                                          <p:val>
                                            <p:fltVal val="0"/>
                                          </p:val>
                                        </p:tav>
                                        <p:tav tm="100000">
                                          <p:val>
                                            <p:strVal val="#ppt_w"/>
                                          </p:val>
                                        </p:tav>
                                      </p:tavLst>
                                    </p:anim>
                                    <p:anim calcmode="lin" valueType="num">
                                      <p:cBhvr>
                                        <p:cTn id="23" dur="1000" fill="hold"/>
                                        <p:tgtEl>
                                          <p:spTgt spid="9225"/>
                                        </p:tgtEl>
                                        <p:attrNameLst>
                                          <p:attrName>ppt_h</p:attrName>
                                        </p:attrNameLst>
                                      </p:cBhvr>
                                      <p:tavLst>
                                        <p:tav tm="0">
                                          <p:val>
                                            <p:fltVal val="0"/>
                                          </p:val>
                                        </p:tav>
                                        <p:tav tm="100000">
                                          <p:val>
                                            <p:strVal val="#ppt_h"/>
                                          </p:val>
                                        </p:tav>
                                      </p:tavLst>
                                    </p:anim>
                                    <p:anim calcmode="lin" valueType="num">
                                      <p:cBhvr>
                                        <p:cTn id="24" dur="1000" fill="hold"/>
                                        <p:tgtEl>
                                          <p:spTgt spid="9225"/>
                                        </p:tgtEl>
                                        <p:attrNameLst>
                                          <p:attrName>style.rotation</p:attrName>
                                        </p:attrNameLst>
                                      </p:cBhvr>
                                      <p:tavLst>
                                        <p:tav tm="0">
                                          <p:val>
                                            <p:fltVal val="90"/>
                                          </p:val>
                                        </p:tav>
                                        <p:tav tm="100000">
                                          <p:val>
                                            <p:fltVal val="0"/>
                                          </p:val>
                                        </p:tav>
                                      </p:tavLst>
                                    </p:anim>
                                    <p:animEffect transition="in" filter="fade">
                                      <p:cBhvr>
                                        <p:cTn id="25" dur="1000"/>
                                        <p:tgtEl>
                                          <p:spTgt spid="9225"/>
                                        </p:tgtEl>
                                      </p:cBhvr>
                                    </p:animEffect>
                                  </p:childTnLst>
                                </p:cTn>
                              </p:par>
                            </p:childTnLst>
                          </p:cTn>
                        </p:par>
                        <p:par>
                          <p:cTn id="26" fill="hold" nodeType="afterGroup">
                            <p:stCondLst>
                              <p:cond delay="4800"/>
                            </p:stCondLst>
                            <p:childTnLst>
                              <p:par>
                                <p:cTn id="27" presetID="31" presetClass="entr" presetSubtype="0" fill="hold" grpId="0" nodeType="afterEffect">
                                  <p:stCondLst>
                                    <p:cond delay="0"/>
                                  </p:stCondLst>
                                  <p:iterate type="lt">
                                    <p:tmPct val="5000"/>
                                  </p:iterate>
                                  <p:childTnLst>
                                    <p:set>
                                      <p:cBhvr>
                                        <p:cTn id="28" dur="1" fill="hold">
                                          <p:stCondLst>
                                            <p:cond delay="0"/>
                                          </p:stCondLst>
                                        </p:cTn>
                                        <p:tgtEl>
                                          <p:spTgt spid="9223"/>
                                        </p:tgtEl>
                                        <p:attrNameLst>
                                          <p:attrName>style.visibility</p:attrName>
                                        </p:attrNameLst>
                                      </p:cBhvr>
                                      <p:to>
                                        <p:strVal val="visible"/>
                                      </p:to>
                                    </p:set>
                                    <p:anim calcmode="lin" valueType="num">
                                      <p:cBhvr>
                                        <p:cTn id="29" dur="1000" fill="hold"/>
                                        <p:tgtEl>
                                          <p:spTgt spid="9223"/>
                                        </p:tgtEl>
                                        <p:attrNameLst>
                                          <p:attrName>ppt_w</p:attrName>
                                        </p:attrNameLst>
                                      </p:cBhvr>
                                      <p:tavLst>
                                        <p:tav tm="0">
                                          <p:val>
                                            <p:fltVal val="0"/>
                                          </p:val>
                                        </p:tav>
                                        <p:tav tm="100000">
                                          <p:val>
                                            <p:strVal val="#ppt_w"/>
                                          </p:val>
                                        </p:tav>
                                      </p:tavLst>
                                    </p:anim>
                                    <p:anim calcmode="lin" valueType="num">
                                      <p:cBhvr>
                                        <p:cTn id="30" dur="1000" fill="hold"/>
                                        <p:tgtEl>
                                          <p:spTgt spid="9223"/>
                                        </p:tgtEl>
                                        <p:attrNameLst>
                                          <p:attrName>ppt_h</p:attrName>
                                        </p:attrNameLst>
                                      </p:cBhvr>
                                      <p:tavLst>
                                        <p:tav tm="0">
                                          <p:val>
                                            <p:fltVal val="0"/>
                                          </p:val>
                                        </p:tav>
                                        <p:tav tm="100000">
                                          <p:val>
                                            <p:strVal val="#ppt_h"/>
                                          </p:val>
                                        </p:tav>
                                      </p:tavLst>
                                    </p:anim>
                                    <p:anim calcmode="lin" valueType="num">
                                      <p:cBhvr>
                                        <p:cTn id="31" dur="1000" fill="hold"/>
                                        <p:tgtEl>
                                          <p:spTgt spid="9223"/>
                                        </p:tgtEl>
                                        <p:attrNameLst>
                                          <p:attrName>style.rotation</p:attrName>
                                        </p:attrNameLst>
                                      </p:cBhvr>
                                      <p:tavLst>
                                        <p:tav tm="0">
                                          <p:val>
                                            <p:fltVal val="90"/>
                                          </p:val>
                                        </p:tav>
                                        <p:tav tm="100000">
                                          <p:val>
                                            <p:fltVal val="0"/>
                                          </p:val>
                                        </p:tav>
                                      </p:tavLst>
                                    </p:anim>
                                    <p:animEffect transition="in" filter="fade">
                                      <p:cBhvr>
                                        <p:cTn id="32" dur="1000"/>
                                        <p:tgtEl>
                                          <p:spTgt spid="9223"/>
                                        </p:tgtEl>
                                      </p:cBhvr>
                                    </p:animEffect>
                                  </p:childTnLst>
                                </p:cTn>
                              </p:par>
                            </p:childTnLst>
                          </p:cTn>
                        </p:par>
                        <p:par>
                          <p:cTn id="33" fill="hold" nodeType="afterGroup">
                            <p:stCondLst>
                              <p:cond delay="5800"/>
                            </p:stCondLst>
                            <p:childTnLst>
                              <p:par>
                                <p:cTn id="34" presetID="31" presetClass="entr" presetSubtype="0" fill="hold" grpId="0" nodeType="afterEffect">
                                  <p:stCondLst>
                                    <p:cond delay="0"/>
                                  </p:stCondLst>
                                  <p:iterate type="lt">
                                    <p:tmPct val="5000"/>
                                  </p:iterate>
                                  <p:childTnLst>
                                    <p:set>
                                      <p:cBhvr>
                                        <p:cTn id="35" dur="1" fill="hold">
                                          <p:stCondLst>
                                            <p:cond delay="0"/>
                                          </p:stCondLst>
                                        </p:cTn>
                                        <p:tgtEl>
                                          <p:spTgt spid="9224"/>
                                        </p:tgtEl>
                                        <p:attrNameLst>
                                          <p:attrName>style.visibility</p:attrName>
                                        </p:attrNameLst>
                                      </p:cBhvr>
                                      <p:to>
                                        <p:strVal val="visible"/>
                                      </p:to>
                                    </p:set>
                                    <p:anim calcmode="lin" valueType="num">
                                      <p:cBhvr>
                                        <p:cTn id="36" dur="1000" fill="hold"/>
                                        <p:tgtEl>
                                          <p:spTgt spid="9224"/>
                                        </p:tgtEl>
                                        <p:attrNameLst>
                                          <p:attrName>ppt_w</p:attrName>
                                        </p:attrNameLst>
                                      </p:cBhvr>
                                      <p:tavLst>
                                        <p:tav tm="0">
                                          <p:val>
                                            <p:fltVal val="0"/>
                                          </p:val>
                                        </p:tav>
                                        <p:tav tm="100000">
                                          <p:val>
                                            <p:strVal val="#ppt_w"/>
                                          </p:val>
                                        </p:tav>
                                      </p:tavLst>
                                    </p:anim>
                                    <p:anim calcmode="lin" valueType="num">
                                      <p:cBhvr>
                                        <p:cTn id="37" dur="1000" fill="hold"/>
                                        <p:tgtEl>
                                          <p:spTgt spid="9224"/>
                                        </p:tgtEl>
                                        <p:attrNameLst>
                                          <p:attrName>ppt_h</p:attrName>
                                        </p:attrNameLst>
                                      </p:cBhvr>
                                      <p:tavLst>
                                        <p:tav tm="0">
                                          <p:val>
                                            <p:fltVal val="0"/>
                                          </p:val>
                                        </p:tav>
                                        <p:tav tm="100000">
                                          <p:val>
                                            <p:strVal val="#ppt_h"/>
                                          </p:val>
                                        </p:tav>
                                      </p:tavLst>
                                    </p:anim>
                                    <p:anim calcmode="lin" valueType="num">
                                      <p:cBhvr>
                                        <p:cTn id="38" dur="1000" fill="hold"/>
                                        <p:tgtEl>
                                          <p:spTgt spid="9224"/>
                                        </p:tgtEl>
                                        <p:attrNameLst>
                                          <p:attrName>style.rotation</p:attrName>
                                        </p:attrNameLst>
                                      </p:cBhvr>
                                      <p:tavLst>
                                        <p:tav tm="0">
                                          <p:val>
                                            <p:fltVal val="90"/>
                                          </p:val>
                                        </p:tav>
                                        <p:tav tm="100000">
                                          <p:val>
                                            <p:fltVal val="0"/>
                                          </p:val>
                                        </p:tav>
                                      </p:tavLst>
                                    </p:anim>
                                    <p:animEffect transition="in" filter="fade">
                                      <p:cBhvr>
                                        <p:cTn id="39" dur="1000"/>
                                        <p:tgtEl>
                                          <p:spTgt spid="9224"/>
                                        </p:tgtEl>
                                      </p:cBhvr>
                                    </p:animEffect>
                                  </p:childTnLst>
                                </p:cTn>
                              </p:par>
                            </p:childTnLst>
                          </p:cTn>
                        </p:par>
                        <p:par>
                          <p:cTn id="40" fill="hold" nodeType="afterGroup">
                            <p:stCondLst>
                              <p:cond delay="6800"/>
                            </p:stCondLst>
                            <p:childTnLst>
                              <p:par>
                                <p:cTn id="41" presetID="17" presetClass="entr" presetSubtype="10" fill="hold" grpId="0" nodeType="afterEffect">
                                  <p:stCondLst>
                                    <p:cond delay="0"/>
                                  </p:stCondLst>
                                  <p:childTnLst>
                                    <p:set>
                                      <p:cBhvr>
                                        <p:cTn id="42" dur="1" fill="hold">
                                          <p:stCondLst>
                                            <p:cond delay="0"/>
                                          </p:stCondLst>
                                        </p:cTn>
                                        <p:tgtEl>
                                          <p:spTgt spid="9219"/>
                                        </p:tgtEl>
                                        <p:attrNameLst>
                                          <p:attrName>style.visibility</p:attrName>
                                        </p:attrNameLst>
                                      </p:cBhvr>
                                      <p:to>
                                        <p:strVal val="visible"/>
                                      </p:to>
                                    </p:set>
                                    <p:anim calcmode="lin" valueType="num">
                                      <p:cBhvr>
                                        <p:cTn id="43" dur="500" fill="hold"/>
                                        <p:tgtEl>
                                          <p:spTgt spid="9219"/>
                                        </p:tgtEl>
                                        <p:attrNameLst>
                                          <p:attrName>ppt_w</p:attrName>
                                        </p:attrNameLst>
                                      </p:cBhvr>
                                      <p:tavLst>
                                        <p:tav tm="0">
                                          <p:val>
                                            <p:fltVal val="0"/>
                                          </p:val>
                                        </p:tav>
                                        <p:tav tm="100000">
                                          <p:val>
                                            <p:strVal val="#ppt_w"/>
                                          </p:val>
                                        </p:tav>
                                      </p:tavLst>
                                    </p:anim>
                                    <p:anim calcmode="lin" valueType="num">
                                      <p:cBhvr>
                                        <p:cTn id="44" dur="500" fill="hold"/>
                                        <p:tgtEl>
                                          <p:spTgt spid="9219"/>
                                        </p:tgtEl>
                                        <p:attrNameLst>
                                          <p:attrName>ppt_h</p:attrName>
                                        </p:attrNameLst>
                                      </p:cBhvr>
                                      <p:tavLst>
                                        <p:tav tm="0">
                                          <p:val>
                                            <p:strVal val="#ppt_h"/>
                                          </p:val>
                                        </p:tav>
                                        <p:tav tm="100000">
                                          <p:val>
                                            <p:strVal val="#ppt_h"/>
                                          </p:val>
                                        </p:tav>
                                      </p:tavLst>
                                    </p:anim>
                                  </p:childTnLst>
                                </p:cTn>
                              </p:par>
                            </p:childTnLst>
                          </p:cTn>
                        </p:par>
                        <p:par>
                          <p:cTn id="45" fill="hold" nodeType="afterGroup">
                            <p:stCondLst>
                              <p:cond delay="7300"/>
                            </p:stCondLst>
                            <p:childTnLst>
                              <p:par>
                                <p:cTn id="46" presetID="17" presetClass="entr" presetSubtype="10" fill="hold" grpId="0" nodeType="afterEffect">
                                  <p:stCondLst>
                                    <p:cond delay="0"/>
                                  </p:stCondLst>
                                  <p:childTnLst>
                                    <p:set>
                                      <p:cBhvr>
                                        <p:cTn id="47" dur="1" fill="hold">
                                          <p:stCondLst>
                                            <p:cond delay="0"/>
                                          </p:stCondLst>
                                        </p:cTn>
                                        <p:tgtEl>
                                          <p:spTgt spid="9220"/>
                                        </p:tgtEl>
                                        <p:attrNameLst>
                                          <p:attrName>style.visibility</p:attrName>
                                        </p:attrNameLst>
                                      </p:cBhvr>
                                      <p:to>
                                        <p:strVal val="visible"/>
                                      </p:to>
                                    </p:set>
                                    <p:anim calcmode="lin" valueType="num">
                                      <p:cBhvr>
                                        <p:cTn id="48" dur="500" fill="hold"/>
                                        <p:tgtEl>
                                          <p:spTgt spid="9220"/>
                                        </p:tgtEl>
                                        <p:attrNameLst>
                                          <p:attrName>ppt_w</p:attrName>
                                        </p:attrNameLst>
                                      </p:cBhvr>
                                      <p:tavLst>
                                        <p:tav tm="0">
                                          <p:val>
                                            <p:fltVal val="0"/>
                                          </p:val>
                                        </p:tav>
                                        <p:tav tm="100000">
                                          <p:val>
                                            <p:strVal val="#ppt_w"/>
                                          </p:val>
                                        </p:tav>
                                      </p:tavLst>
                                    </p:anim>
                                    <p:anim calcmode="lin" valueType="num">
                                      <p:cBhvr>
                                        <p:cTn id="49" dur="500" fill="hold"/>
                                        <p:tgtEl>
                                          <p:spTgt spid="9220"/>
                                        </p:tgtEl>
                                        <p:attrNameLst>
                                          <p:attrName>ppt_h</p:attrName>
                                        </p:attrNameLst>
                                      </p:cBhvr>
                                      <p:tavLst>
                                        <p:tav tm="0">
                                          <p:val>
                                            <p:strVal val="#ppt_h"/>
                                          </p:val>
                                        </p:tav>
                                        <p:tav tm="100000">
                                          <p:val>
                                            <p:strVal val="#ppt_h"/>
                                          </p:val>
                                        </p:tav>
                                      </p:tavLst>
                                    </p:anim>
                                  </p:childTnLst>
                                </p:cTn>
                              </p:par>
                            </p:childTnLst>
                          </p:cTn>
                        </p:par>
                        <p:par>
                          <p:cTn id="50" fill="hold" nodeType="afterGroup">
                            <p:stCondLst>
                              <p:cond delay="7800"/>
                            </p:stCondLst>
                            <p:childTnLst>
                              <p:par>
                                <p:cTn id="51" presetID="17" presetClass="entr" presetSubtype="10" fill="hold" grpId="0" nodeType="afterEffect">
                                  <p:stCondLst>
                                    <p:cond delay="0"/>
                                  </p:stCondLst>
                                  <p:childTnLst>
                                    <p:set>
                                      <p:cBhvr>
                                        <p:cTn id="52" dur="1" fill="hold">
                                          <p:stCondLst>
                                            <p:cond delay="0"/>
                                          </p:stCondLst>
                                        </p:cTn>
                                        <p:tgtEl>
                                          <p:spTgt spid="9221"/>
                                        </p:tgtEl>
                                        <p:attrNameLst>
                                          <p:attrName>style.visibility</p:attrName>
                                        </p:attrNameLst>
                                      </p:cBhvr>
                                      <p:to>
                                        <p:strVal val="visible"/>
                                      </p:to>
                                    </p:set>
                                    <p:anim calcmode="lin" valueType="num">
                                      <p:cBhvr>
                                        <p:cTn id="53" dur="500" fill="hold"/>
                                        <p:tgtEl>
                                          <p:spTgt spid="9221"/>
                                        </p:tgtEl>
                                        <p:attrNameLst>
                                          <p:attrName>ppt_w</p:attrName>
                                        </p:attrNameLst>
                                      </p:cBhvr>
                                      <p:tavLst>
                                        <p:tav tm="0">
                                          <p:val>
                                            <p:fltVal val="0"/>
                                          </p:val>
                                        </p:tav>
                                        <p:tav tm="100000">
                                          <p:val>
                                            <p:strVal val="#ppt_w"/>
                                          </p:val>
                                        </p:tav>
                                      </p:tavLst>
                                    </p:anim>
                                    <p:anim calcmode="lin" valueType="num">
                                      <p:cBhvr>
                                        <p:cTn id="54" dur="500" fill="hold"/>
                                        <p:tgtEl>
                                          <p:spTgt spid="9221"/>
                                        </p:tgtEl>
                                        <p:attrNameLst>
                                          <p:attrName>ppt_h</p:attrName>
                                        </p:attrNameLst>
                                      </p:cBhvr>
                                      <p:tavLst>
                                        <p:tav tm="0">
                                          <p:val>
                                            <p:strVal val="#ppt_h"/>
                                          </p:val>
                                        </p:tav>
                                        <p:tav tm="100000">
                                          <p:val>
                                            <p:strVal val="#ppt_h"/>
                                          </p:val>
                                        </p:tav>
                                      </p:tavLst>
                                    </p:anim>
                                  </p:childTnLst>
                                </p:cTn>
                              </p:par>
                            </p:childTnLst>
                          </p:cTn>
                        </p:par>
                        <p:par>
                          <p:cTn id="55" fill="hold" nodeType="afterGroup">
                            <p:stCondLst>
                              <p:cond delay="8300"/>
                            </p:stCondLst>
                            <p:childTnLst>
                              <p:par>
                                <p:cTn id="56" presetID="17" presetClass="entr" presetSubtype="10" fill="hold" grpId="0" nodeType="afterEffect">
                                  <p:stCondLst>
                                    <p:cond delay="0"/>
                                  </p:stCondLst>
                                  <p:childTnLst>
                                    <p:set>
                                      <p:cBhvr>
                                        <p:cTn id="57" dur="1" fill="hold">
                                          <p:stCondLst>
                                            <p:cond delay="0"/>
                                          </p:stCondLst>
                                        </p:cTn>
                                        <p:tgtEl>
                                          <p:spTgt spid="9222"/>
                                        </p:tgtEl>
                                        <p:attrNameLst>
                                          <p:attrName>style.visibility</p:attrName>
                                        </p:attrNameLst>
                                      </p:cBhvr>
                                      <p:to>
                                        <p:strVal val="visible"/>
                                      </p:to>
                                    </p:set>
                                    <p:anim calcmode="lin" valueType="num">
                                      <p:cBhvr>
                                        <p:cTn id="58" dur="500" fill="hold"/>
                                        <p:tgtEl>
                                          <p:spTgt spid="9222"/>
                                        </p:tgtEl>
                                        <p:attrNameLst>
                                          <p:attrName>ppt_w</p:attrName>
                                        </p:attrNameLst>
                                      </p:cBhvr>
                                      <p:tavLst>
                                        <p:tav tm="0">
                                          <p:val>
                                            <p:fltVal val="0"/>
                                          </p:val>
                                        </p:tav>
                                        <p:tav tm="100000">
                                          <p:val>
                                            <p:strVal val="#ppt_w"/>
                                          </p:val>
                                        </p:tav>
                                      </p:tavLst>
                                    </p:anim>
                                    <p:anim calcmode="lin" valueType="num">
                                      <p:cBhvr>
                                        <p:cTn id="59" dur="500" fill="hold"/>
                                        <p:tgtEl>
                                          <p:spTgt spid="92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nimBg="1"/>
      <p:bldP spid="9220" grpId="0" animBg="1"/>
      <p:bldP spid="9221" grpId="0" animBg="1"/>
      <p:bldP spid="9222" grpId="0" animBg="1"/>
      <p:bldP spid="9223" grpId="0" animBg="1"/>
      <p:bldP spid="9224" grpId="0" animBg="1"/>
      <p:bldP spid="9225" grpId="0" animBg="1"/>
      <p:bldP spid="922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719514" y="188914"/>
            <a:ext cx="4752975"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800"/>
              <a:t>Расходы  на оплату труда</a:t>
            </a:r>
          </a:p>
        </p:txBody>
      </p:sp>
      <p:sp>
        <p:nvSpPr>
          <p:cNvPr id="10243" name="Rectangle 3"/>
          <p:cNvSpPr>
            <a:spLocks noChangeArrowheads="1"/>
          </p:cNvSpPr>
          <p:nvPr/>
        </p:nvSpPr>
        <p:spPr bwMode="auto">
          <a:xfrm>
            <a:off x="2063750" y="2276476"/>
            <a:ext cx="2160588" cy="266541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Любые начисления</a:t>
            </a:r>
          </a:p>
          <a:p>
            <a:pPr algn="ctr"/>
            <a:r>
              <a:rPr lang="ru-RU"/>
              <a:t>работника в </a:t>
            </a:r>
          </a:p>
          <a:p>
            <a:pPr algn="ctr"/>
            <a:r>
              <a:rPr lang="ru-RU"/>
              <a:t>денежной и </a:t>
            </a:r>
          </a:p>
          <a:p>
            <a:pPr algn="ctr"/>
            <a:r>
              <a:rPr lang="ru-RU"/>
              <a:t>натуральной </a:t>
            </a:r>
          </a:p>
          <a:p>
            <a:pPr algn="ctr"/>
            <a:r>
              <a:rPr lang="ru-RU"/>
              <a:t>формах</a:t>
            </a:r>
          </a:p>
          <a:p>
            <a:pPr algn="ctr"/>
            <a:r>
              <a:rPr lang="ru-RU"/>
              <a:t> </a:t>
            </a:r>
          </a:p>
        </p:txBody>
      </p:sp>
      <p:sp>
        <p:nvSpPr>
          <p:cNvPr id="10244" name="Rectangle 4"/>
          <p:cNvSpPr>
            <a:spLocks noChangeArrowheads="1"/>
          </p:cNvSpPr>
          <p:nvPr/>
        </p:nvSpPr>
        <p:spPr bwMode="auto">
          <a:xfrm>
            <a:off x="5087938" y="2205039"/>
            <a:ext cx="2303462" cy="28082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Расходы по </a:t>
            </a:r>
          </a:p>
          <a:p>
            <a:pPr algn="ctr"/>
            <a:r>
              <a:rPr lang="ru-RU"/>
              <a:t>договорам </a:t>
            </a:r>
          </a:p>
          <a:p>
            <a:pPr algn="ctr"/>
            <a:r>
              <a:rPr lang="ru-RU"/>
              <a:t>обязательного и</a:t>
            </a:r>
          </a:p>
          <a:p>
            <a:pPr algn="ctr"/>
            <a:r>
              <a:rPr lang="ru-RU"/>
              <a:t>довольного и</a:t>
            </a:r>
          </a:p>
          <a:p>
            <a:pPr algn="ctr"/>
            <a:r>
              <a:rPr lang="ru-RU"/>
              <a:t>добровольного</a:t>
            </a:r>
          </a:p>
          <a:p>
            <a:pPr algn="ctr"/>
            <a:r>
              <a:rPr lang="ru-RU"/>
              <a:t>страхования</a:t>
            </a:r>
          </a:p>
          <a:p>
            <a:pPr algn="ctr"/>
            <a:endParaRPr lang="ru-RU"/>
          </a:p>
          <a:p>
            <a:pPr algn="ctr"/>
            <a:endParaRPr lang="ru-RU"/>
          </a:p>
        </p:txBody>
      </p:sp>
      <p:sp>
        <p:nvSpPr>
          <p:cNvPr id="10245" name="Rectangle 5"/>
          <p:cNvSpPr>
            <a:spLocks noChangeArrowheads="1"/>
          </p:cNvSpPr>
          <p:nvPr/>
        </p:nvSpPr>
        <p:spPr bwMode="auto">
          <a:xfrm>
            <a:off x="8112125" y="2205039"/>
            <a:ext cx="2376488" cy="28082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Расходы по </a:t>
            </a:r>
          </a:p>
          <a:p>
            <a:pPr algn="ctr"/>
            <a:r>
              <a:rPr lang="ru-RU"/>
              <a:t>договорам </a:t>
            </a:r>
          </a:p>
          <a:p>
            <a:pPr algn="ctr"/>
            <a:r>
              <a:rPr lang="ru-RU"/>
              <a:t> пенсионного и </a:t>
            </a:r>
          </a:p>
          <a:p>
            <a:pPr algn="ctr"/>
            <a:r>
              <a:rPr lang="ru-RU"/>
              <a:t>негосударственного</a:t>
            </a:r>
          </a:p>
          <a:p>
            <a:pPr algn="ctr"/>
            <a:r>
              <a:rPr lang="ru-RU"/>
              <a:t>пенсионного </a:t>
            </a:r>
          </a:p>
          <a:p>
            <a:pPr algn="ctr"/>
            <a:r>
              <a:rPr lang="ru-RU"/>
              <a:t>обеспечения</a:t>
            </a:r>
          </a:p>
        </p:txBody>
      </p:sp>
      <p:sp>
        <p:nvSpPr>
          <p:cNvPr id="10246" name="Line 6"/>
          <p:cNvSpPr>
            <a:spLocks noChangeShapeType="1"/>
          </p:cNvSpPr>
          <p:nvPr/>
        </p:nvSpPr>
        <p:spPr bwMode="auto">
          <a:xfrm flipH="1">
            <a:off x="3935413" y="1341438"/>
            <a:ext cx="2089150"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247" name="Line 7"/>
          <p:cNvSpPr>
            <a:spLocks noChangeShapeType="1"/>
          </p:cNvSpPr>
          <p:nvPr/>
        </p:nvSpPr>
        <p:spPr bwMode="auto">
          <a:xfrm>
            <a:off x="6024563" y="1341439"/>
            <a:ext cx="0" cy="719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248" name="Line 8"/>
          <p:cNvSpPr>
            <a:spLocks noChangeShapeType="1"/>
          </p:cNvSpPr>
          <p:nvPr/>
        </p:nvSpPr>
        <p:spPr bwMode="auto">
          <a:xfrm>
            <a:off x="6024564" y="1341438"/>
            <a:ext cx="2663825"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35594860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slide(fromBottom)">
                                      <p:cBhvr>
                                        <p:cTn id="7" dur="500"/>
                                        <p:tgtEl>
                                          <p:spTgt spid="10242"/>
                                        </p:tgtEl>
                                      </p:cBhvr>
                                    </p:animEffect>
                                  </p:childTnLst>
                                </p:cTn>
                              </p:par>
                            </p:childTnLst>
                          </p:cTn>
                        </p:par>
                        <p:par>
                          <p:cTn id="8" fill="hold" nodeType="afterGroup">
                            <p:stCondLst>
                              <p:cond delay="500"/>
                            </p:stCondLst>
                            <p:childTnLst>
                              <p:par>
                                <p:cTn id="9" presetID="31" presetClass="entr" presetSubtype="0" fill="hold" grpId="0" nodeType="afterEffect">
                                  <p:stCondLst>
                                    <p:cond delay="0"/>
                                  </p:stCondLst>
                                  <p:iterate type="lt">
                                    <p:tmPct val="5000"/>
                                  </p:iterate>
                                  <p:childTnLst>
                                    <p:set>
                                      <p:cBhvr>
                                        <p:cTn id="10" dur="1" fill="hold">
                                          <p:stCondLst>
                                            <p:cond delay="0"/>
                                          </p:stCondLst>
                                        </p:cTn>
                                        <p:tgtEl>
                                          <p:spTgt spid="10246"/>
                                        </p:tgtEl>
                                        <p:attrNameLst>
                                          <p:attrName>style.visibility</p:attrName>
                                        </p:attrNameLst>
                                      </p:cBhvr>
                                      <p:to>
                                        <p:strVal val="visible"/>
                                      </p:to>
                                    </p:set>
                                    <p:anim calcmode="lin" valueType="num">
                                      <p:cBhvr>
                                        <p:cTn id="11" dur="1000" fill="hold"/>
                                        <p:tgtEl>
                                          <p:spTgt spid="10246"/>
                                        </p:tgtEl>
                                        <p:attrNameLst>
                                          <p:attrName>ppt_w</p:attrName>
                                        </p:attrNameLst>
                                      </p:cBhvr>
                                      <p:tavLst>
                                        <p:tav tm="0">
                                          <p:val>
                                            <p:fltVal val="0"/>
                                          </p:val>
                                        </p:tav>
                                        <p:tav tm="100000">
                                          <p:val>
                                            <p:strVal val="#ppt_w"/>
                                          </p:val>
                                        </p:tav>
                                      </p:tavLst>
                                    </p:anim>
                                    <p:anim calcmode="lin" valueType="num">
                                      <p:cBhvr>
                                        <p:cTn id="12" dur="1000" fill="hold"/>
                                        <p:tgtEl>
                                          <p:spTgt spid="10246"/>
                                        </p:tgtEl>
                                        <p:attrNameLst>
                                          <p:attrName>ppt_h</p:attrName>
                                        </p:attrNameLst>
                                      </p:cBhvr>
                                      <p:tavLst>
                                        <p:tav tm="0">
                                          <p:val>
                                            <p:fltVal val="0"/>
                                          </p:val>
                                        </p:tav>
                                        <p:tav tm="100000">
                                          <p:val>
                                            <p:strVal val="#ppt_h"/>
                                          </p:val>
                                        </p:tav>
                                      </p:tavLst>
                                    </p:anim>
                                    <p:anim calcmode="lin" valueType="num">
                                      <p:cBhvr>
                                        <p:cTn id="13" dur="1000" fill="hold"/>
                                        <p:tgtEl>
                                          <p:spTgt spid="10246"/>
                                        </p:tgtEl>
                                        <p:attrNameLst>
                                          <p:attrName>style.rotation</p:attrName>
                                        </p:attrNameLst>
                                      </p:cBhvr>
                                      <p:tavLst>
                                        <p:tav tm="0">
                                          <p:val>
                                            <p:fltVal val="90"/>
                                          </p:val>
                                        </p:tav>
                                        <p:tav tm="100000">
                                          <p:val>
                                            <p:fltVal val="0"/>
                                          </p:val>
                                        </p:tav>
                                      </p:tavLst>
                                    </p:anim>
                                    <p:animEffect transition="in" filter="fade">
                                      <p:cBhvr>
                                        <p:cTn id="14" dur="1000"/>
                                        <p:tgtEl>
                                          <p:spTgt spid="10246"/>
                                        </p:tgtEl>
                                      </p:cBhvr>
                                    </p:animEffect>
                                  </p:childTnLst>
                                </p:cTn>
                              </p:par>
                            </p:childTnLst>
                          </p:cTn>
                        </p:par>
                        <p:par>
                          <p:cTn id="15" fill="hold" nodeType="afterGroup">
                            <p:stCondLst>
                              <p:cond delay="1500"/>
                            </p:stCondLst>
                            <p:childTnLst>
                              <p:par>
                                <p:cTn id="16" presetID="31" presetClass="entr" presetSubtype="0" fill="hold" grpId="0" nodeType="afterEffect">
                                  <p:stCondLst>
                                    <p:cond delay="0"/>
                                  </p:stCondLst>
                                  <p:iterate type="lt">
                                    <p:tmPct val="5000"/>
                                  </p:iterate>
                                  <p:childTnLst>
                                    <p:set>
                                      <p:cBhvr>
                                        <p:cTn id="17" dur="1" fill="hold">
                                          <p:stCondLst>
                                            <p:cond delay="0"/>
                                          </p:stCondLst>
                                        </p:cTn>
                                        <p:tgtEl>
                                          <p:spTgt spid="10247"/>
                                        </p:tgtEl>
                                        <p:attrNameLst>
                                          <p:attrName>style.visibility</p:attrName>
                                        </p:attrNameLst>
                                      </p:cBhvr>
                                      <p:to>
                                        <p:strVal val="visible"/>
                                      </p:to>
                                    </p:set>
                                    <p:anim calcmode="lin" valueType="num">
                                      <p:cBhvr>
                                        <p:cTn id="18" dur="1000" fill="hold"/>
                                        <p:tgtEl>
                                          <p:spTgt spid="10247"/>
                                        </p:tgtEl>
                                        <p:attrNameLst>
                                          <p:attrName>ppt_w</p:attrName>
                                        </p:attrNameLst>
                                      </p:cBhvr>
                                      <p:tavLst>
                                        <p:tav tm="0">
                                          <p:val>
                                            <p:fltVal val="0"/>
                                          </p:val>
                                        </p:tav>
                                        <p:tav tm="100000">
                                          <p:val>
                                            <p:strVal val="#ppt_w"/>
                                          </p:val>
                                        </p:tav>
                                      </p:tavLst>
                                    </p:anim>
                                    <p:anim calcmode="lin" valueType="num">
                                      <p:cBhvr>
                                        <p:cTn id="19" dur="1000" fill="hold"/>
                                        <p:tgtEl>
                                          <p:spTgt spid="10247"/>
                                        </p:tgtEl>
                                        <p:attrNameLst>
                                          <p:attrName>ppt_h</p:attrName>
                                        </p:attrNameLst>
                                      </p:cBhvr>
                                      <p:tavLst>
                                        <p:tav tm="0">
                                          <p:val>
                                            <p:fltVal val="0"/>
                                          </p:val>
                                        </p:tav>
                                        <p:tav tm="100000">
                                          <p:val>
                                            <p:strVal val="#ppt_h"/>
                                          </p:val>
                                        </p:tav>
                                      </p:tavLst>
                                    </p:anim>
                                    <p:anim calcmode="lin" valueType="num">
                                      <p:cBhvr>
                                        <p:cTn id="20" dur="1000" fill="hold"/>
                                        <p:tgtEl>
                                          <p:spTgt spid="10247"/>
                                        </p:tgtEl>
                                        <p:attrNameLst>
                                          <p:attrName>style.rotation</p:attrName>
                                        </p:attrNameLst>
                                      </p:cBhvr>
                                      <p:tavLst>
                                        <p:tav tm="0">
                                          <p:val>
                                            <p:fltVal val="90"/>
                                          </p:val>
                                        </p:tav>
                                        <p:tav tm="100000">
                                          <p:val>
                                            <p:fltVal val="0"/>
                                          </p:val>
                                        </p:tav>
                                      </p:tavLst>
                                    </p:anim>
                                    <p:animEffect transition="in" filter="fade">
                                      <p:cBhvr>
                                        <p:cTn id="21" dur="1000"/>
                                        <p:tgtEl>
                                          <p:spTgt spid="10247"/>
                                        </p:tgtEl>
                                      </p:cBhvr>
                                    </p:animEffect>
                                  </p:childTnLst>
                                </p:cTn>
                              </p:par>
                            </p:childTnLst>
                          </p:cTn>
                        </p:par>
                        <p:par>
                          <p:cTn id="22" fill="hold" nodeType="afterGroup">
                            <p:stCondLst>
                              <p:cond delay="2500"/>
                            </p:stCondLst>
                            <p:childTnLst>
                              <p:par>
                                <p:cTn id="23" presetID="31" presetClass="entr" presetSubtype="0" fill="hold" grpId="0" nodeType="afterEffect">
                                  <p:stCondLst>
                                    <p:cond delay="0"/>
                                  </p:stCondLst>
                                  <p:iterate type="lt">
                                    <p:tmPct val="5000"/>
                                  </p:iterate>
                                  <p:childTnLst>
                                    <p:set>
                                      <p:cBhvr>
                                        <p:cTn id="24" dur="1" fill="hold">
                                          <p:stCondLst>
                                            <p:cond delay="0"/>
                                          </p:stCondLst>
                                        </p:cTn>
                                        <p:tgtEl>
                                          <p:spTgt spid="10248"/>
                                        </p:tgtEl>
                                        <p:attrNameLst>
                                          <p:attrName>style.visibility</p:attrName>
                                        </p:attrNameLst>
                                      </p:cBhvr>
                                      <p:to>
                                        <p:strVal val="visible"/>
                                      </p:to>
                                    </p:set>
                                    <p:anim calcmode="lin" valueType="num">
                                      <p:cBhvr>
                                        <p:cTn id="25" dur="1000" fill="hold"/>
                                        <p:tgtEl>
                                          <p:spTgt spid="10248"/>
                                        </p:tgtEl>
                                        <p:attrNameLst>
                                          <p:attrName>ppt_w</p:attrName>
                                        </p:attrNameLst>
                                      </p:cBhvr>
                                      <p:tavLst>
                                        <p:tav tm="0">
                                          <p:val>
                                            <p:fltVal val="0"/>
                                          </p:val>
                                        </p:tav>
                                        <p:tav tm="100000">
                                          <p:val>
                                            <p:strVal val="#ppt_w"/>
                                          </p:val>
                                        </p:tav>
                                      </p:tavLst>
                                    </p:anim>
                                    <p:anim calcmode="lin" valueType="num">
                                      <p:cBhvr>
                                        <p:cTn id="26" dur="1000" fill="hold"/>
                                        <p:tgtEl>
                                          <p:spTgt spid="10248"/>
                                        </p:tgtEl>
                                        <p:attrNameLst>
                                          <p:attrName>ppt_h</p:attrName>
                                        </p:attrNameLst>
                                      </p:cBhvr>
                                      <p:tavLst>
                                        <p:tav tm="0">
                                          <p:val>
                                            <p:fltVal val="0"/>
                                          </p:val>
                                        </p:tav>
                                        <p:tav tm="100000">
                                          <p:val>
                                            <p:strVal val="#ppt_h"/>
                                          </p:val>
                                        </p:tav>
                                      </p:tavLst>
                                    </p:anim>
                                    <p:anim calcmode="lin" valueType="num">
                                      <p:cBhvr>
                                        <p:cTn id="27" dur="1000" fill="hold"/>
                                        <p:tgtEl>
                                          <p:spTgt spid="10248"/>
                                        </p:tgtEl>
                                        <p:attrNameLst>
                                          <p:attrName>style.rotation</p:attrName>
                                        </p:attrNameLst>
                                      </p:cBhvr>
                                      <p:tavLst>
                                        <p:tav tm="0">
                                          <p:val>
                                            <p:fltVal val="90"/>
                                          </p:val>
                                        </p:tav>
                                        <p:tav tm="100000">
                                          <p:val>
                                            <p:fltVal val="0"/>
                                          </p:val>
                                        </p:tav>
                                      </p:tavLst>
                                    </p:anim>
                                    <p:animEffect transition="in" filter="fade">
                                      <p:cBhvr>
                                        <p:cTn id="28" dur="1000"/>
                                        <p:tgtEl>
                                          <p:spTgt spid="10248"/>
                                        </p:tgtEl>
                                      </p:cBhvr>
                                    </p:animEffect>
                                  </p:childTnLst>
                                </p:cTn>
                              </p:par>
                            </p:childTnLst>
                          </p:cTn>
                        </p:par>
                        <p:par>
                          <p:cTn id="29" fill="hold" nodeType="afterGroup">
                            <p:stCondLst>
                              <p:cond delay="3500"/>
                            </p:stCondLst>
                            <p:childTnLst>
                              <p:par>
                                <p:cTn id="30" presetID="15" presetClass="entr" presetSubtype="0" fill="hold" grpId="0" nodeType="afterEffect">
                                  <p:stCondLst>
                                    <p:cond delay="0"/>
                                  </p:stCondLst>
                                  <p:childTnLst>
                                    <p:set>
                                      <p:cBhvr>
                                        <p:cTn id="31" dur="1" fill="hold">
                                          <p:stCondLst>
                                            <p:cond delay="0"/>
                                          </p:stCondLst>
                                        </p:cTn>
                                        <p:tgtEl>
                                          <p:spTgt spid="10243"/>
                                        </p:tgtEl>
                                        <p:attrNameLst>
                                          <p:attrName>style.visibility</p:attrName>
                                        </p:attrNameLst>
                                      </p:cBhvr>
                                      <p:to>
                                        <p:strVal val="visible"/>
                                      </p:to>
                                    </p:set>
                                    <p:anim calcmode="lin" valueType="num">
                                      <p:cBhvr>
                                        <p:cTn id="32" dur="1000" fill="hold"/>
                                        <p:tgtEl>
                                          <p:spTgt spid="10243"/>
                                        </p:tgtEl>
                                        <p:attrNameLst>
                                          <p:attrName>ppt_w</p:attrName>
                                        </p:attrNameLst>
                                      </p:cBhvr>
                                      <p:tavLst>
                                        <p:tav tm="0">
                                          <p:val>
                                            <p:fltVal val="0"/>
                                          </p:val>
                                        </p:tav>
                                        <p:tav tm="100000">
                                          <p:val>
                                            <p:strVal val="#ppt_w"/>
                                          </p:val>
                                        </p:tav>
                                      </p:tavLst>
                                    </p:anim>
                                    <p:anim calcmode="lin" valueType="num">
                                      <p:cBhvr>
                                        <p:cTn id="33" dur="1000" fill="hold"/>
                                        <p:tgtEl>
                                          <p:spTgt spid="10243"/>
                                        </p:tgtEl>
                                        <p:attrNameLst>
                                          <p:attrName>ppt_h</p:attrName>
                                        </p:attrNameLst>
                                      </p:cBhvr>
                                      <p:tavLst>
                                        <p:tav tm="0">
                                          <p:val>
                                            <p:fltVal val="0"/>
                                          </p:val>
                                        </p:tav>
                                        <p:tav tm="100000">
                                          <p:val>
                                            <p:strVal val="#ppt_h"/>
                                          </p:val>
                                        </p:tav>
                                      </p:tavLst>
                                    </p:anim>
                                    <p:anim calcmode="lin" valueType="num">
                                      <p:cBhvr>
                                        <p:cTn id="34" dur="1000" fill="hold"/>
                                        <p:tgtEl>
                                          <p:spTgt spid="10243"/>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0243"/>
                                        </p:tgtEl>
                                        <p:attrNameLst>
                                          <p:attrName>ppt_y</p:attrName>
                                        </p:attrNameLst>
                                      </p:cBhvr>
                                      <p:tavLst>
                                        <p:tav tm="0" fmla="#ppt_y+(sin(-2*pi*(1-$))*-#ppt_x+cos(-2*pi*(1-$))*(1-#ppt_y))*(1-$)">
                                          <p:val>
                                            <p:fltVal val="0"/>
                                          </p:val>
                                        </p:tav>
                                        <p:tav tm="100000">
                                          <p:val>
                                            <p:fltVal val="1"/>
                                          </p:val>
                                        </p:tav>
                                      </p:tavLst>
                                    </p:anim>
                                  </p:childTnLst>
                                </p:cTn>
                              </p:par>
                            </p:childTnLst>
                          </p:cTn>
                        </p:par>
                        <p:par>
                          <p:cTn id="36" fill="hold" nodeType="afterGroup">
                            <p:stCondLst>
                              <p:cond delay="4500"/>
                            </p:stCondLst>
                            <p:childTnLst>
                              <p:par>
                                <p:cTn id="37" presetID="15" presetClass="entr" presetSubtype="0" fill="hold" grpId="0" nodeType="afterEffect">
                                  <p:stCondLst>
                                    <p:cond delay="0"/>
                                  </p:stCondLst>
                                  <p:childTnLst>
                                    <p:set>
                                      <p:cBhvr>
                                        <p:cTn id="38" dur="1" fill="hold">
                                          <p:stCondLst>
                                            <p:cond delay="0"/>
                                          </p:stCondLst>
                                        </p:cTn>
                                        <p:tgtEl>
                                          <p:spTgt spid="10244"/>
                                        </p:tgtEl>
                                        <p:attrNameLst>
                                          <p:attrName>style.visibility</p:attrName>
                                        </p:attrNameLst>
                                      </p:cBhvr>
                                      <p:to>
                                        <p:strVal val="visible"/>
                                      </p:to>
                                    </p:set>
                                    <p:anim calcmode="lin" valueType="num">
                                      <p:cBhvr>
                                        <p:cTn id="39" dur="1000" fill="hold"/>
                                        <p:tgtEl>
                                          <p:spTgt spid="10244"/>
                                        </p:tgtEl>
                                        <p:attrNameLst>
                                          <p:attrName>ppt_w</p:attrName>
                                        </p:attrNameLst>
                                      </p:cBhvr>
                                      <p:tavLst>
                                        <p:tav tm="0">
                                          <p:val>
                                            <p:fltVal val="0"/>
                                          </p:val>
                                        </p:tav>
                                        <p:tav tm="100000">
                                          <p:val>
                                            <p:strVal val="#ppt_w"/>
                                          </p:val>
                                        </p:tav>
                                      </p:tavLst>
                                    </p:anim>
                                    <p:anim calcmode="lin" valueType="num">
                                      <p:cBhvr>
                                        <p:cTn id="40" dur="1000" fill="hold"/>
                                        <p:tgtEl>
                                          <p:spTgt spid="10244"/>
                                        </p:tgtEl>
                                        <p:attrNameLst>
                                          <p:attrName>ppt_h</p:attrName>
                                        </p:attrNameLst>
                                      </p:cBhvr>
                                      <p:tavLst>
                                        <p:tav tm="0">
                                          <p:val>
                                            <p:fltVal val="0"/>
                                          </p:val>
                                        </p:tav>
                                        <p:tav tm="100000">
                                          <p:val>
                                            <p:strVal val="#ppt_h"/>
                                          </p:val>
                                        </p:tav>
                                      </p:tavLst>
                                    </p:anim>
                                    <p:anim calcmode="lin" valueType="num">
                                      <p:cBhvr>
                                        <p:cTn id="41" dur="1000" fill="hold"/>
                                        <p:tgtEl>
                                          <p:spTgt spid="1024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0244"/>
                                        </p:tgtEl>
                                        <p:attrNameLst>
                                          <p:attrName>ppt_y</p:attrName>
                                        </p:attrNameLst>
                                      </p:cBhvr>
                                      <p:tavLst>
                                        <p:tav tm="0" fmla="#ppt_y+(sin(-2*pi*(1-$))*-#ppt_x+cos(-2*pi*(1-$))*(1-#ppt_y))*(1-$)">
                                          <p:val>
                                            <p:fltVal val="0"/>
                                          </p:val>
                                        </p:tav>
                                        <p:tav tm="100000">
                                          <p:val>
                                            <p:fltVal val="1"/>
                                          </p:val>
                                        </p:tav>
                                      </p:tavLst>
                                    </p:anim>
                                  </p:childTnLst>
                                </p:cTn>
                              </p:par>
                            </p:childTnLst>
                          </p:cTn>
                        </p:par>
                        <p:par>
                          <p:cTn id="43" fill="hold" nodeType="afterGroup">
                            <p:stCondLst>
                              <p:cond delay="5500"/>
                            </p:stCondLst>
                            <p:childTnLst>
                              <p:par>
                                <p:cTn id="44" presetID="15" presetClass="entr" presetSubtype="0" fill="hold" grpId="0" nodeType="afterEffect">
                                  <p:stCondLst>
                                    <p:cond delay="0"/>
                                  </p:stCondLst>
                                  <p:childTnLst>
                                    <p:set>
                                      <p:cBhvr>
                                        <p:cTn id="45" dur="1" fill="hold">
                                          <p:stCondLst>
                                            <p:cond delay="0"/>
                                          </p:stCondLst>
                                        </p:cTn>
                                        <p:tgtEl>
                                          <p:spTgt spid="10245"/>
                                        </p:tgtEl>
                                        <p:attrNameLst>
                                          <p:attrName>style.visibility</p:attrName>
                                        </p:attrNameLst>
                                      </p:cBhvr>
                                      <p:to>
                                        <p:strVal val="visible"/>
                                      </p:to>
                                    </p:set>
                                    <p:anim calcmode="lin" valueType="num">
                                      <p:cBhvr>
                                        <p:cTn id="46" dur="1000" fill="hold"/>
                                        <p:tgtEl>
                                          <p:spTgt spid="10245"/>
                                        </p:tgtEl>
                                        <p:attrNameLst>
                                          <p:attrName>ppt_w</p:attrName>
                                        </p:attrNameLst>
                                      </p:cBhvr>
                                      <p:tavLst>
                                        <p:tav tm="0">
                                          <p:val>
                                            <p:fltVal val="0"/>
                                          </p:val>
                                        </p:tav>
                                        <p:tav tm="100000">
                                          <p:val>
                                            <p:strVal val="#ppt_w"/>
                                          </p:val>
                                        </p:tav>
                                      </p:tavLst>
                                    </p:anim>
                                    <p:anim calcmode="lin" valueType="num">
                                      <p:cBhvr>
                                        <p:cTn id="47" dur="1000" fill="hold"/>
                                        <p:tgtEl>
                                          <p:spTgt spid="10245"/>
                                        </p:tgtEl>
                                        <p:attrNameLst>
                                          <p:attrName>ppt_h</p:attrName>
                                        </p:attrNameLst>
                                      </p:cBhvr>
                                      <p:tavLst>
                                        <p:tav tm="0">
                                          <p:val>
                                            <p:fltVal val="0"/>
                                          </p:val>
                                        </p:tav>
                                        <p:tav tm="100000">
                                          <p:val>
                                            <p:strVal val="#ppt_h"/>
                                          </p:val>
                                        </p:tav>
                                      </p:tavLst>
                                    </p:anim>
                                    <p:anim calcmode="lin" valueType="num">
                                      <p:cBhvr>
                                        <p:cTn id="48" dur="1000" fill="hold"/>
                                        <p:tgtEl>
                                          <p:spTgt spid="10245"/>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1024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p:bldP spid="10244" grpId="0" animBg="1"/>
      <p:bldP spid="10245" grpId="0" animBg="1"/>
      <p:bldP spid="10246" grpId="0" animBg="1"/>
      <p:bldP spid="10247" grpId="0" animBg="1"/>
      <p:bldP spid="10248"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69895" y="174600"/>
            <a:ext cx="10131425" cy="1456267"/>
          </a:xfrm>
        </p:spPr>
        <p:txBody>
          <a:bodyPr/>
          <a:lstStyle/>
          <a:p>
            <a:pPr algn="ctr"/>
            <a:r>
              <a:rPr lang="ru-RU" b="1" dirty="0">
                <a:solidFill>
                  <a:srgbClr val="FFFF00"/>
                </a:solidFill>
              </a:rPr>
              <a:t>Амортизационные отчисления</a:t>
            </a:r>
          </a:p>
        </p:txBody>
      </p:sp>
      <p:sp>
        <p:nvSpPr>
          <p:cNvPr id="11267" name="Rectangle 3"/>
          <p:cNvSpPr>
            <a:spLocks noChangeArrowheads="1"/>
          </p:cNvSpPr>
          <p:nvPr/>
        </p:nvSpPr>
        <p:spPr bwMode="auto">
          <a:xfrm>
            <a:off x="3432176" y="1989139"/>
            <a:ext cx="5400675" cy="28082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ru-RU"/>
          </a:p>
          <a:p>
            <a:pPr algn="ctr"/>
            <a:endParaRPr lang="ru-RU"/>
          </a:p>
          <a:p>
            <a:pPr algn="ctr"/>
            <a:r>
              <a:rPr lang="ru-RU"/>
              <a:t>Выбранный налогоплательщиком способ </a:t>
            </a:r>
          </a:p>
          <a:p>
            <a:pPr algn="ctr"/>
            <a:r>
              <a:rPr lang="ru-RU"/>
              <a:t>начисления амортизации применяется в </a:t>
            </a:r>
          </a:p>
          <a:p>
            <a:pPr algn="ctr"/>
            <a:r>
              <a:rPr lang="ru-RU"/>
              <a:t>отношении всего амортизационного имущества,</a:t>
            </a:r>
          </a:p>
          <a:p>
            <a:pPr algn="ctr"/>
            <a:r>
              <a:rPr lang="ru-RU"/>
              <a:t>входящего в состав амортизационной</a:t>
            </a:r>
          </a:p>
          <a:p>
            <a:pPr algn="ctr"/>
            <a:r>
              <a:rPr lang="ru-RU"/>
              <a:t>группы, и не может быть изменён в течении </a:t>
            </a:r>
          </a:p>
          <a:p>
            <a:pPr algn="ctr"/>
            <a:r>
              <a:rPr lang="ru-RU"/>
              <a:t>всего периода начисления амортизации</a:t>
            </a:r>
          </a:p>
          <a:p>
            <a:pPr algn="ctr"/>
            <a:r>
              <a:rPr lang="ru-RU"/>
              <a:t>по такому имуществу</a:t>
            </a:r>
          </a:p>
          <a:p>
            <a:pPr algn="ctr"/>
            <a:endParaRPr lang="ru-RU"/>
          </a:p>
        </p:txBody>
      </p:sp>
      <p:sp>
        <p:nvSpPr>
          <p:cNvPr id="11270" name="Rectangle 6"/>
          <p:cNvSpPr>
            <a:spLocks noChangeArrowheads="1"/>
          </p:cNvSpPr>
          <p:nvPr/>
        </p:nvSpPr>
        <p:spPr bwMode="auto">
          <a:xfrm>
            <a:off x="3432176" y="1557338"/>
            <a:ext cx="5400675" cy="43180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000" b="1"/>
              <a:t>СПОСОБЫ НАЧИСЛЕНИЯ</a:t>
            </a:r>
          </a:p>
        </p:txBody>
      </p:sp>
    </p:spTree>
    <p:extLst>
      <p:ext uri="{BB962C8B-B14F-4D97-AF65-F5344CB8AC3E}">
        <p14:creationId xmlns:p14="http://schemas.microsoft.com/office/powerpoint/2010/main" val="3346773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p:cTn id="7" dur="500" fill="hold"/>
                                        <p:tgtEl>
                                          <p:spTgt spid="11267"/>
                                        </p:tgtEl>
                                        <p:attrNameLst>
                                          <p:attrName>ppt_w</p:attrName>
                                        </p:attrNameLst>
                                      </p:cBhvr>
                                      <p:tavLst>
                                        <p:tav tm="0">
                                          <p:val>
                                            <p:fltVal val="0"/>
                                          </p:val>
                                        </p:tav>
                                        <p:tav tm="100000">
                                          <p:val>
                                            <p:strVal val="#ppt_w"/>
                                          </p:val>
                                        </p:tav>
                                      </p:tavLst>
                                    </p:anim>
                                    <p:anim calcmode="lin" valueType="num">
                                      <p:cBhvr>
                                        <p:cTn id="8" dur="500" fill="hold"/>
                                        <p:tgtEl>
                                          <p:spTgt spid="1126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919289" y="333376"/>
            <a:ext cx="3311525" cy="266541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Линейный</a:t>
            </a:r>
          </a:p>
          <a:p>
            <a:pPr algn="ctr"/>
            <a:r>
              <a:rPr lang="ru-RU"/>
              <a:t>Может применяться для</a:t>
            </a:r>
          </a:p>
          <a:p>
            <a:pPr algn="ctr"/>
            <a:r>
              <a:rPr lang="ru-RU"/>
              <a:t> амортизационных групп 8-10</a:t>
            </a:r>
          </a:p>
        </p:txBody>
      </p:sp>
      <p:sp>
        <p:nvSpPr>
          <p:cNvPr id="12291" name="Rectangle 3"/>
          <p:cNvSpPr>
            <a:spLocks noChangeArrowheads="1"/>
          </p:cNvSpPr>
          <p:nvPr/>
        </p:nvSpPr>
        <p:spPr bwMode="auto">
          <a:xfrm>
            <a:off x="6743700" y="260351"/>
            <a:ext cx="3022600" cy="13684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Не линейный только для </a:t>
            </a:r>
          </a:p>
          <a:p>
            <a:pPr algn="ctr"/>
            <a:r>
              <a:rPr lang="ru-RU"/>
              <a:t>1-7 групп </a:t>
            </a:r>
          </a:p>
        </p:txBody>
      </p:sp>
      <p:sp>
        <p:nvSpPr>
          <p:cNvPr id="12292" name="Oval 4"/>
          <p:cNvSpPr>
            <a:spLocks noChangeArrowheads="1"/>
          </p:cNvSpPr>
          <p:nvPr/>
        </p:nvSpPr>
        <p:spPr bwMode="auto">
          <a:xfrm>
            <a:off x="1919288" y="3573463"/>
            <a:ext cx="3097212" cy="143986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Основанием является</a:t>
            </a:r>
          </a:p>
          <a:p>
            <a:pPr algn="ctr"/>
            <a:r>
              <a:rPr lang="ru-RU"/>
              <a:t>Первоначальная</a:t>
            </a:r>
          </a:p>
          <a:p>
            <a:pPr algn="ctr"/>
            <a:r>
              <a:rPr lang="ru-RU"/>
              <a:t>стоимость ОС</a:t>
            </a:r>
          </a:p>
        </p:txBody>
      </p:sp>
      <p:sp>
        <p:nvSpPr>
          <p:cNvPr id="12293" name="Oval 5"/>
          <p:cNvSpPr>
            <a:spLocks noChangeArrowheads="1"/>
          </p:cNvSpPr>
          <p:nvPr/>
        </p:nvSpPr>
        <p:spPr bwMode="auto">
          <a:xfrm>
            <a:off x="6672264" y="2852738"/>
            <a:ext cx="3311525" cy="143986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Основанием </a:t>
            </a:r>
          </a:p>
          <a:p>
            <a:pPr algn="ctr"/>
            <a:r>
              <a:rPr lang="ru-RU"/>
              <a:t>является остаточная</a:t>
            </a:r>
          </a:p>
          <a:p>
            <a:pPr algn="ctr"/>
            <a:r>
              <a:rPr lang="ru-RU"/>
              <a:t>стоимость ОС</a:t>
            </a:r>
          </a:p>
          <a:p>
            <a:pPr algn="ctr"/>
            <a:endParaRPr lang="ru-RU"/>
          </a:p>
        </p:txBody>
      </p:sp>
      <p:sp>
        <p:nvSpPr>
          <p:cNvPr id="12294" name="Line 6"/>
          <p:cNvSpPr>
            <a:spLocks noChangeShapeType="1"/>
          </p:cNvSpPr>
          <p:nvPr/>
        </p:nvSpPr>
        <p:spPr bwMode="auto">
          <a:xfrm>
            <a:off x="3359150" y="3068639"/>
            <a:ext cx="0"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2295" name="Line 7"/>
          <p:cNvSpPr>
            <a:spLocks noChangeShapeType="1"/>
          </p:cNvSpPr>
          <p:nvPr/>
        </p:nvSpPr>
        <p:spPr bwMode="auto">
          <a:xfrm>
            <a:off x="8328025" y="1700214"/>
            <a:ext cx="0" cy="10810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2296" name="Rectangle 8"/>
          <p:cNvSpPr>
            <a:spLocks noChangeArrowheads="1"/>
          </p:cNvSpPr>
          <p:nvPr/>
        </p:nvSpPr>
        <p:spPr bwMode="auto">
          <a:xfrm>
            <a:off x="1847851" y="5445126"/>
            <a:ext cx="8640763"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400"/>
              <a:t>Составу амортизируемого имущества и способам расчета </a:t>
            </a:r>
          </a:p>
          <a:p>
            <a:pPr algn="ctr"/>
            <a:r>
              <a:rPr lang="ru-RU" sz="2400"/>
              <a:t>Амортизации посвящены статьи 256-259 НК РФ</a:t>
            </a:r>
          </a:p>
        </p:txBody>
      </p:sp>
    </p:spTree>
    <p:extLst>
      <p:ext uri="{BB962C8B-B14F-4D97-AF65-F5344CB8AC3E}">
        <p14:creationId xmlns:p14="http://schemas.microsoft.com/office/powerpoint/2010/main" val="7534903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strips(downLeft)">
                                      <p:cBhvr>
                                        <p:cTn id="7" dur="500"/>
                                        <p:tgtEl>
                                          <p:spTgt spid="12290"/>
                                        </p:tgtEl>
                                      </p:cBhvr>
                                    </p:animEffect>
                                  </p:childTnLst>
                                </p:cTn>
                              </p:par>
                            </p:childTnLst>
                          </p:cTn>
                        </p:par>
                        <p:par>
                          <p:cTn id="8" fill="hold" nodeType="afterGroup">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12291"/>
                                        </p:tgtEl>
                                        <p:attrNameLst>
                                          <p:attrName>style.visibility</p:attrName>
                                        </p:attrNameLst>
                                      </p:cBhvr>
                                      <p:to>
                                        <p:strVal val="visible"/>
                                      </p:to>
                                    </p:set>
                                    <p:animEffect transition="in" filter="strips(downLeft)">
                                      <p:cBhvr>
                                        <p:cTn id="11" dur="500"/>
                                        <p:tgtEl>
                                          <p:spTgt spid="12291"/>
                                        </p:tgtEl>
                                      </p:cBhvr>
                                    </p:animEffect>
                                  </p:childTnLst>
                                </p:cTn>
                              </p:par>
                            </p:childTnLst>
                          </p:cTn>
                        </p:par>
                        <p:par>
                          <p:cTn id="12" fill="hold" nodeType="afterGroup">
                            <p:stCondLst>
                              <p:cond delay="1000"/>
                            </p:stCondLst>
                            <p:childTnLst>
                              <p:par>
                                <p:cTn id="13" presetID="17" presetClass="entr" presetSubtype="10" fill="hold" grpId="0" nodeType="afterEffect">
                                  <p:stCondLst>
                                    <p:cond delay="0"/>
                                  </p:stCondLst>
                                  <p:childTnLst>
                                    <p:set>
                                      <p:cBhvr>
                                        <p:cTn id="14" dur="1" fill="hold">
                                          <p:stCondLst>
                                            <p:cond delay="0"/>
                                          </p:stCondLst>
                                        </p:cTn>
                                        <p:tgtEl>
                                          <p:spTgt spid="12292"/>
                                        </p:tgtEl>
                                        <p:attrNameLst>
                                          <p:attrName>style.visibility</p:attrName>
                                        </p:attrNameLst>
                                      </p:cBhvr>
                                      <p:to>
                                        <p:strVal val="visible"/>
                                      </p:to>
                                    </p:set>
                                    <p:anim calcmode="lin" valueType="num">
                                      <p:cBhvr>
                                        <p:cTn id="15" dur="500" fill="hold"/>
                                        <p:tgtEl>
                                          <p:spTgt spid="12292"/>
                                        </p:tgtEl>
                                        <p:attrNameLst>
                                          <p:attrName>ppt_w</p:attrName>
                                        </p:attrNameLst>
                                      </p:cBhvr>
                                      <p:tavLst>
                                        <p:tav tm="0">
                                          <p:val>
                                            <p:fltVal val="0"/>
                                          </p:val>
                                        </p:tav>
                                        <p:tav tm="100000">
                                          <p:val>
                                            <p:strVal val="#ppt_w"/>
                                          </p:val>
                                        </p:tav>
                                      </p:tavLst>
                                    </p:anim>
                                    <p:anim calcmode="lin" valueType="num">
                                      <p:cBhvr>
                                        <p:cTn id="16" dur="500" fill="hold"/>
                                        <p:tgtEl>
                                          <p:spTgt spid="12292"/>
                                        </p:tgtEl>
                                        <p:attrNameLst>
                                          <p:attrName>ppt_h</p:attrName>
                                        </p:attrNameLst>
                                      </p:cBhvr>
                                      <p:tavLst>
                                        <p:tav tm="0">
                                          <p:val>
                                            <p:strVal val="#ppt_h"/>
                                          </p:val>
                                        </p:tav>
                                        <p:tav tm="100000">
                                          <p:val>
                                            <p:strVal val="#ppt_h"/>
                                          </p:val>
                                        </p:tav>
                                      </p:tavLst>
                                    </p:anim>
                                  </p:childTnLst>
                                </p:cTn>
                              </p:par>
                            </p:childTnLst>
                          </p:cTn>
                        </p:par>
                        <p:par>
                          <p:cTn id="17" fill="hold" nodeType="afterGroup">
                            <p:stCondLst>
                              <p:cond delay="1500"/>
                            </p:stCondLst>
                            <p:childTnLst>
                              <p:par>
                                <p:cTn id="18" presetID="17" presetClass="entr" presetSubtype="10" fill="hold" grpId="0" nodeType="afterEffect">
                                  <p:stCondLst>
                                    <p:cond delay="0"/>
                                  </p:stCondLst>
                                  <p:childTnLst>
                                    <p:set>
                                      <p:cBhvr>
                                        <p:cTn id="19" dur="1" fill="hold">
                                          <p:stCondLst>
                                            <p:cond delay="0"/>
                                          </p:stCondLst>
                                        </p:cTn>
                                        <p:tgtEl>
                                          <p:spTgt spid="12293"/>
                                        </p:tgtEl>
                                        <p:attrNameLst>
                                          <p:attrName>style.visibility</p:attrName>
                                        </p:attrNameLst>
                                      </p:cBhvr>
                                      <p:to>
                                        <p:strVal val="visible"/>
                                      </p:to>
                                    </p:set>
                                    <p:anim calcmode="lin" valueType="num">
                                      <p:cBhvr>
                                        <p:cTn id="20" dur="500" fill="hold"/>
                                        <p:tgtEl>
                                          <p:spTgt spid="12293"/>
                                        </p:tgtEl>
                                        <p:attrNameLst>
                                          <p:attrName>ppt_w</p:attrName>
                                        </p:attrNameLst>
                                      </p:cBhvr>
                                      <p:tavLst>
                                        <p:tav tm="0">
                                          <p:val>
                                            <p:fltVal val="0"/>
                                          </p:val>
                                        </p:tav>
                                        <p:tav tm="100000">
                                          <p:val>
                                            <p:strVal val="#ppt_w"/>
                                          </p:val>
                                        </p:tav>
                                      </p:tavLst>
                                    </p:anim>
                                    <p:anim calcmode="lin" valueType="num">
                                      <p:cBhvr>
                                        <p:cTn id="21" dur="500" fill="hold"/>
                                        <p:tgtEl>
                                          <p:spTgt spid="12293"/>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2000"/>
                            </p:stCondLst>
                            <p:childTnLst>
                              <p:par>
                                <p:cTn id="23" presetID="15" presetClass="entr" presetSubtype="0" fill="hold" grpId="0" nodeType="afterEffect">
                                  <p:stCondLst>
                                    <p:cond delay="0"/>
                                  </p:stCondLst>
                                  <p:childTnLst>
                                    <p:set>
                                      <p:cBhvr>
                                        <p:cTn id="24" dur="1" fill="hold">
                                          <p:stCondLst>
                                            <p:cond delay="0"/>
                                          </p:stCondLst>
                                        </p:cTn>
                                        <p:tgtEl>
                                          <p:spTgt spid="12294"/>
                                        </p:tgtEl>
                                        <p:attrNameLst>
                                          <p:attrName>style.visibility</p:attrName>
                                        </p:attrNameLst>
                                      </p:cBhvr>
                                      <p:to>
                                        <p:strVal val="visible"/>
                                      </p:to>
                                    </p:set>
                                    <p:anim calcmode="lin" valueType="num">
                                      <p:cBhvr>
                                        <p:cTn id="25" dur="1000" fill="hold"/>
                                        <p:tgtEl>
                                          <p:spTgt spid="12294"/>
                                        </p:tgtEl>
                                        <p:attrNameLst>
                                          <p:attrName>ppt_w</p:attrName>
                                        </p:attrNameLst>
                                      </p:cBhvr>
                                      <p:tavLst>
                                        <p:tav tm="0">
                                          <p:val>
                                            <p:fltVal val="0"/>
                                          </p:val>
                                        </p:tav>
                                        <p:tav tm="100000">
                                          <p:val>
                                            <p:strVal val="#ppt_w"/>
                                          </p:val>
                                        </p:tav>
                                      </p:tavLst>
                                    </p:anim>
                                    <p:anim calcmode="lin" valueType="num">
                                      <p:cBhvr>
                                        <p:cTn id="26" dur="1000" fill="hold"/>
                                        <p:tgtEl>
                                          <p:spTgt spid="12294"/>
                                        </p:tgtEl>
                                        <p:attrNameLst>
                                          <p:attrName>ppt_h</p:attrName>
                                        </p:attrNameLst>
                                      </p:cBhvr>
                                      <p:tavLst>
                                        <p:tav tm="0">
                                          <p:val>
                                            <p:fltVal val="0"/>
                                          </p:val>
                                        </p:tav>
                                        <p:tav tm="100000">
                                          <p:val>
                                            <p:strVal val="#ppt_h"/>
                                          </p:val>
                                        </p:tav>
                                      </p:tavLst>
                                    </p:anim>
                                    <p:anim calcmode="lin" valueType="num">
                                      <p:cBhvr>
                                        <p:cTn id="27" dur="1000" fill="hold"/>
                                        <p:tgtEl>
                                          <p:spTgt spid="12294"/>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2294"/>
                                        </p:tgtEl>
                                        <p:attrNameLst>
                                          <p:attrName>ppt_y</p:attrName>
                                        </p:attrNameLst>
                                      </p:cBhvr>
                                      <p:tavLst>
                                        <p:tav tm="0" fmla="#ppt_y+(sin(-2*pi*(1-$))*-#ppt_x+cos(-2*pi*(1-$))*(1-#ppt_y))*(1-$)">
                                          <p:val>
                                            <p:fltVal val="0"/>
                                          </p:val>
                                        </p:tav>
                                        <p:tav tm="100000">
                                          <p:val>
                                            <p:fltVal val="1"/>
                                          </p:val>
                                        </p:tav>
                                      </p:tavLst>
                                    </p:anim>
                                  </p:childTnLst>
                                </p:cTn>
                              </p:par>
                            </p:childTnLst>
                          </p:cTn>
                        </p:par>
                        <p:par>
                          <p:cTn id="29" fill="hold" nodeType="afterGroup">
                            <p:stCondLst>
                              <p:cond delay="3000"/>
                            </p:stCondLst>
                            <p:childTnLst>
                              <p:par>
                                <p:cTn id="30" presetID="15" presetClass="entr" presetSubtype="0" fill="hold" grpId="0" nodeType="afterEffect">
                                  <p:stCondLst>
                                    <p:cond delay="0"/>
                                  </p:stCondLst>
                                  <p:childTnLst>
                                    <p:set>
                                      <p:cBhvr>
                                        <p:cTn id="31" dur="1" fill="hold">
                                          <p:stCondLst>
                                            <p:cond delay="0"/>
                                          </p:stCondLst>
                                        </p:cTn>
                                        <p:tgtEl>
                                          <p:spTgt spid="12295"/>
                                        </p:tgtEl>
                                        <p:attrNameLst>
                                          <p:attrName>style.visibility</p:attrName>
                                        </p:attrNameLst>
                                      </p:cBhvr>
                                      <p:to>
                                        <p:strVal val="visible"/>
                                      </p:to>
                                    </p:set>
                                    <p:anim calcmode="lin" valueType="num">
                                      <p:cBhvr>
                                        <p:cTn id="32" dur="1000" fill="hold"/>
                                        <p:tgtEl>
                                          <p:spTgt spid="12295"/>
                                        </p:tgtEl>
                                        <p:attrNameLst>
                                          <p:attrName>ppt_w</p:attrName>
                                        </p:attrNameLst>
                                      </p:cBhvr>
                                      <p:tavLst>
                                        <p:tav tm="0">
                                          <p:val>
                                            <p:fltVal val="0"/>
                                          </p:val>
                                        </p:tav>
                                        <p:tav tm="100000">
                                          <p:val>
                                            <p:strVal val="#ppt_w"/>
                                          </p:val>
                                        </p:tav>
                                      </p:tavLst>
                                    </p:anim>
                                    <p:anim calcmode="lin" valueType="num">
                                      <p:cBhvr>
                                        <p:cTn id="33" dur="1000" fill="hold"/>
                                        <p:tgtEl>
                                          <p:spTgt spid="12295"/>
                                        </p:tgtEl>
                                        <p:attrNameLst>
                                          <p:attrName>ppt_h</p:attrName>
                                        </p:attrNameLst>
                                      </p:cBhvr>
                                      <p:tavLst>
                                        <p:tav tm="0">
                                          <p:val>
                                            <p:fltVal val="0"/>
                                          </p:val>
                                        </p:tav>
                                        <p:tav tm="100000">
                                          <p:val>
                                            <p:strVal val="#ppt_h"/>
                                          </p:val>
                                        </p:tav>
                                      </p:tavLst>
                                    </p:anim>
                                    <p:anim calcmode="lin" valueType="num">
                                      <p:cBhvr>
                                        <p:cTn id="34" dur="1000" fill="hold"/>
                                        <p:tgtEl>
                                          <p:spTgt spid="12295"/>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2295"/>
                                        </p:tgtEl>
                                        <p:attrNameLst>
                                          <p:attrName>ppt_y</p:attrName>
                                        </p:attrNameLst>
                                      </p:cBhvr>
                                      <p:tavLst>
                                        <p:tav tm="0" fmla="#ppt_y+(sin(-2*pi*(1-$))*-#ppt_x+cos(-2*pi*(1-$))*(1-#ppt_y))*(1-$)">
                                          <p:val>
                                            <p:fltVal val="0"/>
                                          </p:val>
                                        </p:tav>
                                        <p:tav tm="100000">
                                          <p:val>
                                            <p:fltVal val="1"/>
                                          </p:val>
                                        </p:tav>
                                      </p:tavLst>
                                    </p:anim>
                                  </p:childTnLst>
                                </p:cTn>
                              </p:par>
                            </p:childTnLst>
                          </p:cTn>
                        </p:par>
                        <p:par>
                          <p:cTn id="36" fill="hold" nodeType="afterGroup">
                            <p:stCondLst>
                              <p:cond delay="4000"/>
                            </p:stCondLst>
                            <p:childTnLst>
                              <p:par>
                                <p:cTn id="37" presetID="31" presetClass="entr" presetSubtype="0" fill="hold" grpId="0" nodeType="afterEffect">
                                  <p:stCondLst>
                                    <p:cond delay="0"/>
                                  </p:stCondLst>
                                  <p:iterate type="lt">
                                    <p:tmPct val="5000"/>
                                  </p:iterate>
                                  <p:childTnLst>
                                    <p:set>
                                      <p:cBhvr>
                                        <p:cTn id="38" dur="1" fill="hold">
                                          <p:stCondLst>
                                            <p:cond delay="0"/>
                                          </p:stCondLst>
                                        </p:cTn>
                                        <p:tgtEl>
                                          <p:spTgt spid="12296"/>
                                        </p:tgtEl>
                                        <p:attrNameLst>
                                          <p:attrName>style.visibility</p:attrName>
                                        </p:attrNameLst>
                                      </p:cBhvr>
                                      <p:to>
                                        <p:strVal val="visible"/>
                                      </p:to>
                                    </p:set>
                                    <p:anim calcmode="lin" valueType="num">
                                      <p:cBhvr>
                                        <p:cTn id="39" dur="1000" fill="hold"/>
                                        <p:tgtEl>
                                          <p:spTgt spid="12296"/>
                                        </p:tgtEl>
                                        <p:attrNameLst>
                                          <p:attrName>ppt_w</p:attrName>
                                        </p:attrNameLst>
                                      </p:cBhvr>
                                      <p:tavLst>
                                        <p:tav tm="0">
                                          <p:val>
                                            <p:fltVal val="0"/>
                                          </p:val>
                                        </p:tav>
                                        <p:tav tm="100000">
                                          <p:val>
                                            <p:strVal val="#ppt_w"/>
                                          </p:val>
                                        </p:tav>
                                      </p:tavLst>
                                    </p:anim>
                                    <p:anim calcmode="lin" valueType="num">
                                      <p:cBhvr>
                                        <p:cTn id="40" dur="1000" fill="hold"/>
                                        <p:tgtEl>
                                          <p:spTgt spid="12296"/>
                                        </p:tgtEl>
                                        <p:attrNameLst>
                                          <p:attrName>ppt_h</p:attrName>
                                        </p:attrNameLst>
                                      </p:cBhvr>
                                      <p:tavLst>
                                        <p:tav tm="0">
                                          <p:val>
                                            <p:fltVal val="0"/>
                                          </p:val>
                                        </p:tav>
                                        <p:tav tm="100000">
                                          <p:val>
                                            <p:strVal val="#ppt_h"/>
                                          </p:val>
                                        </p:tav>
                                      </p:tavLst>
                                    </p:anim>
                                    <p:anim calcmode="lin" valueType="num">
                                      <p:cBhvr>
                                        <p:cTn id="41" dur="1000" fill="hold"/>
                                        <p:tgtEl>
                                          <p:spTgt spid="12296"/>
                                        </p:tgtEl>
                                        <p:attrNameLst>
                                          <p:attrName>style.rotation</p:attrName>
                                        </p:attrNameLst>
                                      </p:cBhvr>
                                      <p:tavLst>
                                        <p:tav tm="0">
                                          <p:val>
                                            <p:fltVal val="90"/>
                                          </p:val>
                                        </p:tav>
                                        <p:tav tm="100000">
                                          <p:val>
                                            <p:fltVal val="0"/>
                                          </p:val>
                                        </p:tav>
                                      </p:tavLst>
                                    </p:anim>
                                    <p:animEffect transition="in" filter="fade">
                                      <p:cBhvr>
                                        <p:cTn id="42" dur="10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1" grpId="0" animBg="1"/>
      <p:bldP spid="12292" grpId="0" animBg="1"/>
      <p:bldP spid="12293" grpId="0" animBg="1"/>
      <p:bldP spid="12294" grpId="0" animBg="1"/>
      <p:bldP spid="12295" grpId="0" animBg="1"/>
      <p:bldP spid="12296"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53528" y="200024"/>
            <a:ext cx="10131425" cy="1456267"/>
          </a:xfrm>
        </p:spPr>
        <p:txBody>
          <a:bodyPr/>
          <a:lstStyle/>
          <a:p>
            <a:r>
              <a:rPr lang="ru-RU" sz="3800" b="1" dirty="0">
                <a:solidFill>
                  <a:srgbClr val="FFFF00"/>
                </a:solidFill>
              </a:rPr>
              <a:t>Прочие расходы, связанные </a:t>
            </a:r>
            <a:br>
              <a:rPr lang="ru-RU" sz="3800" b="1" dirty="0">
                <a:solidFill>
                  <a:srgbClr val="FFFF00"/>
                </a:solidFill>
              </a:rPr>
            </a:br>
            <a:r>
              <a:rPr lang="ru-RU" sz="3800" b="1" dirty="0">
                <a:solidFill>
                  <a:srgbClr val="FFFF00"/>
                </a:solidFill>
              </a:rPr>
              <a:t>с производством и реализацией </a:t>
            </a:r>
          </a:p>
        </p:txBody>
      </p:sp>
      <p:sp>
        <p:nvSpPr>
          <p:cNvPr id="13315" name="Rectangle 3"/>
          <p:cNvSpPr>
            <a:spLocks noChangeArrowheads="1"/>
          </p:cNvSpPr>
          <p:nvPr/>
        </p:nvSpPr>
        <p:spPr bwMode="auto">
          <a:xfrm>
            <a:off x="4295775" y="1844675"/>
            <a:ext cx="3600450" cy="86360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3200"/>
              <a:t>Прочие расходы</a:t>
            </a:r>
          </a:p>
        </p:txBody>
      </p:sp>
      <p:sp>
        <p:nvSpPr>
          <p:cNvPr id="13316" name="Rectangle 4"/>
          <p:cNvSpPr>
            <a:spLocks noChangeArrowheads="1"/>
          </p:cNvSpPr>
          <p:nvPr/>
        </p:nvSpPr>
        <p:spPr bwMode="auto">
          <a:xfrm>
            <a:off x="1703389" y="3213101"/>
            <a:ext cx="1728787"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Расходы на </a:t>
            </a:r>
          </a:p>
          <a:p>
            <a:pPr algn="ctr"/>
            <a:r>
              <a:rPr lang="ru-RU"/>
              <a:t>ремонт ОС</a:t>
            </a:r>
          </a:p>
          <a:p>
            <a:pPr algn="ctr"/>
            <a:endParaRPr lang="ru-RU"/>
          </a:p>
        </p:txBody>
      </p:sp>
      <p:sp>
        <p:nvSpPr>
          <p:cNvPr id="13317" name="Rectangle 5"/>
          <p:cNvSpPr>
            <a:spLocks noChangeArrowheads="1"/>
          </p:cNvSpPr>
          <p:nvPr/>
        </p:nvSpPr>
        <p:spPr bwMode="auto">
          <a:xfrm>
            <a:off x="8112126" y="5084764"/>
            <a:ext cx="1871663"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На подготовку</a:t>
            </a:r>
          </a:p>
          <a:p>
            <a:pPr algn="ctr"/>
            <a:r>
              <a:rPr lang="ru-RU"/>
              <a:t>кадров</a:t>
            </a:r>
          </a:p>
          <a:p>
            <a:pPr algn="ctr"/>
            <a:endParaRPr lang="ru-RU"/>
          </a:p>
        </p:txBody>
      </p:sp>
      <p:sp>
        <p:nvSpPr>
          <p:cNvPr id="13318" name="Rectangle 6"/>
          <p:cNvSpPr>
            <a:spLocks noChangeArrowheads="1"/>
          </p:cNvSpPr>
          <p:nvPr/>
        </p:nvSpPr>
        <p:spPr bwMode="auto">
          <a:xfrm>
            <a:off x="8832850" y="3213101"/>
            <a:ext cx="1835150"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Страхование </a:t>
            </a:r>
          </a:p>
          <a:p>
            <a:pPr algn="ctr"/>
            <a:r>
              <a:rPr lang="ru-RU"/>
              <a:t> имущества</a:t>
            </a:r>
          </a:p>
          <a:p>
            <a:pPr algn="ctr"/>
            <a:r>
              <a:rPr lang="ru-RU"/>
              <a:t>и </a:t>
            </a:r>
          </a:p>
          <a:p>
            <a:pPr algn="ctr"/>
            <a:r>
              <a:rPr lang="ru-RU"/>
              <a:t>ответственности</a:t>
            </a:r>
          </a:p>
        </p:txBody>
      </p:sp>
      <p:sp>
        <p:nvSpPr>
          <p:cNvPr id="13319" name="Rectangle 7"/>
          <p:cNvSpPr>
            <a:spLocks noChangeArrowheads="1"/>
          </p:cNvSpPr>
          <p:nvPr/>
        </p:nvSpPr>
        <p:spPr bwMode="auto">
          <a:xfrm>
            <a:off x="5519739" y="3789364"/>
            <a:ext cx="1728787"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На НИОКР</a:t>
            </a:r>
          </a:p>
        </p:txBody>
      </p:sp>
      <p:sp>
        <p:nvSpPr>
          <p:cNvPr id="13320" name="Rectangle 8"/>
          <p:cNvSpPr>
            <a:spLocks noChangeArrowheads="1"/>
          </p:cNvSpPr>
          <p:nvPr/>
        </p:nvSpPr>
        <p:spPr bwMode="auto">
          <a:xfrm>
            <a:off x="1524000" y="5157788"/>
            <a:ext cx="2268538" cy="12239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Представительские</a:t>
            </a:r>
          </a:p>
          <a:p>
            <a:pPr algn="ctr"/>
            <a:r>
              <a:rPr lang="ru-RU"/>
              <a:t>расходы</a:t>
            </a:r>
          </a:p>
        </p:txBody>
      </p:sp>
      <p:sp>
        <p:nvSpPr>
          <p:cNvPr id="13321" name="Rectangle 9"/>
          <p:cNvSpPr>
            <a:spLocks noChangeArrowheads="1"/>
          </p:cNvSpPr>
          <p:nvPr/>
        </p:nvSpPr>
        <p:spPr bwMode="auto">
          <a:xfrm>
            <a:off x="4367214" y="5229225"/>
            <a:ext cx="1800225" cy="107950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Расходы на </a:t>
            </a:r>
          </a:p>
          <a:p>
            <a:pPr algn="ctr"/>
            <a:r>
              <a:rPr lang="ru-RU"/>
              <a:t>рекламу</a:t>
            </a:r>
          </a:p>
        </p:txBody>
      </p:sp>
      <p:sp>
        <p:nvSpPr>
          <p:cNvPr id="13322" name="Line 10"/>
          <p:cNvSpPr>
            <a:spLocks noChangeShapeType="1"/>
          </p:cNvSpPr>
          <p:nvPr/>
        </p:nvSpPr>
        <p:spPr bwMode="auto">
          <a:xfrm flipH="1">
            <a:off x="2566988" y="2708275"/>
            <a:ext cx="3384550" cy="23764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3323" name="Line 11"/>
          <p:cNvSpPr>
            <a:spLocks noChangeShapeType="1"/>
          </p:cNvSpPr>
          <p:nvPr/>
        </p:nvSpPr>
        <p:spPr bwMode="auto">
          <a:xfrm>
            <a:off x="5951539" y="2708275"/>
            <a:ext cx="3024187" cy="2305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3324" name="Line 12"/>
          <p:cNvSpPr>
            <a:spLocks noChangeShapeType="1"/>
          </p:cNvSpPr>
          <p:nvPr/>
        </p:nvSpPr>
        <p:spPr bwMode="auto">
          <a:xfrm flipH="1">
            <a:off x="2566988" y="2708275"/>
            <a:ext cx="3384550" cy="433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3325" name="Line 13"/>
          <p:cNvSpPr>
            <a:spLocks noChangeShapeType="1"/>
          </p:cNvSpPr>
          <p:nvPr/>
        </p:nvSpPr>
        <p:spPr bwMode="auto">
          <a:xfrm>
            <a:off x="5951538" y="2708275"/>
            <a:ext cx="3816350" cy="4333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3326" name="Line 14"/>
          <p:cNvSpPr>
            <a:spLocks noChangeShapeType="1"/>
          </p:cNvSpPr>
          <p:nvPr/>
        </p:nvSpPr>
        <p:spPr bwMode="auto">
          <a:xfrm flipH="1">
            <a:off x="4800600" y="2708275"/>
            <a:ext cx="1150938" cy="25209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3327" name="Line 15"/>
          <p:cNvSpPr>
            <a:spLocks noChangeShapeType="1"/>
          </p:cNvSpPr>
          <p:nvPr/>
        </p:nvSpPr>
        <p:spPr bwMode="auto">
          <a:xfrm>
            <a:off x="5951538" y="2708275"/>
            <a:ext cx="360362" cy="10810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571321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5"/>
                                        </p:tgtEl>
                                        <p:attrNameLst>
                                          <p:attrName>style.visibility</p:attrName>
                                        </p:attrNameLst>
                                      </p:cBhvr>
                                      <p:to>
                                        <p:strVal val="visible"/>
                                      </p:to>
                                    </p:set>
                                    <p:anim calcmode="lin" valueType="num">
                                      <p:cBhvr>
                                        <p:cTn id="7" dur="500" fill="hold"/>
                                        <p:tgtEl>
                                          <p:spTgt spid="133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315"/>
                                        </p:tgtEl>
                                        <p:attrNameLst>
                                          <p:attrName>ppt_y</p:attrName>
                                        </p:attrNameLst>
                                      </p:cBhvr>
                                      <p:tavLst>
                                        <p:tav tm="0">
                                          <p:val>
                                            <p:strVal val="#ppt_y"/>
                                          </p:val>
                                        </p:tav>
                                        <p:tav tm="100000">
                                          <p:val>
                                            <p:strVal val="#ppt_y"/>
                                          </p:val>
                                        </p:tav>
                                      </p:tavLst>
                                    </p:anim>
                                    <p:anim calcmode="lin" valueType="num">
                                      <p:cBhvr>
                                        <p:cTn id="9" dur="500" fill="hold"/>
                                        <p:tgtEl>
                                          <p:spTgt spid="133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3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315"/>
                                        </p:tgtEl>
                                      </p:cBhvr>
                                    </p:animEffect>
                                  </p:childTnLst>
                                </p:cTn>
                              </p:par>
                            </p:childTnLst>
                          </p:cTn>
                        </p:par>
                        <p:par>
                          <p:cTn id="12" fill="hold" nodeType="afterGroup">
                            <p:stCondLst>
                              <p:cond delay="1100"/>
                            </p:stCondLst>
                            <p:childTnLst>
                              <p:par>
                                <p:cTn id="13" presetID="3" presetClass="entr" presetSubtype="10" fill="hold" grpId="0" nodeType="afterEffect">
                                  <p:stCondLst>
                                    <p:cond delay="0"/>
                                  </p:stCondLst>
                                  <p:childTnLst>
                                    <p:set>
                                      <p:cBhvr>
                                        <p:cTn id="14" dur="1" fill="hold">
                                          <p:stCondLst>
                                            <p:cond delay="0"/>
                                          </p:stCondLst>
                                        </p:cTn>
                                        <p:tgtEl>
                                          <p:spTgt spid="13324"/>
                                        </p:tgtEl>
                                        <p:attrNameLst>
                                          <p:attrName>style.visibility</p:attrName>
                                        </p:attrNameLst>
                                      </p:cBhvr>
                                      <p:to>
                                        <p:strVal val="visible"/>
                                      </p:to>
                                    </p:set>
                                    <p:animEffect transition="in" filter="blinds(horizontal)">
                                      <p:cBhvr>
                                        <p:cTn id="15" dur="500"/>
                                        <p:tgtEl>
                                          <p:spTgt spid="13324"/>
                                        </p:tgtEl>
                                      </p:cBhvr>
                                    </p:animEffect>
                                  </p:childTnLst>
                                </p:cTn>
                              </p:par>
                            </p:childTnLst>
                          </p:cTn>
                        </p:par>
                        <p:par>
                          <p:cTn id="16" fill="hold" nodeType="afterGroup">
                            <p:stCondLst>
                              <p:cond delay="1600"/>
                            </p:stCondLst>
                            <p:childTnLst>
                              <p:par>
                                <p:cTn id="17" presetID="3" presetClass="entr" presetSubtype="10" fill="hold" grpId="0" nodeType="afterEffect">
                                  <p:stCondLst>
                                    <p:cond delay="0"/>
                                  </p:stCondLst>
                                  <p:childTnLst>
                                    <p:set>
                                      <p:cBhvr>
                                        <p:cTn id="18" dur="1" fill="hold">
                                          <p:stCondLst>
                                            <p:cond delay="0"/>
                                          </p:stCondLst>
                                        </p:cTn>
                                        <p:tgtEl>
                                          <p:spTgt spid="13322"/>
                                        </p:tgtEl>
                                        <p:attrNameLst>
                                          <p:attrName>style.visibility</p:attrName>
                                        </p:attrNameLst>
                                      </p:cBhvr>
                                      <p:to>
                                        <p:strVal val="visible"/>
                                      </p:to>
                                    </p:set>
                                    <p:animEffect transition="in" filter="blinds(horizontal)">
                                      <p:cBhvr>
                                        <p:cTn id="19" dur="500"/>
                                        <p:tgtEl>
                                          <p:spTgt spid="13322"/>
                                        </p:tgtEl>
                                      </p:cBhvr>
                                    </p:animEffect>
                                  </p:childTnLst>
                                </p:cTn>
                              </p:par>
                            </p:childTnLst>
                          </p:cTn>
                        </p:par>
                        <p:par>
                          <p:cTn id="20" fill="hold" nodeType="afterGroup">
                            <p:stCondLst>
                              <p:cond delay="2100"/>
                            </p:stCondLst>
                            <p:childTnLst>
                              <p:par>
                                <p:cTn id="21" presetID="3" presetClass="entr" presetSubtype="10" fill="hold" grpId="0" nodeType="afterEffect">
                                  <p:stCondLst>
                                    <p:cond delay="0"/>
                                  </p:stCondLst>
                                  <p:childTnLst>
                                    <p:set>
                                      <p:cBhvr>
                                        <p:cTn id="22" dur="1" fill="hold">
                                          <p:stCondLst>
                                            <p:cond delay="0"/>
                                          </p:stCondLst>
                                        </p:cTn>
                                        <p:tgtEl>
                                          <p:spTgt spid="13326"/>
                                        </p:tgtEl>
                                        <p:attrNameLst>
                                          <p:attrName>style.visibility</p:attrName>
                                        </p:attrNameLst>
                                      </p:cBhvr>
                                      <p:to>
                                        <p:strVal val="visible"/>
                                      </p:to>
                                    </p:set>
                                    <p:animEffect transition="in" filter="blinds(horizontal)">
                                      <p:cBhvr>
                                        <p:cTn id="23" dur="500"/>
                                        <p:tgtEl>
                                          <p:spTgt spid="13326"/>
                                        </p:tgtEl>
                                      </p:cBhvr>
                                    </p:animEffect>
                                  </p:childTnLst>
                                </p:cTn>
                              </p:par>
                            </p:childTnLst>
                          </p:cTn>
                        </p:par>
                        <p:par>
                          <p:cTn id="24" fill="hold" nodeType="afterGroup">
                            <p:stCondLst>
                              <p:cond delay="2600"/>
                            </p:stCondLst>
                            <p:childTnLst>
                              <p:par>
                                <p:cTn id="25" presetID="3" presetClass="entr" presetSubtype="10" fill="hold" grpId="0" nodeType="afterEffect">
                                  <p:stCondLst>
                                    <p:cond delay="0"/>
                                  </p:stCondLst>
                                  <p:childTnLst>
                                    <p:set>
                                      <p:cBhvr>
                                        <p:cTn id="26" dur="1" fill="hold">
                                          <p:stCondLst>
                                            <p:cond delay="0"/>
                                          </p:stCondLst>
                                        </p:cTn>
                                        <p:tgtEl>
                                          <p:spTgt spid="13327"/>
                                        </p:tgtEl>
                                        <p:attrNameLst>
                                          <p:attrName>style.visibility</p:attrName>
                                        </p:attrNameLst>
                                      </p:cBhvr>
                                      <p:to>
                                        <p:strVal val="visible"/>
                                      </p:to>
                                    </p:set>
                                    <p:animEffect transition="in" filter="blinds(horizontal)">
                                      <p:cBhvr>
                                        <p:cTn id="27" dur="500"/>
                                        <p:tgtEl>
                                          <p:spTgt spid="13327"/>
                                        </p:tgtEl>
                                      </p:cBhvr>
                                    </p:animEffect>
                                  </p:childTnLst>
                                </p:cTn>
                              </p:par>
                            </p:childTnLst>
                          </p:cTn>
                        </p:par>
                        <p:par>
                          <p:cTn id="28" fill="hold" nodeType="afterGroup">
                            <p:stCondLst>
                              <p:cond delay="3100"/>
                            </p:stCondLst>
                            <p:childTnLst>
                              <p:par>
                                <p:cTn id="29" presetID="3" presetClass="entr" presetSubtype="10" fill="hold" grpId="0" nodeType="afterEffect">
                                  <p:stCondLst>
                                    <p:cond delay="0"/>
                                  </p:stCondLst>
                                  <p:childTnLst>
                                    <p:set>
                                      <p:cBhvr>
                                        <p:cTn id="30" dur="1" fill="hold">
                                          <p:stCondLst>
                                            <p:cond delay="0"/>
                                          </p:stCondLst>
                                        </p:cTn>
                                        <p:tgtEl>
                                          <p:spTgt spid="13323"/>
                                        </p:tgtEl>
                                        <p:attrNameLst>
                                          <p:attrName>style.visibility</p:attrName>
                                        </p:attrNameLst>
                                      </p:cBhvr>
                                      <p:to>
                                        <p:strVal val="visible"/>
                                      </p:to>
                                    </p:set>
                                    <p:animEffect transition="in" filter="blinds(horizontal)">
                                      <p:cBhvr>
                                        <p:cTn id="31" dur="500"/>
                                        <p:tgtEl>
                                          <p:spTgt spid="13323"/>
                                        </p:tgtEl>
                                      </p:cBhvr>
                                    </p:animEffect>
                                  </p:childTnLst>
                                </p:cTn>
                              </p:par>
                            </p:childTnLst>
                          </p:cTn>
                        </p:par>
                        <p:par>
                          <p:cTn id="32" fill="hold" nodeType="afterGroup">
                            <p:stCondLst>
                              <p:cond delay="3600"/>
                            </p:stCondLst>
                            <p:childTnLst>
                              <p:par>
                                <p:cTn id="33" presetID="3" presetClass="entr" presetSubtype="10" fill="hold" grpId="0" nodeType="afterEffect">
                                  <p:stCondLst>
                                    <p:cond delay="0"/>
                                  </p:stCondLst>
                                  <p:childTnLst>
                                    <p:set>
                                      <p:cBhvr>
                                        <p:cTn id="34" dur="1" fill="hold">
                                          <p:stCondLst>
                                            <p:cond delay="0"/>
                                          </p:stCondLst>
                                        </p:cTn>
                                        <p:tgtEl>
                                          <p:spTgt spid="13325"/>
                                        </p:tgtEl>
                                        <p:attrNameLst>
                                          <p:attrName>style.visibility</p:attrName>
                                        </p:attrNameLst>
                                      </p:cBhvr>
                                      <p:to>
                                        <p:strVal val="visible"/>
                                      </p:to>
                                    </p:set>
                                    <p:animEffect transition="in" filter="blinds(horizontal)">
                                      <p:cBhvr>
                                        <p:cTn id="35" dur="500"/>
                                        <p:tgtEl>
                                          <p:spTgt spid="13325"/>
                                        </p:tgtEl>
                                      </p:cBhvr>
                                    </p:animEffect>
                                  </p:childTnLst>
                                </p:cTn>
                              </p:par>
                            </p:childTnLst>
                          </p:cTn>
                        </p:par>
                        <p:par>
                          <p:cTn id="36" fill="hold" nodeType="afterGroup">
                            <p:stCondLst>
                              <p:cond delay="4100"/>
                            </p:stCondLst>
                            <p:childTnLst>
                              <p:par>
                                <p:cTn id="37" presetID="21" presetClass="entr" presetSubtype="4" fill="hold" grpId="0" nodeType="afterEffect">
                                  <p:stCondLst>
                                    <p:cond delay="0"/>
                                  </p:stCondLst>
                                  <p:childTnLst>
                                    <p:set>
                                      <p:cBhvr>
                                        <p:cTn id="38" dur="1" fill="hold">
                                          <p:stCondLst>
                                            <p:cond delay="0"/>
                                          </p:stCondLst>
                                        </p:cTn>
                                        <p:tgtEl>
                                          <p:spTgt spid="13316"/>
                                        </p:tgtEl>
                                        <p:attrNameLst>
                                          <p:attrName>style.visibility</p:attrName>
                                        </p:attrNameLst>
                                      </p:cBhvr>
                                      <p:to>
                                        <p:strVal val="visible"/>
                                      </p:to>
                                    </p:set>
                                    <p:animEffect transition="in" filter="wheel(4)">
                                      <p:cBhvr>
                                        <p:cTn id="39" dur="2000"/>
                                        <p:tgtEl>
                                          <p:spTgt spid="13316"/>
                                        </p:tgtEl>
                                      </p:cBhvr>
                                    </p:animEffect>
                                  </p:childTnLst>
                                </p:cTn>
                              </p:par>
                            </p:childTnLst>
                          </p:cTn>
                        </p:par>
                        <p:par>
                          <p:cTn id="40" fill="hold" nodeType="afterGroup">
                            <p:stCondLst>
                              <p:cond delay="6100"/>
                            </p:stCondLst>
                            <p:childTnLst>
                              <p:par>
                                <p:cTn id="41" presetID="21" presetClass="entr" presetSubtype="4" fill="hold" grpId="0" nodeType="afterEffect">
                                  <p:stCondLst>
                                    <p:cond delay="0"/>
                                  </p:stCondLst>
                                  <p:childTnLst>
                                    <p:set>
                                      <p:cBhvr>
                                        <p:cTn id="42" dur="1" fill="hold">
                                          <p:stCondLst>
                                            <p:cond delay="0"/>
                                          </p:stCondLst>
                                        </p:cTn>
                                        <p:tgtEl>
                                          <p:spTgt spid="13319"/>
                                        </p:tgtEl>
                                        <p:attrNameLst>
                                          <p:attrName>style.visibility</p:attrName>
                                        </p:attrNameLst>
                                      </p:cBhvr>
                                      <p:to>
                                        <p:strVal val="visible"/>
                                      </p:to>
                                    </p:set>
                                    <p:animEffect transition="in" filter="wheel(4)">
                                      <p:cBhvr>
                                        <p:cTn id="43" dur="2000"/>
                                        <p:tgtEl>
                                          <p:spTgt spid="13319"/>
                                        </p:tgtEl>
                                      </p:cBhvr>
                                    </p:animEffect>
                                  </p:childTnLst>
                                </p:cTn>
                              </p:par>
                            </p:childTnLst>
                          </p:cTn>
                        </p:par>
                        <p:par>
                          <p:cTn id="44" fill="hold" nodeType="afterGroup">
                            <p:stCondLst>
                              <p:cond delay="8100"/>
                            </p:stCondLst>
                            <p:childTnLst>
                              <p:par>
                                <p:cTn id="45" presetID="21" presetClass="entr" presetSubtype="4" fill="hold" grpId="0" nodeType="afterEffect">
                                  <p:stCondLst>
                                    <p:cond delay="0"/>
                                  </p:stCondLst>
                                  <p:childTnLst>
                                    <p:set>
                                      <p:cBhvr>
                                        <p:cTn id="46" dur="1" fill="hold">
                                          <p:stCondLst>
                                            <p:cond delay="0"/>
                                          </p:stCondLst>
                                        </p:cTn>
                                        <p:tgtEl>
                                          <p:spTgt spid="13318"/>
                                        </p:tgtEl>
                                        <p:attrNameLst>
                                          <p:attrName>style.visibility</p:attrName>
                                        </p:attrNameLst>
                                      </p:cBhvr>
                                      <p:to>
                                        <p:strVal val="visible"/>
                                      </p:to>
                                    </p:set>
                                    <p:animEffect transition="in" filter="wheel(4)">
                                      <p:cBhvr>
                                        <p:cTn id="47" dur="2000"/>
                                        <p:tgtEl>
                                          <p:spTgt spid="13318"/>
                                        </p:tgtEl>
                                      </p:cBhvr>
                                    </p:animEffect>
                                  </p:childTnLst>
                                </p:cTn>
                              </p:par>
                            </p:childTnLst>
                          </p:cTn>
                        </p:par>
                        <p:par>
                          <p:cTn id="48" fill="hold" nodeType="afterGroup">
                            <p:stCondLst>
                              <p:cond delay="10100"/>
                            </p:stCondLst>
                            <p:childTnLst>
                              <p:par>
                                <p:cTn id="49" presetID="31" presetClass="entr" presetSubtype="0" fill="hold" grpId="0" nodeType="afterEffect">
                                  <p:stCondLst>
                                    <p:cond delay="0"/>
                                  </p:stCondLst>
                                  <p:iterate type="lt">
                                    <p:tmPct val="5000"/>
                                  </p:iterate>
                                  <p:childTnLst>
                                    <p:set>
                                      <p:cBhvr>
                                        <p:cTn id="50" dur="1" fill="hold">
                                          <p:stCondLst>
                                            <p:cond delay="0"/>
                                          </p:stCondLst>
                                        </p:cTn>
                                        <p:tgtEl>
                                          <p:spTgt spid="13320"/>
                                        </p:tgtEl>
                                        <p:attrNameLst>
                                          <p:attrName>style.visibility</p:attrName>
                                        </p:attrNameLst>
                                      </p:cBhvr>
                                      <p:to>
                                        <p:strVal val="visible"/>
                                      </p:to>
                                    </p:set>
                                    <p:anim calcmode="lin" valueType="num">
                                      <p:cBhvr>
                                        <p:cTn id="51" dur="1000" fill="hold"/>
                                        <p:tgtEl>
                                          <p:spTgt spid="13320"/>
                                        </p:tgtEl>
                                        <p:attrNameLst>
                                          <p:attrName>ppt_w</p:attrName>
                                        </p:attrNameLst>
                                      </p:cBhvr>
                                      <p:tavLst>
                                        <p:tav tm="0">
                                          <p:val>
                                            <p:fltVal val="0"/>
                                          </p:val>
                                        </p:tav>
                                        <p:tav tm="100000">
                                          <p:val>
                                            <p:strVal val="#ppt_w"/>
                                          </p:val>
                                        </p:tav>
                                      </p:tavLst>
                                    </p:anim>
                                    <p:anim calcmode="lin" valueType="num">
                                      <p:cBhvr>
                                        <p:cTn id="52" dur="1000" fill="hold"/>
                                        <p:tgtEl>
                                          <p:spTgt spid="13320"/>
                                        </p:tgtEl>
                                        <p:attrNameLst>
                                          <p:attrName>ppt_h</p:attrName>
                                        </p:attrNameLst>
                                      </p:cBhvr>
                                      <p:tavLst>
                                        <p:tav tm="0">
                                          <p:val>
                                            <p:fltVal val="0"/>
                                          </p:val>
                                        </p:tav>
                                        <p:tav tm="100000">
                                          <p:val>
                                            <p:strVal val="#ppt_h"/>
                                          </p:val>
                                        </p:tav>
                                      </p:tavLst>
                                    </p:anim>
                                    <p:anim calcmode="lin" valueType="num">
                                      <p:cBhvr>
                                        <p:cTn id="53" dur="1000" fill="hold"/>
                                        <p:tgtEl>
                                          <p:spTgt spid="13320"/>
                                        </p:tgtEl>
                                        <p:attrNameLst>
                                          <p:attrName>style.rotation</p:attrName>
                                        </p:attrNameLst>
                                      </p:cBhvr>
                                      <p:tavLst>
                                        <p:tav tm="0">
                                          <p:val>
                                            <p:fltVal val="90"/>
                                          </p:val>
                                        </p:tav>
                                        <p:tav tm="100000">
                                          <p:val>
                                            <p:fltVal val="0"/>
                                          </p:val>
                                        </p:tav>
                                      </p:tavLst>
                                    </p:anim>
                                    <p:animEffect transition="in" filter="fade">
                                      <p:cBhvr>
                                        <p:cTn id="54" dur="1000"/>
                                        <p:tgtEl>
                                          <p:spTgt spid="13320"/>
                                        </p:tgtEl>
                                      </p:cBhvr>
                                    </p:animEffect>
                                  </p:childTnLst>
                                </p:cTn>
                              </p:par>
                            </p:childTnLst>
                          </p:cTn>
                        </p:par>
                        <p:par>
                          <p:cTn id="55" fill="hold" nodeType="afterGroup">
                            <p:stCondLst>
                              <p:cond delay="12250"/>
                            </p:stCondLst>
                            <p:childTnLst>
                              <p:par>
                                <p:cTn id="56" presetID="31" presetClass="entr" presetSubtype="0" fill="hold" grpId="0" nodeType="afterEffect">
                                  <p:stCondLst>
                                    <p:cond delay="0"/>
                                  </p:stCondLst>
                                  <p:iterate type="lt">
                                    <p:tmPct val="5000"/>
                                  </p:iterate>
                                  <p:childTnLst>
                                    <p:set>
                                      <p:cBhvr>
                                        <p:cTn id="57" dur="1" fill="hold">
                                          <p:stCondLst>
                                            <p:cond delay="0"/>
                                          </p:stCondLst>
                                        </p:cTn>
                                        <p:tgtEl>
                                          <p:spTgt spid="13321"/>
                                        </p:tgtEl>
                                        <p:attrNameLst>
                                          <p:attrName>style.visibility</p:attrName>
                                        </p:attrNameLst>
                                      </p:cBhvr>
                                      <p:to>
                                        <p:strVal val="visible"/>
                                      </p:to>
                                    </p:set>
                                    <p:anim calcmode="lin" valueType="num">
                                      <p:cBhvr>
                                        <p:cTn id="58" dur="1000" fill="hold"/>
                                        <p:tgtEl>
                                          <p:spTgt spid="13321"/>
                                        </p:tgtEl>
                                        <p:attrNameLst>
                                          <p:attrName>ppt_w</p:attrName>
                                        </p:attrNameLst>
                                      </p:cBhvr>
                                      <p:tavLst>
                                        <p:tav tm="0">
                                          <p:val>
                                            <p:fltVal val="0"/>
                                          </p:val>
                                        </p:tav>
                                        <p:tav tm="100000">
                                          <p:val>
                                            <p:strVal val="#ppt_w"/>
                                          </p:val>
                                        </p:tav>
                                      </p:tavLst>
                                    </p:anim>
                                    <p:anim calcmode="lin" valueType="num">
                                      <p:cBhvr>
                                        <p:cTn id="59" dur="1000" fill="hold"/>
                                        <p:tgtEl>
                                          <p:spTgt spid="13321"/>
                                        </p:tgtEl>
                                        <p:attrNameLst>
                                          <p:attrName>ppt_h</p:attrName>
                                        </p:attrNameLst>
                                      </p:cBhvr>
                                      <p:tavLst>
                                        <p:tav tm="0">
                                          <p:val>
                                            <p:fltVal val="0"/>
                                          </p:val>
                                        </p:tav>
                                        <p:tav tm="100000">
                                          <p:val>
                                            <p:strVal val="#ppt_h"/>
                                          </p:val>
                                        </p:tav>
                                      </p:tavLst>
                                    </p:anim>
                                    <p:anim calcmode="lin" valueType="num">
                                      <p:cBhvr>
                                        <p:cTn id="60" dur="1000" fill="hold"/>
                                        <p:tgtEl>
                                          <p:spTgt spid="13321"/>
                                        </p:tgtEl>
                                        <p:attrNameLst>
                                          <p:attrName>style.rotation</p:attrName>
                                        </p:attrNameLst>
                                      </p:cBhvr>
                                      <p:tavLst>
                                        <p:tav tm="0">
                                          <p:val>
                                            <p:fltVal val="90"/>
                                          </p:val>
                                        </p:tav>
                                        <p:tav tm="100000">
                                          <p:val>
                                            <p:fltVal val="0"/>
                                          </p:val>
                                        </p:tav>
                                      </p:tavLst>
                                    </p:anim>
                                    <p:animEffect transition="in" filter="fade">
                                      <p:cBhvr>
                                        <p:cTn id="61" dur="1000"/>
                                        <p:tgtEl>
                                          <p:spTgt spid="13321"/>
                                        </p:tgtEl>
                                      </p:cBhvr>
                                    </p:animEffect>
                                  </p:childTnLst>
                                </p:cTn>
                              </p:par>
                            </p:childTnLst>
                          </p:cTn>
                        </p:par>
                        <p:par>
                          <p:cTn id="62" fill="hold" nodeType="afterGroup">
                            <p:stCondLst>
                              <p:cond delay="14000"/>
                            </p:stCondLst>
                            <p:childTnLst>
                              <p:par>
                                <p:cTn id="63" presetID="31" presetClass="entr" presetSubtype="0" fill="hold" grpId="0" nodeType="afterEffect">
                                  <p:stCondLst>
                                    <p:cond delay="0"/>
                                  </p:stCondLst>
                                  <p:iterate type="lt">
                                    <p:tmPct val="5000"/>
                                  </p:iterate>
                                  <p:childTnLst>
                                    <p:set>
                                      <p:cBhvr>
                                        <p:cTn id="64" dur="1" fill="hold">
                                          <p:stCondLst>
                                            <p:cond delay="0"/>
                                          </p:stCondLst>
                                        </p:cTn>
                                        <p:tgtEl>
                                          <p:spTgt spid="13317"/>
                                        </p:tgtEl>
                                        <p:attrNameLst>
                                          <p:attrName>style.visibility</p:attrName>
                                        </p:attrNameLst>
                                      </p:cBhvr>
                                      <p:to>
                                        <p:strVal val="visible"/>
                                      </p:to>
                                    </p:set>
                                    <p:anim calcmode="lin" valueType="num">
                                      <p:cBhvr>
                                        <p:cTn id="65" dur="1000" fill="hold"/>
                                        <p:tgtEl>
                                          <p:spTgt spid="13317"/>
                                        </p:tgtEl>
                                        <p:attrNameLst>
                                          <p:attrName>ppt_w</p:attrName>
                                        </p:attrNameLst>
                                      </p:cBhvr>
                                      <p:tavLst>
                                        <p:tav tm="0">
                                          <p:val>
                                            <p:fltVal val="0"/>
                                          </p:val>
                                        </p:tav>
                                        <p:tav tm="100000">
                                          <p:val>
                                            <p:strVal val="#ppt_w"/>
                                          </p:val>
                                        </p:tav>
                                      </p:tavLst>
                                    </p:anim>
                                    <p:anim calcmode="lin" valueType="num">
                                      <p:cBhvr>
                                        <p:cTn id="66" dur="1000" fill="hold"/>
                                        <p:tgtEl>
                                          <p:spTgt spid="13317"/>
                                        </p:tgtEl>
                                        <p:attrNameLst>
                                          <p:attrName>ppt_h</p:attrName>
                                        </p:attrNameLst>
                                      </p:cBhvr>
                                      <p:tavLst>
                                        <p:tav tm="0">
                                          <p:val>
                                            <p:fltVal val="0"/>
                                          </p:val>
                                        </p:tav>
                                        <p:tav tm="100000">
                                          <p:val>
                                            <p:strVal val="#ppt_h"/>
                                          </p:val>
                                        </p:tav>
                                      </p:tavLst>
                                    </p:anim>
                                    <p:anim calcmode="lin" valueType="num">
                                      <p:cBhvr>
                                        <p:cTn id="67" dur="1000" fill="hold"/>
                                        <p:tgtEl>
                                          <p:spTgt spid="13317"/>
                                        </p:tgtEl>
                                        <p:attrNameLst>
                                          <p:attrName>style.rotation</p:attrName>
                                        </p:attrNameLst>
                                      </p:cBhvr>
                                      <p:tavLst>
                                        <p:tav tm="0">
                                          <p:val>
                                            <p:fltVal val="90"/>
                                          </p:val>
                                        </p:tav>
                                        <p:tav tm="100000">
                                          <p:val>
                                            <p:fltVal val="0"/>
                                          </p:val>
                                        </p:tav>
                                      </p:tavLst>
                                    </p:anim>
                                    <p:animEffect transition="in" filter="fade">
                                      <p:cBhvr>
                                        <p:cTn id="68" dur="10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P spid="13316" grpId="0" animBg="1"/>
      <p:bldP spid="13317" grpId="0" animBg="1"/>
      <p:bldP spid="13318" grpId="0" animBg="1"/>
      <p:bldP spid="13319" grpId="0" animBg="1"/>
      <p:bldP spid="13320" grpId="0" animBg="1"/>
      <p:bldP spid="13321" grpId="0" animBg="1"/>
      <p:bldP spid="13322" grpId="0" animBg="1"/>
      <p:bldP spid="13323" grpId="0" animBg="1"/>
      <p:bldP spid="13324" grpId="0" animBg="1"/>
      <p:bldP spid="13325" grpId="0" animBg="1"/>
      <p:bldP spid="13326" grpId="0" animBg="1"/>
      <p:bldP spid="13327"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96559" y="164307"/>
            <a:ext cx="10131425" cy="1456267"/>
          </a:xfrm>
        </p:spPr>
        <p:txBody>
          <a:bodyPr/>
          <a:lstStyle/>
          <a:p>
            <a:pPr algn="ctr"/>
            <a:r>
              <a:rPr lang="ru-RU" b="1" dirty="0">
                <a:solidFill>
                  <a:srgbClr val="FFFF00"/>
                </a:solidFill>
              </a:rPr>
              <a:t> </a:t>
            </a:r>
            <a:r>
              <a:rPr lang="ru-RU" b="1" dirty="0" smtClean="0">
                <a:solidFill>
                  <a:srgbClr val="FFFF00"/>
                </a:solidFill>
              </a:rPr>
              <a:t>Внереализационные </a:t>
            </a:r>
            <a:r>
              <a:rPr lang="ru-RU" b="1" dirty="0">
                <a:solidFill>
                  <a:srgbClr val="FFFF00"/>
                </a:solidFill>
              </a:rPr>
              <a:t>расходы</a:t>
            </a:r>
          </a:p>
        </p:txBody>
      </p:sp>
      <p:sp>
        <p:nvSpPr>
          <p:cNvPr id="14339" name="Rectangle 3"/>
          <p:cNvSpPr>
            <a:spLocks noChangeArrowheads="1"/>
          </p:cNvSpPr>
          <p:nvPr/>
        </p:nvSpPr>
        <p:spPr bwMode="auto">
          <a:xfrm>
            <a:off x="3432176" y="1484314"/>
            <a:ext cx="5472113" cy="11525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800" dirty="0" smtClean="0"/>
              <a:t>Внереализационные </a:t>
            </a:r>
            <a:r>
              <a:rPr lang="ru-RU" sz="2800" dirty="0"/>
              <a:t>расходы</a:t>
            </a:r>
          </a:p>
        </p:txBody>
      </p:sp>
      <p:sp>
        <p:nvSpPr>
          <p:cNvPr id="14340" name="Rectangle 4"/>
          <p:cNvSpPr>
            <a:spLocks noChangeArrowheads="1"/>
          </p:cNvSpPr>
          <p:nvPr/>
        </p:nvSpPr>
        <p:spPr bwMode="auto">
          <a:xfrm>
            <a:off x="1524000" y="3213101"/>
            <a:ext cx="1835150" cy="143986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Не содержание</a:t>
            </a:r>
          </a:p>
          <a:p>
            <a:pPr algn="ctr"/>
            <a:r>
              <a:rPr lang="ru-RU"/>
              <a:t>переданному</a:t>
            </a:r>
          </a:p>
          <a:p>
            <a:pPr algn="ctr"/>
            <a:r>
              <a:rPr lang="ru-RU"/>
              <a:t>по договору</a:t>
            </a:r>
          </a:p>
          <a:p>
            <a:pPr algn="ctr"/>
            <a:r>
              <a:rPr lang="ru-RU"/>
              <a:t>аренды </a:t>
            </a:r>
          </a:p>
          <a:p>
            <a:pPr algn="ctr"/>
            <a:r>
              <a:rPr lang="ru-RU"/>
              <a:t>имущества</a:t>
            </a:r>
          </a:p>
        </p:txBody>
      </p:sp>
      <p:sp>
        <p:nvSpPr>
          <p:cNvPr id="14341" name="Rectangle 5"/>
          <p:cNvSpPr>
            <a:spLocks noChangeArrowheads="1"/>
          </p:cNvSpPr>
          <p:nvPr/>
        </p:nvSpPr>
        <p:spPr bwMode="auto">
          <a:xfrm>
            <a:off x="5087939" y="3141663"/>
            <a:ext cx="1800225" cy="14398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Расходы в виде </a:t>
            </a:r>
          </a:p>
          <a:p>
            <a:pPr algn="ctr"/>
            <a:r>
              <a:rPr lang="ru-RU"/>
              <a:t>процентов по</a:t>
            </a:r>
          </a:p>
          <a:p>
            <a:pPr algn="ctr"/>
            <a:r>
              <a:rPr lang="ru-RU"/>
              <a:t>долговым</a:t>
            </a:r>
          </a:p>
          <a:p>
            <a:pPr algn="ctr"/>
            <a:r>
              <a:rPr lang="ru-RU"/>
              <a:t>обязательствам</a:t>
            </a:r>
          </a:p>
        </p:txBody>
      </p:sp>
      <p:sp>
        <p:nvSpPr>
          <p:cNvPr id="14342" name="Rectangle 6"/>
          <p:cNvSpPr>
            <a:spLocks noChangeArrowheads="1"/>
          </p:cNvSpPr>
          <p:nvPr/>
        </p:nvSpPr>
        <p:spPr bwMode="auto">
          <a:xfrm>
            <a:off x="8401050" y="3141664"/>
            <a:ext cx="1798638" cy="136683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Организацию</a:t>
            </a:r>
          </a:p>
          <a:p>
            <a:pPr algn="ctr"/>
            <a:r>
              <a:rPr lang="ru-RU"/>
              <a:t>выпуска ценных</a:t>
            </a:r>
          </a:p>
          <a:p>
            <a:pPr algn="ctr"/>
            <a:r>
              <a:rPr lang="ru-RU"/>
              <a:t>бумаг</a:t>
            </a:r>
          </a:p>
        </p:txBody>
      </p:sp>
      <p:sp>
        <p:nvSpPr>
          <p:cNvPr id="14343" name="Rectangle 7"/>
          <p:cNvSpPr>
            <a:spLocks noChangeArrowheads="1"/>
          </p:cNvSpPr>
          <p:nvPr/>
        </p:nvSpPr>
        <p:spPr bwMode="auto">
          <a:xfrm>
            <a:off x="3000375" y="5084764"/>
            <a:ext cx="1943100" cy="15128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В виде </a:t>
            </a:r>
          </a:p>
          <a:p>
            <a:pPr algn="ctr"/>
            <a:r>
              <a:rPr lang="ru-RU"/>
              <a:t>отрицательной</a:t>
            </a:r>
          </a:p>
          <a:p>
            <a:pPr algn="ctr"/>
            <a:r>
              <a:rPr lang="ru-RU"/>
              <a:t>разницы от</a:t>
            </a:r>
          </a:p>
          <a:p>
            <a:pPr algn="ctr"/>
            <a:r>
              <a:rPr lang="ru-RU"/>
              <a:t>переоценки</a:t>
            </a:r>
          </a:p>
          <a:p>
            <a:pPr algn="ctr"/>
            <a:r>
              <a:rPr lang="ru-RU"/>
              <a:t>имущества</a:t>
            </a:r>
          </a:p>
        </p:txBody>
      </p:sp>
      <p:sp>
        <p:nvSpPr>
          <p:cNvPr id="14344" name="Rectangle 8"/>
          <p:cNvSpPr>
            <a:spLocks noChangeArrowheads="1"/>
          </p:cNvSpPr>
          <p:nvPr/>
        </p:nvSpPr>
        <p:spPr bwMode="auto">
          <a:xfrm>
            <a:off x="6743701" y="5084763"/>
            <a:ext cx="2016125" cy="14398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Судебные и </a:t>
            </a:r>
          </a:p>
          <a:p>
            <a:pPr algn="ctr"/>
            <a:r>
              <a:rPr lang="ru-RU"/>
              <a:t>арбитражные</a:t>
            </a:r>
          </a:p>
          <a:p>
            <a:pPr algn="ctr"/>
            <a:r>
              <a:rPr lang="ru-RU"/>
              <a:t>сборы</a:t>
            </a:r>
          </a:p>
        </p:txBody>
      </p:sp>
      <p:sp>
        <p:nvSpPr>
          <p:cNvPr id="14345" name="Line 9"/>
          <p:cNvSpPr>
            <a:spLocks noChangeShapeType="1"/>
          </p:cNvSpPr>
          <p:nvPr/>
        </p:nvSpPr>
        <p:spPr bwMode="auto">
          <a:xfrm>
            <a:off x="5951538" y="2636838"/>
            <a:ext cx="2952750"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46" name="Line 10"/>
          <p:cNvSpPr>
            <a:spLocks noChangeShapeType="1"/>
          </p:cNvSpPr>
          <p:nvPr/>
        </p:nvSpPr>
        <p:spPr bwMode="auto">
          <a:xfrm>
            <a:off x="4295775" y="2924176"/>
            <a:ext cx="0" cy="20177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47" name="Line 11"/>
          <p:cNvSpPr>
            <a:spLocks noChangeShapeType="1"/>
          </p:cNvSpPr>
          <p:nvPr/>
        </p:nvSpPr>
        <p:spPr bwMode="auto">
          <a:xfrm>
            <a:off x="7824788" y="2924176"/>
            <a:ext cx="0" cy="20177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48" name="Line 12"/>
          <p:cNvSpPr>
            <a:spLocks noChangeShapeType="1"/>
          </p:cNvSpPr>
          <p:nvPr/>
        </p:nvSpPr>
        <p:spPr bwMode="auto">
          <a:xfrm flipH="1">
            <a:off x="2711450" y="2636839"/>
            <a:ext cx="3240088"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49" name="Line 13"/>
          <p:cNvSpPr>
            <a:spLocks noChangeShapeType="1"/>
          </p:cNvSpPr>
          <p:nvPr/>
        </p:nvSpPr>
        <p:spPr bwMode="auto">
          <a:xfrm>
            <a:off x="5951538" y="2636838"/>
            <a:ext cx="0"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1279761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4339"/>
                                        </p:tgtEl>
                                        <p:attrNameLst>
                                          <p:attrName>style.visibility</p:attrName>
                                        </p:attrNameLst>
                                      </p:cBhvr>
                                      <p:to>
                                        <p:strVal val="visible"/>
                                      </p:to>
                                    </p:set>
                                    <p:anim calcmode="discrete" valueType="clr">
                                      <p:cBhvr override="childStyle">
                                        <p:cTn id="7" dur="80"/>
                                        <p:tgtEl>
                                          <p:spTgt spid="1433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339"/>
                                        </p:tgtEl>
                                        <p:attrNameLst>
                                          <p:attrName>fillcolor</p:attrName>
                                        </p:attrNameLst>
                                      </p:cBhvr>
                                      <p:tavLst>
                                        <p:tav tm="0">
                                          <p:val>
                                            <p:clrVal>
                                              <a:schemeClr val="accent2"/>
                                            </p:clrVal>
                                          </p:val>
                                        </p:tav>
                                        <p:tav tm="50000">
                                          <p:val>
                                            <p:clrVal>
                                              <a:schemeClr val="hlink"/>
                                            </p:clrVal>
                                          </p:val>
                                        </p:tav>
                                      </p:tavLst>
                                    </p:anim>
                                    <p:set>
                                      <p:cBhvr>
                                        <p:cTn id="9" dur="80"/>
                                        <p:tgtEl>
                                          <p:spTgt spid="14339"/>
                                        </p:tgtEl>
                                        <p:attrNameLst>
                                          <p:attrName>fill.type</p:attrName>
                                        </p:attrNameLst>
                                      </p:cBhvr>
                                      <p:to>
                                        <p:strVal val="solid"/>
                                      </p:to>
                                    </p:set>
                                  </p:childTnLst>
                                </p:cTn>
                              </p:par>
                            </p:childTnLst>
                          </p:cTn>
                        </p:par>
                        <p:par>
                          <p:cTn id="10" fill="hold" nodeType="afterGroup">
                            <p:stCondLst>
                              <p:cond delay="1000"/>
                            </p:stCondLst>
                            <p:childTnLst>
                              <p:par>
                                <p:cTn id="11" presetID="15" presetClass="entr" presetSubtype="0" fill="hold" grpId="0" nodeType="afterEffect">
                                  <p:stCondLst>
                                    <p:cond delay="0"/>
                                  </p:stCondLst>
                                  <p:childTnLst>
                                    <p:set>
                                      <p:cBhvr>
                                        <p:cTn id="12" dur="1" fill="hold">
                                          <p:stCondLst>
                                            <p:cond delay="0"/>
                                          </p:stCondLst>
                                        </p:cTn>
                                        <p:tgtEl>
                                          <p:spTgt spid="14348"/>
                                        </p:tgtEl>
                                        <p:attrNameLst>
                                          <p:attrName>style.visibility</p:attrName>
                                        </p:attrNameLst>
                                      </p:cBhvr>
                                      <p:to>
                                        <p:strVal val="visible"/>
                                      </p:to>
                                    </p:set>
                                    <p:anim calcmode="lin" valueType="num">
                                      <p:cBhvr>
                                        <p:cTn id="13" dur="1000" fill="hold"/>
                                        <p:tgtEl>
                                          <p:spTgt spid="14348"/>
                                        </p:tgtEl>
                                        <p:attrNameLst>
                                          <p:attrName>ppt_w</p:attrName>
                                        </p:attrNameLst>
                                      </p:cBhvr>
                                      <p:tavLst>
                                        <p:tav tm="0">
                                          <p:val>
                                            <p:fltVal val="0"/>
                                          </p:val>
                                        </p:tav>
                                        <p:tav tm="100000">
                                          <p:val>
                                            <p:strVal val="#ppt_w"/>
                                          </p:val>
                                        </p:tav>
                                      </p:tavLst>
                                    </p:anim>
                                    <p:anim calcmode="lin" valueType="num">
                                      <p:cBhvr>
                                        <p:cTn id="14" dur="1000" fill="hold"/>
                                        <p:tgtEl>
                                          <p:spTgt spid="14348"/>
                                        </p:tgtEl>
                                        <p:attrNameLst>
                                          <p:attrName>ppt_h</p:attrName>
                                        </p:attrNameLst>
                                      </p:cBhvr>
                                      <p:tavLst>
                                        <p:tav tm="0">
                                          <p:val>
                                            <p:fltVal val="0"/>
                                          </p:val>
                                        </p:tav>
                                        <p:tav tm="100000">
                                          <p:val>
                                            <p:strVal val="#ppt_h"/>
                                          </p:val>
                                        </p:tav>
                                      </p:tavLst>
                                    </p:anim>
                                    <p:anim calcmode="lin" valueType="num">
                                      <p:cBhvr>
                                        <p:cTn id="15" dur="1000" fill="hold"/>
                                        <p:tgtEl>
                                          <p:spTgt spid="14348"/>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4348"/>
                                        </p:tgtEl>
                                        <p:attrNameLst>
                                          <p:attrName>ppt_y</p:attrName>
                                        </p:attrNameLst>
                                      </p:cBhvr>
                                      <p:tavLst>
                                        <p:tav tm="0" fmla="#ppt_y+(sin(-2*pi*(1-$))*-#ppt_x+cos(-2*pi*(1-$))*(1-#ppt_y))*(1-$)">
                                          <p:val>
                                            <p:fltVal val="0"/>
                                          </p:val>
                                        </p:tav>
                                        <p:tav tm="100000">
                                          <p:val>
                                            <p:fltVal val="1"/>
                                          </p:val>
                                        </p:tav>
                                      </p:tavLst>
                                    </p:anim>
                                  </p:childTnLst>
                                </p:cTn>
                              </p:par>
                            </p:childTnLst>
                          </p:cTn>
                        </p:par>
                        <p:par>
                          <p:cTn id="17" fill="hold" nodeType="afterGroup">
                            <p:stCondLst>
                              <p:cond delay="2000"/>
                            </p:stCondLst>
                            <p:childTnLst>
                              <p:par>
                                <p:cTn id="18" presetID="15" presetClass="entr" presetSubtype="0" fill="hold" grpId="0" nodeType="afterEffect">
                                  <p:stCondLst>
                                    <p:cond delay="0"/>
                                  </p:stCondLst>
                                  <p:childTnLst>
                                    <p:set>
                                      <p:cBhvr>
                                        <p:cTn id="19" dur="1" fill="hold">
                                          <p:stCondLst>
                                            <p:cond delay="0"/>
                                          </p:stCondLst>
                                        </p:cTn>
                                        <p:tgtEl>
                                          <p:spTgt spid="14349"/>
                                        </p:tgtEl>
                                        <p:attrNameLst>
                                          <p:attrName>style.visibility</p:attrName>
                                        </p:attrNameLst>
                                      </p:cBhvr>
                                      <p:to>
                                        <p:strVal val="visible"/>
                                      </p:to>
                                    </p:set>
                                    <p:anim calcmode="lin" valueType="num">
                                      <p:cBhvr>
                                        <p:cTn id="20" dur="1000" fill="hold"/>
                                        <p:tgtEl>
                                          <p:spTgt spid="14349"/>
                                        </p:tgtEl>
                                        <p:attrNameLst>
                                          <p:attrName>ppt_w</p:attrName>
                                        </p:attrNameLst>
                                      </p:cBhvr>
                                      <p:tavLst>
                                        <p:tav tm="0">
                                          <p:val>
                                            <p:fltVal val="0"/>
                                          </p:val>
                                        </p:tav>
                                        <p:tav tm="100000">
                                          <p:val>
                                            <p:strVal val="#ppt_w"/>
                                          </p:val>
                                        </p:tav>
                                      </p:tavLst>
                                    </p:anim>
                                    <p:anim calcmode="lin" valueType="num">
                                      <p:cBhvr>
                                        <p:cTn id="21" dur="1000" fill="hold"/>
                                        <p:tgtEl>
                                          <p:spTgt spid="14349"/>
                                        </p:tgtEl>
                                        <p:attrNameLst>
                                          <p:attrName>ppt_h</p:attrName>
                                        </p:attrNameLst>
                                      </p:cBhvr>
                                      <p:tavLst>
                                        <p:tav tm="0">
                                          <p:val>
                                            <p:fltVal val="0"/>
                                          </p:val>
                                        </p:tav>
                                        <p:tav tm="100000">
                                          <p:val>
                                            <p:strVal val="#ppt_h"/>
                                          </p:val>
                                        </p:tav>
                                      </p:tavLst>
                                    </p:anim>
                                    <p:anim calcmode="lin" valueType="num">
                                      <p:cBhvr>
                                        <p:cTn id="22" dur="1000" fill="hold"/>
                                        <p:tgtEl>
                                          <p:spTgt spid="14349"/>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4349"/>
                                        </p:tgtEl>
                                        <p:attrNameLst>
                                          <p:attrName>ppt_y</p:attrName>
                                        </p:attrNameLst>
                                      </p:cBhvr>
                                      <p:tavLst>
                                        <p:tav tm="0" fmla="#ppt_y+(sin(-2*pi*(1-$))*-#ppt_x+cos(-2*pi*(1-$))*(1-#ppt_y))*(1-$)">
                                          <p:val>
                                            <p:fltVal val="0"/>
                                          </p:val>
                                        </p:tav>
                                        <p:tav tm="100000">
                                          <p:val>
                                            <p:fltVal val="1"/>
                                          </p:val>
                                        </p:tav>
                                      </p:tavLst>
                                    </p:anim>
                                  </p:childTnLst>
                                </p:cTn>
                              </p:par>
                            </p:childTnLst>
                          </p:cTn>
                        </p:par>
                        <p:par>
                          <p:cTn id="24" fill="hold" nodeType="afterGroup">
                            <p:stCondLst>
                              <p:cond delay="3000"/>
                            </p:stCondLst>
                            <p:childTnLst>
                              <p:par>
                                <p:cTn id="25" presetID="15" presetClass="entr" presetSubtype="0" fill="hold" grpId="0" nodeType="afterEffect">
                                  <p:stCondLst>
                                    <p:cond delay="0"/>
                                  </p:stCondLst>
                                  <p:childTnLst>
                                    <p:set>
                                      <p:cBhvr>
                                        <p:cTn id="26" dur="1" fill="hold">
                                          <p:stCondLst>
                                            <p:cond delay="0"/>
                                          </p:stCondLst>
                                        </p:cTn>
                                        <p:tgtEl>
                                          <p:spTgt spid="14345"/>
                                        </p:tgtEl>
                                        <p:attrNameLst>
                                          <p:attrName>style.visibility</p:attrName>
                                        </p:attrNameLst>
                                      </p:cBhvr>
                                      <p:to>
                                        <p:strVal val="visible"/>
                                      </p:to>
                                    </p:set>
                                    <p:anim calcmode="lin" valueType="num">
                                      <p:cBhvr>
                                        <p:cTn id="27" dur="1000" fill="hold"/>
                                        <p:tgtEl>
                                          <p:spTgt spid="14345"/>
                                        </p:tgtEl>
                                        <p:attrNameLst>
                                          <p:attrName>ppt_w</p:attrName>
                                        </p:attrNameLst>
                                      </p:cBhvr>
                                      <p:tavLst>
                                        <p:tav tm="0">
                                          <p:val>
                                            <p:fltVal val="0"/>
                                          </p:val>
                                        </p:tav>
                                        <p:tav tm="100000">
                                          <p:val>
                                            <p:strVal val="#ppt_w"/>
                                          </p:val>
                                        </p:tav>
                                      </p:tavLst>
                                    </p:anim>
                                    <p:anim calcmode="lin" valueType="num">
                                      <p:cBhvr>
                                        <p:cTn id="28" dur="1000" fill="hold"/>
                                        <p:tgtEl>
                                          <p:spTgt spid="14345"/>
                                        </p:tgtEl>
                                        <p:attrNameLst>
                                          <p:attrName>ppt_h</p:attrName>
                                        </p:attrNameLst>
                                      </p:cBhvr>
                                      <p:tavLst>
                                        <p:tav tm="0">
                                          <p:val>
                                            <p:fltVal val="0"/>
                                          </p:val>
                                        </p:tav>
                                        <p:tav tm="100000">
                                          <p:val>
                                            <p:strVal val="#ppt_h"/>
                                          </p:val>
                                        </p:tav>
                                      </p:tavLst>
                                    </p:anim>
                                    <p:anim calcmode="lin" valueType="num">
                                      <p:cBhvr>
                                        <p:cTn id="29" dur="1000" fill="hold"/>
                                        <p:tgtEl>
                                          <p:spTgt spid="14345"/>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4345"/>
                                        </p:tgtEl>
                                        <p:attrNameLst>
                                          <p:attrName>ppt_y</p:attrName>
                                        </p:attrNameLst>
                                      </p:cBhvr>
                                      <p:tavLst>
                                        <p:tav tm="0" fmla="#ppt_y+(sin(-2*pi*(1-$))*-#ppt_x+cos(-2*pi*(1-$))*(1-#ppt_y))*(1-$)">
                                          <p:val>
                                            <p:fltVal val="0"/>
                                          </p:val>
                                        </p:tav>
                                        <p:tav tm="100000">
                                          <p:val>
                                            <p:fltVal val="1"/>
                                          </p:val>
                                        </p:tav>
                                      </p:tavLst>
                                    </p:anim>
                                  </p:childTnLst>
                                </p:cTn>
                              </p:par>
                            </p:childTnLst>
                          </p:cTn>
                        </p:par>
                        <p:par>
                          <p:cTn id="31" fill="hold" nodeType="afterGroup">
                            <p:stCondLst>
                              <p:cond delay="4000"/>
                            </p:stCondLst>
                            <p:childTnLst>
                              <p:par>
                                <p:cTn id="32" presetID="15" presetClass="entr" presetSubtype="0" fill="hold" grpId="0" nodeType="afterEffect">
                                  <p:stCondLst>
                                    <p:cond delay="0"/>
                                  </p:stCondLst>
                                  <p:childTnLst>
                                    <p:set>
                                      <p:cBhvr>
                                        <p:cTn id="33" dur="1" fill="hold">
                                          <p:stCondLst>
                                            <p:cond delay="0"/>
                                          </p:stCondLst>
                                        </p:cTn>
                                        <p:tgtEl>
                                          <p:spTgt spid="14346"/>
                                        </p:tgtEl>
                                        <p:attrNameLst>
                                          <p:attrName>style.visibility</p:attrName>
                                        </p:attrNameLst>
                                      </p:cBhvr>
                                      <p:to>
                                        <p:strVal val="visible"/>
                                      </p:to>
                                    </p:set>
                                    <p:anim calcmode="lin" valueType="num">
                                      <p:cBhvr>
                                        <p:cTn id="34" dur="1000" fill="hold"/>
                                        <p:tgtEl>
                                          <p:spTgt spid="14346"/>
                                        </p:tgtEl>
                                        <p:attrNameLst>
                                          <p:attrName>ppt_w</p:attrName>
                                        </p:attrNameLst>
                                      </p:cBhvr>
                                      <p:tavLst>
                                        <p:tav tm="0">
                                          <p:val>
                                            <p:fltVal val="0"/>
                                          </p:val>
                                        </p:tav>
                                        <p:tav tm="100000">
                                          <p:val>
                                            <p:strVal val="#ppt_w"/>
                                          </p:val>
                                        </p:tav>
                                      </p:tavLst>
                                    </p:anim>
                                    <p:anim calcmode="lin" valueType="num">
                                      <p:cBhvr>
                                        <p:cTn id="35" dur="1000" fill="hold"/>
                                        <p:tgtEl>
                                          <p:spTgt spid="14346"/>
                                        </p:tgtEl>
                                        <p:attrNameLst>
                                          <p:attrName>ppt_h</p:attrName>
                                        </p:attrNameLst>
                                      </p:cBhvr>
                                      <p:tavLst>
                                        <p:tav tm="0">
                                          <p:val>
                                            <p:fltVal val="0"/>
                                          </p:val>
                                        </p:tav>
                                        <p:tav tm="100000">
                                          <p:val>
                                            <p:strVal val="#ppt_h"/>
                                          </p:val>
                                        </p:tav>
                                      </p:tavLst>
                                    </p:anim>
                                    <p:anim calcmode="lin" valueType="num">
                                      <p:cBhvr>
                                        <p:cTn id="36" dur="1000" fill="hold"/>
                                        <p:tgtEl>
                                          <p:spTgt spid="1434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14346"/>
                                        </p:tgtEl>
                                        <p:attrNameLst>
                                          <p:attrName>ppt_y</p:attrName>
                                        </p:attrNameLst>
                                      </p:cBhvr>
                                      <p:tavLst>
                                        <p:tav tm="0" fmla="#ppt_y+(sin(-2*pi*(1-$))*-#ppt_x+cos(-2*pi*(1-$))*(1-#ppt_y))*(1-$)">
                                          <p:val>
                                            <p:fltVal val="0"/>
                                          </p:val>
                                        </p:tav>
                                        <p:tav tm="100000">
                                          <p:val>
                                            <p:fltVal val="1"/>
                                          </p:val>
                                        </p:tav>
                                      </p:tavLst>
                                    </p:anim>
                                  </p:childTnLst>
                                </p:cTn>
                              </p:par>
                            </p:childTnLst>
                          </p:cTn>
                        </p:par>
                        <p:par>
                          <p:cTn id="38" fill="hold" nodeType="afterGroup">
                            <p:stCondLst>
                              <p:cond delay="5000"/>
                            </p:stCondLst>
                            <p:childTnLst>
                              <p:par>
                                <p:cTn id="39" presetID="15" presetClass="entr" presetSubtype="0" fill="hold" grpId="0" nodeType="afterEffect">
                                  <p:stCondLst>
                                    <p:cond delay="0"/>
                                  </p:stCondLst>
                                  <p:childTnLst>
                                    <p:set>
                                      <p:cBhvr>
                                        <p:cTn id="40" dur="1" fill="hold">
                                          <p:stCondLst>
                                            <p:cond delay="0"/>
                                          </p:stCondLst>
                                        </p:cTn>
                                        <p:tgtEl>
                                          <p:spTgt spid="14347"/>
                                        </p:tgtEl>
                                        <p:attrNameLst>
                                          <p:attrName>style.visibility</p:attrName>
                                        </p:attrNameLst>
                                      </p:cBhvr>
                                      <p:to>
                                        <p:strVal val="visible"/>
                                      </p:to>
                                    </p:set>
                                    <p:anim calcmode="lin" valueType="num">
                                      <p:cBhvr>
                                        <p:cTn id="41" dur="1000" fill="hold"/>
                                        <p:tgtEl>
                                          <p:spTgt spid="14347"/>
                                        </p:tgtEl>
                                        <p:attrNameLst>
                                          <p:attrName>ppt_w</p:attrName>
                                        </p:attrNameLst>
                                      </p:cBhvr>
                                      <p:tavLst>
                                        <p:tav tm="0">
                                          <p:val>
                                            <p:fltVal val="0"/>
                                          </p:val>
                                        </p:tav>
                                        <p:tav tm="100000">
                                          <p:val>
                                            <p:strVal val="#ppt_w"/>
                                          </p:val>
                                        </p:tav>
                                      </p:tavLst>
                                    </p:anim>
                                    <p:anim calcmode="lin" valueType="num">
                                      <p:cBhvr>
                                        <p:cTn id="42" dur="1000" fill="hold"/>
                                        <p:tgtEl>
                                          <p:spTgt spid="14347"/>
                                        </p:tgtEl>
                                        <p:attrNameLst>
                                          <p:attrName>ppt_h</p:attrName>
                                        </p:attrNameLst>
                                      </p:cBhvr>
                                      <p:tavLst>
                                        <p:tav tm="0">
                                          <p:val>
                                            <p:fltVal val="0"/>
                                          </p:val>
                                        </p:tav>
                                        <p:tav tm="100000">
                                          <p:val>
                                            <p:strVal val="#ppt_h"/>
                                          </p:val>
                                        </p:tav>
                                      </p:tavLst>
                                    </p:anim>
                                    <p:anim calcmode="lin" valueType="num">
                                      <p:cBhvr>
                                        <p:cTn id="43" dur="1000" fill="hold"/>
                                        <p:tgtEl>
                                          <p:spTgt spid="14347"/>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14347"/>
                                        </p:tgtEl>
                                        <p:attrNameLst>
                                          <p:attrName>ppt_y</p:attrName>
                                        </p:attrNameLst>
                                      </p:cBhvr>
                                      <p:tavLst>
                                        <p:tav tm="0" fmla="#ppt_y+(sin(-2*pi*(1-$))*-#ppt_x+cos(-2*pi*(1-$))*(1-#ppt_y))*(1-$)">
                                          <p:val>
                                            <p:fltVal val="0"/>
                                          </p:val>
                                        </p:tav>
                                        <p:tav tm="100000">
                                          <p:val>
                                            <p:fltVal val="1"/>
                                          </p:val>
                                        </p:tav>
                                      </p:tavLst>
                                    </p:anim>
                                  </p:childTnLst>
                                </p:cTn>
                              </p:par>
                            </p:childTnLst>
                          </p:cTn>
                        </p:par>
                        <p:par>
                          <p:cTn id="45" fill="hold" nodeType="afterGroup">
                            <p:stCondLst>
                              <p:cond delay="6000"/>
                            </p:stCondLst>
                            <p:childTnLst>
                              <p:par>
                                <p:cTn id="46" presetID="31" presetClass="entr" presetSubtype="0" fill="hold" grpId="0" nodeType="afterEffect">
                                  <p:stCondLst>
                                    <p:cond delay="0"/>
                                  </p:stCondLst>
                                  <p:iterate type="lt">
                                    <p:tmPct val="5000"/>
                                  </p:iterate>
                                  <p:childTnLst>
                                    <p:set>
                                      <p:cBhvr>
                                        <p:cTn id="47" dur="1" fill="hold">
                                          <p:stCondLst>
                                            <p:cond delay="0"/>
                                          </p:stCondLst>
                                        </p:cTn>
                                        <p:tgtEl>
                                          <p:spTgt spid="14340"/>
                                        </p:tgtEl>
                                        <p:attrNameLst>
                                          <p:attrName>style.visibility</p:attrName>
                                        </p:attrNameLst>
                                      </p:cBhvr>
                                      <p:to>
                                        <p:strVal val="visible"/>
                                      </p:to>
                                    </p:set>
                                    <p:anim calcmode="lin" valueType="num">
                                      <p:cBhvr>
                                        <p:cTn id="48" dur="1000" fill="hold"/>
                                        <p:tgtEl>
                                          <p:spTgt spid="14340"/>
                                        </p:tgtEl>
                                        <p:attrNameLst>
                                          <p:attrName>ppt_w</p:attrName>
                                        </p:attrNameLst>
                                      </p:cBhvr>
                                      <p:tavLst>
                                        <p:tav tm="0">
                                          <p:val>
                                            <p:fltVal val="0"/>
                                          </p:val>
                                        </p:tav>
                                        <p:tav tm="100000">
                                          <p:val>
                                            <p:strVal val="#ppt_w"/>
                                          </p:val>
                                        </p:tav>
                                      </p:tavLst>
                                    </p:anim>
                                    <p:anim calcmode="lin" valueType="num">
                                      <p:cBhvr>
                                        <p:cTn id="49" dur="1000" fill="hold"/>
                                        <p:tgtEl>
                                          <p:spTgt spid="14340"/>
                                        </p:tgtEl>
                                        <p:attrNameLst>
                                          <p:attrName>ppt_h</p:attrName>
                                        </p:attrNameLst>
                                      </p:cBhvr>
                                      <p:tavLst>
                                        <p:tav tm="0">
                                          <p:val>
                                            <p:fltVal val="0"/>
                                          </p:val>
                                        </p:tav>
                                        <p:tav tm="100000">
                                          <p:val>
                                            <p:strVal val="#ppt_h"/>
                                          </p:val>
                                        </p:tav>
                                      </p:tavLst>
                                    </p:anim>
                                    <p:anim calcmode="lin" valueType="num">
                                      <p:cBhvr>
                                        <p:cTn id="50" dur="1000" fill="hold"/>
                                        <p:tgtEl>
                                          <p:spTgt spid="14340"/>
                                        </p:tgtEl>
                                        <p:attrNameLst>
                                          <p:attrName>style.rotation</p:attrName>
                                        </p:attrNameLst>
                                      </p:cBhvr>
                                      <p:tavLst>
                                        <p:tav tm="0">
                                          <p:val>
                                            <p:fltVal val="90"/>
                                          </p:val>
                                        </p:tav>
                                        <p:tav tm="100000">
                                          <p:val>
                                            <p:fltVal val="0"/>
                                          </p:val>
                                        </p:tav>
                                      </p:tavLst>
                                    </p:anim>
                                    <p:animEffect transition="in" filter="fade">
                                      <p:cBhvr>
                                        <p:cTn id="51" dur="1000"/>
                                        <p:tgtEl>
                                          <p:spTgt spid="14340"/>
                                        </p:tgtEl>
                                      </p:cBhvr>
                                    </p:animEffect>
                                  </p:childTnLst>
                                </p:cTn>
                              </p:par>
                            </p:childTnLst>
                          </p:cTn>
                        </p:par>
                        <p:par>
                          <p:cTn id="52" fill="hold" nodeType="afterGroup">
                            <p:stCondLst>
                              <p:cond delay="9350"/>
                            </p:stCondLst>
                            <p:childTnLst>
                              <p:par>
                                <p:cTn id="53" presetID="56" presetClass="entr" presetSubtype="0" fill="hold" grpId="0" nodeType="afterEffect">
                                  <p:stCondLst>
                                    <p:cond delay="0"/>
                                  </p:stCondLst>
                                  <p:iterate type="lt">
                                    <p:tmPct val="10000"/>
                                  </p:iterate>
                                  <p:childTnLst>
                                    <p:set>
                                      <p:cBhvr>
                                        <p:cTn id="54" dur="1" fill="hold">
                                          <p:stCondLst>
                                            <p:cond delay="0"/>
                                          </p:stCondLst>
                                        </p:cTn>
                                        <p:tgtEl>
                                          <p:spTgt spid="14341"/>
                                        </p:tgtEl>
                                        <p:attrNameLst>
                                          <p:attrName>style.visibility</p:attrName>
                                        </p:attrNameLst>
                                      </p:cBhvr>
                                      <p:to>
                                        <p:strVal val="visible"/>
                                      </p:to>
                                    </p:set>
                                    <p:anim by="(-#ppt_w*2)" calcmode="lin" valueType="num">
                                      <p:cBhvr rctx="PPT">
                                        <p:cTn id="55" dur="500" autoRev="1" fill="hold">
                                          <p:stCondLst>
                                            <p:cond delay="0"/>
                                          </p:stCondLst>
                                        </p:cTn>
                                        <p:tgtEl>
                                          <p:spTgt spid="14341"/>
                                        </p:tgtEl>
                                        <p:attrNameLst>
                                          <p:attrName>ppt_w</p:attrName>
                                        </p:attrNameLst>
                                      </p:cBhvr>
                                    </p:anim>
                                    <p:anim by="(#ppt_w*0.50)" calcmode="lin" valueType="num">
                                      <p:cBhvr>
                                        <p:cTn id="56" dur="500" decel="50000" autoRev="1" fill="hold">
                                          <p:stCondLst>
                                            <p:cond delay="0"/>
                                          </p:stCondLst>
                                        </p:cTn>
                                        <p:tgtEl>
                                          <p:spTgt spid="14341"/>
                                        </p:tgtEl>
                                        <p:attrNameLst>
                                          <p:attrName>ppt_x</p:attrName>
                                        </p:attrNameLst>
                                      </p:cBhvr>
                                    </p:anim>
                                    <p:anim from="(-#ppt_h/2)" to="(#ppt_y)" calcmode="lin" valueType="num">
                                      <p:cBhvr>
                                        <p:cTn id="57" dur="1000" fill="hold">
                                          <p:stCondLst>
                                            <p:cond delay="0"/>
                                          </p:stCondLst>
                                        </p:cTn>
                                        <p:tgtEl>
                                          <p:spTgt spid="14341"/>
                                        </p:tgtEl>
                                        <p:attrNameLst>
                                          <p:attrName>ppt_y</p:attrName>
                                        </p:attrNameLst>
                                      </p:cBhvr>
                                    </p:anim>
                                    <p:animRot by="21600000">
                                      <p:cBhvr>
                                        <p:cTn id="58" dur="1000" fill="hold">
                                          <p:stCondLst>
                                            <p:cond delay="0"/>
                                          </p:stCondLst>
                                        </p:cTn>
                                        <p:tgtEl>
                                          <p:spTgt spid="14341"/>
                                        </p:tgtEl>
                                        <p:attrNameLst>
                                          <p:attrName>r</p:attrName>
                                        </p:attrNameLst>
                                      </p:cBhvr>
                                    </p:animRot>
                                  </p:childTnLst>
                                </p:cTn>
                              </p:par>
                            </p:childTnLst>
                          </p:cTn>
                        </p:par>
                        <p:par>
                          <p:cTn id="59" fill="hold" nodeType="afterGroup">
                            <p:stCondLst>
                              <p:cond delay="14750"/>
                            </p:stCondLst>
                            <p:childTnLst>
                              <p:par>
                                <p:cTn id="60" presetID="31" presetClass="entr" presetSubtype="0" fill="hold" grpId="0" nodeType="afterEffect">
                                  <p:stCondLst>
                                    <p:cond delay="0"/>
                                  </p:stCondLst>
                                  <p:iterate type="lt">
                                    <p:tmPct val="5000"/>
                                  </p:iterate>
                                  <p:childTnLst>
                                    <p:set>
                                      <p:cBhvr>
                                        <p:cTn id="61" dur="1" fill="hold">
                                          <p:stCondLst>
                                            <p:cond delay="0"/>
                                          </p:stCondLst>
                                        </p:cTn>
                                        <p:tgtEl>
                                          <p:spTgt spid="14342"/>
                                        </p:tgtEl>
                                        <p:attrNameLst>
                                          <p:attrName>style.visibility</p:attrName>
                                        </p:attrNameLst>
                                      </p:cBhvr>
                                      <p:to>
                                        <p:strVal val="visible"/>
                                      </p:to>
                                    </p:set>
                                    <p:anim calcmode="lin" valueType="num">
                                      <p:cBhvr>
                                        <p:cTn id="62" dur="1000" fill="hold"/>
                                        <p:tgtEl>
                                          <p:spTgt spid="14342"/>
                                        </p:tgtEl>
                                        <p:attrNameLst>
                                          <p:attrName>ppt_w</p:attrName>
                                        </p:attrNameLst>
                                      </p:cBhvr>
                                      <p:tavLst>
                                        <p:tav tm="0">
                                          <p:val>
                                            <p:fltVal val="0"/>
                                          </p:val>
                                        </p:tav>
                                        <p:tav tm="100000">
                                          <p:val>
                                            <p:strVal val="#ppt_w"/>
                                          </p:val>
                                        </p:tav>
                                      </p:tavLst>
                                    </p:anim>
                                    <p:anim calcmode="lin" valueType="num">
                                      <p:cBhvr>
                                        <p:cTn id="63" dur="1000" fill="hold"/>
                                        <p:tgtEl>
                                          <p:spTgt spid="14342"/>
                                        </p:tgtEl>
                                        <p:attrNameLst>
                                          <p:attrName>ppt_h</p:attrName>
                                        </p:attrNameLst>
                                      </p:cBhvr>
                                      <p:tavLst>
                                        <p:tav tm="0">
                                          <p:val>
                                            <p:fltVal val="0"/>
                                          </p:val>
                                        </p:tav>
                                        <p:tav tm="100000">
                                          <p:val>
                                            <p:strVal val="#ppt_h"/>
                                          </p:val>
                                        </p:tav>
                                      </p:tavLst>
                                    </p:anim>
                                    <p:anim calcmode="lin" valueType="num">
                                      <p:cBhvr>
                                        <p:cTn id="64" dur="1000" fill="hold"/>
                                        <p:tgtEl>
                                          <p:spTgt spid="14342"/>
                                        </p:tgtEl>
                                        <p:attrNameLst>
                                          <p:attrName>style.rotation</p:attrName>
                                        </p:attrNameLst>
                                      </p:cBhvr>
                                      <p:tavLst>
                                        <p:tav tm="0">
                                          <p:val>
                                            <p:fltVal val="90"/>
                                          </p:val>
                                        </p:tav>
                                        <p:tav tm="100000">
                                          <p:val>
                                            <p:fltVal val="0"/>
                                          </p:val>
                                        </p:tav>
                                      </p:tavLst>
                                    </p:anim>
                                    <p:animEffect transition="in" filter="fade">
                                      <p:cBhvr>
                                        <p:cTn id="65" dur="1000"/>
                                        <p:tgtEl>
                                          <p:spTgt spid="14342"/>
                                        </p:tgtEl>
                                      </p:cBhvr>
                                    </p:animEffect>
                                  </p:childTnLst>
                                </p:cTn>
                              </p:par>
                            </p:childTnLst>
                          </p:cTn>
                        </p:par>
                        <p:par>
                          <p:cTn id="66" fill="hold" nodeType="afterGroup">
                            <p:stCondLst>
                              <p:cond delay="17150"/>
                            </p:stCondLst>
                            <p:childTnLst>
                              <p:par>
                                <p:cTn id="67" presetID="6" presetClass="entr" presetSubtype="16" fill="hold" grpId="0" nodeType="afterEffect">
                                  <p:stCondLst>
                                    <p:cond delay="0"/>
                                  </p:stCondLst>
                                  <p:childTnLst>
                                    <p:set>
                                      <p:cBhvr>
                                        <p:cTn id="68" dur="1" fill="hold">
                                          <p:stCondLst>
                                            <p:cond delay="0"/>
                                          </p:stCondLst>
                                        </p:cTn>
                                        <p:tgtEl>
                                          <p:spTgt spid="14343"/>
                                        </p:tgtEl>
                                        <p:attrNameLst>
                                          <p:attrName>style.visibility</p:attrName>
                                        </p:attrNameLst>
                                      </p:cBhvr>
                                      <p:to>
                                        <p:strVal val="visible"/>
                                      </p:to>
                                    </p:set>
                                    <p:animEffect transition="in" filter="circle(in)">
                                      <p:cBhvr>
                                        <p:cTn id="69" dur="2000"/>
                                        <p:tgtEl>
                                          <p:spTgt spid="14343"/>
                                        </p:tgtEl>
                                      </p:cBhvr>
                                    </p:animEffect>
                                  </p:childTnLst>
                                </p:cTn>
                              </p:par>
                            </p:childTnLst>
                          </p:cTn>
                        </p:par>
                        <p:par>
                          <p:cTn id="70" fill="hold" nodeType="afterGroup">
                            <p:stCondLst>
                              <p:cond delay="19150"/>
                            </p:stCondLst>
                            <p:childTnLst>
                              <p:par>
                                <p:cTn id="71" presetID="6" presetClass="entr" presetSubtype="16" fill="hold" grpId="0" nodeType="afterEffect">
                                  <p:stCondLst>
                                    <p:cond delay="0"/>
                                  </p:stCondLst>
                                  <p:childTnLst>
                                    <p:set>
                                      <p:cBhvr>
                                        <p:cTn id="72" dur="1" fill="hold">
                                          <p:stCondLst>
                                            <p:cond delay="0"/>
                                          </p:stCondLst>
                                        </p:cTn>
                                        <p:tgtEl>
                                          <p:spTgt spid="14344"/>
                                        </p:tgtEl>
                                        <p:attrNameLst>
                                          <p:attrName>style.visibility</p:attrName>
                                        </p:attrNameLst>
                                      </p:cBhvr>
                                      <p:to>
                                        <p:strVal val="visible"/>
                                      </p:to>
                                    </p:set>
                                    <p:animEffect transition="in" filter="circle(in)">
                                      <p:cBhvr>
                                        <p:cTn id="73" dur="20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p:bldP spid="14340" grpId="0" animBg="1"/>
      <p:bldP spid="14341" grpId="0" animBg="1"/>
      <p:bldP spid="14342" grpId="0" animBg="1"/>
      <p:bldP spid="14343" grpId="0" animBg="1"/>
      <p:bldP spid="14344" grpId="0" animBg="1"/>
      <p:bldP spid="14345" grpId="0" animBg="1"/>
      <p:bldP spid="14346" grpId="0" animBg="1"/>
      <p:bldP spid="14347" grpId="0" animBg="1"/>
      <p:bldP spid="14348" grpId="0" animBg="1"/>
      <p:bldP spid="1434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1" y="110065"/>
            <a:ext cx="10131425" cy="1456267"/>
          </a:xfrm>
        </p:spPr>
        <p:txBody>
          <a:bodyPr/>
          <a:lstStyle/>
          <a:p>
            <a:r>
              <a:rPr lang="ru-RU" sz="3800" b="1" dirty="0">
                <a:solidFill>
                  <a:srgbClr val="FFFF00"/>
                </a:solidFill>
              </a:rPr>
              <a:t>Расходы, не учитываемые </a:t>
            </a:r>
            <a:br>
              <a:rPr lang="ru-RU" sz="3800" b="1" dirty="0">
                <a:solidFill>
                  <a:srgbClr val="FFFF00"/>
                </a:solidFill>
              </a:rPr>
            </a:br>
            <a:r>
              <a:rPr lang="ru-RU" sz="3800" b="1" dirty="0">
                <a:solidFill>
                  <a:srgbClr val="FFFF00"/>
                </a:solidFill>
              </a:rPr>
              <a:t>при налогообложении прибыли </a:t>
            </a:r>
          </a:p>
        </p:txBody>
      </p:sp>
      <p:sp>
        <p:nvSpPr>
          <p:cNvPr id="15363" name="Rectangle 3"/>
          <p:cNvSpPr>
            <a:spLocks noChangeArrowheads="1"/>
          </p:cNvSpPr>
          <p:nvPr/>
        </p:nvSpPr>
        <p:spPr bwMode="auto">
          <a:xfrm>
            <a:off x="3935413" y="1557338"/>
            <a:ext cx="4824412" cy="107950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400"/>
              <a:t>Расходы, не учитываемые при </a:t>
            </a:r>
          </a:p>
          <a:p>
            <a:pPr algn="ctr"/>
            <a:r>
              <a:rPr lang="ru-RU" sz="2400"/>
              <a:t>налогообложении </a:t>
            </a:r>
          </a:p>
        </p:txBody>
      </p:sp>
      <p:sp>
        <p:nvSpPr>
          <p:cNvPr id="15364" name="Rectangle 4"/>
          <p:cNvSpPr>
            <a:spLocks noChangeArrowheads="1"/>
          </p:cNvSpPr>
          <p:nvPr/>
        </p:nvSpPr>
        <p:spPr bwMode="auto">
          <a:xfrm>
            <a:off x="1703388" y="3357563"/>
            <a:ext cx="1763712" cy="10080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Суммы </a:t>
            </a:r>
          </a:p>
          <a:p>
            <a:pPr algn="ctr"/>
            <a:r>
              <a:rPr lang="ru-RU"/>
              <a:t>выплачиваемых</a:t>
            </a:r>
          </a:p>
          <a:p>
            <a:pPr algn="ctr"/>
            <a:r>
              <a:rPr lang="ru-RU"/>
              <a:t>дивидендов</a:t>
            </a:r>
          </a:p>
        </p:txBody>
      </p:sp>
      <p:sp>
        <p:nvSpPr>
          <p:cNvPr id="15365" name="Rectangle 5"/>
          <p:cNvSpPr>
            <a:spLocks noChangeArrowheads="1"/>
          </p:cNvSpPr>
          <p:nvPr/>
        </p:nvSpPr>
        <p:spPr bwMode="auto">
          <a:xfrm>
            <a:off x="5303839" y="3357563"/>
            <a:ext cx="1728787" cy="10080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Пеня штрафы,</a:t>
            </a:r>
          </a:p>
          <a:p>
            <a:pPr algn="ctr"/>
            <a:r>
              <a:rPr lang="ru-RU"/>
              <a:t>иные</a:t>
            </a:r>
          </a:p>
          <a:p>
            <a:pPr algn="ctr"/>
            <a:r>
              <a:rPr lang="ru-RU"/>
              <a:t>санкции</a:t>
            </a:r>
          </a:p>
        </p:txBody>
      </p:sp>
      <p:sp>
        <p:nvSpPr>
          <p:cNvPr id="15366" name="Rectangle 6"/>
          <p:cNvSpPr>
            <a:spLocks noChangeArrowheads="1"/>
          </p:cNvSpPr>
          <p:nvPr/>
        </p:nvSpPr>
        <p:spPr bwMode="auto">
          <a:xfrm>
            <a:off x="8759825" y="2924175"/>
            <a:ext cx="1727200" cy="165735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Взнос в </a:t>
            </a:r>
          </a:p>
          <a:p>
            <a:pPr algn="ctr"/>
            <a:r>
              <a:rPr lang="ru-RU"/>
              <a:t>уставный </a:t>
            </a:r>
          </a:p>
          <a:p>
            <a:pPr algn="ctr"/>
            <a:r>
              <a:rPr lang="ru-RU"/>
              <a:t>капитал,</a:t>
            </a:r>
          </a:p>
          <a:p>
            <a:pPr algn="ctr"/>
            <a:r>
              <a:rPr lang="ru-RU"/>
              <a:t>Вклад в </a:t>
            </a:r>
          </a:p>
          <a:p>
            <a:pPr algn="ctr"/>
            <a:r>
              <a:rPr lang="ru-RU"/>
              <a:t>простое </a:t>
            </a:r>
          </a:p>
          <a:p>
            <a:pPr algn="ctr"/>
            <a:r>
              <a:rPr lang="ru-RU"/>
              <a:t>товарищество</a:t>
            </a:r>
          </a:p>
        </p:txBody>
      </p:sp>
      <p:sp>
        <p:nvSpPr>
          <p:cNvPr id="15367" name="Rectangle 7"/>
          <p:cNvSpPr>
            <a:spLocks noChangeArrowheads="1"/>
          </p:cNvSpPr>
          <p:nvPr/>
        </p:nvSpPr>
        <p:spPr bwMode="auto">
          <a:xfrm>
            <a:off x="1631156" y="5445126"/>
            <a:ext cx="1908175" cy="134143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Расходы АО</a:t>
            </a:r>
          </a:p>
          <a:p>
            <a:pPr algn="ctr"/>
            <a:r>
              <a:rPr lang="ru-RU"/>
              <a:t>на приобретение</a:t>
            </a:r>
          </a:p>
          <a:p>
            <a:pPr algn="ctr"/>
            <a:r>
              <a:rPr lang="ru-RU"/>
              <a:t>и создания </a:t>
            </a:r>
          </a:p>
          <a:p>
            <a:pPr algn="ctr"/>
            <a:r>
              <a:rPr lang="ru-RU"/>
              <a:t>имущества</a:t>
            </a:r>
          </a:p>
        </p:txBody>
      </p:sp>
      <p:sp>
        <p:nvSpPr>
          <p:cNvPr id="15368" name="Rectangle 8"/>
          <p:cNvSpPr>
            <a:spLocks noChangeArrowheads="1"/>
          </p:cNvSpPr>
          <p:nvPr/>
        </p:nvSpPr>
        <p:spPr bwMode="auto">
          <a:xfrm>
            <a:off x="8472489" y="5300664"/>
            <a:ext cx="2016125" cy="136683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Стоимость </a:t>
            </a:r>
          </a:p>
          <a:p>
            <a:pPr algn="ctr"/>
            <a:r>
              <a:rPr lang="ru-RU"/>
              <a:t>имущества, </a:t>
            </a:r>
          </a:p>
          <a:p>
            <a:pPr algn="ctr"/>
            <a:r>
              <a:rPr lang="ru-RU"/>
              <a:t>переданного в </a:t>
            </a:r>
          </a:p>
          <a:p>
            <a:pPr algn="ctr"/>
            <a:r>
              <a:rPr lang="ru-RU"/>
              <a:t>рамках цели </a:t>
            </a:r>
          </a:p>
          <a:p>
            <a:pPr algn="ctr"/>
            <a:r>
              <a:rPr lang="ru-RU"/>
              <a:t>Финансирования</a:t>
            </a:r>
          </a:p>
        </p:txBody>
      </p:sp>
      <p:sp>
        <p:nvSpPr>
          <p:cNvPr id="15369" name="Rectangle 9"/>
          <p:cNvSpPr>
            <a:spLocks noChangeArrowheads="1"/>
          </p:cNvSpPr>
          <p:nvPr/>
        </p:nvSpPr>
        <p:spPr bwMode="auto">
          <a:xfrm>
            <a:off x="4223542" y="5373688"/>
            <a:ext cx="1944688" cy="141287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t>Средства </a:t>
            </a:r>
          </a:p>
          <a:p>
            <a:pPr algn="ctr"/>
            <a:r>
              <a:rPr lang="ru-RU"/>
              <a:t>переданные</a:t>
            </a:r>
          </a:p>
          <a:p>
            <a:pPr algn="ctr"/>
            <a:r>
              <a:rPr lang="ru-RU"/>
              <a:t>по договорам</a:t>
            </a:r>
          </a:p>
          <a:p>
            <a:pPr algn="ctr"/>
            <a:r>
              <a:rPr lang="ru-RU"/>
              <a:t>кредита и займа</a:t>
            </a:r>
          </a:p>
        </p:txBody>
      </p:sp>
      <p:sp>
        <p:nvSpPr>
          <p:cNvPr id="15370" name="Line 10"/>
          <p:cNvSpPr>
            <a:spLocks noChangeShapeType="1"/>
          </p:cNvSpPr>
          <p:nvPr/>
        </p:nvSpPr>
        <p:spPr bwMode="auto">
          <a:xfrm>
            <a:off x="6167438" y="2636838"/>
            <a:ext cx="0"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371" name="Line 11"/>
          <p:cNvSpPr>
            <a:spLocks noChangeShapeType="1"/>
          </p:cNvSpPr>
          <p:nvPr/>
        </p:nvSpPr>
        <p:spPr bwMode="auto">
          <a:xfrm flipH="1">
            <a:off x="3216276" y="2636838"/>
            <a:ext cx="2951163"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372" name="Line 12"/>
          <p:cNvSpPr>
            <a:spLocks noChangeShapeType="1"/>
          </p:cNvSpPr>
          <p:nvPr/>
        </p:nvSpPr>
        <p:spPr bwMode="auto">
          <a:xfrm flipH="1">
            <a:off x="2566988" y="2636839"/>
            <a:ext cx="3600450" cy="28082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373" name="Line 13"/>
          <p:cNvSpPr>
            <a:spLocks noChangeShapeType="1"/>
          </p:cNvSpPr>
          <p:nvPr/>
        </p:nvSpPr>
        <p:spPr bwMode="auto">
          <a:xfrm>
            <a:off x="6167438" y="2636839"/>
            <a:ext cx="3168650" cy="2592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374" name="Line 14"/>
          <p:cNvSpPr>
            <a:spLocks noChangeShapeType="1"/>
          </p:cNvSpPr>
          <p:nvPr/>
        </p:nvSpPr>
        <p:spPr bwMode="auto">
          <a:xfrm>
            <a:off x="4151314" y="4221164"/>
            <a:ext cx="503237" cy="1152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375" name="Line 15"/>
          <p:cNvSpPr>
            <a:spLocks noChangeShapeType="1"/>
          </p:cNvSpPr>
          <p:nvPr/>
        </p:nvSpPr>
        <p:spPr bwMode="auto">
          <a:xfrm>
            <a:off x="6167439" y="2636838"/>
            <a:ext cx="2592387"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1785255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circle(in)">
                                      <p:cBhvr>
                                        <p:cTn id="7" dur="2000"/>
                                        <p:tgtEl>
                                          <p:spTgt spid="15363"/>
                                        </p:tgtEl>
                                      </p:cBhvr>
                                    </p:animEffect>
                                  </p:childTnLst>
                                </p:cTn>
                              </p:par>
                            </p:childTnLst>
                          </p:cTn>
                        </p:par>
                        <p:par>
                          <p:cTn id="8" fill="hold" nodeType="afterGroup">
                            <p:stCondLst>
                              <p:cond delay="2000"/>
                            </p:stCondLst>
                            <p:childTnLst>
                              <p:par>
                                <p:cTn id="9" presetID="20" presetClass="entr" presetSubtype="0" fill="hold" grpId="1" nodeType="afterEffect">
                                  <p:stCondLst>
                                    <p:cond delay="0"/>
                                  </p:stCondLst>
                                  <p:childTnLst>
                                    <p:set>
                                      <p:cBhvr>
                                        <p:cTn id="10" dur="1" fill="hold">
                                          <p:stCondLst>
                                            <p:cond delay="0"/>
                                          </p:stCondLst>
                                        </p:cTn>
                                        <p:tgtEl>
                                          <p:spTgt spid="15363"/>
                                        </p:tgtEl>
                                        <p:attrNameLst>
                                          <p:attrName>style.visibility</p:attrName>
                                        </p:attrNameLst>
                                      </p:cBhvr>
                                      <p:to>
                                        <p:strVal val="visible"/>
                                      </p:to>
                                    </p:set>
                                    <p:animEffect transition="in" filter="wedge">
                                      <p:cBhvr>
                                        <p:cTn id="11" dur="2000"/>
                                        <p:tgtEl>
                                          <p:spTgt spid="15363"/>
                                        </p:tgtEl>
                                      </p:cBhvr>
                                    </p:animEffect>
                                  </p:childTnLst>
                                </p:cTn>
                              </p:par>
                            </p:childTnLst>
                          </p:cTn>
                        </p:par>
                        <p:par>
                          <p:cTn id="12" fill="hold" nodeType="afterGroup">
                            <p:stCondLst>
                              <p:cond delay="4000"/>
                            </p:stCondLst>
                            <p:childTnLst>
                              <p:par>
                                <p:cTn id="13" presetID="15" presetClass="entr" presetSubtype="0" fill="hold" grpId="0" nodeType="afterEffect">
                                  <p:stCondLst>
                                    <p:cond delay="0"/>
                                  </p:stCondLst>
                                  <p:childTnLst>
                                    <p:set>
                                      <p:cBhvr>
                                        <p:cTn id="14" dur="1" fill="hold">
                                          <p:stCondLst>
                                            <p:cond delay="0"/>
                                          </p:stCondLst>
                                        </p:cTn>
                                        <p:tgtEl>
                                          <p:spTgt spid="15371"/>
                                        </p:tgtEl>
                                        <p:attrNameLst>
                                          <p:attrName>style.visibility</p:attrName>
                                        </p:attrNameLst>
                                      </p:cBhvr>
                                      <p:to>
                                        <p:strVal val="visible"/>
                                      </p:to>
                                    </p:set>
                                    <p:anim calcmode="lin" valueType="num">
                                      <p:cBhvr>
                                        <p:cTn id="15" dur="1000" fill="hold"/>
                                        <p:tgtEl>
                                          <p:spTgt spid="15371"/>
                                        </p:tgtEl>
                                        <p:attrNameLst>
                                          <p:attrName>ppt_w</p:attrName>
                                        </p:attrNameLst>
                                      </p:cBhvr>
                                      <p:tavLst>
                                        <p:tav tm="0">
                                          <p:val>
                                            <p:fltVal val="0"/>
                                          </p:val>
                                        </p:tav>
                                        <p:tav tm="100000">
                                          <p:val>
                                            <p:strVal val="#ppt_w"/>
                                          </p:val>
                                        </p:tav>
                                      </p:tavLst>
                                    </p:anim>
                                    <p:anim calcmode="lin" valueType="num">
                                      <p:cBhvr>
                                        <p:cTn id="16" dur="1000" fill="hold"/>
                                        <p:tgtEl>
                                          <p:spTgt spid="15371"/>
                                        </p:tgtEl>
                                        <p:attrNameLst>
                                          <p:attrName>ppt_h</p:attrName>
                                        </p:attrNameLst>
                                      </p:cBhvr>
                                      <p:tavLst>
                                        <p:tav tm="0">
                                          <p:val>
                                            <p:fltVal val="0"/>
                                          </p:val>
                                        </p:tav>
                                        <p:tav tm="100000">
                                          <p:val>
                                            <p:strVal val="#ppt_h"/>
                                          </p:val>
                                        </p:tav>
                                      </p:tavLst>
                                    </p:anim>
                                    <p:anim calcmode="lin" valueType="num">
                                      <p:cBhvr>
                                        <p:cTn id="17" dur="1000" fill="hold"/>
                                        <p:tgtEl>
                                          <p:spTgt spid="15371"/>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5371"/>
                                        </p:tgtEl>
                                        <p:attrNameLst>
                                          <p:attrName>ppt_y</p:attrName>
                                        </p:attrNameLst>
                                      </p:cBhvr>
                                      <p:tavLst>
                                        <p:tav tm="0" fmla="#ppt_y+(sin(-2*pi*(1-$))*-#ppt_x+cos(-2*pi*(1-$))*(1-#ppt_y))*(1-$)">
                                          <p:val>
                                            <p:fltVal val="0"/>
                                          </p:val>
                                        </p:tav>
                                        <p:tav tm="100000">
                                          <p:val>
                                            <p:fltVal val="1"/>
                                          </p:val>
                                        </p:tav>
                                      </p:tavLst>
                                    </p:anim>
                                  </p:childTnLst>
                                </p:cTn>
                              </p:par>
                            </p:childTnLst>
                          </p:cTn>
                        </p:par>
                        <p:par>
                          <p:cTn id="19" fill="hold" nodeType="afterGroup">
                            <p:stCondLst>
                              <p:cond delay="5000"/>
                            </p:stCondLst>
                            <p:childTnLst>
                              <p:par>
                                <p:cTn id="20" presetID="15" presetClass="entr" presetSubtype="0" fill="hold" grpId="0" nodeType="afterEffect">
                                  <p:stCondLst>
                                    <p:cond delay="0"/>
                                  </p:stCondLst>
                                  <p:childTnLst>
                                    <p:set>
                                      <p:cBhvr>
                                        <p:cTn id="21" dur="1" fill="hold">
                                          <p:stCondLst>
                                            <p:cond delay="0"/>
                                          </p:stCondLst>
                                        </p:cTn>
                                        <p:tgtEl>
                                          <p:spTgt spid="15375"/>
                                        </p:tgtEl>
                                        <p:attrNameLst>
                                          <p:attrName>style.visibility</p:attrName>
                                        </p:attrNameLst>
                                      </p:cBhvr>
                                      <p:to>
                                        <p:strVal val="visible"/>
                                      </p:to>
                                    </p:set>
                                    <p:anim calcmode="lin" valueType="num">
                                      <p:cBhvr>
                                        <p:cTn id="22" dur="1000" fill="hold"/>
                                        <p:tgtEl>
                                          <p:spTgt spid="15375"/>
                                        </p:tgtEl>
                                        <p:attrNameLst>
                                          <p:attrName>ppt_w</p:attrName>
                                        </p:attrNameLst>
                                      </p:cBhvr>
                                      <p:tavLst>
                                        <p:tav tm="0">
                                          <p:val>
                                            <p:fltVal val="0"/>
                                          </p:val>
                                        </p:tav>
                                        <p:tav tm="100000">
                                          <p:val>
                                            <p:strVal val="#ppt_w"/>
                                          </p:val>
                                        </p:tav>
                                      </p:tavLst>
                                    </p:anim>
                                    <p:anim calcmode="lin" valueType="num">
                                      <p:cBhvr>
                                        <p:cTn id="23" dur="1000" fill="hold"/>
                                        <p:tgtEl>
                                          <p:spTgt spid="15375"/>
                                        </p:tgtEl>
                                        <p:attrNameLst>
                                          <p:attrName>ppt_h</p:attrName>
                                        </p:attrNameLst>
                                      </p:cBhvr>
                                      <p:tavLst>
                                        <p:tav tm="0">
                                          <p:val>
                                            <p:fltVal val="0"/>
                                          </p:val>
                                        </p:tav>
                                        <p:tav tm="100000">
                                          <p:val>
                                            <p:strVal val="#ppt_h"/>
                                          </p:val>
                                        </p:tav>
                                      </p:tavLst>
                                    </p:anim>
                                    <p:anim calcmode="lin" valueType="num">
                                      <p:cBhvr>
                                        <p:cTn id="24" dur="1000" fill="hold"/>
                                        <p:tgtEl>
                                          <p:spTgt spid="15375"/>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5375"/>
                                        </p:tgtEl>
                                        <p:attrNameLst>
                                          <p:attrName>ppt_y</p:attrName>
                                        </p:attrNameLst>
                                      </p:cBhvr>
                                      <p:tavLst>
                                        <p:tav tm="0" fmla="#ppt_y+(sin(-2*pi*(1-$))*-#ppt_x+cos(-2*pi*(1-$))*(1-#ppt_y))*(1-$)">
                                          <p:val>
                                            <p:fltVal val="0"/>
                                          </p:val>
                                        </p:tav>
                                        <p:tav tm="100000">
                                          <p:val>
                                            <p:fltVal val="1"/>
                                          </p:val>
                                        </p:tav>
                                      </p:tavLst>
                                    </p:anim>
                                  </p:childTnLst>
                                </p:cTn>
                              </p:par>
                            </p:childTnLst>
                          </p:cTn>
                        </p:par>
                        <p:par>
                          <p:cTn id="26" fill="hold" nodeType="afterGroup">
                            <p:stCondLst>
                              <p:cond delay="6000"/>
                            </p:stCondLst>
                            <p:childTnLst>
                              <p:par>
                                <p:cTn id="27" presetID="15" presetClass="entr" presetSubtype="0" fill="hold" grpId="0" nodeType="afterEffect">
                                  <p:stCondLst>
                                    <p:cond delay="0"/>
                                  </p:stCondLst>
                                  <p:childTnLst>
                                    <p:set>
                                      <p:cBhvr>
                                        <p:cTn id="28" dur="1" fill="hold">
                                          <p:stCondLst>
                                            <p:cond delay="0"/>
                                          </p:stCondLst>
                                        </p:cTn>
                                        <p:tgtEl>
                                          <p:spTgt spid="15370"/>
                                        </p:tgtEl>
                                        <p:attrNameLst>
                                          <p:attrName>style.visibility</p:attrName>
                                        </p:attrNameLst>
                                      </p:cBhvr>
                                      <p:to>
                                        <p:strVal val="visible"/>
                                      </p:to>
                                    </p:set>
                                    <p:anim calcmode="lin" valueType="num">
                                      <p:cBhvr>
                                        <p:cTn id="29" dur="1000" fill="hold"/>
                                        <p:tgtEl>
                                          <p:spTgt spid="15370"/>
                                        </p:tgtEl>
                                        <p:attrNameLst>
                                          <p:attrName>ppt_w</p:attrName>
                                        </p:attrNameLst>
                                      </p:cBhvr>
                                      <p:tavLst>
                                        <p:tav tm="0">
                                          <p:val>
                                            <p:fltVal val="0"/>
                                          </p:val>
                                        </p:tav>
                                        <p:tav tm="100000">
                                          <p:val>
                                            <p:strVal val="#ppt_w"/>
                                          </p:val>
                                        </p:tav>
                                      </p:tavLst>
                                    </p:anim>
                                    <p:anim calcmode="lin" valueType="num">
                                      <p:cBhvr>
                                        <p:cTn id="30" dur="1000" fill="hold"/>
                                        <p:tgtEl>
                                          <p:spTgt spid="15370"/>
                                        </p:tgtEl>
                                        <p:attrNameLst>
                                          <p:attrName>ppt_h</p:attrName>
                                        </p:attrNameLst>
                                      </p:cBhvr>
                                      <p:tavLst>
                                        <p:tav tm="0">
                                          <p:val>
                                            <p:fltVal val="0"/>
                                          </p:val>
                                        </p:tav>
                                        <p:tav tm="100000">
                                          <p:val>
                                            <p:strVal val="#ppt_h"/>
                                          </p:val>
                                        </p:tav>
                                      </p:tavLst>
                                    </p:anim>
                                    <p:anim calcmode="lin" valueType="num">
                                      <p:cBhvr>
                                        <p:cTn id="31" dur="1000" fill="hold"/>
                                        <p:tgtEl>
                                          <p:spTgt spid="153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5370"/>
                                        </p:tgtEl>
                                        <p:attrNameLst>
                                          <p:attrName>ppt_y</p:attrName>
                                        </p:attrNameLst>
                                      </p:cBhvr>
                                      <p:tavLst>
                                        <p:tav tm="0" fmla="#ppt_y+(sin(-2*pi*(1-$))*-#ppt_x+cos(-2*pi*(1-$))*(1-#ppt_y))*(1-$)">
                                          <p:val>
                                            <p:fltVal val="0"/>
                                          </p:val>
                                        </p:tav>
                                        <p:tav tm="100000">
                                          <p:val>
                                            <p:fltVal val="1"/>
                                          </p:val>
                                        </p:tav>
                                      </p:tavLst>
                                    </p:anim>
                                  </p:childTnLst>
                                </p:cTn>
                              </p:par>
                            </p:childTnLst>
                          </p:cTn>
                        </p:par>
                        <p:par>
                          <p:cTn id="33" fill="hold" nodeType="afterGroup">
                            <p:stCondLst>
                              <p:cond delay="7000"/>
                            </p:stCondLst>
                            <p:childTnLst>
                              <p:par>
                                <p:cTn id="34" presetID="3" presetClass="entr" presetSubtype="10" fill="hold" grpId="0" nodeType="afterEffect">
                                  <p:stCondLst>
                                    <p:cond delay="0"/>
                                  </p:stCondLst>
                                  <p:childTnLst>
                                    <p:set>
                                      <p:cBhvr>
                                        <p:cTn id="35" dur="1" fill="hold">
                                          <p:stCondLst>
                                            <p:cond delay="0"/>
                                          </p:stCondLst>
                                        </p:cTn>
                                        <p:tgtEl>
                                          <p:spTgt spid="15372"/>
                                        </p:tgtEl>
                                        <p:attrNameLst>
                                          <p:attrName>style.visibility</p:attrName>
                                        </p:attrNameLst>
                                      </p:cBhvr>
                                      <p:to>
                                        <p:strVal val="visible"/>
                                      </p:to>
                                    </p:set>
                                    <p:animEffect transition="in" filter="blinds(horizontal)">
                                      <p:cBhvr>
                                        <p:cTn id="36" dur="500"/>
                                        <p:tgtEl>
                                          <p:spTgt spid="15372"/>
                                        </p:tgtEl>
                                      </p:cBhvr>
                                    </p:animEffect>
                                  </p:childTnLst>
                                </p:cTn>
                              </p:par>
                            </p:childTnLst>
                          </p:cTn>
                        </p:par>
                        <p:par>
                          <p:cTn id="37" fill="hold" nodeType="afterGroup">
                            <p:stCondLst>
                              <p:cond delay="7500"/>
                            </p:stCondLst>
                            <p:childTnLst>
                              <p:par>
                                <p:cTn id="38" presetID="3" presetClass="entr" presetSubtype="10" fill="hold" grpId="0" nodeType="afterEffect">
                                  <p:stCondLst>
                                    <p:cond delay="0"/>
                                  </p:stCondLst>
                                  <p:childTnLst>
                                    <p:set>
                                      <p:cBhvr>
                                        <p:cTn id="39" dur="1" fill="hold">
                                          <p:stCondLst>
                                            <p:cond delay="0"/>
                                          </p:stCondLst>
                                        </p:cTn>
                                        <p:tgtEl>
                                          <p:spTgt spid="15373"/>
                                        </p:tgtEl>
                                        <p:attrNameLst>
                                          <p:attrName>style.visibility</p:attrName>
                                        </p:attrNameLst>
                                      </p:cBhvr>
                                      <p:to>
                                        <p:strVal val="visible"/>
                                      </p:to>
                                    </p:set>
                                    <p:animEffect transition="in" filter="blinds(horizontal)">
                                      <p:cBhvr>
                                        <p:cTn id="40" dur="500"/>
                                        <p:tgtEl>
                                          <p:spTgt spid="15373"/>
                                        </p:tgtEl>
                                      </p:cBhvr>
                                    </p:animEffect>
                                  </p:childTnLst>
                                </p:cTn>
                              </p:par>
                            </p:childTnLst>
                          </p:cTn>
                        </p:par>
                        <p:par>
                          <p:cTn id="41" fill="hold" nodeType="afterGroup">
                            <p:stCondLst>
                              <p:cond delay="8000"/>
                            </p:stCondLst>
                            <p:childTnLst>
                              <p:par>
                                <p:cTn id="42" presetID="31" presetClass="entr" presetSubtype="0" fill="hold" grpId="0" nodeType="afterEffect">
                                  <p:stCondLst>
                                    <p:cond delay="0"/>
                                  </p:stCondLst>
                                  <p:iterate type="lt">
                                    <p:tmPct val="5000"/>
                                  </p:iterate>
                                  <p:childTnLst>
                                    <p:set>
                                      <p:cBhvr>
                                        <p:cTn id="43" dur="1" fill="hold">
                                          <p:stCondLst>
                                            <p:cond delay="0"/>
                                          </p:stCondLst>
                                        </p:cTn>
                                        <p:tgtEl>
                                          <p:spTgt spid="15374"/>
                                        </p:tgtEl>
                                        <p:attrNameLst>
                                          <p:attrName>style.visibility</p:attrName>
                                        </p:attrNameLst>
                                      </p:cBhvr>
                                      <p:to>
                                        <p:strVal val="visible"/>
                                      </p:to>
                                    </p:set>
                                    <p:anim calcmode="lin" valueType="num">
                                      <p:cBhvr>
                                        <p:cTn id="44" dur="1000" fill="hold"/>
                                        <p:tgtEl>
                                          <p:spTgt spid="15374"/>
                                        </p:tgtEl>
                                        <p:attrNameLst>
                                          <p:attrName>ppt_w</p:attrName>
                                        </p:attrNameLst>
                                      </p:cBhvr>
                                      <p:tavLst>
                                        <p:tav tm="0">
                                          <p:val>
                                            <p:fltVal val="0"/>
                                          </p:val>
                                        </p:tav>
                                        <p:tav tm="100000">
                                          <p:val>
                                            <p:strVal val="#ppt_w"/>
                                          </p:val>
                                        </p:tav>
                                      </p:tavLst>
                                    </p:anim>
                                    <p:anim calcmode="lin" valueType="num">
                                      <p:cBhvr>
                                        <p:cTn id="45" dur="1000" fill="hold"/>
                                        <p:tgtEl>
                                          <p:spTgt spid="15374"/>
                                        </p:tgtEl>
                                        <p:attrNameLst>
                                          <p:attrName>ppt_h</p:attrName>
                                        </p:attrNameLst>
                                      </p:cBhvr>
                                      <p:tavLst>
                                        <p:tav tm="0">
                                          <p:val>
                                            <p:fltVal val="0"/>
                                          </p:val>
                                        </p:tav>
                                        <p:tav tm="100000">
                                          <p:val>
                                            <p:strVal val="#ppt_h"/>
                                          </p:val>
                                        </p:tav>
                                      </p:tavLst>
                                    </p:anim>
                                    <p:anim calcmode="lin" valueType="num">
                                      <p:cBhvr>
                                        <p:cTn id="46" dur="1000" fill="hold"/>
                                        <p:tgtEl>
                                          <p:spTgt spid="15374"/>
                                        </p:tgtEl>
                                        <p:attrNameLst>
                                          <p:attrName>style.rotation</p:attrName>
                                        </p:attrNameLst>
                                      </p:cBhvr>
                                      <p:tavLst>
                                        <p:tav tm="0">
                                          <p:val>
                                            <p:fltVal val="90"/>
                                          </p:val>
                                        </p:tav>
                                        <p:tav tm="100000">
                                          <p:val>
                                            <p:fltVal val="0"/>
                                          </p:val>
                                        </p:tav>
                                      </p:tavLst>
                                    </p:anim>
                                    <p:animEffect transition="in" filter="fade">
                                      <p:cBhvr>
                                        <p:cTn id="47" dur="1000"/>
                                        <p:tgtEl>
                                          <p:spTgt spid="15374"/>
                                        </p:tgtEl>
                                      </p:cBhvr>
                                    </p:animEffect>
                                  </p:childTnLst>
                                </p:cTn>
                              </p:par>
                            </p:childTnLst>
                          </p:cTn>
                        </p:par>
                        <p:par>
                          <p:cTn id="48" fill="hold" nodeType="afterGroup">
                            <p:stCondLst>
                              <p:cond delay="9000"/>
                            </p:stCondLst>
                            <p:childTnLst>
                              <p:par>
                                <p:cTn id="49" presetID="27" presetClass="entr" presetSubtype="0" fill="hold" grpId="0" nodeType="afterEffect">
                                  <p:stCondLst>
                                    <p:cond delay="0"/>
                                  </p:stCondLst>
                                  <p:iterate type="lt">
                                    <p:tmPct val="50000"/>
                                  </p:iterate>
                                  <p:childTnLst>
                                    <p:set>
                                      <p:cBhvr>
                                        <p:cTn id="50" dur="1" fill="hold">
                                          <p:stCondLst>
                                            <p:cond delay="0"/>
                                          </p:stCondLst>
                                        </p:cTn>
                                        <p:tgtEl>
                                          <p:spTgt spid="15364"/>
                                        </p:tgtEl>
                                        <p:attrNameLst>
                                          <p:attrName>style.visibility</p:attrName>
                                        </p:attrNameLst>
                                      </p:cBhvr>
                                      <p:to>
                                        <p:strVal val="visible"/>
                                      </p:to>
                                    </p:set>
                                    <p:anim calcmode="discrete" valueType="clr">
                                      <p:cBhvr override="childStyle">
                                        <p:cTn id="51" dur="80"/>
                                        <p:tgtEl>
                                          <p:spTgt spid="15364"/>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15364"/>
                                        </p:tgtEl>
                                        <p:attrNameLst>
                                          <p:attrName>fillcolor</p:attrName>
                                        </p:attrNameLst>
                                      </p:cBhvr>
                                      <p:tavLst>
                                        <p:tav tm="0">
                                          <p:val>
                                            <p:clrVal>
                                              <a:schemeClr val="accent2"/>
                                            </p:clrVal>
                                          </p:val>
                                        </p:tav>
                                        <p:tav tm="50000">
                                          <p:val>
                                            <p:clrVal>
                                              <a:schemeClr val="hlink"/>
                                            </p:clrVal>
                                          </p:val>
                                        </p:tav>
                                      </p:tavLst>
                                    </p:anim>
                                    <p:set>
                                      <p:cBhvr>
                                        <p:cTn id="53" dur="80"/>
                                        <p:tgtEl>
                                          <p:spTgt spid="15364"/>
                                        </p:tgtEl>
                                        <p:attrNameLst>
                                          <p:attrName>fill.type</p:attrName>
                                        </p:attrNameLst>
                                      </p:cBhvr>
                                      <p:to>
                                        <p:strVal val="solid"/>
                                      </p:to>
                                    </p:set>
                                  </p:childTnLst>
                                </p:cTn>
                              </p:par>
                            </p:childTnLst>
                          </p:cTn>
                        </p:par>
                        <p:par>
                          <p:cTn id="54" fill="hold" nodeType="afterGroup">
                            <p:stCondLst>
                              <p:cond delay="1016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15366"/>
                                        </p:tgtEl>
                                        <p:attrNameLst>
                                          <p:attrName>style.visibility</p:attrName>
                                        </p:attrNameLst>
                                      </p:cBhvr>
                                      <p:to>
                                        <p:strVal val="visible"/>
                                      </p:to>
                                    </p:set>
                                    <p:anim calcmode="discrete" valueType="clr">
                                      <p:cBhvr override="childStyle">
                                        <p:cTn id="57" dur="80"/>
                                        <p:tgtEl>
                                          <p:spTgt spid="15366"/>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15366"/>
                                        </p:tgtEl>
                                        <p:attrNameLst>
                                          <p:attrName>fillcolor</p:attrName>
                                        </p:attrNameLst>
                                      </p:cBhvr>
                                      <p:tavLst>
                                        <p:tav tm="0">
                                          <p:val>
                                            <p:clrVal>
                                              <a:schemeClr val="accent2"/>
                                            </p:clrVal>
                                          </p:val>
                                        </p:tav>
                                        <p:tav tm="50000">
                                          <p:val>
                                            <p:clrVal>
                                              <a:schemeClr val="hlink"/>
                                            </p:clrVal>
                                          </p:val>
                                        </p:tav>
                                      </p:tavLst>
                                    </p:anim>
                                    <p:set>
                                      <p:cBhvr>
                                        <p:cTn id="59" dur="80"/>
                                        <p:tgtEl>
                                          <p:spTgt spid="15366"/>
                                        </p:tgtEl>
                                        <p:attrNameLst>
                                          <p:attrName>fill.type</p:attrName>
                                        </p:attrNameLst>
                                      </p:cBhvr>
                                      <p:to>
                                        <p:strVal val="solid"/>
                                      </p:to>
                                    </p:set>
                                  </p:childTnLst>
                                </p:cTn>
                              </p:par>
                            </p:childTnLst>
                          </p:cTn>
                        </p:par>
                        <p:par>
                          <p:cTn id="60" fill="hold" nodeType="afterGroup">
                            <p:stCondLst>
                              <p:cond delay="12080"/>
                            </p:stCondLst>
                            <p:childTnLst>
                              <p:par>
                                <p:cTn id="61" presetID="20" presetClass="entr" presetSubtype="0" fill="hold" grpId="0" nodeType="afterEffect">
                                  <p:stCondLst>
                                    <p:cond delay="0"/>
                                  </p:stCondLst>
                                  <p:childTnLst>
                                    <p:set>
                                      <p:cBhvr>
                                        <p:cTn id="62" dur="1" fill="hold">
                                          <p:stCondLst>
                                            <p:cond delay="0"/>
                                          </p:stCondLst>
                                        </p:cTn>
                                        <p:tgtEl>
                                          <p:spTgt spid="15365"/>
                                        </p:tgtEl>
                                        <p:attrNameLst>
                                          <p:attrName>style.visibility</p:attrName>
                                        </p:attrNameLst>
                                      </p:cBhvr>
                                      <p:to>
                                        <p:strVal val="visible"/>
                                      </p:to>
                                    </p:set>
                                    <p:animEffect transition="in" filter="wedge">
                                      <p:cBhvr>
                                        <p:cTn id="63" dur="2000"/>
                                        <p:tgtEl>
                                          <p:spTgt spid="15365"/>
                                        </p:tgtEl>
                                      </p:cBhvr>
                                    </p:animEffect>
                                  </p:childTnLst>
                                </p:cTn>
                              </p:par>
                            </p:childTnLst>
                          </p:cTn>
                        </p:par>
                        <p:par>
                          <p:cTn id="64" fill="hold" nodeType="afterGroup">
                            <p:stCondLst>
                              <p:cond delay="14080"/>
                            </p:stCondLst>
                            <p:childTnLst>
                              <p:par>
                                <p:cTn id="65" presetID="52" presetClass="entr" presetSubtype="0" fill="hold" grpId="0" nodeType="afterEffect">
                                  <p:stCondLst>
                                    <p:cond delay="0"/>
                                  </p:stCondLst>
                                  <p:childTnLst>
                                    <p:set>
                                      <p:cBhvr>
                                        <p:cTn id="66" dur="1" fill="hold">
                                          <p:stCondLst>
                                            <p:cond delay="0"/>
                                          </p:stCondLst>
                                        </p:cTn>
                                        <p:tgtEl>
                                          <p:spTgt spid="15368"/>
                                        </p:tgtEl>
                                        <p:attrNameLst>
                                          <p:attrName>style.visibility</p:attrName>
                                        </p:attrNameLst>
                                      </p:cBhvr>
                                      <p:to>
                                        <p:strVal val="visible"/>
                                      </p:to>
                                    </p:set>
                                    <p:animScale>
                                      <p:cBhvr>
                                        <p:cTn id="67" dur="1000" decel="50000" fill="hold">
                                          <p:stCondLst>
                                            <p:cond delay="0"/>
                                          </p:stCondLst>
                                        </p:cTn>
                                        <p:tgtEl>
                                          <p:spTgt spid="153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15368"/>
                                        </p:tgtEl>
                                        <p:attrNameLst>
                                          <p:attrName>ppt_x</p:attrName>
                                          <p:attrName>ppt_y</p:attrName>
                                        </p:attrNameLst>
                                      </p:cBhvr>
                                    </p:animMotion>
                                    <p:animEffect transition="in" filter="fade">
                                      <p:cBhvr>
                                        <p:cTn id="69" dur="1000"/>
                                        <p:tgtEl>
                                          <p:spTgt spid="15368"/>
                                        </p:tgtEl>
                                      </p:cBhvr>
                                    </p:animEffect>
                                  </p:childTnLst>
                                </p:cTn>
                              </p:par>
                            </p:childTnLst>
                          </p:cTn>
                        </p:par>
                        <p:par>
                          <p:cTn id="70" fill="hold" nodeType="afterGroup">
                            <p:stCondLst>
                              <p:cond delay="15080"/>
                            </p:stCondLst>
                            <p:childTnLst>
                              <p:par>
                                <p:cTn id="71" presetID="52" presetClass="entr" presetSubtype="0" fill="hold" grpId="0" nodeType="afterEffect">
                                  <p:stCondLst>
                                    <p:cond delay="0"/>
                                  </p:stCondLst>
                                  <p:childTnLst>
                                    <p:set>
                                      <p:cBhvr>
                                        <p:cTn id="72" dur="1" fill="hold">
                                          <p:stCondLst>
                                            <p:cond delay="0"/>
                                          </p:stCondLst>
                                        </p:cTn>
                                        <p:tgtEl>
                                          <p:spTgt spid="15367"/>
                                        </p:tgtEl>
                                        <p:attrNameLst>
                                          <p:attrName>style.visibility</p:attrName>
                                        </p:attrNameLst>
                                      </p:cBhvr>
                                      <p:to>
                                        <p:strVal val="visible"/>
                                      </p:to>
                                    </p:set>
                                    <p:animScale>
                                      <p:cBhvr>
                                        <p:cTn id="73" dur="1000" decel="50000" fill="hold">
                                          <p:stCondLst>
                                            <p:cond delay="0"/>
                                          </p:stCondLst>
                                        </p:cTn>
                                        <p:tgtEl>
                                          <p:spTgt spid="153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5367"/>
                                        </p:tgtEl>
                                        <p:attrNameLst>
                                          <p:attrName>ppt_x</p:attrName>
                                          <p:attrName>ppt_y</p:attrName>
                                        </p:attrNameLst>
                                      </p:cBhvr>
                                    </p:animMotion>
                                    <p:animEffect transition="in" filter="fade">
                                      <p:cBhvr>
                                        <p:cTn id="75" dur="1000"/>
                                        <p:tgtEl>
                                          <p:spTgt spid="15367"/>
                                        </p:tgtEl>
                                      </p:cBhvr>
                                    </p:animEffect>
                                  </p:childTnLst>
                                </p:cTn>
                              </p:par>
                            </p:childTnLst>
                          </p:cTn>
                        </p:par>
                        <p:par>
                          <p:cTn id="76" fill="hold" nodeType="afterGroup">
                            <p:stCondLst>
                              <p:cond delay="16080"/>
                            </p:stCondLst>
                            <p:childTnLst>
                              <p:par>
                                <p:cTn id="77" presetID="6" presetClass="entr" presetSubtype="16" fill="hold" grpId="0" nodeType="afterEffect">
                                  <p:stCondLst>
                                    <p:cond delay="0"/>
                                  </p:stCondLst>
                                  <p:childTnLst>
                                    <p:set>
                                      <p:cBhvr>
                                        <p:cTn id="78" dur="1" fill="hold">
                                          <p:stCondLst>
                                            <p:cond delay="0"/>
                                          </p:stCondLst>
                                        </p:cTn>
                                        <p:tgtEl>
                                          <p:spTgt spid="15369"/>
                                        </p:tgtEl>
                                        <p:attrNameLst>
                                          <p:attrName>style.visibility</p:attrName>
                                        </p:attrNameLst>
                                      </p:cBhvr>
                                      <p:to>
                                        <p:strVal val="visible"/>
                                      </p:to>
                                    </p:set>
                                    <p:animEffect transition="in" filter="circle(in)">
                                      <p:cBhvr>
                                        <p:cTn id="79" dur="20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P spid="15363" grpId="1" animBg="1"/>
      <p:bldP spid="15364" grpId="0" animBg="1"/>
      <p:bldP spid="15365" grpId="0" animBg="1"/>
      <p:bldP spid="15366" grpId="0" animBg="1"/>
      <p:bldP spid="15367" grpId="0" animBg="1"/>
      <p:bldP spid="15368" grpId="0" animBg="1"/>
      <p:bldP spid="15369" grpId="0" animBg="1"/>
      <p:bldP spid="15370" grpId="0" animBg="1"/>
      <p:bldP spid="15371" grpId="0" animBg="1"/>
      <p:bldP spid="15372" grpId="0" animBg="1"/>
      <p:bldP spid="15373" grpId="0" animBg="1"/>
      <p:bldP spid="15374" grpId="0" animBg="1"/>
      <p:bldP spid="15375"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1" y="340659"/>
            <a:ext cx="10131425" cy="1456267"/>
          </a:xfrm>
        </p:spPr>
        <p:txBody>
          <a:bodyPr>
            <a:normAutofit/>
          </a:bodyPr>
          <a:lstStyle/>
          <a:p>
            <a:pPr algn="ctr"/>
            <a:r>
              <a:rPr lang="ru-RU" b="1" dirty="0">
                <a:solidFill>
                  <a:srgbClr val="FFFF00"/>
                </a:solidFill>
              </a:rPr>
              <a:t>Порядок формирования налоговой базы и налога на прибыль</a:t>
            </a:r>
          </a:p>
        </p:txBody>
      </p:sp>
      <p:sp>
        <p:nvSpPr>
          <p:cNvPr id="34819" name="Rectangle 3"/>
          <p:cNvSpPr>
            <a:spLocks noGrp="1" noChangeArrowheads="1"/>
          </p:cNvSpPr>
          <p:nvPr>
            <p:ph type="body" idx="1"/>
          </p:nvPr>
        </p:nvSpPr>
        <p:spPr/>
        <p:txBody>
          <a:bodyPr>
            <a:noAutofit/>
          </a:bodyPr>
          <a:lstStyle/>
          <a:p>
            <a:pPr>
              <a:lnSpc>
                <a:spcPct val="90000"/>
              </a:lnSpc>
            </a:pPr>
            <a:r>
              <a:rPr lang="ru-RU" sz="3600" dirty="0"/>
              <a:t>Налоговой базой для исчисления налога на прибыль признается прибыль организации, рассчитанная как сумма полученного дохода, уменьшенного на величину произведенных расходов.</a:t>
            </a:r>
          </a:p>
          <a:p>
            <a:pPr>
              <a:lnSpc>
                <a:spcPct val="90000"/>
              </a:lnSpc>
            </a:pPr>
            <a:endParaRPr lang="ru-RU" sz="3600" dirty="0"/>
          </a:p>
          <a:p>
            <a:pPr>
              <a:lnSpc>
                <a:spcPct val="90000"/>
              </a:lnSpc>
            </a:pPr>
            <a:r>
              <a:rPr lang="ru-RU" sz="3600" dirty="0"/>
              <a:t> Налоговая база по прибыли, облагаемой по разным ставкам, рассчитывается отдельно</a:t>
            </a:r>
          </a:p>
        </p:txBody>
      </p:sp>
    </p:spTree>
    <p:extLst>
      <p:ext uri="{BB962C8B-B14F-4D97-AF65-F5344CB8AC3E}">
        <p14:creationId xmlns:p14="http://schemas.microsoft.com/office/powerpoint/2010/main" val="184103515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707316" y="1281455"/>
            <a:ext cx="10131425" cy="3649133"/>
          </a:xfrm>
        </p:spPr>
        <p:txBody>
          <a:bodyPr>
            <a:noAutofit/>
          </a:bodyPr>
          <a:lstStyle/>
          <a:p>
            <a:r>
              <a:rPr lang="ru-RU" sz="3600" dirty="0"/>
              <a:t>При определении налоговой базы прибыль, подлежащая налогообложению, определяется нарастающим итогом с начала налогового периода</a:t>
            </a:r>
            <a:r>
              <a:rPr lang="ru-RU" sz="3600" dirty="0" smtClean="0"/>
              <a:t>.</a:t>
            </a:r>
          </a:p>
          <a:p>
            <a:endParaRPr lang="ru-RU" sz="3600" dirty="0"/>
          </a:p>
          <a:p>
            <a:r>
              <a:rPr lang="ru-RU" sz="3600" dirty="0"/>
              <a:t>В случае, если в отчетном периоде налогоплательщиком получен убыток, то в данном налоговом периоде налоговая база признается равной нулю.</a:t>
            </a:r>
          </a:p>
        </p:txBody>
      </p:sp>
    </p:spTree>
    <p:extLst>
      <p:ext uri="{BB962C8B-B14F-4D97-AF65-F5344CB8AC3E}">
        <p14:creationId xmlns:p14="http://schemas.microsoft.com/office/powerpoint/2010/main" val="273393639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61105" y="316972"/>
            <a:ext cx="10131425" cy="1456267"/>
          </a:xfrm>
        </p:spPr>
        <p:txBody>
          <a:bodyPr>
            <a:normAutofit/>
          </a:bodyPr>
          <a:lstStyle/>
          <a:p>
            <a:pPr algn="ctr"/>
            <a:r>
              <a:rPr lang="ru-RU" sz="4400" b="1" dirty="0">
                <a:solidFill>
                  <a:srgbClr val="FFFF00"/>
                </a:solidFill>
              </a:rPr>
              <a:t>Налоговый период</a:t>
            </a:r>
          </a:p>
        </p:txBody>
      </p:sp>
      <p:sp>
        <p:nvSpPr>
          <p:cNvPr id="16387" name="Rectangle 3"/>
          <p:cNvSpPr>
            <a:spLocks noChangeArrowheads="1"/>
          </p:cNvSpPr>
          <p:nvPr/>
        </p:nvSpPr>
        <p:spPr bwMode="auto">
          <a:xfrm>
            <a:off x="2711450" y="1700214"/>
            <a:ext cx="2736850" cy="7207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400"/>
              <a:t>Налоговый период</a:t>
            </a:r>
          </a:p>
        </p:txBody>
      </p:sp>
      <p:sp>
        <p:nvSpPr>
          <p:cNvPr id="16388" name="Rectangle 4"/>
          <p:cNvSpPr>
            <a:spLocks noChangeArrowheads="1"/>
          </p:cNvSpPr>
          <p:nvPr/>
        </p:nvSpPr>
        <p:spPr bwMode="auto">
          <a:xfrm>
            <a:off x="5448300" y="1700214"/>
            <a:ext cx="2952750" cy="7207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2400"/>
              <a:t>Отчётный период</a:t>
            </a:r>
          </a:p>
        </p:txBody>
      </p:sp>
      <p:sp>
        <p:nvSpPr>
          <p:cNvPr id="16389" name="Rectangle 5"/>
          <p:cNvSpPr>
            <a:spLocks noChangeArrowheads="1"/>
          </p:cNvSpPr>
          <p:nvPr/>
        </p:nvSpPr>
        <p:spPr bwMode="auto">
          <a:xfrm>
            <a:off x="2711450" y="2420939"/>
            <a:ext cx="2736850" cy="15128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3600"/>
              <a:t>1 год</a:t>
            </a:r>
          </a:p>
        </p:txBody>
      </p:sp>
      <p:sp>
        <p:nvSpPr>
          <p:cNvPr id="16390" name="Rectangle 6"/>
          <p:cNvSpPr>
            <a:spLocks noChangeArrowheads="1"/>
          </p:cNvSpPr>
          <p:nvPr/>
        </p:nvSpPr>
        <p:spPr bwMode="auto">
          <a:xfrm>
            <a:off x="5448300" y="2420939"/>
            <a:ext cx="2952750" cy="15128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3200" dirty="0"/>
              <a:t>1 квартал</a:t>
            </a:r>
          </a:p>
          <a:p>
            <a:pPr algn="ctr"/>
            <a:r>
              <a:rPr lang="ru-RU" sz="3200" dirty="0" smtClean="0"/>
              <a:t>полугодие</a:t>
            </a:r>
            <a:endParaRPr lang="ru-RU" sz="3200" dirty="0"/>
          </a:p>
          <a:p>
            <a:pPr algn="ctr"/>
            <a:r>
              <a:rPr lang="ru-RU" sz="3200" dirty="0" smtClean="0"/>
              <a:t>9 месяцев </a:t>
            </a:r>
            <a:endParaRPr lang="ru-RU" sz="3200" dirty="0"/>
          </a:p>
        </p:txBody>
      </p:sp>
      <p:sp>
        <p:nvSpPr>
          <p:cNvPr id="16391" name="Rectangle 7"/>
          <p:cNvSpPr>
            <a:spLocks noChangeArrowheads="1"/>
          </p:cNvSpPr>
          <p:nvPr/>
        </p:nvSpPr>
        <p:spPr bwMode="auto">
          <a:xfrm>
            <a:off x="2711449" y="4190384"/>
            <a:ext cx="5689600" cy="57626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3600"/>
              <a:t>Срок уплаты</a:t>
            </a:r>
          </a:p>
        </p:txBody>
      </p:sp>
      <p:sp>
        <p:nvSpPr>
          <p:cNvPr id="16392" name="Rectangle 8"/>
          <p:cNvSpPr>
            <a:spLocks noChangeArrowheads="1"/>
          </p:cNvSpPr>
          <p:nvPr/>
        </p:nvSpPr>
        <p:spPr bwMode="auto">
          <a:xfrm>
            <a:off x="2711450" y="4766647"/>
            <a:ext cx="2879725" cy="13684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sz="1600"/>
              <a:t>Ежемесячно авансовыми</a:t>
            </a:r>
          </a:p>
          <a:p>
            <a:pPr algn="ctr"/>
            <a:r>
              <a:rPr lang="ru-RU" sz="1600"/>
              <a:t> платежами по 1/3 от суммы </a:t>
            </a:r>
          </a:p>
          <a:p>
            <a:pPr algn="ctr"/>
            <a:r>
              <a:rPr lang="ru-RU" sz="1600"/>
              <a:t>Начисленного квартального </a:t>
            </a:r>
          </a:p>
          <a:p>
            <a:pPr algn="ctr"/>
            <a:r>
              <a:rPr lang="ru-RU" sz="1600"/>
              <a:t>налога</a:t>
            </a:r>
          </a:p>
        </p:txBody>
      </p:sp>
      <p:sp>
        <p:nvSpPr>
          <p:cNvPr id="16393" name="Rectangle 9"/>
          <p:cNvSpPr>
            <a:spLocks noChangeArrowheads="1"/>
          </p:cNvSpPr>
          <p:nvPr/>
        </p:nvSpPr>
        <p:spPr bwMode="auto">
          <a:xfrm>
            <a:off x="5591175" y="4766647"/>
            <a:ext cx="2809875" cy="1368425"/>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dirty="0"/>
              <a:t>Ежеквартально</a:t>
            </a:r>
          </a:p>
          <a:p>
            <a:pPr algn="ctr"/>
            <a:r>
              <a:rPr lang="ru-RU" dirty="0" smtClean="0"/>
              <a:t>(если </a:t>
            </a:r>
            <a:r>
              <a:rPr lang="ru-RU" dirty="0"/>
              <a:t>выручка от</a:t>
            </a:r>
          </a:p>
          <a:p>
            <a:pPr algn="ctr"/>
            <a:r>
              <a:rPr lang="ru-RU" dirty="0"/>
              <a:t>реализации не менее 3</a:t>
            </a:r>
          </a:p>
          <a:p>
            <a:pPr algn="ctr"/>
            <a:r>
              <a:rPr lang="ru-RU" dirty="0"/>
              <a:t>млн. руб. за каждый </a:t>
            </a:r>
          </a:p>
          <a:p>
            <a:pPr algn="ctr"/>
            <a:r>
              <a:rPr lang="ru-RU" dirty="0" smtClean="0"/>
              <a:t>квартал)</a:t>
            </a:r>
            <a:endParaRPr lang="ru-RU" dirty="0"/>
          </a:p>
        </p:txBody>
      </p:sp>
    </p:spTree>
    <p:extLst>
      <p:ext uri="{BB962C8B-B14F-4D97-AF65-F5344CB8AC3E}">
        <p14:creationId xmlns:p14="http://schemas.microsoft.com/office/powerpoint/2010/main" val="1983393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wedge">
                                      <p:cBhvr>
                                        <p:cTn id="7" dur="2000"/>
                                        <p:tgtEl>
                                          <p:spTgt spid="16387"/>
                                        </p:tgtEl>
                                      </p:cBhvr>
                                    </p:animEffect>
                                  </p:childTnLst>
                                </p:cTn>
                              </p:par>
                            </p:childTnLst>
                          </p:cTn>
                        </p:par>
                        <p:par>
                          <p:cTn id="8" fill="hold" nodeType="afterGroup">
                            <p:stCondLst>
                              <p:cond delay="2000"/>
                            </p:stCondLst>
                            <p:childTnLst>
                              <p:par>
                                <p:cTn id="9" presetID="20" presetClass="entr" presetSubtype="0" fill="hold" grpId="0" nodeType="afterEffect">
                                  <p:stCondLst>
                                    <p:cond delay="0"/>
                                  </p:stCondLst>
                                  <p:childTnLst>
                                    <p:set>
                                      <p:cBhvr>
                                        <p:cTn id="10" dur="1" fill="hold">
                                          <p:stCondLst>
                                            <p:cond delay="0"/>
                                          </p:stCondLst>
                                        </p:cTn>
                                        <p:tgtEl>
                                          <p:spTgt spid="16388"/>
                                        </p:tgtEl>
                                        <p:attrNameLst>
                                          <p:attrName>style.visibility</p:attrName>
                                        </p:attrNameLst>
                                      </p:cBhvr>
                                      <p:to>
                                        <p:strVal val="visible"/>
                                      </p:to>
                                    </p:set>
                                    <p:animEffect transition="in" filter="wedge">
                                      <p:cBhvr>
                                        <p:cTn id="11" dur="2000"/>
                                        <p:tgtEl>
                                          <p:spTgt spid="16388"/>
                                        </p:tgtEl>
                                      </p:cBhvr>
                                    </p:animEffect>
                                  </p:childTnLst>
                                </p:cTn>
                              </p:par>
                            </p:childTnLst>
                          </p:cTn>
                        </p:par>
                        <p:par>
                          <p:cTn id="12" fill="hold" nodeType="afterGroup">
                            <p:stCondLst>
                              <p:cond delay="4000"/>
                            </p:stCondLst>
                            <p:childTnLst>
                              <p:par>
                                <p:cTn id="13" presetID="21" presetClass="entr" presetSubtype="4" fill="hold" grpId="0" nodeType="afterEffect">
                                  <p:stCondLst>
                                    <p:cond delay="0"/>
                                  </p:stCondLst>
                                  <p:childTnLst>
                                    <p:set>
                                      <p:cBhvr>
                                        <p:cTn id="14" dur="1" fill="hold">
                                          <p:stCondLst>
                                            <p:cond delay="0"/>
                                          </p:stCondLst>
                                        </p:cTn>
                                        <p:tgtEl>
                                          <p:spTgt spid="16389"/>
                                        </p:tgtEl>
                                        <p:attrNameLst>
                                          <p:attrName>style.visibility</p:attrName>
                                        </p:attrNameLst>
                                      </p:cBhvr>
                                      <p:to>
                                        <p:strVal val="visible"/>
                                      </p:to>
                                    </p:set>
                                    <p:animEffect transition="in" filter="wheel(4)">
                                      <p:cBhvr>
                                        <p:cTn id="15" dur="2000"/>
                                        <p:tgtEl>
                                          <p:spTgt spid="16389"/>
                                        </p:tgtEl>
                                      </p:cBhvr>
                                    </p:animEffect>
                                  </p:childTnLst>
                                </p:cTn>
                              </p:par>
                            </p:childTnLst>
                          </p:cTn>
                        </p:par>
                        <p:par>
                          <p:cTn id="16" fill="hold" nodeType="afterGroup">
                            <p:stCondLst>
                              <p:cond delay="6000"/>
                            </p:stCondLst>
                            <p:childTnLst>
                              <p:par>
                                <p:cTn id="17" presetID="21" presetClass="entr" presetSubtype="4" fill="hold" grpId="0" nodeType="afterEffect">
                                  <p:stCondLst>
                                    <p:cond delay="0"/>
                                  </p:stCondLst>
                                  <p:childTnLst>
                                    <p:set>
                                      <p:cBhvr>
                                        <p:cTn id="18" dur="1" fill="hold">
                                          <p:stCondLst>
                                            <p:cond delay="0"/>
                                          </p:stCondLst>
                                        </p:cTn>
                                        <p:tgtEl>
                                          <p:spTgt spid="16390"/>
                                        </p:tgtEl>
                                        <p:attrNameLst>
                                          <p:attrName>style.visibility</p:attrName>
                                        </p:attrNameLst>
                                      </p:cBhvr>
                                      <p:to>
                                        <p:strVal val="visible"/>
                                      </p:to>
                                    </p:set>
                                    <p:animEffect transition="in" filter="wheel(4)">
                                      <p:cBhvr>
                                        <p:cTn id="19" dur="2000"/>
                                        <p:tgtEl>
                                          <p:spTgt spid="16390"/>
                                        </p:tgtEl>
                                      </p:cBhvr>
                                    </p:animEffect>
                                  </p:childTnLst>
                                </p:cTn>
                              </p:par>
                            </p:childTnLst>
                          </p:cTn>
                        </p:par>
                        <p:par>
                          <p:cTn id="20" fill="hold" nodeType="afterGroup">
                            <p:stCondLst>
                              <p:cond delay="8000"/>
                            </p:stCondLst>
                            <p:childTnLst>
                              <p:par>
                                <p:cTn id="21" presetID="52" presetClass="entr" presetSubtype="0" fill="hold" grpId="0" nodeType="afterEffect">
                                  <p:stCondLst>
                                    <p:cond delay="0"/>
                                  </p:stCondLst>
                                  <p:childTnLst>
                                    <p:set>
                                      <p:cBhvr>
                                        <p:cTn id="22" dur="1" fill="hold">
                                          <p:stCondLst>
                                            <p:cond delay="0"/>
                                          </p:stCondLst>
                                        </p:cTn>
                                        <p:tgtEl>
                                          <p:spTgt spid="16391"/>
                                        </p:tgtEl>
                                        <p:attrNameLst>
                                          <p:attrName>style.visibility</p:attrName>
                                        </p:attrNameLst>
                                      </p:cBhvr>
                                      <p:to>
                                        <p:strVal val="visible"/>
                                      </p:to>
                                    </p:set>
                                    <p:animScale>
                                      <p:cBhvr>
                                        <p:cTn id="23" dur="1000" decel="50000" fill="hold">
                                          <p:stCondLst>
                                            <p:cond delay="0"/>
                                          </p:stCondLst>
                                        </p:cTn>
                                        <p:tgtEl>
                                          <p:spTgt spid="163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6391"/>
                                        </p:tgtEl>
                                        <p:attrNameLst>
                                          <p:attrName>ppt_x</p:attrName>
                                          <p:attrName>ppt_y</p:attrName>
                                        </p:attrNameLst>
                                      </p:cBhvr>
                                    </p:animMotion>
                                    <p:animEffect transition="in" filter="fade">
                                      <p:cBhvr>
                                        <p:cTn id="25" dur="1000"/>
                                        <p:tgtEl>
                                          <p:spTgt spid="16391"/>
                                        </p:tgtEl>
                                      </p:cBhvr>
                                    </p:animEffect>
                                  </p:childTnLst>
                                </p:cTn>
                              </p:par>
                            </p:childTnLst>
                          </p:cTn>
                        </p:par>
                        <p:par>
                          <p:cTn id="26" fill="hold" nodeType="afterGroup">
                            <p:stCondLst>
                              <p:cond delay="9000"/>
                            </p:stCondLst>
                            <p:childTnLst>
                              <p:par>
                                <p:cTn id="27" presetID="39" presetClass="entr" presetSubtype="0" accel="100000" fill="hold" grpId="0" nodeType="afterEffect">
                                  <p:stCondLst>
                                    <p:cond delay="0"/>
                                  </p:stCondLst>
                                  <p:childTnLst>
                                    <p:set>
                                      <p:cBhvr>
                                        <p:cTn id="28" dur="1" fill="hold">
                                          <p:stCondLst>
                                            <p:cond delay="0"/>
                                          </p:stCondLst>
                                        </p:cTn>
                                        <p:tgtEl>
                                          <p:spTgt spid="16392"/>
                                        </p:tgtEl>
                                        <p:attrNameLst>
                                          <p:attrName>style.visibility</p:attrName>
                                        </p:attrNameLst>
                                      </p:cBhvr>
                                      <p:to>
                                        <p:strVal val="visible"/>
                                      </p:to>
                                    </p:set>
                                    <p:anim calcmode="lin" valueType="num">
                                      <p:cBhvr>
                                        <p:cTn id="29" dur="500" fill="hold"/>
                                        <p:tgtEl>
                                          <p:spTgt spid="16392"/>
                                        </p:tgtEl>
                                        <p:attrNameLst>
                                          <p:attrName>ppt_h</p:attrName>
                                        </p:attrNameLst>
                                      </p:cBhvr>
                                      <p:tavLst>
                                        <p:tav tm="0">
                                          <p:val>
                                            <p:strVal val="#ppt_h/20"/>
                                          </p:val>
                                        </p:tav>
                                        <p:tav tm="50000">
                                          <p:val>
                                            <p:strVal val="#ppt_h/20"/>
                                          </p:val>
                                        </p:tav>
                                        <p:tav tm="100000">
                                          <p:val>
                                            <p:strVal val="#ppt_h"/>
                                          </p:val>
                                        </p:tav>
                                      </p:tavLst>
                                    </p:anim>
                                    <p:anim calcmode="lin" valueType="num">
                                      <p:cBhvr>
                                        <p:cTn id="30" dur="500" fill="hold"/>
                                        <p:tgtEl>
                                          <p:spTgt spid="16392"/>
                                        </p:tgtEl>
                                        <p:attrNameLst>
                                          <p:attrName>ppt_w</p:attrName>
                                        </p:attrNameLst>
                                      </p:cBhvr>
                                      <p:tavLst>
                                        <p:tav tm="0">
                                          <p:val>
                                            <p:strVal val="#ppt_w+.3"/>
                                          </p:val>
                                        </p:tav>
                                        <p:tav tm="50000">
                                          <p:val>
                                            <p:strVal val="#ppt_w+.3"/>
                                          </p:val>
                                        </p:tav>
                                        <p:tav tm="100000">
                                          <p:val>
                                            <p:strVal val="#ppt_w"/>
                                          </p:val>
                                        </p:tav>
                                      </p:tavLst>
                                    </p:anim>
                                    <p:anim calcmode="lin" valueType="num">
                                      <p:cBhvr>
                                        <p:cTn id="31" dur="500" fill="hold"/>
                                        <p:tgtEl>
                                          <p:spTgt spid="16392"/>
                                        </p:tgtEl>
                                        <p:attrNameLst>
                                          <p:attrName>ppt_x</p:attrName>
                                        </p:attrNameLst>
                                      </p:cBhvr>
                                      <p:tavLst>
                                        <p:tav tm="0">
                                          <p:val>
                                            <p:strVal val="#ppt_x-.3"/>
                                          </p:val>
                                        </p:tav>
                                        <p:tav tm="50000">
                                          <p:val>
                                            <p:strVal val="#ppt_x"/>
                                          </p:val>
                                        </p:tav>
                                        <p:tav tm="100000">
                                          <p:val>
                                            <p:strVal val="#ppt_x"/>
                                          </p:val>
                                        </p:tav>
                                      </p:tavLst>
                                    </p:anim>
                                    <p:anim calcmode="lin" valueType="num">
                                      <p:cBhvr>
                                        <p:cTn id="32" dur="500" fill="hold"/>
                                        <p:tgtEl>
                                          <p:spTgt spid="1639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9500"/>
                            </p:stCondLst>
                            <p:childTnLst>
                              <p:par>
                                <p:cTn id="34" presetID="39" presetClass="entr" presetSubtype="0" accel="100000" fill="hold" grpId="0" nodeType="afterEffect">
                                  <p:stCondLst>
                                    <p:cond delay="0"/>
                                  </p:stCondLst>
                                  <p:childTnLst>
                                    <p:set>
                                      <p:cBhvr>
                                        <p:cTn id="35" dur="1" fill="hold">
                                          <p:stCondLst>
                                            <p:cond delay="0"/>
                                          </p:stCondLst>
                                        </p:cTn>
                                        <p:tgtEl>
                                          <p:spTgt spid="16393"/>
                                        </p:tgtEl>
                                        <p:attrNameLst>
                                          <p:attrName>style.visibility</p:attrName>
                                        </p:attrNameLst>
                                      </p:cBhvr>
                                      <p:to>
                                        <p:strVal val="visible"/>
                                      </p:to>
                                    </p:set>
                                    <p:anim calcmode="lin" valueType="num">
                                      <p:cBhvr>
                                        <p:cTn id="36" dur="500" fill="hold"/>
                                        <p:tgtEl>
                                          <p:spTgt spid="16393"/>
                                        </p:tgtEl>
                                        <p:attrNameLst>
                                          <p:attrName>ppt_h</p:attrName>
                                        </p:attrNameLst>
                                      </p:cBhvr>
                                      <p:tavLst>
                                        <p:tav tm="0">
                                          <p:val>
                                            <p:strVal val="#ppt_h/20"/>
                                          </p:val>
                                        </p:tav>
                                        <p:tav tm="50000">
                                          <p:val>
                                            <p:strVal val="#ppt_h/20"/>
                                          </p:val>
                                        </p:tav>
                                        <p:tav tm="100000">
                                          <p:val>
                                            <p:strVal val="#ppt_h"/>
                                          </p:val>
                                        </p:tav>
                                      </p:tavLst>
                                    </p:anim>
                                    <p:anim calcmode="lin" valueType="num">
                                      <p:cBhvr>
                                        <p:cTn id="37" dur="500" fill="hold"/>
                                        <p:tgtEl>
                                          <p:spTgt spid="16393"/>
                                        </p:tgtEl>
                                        <p:attrNameLst>
                                          <p:attrName>ppt_w</p:attrName>
                                        </p:attrNameLst>
                                      </p:cBhvr>
                                      <p:tavLst>
                                        <p:tav tm="0">
                                          <p:val>
                                            <p:strVal val="#ppt_w+.3"/>
                                          </p:val>
                                        </p:tav>
                                        <p:tav tm="50000">
                                          <p:val>
                                            <p:strVal val="#ppt_w+.3"/>
                                          </p:val>
                                        </p:tav>
                                        <p:tav tm="100000">
                                          <p:val>
                                            <p:strVal val="#ppt_w"/>
                                          </p:val>
                                        </p:tav>
                                      </p:tavLst>
                                    </p:anim>
                                    <p:anim calcmode="lin" valueType="num">
                                      <p:cBhvr>
                                        <p:cTn id="38" dur="500" fill="hold"/>
                                        <p:tgtEl>
                                          <p:spTgt spid="16393"/>
                                        </p:tgtEl>
                                        <p:attrNameLst>
                                          <p:attrName>ppt_x</p:attrName>
                                        </p:attrNameLst>
                                      </p:cBhvr>
                                      <p:tavLst>
                                        <p:tav tm="0">
                                          <p:val>
                                            <p:strVal val="#ppt_x-.3"/>
                                          </p:val>
                                        </p:tav>
                                        <p:tav tm="50000">
                                          <p:val>
                                            <p:strVal val="#ppt_x"/>
                                          </p:val>
                                        </p:tav>
                                        <p:tav tm="100000">
                                          <p:val>
                                            <p:strVal val="#ppt_x"/>
                                          </p:val>
                                        </p:tav>
                                      </p:tavLst>
                                    </p:anim>
                                    <p:anim calcmode="lin" valueType="num">
                                      <p:cBhvr>
                                        <p:cTn id="39" dur="500" fill="hold"/>
                                        <p:tgtEl>
                                          <p:spTgt spid="163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P spid="16388" grpId="0" animBg="1"/>
      <p:bldP spid="16389" grpId="0" animBg="1"/>
      <p:bldP spid="16390" grpId="0" animBg="1"/>
      <p:bldP spid="16391" grpId="0" animBg="1"/>
      <p:bldP spid="16392" grpId="0" animBg="1"/>
      <p:bldP spid="16393"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79439" y="882127"/>
            <a:ext cx="10131425" cy="4378361"/>
          </a:xfrm>
        </p:spPr>
        <p:txBody>
          <a:bodyPr>
            <a:noAutofit/>
          </a:bodyPr>
          <a:lstStyle/>
          <a:p>
            <a:pPr algn="ctr"/>
            <a:r>
              <a:rPr lang="ru-RU" sz="7200" b="1" dirty="0" smtClean="0">
                <a:solidFill>
                  <a:srgbClr val="FFFF00"/>
                </a:solidFill>
              </a:rPr>
              <a:t>УПРОЩЕННАЯ СИСТЕМА НАЛОГООБЛОЖЕНИЯ</a:t>
            </a:r>
            <a:endParaRPr lang="ru-RU" sz="7200" b="1" dirty="0">
              <a:solidFill>
                <a:srgbClr val="FFFF00"/>
              </a:solidFill>
            </a:endParaRPr>
          </a:p>
        </p:txBody>
      </p:sp>
    </p:spTree>
    <p:extLst>
      <p:ext uri="{BB962C8B-B14F-4D97-AF65-F5344CB8AC3E}">
        <p14:creationId xmlns:p14="http://schemas.microsoft.com/office/powerpoint/2010/main" val="173726097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81200" y="277813"/>
            <a:ext cx="8229600" cy="774700"/>
          </a:xfrm>
        </p:spPr>
        <p:txBody>
          <a:bodyPr/>
          <a:lstStyle/>
          <a:p>
            <a:r>
              <a:rPr lang="ru-RU" sz="3200" b="1" i="1" u="sng"/>
              <a:t>Применение:</a:t>
            </a:r>
          </a:p>
        </p:txBody>
      </p:sp>
      <p:sp>
        <p:nvSpPr>
          <p:cNvPr id="10243" name="Rectangle 3"/>
          <p:cNvSpPr>
            <a:spLocks noGrp="1" noChangeArrowheads="1"/>
          </p:cNvSpPr>
          <p:nvPr>
            <p:ph type="body" idx="1"/>
          </p:nvPr>
        </p:nvSpPr>
        <p:spPr>
          <a:xfrm>
            <a:off x="1992313" y="1196975"/>
            <a:ext cx="8229600" cy="5327650"/>
          </a:xfrm>
        </p:spPr>
        <p:txBody>
          <a:bodyPr>
            <a:normAutofit/>
          </a:bodyPr>
          <a:lstStyle/>
          <a:p>
            <a:pPr algn="just"/>
            <a:r>
              <a:rPr lang="ru-RU" sz="4000" dirty="0"/>
              <a:t>УСНО применяется организациями и индивидуальными предпринимателями наряду с общей системой налогообложения</a:t>
            </a:r>
          </a:p>
          <a:p>
            <a:pPr algn="just"/>
            <a:endParaRPr lang="ru-RU" sz="4000" dirty="0"/>
          </a:p>
          <a:p>
            <a:pPr algn="just"/>
            <a:r>
              <a:rPr lang="ru-RU" sz="4000" dirty="0"/>
              <a:t>Переход или возврат от одной системы к другой осуществляется на добровольной основе</a:t>
            </a:r>
          </a:p>
        </p:txBody>
      </p:sp>
    </p:spTree>
    <p:extLst>
      <p:ext uri="{BB962C8B-B14F-4D97-AF65-F5344CB8AC3E}">
        <p14:creationId xmlns:p14="http://schemas.microsoft.com/office/powerpoint/2010/main" val="98601355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81200" y="277813"/>
            <a:ext cx="8229600" cy="774700"/>
          </a:xfrm>
        </p:spPr>
        <p:txBody>
          <a:bodyPr/>
          <a:lstStyle/>
          <a:p>
            <a:r>
              <a:rPr lang="ru-RU" sz="3200" b="1" i="1" u="sng" dirty="0">
                <a:solidFill>
                  <a:srgbClr val="FFFF00"/>
                </a:solidFill>
              </a:rPr>
              <a:t>Для организаций:</a:t>
            </a:r>
          </a:p>
        </p:txBody>
      </p:sp>
      <p:sp>
        <p:nvSpPr>
          <p:cNvPr id="11267" name="Rectangle 3"/>
          <p:cNvSpPr>
            <a:spLocks noGrp="1" noChangeArrowheads="1"/>
          </p:cNvSpPr>
          <p:nvPr>
            <p:ph type="body" idx="1"/>
          </p:nvPr>
        </p:nvSpPr>
        <p:spPr>
          <a:xfrm>
            <a:off x="1981200" y="1052513"/>
            <a:ext cx="8229600" cy="5078412"/>
          </a:xfrm>
        </p:spPr>
        <p:txBody>
          <a:bodyPr>
            <a:normAutofit/>
          </a:bodyPr>
          <a:lstStyle/>
          <a:p>
            <a:pPr algn="just">
              <a:lnSpc>
                <a:spcPct val="80000"/>
              </a:lnSpc>
              <a:buFont typeface="Wingdings" panose="05000000000000000000" pitchFamily="2" charset="2"/>
              <a:buNone/>
            </a:pPr>
            <a:r>
              <a:rPr lang="ru-RU" sz="2000" dirty="0"/>
              <a:t>	</a:t>
            </a:r>
            <a:r>
              <a:rPr lang="ru-RU" sz="2400" dirty="0"/>
              <a:t>Применение УСНО предусматривает замену уплаты:</a:t>
            </a:r>
          </a:p>
          <a:p>
            <a:pPr algn="just">
              <a:lnSpc>
                <a:spcPct val="80000"/>
              </a:lnSpc>
            </a:pPr>
            <a:endParaRPr lang="ru-RU" sz="2400" dirty="0"/>
          </a:p>
          <a:p>
            <a:pPr algn="just">
              <a:lnSpc>
                <a:spcPct val="80000"/>
              </a:lnSpc>
            </a:pPr>
            <a:r>
              <a:rPr lang="ru-RU" sz="2400" dirty="0"/>
              <a:t> налога на прибыль организаций</a:t>
            </a:r>
          </a:p>
          <a:p>
            <a:pPr algn="just">
              <a:lnSpc>
                <a:spcPct val="80000"/>
              </a:lnSpc>
            </a:pPr>
            <a:endParaRPr lang="ru-RU" sz="2400" dirty="0"/>
          </a:p>
          <a:p>
            <a:pPr algn="just">
              <a:lnSpc>
                <a:spcPct val="80000"/>
              </a:lnSpc>
            </a:pPr>
            <a:r>
              <a:rPr lang="ru-RU" sz="2400" dirty="0"/>
              <a:t> НДС</a:t>
            </a:r>
          </a:p>
          <a:p>
            <a:pPr algn="just">
              <a:lnSpc>
                <a:spcPct val="80000"/>
              </a:lnSpc>
            </a:pPr>
            <a:endParaRPr lang="ru-RU" sz="2400" dirty="0"/>
          </a:p>
          <a:p>
            <a:pPr algn="just">
              <a:lnSpc>
                <a:spcPct val="80000"/>
              </a:lnSpc>
            </a:pPr>
            <a:r>
              <a:rPr lang="ru-RU" sz="2400" dirty="0"/>
              <a:t> налога на имущество организаций</a:t>
            </a:r>
          </a:p>
          <a:p>
            <a:pPr marL="0" indent="0" algn="just">
              <a:lnSpc>
                <a:spcPct val="80000"/>
              </a:lnSpc>
              <a:buNone/>
            </a:pPr>
            <a:endParaRPr lang="ru-RU" sz="2400" dirty="0"/>
          </a:p>
          <a:p>
            <a:pPr algn="just">
              <a:lnSpc>
                <a:spcPct val="80000"/>
              </a:lnSpc>
              <a:buFont typeface="Wingdings" panose="05000000000000000000" pitchFamily="2" charset="2"/>
              <a:buNone/>
            </a:pPr>
            <a:r>
              <a:rPr lang="ru-RU" sz="2400" dirty="0"/>
              <a:t>	</a:t>
            </a:r>
            <a:r>
              <a:rPr lang="ru-RU" sz="2400" b="1" dirty="0">
                <a:solidFill>
                  <a:srgbClr val="FF0000"/>
                </a:solidFill>
              </a:rPr>
              <a:t>уплатой единого налога, исчисляемого по результатам хозяйственной деятельности организаций за налоговый период.</a:t>
            </a:r>
          </a:p>
        </p:txBody>
      </p:sp>
    </p:spTree>
    <p:extLst>
      <p:ext uri="{BB962C8B-B14F-4D97-AF65-F5344CB8AC3E}">
        <p14:creationId xmlns:p14="http://schemas.microsoft.com/office/powerpoint/2010/main" val="259166303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ru-RU" sz="3200" b="1" i="1" u="sng" dirty="0">
                <a:solidFill>
                  <a:srgbClr val="FFFF00"/>
                </a:solidFill>
              </a:rPr>
              <a:t>Для индивидуальных предпринимателей:</a:t>
            </a:r>
          </a:p>
        </p:txBody>
      </p:sp>
      <p:sp>
        <p:nvSpPr>
          <p:cNvPr id="12291" name="Rectangle 3"/>
          <p:cNvSpPr>
            <a:spLocks noGrp="1" noChangeArrowheads="1"/>
          </p:cNvSpPr>
          <p:nvPr>
            <p:ph type="body" idx="1"/>
          </p:nvPr>
        </p:nvSpPr>
        <p:spPr/>
        <p:txBody>
          <a:bodyPr>
            <a:normAutofit/>
          </a:bodyPr>
          <a:lstStyle/>
          <a:p>
            <a:pPr algn="just">
              <a:lnSpc>
                <a:spcPct val="80000"/>
              </a:lnSpc>
            </a:pPr>
            <a:r>
              <a:rPr lang="ru-RU" sz="2400" dirty="0"/>
              <a:t>Применение УСНО предусматривает замену уплаты: </a:t>
            </a:r>
          </a:p>
          <a:p>
            <a:pPr algn="just">
              <a:lnSpc>
                <a:spcPct val="80000"/>
              </a:lnSpc>
            </a:pPr>
            <a:endParaRPr lang="ru-RU" sz="2400" dirty="0"/>
          </a:p>
          <a:p>
            <a:pPr algn="just">
              <a:lnSpc>
                <a:spcPct val="80000"/>
              </a:lnSpc>
            </a:pPr>
            <a:r>
              <a:rPr lang="ru-RU" sz="2400" dirty="0"/>
              <a:t>НДФЛ (по доходам, полученным от осуществления предпринимательской деятельности) </a:t>
            </a:r>
          </a:p>
          <a:p>
            <a:pPr algn="just">
              <a:lnSpc>
                <a:spcPct val="80000"/>
              </a:lnSpc>
            </a:pPr>
            <a:endParaRPr lang="ru-RU" sz="2400" dirty="0"/>
          </a:p>
          <a:p>
            <a:pPr algn="just">
              <a:lnSpc>
                <a:spcPct val="80000"/>
              </a:lnSpc>
            </a:pPr>
            <a:r>
              <a:rPr lang="ru-RU" sz="2800" dirty="0"/>
              <a:t>НДС</a:t>
            </a:r>
          </a:p>
          <a:p>
            <a:pPr algn="just">
              <a:lnSpc>
                <a:spcPct val="80000"/>
              </a:lnSpc>
            </a:pPr>
            <a:endParaRPr lang="ru-RU" sz="2800" dirty="0"/>
          </a:p>
          <a:p>
            <a:pPr algn="just">
              <a:lnSpc>
                <a:spcPct val="80000"/>
              </a:lnSpc>
            </a:pPr>
            <a:r>
              <a:rPr lang="ru-RU" sz="2800" dirty="0"/>
              <a:t> налога на имущество физических лиц</a:t>
            </a:r>
          </a:p>
          <a:p>
            <a:pPr marL="0" indent="0" algn="just">
              <a:lnSpc>
                <a:spcPct val="80000"/>
              </a:lnSpc>
              <a:buNone/>
            </a:pPr>
            <a:endParaRPr lang="ru-RU" sz="2800" dirty="0" smtClean="0"/>
          </a:p>
        </p:txBody>
      </p:sp>
    </p:spTree>
    <p:extLst>
      <p:ext uri="{BB962C8B-B14F-4D97-AF65-F5344CB8AC3E}">
        <p14:creationId xmlns:p14="http://schemas.microsoft.com/office/powerpoint/2010/main" val="69950400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1981200" y="549275"/>
            <a:ext cx="8229600" cy="5581650"/>
          </a:xfrm>
        </p:spPr>
        <p:txBody>
          <a:bodyPr/>
          <a:lstStyle/>
          <a:p>
            <a:pPr algn="just">
              <a:buFont typeface="Wingdings" panose="05000000000000000000" pitchFamily="2" charset="2"/>
              <a:buNone/>
            </a:pPr>
            <a:r>
              <a:rPr lang="ru-RU" sz="2800" dirty="0"/>
              <a:t>		</a:t>
            </a:r>
            <a:r>
              <a:rPr lang="ru-RU" sz="3600" b="1" dirty="0">
                <a:solidFill>
                  <a:srgbClr val="FFFF00"/>
                </a:solidFill>
              </a:rPr>
              <a:t>Для всех налогоплательщиков:</a:t>
            </a:r>
          </a:p>
          <a:p>
            <a:pPr algn="just"/>
            <a:endParaRPr lang="ru-RU" sz="2800" dirty="0"/>
          </a:p>
          <a:p>
            <a:pPr algn="just"/>
            <a:r>
              <a:rPr lang="ru-RU" sz="2800" dirty="0"/>
              <a:t>Сохраняется обычный порядок уплаты страховых взносов на обязательное </a:t>
            </a:r>
            <a:r>
              <a:rPr lang="ru-RU" sz="2800" dirty="0" smtClean="0"/>
              <a:t>пенсионное и социальное  </a:t>
            </a:r>
            <a:r>
              <a:rPr lang="ru-RU" sz="2800" dirty="0"/>
              <a:t>страхование</a:t>
            </a:r>
          </a:p>
          <a:p>
            <a:pPr algn="just"/>
            <a:endParaRPr lang="ru-RU" sz="2800" dirty="0"/>
          </a:p>
          <a:p>
            <a:pPr algn="just"/>
            <a:r>
              <a:rPr lang="ru-RU" sz="2800" dirty="0"/>
              <a:t>Иные налоги организациями и индивидуальными предпринимателями, применяющими УСНО, уплачиваются в соответствии с общим режимом налогообложения</a:t>
            </a:r>
          </a:p>
        </p:txBody>
      </p:sp>
    </p:spTree>
    <p:extLst>
      <p:ext uri="{BB962C8B-B14F-4D97-AF65-F5344CB8AC3E}">
        <p14:creationId xmlns:p14="http://schemas.microsoft.com/office/powerpoint/2010/main" val="292945327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981200" y="277813"/>
            <a:ext cx="8218488" cy="1566862"/>
          </a:xfrm>
        </p:spPr>
        <p:txBody>
          <a:bodyPr/>
          <a:lstStyle/>
          <a:p>
            <a:r>
              <a:rPr lang="ru-RU" sz="2800" b="1"/>
              <a:t>Обычный налогоплательщик, находящийся на УСНО уплачивает следующие налоги и сборы:</a:t>
            </a:r>
            <a:r>
              <a:rPr lang="ru-RU" sz="2800"/>
              <a:t/>
            </a:r>
            <a:br>
              <a:rPr lang="ru-RU" sz="2800"/>
            </a:br>
            <a:endParaRPr lang="ru-RU" sz="2800"/>
          </a:p>
        </p:txBody>
      </p:sp>
      <p:sp>
        <p:nvSpPr>
          <p:cNvPr id="48131" name="Rectangle 3"/>
          <p:cNvSpPr>
            <a:spLocks noGrp="1" noChangeArrowheads="1"/>
          </p:cNvSpPr>
          <p:nvPr>
            <p:ph type="body" idx="1"/>
          </p:nvPr>
        </p:nvSpPr>
        <p:spPr>
          <a:xfrm>
            <a:off x="1981200" y="1600200"/>
            <a:ext cx="8229600" cy="4997450"/>
          </a:xfrm>
        </p:spPr>
        <p:txBody>
          <a:bodyPr/>
          <a:lstStyle/>
          <a:p>
            <a:pPr>
              <a:lnSpc>
                <a:spcPct val="80000"/>
              </a:lnSpc>
            </a:pPr>
            <a:r>
              <a:rPr lang="ru-RU" sz="2400" dirty="0"/>
              <a:t>единый налог</a:t>
            </a:r>
          </a:p>
          <a:p>
            <a:pPr>
              <a:lnSpc>
                <a:spcPct val="80000"/>
              </a:lnSpc>
            </a:pPr>
            <a:endParaRPr lang="ru-RU" sz="2400" dirty="0"/>
          </a:p>
          <a:p>
            <a:pPr>
              <a:lnSpc>
                <a:spcPct val="80000"/>
              </a:lnSpc>
            </a:pPr>
            <a:r>
              <a:rPr lang="ru-RU" sz="2400" dirty="0"/>
              <a:t>налог на доходы физических лиц (в качестве налогового агента)</a:t>
            </a:r>
          </a:p>
          <a:p>
            <a:pPr>
              <a:lnSpc>
                <a:spcPct val="80000"/>
              </a:lnSpc>
            </a:pPr>
            <a:endParaRPr lang="ru-RU" sz="2400" dirty="0"/>
          </a:p>
          <a:p>
            <a:pPr>
              <a:lnSpc>
                <a:spcPct val="80000"/>
              </a:lnSpc>
            </a:pPr>
            <a:r>
              <a:rPr lang="ru-RU" sz="2400" dirty="0"/>
              <a:t>страховые взносы на обязательное пенсионное </a:t>
            </a:r>
            <a:r>
              <a:rPr lang="ru-RU" sz="2400" dirty="0" smtClean="0"/>
              <a:t>и социальное страхование</a:t>
            </a:r>
            <a:endParaRPr lang="ru-RU" sz="2400" dirty="0"/>
          </a:p>
          <a:p>
            <a:pPr>
              <a:lnSpc>
                <a:spcPct val="80000"/>
              </a:lnSpc>
            </a:pPr>
            <a:endParaRPr lang="ru-RU" sz="2400" dirty="0"/>
          </a:p>
          <a:p>
            <a:pPr>
              <a:lnSpc>
                <a:spcPct val="80000"/>
              </a:lnSpc>
            </a:pPr>
            <a:r>
              <a:rPr lang="ru-RU" sz="2400" dirty="0"/>
              <a:t>взносы на обязательное социальное страхование от несчастных случаев на производстве и профессиональных заболеваний</a:t>
            </a:r>
          </a:p>
          <a:p>
            <a:pPr>
              <a:lnSpc>
                <a:spcPct val="80000"/>
              </a:lnSpc>
            </a:pPr>
            <a:endParaRPr lang="ru-RU" sz="2400" dirty="0"/>
          </a:p>
          <a:p>
            <a:pPr>
              <a:lnSpc>
                <a:spcPct val="80000"/>
              </a:lnSpc>
            </a:pPr>
            <a:r>
              <a:rPr lang="ru-RU" sz="2400" dirty="0"/>
              <a:t>сбор за сверхнормативные выбросы в окружающую среду.</a:t>
            </a:r>
          </a:p>
        </p:txBody>
      </p:sp>
    </p:spTree>
    <p:extLst>
      <p:ext uri="{BB962C8B-B14F-4D97-AF65-F5344CB8AC3E}">
        <p14:creationId xmlns:p14="http://schemas.microsoft.com/office/powerpoint/2010/main" val="1927836167"/>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ru-RU" sz="3200" b="1" i="1" u="sng"/>
              <a:t>Организации и ИП имеют право перейти на УСНО при следующих условиях:</a:t>
            </a:r>
          </a:p>
        </p:txBody>
      </p:sp>
      <p:sp>
        <p:nvSpPr>
          <p:cNvPr id="14339" name="Rectangle 3"/>
          <p:cNvSpPr>
            <a:spLocks noGrp="1" noChangeArrowheads="1"/>
          </p:cNvSpPr>
          <p:nvPr>
            <p:ph type="body" idx="1"/>
          </p:nvPr>
        </p:nvSpPr>
        <p:spPr>
          <a:xfrm>
            <a:off x="1992313" y="1844676"/>
            <a:ext cx="8229600" cy="4525963"/>
          </a:xfrm>
        </p:spPr>
        <p:txBody>
          <a:bodyPr/>
          <a:lstStyle/>
          <a:p>
            <a:pPr algn="just">
              <a:lnSpc>
                <a:spcPct val="90000"/>
              </a:lnSpc>
            </a:pPr>
            <a:r>
              <a:rPr lang="ru-RU" sz="2800" dirty="0"/>
              <a:t>По итогам 9 месяцев года, в котором организация подаёт заявление о переходе, доход от реализации не должен превышать </a:t>
            </a:r>
            <a:r>
              <a:rPr lang="ru-RU" sz="2800" dirty="0" smtClean="0"/>
              <a:t>4</a:t>
            </a:r>
            <a:r>
              <a:rPr lang="en-US" sz="2800" dirty="0" smtClean="0"/>
              <a:t>5</a:t>
            </a:r>
            <a:r>
              <a:rPr lang="ru-RU" sz="2800" dirty="0" smtClean="0"/>
              <a:t> </a:t>
            </a:r>
            <a:r>
              <a:rPr lang="ru-RU" sz="2800" dirty="0"/>
              <a:t>млн. руб. (без НДС) </a:t>
            </a:r>
          </a:p>
          <a:p>
            <a:pPr algn="just">
              <a:lnSpc>
                <a:spcPct val="90000"/>
              </a:lnSpc>
            </a:pPr>
            <a:endParaRPr lang="ru-RU" sz="2800" dirty="0"/>
          </a:p>
          <a:p>
            <a:pPr algn="just">
              <a:lnSpc>
                <a:spcPct val="90000"/>
              </a:lnSpc>
            </a:pPr>
            <a:r>
              <a:rPr lang="ru-RU" sz="2800" dirty="0"/>
              <a:t>Для ИП ограничение по доходам, полученным от предпринимательской деятельности, для перехода на УСНО не установлено</a:t>
            </a:r>
          </a:p>
        </p:txBody>
      </p:sp>
    </p:spTree>
    <p:extLst>
      <p:ext uri="{BB962C8B-B14F-4D97-AF65-F5344CB8AC3E}">
        <p14:creationId xmlns:p14="http://schemas.microsoft.com/office/powerpoint/2010/main" val="97908601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1981200" y="620713"/>
            <a:ext cx="8229600" cy="5510212"/>
          </a:xfrm>
        </p:spPr>
        <p:txBody>
          <a:bodyPr/>
          <a:lstStyle/>
          <a:p>
            <a:pPr algn="just">
              <a:lnSpc>
                <a:spcPct val="90000"/>
              </a:lnSpc>
            </a:pPr>
            <a:r>
              <a:rPr lang="ru-RU" sz="2800"/>
              <a:t>Организации в уставном капитале которых доля других организаций составляет более 25 %</a:t>
            </a:r>
          </a:p>
          <a:p>
            <a:pPr algn="just">
              <a:lnSpc>
                <a:spcPct val="90000"/>
              </a:lnSpc>
            </a:pPr>
            <a:endParaRPr lang="ru-RU" sz="2800"/>
          </a:p>
          <a:p>
            <a:pPr algn="just">
              <a:lnSpc>
                <a:spcPct val="90000"/>
              </a:lnSpc>
            </a:pPr>
            <a:r>
              <a:rPr lang="ru-RU" sz="2800"/>
              <a:t>Средняя численность работников за налоговый период не превышает 100 человек</a:t>
            </a:r>
          </a:p>
          <a:p>
            <a:pPr algn="just">
              <a:lnSpc>
                <a:spcPct val="90000"/>
              </a:lnSpc>
            </a:pPr>
            <a:endParaRPr lang="ru-RU" sz="2800"/>
          </a:p>
          <a:p>
            <a:pPr algn="just">
              <a:lnSpc>
                <a:spcPct val="90000"/>
              </a:lnSpc>
            </a:pPr>
            <a:r>
              <a:rPr lang="ru-RU" sz="2800"/>
              <a:t>Остаточная стоимость ОС и НМА, находящихся в собственности организации, не превышает 100 млн. руб</a:t>
            </a:r>
          </a:p>
        </p:txBody>
      </p:sp>
    </p:spTree>
    <p:extLst>
      <p:ext uri="{BB962C8B-B14F-4D97-AF65-F5344CB8AC3E}">
        <p14:creationId xmlns:p14="http://schemas.microsoft.com/office/powerpoint/2010/main" val="350997022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ru-RU" b="1" i="1" u="sng"/>
              <a:t>Не вправе применять УСНО:</a:t>
            </a:r>
          </a:p>
        </p:txBody>
      </p:sp>
      <p:sp>
        <p:nvSpPr>
          <p:cNvPr id="17411" name="Rectangle 3"/>
          <p:cNvSpPr>
            <a:spLocks noGrp="1" noChangeArrowheads="1"/>
          </p:cNvSpPr>
          <p:nvPr>
            <p:ph type="body" idx="1"/>
          </p:nvPr>
        </p:nvSpPr>
        <p:spPr>
          <a:xfrm>
            <a:off x="1919288" y="1773238"/>
            <a:ext cx="8229600" cy="4525962"/>
          </a:xfrm>
        </p:spPr>
        <p:txBody>
          <a:bodyPr>
            <a:normAutofit lnSpcReduction="10000"/>
          </a:bodyPr>
          <a:lstStyle/>
          <a:p>
            <a:pPr>
              <a:lnSpc>
                <a:spcPct val="80000"/>
              </a:lnSpc>
            </a:pPr>
            <a:r>
              <a:rPr lang="ru-RU" sz="2800"/>
              <a:t>Организации, имеющие филиалы и представительства</a:t>
            </a:r>
          </a:p>
          <a:p>
            <a:pPr>
              <a:lnSpc>
                <a:spcPct val="80000"/>
              </a:lnSpc>
            </a:pPr>
            <a:endParaRPr lang="ru-RU" sz="2800"/>
          </a:p>
          <a:p>
            <a:pPr>
              <a:lnSpc>
                <a:spcPct val="80000"/>
              </a:lnSpc>
            </a:pPr>
            <a:r>
              <a:rPr lang="ru-RU" sz="2800"/>
              <a:t>Банки и страховщики</a:t>
            </a:r>
          </a:p>
          <a:p>
            <a:pPr>
              <a:lnSpc>
                <a:spcPct val="80000"/>
              </a:lnSpc>
            </a:pPr>
            <a:endParaRPr lang="ru-RU" sz="2800"/>
          </a:p>
          <a:p>
            <a:pPr>
              <a:lnSpc>
                <a:spcPct val="80000"/>
              </a:lnSpc>
            </a:pPr>
            <a:r>
              <a:rPr lang="ru-RU" sz="2800"/>
              <a:t>Негосударственные пенсионные фонды</a:t>
            </a:r>
          </a:p>
          <a:p>
            <a:pPr>
              <a:lnSpc>
                <a:spcPct val="80000"/>
              </a:lnSpc>
            </a:pPr>
            <a:endParaRPr lang="ru-RU" sz="2800"/>
          </a:p>
          <a:p>
            <a:pPr>
              <a:lnSpc>
                <a:spcPct val="80000"/>
              </a:lnSpc>
            </a:pPr>
            <a:r>
              <a:rPr lang="ru-RU" sz="2800"/>
              <a:t>Инвестиционные фонды</a:t>
            </a:r>
          </a:p>
          <a:p>
            <a:pPr>
              <a:lnSpc>
                <a:spcPct val="80000"/>
              </a:lnSpc>
            </a:pPr>
            <a:endParaRPr lang="en-US" sz="2800"/>
          </a:p>
          <a:p>
            <a:pPr>
              <a:lnSpc>
                <a:spcPct val="80000"/>
              </a:lnSpc>
            </a:pPr>
            <a:r>
              <a:rPr lang="ru-RU" sz="2800"/>
              <a:t>Ломбарды</a:t>
            </a:r>
          </a:p>
          <a:p>
            <a:pPr>
              <a:lnSpc>
                <a:spcPct val="80000"/>
              </a:lnSpc>
            </a:pPr>
            <a:endParaRPr lang="ru-RU" sz="2800"/>
          </a:p>
        </p:txBody>
      </p:sp>
    </p:spTree>
    <p:extLst>
      <p:ext uri="{BB962C8B-B14F-4D97-AF65-F5344CB8AC3E}">
        <p14:creationId xmlns:p14="http://schemas.microsoft.com/office/powerpoint/2010/main" val="81359316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1981200" y="188913"/>
            <a:ext cx="8229600" cy="6335712"/>
          </a:xfrm>
        </p:spPr>
        <p:txBody>
          <a:bodyPr>
            <a:normAutofit fontScale="92500" lnSpcReduction="10000"/>
          </a:bodyPr>
          <a:lstStyle/>
          <a:p>
            <a:pPr algn="just">
              <a:lnSpc>
                <a:spcPct val="90000"/>
              </a:lnSpc>
            </a:pPr>
            <a:r>
              <a:rPr lang="ru-RU" sz="2400" dirty="0"/>
              <a:t>Профессиональные участники</a:t>
            </a:r>
            <a:r>
              <a:rPr lang="en-US" sz="2400" dirty="0"/>
              <a:t> </a:t>
            </a:r>
            <a:r>
              <a:rPr lang="ru-RU" sz="2400" dirty="0"/>
              <a:t>РЦБ</a:t>
            </a:r>
          </a:p>
          <a:p>
            <a:pPr algn="just">
              <a:lnSpc>
                <a:spcPct val="90000"/>
              </a:lnSpc>
            </a:pPr>
            <a:endParaRPr lang="ru-RU" sz="2400" dirty="0"/>
          </a:p>
          <a:p>
            <a:pPr algn="just">
              <a:lnSpc>
                <a:spcPct val="90000"/>
              </a:lnSpc>
            </a:pPr>
            <a:r>
              <a:rPr lang="ru-RU" sz="2400" dirty="0"/>
              <a:t>Организации и ИП, занимающиеся:</a:t>
            </a:r>
          </a:p>
          <a:p>
            <a:pPr algn="just">
              <a:lnSpc>
                <a:spcPct val="90000"/>
              </a:lnSpc>
              <a:buFontTx/>
              <a:buChar char="-"/>
            </a:pPr>
            <a:r>
              <a:rPr lang="ru-RU" sz="2400" dirty="0"/>
              <a:t>игорным бизнесом </a:t>
            </a:r>
          </a:p>
          <a:p>
            <a:pPr algn="just">
              <a:lnSpc>
                <a:spcPct val="90000"/>
              </a:lnSpc>
              <a:buFontTx/>
              <a:buChar char="-"/>
            </a:pPr>
            <a:r>
              <a:rPr lang="ru-RU" sz="2400" dirty="0"/>
              <a:t>производством подакцизной продукции</a:t>
            </a:r>
          </a:p>
          <a:p>
            <a:pPr algn="just">
              <a:lnSpc>
                <a:spcPct val="90000"/>
              </a:lnSpc>
              <a:buFontTx/>
              <a:buChar char="-"/>
            </a:pPr>
            <a:r>
              <a:rPr lang="ru-RU" sz="2400" dirty="0"/>
              <a:t>добычей и реализацией полезных ископаемых;</a:t>
            </a:r>
          </a:p>
          <a:p>
            <a:pPr algn="just">
              <a:lnSpc>
                <a:spcPct val="90000"/>
              </a:lnSpc>
              <a:buFontTx/>
              <a:buNone/>
            </a:pPr>
            <a:endParaRPr lang="ru-RU" sz="2400" dirty="0"/>
          </a:p>
          <a:p>
            <a:pPr algn="just">
              <a:lnSpc>
                <a:spcPct val="90000"/>
              </a:lnSpc>
            </a:pPr>
            <a:r>
              <a:rPr lang="ru-RU" sz="2400" dirty="0"/>
              <a:t>Организации, являющиеся участниками соглашения о разделе продукции</a:t>
            </a:r>
          </a:p>
          <a:p>
            <a:pPr algn="just">
              <a:lnSpc>
                <a:spcPct val="90000"/>
              </a:lnSpc>
            </a:pPr>
            <a:endParaRPr lang="ru-RU" sz="2400" dirty="0"/>
          </a:p>
          <a:p>
            <a:pPr algn="just">
              <a:lnSpc>
                <a:spcPct val="90000"/>
              </a:lnSpc>
            </a:pPr>
            <a:r>
              <a:rPr lang="ru-RU" sz="2400" dirty="0"/>
              <a:t>Организации и ИП, переведённые на ЕСХН</a:t>
            </a:r>
          </a:p>
          <a:p>
            <a:pPr algn="just">
              <a:lnSpc>
                <a:spcPct val="90000"/>
              </a:lnSpc>
            </a:pPr>
            <a:endParaRPr lang="ru-RU" sz="2400" dirty="0"/>
          </a:p>
          <a:p>
            <a:pPr algn="just">
              <a:lnSpc>
                <a:spcPct val="90000"/>
              </a:lnSpc>
            </a:pPr>
            <a:r>
              <a:rPr lang="ru-RU" sz="2400" dirty="0" smtClean="0"/>
              <a:t>Бюджетные и казенные  </a:t>
            </a:r>
            <a:r>
              <a:rPr lang="ru-RU" sz="2400" dirty="0"/>
              <a:t>учреждения</a:t>
            </a:r>
          </a:p>
          <a:p>
            <a:pPr algn="just">
              <a:lnSpc>
                <a:spcPct val="90000"/>
              </a:lnSpc>
              <a:buFont typeface="Wingdings" panose="05000000000000000000" pitchFamily="2" charset="2"/>
              <a:buNone/>
            </a:pPr>
            <a:endParaRPr lang="ru-RU" sz="2400" dirty="0"/>
          </a:p>
          <a:p>
            <a:pPr algn="just">
              <a:lnSpc>
                <a:spcPct val="90000"/>
              </a:lnSpc>
            </a:pPr>
            <a:r>
              <a:rPr lang="ru-RU" sz="2400" dirty="0"/>
              <a:t>Иностранные организации имеющие филиалы и представительства.</a:t>
            </a:r>
            <a:endParaRPr lang="en-US" sz="2400" dirty="0"/>
          </a:p>
          <a:p>
            <a:pPr algn="just">
              <a:lnSpc>
                <a:spcPct val="90000"/>
              </a:lnSpc>
            </a:pPr>
            <a:endParaRPr lang="ru-RU" sz="2400" dirty="0"/>
          </a:p>
        </p:txBody>
      </p:sp>
    </p:spTree>
    <p:extLst>
      <p:ext uri="{BB962C8B-B14F-4D97-AF65-F5344CB8AC3E}">
        <p14:creationId xmlns:p14="http://schemas.microsoft.com/office/powerpoint/2010/main" val="189953581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1" y="168537"/>
            <a:ext cx="10131425" cy="1456267"/>
          </a:xfrm>
        </p:spPr>
        <p:txBody>
          <a:bodyPr/>
          <a:lstStyle/>
          <a:p>
            <a:r>
              <a:rPr lang="ru-RU" sz="3200" b="1" i="1" u="sng" dirty="0">
                <a:solidFill>
                  <a:srgbClr val="FFFF00"/>
                </a:solidFill>
              </a:rPr>
              <a:t>Объекты налогообложения:</a:t>
            </a:r>
          </a:p>
        </p:txBody>
      </p:sp>
      <p:sp>
        <p:nvSpPr>
          <p:cNvPr id="21507" name="Rectangle 3"/>
          <p:cNvSpPr>
            <a:spLocks noGrp="1" noChangeArrowheads="1"/>
          </p:cNvSpPr>
          <p:nvPr>
            <p:ph type="body" idx="1"/>
          </p:nvPr>
        </p:nvSpPr>
        <p:spPr/>
        <p:txBody>
          <a:bodyPr>
            <a:normAutofit/>
          </a:bodyPr>
          <a:lstStyle/>
          <a:p>
            <a:pPr>
              <a:lnSpc>
                <a:spcPct val="90000"/>
              </a:lnSpc>
            </a:pPr>
            <a:r>
              <a:rPr lang="ru-RU" sz="2800" dirty="0"/>
              <a:t>Доходы</a:t>
            </a:r>
          </a:p>
          <a:p>
            <a:pPr>
              <a:lnSpc>
                <a:spcPct val="90000"/>
              </a:lnSpc>
            </a:pPr>
            <a:endParaRPr lang="ru-RU" sz="2800" dirty="0"/>
          </a:p>
          <a:p>
            <a:pPr>
              <a:lnSpc>
                <a:spcPct val="90000"/>
              </a:lnSpc>
            </a:pPr>
            <a:r>
              <a:rPr lang="ru-RU" sz="2800" dirty="0"/>
              <a:t>Доходы, уменьшенные на величину расходов</a:t>
            </a:r>
          </a:p>
          <a:p>
            <a:pPr>
              <a:lnSpc>
                <a:spcPct val="90000"/>
              </a:lnSpc>
            </a:pPr>
            <a:endParaRPr lang="ru-RU" sz="2800" dirty="0"/>
          </a:p>
          <a:p>
            <a:pPr algn="just">
              <a:lnSpc>
                <a:spcPct val="90000"/>
              </a:lnSpc>
              <a:buFont typeface="Wingdings" panose="05000000000000000000" pitchFamily="2" charset="2"/>
              <a:buNone/>
            </a:pPr>
            <a:r>
              <a:rPr lang="ru-RU" sz="2800" dirty="0"/>
              <a:t>	Выбор объекта налогообложения осуществляется налогоплательщиком самостоятельно. </a:t>
            </a:r>
          </a:p>
          <a:p>
            <a:pPr algn="just">
              <a:lnSpc>
                <a:spcPct val="90000"/>
              </a:lnSpc>
              <a:buFont typeface="Wingdings" panose="05000000000000000000" pitchFamily="2" charset="2"/>
              <a:buNone/>
            </a:pPr>
            <a:r>
              <a:rPr lang="ru-RU" sz="2800" dirty="0"/>
              <a:t>	</a:t>
            </a:r>
          </a:p>
          <a:p>
            <a:pPr>
              <a:lnSpc>
                <a:spcPct val="90000"/>
              </a:lnSpc>
            </a:pPr>
            <a:endParaRPr lang="ru-RU" sz="2800" dirty="0"/>
          </a:p>
          <a:p>
            <a:pPr>
              <a:lnSpc>
                <a:spcPct val="90000"/>
              </a:lnSpc>
            </a:pPr>
            <a:endParaRPr lang="ru-RU" sz="2800" dirty="0"/>
          </a:p>
          <a:p>
            <a:pPr>
              <a:lnSpc>
                <a:spcPct val="90000"/>
              </a:lnSpc>
            </a:pPr>
            <a:endParaRPr lang="ru-RU" sz="2800" dirty="0"/>
          </a:p>
        </p:txBody>
      </p:sp>
    </p:spTree>
    <p:extLst>
      <p:ext uri="{BB962C8B-B14F-4D97-AF65-F5344CB8AC3E}">
        <p14:creationId xmlns:p14="http://schemas.microsoft.com/office/powerpoint/2010/main" val="354924311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ru-RU" sz="4000"/>
              <a:t>Порядок определения доходов</a:t>
            </a:r>
          </a:p>
        </p:txBody>
      </p:sp>
      <p:sp>
        <p:nvSpPr>
          <p:cNvPr id="51203" name="Rectangle 3"/>
          <p:cNvSpPr>
            <a:spLocks noGrp="1" noChangeArrowheads="1"/>
          </p:cNvSpPr>
          <p:nvPr>
            <p:ph type="body" idx="1"/>
          </p:nvPr>
        </p:nvSpPr>
        <p:spPr/>
        <p:txBody>
          <a:bodyPr>
            <a:normAutofit/>
          </a:bodyPr>
          <a:lstStyle/>
          <a:p>
            <a:pPr algn="just"/>
            <a:r>
              <a:rPr lang="ru-RU" sz="2800" dirty="0"/>
              <a:t>Доходы от реализации</a:t>
            </a:r>
          </a:p>
          <a:p>
            <a:pPr algn="just"/>
            <a:endParaRPr lang="ru-RU" sz="2800" dirty="0"/>
          </a:p>
          <a:p>
            <a:pPr algn="just"/>
            <a:r>
              <a:rPr lang="ru-RU" sz="2800" dirty="0"/>
              <a:t>Внереализационные доходы</a:t>
            </a:r>
          </a:p>
          <a:p>
            <a:pPr algn="just"/>
            <a:endParaRPr lang="ru-RU" sz="2800" dirty="0"/>
          </a:p>
          <a:p>
            <a:pPr algn="just">
              <a:buFont typeface="Wingdings" panose="05000000000000000000" pitchFamily="2" charset="2"/>
              <a:buNone/>
            </a:pPr>
            <a:r>
              <a:rPr lang="ru-RU" sz="2800" dirty="0"/>
              <a:t>	Не учитываются дивиденды, если их налогообложение произведено налоговым агентом</a:t>
            </a:r>
          </a:p>
        </p:txBody>
      </p:sp>
    </p:spTree>
    <p:extLst>
      <p:ext uri="{BB962C8B-B14F-4D97-AF65-F5344CB8AC3E}">
        <p14:creationId xmlns:p14="http://schemas.microsoft.com/office/powerpoint/2010/main" val="125776126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992313" y="188913"/>
            <a:ext cx="8229600" cy="774700"/>
          </a:xfrm>
        </p:spPr>
        <p:txBody>
          <a:bodyPr/>
          <a:lstStyle/>
          <a:p>
            <a:r>
              <a:rPr lang="ru-RU" sz="4000"/>
              <a:t>Порядок определения расходов</a:t>
            </a:r>
          </a:p>
        </p:txBody>
      </p:sp>
      <p:sp>
        <p:nvSpPr>
          <p:cNvPr id="52227" name="Rectangle 3"/>
          <p:cNvSpPr>
            <a:spLocks noGrp="1" noChangeArrowheads="1"/>
          </p:cNvSpPr>
          <p:nvPr>
            <p:ph type="body" idx="1"/>
          </p:nvPr>
        </p:nvSpPr>
        <p:spPr>
          <a:xfrm>
            <a:off x="1981200" y="908050"/>
            <a:ext cx="8229600" cy="5761038"/>
          </a:xfrm>
        </p:spPr>
        <p:txBody>
          <a:bodyPr>
            <a:normAutofit lnSpcReduction="10000"/>
          </a:bodyPr>
          <a:lstStyle/>
          <a:p>
            <a:pPr algn="just">
              <a:lnSpc>
                <a:spcPct val="80000"/>
              </a:lnSpc>
            </a:pPr>
            <a:r>
              <a:rPr lang="ru-RU" dirty="0"/>
              <a:t>Расходы на приобретение, эксплуатацию основных средств и НМА</a:t>
            </a:r>
          </a:p>
          <a:p>
            <a:pPr algn="just">
              <a:lnSpc>
                <a:spcPct val="80000"/>
              </a:lnSpc>
            </a:pPr>
            <a:endParaRPr lang="ru-RU" dirty="0"/>
          </a:p>
          <a:p>
            <a:pPr algn="just">
              <a:lnSpc>
                <a:spcPct val="80000"/>
              </a:lnSpc>
            </a:pPr>
            <a:r>
              <a:rPr lang="ru-RU" dirty="0"/>
              <a:t>Арендные платежи</a:t>
            </a:r>
          </a:p>
          <a:p>
            <a:pPr algn="just">
              <a:lnSpc>
                <a:spcPct val="80000"/>
              </a:lnSpc>
            </a:pPr>
            <a:endParaRPr lang="ru-RU" dirty="0"/>
          </a:p>
          <a:p>
            <a:pPr algn="just">
              <a:lnSpc>
                <a:spcPct val="80000"/>
              </a:lnSpc>
            </a:pPr>
            <a:r>
              <a:rPr lang="ru-RU" dirty="0"/>
              <a:t>Материальные расходы</a:t>
            </a:r>
          </a:p>
          <a:p>
            <a:pPr algn="just">
              <a:lnSpc>
                <a:spcPct val="80000"/>
              </a:lnSpc>
            </a:pPr>
            <a:endParaRPr lang="ru-RU" dirty="0"/>
          </a:p>
          <a:p>
            <a:pPr algn="just">
              <a:lnSpc>
                <a:spcPct val="80000"/>
              </a:lnSpc>
            </a:pPr>
            <a:r>
              <a:rPr lang="ru-RU" dirty="0"/>
              <a:t>Расходы на оплату труда, выплату пособий по временной нетрудоспособности</a:t>
            </a:r>
          </a:p>
          <a:p>
            <a:pPr algn="just">
              <a:lnSpc>
                <a:spcPct val="80000"/>
              </a:lnSpc>
            </a:pPr>
            <a:endParaRPr lang="ru-RU" dirty="0"/>
          </a:p>
          <a:p>
            <a:pPr algn="just">
              <a:lnSpc>
                <a:spcPct val="80000"/>
              </a:lnSpc>
            </a:pPr>
            <a:r>
              <a:rPr lang="ru-RU" dirty="0"/>
              <a:t>Расходы на командировки</a:t>
            </a:r>
          </a:p>
          <a:p>
            <a:pPr algn="just">
              <a:lnSpc>
                <a:spcPct val="80000"/>
              </a:lnSpc>
            </a:pPr>
            <a:endParaRPr lang="ru-RU" dirty="0"/>
          </a:p>
          <a:p>
            <a:pPr algn="just">
              <a:lnSpc>
                <a:spcPct val="80000"/>
              </a:lnSpc>
            </a:pPr>
            <a:r>
              <a:rPr lang="ru-RU" dirty="0"/>
              <a:t>Расходы на содержание служебного транспорта, компенсация за использование личного транспорта для служебных целей</a:t>
            </a:r>
          </a:p>
          <a:p>
            <a:pPr algn="just">
              <a:lnSpc>
                <a:spcPct val="80000"/>
              </a:lnSpc>
            </a:pPr>
            <a:endParaRPr lang="ru-RU" dirty="0"/>
          </a:p>
          <a:p>
            <a:pPr algn="just">
              <a:lnSpc>
                <a:spcPct val="80000"/>
              </a:lnSpc>
            </a:pPr>
            <a:r>
              <a:rPr lang="ru-RU" dirty="0"/>
              <a:t>суммы налога на добавленную стоимость по приобретаемым товарам (работам и услугам)</a:t>
            </a:r>
          </a:p>
          <a:p>
            <a:pPr algn="just">
              <a:lnSpc>
                <a:spcPct val="80000"/>
              </a:lnSpc>
            </a:pPr>
            <a:endParaRPr lang="ru-RU" dirty="0"/>
          </a:p>
          <a:p>
            <a:pPr algn="just">
              <a:lnSpc>
                <a:spcPct val="80000"/>
              </a:lnSpc>
            </a:pPr>
            <a:r>
              <a:rPr lang="ru-RU" dirty="0"/>
              <a:t>Налоги и сборы, уплаченные в соответствии с законодательством РФ за исключением (НДФЛ и единого налога)</a:t>
            </a:r>
          </a:p>
          <a:p>
            <a:pPr algn="just">
              <a:lnSpc>
                <a:spcPct val="80000"/>
              </a:lnSpc>
            </a:pPr>
            <a:endParaRPr lang="ru-RU" dirty="0"/>
          </a:p>
        </p:txBody>
      </p:sp>
    </p:spTree>
    <p:extLst>
      <p:ext uri="{BB962C8B-B14F-4D97-AF65-F5344CB8AC3E}">
        <p14:creationId xmlns:p14="http://schemas.microsoft.com/office/powerpoint/2010/main" val="408942427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type="body" idx="1"/>
          </p:nvPr>
        </p:nvSpPr>
        <p:spPr>
          <a:xfrm>
            <a:off x="753034" y="938830"/>
            <a:ext cx="11144923" cy="5654675"/>
          </a:xfrm>
        </p:spPr>
        <p:txBody>
          <a:bodyPr>
            <a:noAutofit/>
          </a:bodyPr>
          <a:lstStyle/>
          <a:p>
            <a:pPr algn="just">
              <a:lnSpc>
                <a:spcPct val="80000"/>
              </a:lnSpc>
            </a:pPr>
            <a:r>
              <a:rPr lang="ru-RU" dirty="0"/>
              <a:t>Таможенные платежи, уплаченные при ввозе товаров на таможенную территорию РФ</a:t>
            </a:r>
          </a:p>
          <a:p>
            <a:pPr algn="just">
              <a:lnSpc>
                <a:spcPct val="80000"/>
              </a:lnSpc>
            </a:pPr>
            <a:endParaRPr lang="ru-RU" dirty="0"/>
          </a:p>
          <a:p>
            <a:pPr algn="just">
              <a:lnSpc>
                <a:spcPct val="80000"/>
              </a:lnSpc>
            </a:pPr>
            <a:r>
              <a:rPr lang="ru-RU" dirty="0"/>
              <a:t>Расходы на рекламу</a:t>
            </a:r>
          </a:p>
          <a:p>
            <a:pPr algn="just">
              <a:lnSpc>
                <a:spcPct val="80000"/>
              </a:lnSpc>
            </a:pPr>
            <a:endParaRPr lang="ru-RU" dirty="0"/>
          </a:p>
          <a:p>
            <a:pPr algn="just">
              <a:lnSpc>
                <a:spcPct val="80000"/>
              </a:lnSpc>
            </a:pPr>
            <a:r>
              <a:rPr lang="ru-RU" dirty="0"/>
              <a:t>расходы на бухгалтерские, аудиторские и юридические услуги </a:t>
            </a:r>
          </a:p>
          <a:p>
            <a:pPr algn="just">
              <a:lnSpc>
                <a:spcPct val="80000"/>
              </a:lnSpc>
            </a:pPr>
            <a:endParaRPr lang="ru-RU" dirty="0"/>
          </a:p>
          <a:p>
            <a:pPr>
              <a:lnSpc>
                <a:spcPct val="80000"/>
              </a:lnSpc>
            </a:pPr>
            <a:r>
              <a:rPr lang="ru-RU" dirty="0"/>
              <a:t>расходы на канцелярские товары</a:t>
            </a:r>
          </a:p>
          <a:p>
            <a:pPr>
              <a:lnSpc>
                <a:spcPct val="80000"/>
              </a:lnSpc>
            </a:pPr>
            <a:endParaRPr lang="ru-RU" dirty="0"/>
          </a:p>
          <a:p>
            <a:pPr>
              <a:lnSpc>
                <a:spcPct val="80000"/>
              </a:lnSpc>
            </a:pPr>
            <a:r>
              <a:rPr lang="ru-RU" dirty="0"/>
              <a:t>расходы на почтовые, телефонные, телеграфные и другие подобные услуги, расходы на оплату услуг связи </a:t>
            </a:r>
          </a:p>
          <a:p>
            <a:pPr algn="just">
              <a:lnSpc>
                <a:spcPct val="80000"/>
              </a:lnSpc>
            </a:pPr>
            <a:endParaRPr lang="ru-RU" dirty="0"/>
          </a:p>
          <a:p>
            <a:pPr algn="just">
              <a:lnSpc>
                <a:spcPct val="80000"/>
              </a:lnSpc>
            </a:pPr>
            <a:r>
              <a:rPr lang="ru-RU" dirty="0"/>
              <a:t>расходы по оплате стоимости товаров, приобретенных для дальнейшей реализации (уменьшенные на величину НДС).</a:t>
            </a:r>
          </a:p>
          <a:p>
            <a:pPr>
              <a:lnSpc>
                <a:spcPct val="80000"/>
              </a:lnSpc>
            </a:pPr>
            <a:endParaRPr lang="ru-RU" dirty="0"/>
          </a:p>
          <a:p>
            <a:pPr>
              <a:lnSpc>
                <a:spcPct val="80000"/>
              </a:lnSpc>
            </a:pPr>
            <a:r>
              <a:rPr lang="ru-RU" dirty="0"/>
              <a:t>расходы на выплату комиссионных, агентских вознаграждений и вознаграждений по договорам поручения</a:t>
            </a:r>
          </a:p>
          <a:p>
            <a:pPr algn="just">
              <a:lnSpc>
                <a:spcPct val="80000"/>
              </a:lnSpc>
            </a:pPr>
            <a:r>
              <a:rPr lang="ru-RU" dirty="0"/>
              <a:t>судебные расходы и арбитражные сборы </a:t>
            </a:r>
          </a:p>
          <a:p>
            <a:pPr algn="just">
              <a:lnSpc>
                <a:spcPct val="80000"/>
              </a:lnSpc>
            </a:pPr>
            <a:r>
              <a:rPr lang="ru-RU" dirty="0"/>
              <a:t>расходы на подготовку и переподготовку кадров, состоящих в штате налогоплательщика</a:t>
            </a:r>
          </a:p>
          <a:p>
            <a:pPr algn="just">
              <a:lnSpc>
                <a:spcPct val="80000"/>
              </a:lnSpc>
            </a:pPr>
            <a:endParaRPr lang="ru-RU" dirty="0"/>
          </a:p>
          <a:p>
            <a:pPr algn="just">
              <a:lnSpc>
                <a:spcPct val="80000"/>
              </a:lnSpc>
            </a:pPr>
            <a:r>
              <a:rPr lang="ru-RU" dirty="0"/>
              <a:t>Др. расходы (всего 34 пункта)</a:t>
            </a:r>
          </a:p>
          <a:p>
            <a:pPr algn="just">
              <a:lnSpc>
                <a:spcPct val="80000"/>
              </a:lnSpc>
            </a:pPr>
            <a:endParaRPr lang="ru-RU" sz="1600" dirty="0"/>
          </a:p>
          <a:p>
            <a:pPr>
              <a:lnSpc>
                <a:spcPct val="80000"/>
              </a:lnSpc>
            </a:pPr>
            <a:endParaRPr lang="ru-RU" sz="1400" dirty="0"/>
          </a:p>
        </p:txBody>
      </p:sp>
    </p:spTree>
    <p:extLst>
      <p:ext uri="{BB962C8B-B14F-4D97-AF65-F5344CB8AC3E}">
        <p14:creationId xmlns:p14="http://schemas.microsoft.com/office/powerpoint/2010/main" val="348003531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ru-RU"/>
              <a:t>Налоговая база</a:t>
            </a:r>
          </a:p>
        </p:txBody>
      </p:sp>
      <p:sp>
        <p:nvSpPr>
          <p:cNvPr id="53251" name="Rectangle 3"/>
          <p:cNvSpPr>
            <a:spLocks noGrp="1" noChangeArrowheads="1"/>
          </p:cNvSpPr>
          <p:nvPr>
            <p:ph type="body" idx="1"/>
          </p:nvPr>
        </p:nvSpPr>
        <p:spPr/>
        <p:txBody>
          <a:bodyPr>
            <a:normAutofit/>
          </a:bodyPr>
          <a:lstStyle/>
          <a:p>
            <a:r>
              <a:rPr lang="ru-RU" sz="3200" dirty="0"/>
              <a:t>НБ = Доходы</a:t>
            </a:r>
          </a:p>
          <a:p>
            <a:endParaRPr lang="ru-RU" sz="3200" dirty="0"/>
          </a:p>
          <a:p>
            <a:r>
              <a:rPr lang="ru-RU" sz="3200" dirty="0"/>
              <a:t>НБ = Доходы – Расходы</a:t>
            </a:r>
          </a:p>
          <a:p>
            <a:pPr>
              <a:buFont typeface="Wingdings" panose="05000000000000000000" pitchFamily="2" charset="2"/>
              <a:buNone/>
            </a:pPr>
            <a:endParaRPr lang="ru-RU" sz="3200" dirty="0"/>
          </a:p>
          <a:p>
            <a:pPr algn="just">
              <a:buFont typeface="Wingdings" panose="05000000000000000000" pitchFamily="2" charset="2"/>
              <a:buNone/>
            </a:pPr>
            <a:r>
              <a:rPr lang="ru-RU" sz="3200" dirty="0"/>
              <a:t>	Доходы и расходы определяются нарастающим итогом с начала года</a:t>
            </a:r>
          </a:p>
        </p:txBody>
      </p:sp>
    </p:spTree>
    <p:extLst>
      <p:ext uri="{BB962C8B-B14F-4D97-AF65-F5344CB8AC3E}">
        <p14:creationId xmlns:p14="http://schemas.microsoft.com/office/powerpoint/2010/main" val="13181284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idx="1"/>
          </p:nvPr>
        </p:nvSpPr>
        <p:spPr/>
        <p:txBody>
          <a:bodyPr>
            <a:normAutofit/>
          </a:bodyPr>
          <a:lstStyle/>
          <a:p>
            <a:pPr algn="just"/>
            <a:r>
              <a:rPr lang="ru-RU" sz="3600" dirty="0"/>
              <a:t>Налоговый период –календарный год</a:t>
            </a:r>
          </a:p>
          <a:p>
            <a:pPr algn="just"/>
            <a:endParaRPr lang="ru-RU" sz="3600" dirty="0"/>
          </a:p>
          <a:p>
            <a:pPr algn="just"/>
            <a:r>
              <a:rPr lang="ru-RU" sz="3600" dirty="0"/>
              <a:t>Отчётные периоды – 1 квартал, полугодие, 9 месяцев календарного года</a:t>
            </a:r>
          </a:p>
        </p:txBody>
      </p:sp>
    </p:spTree>
    <p:extLst>
      <p:ext uri="{BB962C8B-B14F-4D97-AF65-F5344CB8AC3E}">
        <p14:creationId xmlns:p14="http://schemas.microsoft.com/office/powerpoint/2010/main" val="2605023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ru-RU" sz="3200" b="1" i="1" u="sng"/>
              <a:t>Налоговые ставки:</a:t>
            </a:r>
          </a:p>
        </p:txBody>
      </p:sp>
      <p:sp>
        <p:nvSpPr>
          <p:cNvPr id="27651" name="Rectangle 3"/>
          <p:cNvSpPr>
            <a:spLocks noGrp="1" noChangeArrowheads="1"/>
          </p:cNvSpPr>
          <p:nvPr>
            <p:ph type="body" idx="1"/>
          </p:nvPr>
        </p:nvSpPr>
        <p:spPr/>
        <p:txBody>
          <a:bodyPr>
            <a:normAutofit/>
          </a:bodyPr>
          <a:lstStyle/>
          <a:p>
            <a:r>
              <a:rPr lang="ru-RU" sz="3600" dirty="0"/>
              <a:t>6% - от дохода</a:t>
            </a:r>
          </a:p>
          <a:p>
            <a:endParaRPr lang="ru-RU" sz="3600" dirty="0"/>
          </a:p>
          <a:p>
            <a:r>
              <a:rPr lang="ru-RU" sz="3600" dirty="0"/>
              <a:t>15% - от дохода, уменьшенного на величину расходов</a:t>
            </a:r>
          </a:p>
        </p:txBody>
      </p:sp>
    </p:spTree>
    <p:extLst>
      <p:ext uri="{BB962C8B-B14F-4D97-AF65-F5344CB8AC3E}">
        <p14:creationId xmlns:p14="http://schemas.microsoft.com/office/powerpoint/2010/main" val="4020521068"/>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ru-RU" sz="4000"/>
              <a:t>Порядок расчета единого налога</a:t>
            </a:r>
          </a:p>
        </p:txBody>
      </p:sp>
      <p:sp>
        <p:nvSpPr>
          <p:cNvPr id="56323" name="Rectangle 3"/>
          <p:cNvSpPr>
            <a:spLocks noGrp="1" noChangeArrowheads="1"/>
          </p:cNvSpPr>
          <p:nvPr>
            <p:ph type="body" idx="1"/>
          </p:nvPr>
        </p:nvSpPr>
        <p:spPr/>
        <p:txBody>
          <a:bodyPr>
            <a:normAutofit/>
          </a:bodyPr>
          <a:lstStyle/>
          <a:p>
            <a:r>
              <a:rPr lang="ru-RU" sz="2800" dirty="0"/>
              <a:t>УСНО 1 = Доходы * 6% </a:t>
            </a:r>
          </a:p>
          <a:p>
            <a:endParaRPr lang="ru-RU" sz="2800" dirty="0"/>
          </a:p>
          <a:p>
            <a:r>
              <a:rPr lang="ru-RU" sz="2800" dirty="0"/>
              <a:t>УСНО 2 = (Доходы-Расходы) * 15%</a:t>
            </a:r>
          </a:p>
          <a:p>
            <a:endParaRPr lang="ru-RU" sz="2800" dirty="0"/>
          </a:p>
          <a:p>
            <a:pPr marL="0" indent="0" algn="just">
              <a:buNone/>
            </a:pPr>
            <a:r>
              <a:rPr lang="ru-RU" sz="2800" dirty="0"/>
              <a:t>Порядок расчета авансовых платежей и единого налога по итогам года идентичны</a:t>
            </a:r>
          </a:p>
        </p:txBody>
      </p:sp>
    </p:spTree>
    <p:extLst>
      <p:ext uri="{BB962C8B-B14F-4D97-AF65-F5344CB8AC3E}">
        <p14:creationId xmlns:p14="http://schemas.microsoft.com/office/powerpoint/2010/main" val="265912532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79439" y="882127"/>
            <a:ext cx="10131425" cy="4378361"/>
          </a:xfrm>
        </p:spPr>
        <p:txBody>
          <a:bodyPr>
            <a:noAutofit/>
          </a:bodyPr>
          <a:lstStyle/>
          <a:p>
            <a:pPr algn="ctr"/>
            <a:r>
              <a:rPr lang="ru-RU" sz="7200" b="1" dirty="0" smtClean="0">
                <a:solidFill>
                  <a:srgbClr val="FFFF00"/>
                </a:solidFill>
              </a:rPr>
              <a:t>Единый налог на вмененный доход</a:t>
            </a:r>
            <a:endParaRPr lang="ru-RU" sz="7200" b="1" dirty="0">
              <a:solidFill>
                <a:srgbClr val="FFFF00"/>
              </a:solidFill>
            </a:endParaRPr>
          </a:p>
        </p:txBody>
      </p:sp>
    </p:spTree>
    <p:extLst>
      <p:ext uri="{BB962C8B-B14F-4D97-AF65-F5344CB8AC3E}">
        <p14:creationId xmlns:p14="http://schemas.microsoft.com/office/powerpoint/2010/main" val="303987262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135188" y="476250"/>
            <a:ext cx="7916862" cy="2160588"/>
          </a:xfrm>
        </p:spPr>
        <p:txBody>
          <a:bodyPr/>
          <a:lstStyle/>
          <a:p>
            <a:r>
              <a:rPr lang="ru-RU" sz="3200" b="1" i="1" u="sng"/>
              <a:t>Единый налог на вменённый доход для отдельных видов деятельности.</a:t>
            </a:r>
            <a:r>
              <a:rPr lang="ru-RU"/>
              <a:t> </a:t>
            </a:r>
          </a:p>
        </p:txBody>
      </p:sp>
      <p:sp>
        <p:nvSpPr>
          <p:cNvPr id="2051" name="Rectangle 3"/>
          <p:cNvSpPr>
            <a:spLocks noGrp="1" noChangeArrowheads="1"/>
          </p:cNvSpPr>
          <p:nvPr>
            <p:ph type="subTitle" idx="1"/>
          </p:nvPr>
        </p:nvSpPr>
        <p:spPr>
          <a:xfrm>
            <a:off x="2351088" y="2708275"/>
            <a:ext cx="7561262" cy="3384550"/>
          </a:xfrm>
        </p:spPr>
        <p:txBody>
          <a:bodyPr/>
          <a:lstStyle/>
          <a:p>
            <a:pPr algn="just"/>
            <a:endParaRPr lang="ru-RU"/>
          </a:p>
          <a:p>
            <a:pPr algn="just"/>
            <a:r>
              <a:rPr lang="ru-RU"/>
              <a:t>является специальным налоговым режимом, применяемым налогоплательщиком в обязательном порядке.</a:t>
            </a:r>
          </a:p>
        </p:txBody>
      </p:sp>
    </p:spTree>
    <p:extLst>
      <p:ext uri="{BB962C8B-B14F-4D97-AF65-F5344CB8AC3E}">
        <p14:creationId xmlns:p14="http://schemas.microsoft.com/office/powerpoint/2010/main" val="228143261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847850" y="274638"/>
            <a:ext cx="8362950" cy="2146300"/>
          </a:xfrm>
        </p:spPr>
        <p:txBody>
          <a:bodyPr/>
          <a:lstStyle/>
          <a:p>
            <a:r>
              <a:rPr lang="ru-RU" sz="3200" b="1"/>
              <a:t>Система налогообложения в виде ЕНВД для отдельных видов деятельности применяется в отношении следующих видов деятельности:</a:t>
            </a:r>
          </a:p>
        </p:txBody>
      </p:sp>
      <p:sp>
        <p:nvSpPr>
          <p:cNvPr id="5123" name="Rectangle 3"/>
          <p:cNvSpPr>
            <a:spLocks noGrp="1" noChangeArrowheads="1"/>
          </p:cNvSpPr>
          <p:nvPr>
            <p:ph type="body" idx="1"/>
          </p:nvPr>
        </p:nvSpPr>
        <p:spPr>
          <a:xfrm>
            <a:off x="1919289" y="2492376"/>
            <a:ext cx="8302625" cy="4105275"/>
          </a:xfrm>
        </p:spPr>
        <p:txBody>
          <a:bodyPr/>
          <a:lstStyle/>
          <a:p>
            <a:pPr algn="just"/>
            <a:endParaRPr lang="ru-RU" sz="1400"/>
          </a:p>
          <a:p>
            <a:pPr algn="just"/>
            <a:r>
              <a:rPr lang="ru-RU" sz="2800"/>
              <a:t>оказание бытовых услуг;</a:t>
            </a:r>
          </a:p>
          <a:p>
            <a:pPr algn="just"/>
            <a:endParaRPr lang="ru-RU" sz="2800"/>
          </a:p>
          <a:p>
            <a:pPr algn="just"/>
            <a:r>
              <a:rPr lang="ru-RU" sz="2800"/>
              <a:t>оказание ветеринарных услуг;</a:t>
            </a:r>
          </a:p>
          <a:p>
            <a:pPr algn="just"/>
            <a:endParaRPr lang="ru-RU" sz="2800"/>
          </a:p>
          <a:p>
            <a:pPr algn="just"/>
            <a:r>
              <a:rPr lang="ru-RU" sz="2800"/>
              <a:t>оказание услуг по ремонту, техническому обслуживанию и мойке автотранспортных средств;</a:t>
            </a:r>
          </a:p>
          <a:p>
            <a:endParaRPr lang="ru-RU" sz="2800"/>
          </a:p>
        </p:txBody>
      </p:sp>
    </p:spTree>
    <p:extLst>
      <p:ext uri="{BB962C8B-B14F-4D97-AF65-F5344CB8AC3E}">
        <p14:creationId xmlns:p14="http://schemas.microsoft.com/office/powerpoint/2010/main" val="45744036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1979614" y="260351"/>
            <a:ext cx="8226425" cy="6264275"/>
          </a:xfrm>
        </p:spPr>
        <p:txBody>
          <a:bodyPr/>
          <a:lstStyle/>
          <a:p>
            <a:pPr marL="609600" indent="-609600" algn="just">
              <a:lnSpc>
                <a:spcPct val="90000"/>
              </a:lnSpc>
            </a:pPr>
            <a:r>
              <a:rPr lang="ru-RU" sz="2800"/>
              <a:t>оказания услуг по хранению автотранспортных средств на платных стоянках;</a:t>
            </a:r>
          </a:p>
          <a:p>
            <a:pPr marL="609600" indent="-609600" algn="just">
              <a:lnSpc>
                <a:spcPct val="90000"/>
              </a:lnSpc>
            </a:pPr>
            <a:endParaRPr lang="ru-RU" sz="2800"/>
          </a:p>
          <a:p>
            <a:pPr marL="609600" indent="-609600" algn="just">
              <a:lnSpc>
                <a:spcPct val="90000"/>
              </a:lnSpc>
            </a:pPr>
            <a:r>
              <a:rPr lang="ru-RU" sz="2800"/>
              <a:t>оказание автотранспортных услуг по перевозке пассажиров и грузов, осуществляемых предпринимателями и организациями, использующими не более 20 автомобилей;</a:t>
            </a:r>
          </a:p>
          <a:p>
            <a:pPr marL="609600" indent="-609600" algn="just">
              <a:lnSpc>
                <a:spcPct val="90000"/>
              </a:lnSpc>
            </a:pPr>
            <a:endParaRPr lang="ru-RU" sz="2800"/>
          </a:p>
          <a:p>
            <a:pPr marL="609600" indent="-609600" algn="just">
              <a:lnSpc>
                <a:spcPct val="90000"/>
              </a:lnSpc>
            </a:pPr>
            <a:r>
              <a:rPr lang="ru-RU" sz="2800"/>
              <a:t>розничная торговля, осуществляемая через магазины с площадью торгового зала не более 150 кв. м., палатки, лотки и др. объекты торговли;</a:t>
            </a:r>
          </a:p>
          <a:p>
            <a:pPr marL="609600" indent="-609600">
              <a:lnSpc>
                <a:spcPct val="90000"/>
              </a:lnSpc>
            </a:pPr>
            <a:endParaRPr lang="ru-RU" sz="2800"/>
          </a:p>
        </p:txBody>
      </p:sp>
    </p:spTree>
    <p:extLst>
      <p:ext uri="{BB962C8B-B14F-4D97-AF65-F5344CB8AC3E}">
        <p14:creationId xmlns:p14="http://schemas.microsoft.com/office/powerpoint/2010/main" val="26349130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979614" y="260350"/>
            <a:ext cx="8226425" cy="6337300"/>
          </a:xfrm>
        </p:spPr>
        <p:txBody>
          <a:bodyPr/>
          <a:lstStyle/>
          <a:p>
            <a:pPr marL="609600" indent="-609600" algn="just"/>
            <a:r>
              <a:rPr lang="ru-RU" sz="2800"/>
              <a:t>оказание услуг общественного питания, осуществляемых при использовании зала площадью не более 150 кв. м.;</a:t>
            </a:r>
          </a:p>
          <a:p>
            <a:pPr marL="609600" indent="-609600" algn="just"/>
            <a:endParaRPr lang="ru-RU" sz="2800"/>
          </a:p>
          <a:p>
            <a:pPr marL="609600" indent="-609600" algn="just"/>
            <a:r>
              <a:rPr lang="ru-RU" sz="2800"/>
              <a:t>распространения и (или) размещения наружной рекламы;</a:t>
            </a:r>
          </a:p>
          <a:p>
            <a:pPr marL="609600" indent="-609600" algn="just"/>
            <a:endParaRPr lang="ru-RU" sz="2800"/>
          </a:p>
          <a:p>
            <a:pPr marL="609600" indent="-609600" algn="just"/>
            <a:r>
              <a:rPr lang="ru-RU" sz="2800"/>
              <a:t>распространения и (или) размещения рекламы на автобусах любых типов, трамваях, троллейбусах, легковых и грузовых автомобилях, прицепах, полуприцепах и прицепах-роспусках, речных судах;</a:t>
            </a:r>
          </a:p>
          <a:p>
            <a:pPr marL="609600" indent="-609600" algn="just"/>
            <a:endParaRPr lang="ru-RU" sz="2800"/>
          </a:p>
        </p:txBody>
      </p:sp>
    </p:spTree>
    <p:extLst>
      <p:ext uri="{BB962C8B-B14F-4D97-AF65-F5344CB8AC3E}">
        <p14:creationId xmlns:p14="http://schemas.microsoft.com/office/powerpoint/2010/main" val="65972024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1979614" y="404814"/>
            <a:ext cx="8226425" cy="5691187"/>
          </a:xfrm>
        </p:spPr>
        <p:txBody>
          <a:bodyPr/>
          <a:lstStyle/>
          <a:p>
            <a:pPr algn="just"/>
            <a:r>
              <a:rPr lang="ru-RU" sz="2800"/>
              <a:t>оказания услуг по временному размещению и проживанию организациями и предпринимателями, использующими в каждом объекте предоставления данных услуг общую площадь спальных помещений не более 500 квадратных метров;</a:t>
            </a:r>
          </a:p>
          <a:p>
            <a:pPr algn="just"/>
            <a:endParaRPr lang="ru-RU" sz="1200"/>
          </a:p>
          <a:p>
            <a:pPr algn="just"/>
            <a:r>
              <a:rPr lang="ru-RU" sz="2800"/>
              <a:t>оказания услуг по передаче во временное владение и (или) пользование стационарных торговых мест, расположенных на рынках и в других местах торговли, не имеющих залов обслуживания посетителей.</a:t>
            </a:r>
          </a:p>
          <a:p>
            <a:endParaRPr lang="ru-RU" sz="2800"/>
          </a:p>
        </p:txBody>
      </p:sp>
    </p:spTree>
    <p:extLst>
      <p:ext uri="{BB962C8B-B14F-4D97-AF65-F5344CB8AC3E}">
        <p14:creationId xmlns:p14="http://schemas.microsoft.com/office/powerpoint/2010/main" val="13868792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132538801"/>
              </p:ext>
            </p:extLst>
          </p:nvPr>
        </p:nvGraphicFramePr>
        <p:xfrm>
          <a:off x="451822" y="333376"/>
          <a:ext cx="9797248" cy="6119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4065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1979614" y="981076"/>
            <a:ext cx="8226425" cy="5114925"/>
          </a:xfrm>
        </p:spPr>
        <p:txBody>
          <a:bodyPr>
            <a:normAutofit lnSpcReduction="10000"/>
          </a:bodyPr>
          <a:lstStyle/>
          <a:p>
            <a:pPr algn="just">
              <a:lnSpc>
                <a:spcPct val="80000"/>
              </a:lnSpc>
            </a:pPr>
            <a:r>
              <a:rPr lang="ru-RU" sz="2800" b="1" i="1"/>
              <a:t>вмененный доход</a:t>
            </a:r>
            <a:r>
              <a:rPr lang="ru-RU" sz="2800" i="1"/>
              <a:t> </a:t>
            </a:r>
            <a:r>
              <a:rPr lang="ru-RU" sz="2800"/>
              <a:t>- потенциально возможный доход налогоплательщика единого налога, рассчитываемый с учетом совокупности условий, непосредственно влияющих на получение указанного дохода, используется для расчета величины единого налога;</a:t>
            </a:r>
          </a:p>
          <a:p>
            <a:pPr algn="just">
              <a:lnSpc>
                <a:spcPct val="80000"/>
              </a:lnSpc>
            </a:pPr>
            <a:endParaRPr lang="ru-RU" sz="2800"/>
          </a:p>
          <a:p>
            <a:pPr algn="just">
              <a:lnSpc>
                <a:spcPct val="80000"/>
              </a:lnSpc>
            </a:pPr>
            <a:r>
              <a:rPr lang="ru-RU" sz="2800" b="1" i="1"/>
              <a:t>базовая доходность</a:t>
            </a:r>
            <a:r>
              <a:rPr lang="ru-RU" sz="2800"/>
              <a:t> - условная месячная доходность приходящаяся на единицу физического показателя, характеризующего определенный вид предпринимательской деятельности в различных сопоставимых условиях, которая используется для расчета величины вмененного дохода;</a:t>
            </a:r>
          </a:p>
          <a:p>
            <a:pPr algn="just">
              <a:lnSpc>
                <a:spcPct val="80000"/>
              </a:lnSpc>
            </a:pPr>
            <a:endParaRPr lang="ru-RU" sz="2800" i="1"/>
          </a:p>
        </p:txBody>
      </p:sp>
      <p:sp>
        <p:nvSpPr>
          <p:cNvPr id="39940" name="Rectangle 4"/>
          <p:cNvSpPr>
            <a:spLocks noGrp="1" noChangeArrowheads="1"/>
          </p:cNvSpPr>
          <p:nvPr>
            <p:ph type="title"/>
          </p:nvPr>
        </p:nvSpPr>
        <p:spPr>
          <a:xfrm>
            <a:off x="1979614" y="273051"/>
            <a:ext cx="8226425" cy="492125"/>
          </a:xfrm>
          <a:noFill/>
          <a:ln/>
        </p:spPr>
        <p:txBody>
          <a:bodyPr>
            <a:normAutofit fontScale="90000"/>
          </a:bodyPr>
          <a:lstStyle/>
          <a:p>
            <a:r>
              <a:rPr lang="ru-RU" sz="3200"/>
              <a:t>Основные термины ЕНВД:</a:t>
            </a:r>
          </a:p>
        </p:txBody>
      </p:sp>
    </p:spTree>
    <p:extLst>
      <p:ext uri="{BB962C8B-B14F-4D97-AF65-F5344CB8AC3E}">
        <p14:creationId xmlns:p14="http://schemas.microsoft.com/office/powerpoint/2010/main" val="821406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p:txBody>
          <a:bodyPr/>
          <a:lstStyle/>
          <a:p>
            <a:pPr algn="just"/>
            <a:r>
              <a:rPr lang="ru-RU" sz="2800" b="1" i="1" dirty="0"/>
              <a:t>корректирующие коэффициенты базовой доходности</a:t>
            </a:r>
            <a:r>
              <a:rPr lang="ru-RU" sz="2800" dirty="0"/>
              <a:t> - коэффициенты, показывающие степень влияния того или иного условия на результат предпринимательской деятельности, облагаемой единым налогом, а именно:</a:t>
            </a:r>
            <a:endParaRPr lang="ru-RU" sz="2800" i="1" dirty="0"/>
          </a:p>
          <a:p>
            <a:endParaRPr lang="ru-RU" sz="2800" dirty="0"/>
          </a:p>
        </p:txBody>
      </p:sp>
    </p:spTree>
    <p:extLst>
      <p:ext uri="{BB962C8B-B14F-4D97-AF65-F5344CB8AC3E}">
        <p14:creationId xmlns:p14="http://schemas.microsoft.com/office/powerpoint/2010/main" val="407669066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1979614" y="620714"/>
            <a:ext cx="8226425" cy="5475287"/>
          </a:xfrm>
        </p:spPr>
        <p:txBody>
          <a:bodyPr/>
          <a:lstStyle/>
          <a:p>
            <a:pPr algn="just">
              <a:lnSpc>
                <a:spcPct val="90000"/>
              </a:lnSpc>
            </a:pPr>
            <a:r>
              <a:rPr lang="ru-RU" sz="2400" b="1" i="1"/>
              <a:t>К1</a:t>
            </a:r>
            <a:r>
              <a:rPr lang="ru-RU" sz="2400"/>
              <a:t> - устанавливаемый на календарный год </a:t>
            </a:r>
            <a:r>
              <a:rPr lang="ru-RU" sz="2400" i="1"/>
              <a:t>коэффициент-дефлятор</a:t>
            </a:r>
            <a:r>
              <a:rPr lang="ru-RU" sz="2400"/>
              <a:t>, учитывающий изменение потребительских цен на товары (работы, услуги) в РФ в предшествующем периоде;</a:t>
            </a:r>
          </a:p>
          <a:p>
            <a:pPr algn="just">
              <a:lnSpc>
                <a:spcPct val="90000"/>
              </a:lnSpc>
            </a:pPr>
            <a:endParaRPr lang="ru-RU" sz="2400" i="1"/>
          </a:p>
          <a:p>
            <a:pPr algn="just">
              <a:lnSpc>
                <a:spcPct val="90000"/>
              </a:lnSpc>
            </a:pPr>
            <a:r>
              <a:rPr lang="ru-RU" sz="2400" b="1" i="1"/>
              <a:t>К2</a:t>
            </a:r>
            <a:r>
              <a:rPr lang="ru-RU" sz="2400"/>
              <a:t> - корректирующий коэффициент базовой доходности, учитывающий совокупность особенностей ведения предпринимательской деятельности, в том числе ассортимент товаров (работ, услуг), сезонность, режим работы, фактический период времени осуществления деятельности, величину доходов, особенности места ведения предпринимательской деятельности и иные особенности;</a:t>
            </a:r>
          </a:p>
          <a:p>
            <a:pPr algn="just">
              <a:lnSpc>
                <a:spcPct val="90000"/>
              </a:lnSpc>
            </a:pPr>
            <a:endParaRPr lang="ru-RU" sz="2400"/>
          </a:p>
        </p:txBody>
      </p:sp>
    </p:spTree>
    <p:extLst>
      <p:ext uri="{BB962C8B-B14F-4D97-AF65-F5344CB8AC3E}">
        <p14:creationId xmlns:p14="http://schemas.microsoft.com/office/powerpoint/2010/main" val="37446629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ru-RU" sz="3200" b="1" i="1" u="sng"/>
              <a:t>Объект налогообложения и налоговая база:</a:t>
            </a:r>
          </a:p>
        </p:txBody>
      </p:sp>
      <p:sp>
        <p:nvSpPr>
          <p:cNvPr id="14339" name="Rectangle 3"/>
          <p:cNvSpPr>
            <a:spLocks noGrp="1" noChangeArrowheads="1"/>
          </p:cNvSpPr>
          <p:nvPr>
            <p:ph type="body" idx="1"/>
          </p:nvPr>
        </p:nvSpPr>
        <p:spPr/>
        <p:txBody>
          <a:bodyPr>
            <a:normAutofit fontScale="92500" lnSpcReduction="10000"/>
          </a:bodyPr>
          <a:lstStyle/>
          <a:p>
            <a:pPr>
              <a:buFont typeface="Wingdings" panose="05000000000000000000" pitchFamily="2" charset="2"/>
              <a:buNone/>
            </a:pPr>
            <a:endParaRPr lang="ru-RU"/>
          </a:p>
          <a:p>
            <a:pPr algn="just">
              <a:buFont typeface="Wingdings" panose="05000000000000000000" pitchFamily="2" charset="2"/>
              <a:buNone/>
            </a:pPr>
            <a:r>
              <a:rPr lang="ru-RU"/>
              <a:t>	</a:t>
            </a:r>
            <a:r>
              <a:rPr lang="ru-RU" sz="2800" b="1"/>
              <a:t>Объектом налогообложения</a:t>
            </a:r>
            <a:r>
              <a:rPr lang="ru-RU" sz="2800"/>
              <a:t> для применения единого налога признаётся вменённым доходом налогоплательщика.</a:t>
            </a:r>
          </a:p>
          <a:p>
            <a:pPr algn="just">
              <a:buFont typeface="Wingdings" panose="05000000000000000000" pitchFamily="2" charset="2"/>
              <a:buNone/>
            </a:pPr>
            <a:endParaRPr lang="ru-RU" sz="2800"/>
          </a:p>
          <a:p>
            <a:pPr algn="just">
              <a:buFont typeface="Wingdings" panose="05000000000000000000" pitchFamily="2" charset="2"/>
              <a:buNone/>
            </a:pPr>
            <a:r>
              <a:rPr lang="ru-RU" sz="2800" b="1"/>
              <a:t>	Налоговой базой</a:t>
            </a:r>
            <a:r>
              <a:rPr lang="ru-RU" sz="2800"/>
              <a:t> является величина вмененного дохода, которая рассчитывается.</a:t>
            </a:r>
          </a:p>
          <a:p>
            <a:pPr algn="just">
              <a:buFont typeface="Wingdings" panose="05000000000000000000" pitchFamily="2" charset="2"/>
              <a:buNone/>
            </a:pPr>
            <a:endParaRPr lang="ru-RU" sz="2800"/>
          </a:p>
          <a:p>
            <a:pPr algn="just">
              <a:buFont typeface="Wingdings" panose="05000000000000000000" pitchFamily="2" charset="2"/>
              <a:buNone/>
            </a:pPr>
            <a:r>
              <a:rPr lang="ru-RU" sz="2800"/>
              <a:t>	</a:t>
            </a:r>
            <a:r>
              <a:rPr lang="ru-RU" sz="2800" b="1"/>
              <a:t>НБ = ВД</a:t>
            </a:r>
          </a:p>
        </p:txBody>
      </p:sp>
    </p:spTree>
    <p:extLst>
      <p:ext uri="{BB962C8B-B14F-4D97-AF65-F5344CB8AC3E}">
        <p14:creationId xmlns:p14="http://schemas.microsoft.com/office/powerpoint/2010/main" val="413869777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19288" y="274638"/>
            <a:ext cx="8291512" cy="1498600"/>
          </a:xfrm>
        </p:spPr>
        <p:txBody>
          <a:bodyPr>
            <a:normAutofit/>
          </a:bodyPr>
          <a:lstStyle/>
          <a:p>
            <a:r>
              <a:rPr lang="ru-RU" sz="3200" b="1" i="1" u="sng"/>
              <a:t>При исчислении налоговой базы используется следующая формула:</a:t>
            </a:r>
          </a:p>
        </p:txBody>
      </p:sp>
      <p:sp>
        <p:nvSpPr>
          <p:cNvPr id="15363" name="Rectangle 3"/>
          <p:cNvSpPr>
            <a:spLocks noGrp="1" noChangeArrowheads="1"/>
          </p:cNvSpPr>
          <p:nvPr>
            <p:ph type="body" idx="1"/>
          </p:nvPr>
        </p:nvSpPr>
        <p:spPr>
          <a:xfrm>
            <a:off x="1992313" y="1989139"/>
            <a:ext cx="8229600" cy="4319587"/>
          </a:xfrm>
        </p:spPr>
        <p:txBody>
          <a:bodyPr/>
          <a:lstStyle/>
          <a:p>
            <a:pPr algn="ctr">
              <a:buFont typeface="Wingdings" panose="05000000000000000000" pitchFamily="2" charset="2"/>
              <a:buNone/>
            </a:pPr>
            <a:r>
              <a:rPr lang="ru-RU" sz="3600" b="1" dirty="0"/>
              <a:t>ВД =(БД*(</a:t>
            </a:r>
            <a:r>
              <a:rPr lang="en-US" sz="3600" b="1" dirty="0"/>
              <a:t>N1+N2+N3)*</a:t>
            </a:r>
            <a:r>
              <a:rPr lang="ru-RU" sz="3600" b="1" dirty="0"/>
              <a:t>К1*К2)</a:t>
            </a:r>
          </a:p>
          <a:p>
            <a:pPr>
              <a:buFont typeface="Wingdings" panose="05000000000000000000" pitchFamily="2" charset="2"/>
              <a:buNone/>
            </a:pPr>
            <a:r>
              <a:rPr lang="ru-RU" dirty="0"/>
              <a:t>	</a:t>
            </a:r>
            <a:r>
              <a:rPr lang="ru-RU" sz="2800" dirty="0"/>
              <a:t>где</a:t>
            </a:r>
          </a:p>
          <a:p>
            <a:pPr>
              <a:buFont typeface="Wingdings" panose="05000000000000000000" pitchFamily="2" charset="2"/>
              <a:buNone/>
            </a:pPr>
            <a:r>
              <a:rPr lang="ru-RU" sz="2800" b="1" dirty="0"/>
              <a:t>ВД</a:t>
            </a:r>
            <a:r>
              <a:rPr lang="ru-RU" sz="2800" dirty="0"/>
              <a:t> – величина вменённого дохода;</a:t>
            </a:r>
          </a:p>
          <a:p>
            <a:pPr algn="just">
              <a:buFont typeface="Wingdings" panose="05000000000000000000" pitchFamily="2" charset="2"/>
              <a:buNone/>
            </a:pPr>
            <a:r>
              <a:rPr lang="ru-RU" sz="2800" b="1" dirty="0"/>
              <a:t>БД</a:t>
            </a:r>
            <a:r>
              <a:rPr lang="ru-RU" sz="2800" dirty="0"/>
              <a:t> – значение базовой доходности, которая установлена для определённого вида деятельности и является одинаковой для применения на всей территории РФ;</a:t>
            </a:r>
          </a:p>
          <a:p>
            <a:pPr>
              <a:buFont typeface="Wingdings" panose="05000000000000000000" pitchFamily="2" charset="2"/>
              <a:buNone/>
            </a:pPr>
            <a:endParaRPr lang="ru-RU" sz="2800" dirty="0"/>
          </a:p>
        </p:txBody>
      </p:sp>
    </p:spTree>
    <p:extLst>
      <p:ext uri="{BB962C8B-B14F-4D97-AF65-F5344CB8AC3E}">
        <p14:creationId xmlns:p14="http://schemas.microsoft.com/office/powerpoint/2010/main" val="110009082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p:txBody>
          <a:bodyPr/>
          <a:lstStyle/>
          <a:p>
            <a:pPr algn="just">
              <a:buFont typeface="Wingdings" panose="05000000000000000000" pitchFamily="2" charset="2"/>
              <a:buNone/>
            </a:pPr>
            <a:r>
              <a:rPr lang="en-US" sz="2800" b="1"/>
              <a:t>N1</a:t>
            </a:r>
            <a:r>
              <a:rPr lang="ru-RU" sz="2800" b="1"/>
              <a:t>, </a:t>
            </a:r>
            <a:r>
              <a:rPr lang="en-US" sz="2800" b="1"/>
              <a:t>N2</a:t>
            </a:r>
            <a:r>
              <a:rPr lang="ru-RU" sz="2800" b="1"/>
              <a:t>, </a:t>
            </a:r>
            <a:r>
              <a:rPr lang="en-US" sz="2800" b="1"/>
              <a:t>N3</a:t>
            </a:r>
            <a:r>
              <a:rPr lang="ru-RU" sz="2800"/>
              <a:t> – физические показатели, характеризующие данный вид деятельности, в каждом месяце налогового периода;</a:t>
            </a:r>
          </a:p>
          <a:p>
            <a:pPr algn="just">
              <a:buFont typeface="Wingdings" panose="05000000000000000000" pitchFamily="2" charset="2"/>
              <a:buNone/>
            </a:pPr>
            <a:endParaRPr lang="ru-RU" sz="2800"/>
          </a:p>
          <a:p>
            <a:pPr>
              <a:buFont typeface="Wingdings" panose="05000000000000000000" pitchFamily="2" charset="2"/>
              <a:buNone/>
            </a:pPr>
            <a:r>
              <a:rPr lang="ru-RU" sz="2800" b="1"/>
              <a:t>К1, К2, </a:t>
            </a:r>
            <a:r>
              <a:rPr lang="ru-RU" sz="2800"/>
              <a:t>– корректирующие коэффициенты базовой доходности.</a:t>
            </a:r>
          </a:p>
        </p:txBody>
      </p:sp>
    </p:spTree>
    <p:extLst>
      <p:ext uri="{BB962C8B-B14F-4D97-AF65-F5344CB8AC3E}">
        <p14:creationId xmlns:p14="http://schemas.microsoft.com/office/powerpoint/2010/main" val="271699824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1979614" y="1125538"/>
            <a:ext cx="8226425" cy="4970462"/>
          </a:xfrm>
        </p:spPr>
        <p:txBody>
          <a:bodyPr>
            <a:normAutofit/>
          </a:bodyPr>
          <a:lstStyle/>
          <a:p>
            <a:pPr algn="just"/>
            <a:r>
              <a:rPr lang="ru-RU" sz="4000" b="1" dirty="0"/>
              <a:t>Налоговым периодом</a:t>
            </a:r>
            <a:r>
              <a:rPr lang="ru-RU" sz="4000" dirty="0"/>
              <a:t> по ЕНВД признается квартал.</a:t>
            </a:r>
          </a:p>
          <a:p>
            <a:pPr algn="just"/>
            <a:endParaRPr lang="ru-RU" sz="4000" b="1" dirty="0"/>
          </a:p>
          <a:p>
            <a:pPr algn="just"/>
            <a:r>
              <a:rPr lang="ru-RU" sz="4000" b="1" dirty="0"/>
              <a:t>Налоговая ставка</a:t>
            </a:r>
            <a:r>
              <a:rPr lang="ru-RU" sz="4000" dirty="0"/>
              <a:t> - 15 % величины вмененного дохода.</a:t>
            </a:r>
          </a:p>
        </p:txBody>
      </p:sp>
    </p:spTree>
    <p:extLst>
      <p:ext uri="{BB962C8B-B14F-4D97-AF65-F5344CB8AC3E}">
        <p14:creationId xmlns:p14="http://schemas.microsoft.com/office/powerpoint/2010/main" val="235997814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5459" y="361495"/>
            <a:ext cx="11284771" cy="5940088"/>
          </a:xfrm>
          <a:prstGeom prst="rect">
            <a:avLst/>
          </a:prstGeom>
        </p:spPr>
        <p:txBody>
          <a:bodyPr wrap="square">
            <a:spAutoFit/>
          </a:bodyPr>
          <a:lstStyle/>
          <a:p>
            <a:r>
              <a:rPr lang="ru-RU" sz="2000" b="1" dirty="0">
                <a:solidFill>
                  <a:srgbClr val="FFFF00"/>
                </a:solidFill>
              </a:rPr>
              <a:t>Виды предпринимательской деятельности</a:t>
            </a:r>
          </a:p>
          <a:p>
            <a:r>
              <a:rPr lang="ru-RU" sz="2000" b="1" dirty="0">
                <a:solidFill>
                  <a:srgbClr val="FFFF00"/>
                </a:solidFill>
              </a:rPr>
              <a:t>Физические показатели</a:t>
            </a:r>
          </a:p>
          <a:p>
            <a:r>
              <a:rPr lang="ru-RU" sz="2000" b="1" dirty="0">
                <a:solidFill>
                  <a:srgbClr val="FFFF00"/>
                </a:solidFill>
              </a:rPr>
              <a:t>Базовая доходность в месяц (рублей</a:t>
            </a:r>
            <a:r>
              <a:rPr lang="ru-RU" sz="2000" b="1" dirty="0" smtClean="0">
                <a:solidFill>
                  <a:srgbClr val="FFFF00"/>
                </a:solidFill>
              </a:rPr>
              <a:t>)</a:t>
            </a:r>
          </a:p>
          <a:p>
            <a:endParaRPr lang="ru-RU" sz="1400" b="1" dirty="0"/>
          </a:p>
          <a:p>
            <a:r>
              <a:rPr lang="ru-RU" sz="1400" b="1" dirty="0"/>
              <a:t> Оказание бытовых услуг</a:t>
            </a:r>
          </a:p>
          <a:p>
            <a:r>
              <a:rPr lang="ru-RU" sz="1400" b="1" dirty="0"/>
              <a:t>Количество работников, включая индивидуального предпринимателя</a:t>
            </a:r>
          </a:p>
          <a:p>
            <a:r>
              <a:rPr lang="ru-RU" sz="1400" b="1" dirty="0"/>
              <a:t>7 500</a:t>
            </a:r>
          </a:p>
          <a:p>
            <a:r>
              <a:rPr lang="ru-RU" sz="1400" b="1" dirty="0"/>
              <a:t>Оказание ветеринарных услуг</a:t>
            </a:r>
          </a:p>
          <a:p>
            <a:r>
              <a:rPr lang="ru-RU" sz="1400" b="1" dirty="0"/>
              <a:t>Количество работников, включая индивидуального предпринимателя</a:t>
            </a:r>
          </a:p>
          <a:p>
            <a:r>
              <a:rPr lang="ru-RU" sz="1400" b="1" dirty="0"/>
              <a:t>7 500</a:t>
            </a:r>
          </a:p>
          <a:p>
            <a:r>
              <a:rPr lang="ru-RU" sz="1400" b="1" dirty="0"/>
              <a:t> Оказание услуг по ремонту, техническому обслуживанию и мойке автомототранспортных средств</a:t>
            </a:r>
          </a:p>
          <a:p>
            <a:r>
              <a:rPr lang="ru-RU" sz="1400" b="1" dirty="0"/>
              <a:t>Количество работников, включая индивидуального предпринимателя</a:t>
            </a:r>
          </a:p>
          <a:p>
            <a:r>
              <a:rPr lang="ru-RU" sz="1400" b="1" dirty="0"/>
              <a:t>12 000</a:t>
            </a:r>
          </a:p>
          <a:p>
            <a:r>
              <a:rPr lang="ru-RU" sz="1400" b="1" dirty="0"/>
              <a:t> Оказание услуг по предоставлению во временное владение (в пользование) мест для стоянки автомототранспортных средств, а также по хранению автомототранспортных средств на платных стоянках</a:t>
            </a:r>
          </a:p>
          <a:p>
            <a:r>
              <a:rPr lang="ru-RU" sz="1400" b="1" dirty="0"/>
              <a:t>Общая площадь стоянки (в квадратных метрах)</a:t>
            </a:r>
          </a:p>
          <a:p>
            <a:r>
              <a:rPr lang="ru-RU" sz="1400" b="1" dirty="0"/>
              <a:t>50</a:t>
            </a:r>
          </a:p>
          <a:p>
            <a:r>
              <a:rPr lang="ru-RU" sz="1400" b="1" dirty="0"/>
              <a:t> Оказание автотранспортных услуг по перевозке грузов</a:t>
            </a:r>
          </a:p>
          <a:p>
            <a:r>
              <a:rPr lang="ru-RU" sz="1400" b="1" dirty="0"/>
              <a:t>Количество автотранспортных средств, используемых для перевозки грузов</a:t>
            </a:r>
          </a:p>
          <a:p>
            <a:r>
              <a:rPr lang="ru-RU" sz="1400" b="1" dirty="0"/>
              <a:t>6 000</a:t>
            </a:r>
          </a:p>
          <a:p>
            <a:r>
              <a:rPr lang="ru-RU" sz="1400" b="1" dirty="0"/>
              <a:t> Оказание автотранспортных услуг по перевозке пассажиров</a:t>
            </a:r>
          </a:p>
          <a:p>
            <a:r>
              <a:rPr lang="ru-RU" sz="1400" b="1" dirty="0"/>
              <a:t>Количество посадочных мест</a:t>
            </a:r>
          </a:p>
          <a:p>
            <a:r>
              <a:rPr lang="ru-RU" sz="1400" b="1" dirty="0"/>
              <a:t>1 500</a:t>
            </a:r>
          </a:p>
          <a:p>
            <a:r>
              <a:rPr lang="ru-RU" sz="1400" b="1" dirty="0"/>
              <a:t> Розничная торговля, осуществляемая через объекты стационарной торговой сети, имеющие торговые залы</a:t>
            </a:r>
          </a:p>
          <a:p>
            <a:r>
              <a:rPr lang="ru-RU" sz="1400" b="1" dirty="0"/>
              <a:t>Площадь торгового зала (в квадратных метрах)</a:t>
            </a:r>
          </a:p>
          <a:p>
            <a:r>
              <a:rPr lang="ru-RU" sz="1400" b="1" dirty="0"/>
              <a:t>1 </a:t>
            </a:r>
            <a:r>
              <a:rPr lang="ru-RU" sz="1400" b="1" dirty="0" smtClean="0"/>
              <a:t>800</a:t>
            </a:r>
            <a:endParaRPr lang="ru-RU" sz="1400" b="1" dirty="0"/>
          </a:p>
        </p:txBody>
      </p:sp>
    </p:spTree>
    <p:extLst>
      <p:ext uri="{BB962C8B-B14F-4D97-AF65-F5344CB8AC3E}">
        <p14:creationId xmlns:p14="http://schemas.microsoft.com/office/powerpoint/2010/main" val="139210760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130100"/>
            <a:ext cx="11381591" cy="5570756"/>
          </a:xfrm>
          <a:prstGeom prst="rect">
            <a:avLst/>
          </a:prstGeom>
        </p:spPr>
        <p:txBody>
          <a:bodyPr wrap="square">
            <a:spAutoFit/>
          </a:bodyPr>
          <a:lstStyle/>
          <a:p>
            <a:pPr indent="252095" algn="ctr"/>
            <a:r>
              <a:rPr lang="ru-RU" sz="2800" b="1" u="sng" dirty="0" smtClean="0">
                <a:solidFill>
                  <a:srgbClr val="FFFF00"/>
                </a:solidFill>
                <a:latin typeface="Times New Roman" panose="02020603050405020304" pitchFamily="18" charset="0"/>
                <a:ea typeface="Times New Roman" panose="02020603050405020304" pitchFamily="18" charset="0"/>
              </a:rPr>
              <a:t>Темы практического занятия 6</a:t>
            </a:r>
          </a:p>
          <a:p>
            <a:pPr indent="252095" algn="ctr"/>
            <a:endParaRPr lang="ru-RU" sz="2800" b="1" u="sng" dirty="0">
              <a:solidFill>
                <a:srgbClr val="FFFF00"/>
              </a:solidFill>
              <a:latin typeface="Times New Roman" panose="02020603050405020304" pitchFamily="18" charset="0"/>
              <a:ea typeface="Times New Roman" panose="02020603050405020304" pitchFamily="18" charset="0"/>
            </a:endParaRPr>
          </a:p>
          <a:p>
            <a:pPr marL="514350" indent="-514350">
              <a:buAutoNum type="arabicPeriod"/>
            </a:pPr>
            <a:r>
              <a:rPr lang="ru-RU" sz="3200" dirty="0">
                <a:hlinkClick r:id="rId2"/>
              </a:rPr>
              <a:t>Глава 21. Налог на добавленную </a:t>
            </a:r>
            <a:r>
              <a:rPr lang="ru-RU" sz="3200" dirty="0" smtClean="0">
                <a:hlinkClick r:id="rId2"/>
              </a:rPr>
              <a:t>стоимость</a:t>
            </a:r>
            <a:endParaRPr lang="ru-RU" sz="3200" dirty="0" smtClean="0"/>
          </a:p>
          <a:p>
            <a:pPr marL="514350" indent="-514350">
              <a:buAutoNum type="arabicPeriod"/>
            </a:pPr>
            <a:r>
              <a:rPr lang="ru-RU" sz="3200" dirty="0">
                <a:hlinkClick r:id="rId3"/>
              </a:rPr>
              <a:t>Глава 22. </a:t>
            </a:r>
            <a:r>
              <a:rPr lang="ru-RU" sz="3200" dirty="0" smtClean="0">
                <a:hlinkClick r:id="rId3"/>
              </a:rPr>
              <a:t>Акцизы</a:t>
            </a:r>
            <a:endParaRPr lang="ru-RU" sz="3200" dirty="0" smtClean="0"/>
          </a:p>
          <a:p>
            <a:pPr marL="514350" indent="-514350">
              <a:buAutoNum type="arabicPeriod"/>
            </a:pPr>
            <a:r>
              <a:rPr lang="ru-RU" sz="3200" dirty="0" smtClean="0">
                <a:hlinkClick r:id="rId4"/>
              </a:rPr>
              <a:t>Глава </a:t>
            </a:r>
            <a:r>
              <a:rPr lang="ru-RU" sz="3200" dirty="0">
                <a:hlinkClick r:id="rId4"/>
              </a:rPr>
              <a:t>23. Налог на доходы физических лиц</a:t>
            </a:r>
            <a:endParaRPr lang="ru-RU" sz="3200" dirty="0" smtClean="0"/>
          </a:p>
          <a:p>
            <a:pPr marL="514350" indent="-514350">
              <a:buFontTx/>
              <a:buAutoNum type="arabicPeriod"/>
            </a:pPr>
            <a:r>
              <a:rPr lang="ru-RU" sz="3200" dirty="0">
                <a:hlinkClick r:id="rId5"/>
              </a:rPr>
              <a:t>Глава 25.2. </a:t>
            </a:r>
            <a:r>
              <a:rPr lang="ru-RU" sz="3200">
                <a:hlinkClick r:id="rId5"/>
              </a:rPr>
              <a:t>Водный налог</a:t>
            </a:r>
            <a:endParaRPr lang="ru-RU" sz="3200"/>
          </a:p>
          <a:p>
            <a:pPr marL="514350" indent="-514350">
              <a:buAutoNum type="arabicPeriod"/>
            </a:pPr>
            <a:r>
              <a:rPr lang="ru-RU" sz="3200" smtClean="0">
                <a:hlinkClick r:id="rId6"/>
              </a:rPr>
              <a:t>Глава </a:t>
            </a:r>
            <a:r>
              <a:rPr lang="ru-RU" sz="3200" dirty="0">
                <a:hlinkClick r:id="rId6"/>
              </a:rPr>
              <a:t>25.3. Государственная </a:t>
            </a:r>
            <a:r>
              <a:rPr lang="ru-RU" sz="3200" dirty="0" smtClean="0">
                <a:hlinkClick r:id="rId6"/>
              </a:rPr>
              <a:t>пошлина</a:t>
            </a:r>
            <a:endParaRPr lang="ru-RU" sz="3200" dirty="0" smtClean="0"/>
          </a:p>
          <a:p>
            <a:pPr marL="514350" indent="-514350">
              <a:buAutoNum type="arabicPeriod"/>
            </a:pPr>
            <a:r>
              <a:rPr lang="ru-RU" sz="3200" dirty="0">
                <a:hlinkClick r:id="rId7"/>
              </a:rPr>
              <a:t>Глава 26. Налог на добычу полезных </a:t>
            </a:r>
            <a:r>
              <a:rPr lang="ru-RU" sz="3200" dirty="0" smtClean="0">
                <a:hlinkClick r:id="rId7"/>
              </a:rPr>
              <a:t>ископаемых</a:t>
            </a:r>
            <a:endParaRPr lang="ru-RU" sz="3200" dirty="0" smtClean="0"/>
          </a:p>
          <a:p>
            <a:pPr marL="514350" indent="-514350">
              <a:buAutoNum type="arabicPeriod"/>
            </a:pPr>
            <a:r>
              <a:rPr lang="ru-RU" sz="3200" dirty="0">
                <a:hlinkClick r:id="rId8"/>
              </a:rPr>
              <a:t>Раздел VIII.1. Специальные налоговые </a:t>
            </a:r>
            <a:r>
              <a:rPr lang="ru-RU" sz="3200" dirty="0" smtClean="0">
                <a:hlinkClick r:id="rId8"/>
              </a:rPr>
              <a:t>режимы</a:t>
            </a:r>
            <a:endParaRPr lang="ru-RU" sz="3200" dirty="0" smtClean="0"/>
          </a:p>
          <a:p>
            <a:pPr marL="514350" indent="-514350">
              <a:buAutoNum type="arabicPeriod"/>
            </a:pPr>
            <a:r>
              <a:rPr lang="ru-RU" sz="3200" dirty="0">
                <a:hlinkClick r:id="rId9"/>
              </a:rPr>
              <a:t>Глава 28. Транспортный </a:t>
            </a:r>
            <a:r>
              <a:rPr lang="ru-RU" sz="3200" dirty="0" smtClean="0">
                <a:hlinkClick r:id="rId9"/>
              </a:rPr>
              <a:t>налог</a:t>
            </a:r>
            <a:endParaRPr lang="ru-RU" sz="3200" dirty="0" smtClean="0"/>
          </a:p>
          <a:p>
            <a:pPr marL="514350" indent="-514350">
              <a:buAutoNum type="arabicPeriod"/>
            </a:pPr>
            <a:r>
              <a:rPr lang="ru-RU" sz="3200" dirty="0" smtClean="0">
                <a:hlinkClick r:id="rId10"/>
              </a:rPr>
              <a:t>Глава </a:t>
            </a:r>
            <a:r>
              <a:rPr lang="ru-RU" sz="3200" dirty="0">
                <a:hlinkClick r:id="rId10"/>
              </a:rPr>
              <a:t>31. Земельный налог</a:t>
            </a:r>
            <a:r>
              <a:rPr lang="ru-RU" sz="3200" dirty="0"/>
              <a:t/>
            </a:r>
            <a:br>
              <a:rPr lang="ru-RU" sz="3200" dirty="0"/>
            </a:br>
            <a:endParaRPr lang="ru-RU" sz="12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17842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1434</TotalTime>
  <Words>9083</Words>
  <Application>Microsoft Office PowerPoint</Application>
  <PresentationFormat>Произвольный</PresentationFormat>
  <Paragraphs>1538</Paragraphs>
  <Slides>160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160</vt:i4>
      </vt:variant>
    </vt:vector>
  </HeadingPairs>
  <TitlesOfParts>
    <vt:vector size="161" baseType="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Классификация налогов</vt:lpstr>
      <vt:lpstr>Презентация PowerPoint</vt:lpstr>
      <vt:lpstr>Классификация налогов по налогоплательщикам включает три группы налогов:</vt:lpstr>
      <vt:lpstr>Презентация PowerPoint</vt:lpstr>
      <vt:lpstr>Налоговая система государства </vt:lpstr>
      <vt:lpstr>Принципы формирования налоговой системы </vt:lpstr>
      <vt:lpstr>Элементы налога</vt:lpstr>
      <vt:lpstr>Налогоплательщик </vt:lpstr>
      <vt:lpstr>Презентация PowerPoint</vt:lpstr>
      <vt:lpstr>Объект налогообложения </vt:lpstr>
      <vt:lpstr>Налоговая база </vt:lpstr>
      <vt:lpstr>Налоговый период </vt:lpstr>
      <vt:lpstr>Порядок исчисления налога </vt:lpstr>
      <vt:lpstr>Уплата налога </vt:lpstr>
      <vt:lpstr>Дополнительные элементы налога </vt:lpstr>
      <vt:lpstr>Основы современной налоговой системы </vt:lpstr>
      <vt:lpstr>Налоговый кодекс (часть I)</vt:lpstr>
      <vt:lpstr>Налоговый кодекс</vt:lpstr>
      <vt:lpstr>Федеральные налоги и сборы </vt:lpstr>
      <vt:lpstr>Региональные налоги </vt:lpstr>
      <vt:lpstr>Специальные налоговые режимы</vt:lpstr>
      <vt:lpstr>Налог на добавленную стоимость</vt:lpstr>
      <vt:lpstr>Не являются налогоплательщиками НДС:</vt:lpstr>
      <vt:lpstr>Объектом обложения НДС признается :</vt:lpstr>
      <vt:lpstr> Ставки НДС:  </vt:lpstr>
      <vt:lpstr>Презентация PowerPoint</vt:lpstr>
      <vt:lpstr>Презентация PowerPoint</vt:lpstr>
      <vt:lpstr>Налоговые вычеты</vt:lpstr>
      <vt:lpstr>Презентация PowerPoint</vt:lpstr>
      <vt:lpstr>Счет - фактура</vt:lpstr>
      <vt:lpstr>Порядок расчета НДС</vt:lpstr>
      <vt:lpstr>Уплата НДС производится:</vt:lpstr>
      <vt:lpstr>Уплата НДС налоговыми агентами:</vt:lpstr>
      <vt:lpstr>АКЦИЗЫ</vt:lpstr>
      <vt:lpstr>Презентация PowerPoint</vt:lpstr>
      <vt:lpstr>Объектами налогообложения признаются: </vt:lpstr>
      <vt:lpstr>Подакцизными товарами признаются:</vt:lpstr>
      <vt:lpstr>Подакцизными товарами признаются:</vt:lpstr>
      <vt:lpstr>Презентация PowerPoint</vt:lpstr>
      <vt:lpstr>Презентация PowerPoint</vt:lpstr>
      <vt:lpstr>Ставки акцизов</vt:lpstr>
      <vt:lpstr>Налоговый вычет по акцизу</vt:lpstr>
      <vt:lpstr>Порядок уплаты акцизов</vt:lpstr>
      <vt:lpstr>Размеры акцизов</vt:lpstr>
      <vt:lpstr>Размеры акцизов</vt:lpstr>
      <vt:lpstr>Размеры акцизов</vt:lpstr>
      <vt:lpstr>НДФЛ</vt:lpstr>
      <vt:lpstr>НАЛОГОПЛАТЕЛЬЩИКИ НДФЛ</vt:lpstr>
      <vt:lpstr>Презентация PowerPoint</vt:lpstr>
      <vt:lpstr>При определении налоговой базы учитываются все доходы налогоплательщика, полученные: </vt:lpstr>
      <vt:lpstr>К доходам, полученным налогоплательщиком в натуральной форме, относятся: </vt:lpstr>
      <vt:lpstr>К доходам, полученным налогоплательщиком в виде материальной выгоды, относятся: </vt:lpstr>
      <vt:lpstr>Налоговым кодексом РФ предусмотрено четыре группы налоговых вычетов: </vt:lpstr>
      <vt:lpstr>Стандартные налоговые вычеты:</vt:lpstr>
      <vt:lpstr>Стандартные налоговые вычеты:</vt:lpstr>
      <vt:lpstr>Социальные налоговые вычеты: </vt:lpstr>
      <vt:lpstr>Имущественные налоговые вычеты:  </vt:lpstr>
      <vt:lpstr>Профессиональные налоговые вычеты предоставляются: </vt:lpstr>
      <vt:lpstr>Ставки НДФЛ:</vt:lpstr>
      <vt:lpstr>Презентация PowerPoint</vt:lpstr>
      <vt:lpstr>Налог на прибыль</vt:lpstr>
      <vt:lpstr>Плательщики</vt:lpstr>
      <vt:lpstr>Не являются плательщиками налога:</vt:lpstr>
      <vt:lpstr>Объект обложения</vt:lpstr>
      <vt:lpstr>Доходы</vt:lpstr>
      <vt:lpstr>Внереализационными признаются доходы:</vt:lpstr>
      <vt:lpstr>Презентация PowerPoint</vt:lpstr>
      <vt:lpstr>Налоговые ставки</vt:lpstr>
      <vt:lpstr>Методы определения доходов и расходов</vt:lpstr>
      <vt:lpstr>Расходы, учитываемые при налогообложении прибыли</vt:lpstr>
      <vt:lpstr>Презентация PowerPoint</vt:lpstr>
      <vt:lpstr>Презентация PowerPoint</vt:lpstr>
      <vt:lpstr>Амортизационные отчисления</vt:lpstr>
      <vt:lpstr>Презентация PowerPoint</vt:lpstr>
      <vt:lpstr>Прочие расходы, связанные  с производством и реализацией </vt:lpstr>
      <vt:lpstr> Внереализационные расходы</vt:lpstr>
      <vt:lpstr>Расходы, не учитываемые  при налогообложении прибыли </vt:lpstr>
      <vt:lpstr>Порядок формирования налоговой базы и налога на прибыль</vt:lpstr>
      <vt:lpstr>Презентация PowerPoint</vt:lpstr>
      <vt:lpstr>Налоговый период</vt:lpstr>
      <vt:lpstr>УПРОЩЕННАЯ СИСТЕМА НАЛОГООБЛОЖЕНИЯ</vt:lpstr>
      <vt:lpstr>Применение:</vt:lpstr>
      <vt:lpstr>Для организаций:</vt:lpstr>
      <vt:lpstr>Для индивидуальных предпринимателей:</vt:lpstr>
      <vt:lpstr>Презентация PowerPoint</vt:lpstr>
      <vt:lpstr>Обычный налогоплательщик, находящийся на УСНО уплачивает следующие налоги и сборы: </vt:lpstr>
      <vt:lpstr>Организации и ИП имеют право перейти на УСНО при следующих условиях:</vt:lpstr>
      <vt:lpstr>Презентация PowerPoint</vt:lpstr>
      <vt:lpstr>Не вправе применять УСНО:</vt:lpstr>
      <vt:lpstr>Презентация PowerPoint</vt:lpstr>
      <vt:lpstr>Объекты налогообложения:</vt:lpstr>
      <vt:lpstr>Порядок определения доходов</vt:lpstr>
      <vt:lpstr>Порядок определения расходов</vt:lpstr>
      <vt:lpstr>Презентация PowerPoint</vt:lpstr>
      <vt:lpstr>Налоговая база</vt:lpstr>
      <vt:lpstr>Презентация PowerPoint</vt:lpstr>
      <vt:lpstr>Налоговые ставки:</vt:lpstr>
      <vt:lpstr>Порядок расчета единого налога</vt:lpstr>
      <vt:lpstr>Единый налог на вмененный доход</vt:lpstr>
      <vt:lpstr>Единый налог на вменённый доход для отдельных видов деятельности. </vt:lpstr>
      <vt:lpstr>Система налогообложения в виде ЕНВД для отдельных видов деятельности применяется в отношении следующих видов деятельности:</vt:lpstr>
      <vt:lpstr>Презентация PowerPoint</vt:lpstr>
      <vt:lpstr>Презентация PowerPoint</vt:lpstr>
      <vt:lpstr>Презентация PowerPoint</vt:lpstr>
      <vt:lpstr>Презентация PowerPoint</vt:lpstr>
      <vt:lpstr>Основные термины ЕНВД:</vt:lpstr>
      <vt:lpstr>Презентация PowerPoint</vt:lpstr>
      <vt:lpstr>Презентация PowerPoint</vt:lpstr>
      <vt:lpstr>Объект налогообложения и налоговая база:</vt:lpstr>
      <vt:lpstr>При исчислении налоговой базы используется следующая формула:</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Бедрачук Илья</cp:lastModifiedBy>
  <cp:revision>268</cp:revision>
  <dcterms:created xsi:type="dcterms:W3CDTF">2014-01-06T06:23:34Z</dcterms:created>
  <dcterms:modified xsi:type="dcterms:W3CDTF">2014-04-11T22:55:18Z</dcterms:modified>
</cp:coreProperties>
</file>