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81" r:id="rId25"/>
    <p:sldId id="283" r:id="rId26"/>
    <p:sldId id="276" r:id="rId27"/>
    <p:sldId id="279" r:id="rId28"/>
    <p:sldId id="292" r:id="rId29"/>
    <p:sldId id="282" r:id="rId30"/>
    <p:sldId id="287" r:id="rId31"/>
    <p:sldId id="285" r:id="rId32"/>
    <p:sldId id="280" r:id="rId33"/>
    <p:sldId id="288" r:id="rId34"/>
    <p:sldId id="286" r:id="rId35"/>
    <p:sldId id="289" r:id="rId36"/>
    <p:sldId id="29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65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08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6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757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34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9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5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6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14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70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A6E61-FF40-462A-9AA3-51DD593635F6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47B45-97DE-4C68-A398-61A4943D93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71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77591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Классификация форм и видов регламентов труда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32616" y="3602038"/>
            <a:ext cx="3335383" cy="245912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Лекция № 3</a:t>
            </a:r>
          </a:p>
          <a:p>
            <a:r>
              <a:rPr lang="ru-RU" dirty="0" smtClean="0"/>
              <a:t>Автор: ст. преподаватель кафедры Управления</a:t>
            </a:r>
          </a:p>
          <a:p>
            <a:r>
              <a:rPr lang="ru-RU" dirty="0" smtClean="0"/>
              <a:t>Николаева В.И.</a:t>
            </a:r>
          </a:p>
          <a:p>
            <a:r>
              <a:rPr lang="ru-RU" dirty="0" smtClean="0"/>
              <a:t>ВГУЭС, 2017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288710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91"/>
            <a:ext cx="12192000" cy="812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88" y="2654209"/>
            <a:ext cx="4082143" cy="2310901"/>
          </a:xfrm>
        </p:spPr>
        <p:style>
          <a:lnRef idx="2">
            <a:schemeClr val="accent4">
              <a:shade val="50000"/>
            </a:schemeClr>
          </a:lnRef>
          <a:fillRef idx="1001">
            <a:schemeClr val="dk2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Задание: составьте своё определение регламента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960" y="254000"/>
            <a:ext cx="6772275" cy="2171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912" y="2790825"/>
            <a:ext cx="6785290" cy="34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1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80" y="0"/>
            <a:ext cx="1591235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регламентации труда в зависимости от объекта. Классификация №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129211" cy="435133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/>
              <a:t>предприятия, то есть сама организация и содержание труда работников компании;</a:t>
            </a:r>
          </a:p>
          <a:p>
            <a:r>
              <a:rPr lang="ru-RU" sz="4400" dirty="0" smtClean="0"/>
              <a:t>условий, в которых происходит трудовая деятельность;</a:t>
            </a:r>
          </a:p>
          <a:p>
            <a:r>
              <a:rPr lang="ru-RU" sz="4400" dirty="0" smtClean="0"/>
              <a:t>выбора, приема и увольнения работников;</a:t>
            </a:r>
          </a:p>
          <a:p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334991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591235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классификация регламентации труда в зависимости от объекта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969" y="1825625"/>
            <a:ext cx="11614484" cy="475163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затрат и результатов труда выполненной работы, в свою очередь в нее входит: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000" dirty="0" smtClean="0"/>
              <a:t>создание норм труда и их введение;</a:t>
            </a:r>
          </a:p>
          <a:p>
            <a:pPr marL="0" indent="0">
              <a:buNone/>
            </a:pPr>
            <a:r>
              <a:rPr lang="ru-RU" sz="4000" dirty="0" smtClean="0"/>
              <a:t>2. обозначение данных, которые характеризуют труд каждого подразделения, а также каждого работника;</a:t>
            </a:r>
          </a:p>
          <a:p>
            <a:pPr marL="0" indent="0">
              <a:buNone/>
            </a:pPr>
            <a:r>
              <a:rPr lang="ru-RU" sz="4000" dirty="0" smtClean="0"/>
              <a:t>3. по каждому показателю измерение количественной оценки.</a:t>
            </a:r>
          </a:p>
        </p:txBody>
      </p:sp>
    </p:spTree>
    <p:extLst>
      <p:ext uri="{BB962C8B-B14F-4D97-AF65-F5344CB8AC3E}">
        <p14:creationId xmlns:p14="http://schemas.microsoft.com/office/powerpoint/2010/main" val="42590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9123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классификация регламентации труда в зависимости от объекта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7517" y="1825624"/>
            <a:ext cx="11438020" cy="455913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адаптации вновь пришедших работников – именно этап вступления очень важен для трудового процесса. Необходимо максимально быстро и четко включить работника в новые условия работы, нормы и правила.</a:t>
            </a:r>
          </a:p>
          <a:p>
            <a:r>
              <a:rPr lang="ru-RU" sz="3600" dirty="0" smtClean="0"/>
              <a:t>дисциплины труда;</a:t>
            </a:r>
          </a:p>
          <a:p>
            <a:r>
              <a:rPr lang="ru-RU" sz="3600" dirty="0" smtClean="0"/>
              <a:t>философии, порядка и правил поведения для конкретной работы.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857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объекты регламентации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17093" y="1321281"/>
            <a:ext cx="3994485" cy="275924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Содержание труда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158789" y="1321281"/>
            <a:ext cx="4600074" cy="311534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dirty="0" smtClean="0"/>
              <a:t>информация</a:t>
            </a:r>
            <a:endParaRPr lang="ru-RU" sz="4000" dirty="0"/>
          </a:p>
        </p:txBody>
      </p:sp>
      <p:sp>
        <p:nvSpPr>
          <p:cNvPr id="6" name="Овал 5"/>
          <p:cNvSpPr/>
          <p:nvPr/>
        </p:nvSpPr>
        <p:spPr>
          <a:xfrm>
            <a:off x="3787941" y="4080523"/>
            <a:ext cx="3994485" cy="27592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сроки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87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4800" b="1" dirty="0" smtClean="0"/>
              <a:t>Три вида регламентационной документации. Классификация № 2</a:t>
            </a:r>
            <a:endParaRPr lang="ru-RU" sz="4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163074"/>
              </p:ext>
            </p:extLst>
          </p:nvPr>
        </p:nvGraphicFramePr>
        <p:xfrm>
          <a:off x="838200" y="1825623"/>
          <a:ext cx="10808368" cy="496824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0808368"/>
              </a:tblGrid>
              <a:tr h="1241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dirty="0" smtClean="0"/>
                        <a:t>регламентационные документы на уровне государства.</a:t>
                      </a:r>
                    </a:p>
                  </a:txBody>
                  <a:tcPr/>
                </a:tc>
              </a:tr>
              <a:tr h="1241648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внешняя, формируется на высшем уровне предприятия;</a:t>
                      </a:r>
                      <a:endParaRPr lang="ru-RU" sz="4400" b="1" dirty="0"/>
                    </a:p>
                  </a:txBody>
                  <a:tcPr>
                    <a:solidFill>
                      <a:schemeClr val="accent4">
                        <a:alpha val="20000"/>
                      </a:schemeClr>
                    </a:solidFill>
                  </a:tcPr>
                </a:tc>
              </a:tr>
              <a:tr h="1241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dirty="0" smtClean="0"/>
                        <a:t>внутренняя, которая формируется на конкретном предприятии;</a:t>
                      </a:r>
                    </a:p>
                    <a:p>
                      <a:pPr algn="ctr"/>
                      <a:endParaRPr lang="ru-RU" sz="4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501421"/>
              </p:ext>
            </p:extLst>
          </p:nvPr>
        </p:nvGraphicFramePr>
        <p:xfrm>
          <a:off x="208549" y="158192"/>
          <a:ext cx="1029903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5514"/>
                <a:gridCol w="3529263"/>
                <a:gridCol w="3144253"/>
              </a:tblGrid>
              <a:tr h="7722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/>
                        <a:t>На уровне головного</a:t>
                      </a:r>
                      <a:r>
                        <a:rPr lang="ru-RU" sz="4000" baseline="0" dirty="0" smtClean="0"/>
                        <a:t> предприятия</a:t>
                      </a:r>
                      <a:endParaRPr lang="ru-RU" sz="4000" dirty="0" smtClean="0"/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/>
                        <a:t>Внутренняя, на уровне регионального</a:t>
                      </a:r>
                      <a:r>
                        <a:rPr lang="ru-RU" sz="4000" baseline="0" dirty="0" smtClean="0"/>
                        <a:t> отделения </a:t>
                      </a:r>
                      <a:endParaRPr lang="ru-RU" sz="4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На уровне государства</a:t>
                      </a:r>
                      <a:endParaRPr lang="ru-RU" sz="4000" dirty="0"/>
                    </a:p>
                  </a:txBody>
                  <a:tcPr/>
                </a:tc>
              </a:tr>
              <a:tr h="2198883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устав предприятия, положение о структурном подразделении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распоряжения, приказы или инструкции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типовые или отраслевые положения о предприятии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494" y="0"/>
            <a:ext cx="2002506" cy="283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4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2201"/>
          </a:xfrm>
        </p:spPr>
        <p:txBody>
          <a:bodyPr/>
          <a:lstStyle/>
          <a:p>
            <a:pPr algn="ctr"/>
            <a:r>
              <a:rPr lang="ru-RU" dirty="0" smtClean="0"/>
              <a:t>Классификация № 3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7726" y="1459832"/>
            <a:ext cx="5181600" cy="121995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документированные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212304" y="1459832"/>
            <a:ext cx="5386138" cy="121995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3600" dirty="0" smtClean="0"/>
              <a:t>недокументированные</a:t>
            </a:r>
            <a:endParaRPr lang="ru-RU" sz="3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7726" y="2872290"/>
            <a:ext cx="5181600" cy="35926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положения о подразделениях, должностные инструкции, устав организации, схема организационной структуры управления, различные нормы времени, нормы численности или управляемости; правила внутреннего распорядка</a:t>
            </a: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6212304" y="2872289"/>
            <a:ext cx="5578643" cy="35926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/>
              <a:t>Второй вид используют, когда необходимо передать важные и срочные задачи руководителя, для которых неважно создавать собственно документ с долговременным </a:t>
            </a:r>
            <a:r>
              <a:rPr lang="ru-RU" sz="3600" dirty="0"/>
              <a:t>действием.</a:t>
            </a:r>
          </a:p>
        </p:txBody>
      </p:sp>
    </p:spTree>
    <p:extLst>
      <p:ext uri="{BB962C8B-B14F-4D97-AF65-F5344CB8AC3E}">
        <p14:creationId xmlns:p14="http://schemas.microsoft.com/office/powerpoint/2010/main" val="3345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984832" cy="934286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/>
              <a:t>две основные формы регламентации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882063" cy="4351338"/>
          </a:xfrm>
        </p:spPr>
        <p:txBody>
          <a:bodyPr>
            <a:normAutofit fontScale="92500" lnSpcReduction="20000"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жесткая регламентация</a:t>
            </a:r>
            <a:r>
              <a:rPr lang="ru-RU" sz="4400" dirty="0"/>
              <a:t>; </a:t>
            </a:r>
            <a:endParaRPr lang="ru-RU" sz="4400" dirty="0" smtClean="0"/>
          </a:p>
          <a:p>
            <a:r>
              <a:rPr lang="ru-RU" sz="4400" dirty="0" err="1" smtClean="0">
                <a:solidFill>
                  <a:srgbClr val="FF0000"/>
                </a:solidFill>
              </a:rPr>
              <a:t>саморегламентация</a:t>
            </a:r>
            <a:r>
              <a:rPr lang="ru-RU" sz="4400" dirty="0" smtClean="0"/>
              <a:t> </a:t>
            </a:r>
            <a:r>
              <a:rPr lang="ru-RU" sz="4400" dirty="0"/>
              <a:t>– при которой сотрудник с помощью рекомендаций, самолично принимает решения каким методом, в какой последовательности и каким способом выполнять свою работу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032" y="1996991"/>
            <a:ext cx="38100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3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методы </a:t>
            </a:r>
            <a:r>
              <a:rPr lang="ru-RU" dirty="0"/>
              <a:t>осуществления контроля над поведением работников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Первый самый жесткий метод это </a:t>
            </a:r>
            <a:r>
              <a:rPr lang="ru-RU" dirty="0" smtClean="0">
                <a:solidFill>
                  <a:srgbClr val="FF0000"/>
                </a:solidFill>
              </a:rPr>
              <a:t>ПРАВИЛА</a:t>
            </a:r>
            <a:r>
              <a:rPr lang="ru-RU" dirty="0" smtClean="0"/>
              <a:t>. </a:t>
            </a:r>
            <a:r>
              <a:rPr lang="ru-RU" dirty="0"/>
              <a:t>За нарушение правил сотрудников предусматривают наказания. Правила официально зафиксированы в </a:t>
            </a:r>
            <a:r>
              <a:rPr lang="ru-RU" dirty="0" smtClean="0"/>
              <a:t>документах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менее жесткий способ –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НОРМЫ ПОВЕДЕНИЯ</a:t>
            </a:r>
            <a:r>
              <a:rPr lang="ru-RU" dirty="0" smtClean="0"/>
              <a:t>. </a:t>
            </a:r>
            <a:r>
              <a:rPr lang="ru-RU" dirty="0"/>
              <a:t>Они не зафиксированы официально в документах, однако соблюдение их контролируют руководители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Самый мягкий способ осуществления контроля над поведением работников – </a:t>
            </a:r>
            <a:r>
              <a:rPr lang="ru-RU" dirty="0" smtClean="0">
                <a:solidFill>
                  <a:srgbClr val="00B0F0"/>
                </a:solidFill>
              </a:rPr>
              <a:t>ТРАДИЦИИ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703" y="4868699"/>
            <a:ext cx="3871161" cy="1826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08" y="5179341"/>
            <a:ext cx="3662613" cy="15159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36" y="5293143"/>
            <a:ext cx="23812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4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Направления регламентов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063614"/>
              </p:ext>
            </p:extLst>
          </p:nvPr>
        </p:nvGraphicFramePr>
        <p:xfrm>
          <a:off x="838200" y="1363579"/>
          <a:ext cx="105156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8783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организационно-правовое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экономическое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социально-психологическое</a:t>
                      </a:r>
                      <a:endParaRPr lang="ru-RU" sz="2800" dirty="0"/>
                    </a:p>
                  </a:txBody>
                  <a:tcPr/>
                </a:tc>
              </a:tr>
              <a:tr h="123117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Носят нормативный и рекомендательный характер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Носят</a:t>
                      </a:r>
                      <a:r>
                        <a:rPr lang="ru-RU" sz="2800" baseline="0" dirty="0" smtClean="0"/>
                        <a:t> обязательный характер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устанавливает определенный порядок</a:t>
                      </a:r>
                      <a:endParaRPr lang="ru-RU" sz="2800" dirty="0"/>
                    </a:p>
                  </a:txBody>
                  <a:tcPr/>
                </a:tc>
              </a:tr>
              <a:tr h="1997231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Чёткая дисциплина исполнения и административная ответственность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Чёткая дисциплина исполнения и административная ответственность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Создаёт общий настрой работы в коллективе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89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263" y="140536"/>
            <a:ext cx="12731321" cy="6710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0536"/>
            <a:ext cx="10515600" cy="6936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Политика компании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75267"/>
            <a:ext cx="7840579" cy="234532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это </a:t>
            </a:r>
            <a:r>
              <a:rPr lang="ru-RU" dirty="0"/>
              <a:t>документ, в котором описывается позиция компании в конкретной области, т. е. управленческое решение и принципы его реализации. Совокупность таких документов определяет политику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26424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465" y="0"/>
            <a:ext cx="12368465" cy="75832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852" y="140535"/>
            <a:ext cx="10515600" cy="80594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Процедура управления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0137" y="3791639"/>
            <a:ext cx="7567863" cy="210469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это </a:t>
            </a:r>
            <a:r>
              <a:rPr lang="ru-RU" dirty="0"/>
              <a:t>документ, в котором перечисляются по порядку и описываются шаги (этапы), которые должна предпринять группа </a:t>
            </a:r>
            <a:r>
              <a:rPr lang="ru-RU" dirty="0" smtClean="0"/>
              <a:t>сотрудников </a:t>
            </a:r>
            <a:r>
              <a:rPr lang="ru-RU" dirty="0"/>
              <a:t>для выполнения конкретной функции (цикла действий).</a:t>
            </a:r>
          </a:p>
        </p:txBody>
      </p:sp>
    </p:spTree>
    <p:extLst>
      <p:ext uri="{BB962C8B-B14F-4D97-AF65-F5344CB8AC3E}">
        <p14:creationId xmlns:p14="http://schemas.microsoft.com/office/powerpoint/2010/main" val="1428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Технологическая инструкция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132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это </a:t>
            </a:r>
            <a:r>
              <a:rPr lang="ru-RU" dirty="0"/>
              <a:t>документ, в котором описывается последовательность действий одного работника.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84" y="2714625"/>
            <a:ext cx="10712116" cy="32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51"/>
            <a:ext cx="12192000" cy="81154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Кратко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7" y="1825625"/>
            <a:ext cx="11309683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3600" dirty="0"/>
              <a:t>в политике компании определяется,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ЧТО НАДО ДЕЛАТЬ</a:t>
            </a:r>
            <a:r>
              <a:rPr lang="ru-RU" sz="3600" dirty="0" smtClean="0"/>
              <a:t>;</a:t>
            </a:r>
            <a:endParaRPr lang="ru-RU" sz="3600" dirty="0"/>
          </a:p>
          <a:p>
            <a:r>
              <a:rPr lang="ru-RU" sz="3600" dirty="0"/>
              <a:t>в процедуре управления говорится,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КТО, ЧТО И КОГДА ДОЛЖЕН ДЕЛАТЬ</a:t>
            </a:r>
            <a:r>
              <a:rPr lang="ru-RU" sz="3600" dirty="0" smtClean="0"/>
              <a:t>;</a:t>
            </a:r>
            <a:endParaRPr lang="ru-RU" sz="3600" dirty="0"/>
          </a:p>
          <a:p>
            <a:r>
              <a:rPr lang="ru-RU" sz="3600" dirty="0"/>
              <a:t>в технологической инструкции описывается,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КАК СДЕЛАТЬ </a:t>
            </a:r>
            <a:r>
              <a:rPr lang="ru-RU" sz="3600" dirty="0" smtClean="0"/>
              <a:t>то</a:t>
            </a:r>
            <a:r>
              <a:rPr lang="ru-RU" sz="3600" dirty="0"/>
              <a:t>, что предписано политикой компании и процедурой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3121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4"/>
            <a:ext cx="12188455" cy="68599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Методы регламентации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ОПЫТНЫЙ МЕТОД </a:t>
            </a:r>
            <a:r>
              <a:rPr lang="ru-RU" dirty="0" smtClean="0"/>
              <a:t>– изучение решений аналогичных задач в других организациях, вынесение обоснованных </a:t>
            </a:r>
            <a:r>
              <a:rPr lang="ru-RU" dirty="0"/>
              <a:t>предложений на основе анализа фактически сложившихся ситуаций и ориентацию на коллективный опыт работников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ЭКСПЕРТНЫЙ МЕТОД </a:t>
            </a:r>
            <a:r>
              <a:rPr lang="ru-RU" dirty="0" smtClean="0"/>
              <a:t>базируется на мнении специалистов</a:t>
            </a:r>
            <a:r>
              <a:rPr lang="ru-RU" dirty="0"/>
              <a:t>, знающих существо ре­шаемых задач, получивших достаточную информацию о реальной обстановке в дан­ной производственно-хозяйственной организации и свободных в высказывании сво­его мнения. Для получения заключений от разных экспертов подготавливают анкеты с возможными вариантами ответов по программированной системе.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24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4"/>
            <a:ext cx="12188455" cy="68599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Методы регламентации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НОРМАТИВНЫЙ МЕТОД </a:t>
            </a:r>
            <a:r>
              <a:rPr lang="ru-RU" dirty="0" smtClean="0"/>
              <a:t>- </a:t>
            </a:r>
            <a:r>
              <a:rPr lang="ru-RU" dirty="0"/>
              <a:t>представляет определенный набор нормативов, которые могут слу­жить обоснованием решения организационных задач, включают в себя</a:t>
            </a:r>
            <a:r>
              <a:rPr lang="ru-RU" dirty="0" smtClean="0"/>
              <a:t>: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нормы </a:t>
            </a:r>
            <a:r>
              <a:rPr lang="ru-RU" dirty="0"/>
              <a:t>управляемости (соотношение между количеством руководителей и подчиненных им работников);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предельная </a:t>
            </a:r>
            <a:r>
              <a:rPr lang="ru-RU" dirty="0"/>
              <a:t>численность работников для формирования на их основе само­стоятельных отделов, подотделов, бюро;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соотношение </a:t>
            </a:r>
            <a:r>
              <a:rPr lang="ru-RU" dirty="0"/>
              <a:t>между численностью рабочих и количеством управленческого персонала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80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4"/>
            <a:ext cx="12188455" cy="68599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Методы регламентации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ПАРАМЕТРИЧЕСКИЙ МЕТОД </a:t>
            </a:r>
            <a:r>
              <a:rPr lang="ru-RU" dirty="0" smtClean="0"/>
              <a:t>заключается </a:t>
            </a:r>
            <a:r>
              <a:rPr lang="ru-RU" dirty="0"/>
              <a:t>в установлении взаимосвязан­ных параметров, характеризующих управляемый объект и управляющую систему.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ИМИТАЦИ­ОННОЕ МОДЕЛИРОВАНИЕ </a:t>
            </a:r>
            <a:r>
              <a:rPr lang="ru-RU" dirty="0" smtClean="0"/>
              <a:t>- </a:t>
            </a:r>
            <a:r>
              <a:rPr lang="ru-RU" dirty="0"/>
              <a:t>используются модели, характеризующие динамику отдельных показателей объекта управления, взаимоувязанных в виде системы моделей. Ка­ждая из них показывает изменение отдельных параметров под влиянием внешних воздействий или сдвигов в соотношении различных элементов самого объекта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0573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9705" cy="74390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157" y="218310"/>
            <a:ext cx="10515600" cy="13255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Организационные формы регламентации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011" y="3087747"/>
            <a:ext cx="11389893" cy="43513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1) </a:t>
            </a:r>
            <a:r>
              <a:rPr lang="ru-RU" sz="3200" b="1" dirty="0" smtClean="0">
                <a:solidFill>
                  <a:schemeClr val="accent2"/>
                </a:solidFill>
              </a:rPr>
              <a:t>централизация</a:t>
            </a:r>
            <a:r>
              <a:rPr lang="ru-RU" sz="3200" dirty="0" smtClean="0"/>
              <a:t> функций регламентации </a:t>
            </a:r>
            <a:r>
              <a:rPr lang="ru-RU" sz="3200" dirty="0"/>
              <a:t>управленческого труда в специализи­рованных службах организации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dirty="0"/>
              <a:t>2) </a:t>
            </a:r>
            <a:r>
              <a:rPr lang="ru-RU" sz="3200" b="1" dirty="0">
                <a:solidFill>
                  <a:schemeClr val="accent2"/>
                </a:solidFill>
              </a:rPr>
              <a:t>децентрализация</a:t>
            </a:r>
            <a:r>
              <a:rPr lang="ru-RU" sz="3200" dirty="0"/>
              <a:t> (рассредоточение) функций по регламентации управленче­ского труда по разным функциональным управлениям или функциональным подразделениям организации</a:t>
            </a:r>
            <a:r>
              <a:rPr lang="ru-RU" sz="3200" dirty="0" smtClean="0"/>
              <a:t>.</a:t>
            </a:r>
            <a:endParaRPr lang="ru-RU" sz="3200" dirty="0"/>
          </a:p>
          <a:p>
            <a:r>
              <a:rPr lang="ru-RU" sz="3200" dirty="0"/>
              <a:t>3) </a:t>
            </a:r>
            <a:r>
              <a:rPr lang="ru-RU" sz="3200" b="1" dirty="0">
                <a:solidFill>
                  <a:schemeClr val="accent2"/>
                </a:solidFill>
              </a:rPr>
              <a:t>концентрация</a:t>
            </a:r>
            <a:r>
              <a:rPr lang="ru-RU" sz="3200" dirty="0"/>
              <a:t> (обособление) функций регламентации управленческого труда в </a:t>
            </a:r>
            <a:r>
              <a:rPr lang="ru-RU" sz="3200" dirty="0" smtClean="0"/>
              <a:t>самостоятельных организациях </a:t>
            </a:r>
            <a:r>
              <a:rPr lang="ru-RU" sz="3200" dirty="0"/>
              <a:t>специализированных организациях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3280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867755"/>
              </p:ext>
            </p:extLst>
          </p:nvPr>
        </p:nvGraphicFramePr>
        <p:xfrm>
          <a:off x="112297" y="80211"/>
          <a:ext cx="12079705" cy="6980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941"/>
                <a:gridCol w="2415941"/>
                <a:gridCol w="2415941"/>
                <a:gridCol w="2415941"/>
                <a:gridCol w="2415941"/>
              </a:tblGrid>
              <a:tr h="14030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Организацион­ные формы регламентации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Основное содержание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Наименование субъектов управле­ния регламентацией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Преимуще­ства данного вида организации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Недостатки данного ви­да организации </a:t>
                      </a:r>
                      <a:endParaRPr lang="ru-RU" sz="2000" dirty="0"/>
                    </a:p>
                  </a:txBody>
                  <a:tcPr/>
                </a:tc>
              </a:tr>
              <a:tr h="537163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Централизация функций регламентации в спе­циализирован­ных службах организации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Создание и функционирование специального отдела (управления) по со­вершенствованию систем и методов управления, в том числе по регламентации управленче­ского труда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1) отдел систем и методов 2) отдел управления персоналом 3) отдел систем и процедур 4) отдел организации управления 5) отдел организации управленческого труда 6) отдел совершенствования управ­ления 7) отдел организации управления 8) отдел организации производства и управления и пр.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Обеспечение высокой эффективности работ по тактической и стратегической регламентации систем управления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Затраты содержание на структур­ной едини­ц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084" y="4034379"/>
            <a:ext cx="4106778" cy="28236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7" y="5324541"/>
            <a:ext cx="2604837" cy="173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0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61748"/>
              </p:ext>
            </p:extLst>
          </p:nvPr>
        </p:nvGraphicFramePr>
        <p:xfrm>
          <a:off x="112297" y="80211"/>
          <a:ext cx="12079705" cy="6785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941"/>
                <a:gridCol w="2415941"/>
                <a:gridCol w="2415941"/>
                <a:gridCol w="2415941"/>
                <a:gridCol w="2415941"/>
              </a:tblGrid>
              <a:tr h="11829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Организацион­ные формы регламентации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Основное содержание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Наименование субъектов управле­ния регламентацией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Преимуще­ства данного вида организации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Недостатки данного ви­да организации </a:t>
                      </a:r>
                      <a:endParaRPr lang="ru-RU" sz="2000" dirty="0"/>
                    </a:p>
                  </a:txBody>
                  <a:tcPr/>
                </a:tc>
              </a:tr>
              <a:tr h="547453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Децентрализация по функциональным системам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Специалисты разных функциональных подразделений выполняют функции регламентации управленческого труда в своём подразделении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Специалисты функциональных отделов или управлений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Высокий уровень знаний предметной области разработчиками регламентирующей документации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Дублирование функций, распыление средств, субъективность оценки-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802" y="5040519"/>
            <a:ext cx="2286198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777672"/>
              </p:ext>
            </p:extLst>
          </p:nvPr>
        </p:nvGraphicFramePr>
        <p:xfrm>
          <a:off x="112297" y="80211"/>
          <a:ext cx="12079705" cy="69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941"/>
                <a:gridCol w="2415941"/>
                <a:gridCol w="2415941"/>
                <a:gridCol w="2415941"/>
                <a:gridCol w="2415941"/>
              </a:tblGrid>
              <a:tr h="11829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Организацион­ные формы регламентации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Основное содержание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Наименование субъектов управле­ния регламентацией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Преимуще­ства данного вида организации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Недостатки данного ви­да организации </a:t>
                      </a:r>
                      <a:endParaRPr lang="ru-RU" sz="2000" dirty="0"/>
                    </a:p>
                  </a:txBody>
                  <a:tcPr/>
                </a:tc>
              </a:tr>
              <a:tr h="547453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Концентрация функций в самостоятельных специализированных</a:t>
                      </a:r>
                      <a:r>
                        <a:rPr lang="ru-RU" sz="2800" baseline="0" dirty="0" smtClean="0"/>
                        <a:t> организациях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периодически обращаются за консультациями по проблемам совершенствования управленческого труда в сторонние организации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Консультационные фирмы, консультационные центры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Высокий уровень научных и методических разработок	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Недоучет специфически обследуемых организаций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042" y="3841331"/>
            <a:ext cx="6684699" cy="268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6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782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Оценка качества регламента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68968" y="1395663"/>
            <a:ext cx="4716379" cy="5165558"/>
          </a:xfrm>
        </p:spPr>
        <p:txBody>
          <a:bodyPr>
            <a:noAutofit/>
          </a:bodyPr>
          <a:lstStyle/>
          <a:p>
            <a:r>
              <a:rPr lang="ru-RU" dirty="0" smtClean="0"/>
              <a:t>Он понятен исполнителю</a:t>
            </a:r>
          </a:p>
          <a:p>
            <a:r>
              <a:rPr lang="ru-RU" dirty="0" smtClean="0"/>
              <a:t>Им активно пользуются</a:t>
            </a:r>
          </a:p>
          <a:p>
            <a:r>
              <a:rPr lang="ru-RU" dirty="0" smtClean="0"/>
              <a:t>Его часто цитируют</a:t>
            </a:r>
          </a:p>
          <a:p>
            <a:r>
              <a:rPr lang="ru-RU" dirty="0" smtClean="0"/>
              <a:t>Его часто скачивают с К/сайта</a:t>
            </a:r>
          </a:p>
          <a:p>
            <a:r>
              <a:rPr lang="ru-RU" dirty="0" smtClean="0"/>
              <a:t>На него ссылаются в следующих регламентах    Убирает </a:t>
            </a:r>
            <a:r>
              <a:rPr lang="ru-RU" dirty="0"/>
              <a:t>дублирование </a:t>
            </a:r>
            <a:r>
              <a:rPr lang="ru-RU" dirty="0" smtClean="0"/>
              <a:t>функций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              «+»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342021" y="1395663"/>
            <a:ext cx="6336632" cy="4781300"/>
          </a:xfrm>
        </p:spPr>
        <p:txBody>
          <a:bodyPr>
            <a:noAutofit/>
          </a:bodyPr>
          <a:lstStyle/>
          <a:p>
            <a:r>
              <a:rPr lang="ru-RU" sz="2300" dirty="0" smtClean="0"/>
              <a:t>Некорректно отражают деятельность работника</a:t>
            </a:r>
          </a:p>
          <a:p>
            <a:r>
              <a:rPr lang="ru-RU" sz="2300" dirty="0" smtClean="0"/>
              <a:t>Сложно написан</a:t>
            </a:r>
          </a:p>
          <a:p>
            <a:pPr lvl="0"/>
            <a:r>
              <a:rPr lang="ru-RU" sz="2300" dirty="0" smtClean="0"/>
              <a:t>Двоякий смысл фраз                             </a:t>
            </a:r>
            <a:r>
              <a:rPr lang="ru-RU" dirty="0">
                <a:solidFill>
                  <a:srgbClr val="FF0000"/>
                </a:solidFill>
              </a:rPr>
              <a:t>«-»</a:t>
            </a:r>
          </a:p>
          <a:p>
            <a:r>
              <a:rPr lang="ru-RU" sz="2300" dirty="0" smtClean="0"/>
              <a:t>Нет конкретики</a:t>
            </a:r>
          </a:p>
          <a:p>
            <a:r>
              <a:rPr lang="ru-RU" sz="2300" dirty="0" smtClean="0"/>
              <a:t>Нет чётких инструкций</a:t>
            </a:r>
          </a:p>
          <a:p>
            <a:r>
              <a:rPr lang="ru-RU" sz="2300" dirty="0" smtClean="0"/>
              <a:t>Не доработан</a:t>
            </a:r>
          </a:p>
          <a:p>
            <a:r>
              <a:rPr lang="ru-RU" sz="2300" dirty="0" smtClean="0"/>
              <a:t>Нет приложений</a:t>
            </a:r>
          </a:p>
          <a:p>
            <a:r>
              <a:rPr lang="ru-RU" sz="2300" dirty="0" smtClean="0"/>
              <a:t>Усиливает нагрузку на работника</a:t>
            </a:r>
          </a:p>
          <a:p>
            <a:r>
              <a:rPr lang="ru-RU" sz="2300" dirty="0" smtClean="0"/>
              <a:t>Не обозначены зоны ответственности</a:t>
            </a:r>
          </a:p>
          <a:p>
            <a:r>
              <a:rPr lang="ru-RU" sz="2300" dirty="0" smtClean="0"/>
              <a:t>Неверно распределены функции</a:t>
            </a:r>
          </a:p>
          <a:p>
            <a:r>
              <a:rPr lang="ru-RU" sz="2300" dirty="0" smtClean="0"/>
              <a:t>Не прописаны способы достижения целей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67807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Регламент = инструмент, но не панацея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Регламентация позволяет руководителям не отвлекаться на текущие и незначительные проблемы управления.</a:t>
            </a:r>
          </a:p>
          <a:p>
            <a:r>
              <a:rPr lang="ru-RU" dirty="0" smtClean="0"/>
              <a:t>Предприятие может свободно функционировать во время отсутствия любого работника, даже директора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571" y="2018046"/>
            <a:ext cx="393382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8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2653"/>
            <a:ext cx="12192000" cy="8839199"/>
          </a:xfrm>
          <a:prstGeom prst="rect">
            <a:avLst/>
          </a:prstGeom>
        </p:spPr>
      </p:pic>
      <p:sp>
        <p:nvSpPr>
          <p:cNvPr id="6" name="AutoShape 4" descr="http://s14.buyreklama.ru/volgograd/photos/34776680/20a911a35a83685af23c5ea65c097708.jpg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2947" y="2534652"/>
            <a:ext cx="9238627" cy="386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4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283"/>
            <a:ext cx="11999495" cy="86146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8" y="256674"/>
            <a:ext cx="5915526" cy="699435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 точки зрения стимулирования выполняемой работы важную роль играет </a:t>
            </a:r>
            <a:r>
              <a:rPr lang="ru-RU" b="1" dirty="0" smtClean="0">
                <a:solidFill>
                  <a:srgbClr val="7030A0"/>
                </a:solidFill>
              </a:rPr>
              <a:t>регламентация результатов работы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1. определение показателей для работника и для подразделения</a:t>
            </a:r>
            <a:br>
              <a:rPr lang="ru-RU" dirty="0" smtClean="0"/>
            </a:br>
            <a:r>
              <a:rPr lang="ru-RU" dirty="0" smtClean="0"/>
              <a:t>2. количественная оценка каждого показателя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7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283"/>
            <a:ext cx="11999495" cy="86146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68" y="256674"/>
            <a:ext cx="5915526" cy="68995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283"/>
            <a:ext cx="8165632" cy="636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5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66116" cy="597870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475621" y="3866148"/>
            <a:ext cx="3641558" cy="141972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0" dirty="0" smtClean="0"/>
              <a:t>ДОУ</a:t>
            </a:r>
            <a:endParaRPr lang="ru-RU" sz="8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537861" y="1356246"/>
            <a:ext cx="9144000" cy="12302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smtClean="0"/>
              <a:t>Документационное обеспечение управления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7183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448" y="0"/>
            <a:ext cx="11861552" cy="82319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4" y="0"/>
            <a:ext cx="7107011" cy="55908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8" y="3216214"/>
            <a:ext cx="5698250" cy="34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9919"/>
            <a:ext cx="12192000" cy="82378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Характеристика регламентов </a:t>
            </a:r>
            <a:r>
              <a:rPr lang="ru-RU" dirty="0" smtClean="0"/>
              <a:t>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24446"/>
            <a:ext cx="10515600" cy="139883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dirty="0" smtClean="0"/>
              <a:t>1. Регламенты трудовой деятельности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63916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5514474" cy="10626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Для работника важно: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705601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какую работу выполнять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его задача соотносится с целями организации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 разграничивается его работа с работой других сотрудников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Какова его компетенция и ответственность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Кому он подчиняется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Каковы перспективы профессионального роста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Какова система вознаграждения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Какие социальные льготы ему предоставляются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675" y="587542"/>
            <a:ext cx="381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9634" y="174171"/>
            <a:ext cx="7689669" cy="1516517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Обязательные документы, регламентирующие трудовую деятельность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09531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Правила внутреннего трудового распорядка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Документы, устанавливающие порядок обработки персональных данных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График сменности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График отпусков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Правила и инструкции по охране труда</a:t>
            </a:r>
            <a:endParaRPr lang="ru-RU" sz="32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510" y="0"/>
            <a:ext cx="4544795" cy="620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7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2172"/>
            <a:ext cx="12192000" cy="73223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Регламенты по направлениям работы кадровой службы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6715" y="1924698"/>
            <a:ext cx="8846895" cy="493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0377" cy="81922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22430" y="3125010"/>
            <a:ext cx="10647947" cy="363147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326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Обязательными пунктами в трудовом договоре являются следующие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Место работы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Трудовая функция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Дата начала работы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Условия оплаты труда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Режим рабочего времени и отдыха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Компенсация за тяжёлую работу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Характер работы (разъездной, подвижный)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Условия соцстрахования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882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1215</Words>
  <Application>Microsoft Office PowerPoint</Application>
  <PresentationFormat>Широкоэкранный</PresentationFormat>
  <Paragraphs>165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Тема Office</vt:lpstr>
      <vt:lpstr> Классификация форм и видов регламентов труда</vt:lpstr>
      <vt:lpstr>Задание: составьте своё определение регламента</vt:lpstr>
      <vt:lpstr>классификация регламентации труда в зависимости от объекта. Классификация № 1</vt:lpstr>
      <vt:lpstr>классификация регламентации труда в зависимости от объекта</vt:lpstr>
      <vt:lpstr>классификация регламентации труда в зависимости от объекта</vt:lpstr>
      <vt:lpstr>объекты регламентации</vt:lpstr>
      <vt:lpstr>Три вида регламентационной документации. Классификация № 2</vt:lpstr>
      <vt:lpstr>Презентация PowerPoint</vt:lpstr>
      <vt:lpstr>Классификация № 3</vt:lpstr>
      <vt:lpstr>две основные формы регламентации труда</vt:lpstr>
      <vt:lpstr>методы осуществления контроля над поведением работников</vt:lpstr>
      <vt:lpstr>Направления регламентов</vt:lpstr>
      <vt:lpstr>Политика компании </vt:lpstr>
      <vt:lpstr>Процедура управления </vt:lpstr>
      <vt:lpstr>Технологическая инструкция </vt:lpstr>
      <vt:lpstr>Кратко</vt:lpstr>
      <vt:lpstr>Методы регламентации</vt:lpstr>
      <vt:lpstr>Методы регламентации</vt:lpstr>
      <vt:lpstr>Методы регламентации</vt:lpstr>
      <vt:lpstr>Организационные формы регламентации труда</vt:lpstr>
      <vt:lpstr>Презентация PowerPoint</vt:lpstr>
      <vt:lpstr>Презентация PowerPoint</vt:lpstr>
      <vt:lpstr>Презентация PowerPoint</vt:lpstr>
      <vt:lpstr>Оценка качества регламента</vt:lpstr>
      <vt:lpstr>Регламент = инструмент, но не панацея</vt:lpstr>
      <vt:lpstr>Презентация PowerPoint</vt:lpstr>
      <vt:lpstr>С точки зрения стимулирования выполняемой работы важную роль играет регламентация результатов работы: 1. определение показателей для работника и для подразделения 2. количественная оценка каждого показателя </vt:lpstr>
      <vt:lpstr> </vt:lpstr>
      <vt:lpstr>ДОУ</vt:lpstr>
      <vt:lpstr>Презентация PowerPoint</vt:lpstr>
      <vt:lpstr>Характеристика регламентов организации</vt:lpstr>
      <vt:lpstr>Для работника важно:</vt:lpstr>
      <vt:lpstr>Обязательные документы, регламентирующие трудовую деятельность</vt:lpstr>
      <vt:lpstr>Регламенты по направлениям работы кадровой службы</vt:lpstr>
      <vt:lpstr>Презентация PowerPoint</vt:lpstr>
      <vt:lpstr>Обязательными пунктами в трудовом договоре являются следующие</vt:lpstr>
    </vt:vector>
  </TitlesOfParts>
  <Company>ВГУЭС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Классификация форм и видов регламентов труда</dc:title>
  <dc:creator>Николаева Виктория</dc:creator>
  <cp:lastModifiedBy>Николаева Виктория</cp:lastModifiedBy>
  <cp:revision>64</cp:revision>
  <dcterms:created xsi:type="dcterms:W3CDTF">2017-02-07T06:31:03Z</dcterms:created>
  <dcterms:modified xsi:type="dcterms:W3CDTF">2017-02-15T01:10:27Z</dcterms:modified>
</cp:coreProperties>
</file>