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275" r:id="rId5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4BB128-B70B-4EC5-9A4D-301B39F73F8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99A25F-CA8D-43EF-92A2-EDF8DE4C36F0}">
      <dgm:prSet phldrT="[Текст]"/>
      <dgm:spPr/>
      <dgm:t>
        <a:bodyPr/>
        <a:lstStyle/>
        <a:p>
          <a:r>
            <a:rPr lang="ru-RU" dirty="0" smtClean="0"/>
            <a:t>Виды систем исполнения бюджета</a:t>
          </a:r>
          <a:endParaRPr lang="ru-RU" dirty="0"/>
        </a:p>
      </dgm:t>
    </dgm:pt>
    <dgm:pt modelId="{E5C281B4-941E-4ADA-90F5-7654B4A1B3EF}" type="parTrans" cxnId="{4645A890-E5F5-47B5-8087-1D6D0F4661F5}">
      <dgm:prSet/>
      <dgm:spPr/>
      <dgm:t>
        <a:bodyPr/>
        <a:lstStyle/>
        <a:p>
          <a:endParaRPr lang="ru-RU"/>
        </a:p>
      </dgm:t>
    </dgm:pt>
    <dgm:pt modelId="{632C8C81-6916-4055-BB06-3E81B80506A2}" type="sibTrans" cxnId="{4645A890-E5F5-47B5-8087-1D6D0F4661F5}">
      <dgm:prSet/>
      <dgm:spPr/>
      <dgm:t>
        <a:bodyPr/>
        <a:lstStyle/>
        <a:p>
          <a:endParaRPr lang="ru-RU"/>
        </a:p>
      </dgm:t>
    </dgm:pt>
    <dgm:pt modelId="{905FFFAF-AC0D-44E2-97C9-6F395786E35E}">
      <dgm:prSet phldrT="[Текст]"/>
      <dgm:spPr/>
      <dgm:t>
        <a:bodyPr/>
        <a:lstStyle/>
        <a:p>
          <a:r>
            <a:rPr lang="ru-RU" dirty="0" smtClean="0"/>
            <a:t>Казначейская</a:t>
          </a:r>
          <a:endParaRPr lang="ru-RU" dirty="0"/>
        </a:p>
      </dgm:t>
    </dgm:pt>
    <dgm:pt modelId="{6DEDC63D-CC03-477C-ACB0-CF863F7F7842}" type="parTrans" cxnId="{5FA26E61-A225-4E4B-8853-4184D2F1877A}">
      <dgm:prSet/>
      <dgm:spPr/>
      <dgm:t>
        <a:bodyPr/>
        <a:lstStyle/>
        <a:p>
          <a:endParaRPr lang="ru-RU"/>
        </a:p>
      </dgm:t>
    </dgm:pt>
    <dgm:pt modelId="{AA4CB66C-AAA6-46A5-989A-94BD554FCD01}" type="sibTrans" cxnId="{5FA26E61-A225-4E4B-8853-4184D2F1877A}">
      <dgm:prSet/>
      <dgm:spPr/>
      <dgm:t>
        <a:bodyPr/>
        <a:lstStyle/>
        <a:p>
          <a:endParaRPr lang="ru-RU"/>
        </a:p>
      </dgm:t>
    </dgm:pt>
    <dgm:pt modelId="{DDF2D222-8E51-4484-BECB-E83E103E10B7}">
      <dgm:prSet phldrT="[Текст]"/>
      <dgm:spPr/>
      <dgm:t>
        <a:bodyPr/>
        <a:lstStyle/>
        <a:p>
          <a:r>
            <a:rPr lang="ru-RU" dirty="0" smtClean="0"/>
            <a:t>Банковская</a:t>
          </a:r>
          <a:endParaRPr lang="ru-RU" dirty="0"/>
        </a:p>
      </dgm:t>
    </dgm:pt>
    <dgm:pt modelId="{CC9A309E-5309-4BFC-A6D5-11D36F999F02}" type="parTrans" cxnId="{1B1E0D9B-243A-459F-9A79-C17112852C5E}">
      <dgm:prSet/>
      <dgm:spPr/>
      <dgm:t>
        <a:bodyPr/>
        <a:lstStyle/>
        <a:p>
          <a:endParaRPr lang="ru-RU"/>
        </a:p>
      </dgm:t>
    </dgm:pt>
    <dgm:pt modelId="{1B3FE6C8-6F7F-4526-88E4-C9876DD504C4}" type="sibTrans" cxnId="{1B1E0D9B-243A-459F-9A79-C17112852C5E}">
      <dgm:prSet/>
      <dgm:spPr/>
      <dgm:t>
        <a:bodyPr/>
        <a:lstStyle/>
        <a:p>
          <a:endParaRPr lang="ru-RU"/>
        </a:p>
      </dgm:t>
    </dgm:pt>
    <dgm:pt modelId="{7CF2F48A-D9B8-4D8B-90C4-4F4165BB58DC}">
      <dgm:prSet phldrT="[Текст]"/>
      <dgm:spPr/>
      <dgm:t>
        <a:bodyPr/>
        <a:lstStyle/>
        <a:p>
          <a:r>
            <a:rPr lang="ru-RU" dirty="0" smtClean="0"/>
            <a:t>Смешанная</a:t>
          </a:r>
          <a:endParaRPr lang="ru-RU" dirty="0"/>
        </a:p>
      </dgm:t>
    </dgm:pt>
    <dgm:pt modelId="{E8EE7A65-2FC4-4883-AADD-96DE0757D0BE}" type="parTrans" cxnId="{C1AC1C86-3503-48F2-B17E-FE951D20A1D5}">
      <dgm:prSet/>
      <dgm:spPr/>
      <dgm:t>
        <a:bodyPr/>
        <a:lstStyle/>
        <a:p>
          <a:endParaRPr lang="ru-RU"/>
        </a:p>
      </dgm:t>
    </dgm:pt>
    <dgm:pt modelId="{17AE851C-B397-468B-9E53-31EB2E45AAD6}" type="sibTrans" cxnId="{C1AC1C86-3503-48F2-B17E-FE951D20A1D5}">
      <dgm:prSet/>
      <dgm:spPr/>
      <dgm:t>
        <a:bodyPr/>
        <a:lstStyle/>
        <a:p>
          <a:endParaRPr lang="ru-RU"/>
        </a:p>
      </dgm:t>
    </dgm:pt>
    <dgm:pt modelId="{7A365983-6ADC-4C48-9A91-A81E3C69BBC9}" type="pres">
      <dgm:prSet presAssocID="{5C4BB128-B70B-4EC5-9A4D-301B39F73F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21EA981-014B-4ACF-9FC5-AC695ADF8064}" type="pres">
      <dgm:prSet presAssocID="{6F99A25F-CA8D-43EF-92A2-EDF8DE4C36F0}" presName="hierRoot1" presStyleCnt="0"/>
      <dgm:spPr/>
    </dgm:pt>
    <dgm:pt modelId="{B03DF66C-7E2F-433B-9B59-A3DB35AC1E0D}" type="pres">
      <dgm:prSet presAssocID="{6F99A25F-CA8D-43EF-92A2-EDF8DE4C36F0}" presName="composite" presStyleCnt="0"/>
      <dgm:spPr/>
    </dgm:pt>
    <dgm:pt modelId="{D38F11F2-0D6E-48B8-9A6F-74B971D131EB}" type="pres">
      <dgm:prSet presAssocID="{6F99A25F-CA8D-43EF-92A2-EDF8DE4C36F0}" presName="background" presStyleLbl="node0" presStyleIdx="0" presStyleCnt="1"/>
      <dgm:spPr/>
    </dgm:pt>
    <dgm:pt modelId="{86C473DF-5F5F-452D-98D7-80AC15DFFF54}" type="pres">
      <dgm:prSet presAssocID="{6F99A25F-CA8D-43EF-92A2-EDF8DE4C36F0}" presName="text" presStyleLbl="fgAcc0" presStyleIdx="0" presStyleCnt="1">
        <dgm:presLayoutVars>
          <dgm:chPref val="3"/>
        </dgm:presLayoutVars>
      </dgm:prSet>
      <dgm:spPr/>
    </dgm:pt>
    <dgm:pt modelId="{F78D4FC4-B15A-4ACF-B844-E92BFEE11270}" type="pres">
      <dgm:prSet presAssocID="{6F99A25F-CA8D-43EF-92A2-EDF8DE4C36F0}" presName="hierChild2" presStyleCnt="0"/>
      <dgm:spPr/>
    </dgm:pt>
    <dgm:pt modelId="{226CAD77-C26F-4403-88C7-EC624D447B33}" type="pres">
      <dgm:prSet presAssocID="{6DEDC63D-CC03-477C-ACB0-CF863F7F7842}" presName="Name10" presStyleLbl="parChTrans1D2" presStyleIdx="0" presStyleCnt="3"/>
      <dgm:spPr/>
    </dgm:pt>
    <dgm:pt modelId="{E14A900F-34F0-49EA-B95D-90609BF160DA}" type="pres">
      <dgm:prSet presAssocID="{905FFFAF-AC0D-44E2-97C9-6F395786E35E}" presName="hierRoot2" presStyleCnt="0"/>
      <dgm:spPr/>
    </dgm:pt>
    <dgm:pt modelId="{69779835-F91F-4322-8C52-C616D37F76D9}" type="pres">
      <dgm:prSet presAssocID="{905FFFAF-AC0D-44E2-97C9-6F395786E35E}" presName="composite2" presStyleCnt="0"/>
      <dgm:spPr/>
    </dgm:pt>
    <dgm:pt modelId="{89350A3F-8B9F-4ABD-84F0-965EAF4F2AC0}" type="pres">
      <dgm:prSet presAssocID="{905FFFAF-AC0D-44E2-97C9-6F395786E35E}" presName="background2" presStyleLbl="node2" presStyleIdx="0" presStyleCnt="3"/>
      <dgm:spPr/>
    </dgm:pt>
    <dgm:pt modelId="{6B5D07EE-7A99-494E-9C05-76F216EE0CAD}" type="pres">
      <dgm:prSet presAssocID="{905FFFAF-AC0D-44E2-97C9-6F395786E35E}" presName="text2" presStyleLbl="fgAcc2" presStyleIdx="0" presStyleCnt="3">
        <dgm:presLayoutVars>
          <dgm:chPref val="3"/>
        </dgm:presLayoutVars>
      </dgm:prSet>
      <dgm:spPr/>
    </dgm:pt>
    <dgm:pt modelId="{9FCA260B-EEED-4467-A3C3-2883327F27E1}" type="pres">
      <dgm:prSet presAssocID="{905FFFAF-AC0D-44E2-97C9-6F395786E35E}" presName="hierChild3" presStyleCnt="0"/>
      <dgm:spPr/>
    </dgm:pt>
    <dgm:pt modelId="{3D1024FE-03AF-429A-B224-E9591A221E87}" type="pres">
      <dgm:prSet presAssocID="{CC9A309E-5309-4BFC-A6D5-11D36F999F02}" presName="Name10" presStyleLbl="parChTrans1D2" presStyleIdx="1" presStyleCnt="3"/>
      <dgm:spPr/>
    </dgm:pt>
    <dgm:pt modelId="{6114D8B2-3A33-467C-8D42-CA8A83940403}" type="pres">
      <dgm:prSet presAssocID="{DDF2D222-8E51-4484-BECB-E83E103E10B7}" presName="hierRoot2" presStyleCnt="0"/>
      <dgm:spPr/>
    </dgm:pt>
    <dgm:pt modelId="{227827AF-7A1B-4F1A-9C97-286ED54F4907}" type="pres">
      <dgm:prSet presAssocID="{DDF2D222-8E51-4484-BECB-E83E103E10B7}" presName="composite2" presStyleCnt="0"/>
      <dgm:spPr/>
    </dgm:pt>
    <dgm:pt modelId="{DA2794AB-22ED-46D2-A1B8-7B87A873DBE6}" type="pres">
      <dgm:prSet presAssocID="{DDF2D222-8E51-4484-BECB-E83E103E10B7}" presName="background2" presStyleLbl="node2" presStyleIdx="1" presStyleCnt="3"/>
      <dgm:spPr/>
    </dgm:pt>
    <dgm:pt modelId="{0FA83A91-7EC4-418F-A17B-81DC943CA0AE}" type="pres">
      <dgm:prSet presAssocID="{DDF2D222-8E51-4484-BECB-E83E103E10B7}" presName="text2" presStyleLbl="fgAcc2" presStyleIdx="1" presStyleCnt="3">
        <dgm:presLayoutVars>
          <dgm:chPref val="3"/>
        </dgm:presLayoutVars>
      </dgm:prSet>
      <dgm:spPr/>
    </dgm:pt>
    <dgm:pt modelId="{071F1DA6-4F95-4C00-B04C-D9BAA5E6D495}" type="pres">
      <dgm:prSet presAssocID="{DDF2D222-8E51-4484-BECB-E83E103E10B7}" presName="hierChild3" presStyleCnt="0"/>
      <dgm:spPr/>
    </dgm:pt>
    <dgm:pt modelId="{65795D60-2882-4B86-BED9-7F5767FFBFC8}" type="pres">
      <dgm:prSet presAssocID="{E8EE7A65-2FC4-4883-AADD-96DE0757D0BE}" presName="Name10" presStyleLbl="parChTrans1D2" presStyleIdx="2" presStyleCnt="3"/>
      <dgm:spPr/>
    </dgm:pt>
    <dgm:pt modelId="{9ACD1830-4B37-4147-857B-0C979D66E9B6}" type="pres">
      <dgm:prSet presAssocID="{7CF2F48A-D9B8-4D8B-90C4-4F4165BB58DC}" presName="hierRoot2" presStyleCnt="0"/>
      <dgm:spPr/>
    </dgm:pt>
    <dgm:pt modelId="{812CF3D6-6E8C-4351-849B-37DBEEAE2C95}" type="pres">
      <dgm:prSet presAssocID="{7CF2F48A-D9B8-4D8B-90C4-4F4165BB58DC}" presName="composite2" presStyleCnt="0"/>
      <dgm:spPr/>
    </dgm:pt>
    <dgm:pt modelId="{B22025D9-33C1-4916-B03C-513F99517F5D}" type="pres">
      <dgm:prSet presAssocID="{7CF2F48A-D9B8-4D8B-90C4-4F4165BB58DC}" presName="background2" presStyleLbl="node2" presStyleIdx="2" presStyleCnt="3"/>
      <dgm:spPr/>
    </dgm:pt>
    <dgm:pt modelId="{DED0FA20-8D41-4149-9F42-88A115E81FC1}" type="pres">
      <dgm:prSet presAssocID="{7CF2F48A-D9B8-4D8B-90C4-4F4165BB58DC}" presName="text2" presStyleLbl="fgAcc2" presStyleIdx="2" presStyleCnt="3">
        <dgm:presLayoutVars>
          <dgm:chPref val="3"/>
        </dgm:presLayoutVars>
      </dgm:prSet>
      <dgm:spPr/>
    </dgm:pt>
    <dgm:pt modelId="{E967C07E-4EB7-417C-B36A-EDAF5F025B26}" type="pres">
      <dgm:prSet presAssocID="{7CF2F48A-D9B8-4D8B-90C4-4F4165BB58DC}" presName="hierChild3" presStyleCnt="0"/>
      <dgm:spPr/>
    </dgm:pt>
  </dgm:ptLst>
  <dgm:cxnLst>
    <dgm:cxn modelId="{5FA26E61-A225-4E4B-8853-4184D2F1877A}" srcId="{6F99A25F-CA8D-43EF-92A2-EDF8DE4C36F0}" destId="{905FFFAF-AC0D-44E2-97C9-6F395786E35E}" srcOrd="0" destOrd="0" parTransId="{6DEDC63D-CC03-477C-ACB0-CF863F7F7842}" sibTransId="{AA4CB66C-AAA6-46A5-989A-94BD554FCD01}"/>
    <dgm:cxn modelId="{1B1E0D9B-243A-459F-9A79-C17112852C5E}" srcId="{6F99A25F-CA8D-43EF-92A2-EDF8DE4C36F0}" destId="{DDF2D222-8E51-4484-BECB-E83E103E10B7}" srcOrd="1" destOrd="0" parTransId="{CC9A309E-5309-4BFC-A6D5-11D36F999F02}" sibTransId="{1B3FE6C8-6F7F-4526-88E4-C9876DD504C4}"/>
    <dgm:cxn modelId="{3DB5D78E-2BC9-4EE4-8377-B8784AD8D0BC}" type="presOf" srcId="{6DEDC63D-CC03-477C-ACB0-CF863F7F7842}" destId="{226CAD77-C26F-4403-88C7-EC624D447B33}" srcOrd="0" destOrd="0" presId="urn:microsoft.com/office/officeart/2005/8/layout/hierarchy1"/>
    <dgm:cxn modelId="{C1AC1C86-3503-48F2-B17E-FE951D20A1D5}" srcId="{6F99A25F-CA8D-43EF-92A2-EDF8DE4C36F0}" destId="{7CF2F48A-D9B8-4D8B-90C4-4F4165BB58DC}" srcOrd="2" destOrd="0" parTransId="{E8EE7A65-2FC4-4883-AADD-96DE0757D0BE}" sibTransId="{17AE851C-B397-468B-9E53-31EB2E45AAD6}"/>
    <dgm:cxn modelId="{124EF87B-C144-4DED-98F2-82B21E049A23}" type="presOf" srcId="{905FFFAF-AC0D-44E2-97C9-6F395786E35E}" destId="{6B5D07EE-7A99-494E-9C05-76F216EE0CAD}" srcOrd="0" destOrd="0" presId="urn:microsoft.com/office/officeart/2005/8/layout/hierarchy1"/>
    <dgm:cxn modelId="{AD38C0D5-D7E7-44B7-B697-04F91A609665}" type="presOf" srcId="{7CF2F48A-D9B8-4D8B-90C4-4F4165BB58DC}" destId="{DED0FA20-8D41-4149-9F42-88A115E81FC1}" srcOrd="0" destOrd="0" presId="urn:microsoft.com/office/officeart/2005/8/layout/hierarchy1"/>
    <dgm:cxn modelId="{5794308D-0DC5-41B2-9A0B-5342AE8ED7A1}" type="presOf" srcId="{DDF2D222-8E51-4484-BECB-E83E103E10B7}" destId="{0FA83A91-7EC4-418F-A17B-81DC943CA0AE}" srcOrd="0" destOrd="0" presId="urn:microsoft.com/office/officeart/2005/8/layout/hierarchy1"/>
    <dgm:cxn modelId="{4E688ED8-AAE2-4575-8B82-9B7E65517CBB}" type="presOf" srcId="{6F99A25F-CA8D-43EF-92A2-EDF8DE4C36F0}" destId="{86C473DF-5F5F-452D-98D7-80AC15DFFF54}" srcOrd="0" destOrd="0" presId="urn:microsoft.com/office/officeart/2005/8/layout/hierarchy1"/>
    <dgm:cxn modelId="{4645A890-E5F5-47B5-8087-1D6D0F4661F5}" srcId="{5C4BB128-B70B-4EC5-9A4D-301B39F73F88}" destId="{6F99A25F-CA8D-43EF-92A2-EDF8DE4C36F0}" srcOrd="0" destOrd="0" parTransId="{E5C281B4-941E-4ADA-90F5-7654B4A1B3EF}" sibTransId="{632C8C81-6916-4055-BB06-3E81B80506A2}"/>
    <dgm:cxn modelId="{684676BE-610D-439C-9D9A-3A9B55F0197E}" type="presOf" srcId="{5C4BB128-B70B-4EC5-9A4D-301B39F73F88}" destId="{7A365983-6ADC-4C48-9A91-A81E3C69BBC9}" srcOrd="0" destOrd="0" presId="urn:microsoft.com/office/officeart/2005/8/layout/hierarchy1"/>
    <dgm:cxn modelId="{91A37B17-D12E-4539-9BC0-DE7F9DFD2FDF}" type="presOf" srcId="{E8EE7A65-2FC4-4883-AADD-96DE0757D0BE}" destId="{65795D60-2882-4B86-BED9-7F5767FFBFC8}" srcOrd="0" destOrd="0" presId="urn:microsoft.com/office/officeart/2005/8/layout/hierarchy1"/>
    <dgm:cxn modelId="{DAF05C61-8297-4224-81B3-862C95BA9185}" type="presOf" srcId="{CC9A309E-5309-4BFC-A6D5-11D36F999F02}" destId="{3D1024FE-03AF-429A-B224-E9591A221E87}" srcOrd="0" destOrd="0" presId="urn:microsoft.com/office/officeart/2005/8/layout/hierarchy1"/>
    <dgm:cxn modelId="{D8EEE24E-0B28-44A2-81D1-39795BA95723}" type="presParOf" srcId="{7A365983-6ADC-4C48-9A91-A81E3C69BBC9}" destId="{D21EA981-014B-4ACF-9FC5-AC695ADF8064}" srcOrd="0" destOrd="0" presId="urn:microsoft.com/office/officeart/2005/8/layout/hierarchy1"/>
    <dgm:cxn modelId="{CFF8BE7F-96D3-4D42-B4FB-CB656915E67F}" type="presParOf" srcId="{D21EA981-014B-4ACF-9FC5-AC695ADF8064}" destId="{B03DF66C-7E2F-433B-9B59-A3DB35AC1E0D}" srcOrd="0" destOrd="0" presId="urn:microsoft.com/office/officeart/2005/8/layout/hierarchy1"/>
    <dgm:cxn modelId="{3C9769DA-9444-49DE-9681-6964CE8C1C3B}" type="presParOf" srcId="{B03DF66C-7E2F-433B-9B59-A3DB35AC1E0D}" destId="{D38F11F2-0D6E-48B8-9A6F-74B971D131EB}" srcOrd="0" destOrd="0" presId="urn:microsoft.com/office/officeart/2005/8/layout/hierarchy1"/>
    <dgm:cxn modelId="{3F6FC9D2-9F9F-4D78-8613-9B34BD9C65C5}" type="presParOf" srcId="{B03DF66C-7E2F-433B-9B59-A3DB35AC1E0D}" destId="{86C473DF-5F5F-452D-98D7-80AC15DFFF54}" srcOrd="1" destOrd="0" presId="urn:microsoft.com/office/officeart/2005/8/layout/hierarchy1"/>
    <dgm:cxn modelId="{97522081-8C53-42D4-A18B-D0495180D144}" type="presParOf" srcId="{D21EA981-014B-4ACF-9FC5-AC695ADF8064}" destId="{F78D4FC4-B15A-4ACF-B844-E92BFEE11270}" srcOrd="1" destOrd="0" presId="urn:microsoft.com/office/officeart/2005/8/layout/hierarchy1"/>
    <dgm:cxn modelId="{D2E11541-9983-439D-B35A-6D38037AC5F0}" type="presParOf" srcId="{F78D4FC4-B15A-4ACF-B844-E92BFEE11270}" destId="{226CAD77-C26F-4403-88C7-EC624D447B33}" srcOrd="0" destOrd="0" presId="urn:microsoft.com/office/officeart/2005/8/layout/hierarchy1"/>
    <dgm:cxn modelId="{10923138-9D5D-4459-B609-766FA949C209}" type="presParOf" srcId="{F78D4FC4-B15A-4ACF-B844-E92BFEE11270}" destId="{E14A900F-34F0-49EA-B95D-90609BF160DA}" srcOrd="1" destOrd="0" presId="urn:microsoft.com/office/officeart/2005/8/layout/hierarchy1"/>
    <dgm:cxn modelId="{59EF52F4-3E3B-4D44-9A4C-28BD122B08FB}" type="presParOf" srcId="{E14A900F-34F0-49EA-B95D-90609BF160DA}" destId="{69779835-F91F-4322-8C52-C616D37F76D9}" srcOrd="0" destOrd="0" presId="urn:microsoft.com/office/officeart/2005/8/layout/hierarchy1"/>
    <dgm:cxn modelId="{7344D692-9F45-42F8-A48A-6EDACC86B651}" type="presParOf" srcId="{69779835-F91F-4322-8C52-C616D37F76D9}" destId="{89350A3F-8B9F-4ABD-84F0-965EAF4F2AC0}" srcOrd="0" destOrd="0" presId="urn:microsoft.com/office/officeart/2005/8/layout/hierarchy1"/>
    <dgm:cxn modelId="{E89EA918-52CF-4393-8E6A-CD28B94BCF39}" type="presParOf" srcId="{69779835-F91F-4322-8C52-C616D37F76D9}" destId="{6B5D07EE-7A99-494E-9C05-76F216EE0CAD}" srcOrd="1" destOrd="0" presId="urn:microsoft.com/office/officeart/2005/8/layout/hierarchy1"/>
    <dgm:cxn modelId="{F587E0B2-3DF3-4637-BF19-AC5198E6C6FE}" type="presParOf" srcId="{E14A900F-34F0-49EA-B95D-90609BF160DA}" destId="{9FCA260B-EEED-4467-A3C3-2883327F27E1}" srcOrd="1" destOrd="0" presId="urn:microsoft.com/office/officeart/2005/8/layout/hierarchy1"/>
    <dgm:cxn modelId="{96E954DF-805E-4843-807D-4ED28E2A2A6E}" type="presParOf" srcId="{F78D4FC4-B15A-4ACF-B844-E92BFEE11270}" destId="{3D1024FE-03AF-429A-B224-E9591A221E87}" srcOrd="2" destOrd="0" presId="urn:microsoft.com/office/officeart/2005/8/layout/hierarchy1"/>
    <dgm:cxn modelId="{BE814943-FB94-4BB0-8B7E-355154AFF990}" type="presParOf" srcId="{F78D4FC4-B15A-4ACF-B844-E92BFEE11270}" destId="{6114D8B2-3A33-467C-8D42-CA8A83940403}" srcOrd="3" destOrd="0" presId="urn:microsoft.com/office/officeart/2005/8/layout/hierarchy1"/>
    <dgm:cxn modelId="{1C1D3DF9-9FC9-4CDA-AC3A-CA0463088C58}" type="presParOf" srcId="{6114D8B2-3A33-467C-8D42-CA8A83940403}" destId="{227827AF-7A1B-4F1A-9C97-286ED54F4907}" srcOrd="0" destOrd="0" presId="urn:microsoft.com/office/officeart/2005/8/layout/hierarchy1"/>
    <dgm:cxn modelId="{CD88A5B7-101C-42DC-9967-7505BE821BFE}" type="presParOf" srcId="{227827AF-7A1B-4F1A-9C97-286ED54F4907}" destId="{DA2794AB-22ED-46D2-A1B8-7B87A873DBE6}" srcOrd="0" destOrd="0" presId="urn:microsoft.com/office/officeart/2005/8/layout/hierarchy1"/>
    <dgm:cxn modelId="{6B866C57-E614-402A-AD0B-93C79B6EAFF8}" type="presParOf" srcId="{227827AF-7A1B-4F1A-9C97-286ED54F4907}" destId="{0FA83A91-7EC4-418F-A17B-81DC943CA0AE}" srcOrd="1" destOrd="0" presId="urn:microsoft.com/office/officeart/2005/8/layout/hierarchy1"/>
    <dgm:cxn modelId="{A15A6289-13B8-4AE6-B6C5-317C0052B5C5}" type="presParOf" srcId="{6114D8B2-3A33-467C-8D42-CA8A83940403}" destId="{071F1DA6-4F95-4C00-B04C-D9BAA5E6D495}" srcOrd="1" destOrd="0" presId="urn:microsoft.com/office/officeart/2005/8/layout/hierarchy1"/>
    <dgm:cxn modelId="{FD350D15-4A9D-4B34-A70D-73BDF8F82F28}" type="presParOf" srcId="{F78D4FC4-B15A-4ACF-B844-E92BFEE11270}" destId="{65795D60-2882-4B86-BED9-7F5767FFBFC8}" srcOrd="4" destOrd="0" presId="urn:microsoft.com/office/officeart/2005/8/layout/hierarchy1"/>
    <dgm:cxn modelId="{3C586612-0387-4716-9733-92F10F01DD72}" type="presParOf" srcId="{F78D4FC4-B15A-4ACF-B844-E92BFEE11270}" destId="{9ACD1830-4B37-4147-857B-0C979D66E9B6}" srcOrd="5" destOrd="0" presId="urn:microsoft.com/office/officeart/2005/8/layout/hierarchy1"/>
    <dgm:cxn modelId="{FF317807-E6D0-4019-852A-E538F0649C16}" type="presParOf" srcId="{9ACD1830-4B37-4147-857B-0C979D66E9B6}" destId="{812CF3D6-6E8C-4351-849B-37DBEEAE2C95}" srcOrd="0" destOrd="0" presId="urn:microsoft.com/office/officeart/2005/8/layout/hierarchy1"/>
    <dgm:cxn modelId="{E723E76C-CC95-4C87-9A5F-850D467F8C91}" type="presParOf" srcId="{812CF3D6-6E8C-4351-849B-37DBEEAE2C95}" destId="{B22025D9-33C1-4916-B03C-513F99517F5D}" srcOrd="0" destOrd="0" presId="urn:microsoft.com/office/officeart/2005/8/layout/hierarchy1"/>
    <dgm:cxn modelId="{974C012A-7DCE-42B7-AC18-17121B8154D8}" type="presParOf" srcId="{812CF3D6-6E8C-4351-849B-37DBEEAE2C95}" destId="{DED0FA20-8D41-4149-9F42-88A115E81FC1}" srcOrd="1" destOrd="0" presId="urn:microsoft.com/office/officeart/2005/8/layout/hierarchy1"/>
    <dgm:cxn modelId="{742BBBFF-D3E1-4299-9B31-9717BDB01812}" type="presParOf" srcId="{9ACD1830-4B37-4147-857B-0C979D66E9B6}" destId="{E967C07E-4EB7-417C-B36A-EDAF5F025B26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t>07.10.2015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Организация исполнения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федерального бюджета казначейскими органами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Системы исполнения бюджета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Процесс формирования органов ФК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Структура и функции органов ФК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Исполнение бюджета органами казначейства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исполнения бюджета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Федеральное </a:t>
            </a:r>
            <a:r>
              <a:rPr lang="ru-RU" sz="3200" b="1" i="1" dirty="0" smtClean="0"/>
              <a:t>казначейство </a:t>
            </a:r>
            <a:r>
              <a:rPr lang="ru-RU" sz="3200" dirty="0" smtClean="0"/>
              <a:t>(сокр. Казначейство России) </a:t>
            </a:r>
            <a:r>
              <a:rPr lang="ru-RU" sz="3200" dirty="0" smtClean="0"/>
              <a:t>– это федеральный орган </a:t>
            </a:r>
            <a:r>
              <a:rPr lang="ru-RU" sz="3200" dirty="0" smtClean="0"/>
              <a:t>исполнительной власти (</a:t>
            </a:r>
            <a:r>
              <a:rPr lang="ru-RU" sz="3200" dirty="0" smtClean="0"/>
              <a:t>федеральная служба), осуществляющий </a:t>
            </a:r>
            <a:r>
              <a:rPr lang="ru-RU" sz="3200" dirty="0" smtClean="0"/>
              <a:t>в соответствии с законодательством Российской Федерации правоприменительные функции по обеспечению исполнения федерального бюджета, кассовому обслуживанию исполнения бюджетов бюджетной системы Российской Федерации, предварительному и текущему контролю за ведением операций со средствами федерального бюджета главными распорядителями, распорядителями и получателями средств федерального бюджета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Было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создано Указом Президента РФ от 8 декабря 1992 года № 1556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ctr">
              <a:lnSpc>
                <a:spcPct val="11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постановлением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Правительства России от 27 августа 1993 года № 864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sz="2800" dirty="0" smtClean="0"/>
              <a:t>     </a:t>
            </a:r>
            <a:r>
              <a:rPr lang="ru-RU" sz="3200" b="1" dirty="0" smtClean="0"/>
              <a:t>Исполнение бюджета</a:t>
            </a:r>
            <a:r>
              <a:rPr lang="ru-RU" sz="3200" dirty="0" smtClean="0"/>
              <a:t> – процесс, обеспечивающий полное и своевременное поступление доходов в целом и по каждому источнику, а также финансирование организаций и учреждений в пределах утвержденных по бюджету сумм в течение финансового года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990601"/>
          <a:ext cx="8229600" cy="472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Казначейская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система исполнения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бюджета: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Организация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исполнения бюджета в соответствии с российским законодательством через органы ФК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либо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региональные казначейства субъектов РФ и муниципальных образований.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Орган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государственной власти, осуществляющий организацию исполнения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бюджета 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ФК.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Осуществление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операций получателей бюджетных средств - Через территориальные органы ФК.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Особенности функционирования 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Эффективный контроль за бюджетными расходами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Банковская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когда функцию организации исполнения бюджетов выполняет центральный банк (возможен вариант участия и коммерческих банков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/>
              <a:t> Орган </a:t>
            </a:r>
            <a:r>
              <a:rPr lang="ru-RU" sz="2800" dirty="0" smtClean="0"/>
              <a:t>государственной власти, осуществляющий организацию исполнения бюджета - Центральный банк.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Осуществление </a:t>
            </a:r>
            <a:r>
              <a:rPr lang="ru-RU" sz="2800" dirty="0" smtClean="0"/>
              <a:t>операций получателей бюджетных средств - Через уполномоченные банки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/>
              <a:t> Особенности </a:t>
            </a:r>
            <a:r>
              <a:rPr lang="ru-RU" sz="2800" dirty="0" smtClean="0"/>
              <a:t>функционирования - Отсутствие оперативного контроля за расходованием бюджетных средств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1816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Смешанная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для которой характерно обслуживание бюджетных счетов как казначейством, так и центральным банком.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Объединяет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себе черты обеих систем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Казначейская </a:t>
            </a:r>
            <a:r>
              <a:rPr lang="ru-RU" sz="3200" dirty="0" smtClean="0"/>
              <a:t>система исполнения бюджета отличается от банковской прежде всего тем, что казначейство концентрирует оба потока денежных средств, которые возникают в процессе исполнения бюджета, — доходный и расходный — на одном счете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sz="3200" dirty="0" smtClean="0"/>
              <a:t>     </a:t>
            </a:r>
            <a:r>
              <a:rPr lang="ru-RU" sz="3200" dirty="0" smtClean="0"/>
              <a:t>Исполнение бюджета начинается после его утверждения законодательным органом власти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dirty="0" smtClean="0"/>
              <a:t>В исполнении бюджетов принимают участие все органы государственной власти и местного самоуправления, организации, учреждении и граждане, которые являются плательщиками или получателями бюджетных средств</a:t>
            </a:r>
            <a:endParaRPr lang="ru-R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В систему органов, обладающих полномочиями по исполнению бюджетов, входят финансовые органы, Центральный банк России, органы государственного финансового контроля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/>
              <a:t>Преимущества </a:t>
            </a:r>
            <a:r>
              <a:rPr lang="ru-RU" sz="3600" b="1" dirty="0" smtClean="0"/>
              <a:t>казначейской </a:t>
            </a:r>
            <a:r>
              <a:rPr lang="ru-RU" sz="3600" b="1" dirty="0" smtClean="0"/>
              <a:t>системы от банковской:</a:t>
            </a:r>
            <a:endParaRPr lang="ru-RU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Банковская система исполнения бюджетов в России действовала с 1918г. Эта система посредством Государственного банка обеспечивала кассовое исполнение бюджетов, включающее сбор и учет доходов бюджетов, межбюджетное перераспределение доходов, открытие и ведение лицевых счетов бюджетополучателей, организацию учета и отчетности по всем операциям с бюджетными средствами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None/>
            </a:pPr>
            <a:r>
              <a:rPr lang="ru-RU" sz="3200" dirty="0" smtClean="0"/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 в 5 дней банки отчитывались перед Центральным банком о суммах поступивших доходов ФБ, обобщенная информация в эти же сроки поступала в Минфин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sz="3200" dirty="0" smtClean="0"/>
              <a:t>     Действовавшая </a:t>
            </a:r>
            <a:r>
              <a:rPr lang="ru-RU" sz="3200" dirty="0" smtClean="0"/>
              <a:t>система учета доходов не позволяла своевременно получать информацию об объемах поступивших доходов, что отрицательно сказывалось на точности краткосрочных прогнозов о налогах и платежах, установлении реальных лимитов по расходам, предусмотренным в бюджете, а следовательно, и на своевременности финансирования</a:t>
            </a:r>
            <a:endParaRPr lang="ru-RU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334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Применение </a:t>
            </a:r>
            <a:r>
              <a:rPr lang="ru-RU" sz="3200" dirty="0" smtClean="0"/>
              <a:t>казначейской системы исполнения бюджета отличается от банковской прежде всего тем, что казначейство концентрирует оба потока денежных средств, которые возникают в процессе исполнения бюджета, - доходный и расходный – на одном счете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При </a:t>
            </a:r>
            <a:r>
              <a:rPr lang="ru-RU" sz="3200" dirty="0" smtClean="0"/>
              <a:t>казначейской системе процесс исполнения бюджета гораздо более детализирован. Он позволяет четко контролировать следующие показатели:</a:t>
            </a:r>
            <a:endParaRPr lang="ru-RU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 lvl="0" indent="-252000">
              <a:buClrTx/>
              <a:buFont typeface="+mj-lt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объем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бюджетных назначений;</a:t>
            </a:r>
          </a:p>
          <a:p>
            <a:pPr marL="0" lvl="0" indent="-25200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гарантированные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лимиты финансирования;</a:t>
            </a:r>
          </a:p>
          <a:p>
            <a:pPr marL="0" lvl="0" indent="-25200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объемы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фактически заключенных соглашений;</a:t>
            </a:r>
          </a:p>
          <a:p>
            <a:pPr marL="0" lvl="0" indent="-25200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объемы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произведенных авансовых платежей по заключенным договорам;</a:t>
            </a:r>
          </a:p>
          <a:p>
            <a:pPr marL="0" lvl="0" indent="-25200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суммы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счетов, предъявляемых к оплате, и объемы других необходимых выплат;</a:t>
            </a:r>
          </a:p>
          <a:p>
            <a:pPr marL="0" lvl="0" indent="-25200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сумму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фактического перечисления бюджетных средств со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счета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Существенным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недостатком банковского исполнения бюджета стало наращивание инфляционных процессов, так как кредитование дефицита бюджета осуществлялось автоматически и носило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эмиссионный характер</a:t>
            </a:r>
            <a:endParaRPr lang="ru-RU" sz="3200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Системы исполнения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019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b="1" dirty="0" smtClean="0"/>
              <a:t>Казначейская система исполнения </a:t>
            </a:r>
            <a:r>
              <a:rPr lang="ru-RU" sz="2800" b="1" dirty="0" smtClean="0"/>
              <a:t>федерального бюджета </a:t>
            </a:r>
            <a:r>
              <a:rPr lang="ru-RU" sz="2800" b="1" dirty="0" smtClean="0"/>
              <a:t>позволяет:</a:t>
            </a:r>
            <a:endParaRPr lang="ru-RU" sz="2800" dirty="0" smtClean="0"/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 повысить </a:t>
            </a:r>
            <a:r>
              <a:rPr lang="ru-RU" sz="2800" dirty="0" smtClean="0"/>
              <a:t>эффективность использования бюджетных средств в части обеспечения целевой направленности, своевременности и рациональности их расходования;</a:t>
            </a:r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 снизить </a:t>
            </a:r>
            <a:r>
              <a:rPr lang="ru-RU" sz="2800" dirty="0" smtClean="0"/>
              <a:t>стоимость обслуживания внутреннего долга путем увеличения точности прогнозирования доходов и расходов на базе оперативного учета и контроля;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 ускорить </a:t>
            </a:r>
            <a:r>
              <a:rPr lang="ru-RU" sz="2800" dirty="0" smtClean="0"/>
              <a:t>оборачиваемость бюджетных средств за счет сокращения пробега средств от распорядителя до конечных получателей</a:t>
            </a:r>
            <a:endParaRPr lang="ru-R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334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Указом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Президента Российской Федерации от 8 декабря 1992 года № 1556 (в принципиальном плане) и постановлением Правительства России от 27августа 1993 года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№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864 (в организационном плане) был решен вопрос о создании федерального казначейства в составе Министерства финансов Российской Федерации. С этого момента началось возрождение казначейства в России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середине 1999 года постановлением Правительства Российской Федерации принимается Федеральная целевая программа развития органов федерального казначейства на 2000-2004 годы. Основной ее целью является развитие казначейской системы как важнейшего инструмента повышения эффективности управления и контроля за государственными финансовыми ресурсами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Новый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импульс в развитии Федеральное казначейство получило в связи с вступлением в действие 1 января 2000 года Бюджетного кодекса Российской Федерации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763000" cy="60960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 smtClean="0"/>
              <a:t>Бюджетный Кодекс Российской Федерации решил следующие основные задачи процесса исполнения бюджетов Российской Федерации: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400" dirty="0" smtClean="0"/>
              <a:t>закрепил казначейское исполнение бюджетов в Российской Федерации;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400" dirty="0" smtClean="0"/>
              <a:t>обеспечил необходимое соответствие кассовых расходов нормам, установленным законом о бюджете на текущий финансовый год;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400" dirty="0" smtClean="0"/>
              <a:t>определил, что объем принятых обязательств, оплата которых осуществляется за счет средств бюджета, должен соответствовать объему доведенных до бюджетополучателя лимитов бюджетных обязательств;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400" dirty="0" smtClean="0"/>
              <a:t>установил ответственность Главных распорядителей и получателей средств федерального бюджета за целевое использование выделяемых им средств</a:t>
            </a:r>
            <a:endParaRPr lang="ru-RU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течение 2000-2002 годов было завершено создание вертикальной структуры органов федерального казначейства, включающей 89 управлений федерального казначейства и 2254 отделения федерального казначейства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105400"/>
          </a:xfrm>
        </p:spPr>
        <p:txBody>
          <a:bodyPr>
            <a:noAutofit/>
          </a:bodyPr>
          <a:lstStyle/>
          <a:p>
            <a:pPr marL="0" lvl="0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2002 году практически был завершен процесс перевода всех федеральных учреждений, за исключением отдельных учреждений Министерства обороны Российской Федерации, на обслуживание через органы федерального казначейства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 lvl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Операции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 внебюджетным средствам федеральных учреждений также были взяты под контроль органов федерального казначейства. С 1 января 2002 года счета по учету внебюджетных средств 33 тысяч федеральных учреждений открыты в органах федерального казначейства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Новым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этапом в развитии системы органов федерального казначейства стало проведение административной реформы в соответствии с Указом Президента Российской Федерации от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9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марта 2004 года № 314 «О системе и структуре федеральных органов исполнительной власти»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Clr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результате проведения данной реформы с 1 января 2005 года Федеральное казначейство было выделено из состава Министерства финансов Российской Федерации и преобразовано в федеральную службу с подчинением Министерству финансов Российской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Федерации.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соответствии с данными преобразованиями правоприменительные функции по обеспечению исполнения федерального бюджета перешли от Министерства финансов Российской Федерации к Федеральному казначейству, а также функция составления отчета об исполнении федерального бюджета и об исполнении консолидированного бюджета Российской Федерации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1816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Правительства Российской Федерации от 01 декабря 2004 года № 703 «О Федеральном казначействе» было утверждено Положение о Федеральном казначействе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Процесс формирования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rmAutofit fontScale="92500" lnSpcReduction="10000"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 smtClean="0"/>
              <a:t>На современном этапе перед органами Федерального казначейства стоят следующие </a:t>
            </a:r>
            <a:r>
              <a:rPr lang="ru-RU" b="1" i="1" dirty="0" smtClean="0"/>
              <a:t>основные задачи</a:t>
            </a:r>
            <a:r>
              <a:rPr lang="ru-RU" dirty="0" smtClean="0"/>
              <a:t>: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dirty="0" smtClean="0"/>
              <a:t> проведение </a:t>
            </a:r>
            <a:r>
              <a:rPr lang="ru-RU" dirty="0" smtClean="0"/>
              <a:t>кассовых операций, осуществляемых в ходе исполнения федерального бюджета;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dirty="0" smtClean="0"/>
              <a:t> осуществление </a:t>
            </a:r>
            <a:r>
              <a:rPr lang="ru-RU" dirty="0" smtClean="0"/>
              <a:t>предварительного и текущего контроля за соблюдением </a:t>
            </a:r>
            <a:r>
              <a:rPr lang="ru-RU" dirty="0" smtClean="0"/>
              <a:t>бюджетного законодательства </a:t>
            </a:r>
            <a:r>
              <a:rPr lang="ru-RU" dirty="0" smtClean="0"/>
              <a:t>участниками бюджетного процесса;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dirty="0" smtClean="0"/>
              <a:t> распределение </a:t>
            </a:r>
            <a:r>
              <a:rPr lang="ru-RU" dirty="0" smtClean="0"/>
              <a:t>(по законодательно установленным нормативам) доходов, поступивших в бюджетную систему, между бюджетами разных уровней;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dirty="0" smtClean="0"/>
              <a:t> осуществление </a:t>
            </a:r>
            <a:r>
              <a:rPr lang="ru-RU" dirty="0" smtClean="0"/>
              <a:t>кассового обслуживания исполнения бюджетов субъектов Российской Федерации и местных бюджетов;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dirty="0" smtClean="0"/>
              <a:t> своевременное </a:t>
            </a:r>
            <a:r>
              <a:rPr lang="ru-RU" dirty="0" smtClean="0"/>
              <a:t>и качественное составление отчетности об исполнении федерального бюджета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</a:t>
            </a:r>
            <a:r>
              <a:rPr lang="ru-RU" sz="1600" dirty="0" smtClean="0">
                <a:solidFill>
                  <a:schemeClr val="tx1"/>
                </a:solidFill>
              </a:rPr>
              <a:t>С</a:t>
            </a:r>
            <a:r>
              <a:rPr lang="ru-RU" sz="1600" dirty="0" smtClean="0">
                <a:solidFill>
                  <a:schemeClr val="tx1"/>
                </a:solidFill>
              </a:rPr>
              <a:t>труктура и функции органов Федерального казначейства</a:t>
            </a:r>
            <a:endParaRPr lang="ru-RU" sz="1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914400"/>
            <a:ext cx="2362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124200" y="1371600"/>
            <a:ext cx="56388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Руководитель Федерального </a:t>
            </a:r>
            <a:r>
              <a:rPr lang="ru-RU" sz="2800" dirty="0" smtClean="0"/>
              <a:t>казначейства</a:t>
            </a:r>
          </a:p>
          <a:p>
            <a:r>
              <a:rPr lang="ru-RU" sz="2800" dirty="0" err="1" smtClean="0"/>
              <a:t>Артюхин</a:t>
            </a:r>
            <a:r>
              <a:rPr lang="ru-RU" sz="2800" dirty="0" smtClean="0"/>
              <a:t> Роман </a:t>
            </a:r>
            <a:r>
              <a:rPr lang="ru-RU" sz="2800" dirty="0" smtClean="0"/>
              <a:t>Евгеньевич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3200400"/>
            <a:ext cx="8686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Родился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16 августа 1973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октября 2007 г. возглавляет Федеральное казначейство. Действительный государственный советник Российской Федерации 1 класса. Награжден орденом Почета, медалью ордена "За заслуги перед Отечеством" II степени, наградами Министерства финансов Российской Федерации и Казначейства России. Имеет благодарность Президента Российской Федерации и Правительства Российской Федерации.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Кандидат юридических наук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и функции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4102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www.roskazna.ru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официальный сайт Федерального казначейства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и функции органов Федерального казначейства</a:t>
            </a:r>
            <a:endParaRPr lang="ru-RU" sz="1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1816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Федеральное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казначейство в своей структуре имеет 85 территориальных органов и одну подведомственную организацию -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Федеральное казенное учреждение "Центр по обеспечению деятельности Казначейства России".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Федеральное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казначейство не имеет представительств за пределами территории Российской Федерации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и функции органов Федерального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 fontScale="77500" lnSpcReduction="20000"/>
          </a:bodyPr>
          <a:lstStyle/>
          <a:p>
            <a:pPr marL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3200" b="1" i="1" dirty="0" smtClean="0"/>
              <a:t>Функции Казначейства России: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Обеспечение </a:t>
            </a:r>
            <a:r>
              <a:rPr lang="ru-RU" sz="3200" dirty="0" smtClean="0"/>
              <a:t>исполнения Федерального </a:t>
            </a:r>
            <a:r>
              <a:rPr lang="ru-RU" sz="3200" dirty="0" smtClean="0"/>
              <a:t>бюджета;</a:t>
            </a:r>
            <a:endParaRPr lang="ru-RU" sz="3200" dirty="0" smtClean="0"/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Кассовое обслуживание;</a:t>
            </a:r>
            <a:endParaRPr lang="ru-RU" sz="3200" dirty="0" smtClean="0"/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Учет поступлений;</a:t>
            </a:r>
            <a:endParaRPr lang="ru-RU" sz="3200" dirty="0" smtClean="0"/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Ведение </a:t>
            </a:r>
            <a:r>
              <a:rPr lang="ru-RU" sz="3200" dirty="0" smtClean="0"/>
              <a:t>бюджетного учета и формирование бюджетной </a:t>
            </a:r>
            <a:r>
              <a:rPr lang="ru-RU" sz="3200" dirty="0" smtClean="0"/>
              <a:t>отчетности;</a:t>
            </a:r>
            <a:endParaRPr lang="ru-RU" sz="3200" dirty="0" smtClean="0"/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Ведение </a:t>
            </a:r>
            <a:r>
              <a:rPr lang="ru-RU" sz="3200" dirty="0" smtClean="0"/>
              <a:t>и обслуживание государственных информационных </a:t>
            </a:r>
            <a:r>
              <a:rPr lang="ru-RU" sz="3200" dirty="0" smtClean="0"/>
              <a:t>систем;</a:t>
            </a:r>
            <a:endParaRPr lang="ru-RU" sz="3200" dirty="0" smtClean="0"/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Обеспечение </a:t>
            </a:r>
            <a:r>
              <a:rPr lang="ru-RU" sz="3200" dirty="0" smtClean="0"/>
              <a:t>деятельности Федерального </a:t>
            </a:r>
            <a:r>
              <a:rPr lang="ru-RU" sz="3200" dirty="0" smtClean="0"/>
              <a:t>казначейства;</a:t>
            </a:r>
            <a:endParaRPr lang="ru-RU" sz="3200" dirty="0" smtClean="0"/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Осуществление </a:t>
            </a:r>
            <a:r>
              <a:rPr lang="ru-RU" sz="3200" dirty="0" smtClean="0"/>
              <a:t>иных функций в установленной сфере деятельности</a:t>
            </a:r>
          </a:p>
          <a:p>
            <a:pPr marL="0">
              <a:spcBef>
                <a:spcPts val="0"/>
              </a:spcBef>
              <a:spcAft>
                <a:spcPts val="1800"/>
              </a:spcAft>
              <a:buNone/>
            </a:pPr>
            <a:endParaRPr lang="ru-RU" sz="3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3340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ClrTx/>
              <a:buNone/>
            </a:pPr>
            <a:r>
              <a:rPr lang="ru-RU" sz="3200" b="1" dirty="0" smtClean="0"/>
              <a:t>     Исполнение </a:t>
            </a:r>
            <a:r>
              <a:rPr lang="ru-RU" sz="3200" b="1" dirty="0" smtClean="0"/>
              <a:t>бюджета</a:t>
            </a:r>
            <a:r>
              <a:rPr lang="ru-RU" sz="3200" dirty="0" smtClean="0"/>
              <a:t> </a:t>
            </a:r>
            <a:r>
              <a:rPr lang="ru-RU" sz="3200" dirty="0" smtClean="0"/>
              <a:t>- </a:t>
            </a:r>
            <a:r>
              <a:rPr lang="ru-RU" sz="3200" dirty="0" smtClean="0"/>
              <a:t>это важнейший этап бюджетного процесса действия по мобилизации и использованию бюджетных средств, в процессе исполнения которых участвуют органы исполнительной власти, финансовые и налоговые органы, кредитные учреждения, юридические и физические </a:t>
            </a:r>
            <a:r>
              <a:rPr lang="ru-RU" sz="3200" dirty="0" smtClean="0"/>
              <a:t>лица - плательщики </a:t>
            </a:r>
            <a:r>
              <a:rPr lang="ru-RU" sz="3200" dirty="0" smtClean="0"/>
              <a:t>налогов в бюджет, получатели бюджетных средств</a:t>
            </a:r>
            <a:endParaRPr lang="ru-RU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>
            <a:noAutofit/>
          </a:bodyPr>
          <a:lstStyle/>
          <a:p>
            <a:pPr marL="0" algn="ctr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Исполнение бюджета основано на следующих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принципах: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Единства кассы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предусматривающего зачисление всех по­ступающих доходов на единый бюджетный счет и осуществление всех предусмотренных расходов с единого бюджетного счета;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Обеспечения бюджетных расходов и платежей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пределах фактического наличия средств на едином бюджетном счете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257800"/>
          </a:xfrm>
        </p:spPr>
        <p:txBody>
          <a:bodyPr/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</a:t>
            </a:r>
            <a:r>
              <a:rPr lang="ru-RU" dirty="0" smtClean="0"/>
              <a:t>    </a:t>
            </a:r>
            <a:r>
              <a:rPr lang="ru-RU" sz="2800" dirty="0" smtClean="0"/>
              <a:t>Исполнение </a:t>
            </a:r>
            <a:r>
              <a:rPr lang="ru-RU" sz="2800" dirty="0" smtClean="0"/>
              <a:t>бюджета начинается после его утверждения органом представительной власти. В финансовых органах готовится организационный план, в котором предусматриваются задачи подразделений каждого финансового органа по обеспечению выполнения бюджета. Далее проводится работа по поквартальному распределению бюджета, направленная на равномерную мобилизацию бюджетных доходов и бесперебойное обеспечение денежными средствами мероприятий, финансируемых из бюджета</a:t>
            </a:r>
            <a:endParaRPr lang="ru-RU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</a:t>
            </a:r>
            <a:r>
              <a:rPr lang="ru-RU" dirty="0" smtClean="0"/>
              <a:t>    </a:t>
            </a:r>
            <a:r>
              <a:rPr lang="ru-RU" sz="3200" dirty="0" smtClean="0"/>
              <a:t>В </a:t>
            </a:r>
            <a:r>
              <a:rPr lang="ru-RU" sz="3200" dirty="0" smtClean="0"/>
              <a:t>финансовом органе на основании показателей бюджета составляется бюджетная роспись доходов и расходов, которая утверждается исполнительным органом власти</a:t>
            </a:r>
            <a:endParaRPr lang="ru-RU" sz="3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</a:t>
            </a:r>
            <a:r>
              <a:rPr lang="ru-RU" dirty="0" smtClean="0"/>
              <a:t>     </a:t>
            </a:r>
            <a:r>
              <a:rPr lang="ru-RU" sz="3200" dirty="0" smtClean="0"/>
              <a:t>Исполнение </a:t>
            </a:r>
            <a:r>
              <a:rPr lang="ru-RU" sz="3200" dirty="0" smtClean="0"/>
              <a:t>бюджета по расходам означает обеспечение финансирования мероприятий, предусмотренных росписью расходов, и имеет </a:t>
            </a:r>
            <a:r>
              <a:rPr lang="ru-RU" sz="3200" b="1" dirty="0" smtClean="0"/>
              <a:t>ряд </a:t>
            </a:r>
            <a:r>
              <a:rPr lang="ru-RU" sz="3200" b="1" dirty="0" smtClean="0"/>
              <a:t>этапов: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Утверждение и доведение бюджетных ассигнований до распорядителей и получателей бюджетных средств. На основании бюджетной росписи в течение 20 дней со дня ее утверждения Финансовый орган и главные распорядители бюджетных ассигнований на период действия утвержденного бюджета доводят объемы ассигнований из бюджета вышестоящими распорядителями бюджетных средств до нижестоящих распорядителей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получателей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через ФК посредством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представления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утвержденного распределения средств ФБ либо через уполномоченные банки (для местных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бюджетов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Принятие бюджетных обязательств бюджетополучателями.</a:t>
            </a:r>
          </a:p>
          <a:p>
            <a:pPr marL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Бюджетное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обязательство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оформленное бюджетополучателями право предъявления требования к бюджету.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основании доведенных до получателей бюджетных средств лимитов бюджетных обязательств они имеют право принятия обязательств на осуществление расходов. Лимиты бюджетных обязательств формируются финансовым органом и доводятся до всех получателей бюджетных средств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Подтверждение и выверка исполнения бюджетных обязательств. Расходование бюджетных средств не может быть произведено без завершения исполнения бюджетных обязательств. Бюджетополучатель обязан представлять в финансовый орган документы, подтверждающие реализацию бюджетных обязательств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Расходы и платежи по реализованным бюджетным обязательствам.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Расходование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бюджетных средств осуществляется в форме списания денежных средств бюджетных счетов в целях исполнения платежных обязательств бюджетов в пользу юридических и физических лиц.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Основанием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расходования бюджетных средств является платежный документ, оформленный в порядке, установленном финансовым органом. При этом объем расходуемых бюджетных средств не может превышать исполненных подтвержденных бюджетных обязательств.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Сумма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денежных средств, списанная с бюджетного счета в целях исполнения платежного обязательства, представляет собой кассовый бюджетных расход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200" dirty="0" smtClean="0"/>
              <a:t>     Федеральному казначейству </a:t>
            </a:r>
            <a:r>
              <a:rPr lang="ru-RU" sz="3200" dirty="0" smtClean="0"/>
              <a:t>принадлежит право открытия и закрытия счетов </a:t>
            </a:r>
            <a:r>
              <a:rPr lang="ru-RU" sz="3200" dirty="0" smtClean="0"/>
              <a:t>федерального бюджета, </a:t>
            </a:r>
            <a:r>
              <a:rPr lang="ru-RU" sz="3200" dirty="0" smtClean="0"/>
              <a:t>а также определения их режима. </a:t>
            </a:r>
            <a:endParaRPr lang="ru-RU" sz="3200" dirty="0" smtClean="0"/>
          </a:p>
          <a:p>
            <a:pPr marL="0">
              <a:spcAft>
                <a:spcPts val="1200"/>
              </a:spcAft>
              <a:buNone/>
            </a:pPr>
            <a:r>
              <a:rPr lang="ru-RU" sz="3200" dirty="0" smtClean="0"/>
              <a:t> </a:t>
            </a:r>
            <a:r>
              <a:rPr lang="ru-RU" sz="3200" dirty="0" smtClean="0"/>
              <a:t>    Единый </a:t>
            </a:r>
            <a:r>
              <a:rPr lang="ru-RU" sz="3200" dirty="0" smtClean="0"/>
              <a:t>счет федерального бюджета</a:t>
            </a:r>
            <a:r>
              <a:rPr lang="ru-RU" sz="3200" dirty="0" smtClean="0"/>
              <a:t> </a:t>
            </a:r>
            <a:r>
              <a:rPr lang="ru-RU" sz="3200" dirty="0" smtClean="0"/>
              <a:t>- он же единый счет </a:t>
            </a:r>
            <a:r>
              <a:rPr lang="ru-RU" sz="3200" dirty="0" smtClean="0"/>
              <a:t>Федерального казначейства </a:t>
            </a:r>
            <a:r>
              <a:rPr lang="ru-RU" sz="3200" dirty="0" smtClean="0"/>
              <a:t>находится в </a:t>
            </a:r>
            <a:r>
              <a:rPr lang="ru-RU" sz="3200" dirty="0" smtClean="0"/>
              <a:t>Центральном банке </a:t>
            </a:r>
            <a:r>
              <a:rPr lang="ru-RU" sz="3200" dirty="0" smtClean="0"/>
              <a:t>РФ</a:t>
            </a:r>
            <a:endParaRPr lang="ru-RU" sz="3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/>
              <a:t>Таким образом, исполнение </a:t>
            </a:r>
            <a:r>
              <a:rPr lang="ru-RU" sz="2800" dirty="0" smtClean="0"/>
              <a:t>федерального бюджета </a:t>
            </a:r>
            <a:r>
              <a:rPr lang="ru-RU" sz="2800" dirty="0" smtClean="0"/>
              <a:t>по доходам включает: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sz="2800" dirty="0" smtClean="0"/>
              <a:t>перечисление </a:t>
            </a:r>
            <a:r>
              <a:rPr lang="ru-RU" sz="2800" dirty="0" smtClean="0"/>
              <a:t>и зачисление доходов ФБ на единый счет ФК;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распределение </a:t>
            </a:r>
            <a:r>
              <a:rPr lang="ru-RU" sz="2800" dirty="0" smtClean="0"/>
              <a:t>в соответствии с утвержденным федеральным бюджетом федеральных регулирующих налогов;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возврат </a:t>
            </a:r>
            <a:r>
              <a:rPr lang="ru-RU" sz="2800" dirty="0" smtClean="0"/>
              <a:t>излишне уплаченных сумм доходов;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учет </a:t>
            </a:r>
            <a:r>
              <a:rPr lang="ru-RU" sz="2800" dirty="0" smtClean="0"/>
              <a:t>доходов ФБ и отчетность о доходах ФБ в соответствии с Бюджетной классификацией</a:t>
            </a:r>
            <a:endParaRPr lang="ru-RU" sz="2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Исполнение бюджета органами казначейства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/>
              <a:t>     Исполнение </a:t>
            </a:r>
            <a:r>
              <a:rPr lang="ru-RU" sz="2800" dirty="0" smtClean="0"/>
              <a:t>расходов </a:t>
            </a:r>
            <a:r>
              <a:rPr lang="ru-RU" sz="2800" dirty="0" smtClean="0"/>
              <a:t>федерального бюджета (ФБ) </a:t>
            </a:r>
            <a:r>
              <a:rPr lang="ru-RU" sz="2800" dirty="0" smtClean="0"/>
              <a:t>предусматривает осуществление процедур санкционирования и финансирования этих расходов.</a:t>
            </a:r>
          </a:p>
          <a:p>
            <a:pPr mar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800" i="1" dirty="0" smtClean="0"/>
              <a:t>Санкционирование расходов ФБ включает в себя: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утверждение </a:t>
            </a:r>
            <a:r>
              <a:rPr lang="ru-RU" sz="2800" dirty="0" smtClean="0"/>
              <a:t>и доведение бюджетных ассигнований из </a:t>
            </a:r>
            <a:r>
              <a:rPr lang="ru-RU" sz="2800" dirty="0" smtClean="0"/>
              <a:t>федерального бюджета;</a:t>
            </a:r>
            <a:endParaRPr lang="ru-RU" sz="2800" dirty="0" smtClean="0"/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утверждение </a:t>
            </a:r>
            <a:r>
              <a:rPr lang="ru-RU" sz="2800" dirty="0" smtClean="0"/>
              <a:t>и доведение лимитов обязательств федерального бюджета</a:t>
            </a:r>
            <a:r>
              <a:rPr lang="ru-RU" sz="2800" dirty="0" smtClean="0"/>
              <a:t>;</a:t>
            </a:r>
            <a:endParaRPr lang="ru-RU" sz="2800" dirty="0" smtClean="0"/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принятие </a:t>
            </a:r>
            <a:r>
              <a:rPr lang="ru-RU" sz="2800" dirty="0" smtClean="0"/>
              <a:t>обязательств федерального бюджета</a:t>
            </a:r>
            <a:r>
              <a:rPr lang="ru-RU" sz="2800" dirty="0" smtClean="0"/>
              <a:t>;</a:t>
            </a:r>
            <a:endParaRPr lang="ru-RU" sz="2800" dirty="0" smtClean="0"/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подтверждение </a:t>
            </a:r>
            <a:r>
              <a:rPr lang="ru-RU" sz="2800" dirty="0" smtClean="0"/>
              <a:t>платежных обязательств федерального бюджета</a:t>
            </a:r>
            <a:endParaRPr lang="ru-RU" sz="2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880</TotalTime>
  <Words>2152</Words>
  <PresentationFormat>Экран (4:3)</PresentationFormat>
  <Paragraphs>163</Paragraphs>
  <Slides>51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Поток</vt:lpstr>
      <vt:lpstr>Организация исполнения бюджета</vt:lpstr>
      <vt:lpstr>Тема: Исполнение федерального бюджета казначейскими органами</vt:lpstr>
      <vt:lpstr>ВОПРОСЫ: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1. Системы исполнения бюджета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2. Процесс формирования органов Федерального казначейства</vt:lpstr>
      <vt:lpstr>3. Структура и функции органов Федерального казначейства</vt:lpstr>
      <vt:lpstr>3. Структура и функции органов Федерального казначейства</vt:lpstr>
      <vt:lpstr>3. Структура и функции органов Федерального казначейства</vt:lpstr>
      <vt:lpstr>3. Структура и функции органов Федерального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4. Исполнение бюджета органами казначейства</vt:lpstr>
      <vt:lpstr>Слайд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90</cp:revision>
  <dcterms:created xsi:type="dcterms:W3CDTF">2014-09-02T04:46:32Z</dcterms:created>
  <dcterms:modified xsi:type="dcterms:W3CDTF">2015-10-06T14:39:00Z</dcterms:modified>
</cp:coreProperties>
</file>