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sldIdLst>
    <p:sldId id="256" r:id="rId2"/>
    <p:sldId id="293" r:id="rId3"/>
    <p:sldId id="313" r:id="rId4"/>
    <p:sldId id="585" r:id="rId5"/>
    <p:sldId id="314" r:id="rId6"/>
    <p:sldId id="315" r:id="rId7"/>
    <p:sldId id="316" r:id="rId8"/>
    <p:sldId id="598" r:id="rId9"/>
    <p:sldId id="317" r:id="rId10"/>
    <p:sldId id="327" r:id="rId11"/>
    <p:sldId id="328" r:id="rId12"/>
    <p:sldId id="335" r:id="rId13"/>
    <p:sldId id="337" r:id="rId14"/>
    <p:sldId id="336" r:id="rId15"/>
    <p:sldId id="338" r:id="rId16"/>
    <p:sldId id="583" r:id="rId17"/>
    <p:sldId id="599" r:id="rId18"/>
    <p:sldId id="581" r:id="rId19"/>
    <p:sldId id="584" r:id="rId20"/>
    <p:sldId id="329" r:id="rId21"/>
    <p:sldId id="330" r:id="rId22"/>
    <p:sldId id="331" r:id="rId23"/>
    <p:sldId id="605" r:id="rId24"/>
    <p:sldId id="606" r:id="rId25"/>
    <p:sldId id="607" r:id="rId26"/>
    <p:sldId id="587" r:id="rId27"/>
    <p:sldId id="588" r:id="rId28"/>
    <p:sldId id="589" r:id="rId29"/>
    <p:sldId id="332" r:id="rId30"/>
    <p:sldId id="333" r:id="rId31"/>
    <p:sldId id="334" r:id="rId32"/>
    <p:sldId id="318" r:id="rId33"/>
    <p:sldId id="319" r:id="rId34"/>
    <p:sldId id="340" r:id="rId35"/>
    <p:sldId id="341" r:id="rId36"/>
    <p:sldId id="342" r:id="rId37"/>
    <p:sldId id="343" r:id="rId38"/>
    <p:sldId id="344" r:id="rId39"/>
    <p:sldId id="345" r:id="rId40"/>
    <p:sldId id="590" r:id="rId41"/>
    <p:sldId id="591" r:id="rId42"/>
    <p:sldId id="592" r:id="rId43"/>
    <p:sldId id="593" r:id="rId44"/>
    <p:sldId id="595" r:id="rId45"/>
    <p:sldId id="594" r:id="rId46"/>
    <p:sldId id="365"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6" y="-1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ru-RU" smtClean="0"/>
              <a:t>Образец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2/19/2014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ru.wikipedia.org/wiki/%D0%AD%D0%BA%D0%BE%D0%BD%D0%BE%D0%BC%D0%B8%D1%87%D0%B5%D1%81%D0%BA%D0%B8%D0%B9_%D0%B0%D0%B3%D0%B5%D0%BD%D1%82" TargetMode="External"/><Relationship Id="rId2" Type="http://schemas.openxmlformats.org/officeDocument/2006/relationships/hyperlink" Target="http://ru.wikipedia.org/wiki/%D0%9B%D0%B0%D1%82%D0%B8%D0%BD%D1%81%D0%BA%D0%B8%D0%B9_%D1%8F%D0%B7%D1%8B%D0%BA" TargetMode="External"/><Relationship Id="rId1" Type="http://schemas.openxmlformats.org/officeDocument/2006/relationships/slideLayout" Target="../slideLayouts/slideLayout1.xml"/><Relationship Id="rId4" Type="http://schemas.openxmlformats.org/officeDocument/2006/relationships/hyperlink" Target="http://ru.wikipedia.org/wiki/%D0%A1%D1%82%D0%BE%D0%B8%D0%BC%D0%BE%D1%81%D1%82%D1%8C"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hyperlink" Target="http://ru.wikipedia.org/wiki/%D0%9F%D0%BB%D0%B0%D1%82%D1%91%D0%B6%D0%BD%D0%BE%D0%B5_%D1%82%D1%80%D0%B5%D0%B1%D0%BE%D0%B2%D0%B0%D0%BD%D0%B8%D0%B5" TargetMode="External"/><Relationship Id="rId3" Type="http://schemas.openxmlformats.org/officeDocument/2006/relationships/hyperlink" Target="http://ru.wikipedia.org/wiki/%D0%94%D0%B5%D0%B1%D0%B8%D1%82%D0%BE%D1%80" TargetMode="External"/><Relationship Id="rId7" Type="http://schemas.openxmlformats.org/officeDocument/2006/relationships/hyperlink" Target="http://ru.wikipedia.org/wiki/%D0%A1%D1%87%D1%91%D1%82-%D1%84%D0%B0%D0%BA%D1%82%D1%83%D1%80%D0%B0" TargetMode="External"/><Relationship Id="rId2" Type="http://schemas.openxmlformats.org/officeDocument/2006/relationships/hyperlink" Target="http://ru.wikipedia.org/wiki/%D0%9A%D1%80%D0%B5%D0%B4%D0%B8%D1%82%D0%BE%D1%80" TargetMode="External"/><Relationship Id="rId1" Type="http://schemas.openxmlformats.org/officeDocument/2006/relationships/slideLayout" Target="../slideLayouts/slideLayout1.xml"/><Relationship Id="rId6" Type="http://schemas.openxmlformats.org/officeDocument/2006/relationships/hyperlink" Target="http://ru.wikipedia.org/wiki/%D0%94%D0%BE%D0%B3%D0%BE%D0%B2%D0%BE%D1%80" TargetMode="External"/><Relationship Id="rId11" Type="http://schemas.openxmlformats.org/officeDocument/2006/relationships/hyperlink" Target="http://ru.wikipedia.org/wiki/%D0%9A%D0%BE%D0%BC%D0%B8%D1%81%D1%81%D0%B8%D0%BE%D0%BD%D0%BD%D0%BE%D0%B5_%D0%B2%D0%BE%D0%B7%D0%BD%D0%B0%D0%B3%D1%80%D0%B0%D0%B6%D0%B4%D0%B5%D0%BD%D0%B8%D0%B5" TargetMode="External"/><Relationship Id="rId5" Type="http://schemas.openxmlformats.org/officeDocument/2006/relationships/hyperlink" Target="http://ru.wikipedia.org/wiki/%D0%94%D0%B5%D0%B1%D0%B8%D1%82%D0%BE%D1%80%D1%81%D0%BA%D0%B0%D1%8F_%D0%B7%D0%B0%D0%B4%D0%BE%D0%BB%D0%B6%D0%B5%D0%BD%D0%BD%D0%BE%D1%81%D1%82%D1%8C" TargetMode="External"/><Relationship Id="rId10" Type="http://schemas.openxmlformats.org/officeDocument/2006/relationships/hyperlink" Target="http://ru.wikipedia.org/wiki/%D0%9F%D1%80%D0%BE%D1%86%D0%B5%D0%BD%D1%82%D0%BD%D1%8B%D0%B9_%D0%B4%D0%BE%D1%85%D0%BE%D0%B4" TargetMode="External"/><Relationship Id="rId4" Type="http://schemas.openxmlformats.org/officeDocument/2006/relationships/hyperlink" Target="http://ru.wikipedia.org/wiki/%D0%9A%D1%80%D0%B5%D0%B4%D0%B8%D1%82" TargetMode="External"/><Relationship Id="rId9" Type="http://schemas.openxmlformats.org/officeDocument/2006/relationships/hyperlink" Target="http://ru.wikipedia.org/wiki/%D0%94%D0%B8%D1%81%D0%BA%D0%BE%D0%BD%D1%82%D0%B8%D1%80%D0%BE%D0%B2%D0%B0%D0%BD%D0%B8%D0%B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www.profbanking.com/library/363.html"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www.profbanking.com/library/449"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www.profbanking.com/library/363.html"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6974" y="1469417"/>
            <a:ext cx="10919012" cy="2421464"/>
          </a:xfrm>
        </p:spPr>
        <p:txBody>
          <a:bodyPr>
            <a:noAutofit/>
          </a:bodyPr>
          <a:lstStyle/>
          <a:p>
            <a:pPr algn="ctr"/>
            <a:r>
              <a:rPr lang="ru-RU" sz="7200" b="1" dirty="0" smtClean="0">
                <a:solidFill>
                  <a:srgbClr val="FFFF00"/>
                </a:solidFill>
              </a:rPr>
              <a:t>Государственные и муниципальные финансы</a:t>
            </a:r>
            <a:endParaRPr lang="ru-RU" sz="7200" b="1" dirty="0">
              <a:solidFill>
                <a:srgbClr val="FFFF00"/>
              </a:solidFill>
            </a:endParaRPr>
          </a:p>
        </p:txBody>
      </p:sp>
      <p:sp>
        <p:nvSpPr>
          <p:cNvPr id="3" name="Подзаголовок 2"/>
          <p:cNvSpPr>
            <a:spLocks noGrp="1"/>
          </p:cNvSpPr>
          <p:nvPr>
            <p:ph type="subTitle" idx="1"/>
          </p:nvPr>
        </p:nvSpPr>
        <p:spPr>
          <a:xfrm>
            <a:off x="2789815" y="4245884"/>
            <a:ext cx="7197726" cy="1405467"/>
          </a:xfrm>
        </p:spPr>
        <p:txBody>
          <a:bodyPr>
            <a:noAutofit/>
          </a:bodyPr>
          <a:lstStyle/>
          <a:p>
            <a:pPr algn="ctr"/>
            <a:r>
              <a:rPr lang="ru-RU" sz="2800" b="1" dirty="0" smtClean="0"/>
              <a:t>Доцент кафедры Финансов и налогов,</a:t>
            </a:r>
          </a:p>
          <a:p>
            <a:pPr algn="ctr"/>
            <a:r>
              <a:rPr lang="ru-RU" sz="2800" b="1" dirty="0" smtClean="0"/>
              <a:t>канд. Экон. наук</a:t>
            </a:r>
          </a:p>
          <a:p>
            <a:pPr algn="ctr"/>
            <a:r>
              <a:rPr lang="ru-RU" sz="3600" b="1" dirty="0" smtClean="0"/>
              <a:t>Бедрачук илья александрович</a:t>
            </a:r>
            <a:endParaRPr lang="ru-RU" sz="3600" b="1" dirty="0"/>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3724096"/>
          </a:xfrm>
          <a:prstGeom prst="rect">
            <a:avLst/>
          </a:prstGeom>
          <a:noFill/>
        </p:spPr>
        <p:txBody>
          <a:bodyPr wrap="square" rtlCol="0">
            <a:spAutoFit/>
          </a:bodyPr>
          <a:lstStyle/>
          <a:p>
            <a:pPr algn="ctr"/>
            <a:endParaRPr lang="ru-RU" sz="4400" b="1" u="sng" dirty="0"/>
          </a:p>
          <a:p>
            <a:pPr marL="0" lvl="8" algn="ctr"/>
            <a:r>
              <a:rPr lang="ru-RU" sz="4800" b="1" dirty="0" smtClean="0"/>
              <a:t>Лекции 3</a:t>
            </a:r>
          </a:p>
          <a:p>
            <a:pPr marL="0" lvl="8" algn="ctr"/>
            <a:endParaRPr lang="ru-RU" sz="4800" b="1" dirty="0" smtClean="0"/>
          </a:p>
          <a:p>
            <a:pPr marL="0" lvl="8" algn="ctr"/>
            <a:r>
              <a:rPr lang="ru-RU" sz="4800" b="1" dirty="0" smtClean="0"/>
              <a:t>Финансово-кредитная система и ее элементы</a:t>
            </a:r>
            <a:endParaRPr lang="ru-RU" sz="4800" b="1" dirty="0"/>
          </a:p>
        </p:txBody>
      </p:sp>
    </p:spTree>
    <p:extLst>
      <p:ext uri="{BB962C8B-B14F-4D97-AF65-F5344CB8AC3E}">
        <p14:creationId xmlns:p14="http://schemas.microsoft.com/office/powerpoint/2010/main" val="3940490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49000" y="189162"/>
            <a:ext cx="4786247" cy="707886"/>
          </a:xfrm>
          <a:prstGeom prst="rect">
            <a:avLst/>
          </a:prstGeom>
        </p:spPr>
        <p:txBody>
          <a:bodyPr wrap="none">
            <a:spAutoFit/>
          </a:bodyPr>
          <a:lstStyle/>
          <a:p>
            <a:r>
              <a:rPr lang="ru-RU" sz="4000" b="1" u="sng" dirty="0" smtClean="0">
                <a:latin typeface="Times New Roman" panose="02020603050405020304" pitchFamily="18" charset="0"/>
                <a:ea typeface="Times New Roman" panose="02020603050405020304" pitchFamily="18" charset="0"/>
              </a:rPr>
              <a:t>Кредитная система</a:t>
            </a:r>
            <a:r>
              <a:rPr lang="ru-RU" sz="4000" dirty="0" smtClean="0">
                <a:latin typeface="Times New Roman" panose="02020603050405020304" pitchFamily="18" charset="0"/>
                <a:ea typeface="Times New Roman" panose="02020603050405020304" pitchFamily="18" charset="0"/>
              </a:rPr>
              <a:t> </a:t>
            </a:r>
            <a:endParaRPr lang="ru-RU" sz="4000" dirty="0"/>
          </a:p>
        </p:txBody>
      </p:sp>
      <p:sp>
        <p:nvSpPr>
          <p:cNvPr id="3" name="Прямоугольник 2"/>
          <p:cNvSpPr/>
          <p:nvPr/>
        </p:nvSpPr>
        <p:spPr>
          <a:xfrm>
            <a:off x="849853" y="1011218"/>
            <a:ext cx="10402645" cy="4832092"/>
          </a:xfrm>
          <a:prstGeom prst="rect">
            <a:avLst/>
          </a:prstGeom>
        </p:spPr>
        <p:txBody>
          <a:bodyPr wrap="square">
            <a:spAutoFit/>
          </a:bodyPr>
          <a:lstStyle/>
          <a:p>
            <a:pPr indent="252095" algn="just">
              <a:spcAft>
                <a:spcPts val="0"/>
              </a:spcAft>
            </a:pPr>
            <a:r>
              <a:rPr lang="ru-RU" sz="2800" dirty="0">
                <a:latin typeface="Times New Roman" panose="02020603050405020304" pitchFamily="18" charset="0"/>
                <a:ea typeface="Times New Roman" panose="02020603050405020304" pitchFamily="18" charset="0"/>
              </a:rPr>
              <a:t>Кредит является </a:t>
            </a:r>
            <a:r>
              <a:rPr lang="ru-RU" sz="2800" b="1" u="sng" dirty="0">
                <a:solidFill>
                  <a:srgbClr val="FFFF00"/>
                </a:solidFill>
                <a:latin typeface="Times New Roman" panose="02020603050405020304" pitchFamily="18" charset="0"/>
                <a:ea typeface="Times New Roman" panose="02020603050405020304" pitchFamily="18" charset="0"/>
              </a:rPr>
              <a:t>гениальным открытием человечества</a:t>
            </a:r>
            <a:r>
              <a:rPr lang="ru-RU" sz="2800" dirty="0">
                <a:latin typeface="Times New Roman" panose="02020603050405020304" pitchFamily="18" charset="0"/>
                <a:ea typeface="Times New Roman" panose="02020603050405020304" pitchFamily="18" charset="0"/>
              </a:rPr>
              <a:t>. </a:t>
            </a:r>
            <a:endParaRPr lang="ru-RU" sz="2800" dirty="0" smtClean="0">
              <a:latin typeface="Times New Roman" panose="02020603050405020304" pitchFamily="18" charset="0"/>
              <a:ea typeface="Times New Roman" panose="02020603050405020304" pitchFamily="18" charset="0"/>
            </a:endParaRPr>
          </a:p>
          <a:p>
            <a:pPr indent="252095" algn="just">
              <a:spcAft>
                <a:spcPts val="0"/>
              </a:spcAft>
            </a:pPr>
            <a:r>
              <a:rPr lang="ru-RU" sz="2800" dirty="0" smtClean="0">
                <a:latin typeface="Times New Roman" panose="02020603050405020304" pitchFamily="18" charset="0"/>
                <a:ea typeface="Times New Roman" panose="02020603050405020304" pitchFamily="18" charset="0"/>
              </a:rPr>
              <a:t>Благодаря </a:t>
            </a:r>
            <a:r>
              <a:rPr lang="ru-RU" sz="2800" dirty="0">
                <a:latin typeface="Times New Roman" panose="02020603050405020304" pitchFamily="18" charset="0"/>
                <a:ea typeface="Times New Roman" panose="02020603050405020304" pitchFamily="18" charset="0"/>
              </a:rPr>
              <a:t>кредиту сокращается время на удовлетворение хозяйственных и личных потребностей. Предприятие-заемщик за счет привлечения дополнительной стоимости имеет возможность увеличить свои ресурсы, расширить хозяйства, ускорить достижения производственных целей. </a:t>
            </a:r>
            <a:endParaRPr lang="ru-RU" sz="2800" dirty="0" smtClean="0">
              <a:latin typeface="Times New Roman" panose="02020603050405020304" pitchFamily="18" charset="0"/>
              <a:ea typeface="Times New Roman" panose="02020603050405020304" pitchFamily="18" charset="0"/>
            </a:endParaRPr>
          </a:p>
          <a:p>
            <a:pPr indent="252095" algn="just">
              <a:spcAft>
                <a:spcPts val="0"/>
              </a:spcAft>
            </a:pPr>
            <a:r>
              <a:rPr lang="ru-RU" sz="2800" dirty="0" smtClean="0">
                <a:latin typeface="Times New Roman" panose="02020603050405020304" pitchFamily="18" charset="0"/>
                <a:ea typeface="Times New Roman" panose="02020603050405020304" pitchFamily="18" charset="0"/>
              </a:rPr>
              <a:t>Граждане</a:t>
            </a:r>
            <a:r>
              <a:rPr lang="ru-RU" sz="2800" dirty="0">
                <a:latin typeface="Times New Roman" panose="02020603050405020304" pitchFamily="18" charset="0"/>
                <a:ea typeface="Times New Roman" panose="02020603050405020304" pitchFamily="18" charset="0"/>
              </a:rPr>
              <a:t>, воспользовавшись кредитом, имеют двойной шанс: либо применять дополнительные ресурсы для расширения дела, либо ускорить достижения потребительных целей, получить в свое распоряжение ценные вещи, которыми они могли бы владеть лишь в будущем.</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0222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35914" y="871369"/>
            <a:ext cx="10402645" cy="3785652"/>
          </a:xfrm>
          <a:prstGeom prst="rect">
            <a:avLst/>
          </a:prstGeom>
        </p:spPr>
        <p:txBody>
          <a:bodyPr wrap="square">
            <a:spAutoFit/>
          </a:bodyPr>
          <a:lstStyle/>
          <a:p>
            <a:pPr indent="252095">
              <a:spcAft>
                <a:spcPts val="0"/>
              </a:spcAft>
            </a:pPr>
            <a:r>
              <a:rPr lang="ru-RU" sz="4000" b="1" dirty="0" smtClean="0">
                <a:solidFill>
                  <a:srgbClr val="FFFF00"/>
                </a:solidFill>
              </a:rPr>
              <a:t>Кредит</a:t>
            </a:r>
            <a:r>
              <a:rPr lang="ru-RU" sz="4000" dirty="0" smtClean="0">
                <a:solidFill>
                  <a:srgbClr val="FFFF00"/>
                </a:solidFill>
              </a:rPr>
              <a:t> </a:t>
            </a:r>
            <a:r>
              <a:rPr lang="ru-RU" sz="4000" dirty="0"/>
              <a:t>(</a:t>
            </a:r>
            <a:r>
              <a:rPr lang="ru-RU" sz="4000" dirty="0">
                <a:hlinkClick r:id="rId2" tooltip="Латинский язык"/>
              </a:rPr>
              <a:t>лат.</a:t>
            </a:r>
            <a:r>
              <a:rPr lang="ru-RU" sz="4000" dirty="0"/>
              <a:t> </a:t>
            </a:r>
            <a:r>
              <a:rPr lang="la-Latn" sz="4000" i="1" dirty="0"/>
              <a:t>creditum</a:t>
            </a:r>
            <a:r>
              <a:rPr lang="ru-RU" sz="4000" dirty="0"/>
              <a:t> — заём от </a:t>
            </a:r>
            <a:r>
              <a:rPr lang="ru-RU" sz="4000" dirty="0">
                <a:hlinkClick r:id="rId2" tooltip="Латинский язык"/>
              </a:rPr>
              <a:t>лат.</a:t>
            </a:r>
            <a:r>
              <a:rPr lang="ru-RU" sz="4000" dirty="0"/>
              <a:t> </a:t>
            </a:r>
            <a:r>
              <a:rPr lang="la-Latn" sz="4000" i="1" dirty="0"/>
              <a:t>credere</a:t>
            </a:r>
            <a:r>
              <a:rPr lang="ru-RU" sz="4000" dirty="0"/>
              <a:t> — доверять) или </a:t>
            </a:r>
            <a:r>
              <a:rPr lang="ru-RU" sz="4000" b="1" dirty="0"/>
              <a:t>кредитные отношения</a:t>
            </a:r>
            <a:r>
              <a:rPr lang="ru-RU" sz="4000" dirty="0"/>
              <a:t> — общественные отношения, возникающие между </a:t>
            </a:r>
            <a:r>
              <a:rPr lang="ru-RU" sz="4000" dirty="0">
                <a:hlinkClick r:id="rId3" tooltip="Экономический агент"/>
              </a:rPr>
              <a:t>субъектами экономических отношений</a:t>
            </a:r>
            <a:r>
              <a:rPr lang="ru-RU" sz="4000" dirty="0"/>
              <a:t> по поводу движения </a:t>
            </a:r>
            <a:r>
              <a:rPr lang="ru-RU" sz="4000" dirty="0" smtClean="0">
                <a:hlinkClick r:id="rId4" tooltip="Стоимость"/>
              </a:rPr>
              <a:t>стоимости</a:t>
            </a:r>
            <a:r>
              <a:rPr lang="ru-RU" sz="4000" dirty="0" smtClean="0"/>
              <a:t>. </a:t>
            </a:r>
            <a:endParaRPr lang="ru-RU"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3202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8" y="727087"/>
            <a:ext cx="10757647" cy="4524315"/>
          </a:xfrm>
          <a:prstGeom prst="rect">
            <a:avLst/>
          </a:prstGeom>
        </p:spPr>
        <p:txBody>
          <a:bodyPr wrap="square">
            <a:spAutoFit/>
          </a:bodyPr>
          <a:lstStyle/>
          <a:p>
            <a:pPr indent="252095" algn="just">
              <a:spcAft>
                <a:spcPts val="0"/>
              </a:spcAft>
            </a:pPr>
            <a:r>
              <a:rPr lang="ru-RU" sz="3200" b="1" dirty="0"/>
              <a:t>Для того чтобы возможность кредита стала реальной, необходимы следующие </a:t>
            </a:r>
            <a:r>
              <a:rPr lang="ru-RU" sz="3200" b="1" dirty="0">
                <a:solidFill>
                  <a:srgbClr val="FFFF00"/>
                </a:solidFill>
              </a:rPr>
              <a:t>условия</a:t>
            </a:r>
            <a:r>
              <a:rPr lang="ru-RU" sz="3200" b="1" dirty="0"/>
              <a:t>:</a:t>
            </a:r>
          </a:p>
          <a:p>
            <a:pPr marL="342900" lvl="0" indent="-342900" algn="just">
              <a:spcAft>
                <a:spcPts val="0"/>
              </a:spcAft>
              <a:buFont typeface="+mj-lt"/>
              <a:buAutoNum type="arabicPeriod"/>
              <a:tabLst>
                <a:tab pos="480695" algn="l"/>
                <a:tab pos="2637155" algn="ctr"/>
                <a:tab pos="5274310" algn="r"/>
              </a:tabLst>
            </a:pPr>
            <a:r>
              <a:rPr lang="ru-RU" sz="3200" b="1" dirty="0" smtClean="0"/>
              <a:t> Участники </a:t>
            </a:r>
            <a:r>
              <a:rPr lang="ru-RU" sz="3200" b="1" dirty="0"/>
              <a:t>кредитной сделки – </a:t>
            </a:r>
            <a:r>
              <a:rPr lang="ru-RU" sz="3200" b="1" dirty="0">
                <a:solidFill>
                  <a:srgbClr val="FFFF00"/>
                </a:solidFill>
              </a:rPr>
              <a:t>кредитор и заемщик </a:t>
            </a:r>
            <a:r>
              <a:rPr lang="ru-RU" sz="3200" b="1" dirty="0"/>
              <a:t>– должны выступать как юридически самостоятельные субъекты, материально гарантирующие выполнение обязательств, вытекающих из экономических связей.</a:t>
            </a:r>
          </a:p>
          <a:p>
            <a:pPr marL="342900" lvl="0" indent="-342900" algn="just">
              <a:spcAft>
                <a:spcPts val="0"/>
              </a:spcAft>
              <a:buFont typeface="+mj-lt"/>
              <a:buAutoNum type="arabicPeriod"/>
              <a:tabLst>
                <a:tab pos="480695" algn="l"/>
                <a:tab pos="2637155" algn="ctr"/>
                <a:tab pos="5274310" algn="r"/>
              </a:tabLst>
            </a:pPr>
            <a:r>
              <a:rPr lang="ru-RU" sz="3200" b="1" dirty="0" smtClean="0"/>
              <a:t> Кредит </a:t>
            </a:r>
            <a:r>
              <a:rPr lang="ru-RU" sz="3200" b="1" dirty="0"/>
              <a:t>становится необходимым в том случае, если происходит </a:t>
            </a:r>
            <a:r>
              <a:rPr lang="ru-RU" sz="3200" b="1" dirty="0">
                <a:solidFill>
                  <a:srgbClr val="FFFF00"/>
                </a:solidFill>
              </a:rPr>
              <a:t>совпадение интересов </a:t>
            </a:r>
            <a:r>
              <a:rPr lang="ru-RU" sz="3200" b="1" dirty="0"/>
              <a:t>кредитора и заемщика.</a:t>
            </a:r>
          </a:p>
        </p:txBody>
      </p:sp>
    </p:spTree>
    <p:extLst>
      <p:ext uri="{BB962C8B-B14F-4D97-AF65-F5344CB8AC3E}">
        <p14:creationId xmlns:p14="http://schemas.microsoft.com/office/powerpoint/2010/main" val="2849977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0762" y="365760"/>
            <a:ext cx="10789920" cy="6124754"/>
          </a:xfrm>
          <a:prstGeom prst="rect">
            <a:avLst/>
          </a:prstGeom>
        </p:spPr>
        <p:txBody>
          <a:bodyPr wrap="square">
            <a:spAutoFit/>
          </a:bodyPr>
          <a:lstStyle/>
          <a:p>
            <a:pPr indent="252095" algn="just">
              <a:spcAft>
                <a:spcPts val="0"/>
              </a:spcAft>
            </a:pPr>
            <a:r>
              <a:rPr lang="ru-RU" sz="2800" b="1" u="sng" dirty="0">
                <a:solidFill>
                  <a:srgbClr val="FFFF00"/>
                </a:solidFill>
                <a:latin typeface="Times New Roman" panose="02020603050405020304" pitchFamily="18" charset="0"/>
                <a:ea typeface="Times New Roman" panose="02020603050405020304" pitchFamily="18" charset="0"/>
              </a:rPr>
              <a:t>Ссудный капитал </a:t>
            </a:r>
            <a:r>
              <a:rPr lang="ru-RU" sz="2800" dirty="0">
                <a:latin typeface="Times New Roman" panose="02020603050405020304" pitchFamily="18" charset="0"/>
                <a:ea typeface="Times New Roman" panose="02020603050405020304" pitchFamily="18" charset="0"/>
              </a:rPr>
              <a:t>формируется за счет </a:t>
            </a:r>
            <a:r>
              <a:rPr lang="ru-RU" sz="2800" dirty="0">
                <a:solidFill>
                  <a:srgbClr val="FFFF00"/>
                </a:solidFill>
                <a:latin typeface="Times New Roman" panose="02020603050405020304" pitchFamily="18" charset="0"/>
                <a:ea typeface="Times New Roman" panose="02020603050405020304" pitchFamily="18" charset="0"/>
              </a:rPr>
              <a:t>финансовых ресурсов</a:t>
            </a:r>
            <a:r>
              <a:rPr lang="ru-RU" sz="2800" dirty="0">
                <a:latin typeface="Times New Roman" panose="02020603050405020304" pitchFamily="18" charset="0"/>
                <a:ea typeface="Times New Roman" panose="02020603050405020304" pitchFamily="18" charset="0"/>
              </a:rPr>
              <a:t>, привлекаемых кредитными организациями у государства, юридических и физических лиц. </a:t>
            </a:r>
          </a:p>
          <a:p>
            <a:pPr indent="252095" algn="just">
              <a:spcAft>
                <a:spcPts val="0"/>
              </a:spcAft>
            </a:pPr>
            <a:r>
              <a:rPr lang="ru-RU" sz="2800" dirty="0">
                <a:latin typeface="Times New Roman" panose="02020603050405020304" pitchFamily="18" charset="0"/>
                <a:ea typeface="Times New Roman" panose="02020603050405020304" pitchFamily="18" charset="0"/>
              </a:rPr>
              <a:t>Существуют два источника мобилизации финансовых ресурсов и последующее превращение их в </a:t>
            </a:r>
            <a:r>
              <a:rPr lang="ru-RU" sz="2800" b="1" dirty="0">
                <a:solidFill>
                  <a:srgbClr val="FFFF00"/>
                </a:solidFill>
                <a:latin typeface="Times New Roman" panose="02020603050405020304" pitchFamily="18" charset="0"/>
                <a:ea typeface="Times New Roman" panose="02020603050405020304" pitchFamily="18" charset="0"/>
              </a:rPr>
              <a:t>ссудный капитал</a:t>
            </a:r>
            <a:r>
              <a:rPr lang="ru-RU" sz="2800" dirty="0">
                <a:latin typeface="Times New Roman" panose="02020603050405020304" pitchFamily="18" charset="0"/>
                <a:ea typeface="Times New Roman" panose="02020603050405020304" pitchFamily="18" charset="0"/>
              </a:rPr>
              <a:t>:</a:t>
            </a:r>
          </a:p>
          <a:p>
            <a:pPr marL="342900" lvl="0" indent="-342900" algn="just">
              <a:spcAft>
                <a:spcPts val="0"/>
              </a:spcAft>
              <a:buFont typeface="+mj-lt"/>
              <a:buAutoNum type="arabicPeriod"/>
              <a:tabLst>
                <a:tab pos="480695" algn="l"/>
                <a:tab pos="2637155" algn="ctr"/>
                <a:tab pos="5274310" algn="r"/>
              </a:tabLst>
            </a:pPr>
            <a:r>
              <a:rPr lang="ru-RU" sz="2800" dirty="0">
                <a:solidFill>
                  <a:srgbClr val="FFFF00"/>
                </a:solidFill>
                <a:latin typeface="Times New Roman" panose="02020603050405020304" pitchFamily="18" charset="0"/>
                <a:ea typeface="Times New Roman" panose="02020603050405020304" pitchFamily="18" charset="0"/>
              </a:rPr>
              <a:t>Временно свободные денежные средства </a:t>
            </a:r>
            <a:r>
              <a:rPr lang="ru-RU" sz="2800" dirty="0">
                <a:latin typeface="Times New Roman" panose="02020603050405020304" pitchFamily="18" charset="0"/>
                <a:ea typeface="Times New Roman" panose="02020603050405020304" pitchFamily="18" charset="0"/>
              </a:rPr>
              <a:t>государства, юридических и физических лиц на добровольной основе передаваемые финансовым посредникам для последующей капитализации и извлечения прибыли. Эти средства фиксируются на депозитных счетах в банках и обеспечивают своим первоначальным владельцам фиксированный доход в форме процентов.</a:t>
            </a:r>
          </a:p>
          <a:p>
            <a:pPr marL="342900" lvl="0" indent="-342900" algn="just">
              <a:spcAft>
                <a:spcPts val="0"/>
              </a:spcAft>
              <a:buFont typeface="+mj-lt"/>
              <a:buAutoNum type="arabicPeriod"/>
              <a:tabLst>
                <a:tab pos="480695" algn="l"/>
                <a:tab pos="2637155" algn="ctr"/>
                <a:tab pos="5274310" algn="r"/>
              </a:tabLst>
            </a:pPr>
            <a:r>
              <a:rPr lang="ru-RU" sz="2800" dirty="0">
                <a:solidFill>
                  <a:srgbClr val="FFFF00"/>
                </a:solidFill>
                <a:latin typeface="Times New Roman" panose="02020603050405020304" pitchFamily="18" charset="0"/>
                <a:ea typeface="Times New Roman" panose="02020603050405020304" pitchFamily="18" charset="0"/>
              </a:rPr>
              <a:t>Средства, временно высвобождающиеся </a:t>
            </a:r>
            <a:r>
              <a:rPr lang="ru-RU" sz="2800" dirty="0">
                <a:latin typeface="Times New Roman" panose="02020603050405020304" pitchFamily="18" charset="0"/>
                <a:ea typeface="Times New Roman" panose="02020603050405020304" pitchFamily="18" charset="0"/>
              </a:rPr>
              <a:t>в процессе кругооборота промышленного и торгового капитала. </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71164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9853" y="355003"/>
            <a:ext cx="10639313" cy="5693866"/>
          </a:xfrm>
          <a:prstGeom prst="rect">
            <a:avLst/>
          </a:prstGeom>
        </p:spPr>
        <p:txBody>
          <a:bodyPr wrap="square">
            <a:spAutoFit/>
          </a:bodyPr>
          <a:lstStyle/>
          <a:p>
            <a:pPr indent="252095" algn="just">
              <a:spcAft>
                <a:spcPts val="0"/>
              </a:spcAft>
            </a:pPr>
            <a:r>
              <a:rPr lang="ru-RU" sz="2800" dirty="0">
                <a:latin typeface="Times New Roman" panose="02020603050405020304" pitchFamily="18" charset="0"/>
                <a:ea typeface="Times New Roman" panose="02020603050405020304" pitchFamily="18" charset="0"/>
              </a:rPr>
              <a:t>Указанные средства аккумулируются на расчетных счетах юридических лиц в коммерческих банках, при этом для банка нет необходимости в получении предварительного согласия у владельца расчетного счета на использование находящихся на нем средств</a:t>
            </a:r>
            <a:r>
              <a:rPr lang="ru-RU" sz="28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800" dirty="0">
              <a:latin typeface="Times New Roman" panose="02020603050405020304" pitchFamily="18" charset="0"/>
              <a:ea typeface="Times New Roman" panose="02020603050405020304" pitchFamily="18" charset="0"/>
            </a:endParaRPr>
          </a:p>
          <a:p>
            <a:pPr indent="252095" algn="just">
              <a:spcAft>
                <a:spcPts val="0"/>
              </a:spcAft>
            </a:pPr>
            <a:r>
              <a:rPr lang="ru-RU" sz="2800" dirty="0">
                <a:latin typeface="Times New Roman" panose="02020603050405020304" pitchFamily="18" charset="0"/>
                <a:ea typeface="Times New Roman" panose="02020603050405020304" pitchFamily="18" charset="0"/>
              </a:rPr>
              <a:t>Структуру рынка ссудного капитала как одного из сегментов финансового рынка можно определить как особую сферу финансовых отношений, связанных с процессом кругооборота ссудного капитала</a:t>
            </a:r>
            <a:r>
              <a:rPr lang="ru-RU" sz="28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800" dirty="0">
              <a:latin typeface="Times New Roman" panose="02020603050405020304" pitchFamily="18" charset="0"/>
              <a:ea typeface="Times New Roman" panose="02020603050405020304" pitchFamily="18" charset="0"/>
            </a:endParaRPr>
          </a:p>
          <a:p>
            <a:pPr indent="252095" algn="just">
              <a:spcAft>
                <a:spcPts val="0"/>
              </a:spcAft>
            </a:pPr>
            <a:r>
              <a:rPr lang="ru-RU" sz="2800" dirty="0">
                <a:latin typeface="Times New Roman" panose="02020603050405020304" pitchFamily="18" charset="0"/>
                <a:ea typeface="Times New Roman" panose="02020603050405020304" pitchFamily="18" charset="0"/>
              </a:rPr>
              <a:t>На рынке капиталов ссудный капитал удовлетворяет потребности национальной экономики в лице государства, юридических и физических лиц в свободных финансовых ресурсах.</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14444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9699" y="354577"/>
            <a:ext cx="11521440" cy="6370975"/>
          </a:xfrm>
          <a:prstGeom prst="rect">
            <a:avLst/>
          </a:prstGeom>
        </p:spPr>
        <p:txBody>
          <a:bodyPr wrap="square">
            <a:spAutoFit/>
          </a:bodyPr>
          <a:lstStyle/>
          <a:p>
            <a:pPr algn="ctr"/>
            <a:r>
              <a:rPr lang="ru-RU" sz="3200" b="1" dirty="0">
                <a:latin typeface="Arial" panose="020B0604020202020204" pitchFamily="34" charset="0"/>
                <a:cs typeface="Arial" panose="020B0604020202020204" pitchFamily="34" charset="0"/>
              </a:rPr>
              <a:t>В экономической теории </a:t>
            </a:r>
            <a:r>
              <a:rPr lang="ru-RU" sz="3200" b="1" dirty="0">
                <a:solidFill>
                  <a:srgbClr val="FFC000"/>
                </a:solidFill>
                <a:latin typeface="Arial" panose="020B0604020202020204" pitchFamily="34" charset="0"/>
                <a:cs typeface="Arial" panose="020B0604020202020204" pitchFamily="34" charset="0"/>
              </a:rPr>
              <a:t>ссудный </a:t>
            </a:r>
            <a:r>
              <a:rPr lang="ru-RU" sz="3200" b="1" dirty="0" smtClean="0">
                <a:solidFill>
                  <a:srgbClr val="FFC000"/>
                </a:solidFill>
                <a:latin typeface="Arial" panose="020B0604020202020204" pitchFamily="34" charset="0"/>
                <a:cs typeface="Arial" panose="020B0604020202020204" pitchFamily="34" charset="0"/>
              </a:rPr>
              <a:t>капитал -</a:t>
            </a:r>
            <a:r>
              <a:rPr lang="ru-RU" sz="3200" b="1" dirty="0" smtClean="0">
                <a:latin typeface="Arial" panose="020B0604020202020204" pitchFamily="34" charset="0"/>
                <a:cs typeface="Arial" panose="020B0604020202020204" pitchFamily="34" charset="0"/>
              </a:rPr>
              <a:t> </a:t>
            </a:r>
            <a:r>
              <a:rPr lang="ru-RU" sz="3200" b="1" dirty="0">
                <a:latin typeface="Arial" panose="020B0604020202020204" pitchFamily="34" charset="0"/>
                <a:cs typeface="Arial" panose="020B0604020202020204" pitchFamily="34" charset="0"/>
              </a:rPr>
              <a:t>это совокупность денежных средств, на возвратной основе передаваемых во временное пользование за плату в виде процентов</a:t>
            </a:r>
            <a:r>
              <a:rPr lang="ru-RU" sz="3200" b="1" dirty="0" smtClean="0">
                <a:latin typeface="Arial" panose="020B0604020202020204" pitchFamily="34" charset="0"/>
                <a:cs typeface="Arial" panose="020B0604020202020204" pitchFamily="34" charset="0"/>
              </a:rPr>
              <a:t>.</a:t>
            </a:r>
          </a:p>
          <a:p>
            <a:pPr algn="ctr"/>
            <a:endParaRPr lang="ru-RU" sz="2800" dirty="0" smtClean="0">
              <a:latin typeface="Arial" panose="020B0604020202020204" pitchFamily="34" charset="0"/>
              <a:cs typeface="Arial" panose="020B0604020202020204" pitchFamily="34" charset="0"/>
            </a:endParaRPr>
          </a:p>
          <a:p>
            <a:r>
              <a:rPr lang="ru-RU" sz="2800" dirty="0">
                <a:latin typeface="Arial" pitchFamily="34" charset="0"/>
                <a:cs typeface="Arial" pitchFamily="34" charset="0"/>
              </a:rPr>
              <a:t>Специфика СК наиболее полно проявляется в процессе передачи его от кредитора к заемщику и обратно</a:t>
            </a:r>
            <a:r>
              <a:rPr lang="ru-RU" sz="2800" dirty="0" smtClean="0">
                <a:latin typeface="Arial" pitchFamily="34" charset="0"/>
                <a:cs typeface="Arial" pitchFamily="34" charset="0"/>
              </a:rPr>
              <a:t>:</a:t>
            </a:r>
          </a:p>
          <a:p>
            <a:pPr algn="just">
              <a:buFont typeface="Wingdings" panose="05000000000000000000" pitchFamily="2" charset="2"/>
              <a:buChar char="Ø"/>
            </a:pPr>
            <a:r>
              <a:rPr lang="ru-RU" sz="2800" dirty="0" smtClean="0">
                <a:latin typeface="Arial" pitchFamily="34" charset="0"/>
                <a:cs typeface="Arial" pitchFamily="34" charset="0"/>
              </a:rPr>
              <a:t> </a:t>
            </a:r>
            <a:r>
              <a:rPr lang="ru-RU" sz="2800" dirty="0" smtClean="0">
                <a:solidFill>
                  <a:srgbClr val="FFFF00"/>
                </a:solidFill>
                <a:latin typeface="Arial" pitchFamily="34" charset="0"/>
                <a:cs typeface="Arial" pitchFamily="34" charset="0"/>
              </a:rPr>
              <a:t>СК </a:t>
            </a:r>
            <a:r>
              <a:rPr lang="ru-RU" sz="2800" dirty="0">
                <a:solidFill>
                  <a:srgbClr val="FFFF00"/>
                </a:solidFill>
                <a:latin typeface="Arial" panose="020B0604020202020204" pitchFamily="34" charset="0"/>
                <a:cs typeface="Arial" panose="020B0604020202020204" pitchFamily="34" charset="0"/>
              </a:rPr>
              <a:t>как капитал </a:t>
            </a:r>
            <a:r>
              <a:rPr lang="ru-RU" sz="2800" dirty="0">
                <a:latin typeface="Arial" panose="020B0604020202020204" pitchFamily="34" charset="0"/>
                <a:cs typeface="Arial" panose="020B0604020202020204" pitchFamily="34" charset="0"/>
              </a:rPr>
              <a:t>– это собственность, владелец которой передает, а точнее продает заемщику не сам капитал, а лишь право на его временное использование;</a:t>
            </a:r>
          </a:p>
          <a:p>
            <a:pPr algn="just">
              <a:buFont typeface="Wingdings" panose="05000000000000000000" pitchFamily="2" charset="2"/>
              <a:buChar char="Ø"/>
            </a:pPr>
            <a:r>
              <a:rPr lang="ru-RU" sz="2800" dirty="0" smtClean="0">
                <a:latin typeface="Arial" panose="020B0604020202020204" pitchFamily="34" charset="0"/>
                <a:cs typeface="Arial" panose="020B0604020202020204" pitchFamily="34" charset="0"/>
              </a:rPr>
              <a:t> </a:t>
            </a:r>
            <a:r>
              <a:rPr lang="ru-RU" sz="2800" dirty="0" smtClean="0">
                <a:solidFill>
                  <a:srgbClr val="FFFF00"/>
                </a:solidFill>
                <a:latin typeface="Arial" panose="020B0604020202020204" pitchFamily="34" charset="0"/>
                <a:cs typeface="Arial" panose="020B0604020202020204" pitchFamily="34" charset="0"/>
              </a:rPr>
              <a:t>СК </a:t>
            </a:r>
            <a:r>
              <a:rPr lang="ru-RU" sz="2800" dirty="0">
                <a:solidFill>
                  <a:srgbClr val="FFFF00"/>
                </a:solidFill>
                <a:latin typeface="Arial" panose="020B0604020202020204" pitchFamily="34" charset="0"/>
                <a:cs typeface="Arial" panose="020B0604020202020204" pitchFamily="34" charset="0"/>
              </a:rPr>
              <a:t>как товар</a:t>
            </a:r>
            <a:r>
              <a:rPr lang="ru-RU" sz="2800" dirty="0">
                <a:latin typeface="Arial" panose="020B0604020202020204" pitchFamily="34" charset="0"/>
                <a:cs typeface="Arial" panose="020B0604020202020204" pitchFamily="34" charset="0"/>
              </a:rPr>
              <a:t>, потребительная стоимость которого определяется способностью продуктивно использоваться заемщиком, обеспечивая ему прибыль, часть которой используется для погашения процентных выплат</a:t>
            </a:r>
            <a:r>
              <a:rPr lang="ru-RU" sz="2800" dirty="0" smtClean="0">
                <a:latin typeface="Arial" panose="020B0604020202020204" pitchFamily="34" charset="0"/>
                <a:cs typeface="Arial" panose="020B0604020202020204" pitchFamily="34" charset="0"/>
              </a:rPr>
              <a:t>;</a:t>
            </a:r>
            <a:endParaRPr lang="ru-RU"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9973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30277" y="62614"/>
            <a:ext cx="8382166" cy="584775"/>
          </a:xfrm>
          <a:prstGeom prst="rect">
            <a:avLst/>
          </a:prstGeom>
        </p:spPr>
        <p:txBody>
          <a:bodyPr wrap="none">
            <a:spAutoFit/>
          </a:bodyPr>
          <a:lstStyle/>
          <a:p>
            <a:r>
              <a:rPr lang="ru-RU" sz="3200" b="1" dirty="0" smtClean="0">
                <a:latin typeface="Times New Roman" panose="02020603050405020304" pitchFamily="18" charset="0"/>
                <a:ea typeface="Times New Roman" panose="02020603050405020304" pitchFamily="18" charset="0"/>
              </a:rPr>
              <a:t>Основные субъекты </a:t>
            </a:r>
            <a:r>
              <a:rPr lang="ru-RU" sz="3200" b="1" dirty="0">
                <a:latin typeface="Times New Roman" panose="02020603050405020304" pitchFamily="18" charset="0"/>
                <a:ea typeface="Times New Roman" panose="02020603050405020304" pitchFamily="18" charset="0"/>
              </a:rPr>
              <a:t>кредитных отношений </a:t>
            </a:r>
            <a:endParaRPr lang="ru-RU" sz="3200" b="1" dirty="0"/>
          </a:p>
        </p:txBody>
      </p:sp>
      <p:sp>
        <p:nvSpPr>
          <p:cNvPr id="3" name="Скругленный прямоугольник 2"/>
          <p:cNvSpPr/>
          <p:nvPr/>
        </p:nvSpPr>
        <p:spPr>
          <a:xfrm>
            <a:off x="451820" y="647389"/>
            <a:ext cx="4765638" cy="6435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200" b="1" dirty="0" smtClean="0">
                <a:ln w="0"/>
                <a:solidFill>
                  <a:schemeClr val="accent1"/>
                </a:solidFill>
                <a:effectLst>
                  <a:outerShdw blurRad="38100" dist="25400" dir="5400000" algn="ctr" rotWithShape="0">
                    <a:srgbClr val="6E747A">
                      <a:alpha val="43000"/>
                    </a:srgbClr>
                  </a:outerShdw>
                </a:effectLst>
              </a:rPr>
              <a:t>Кредитор</a:t>
            </a:r>
            <a:endParaRPr lang="ru-RU" sz="3200" b="1" dirty="0">
              <a:ln w="0"/>
              <a:solidFill>
                <a:schemeClr val="accent1"/>
              </a:solidFill>
              <a:effectLst>
                <a:outerShdw blurRad="38100" dist="25400" dir="5400000" algn="ctr" rotWithShape="0">
                  <a:srgbClr val="6E747A">
                    <a:alpha val="43000"/>
                  </a:srgbClr>
                </a:outerShdw>
              </a:effectLst>
            </a:endParaRPr>
          </a:p>
        </p:txBody>
      </p:sp>
      <p:sp>
        <p:nvSpPr>
          <p:cNvPr id="4" name="Скругленный прямоугольник 3"/>
          <p:cNvSpPr/>
          <p:nvPr/>
        </p:nvSpPr>
        <p:spPr>
          <a:xfrm>
            <a:off x="6917164" y="647389"/>
            <a:ext cx="4765638" cy="6435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200" b="1" dirty="0" smtClean="0">
                <a:ln w="0"/>
                <a:solidFill>
                  <a:schemeClr val="accent1"/>
                </a:solidFill>
                <a:effectLst>
                  <a:outerShdw blurRad="38100" dist="25400" dir="5400000" algn="ctr" rotWithShape="0">
                    <a:srgbClr val="6E747A">
                      <a:alpha val="43000"/>
                    </a:srgbClr>
                  </a:outerShdw>
                </a:effectLst>
              </a:rPr>
              <a:t>Заемщик</a:t>
            </a:r>
            <a:endParaRPr lang="ru-RU" sz="3200" b="1" dirty="0">
              <a:ln w="0"/>
              <a:solidFill>
                <a:schemeClr val="accent1"/>
              </a:solidFill>
              <a:effectLst>
                <a:outerShdw blurRad="38100" dist="25400" dir="5400000" algn="ctr" rotWithShape="0">
                  <a:srgbClr val="6E747A">
                    <a:alpha val="43000"/>
                  </a:srgbClr>
                </a:outerShdw>
              </a:effectLst>
            </a:endParaRPr>
          </a:p>
        </p:txBody>
      </p:sp>
      <p:sp>
        <p:nvSpPr>
          <p:cNvPr id="5" name="Скругленный прямоугольник 4"/>
          <p:cNvSpPr/>
          <p:nvPr/>
        </p:nvSpPr>
        <p:spPr>
          <a:xfrm>
            <a:off x="736898" y="1470348"/>
            <a:ext cx="4195482" cy="9574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t>С</a:t>
            </a:r>
            <a:r>
              <a:rPr lang="ru-RU" sz="2000" dirty="0" smtClean="0"/>
              <a:t>торона </a:t>
            </a:r>
            <a:r>
              <a:rPr lang="ru-RU" sz="2000" dirty="0"/>
              <a:t>кредитных отношений, предоставляющих ссуду</a:t>
            </a:r>
            <a:endParaRPr lang="ru-RU" sz="2000" b="1" dirty="0">
              <a:ln w="0"/>
              <a:solidFill>
                <a:schemeClr val="accent1"/>
              </a:solidFill>
              <a:effectLst>
                <a:outerShdw blurRad="38100" dist="25400" dir="5400000" algn="ctr" rotWithShape="0">
                  <a:srgbClr val="6E747A">
                    <a:alpha val="43000"/>
                  </a:srgbClr>
                </a:outerShdw>
              </a:effectLst>
            </a:endParaRPr>
          </a:p>
        </p:txBody>
      </p:sp>
      <p:sp>
        <p:nvSpPr>
          <p:cNvPr id="6" name="Скругленный прямоугольник 5"/>
          <p:cNvSpPr/>
          <p:nvPr/>
        </p:nvSpPr>
        <p:spPr>
          <a:xfrm>
            <a:off x="7202242" y="1470348"/>
            <a:ext cx="4195482" cy="9574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lt1"/>
                </a:solidFill>
              </a:rPr>
              <a:t>Сторона кредитных отношений, получающая кредит и обязанная возвратить полученную ссуду</a:t>
            </a:r>
          </a:p>
        </p:txBody>
      </p:sp>
      <p:sp>
        <p:nvSpPr>
          <p:cNvPr id="7" name="Скругленный прямоугольник 6"/>
          <p:cNvSpPr/>
          <p:nvPr/>
        </p:nvSpPr>
        <p:spPr>
          <a:xfrm>
            <a:off x="193636" y="2592593"/>
            <a:ext cx="5389583" cy="40018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a:t>Кредиторами могут стать субъекты, выдающие ссуду, то есть реально представляющие нечто во временное пользование. Для того чтобы выдать ссуду, кредитору необходимо располагать определенными средствами. Их источниками могут стать как свободные накопления, так и ресурсы, позаимствованные у других субъектов процесса воспроизводства. В современном хозяйстве банк-кредитор может предоставить ссуду не только своих собственных ресурсов, но и за счет привлеченных средств, хранящихся на его счетах, а также мобилизованных посредством размещения акций и облигаций.</a:t>
            </a:r>
            <a:endParaRPr lang="ru-RU" b="1" dirty="0">
              <a:ln w="0"/>
              <a:solidFill>
                <a:schemeClr val="accent1"/>
              </a:solidFill>
              <a:effectLst>
                <a:outerShdw blurRad="38100" dist="25400" dir="5400000" algn="ctr" rotWithShape="0">
                  <a:srgbClr val="6E747A">
                    <a:alpha val="43000"/>
                  </a:srgbClr>
                </a:outerShdw>
              </a:effectLst>
            </a:endParaRPr>
          </a:p>
        </p:txBody>
      </p:sp>
      <p:sp>
        <p:nvSpPr>
          <p:cNvPr id="8" name="Скругленный прямоугольник 7"/>
          <p:cNvSpPr/>
          <p:nvPr/>
        </p:nvSpPr>
        <p:spPr>
          <a:xfrm>
            <a:off x="6497619" y="2592593"/>
            <a:ext cx="5421851" cy="40018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a:t>Заемщик является значимым лицом в кредитной сделке. Без заемщика не может быть и кредитора. Заемщик должен не только получить, но и так использовать полученные во временное пользования ресурсы, чтобы полностью рассчитаться по своим долгам. В этом смысле заемщик такая производительная сила, от которой зависит эффективное применение ресурсов, полученных во временное пользование. </a:t>
            </a:r>
          </a:p>
        </p:txBody>
      </p:sp>
    </p:spTree>
    <p:extLst>
      <p:ext uri="{BB962C8B-B14F-4D97-AF65-F5344CB8AC3E}">
        <p14:creationId xmlns:p14="http://schemas.microsoft.com/office/powerpoint/2010/main" val="4006834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397" y="647733"/>
            <a:ext cx="11112649" cy="5693866"/>
          </a:xfrm>
          <a:prstGeom prst="rect">
            <a:avLst/>
          </a:prstGeom>
        </p:spPr>
        <p:txBody>
          <a:bodyPr wrap="square">
            <a:spAutoFit/>
          </a:bodyPr>
          <a:lstStyle/>
          <a:p>
            <a:r>
              <a:rPr lang="ru-RU" sz="2800" dirty="0">
                <a:latin typeface="Times New Roman" panose="02020603050405020304" pitchFamily="18" charset="0"/>
                <a:ea typeface="Times New Roman" panose="02020603050405020304" pitchFamily="18" charset="0"/>
              </a:rPr>
              <a:t>Помимо кредитора и заемщика элементом структуры кредитных отношений является объект передачи – то, что передается от кредитора к заемщику и что совершает обратный путь от заемщика к кредитору. </a:t>
            </a:r>
            <a:endParaRPr lang="ru-RU" sz="2800" dirty="0" smtClean="0">
              <a:latin typeface="Times New Roman" panose="02020603050405020304" pitchFamily="18" charset="0"/>
              <a:ea typeface="Times New Roman" panose="02020603050405020304" pitchFamily="18" charset="0"/>
            </a:endParaRPr>
          </a:p>
          <a:p>
            <a:endParaRPr lang="ru-RU" sz="2800" i="1" dirty="0">
              <a:latin typeface="Times New Roman" panose="02020603050405020304" pitchFamily="18" charset="0"/>
              <a:ea typeface="Times New Roman" panose="02020603050405020304" pitchFamily="18" charset="0"/>
            </a:endParaRPr>
          </a:p>
          <a:p>
            <a:r>
              <a:rPr lang="ru-RU" sz="2800" i="1" dirty="0" smtClean="0">
                <a:latin typeface="Times New Roman" panose="02020603050405020304" pitchFamily="18" charset="0"/>
                <a:ea typeface="Times New Roman" panose="02020603050405020304" pitchFamily="18" charset="0"/>
              </a:rPr>
              <a:t>Объектом </a:t>
            </a:r>
            <a:r>
              <a:rPr lang="ru-RU" sz="2800" i="1" dirty="0">
                <a:latin typeface="Times New Roman" panose="02020603050405020304" pitchFamily="18" charset="0"/>
                <a:ea typeface="Times New Roman" panose="02020603050405020304" pitchFamily="18" charset="0"/>
              </a:rPr>
              <a:t>передачи является </a:t>
            </a:r>
            <a:r>
              <a:rPr lang="ru-RU" sz="2800" b="1" i="1" dirty="0">
                <a:solidFill>
                  <a:srgbClr val="FFFF00"/>
                </a:solidFill>
                <a:latin typeface="Times New Roman" panose="02020603050405020304" pitchFamily="18" charset="0"/>
                <a:ea typeface="Times New Roman" panose="02020603050405020304" pitchFamily="18" charset="0"/>
              </a:rPr>
              <a:t>ссуженная стоимость </a:t>
            </a:r>
            <a:r>
              <a:rPr lang="ru-RU" sz="2800" i="1" dirty="0">
                <a:latin typeface="Times New Roman" panose="02020603050405020304" pitchFamily="18" charset="0"/>
                <a:ea typeface="Times New Roman" panose="02020603050405020304" pitchFamily="18" charset="0"/>
              </a:rPr>
              <a:t>как особая часть стоимости</a:t>
            </a:r>
            <a:r>
              <a:rPr lang="ru-RU" sz="2800" i="1" dirty="0" smtClean="0">
                <a:latin typeface="Times New Roman" panose="02020603050405020304" pitchFamily="18" charset="0"/>
                <a:ea typeface="Times New Roman" panose="02020603050405020304" pitchFamily="18" charset="0"/>
              </a:rPr>
              <a:t>.</a:t>
            </a:r>
          </a:p>
          <a:p>
            <a:endParaRPr lang="ru-RU" sz="2800" i="1" dirty="0">
              <a:latin typeface="Times New Roman" panose="02020603050405020304" pitchFamily="18" charset="0"/>
              <a:ea typeface="Times New Roman" panose="02020603050405020304" pitchFamily="18" charset="0"/>
            </a:endParaRPr>
          </a:p>
          <a:p>
            <a:r>
              <a:rPr lang="ru-RU" sz="2800" dirty="0"/>
              <a:t>Движение ссужаемой стоимости можно представить следующим образом:</a:t>
            </a:r>
          </a:p>
          <a:p>
            <a:r>
              <a:rPr lang="ru-RU" sz="2800" b="1" dirty="0">
                <a:solidFill>
                  <a:srgbClr val="FFFF00"/>
                </a:solidFill>
              </a:rPr>
              <a:t>Размещение кредита </a:t>
            </a:r>
            <a:r>
              <a:rPr lang="ru-RU" sz="2800" b="1" dirty="0">
                <a:solidFill>
                  <a:srgbClr val="FFFF00"/>
                </a:solidFill>
                <a:sym typeface="Wingdings" panose="05000000000000000000" pitchFamily="2" charset="2"/>
              </a:rPr>
              <a:t></a:t>
            </a:r>
            <a:r>
              <a:rPr lang="ru-RU" sz="2800" b="1" dirty="0">
                <a:solidFill>
                  <a:srgbClr val="FFFF00"/>
                </a:solidFill>
              </a:rPr>
              <a:t> получение кредита заемщиком </a:t>
            </a:r>
            <a:r>
              <a:rPr lang="ru-RU" sz="2800" b="1" dirty="0">
                <a:solidFill>
                  <a:srgbClr val="FFFF00"/>
                </a:solidFill>
                <a:sym typeface="Wingdings" panose="05000000000000000000" pitchFamily="2" charset="2"/>
              </a:rPr>
              <a:t></a:t>
            </a:r>
            <a:r>
              <a:rPr lang="ru-RU" sz="2800" b="1" dirty="0">
                <a:solidFill>
                  <a:srgbClr val="FFFF00"/>
                </a:solidFill>
              </a:rPr>
              <a:t> использование кредита </a:t>
            </a:r>
            <a:r>
              <a:rPr lang="ru-RU" sz="2800" b="1" dirty="0">
                <a:solidFill>
                  <a:srgbClr val="FFFF00"/>
                </a:solidFill>
                <a:sym typeface="Wingdings" panose="05000000000000000000" pitchFamily="2" charset="2"/>
              </a:rPr>
              <a:t></a:t>
            </a:r>
            <a:r>
              <a:rPr lang="ru-RU" sz="2800" b="1" dirty="0">
                <a:solidFill>
                  <a:srgbClr val="FFFF00"/>
                </a:solidFill>
              </a:rPr>
              <a:t> высвобождение ресурсов </a:t>
            </a:r>
            <a:r>
              <a:rPr lang="ru-RU" sz="2800" b="1" dirty="0">
                <a:solidFill>
                  <a:srgbClr val="FFFF00"/>
                </a:solidFill>
                <a:sym typeface="Wingdings" panose="05000000000000000000" pitchFamily="2" charset="2"/>
              </a:rPr>
              <a:t></a:t>
            </a:r>
            <a:r>
              <a:rPr lang="ru-RU" sz="2800" b="1" dirty="0">
                <a:solidFill>
                  <a:srgbClr val="FFFF00"/>
                </a:solidFill>
              </a:rPr>
              <a:t> возврат временно позаимствованной стоимости </a:t>
            </a:r>
            <a:r>
              <a:rPr lang="ru-RU" sz="2800" b="1" dirty="0">
                <a:solidFill>
                  <a:srgbClr val="FFFF00"/>
                </a:solidFill>
                <a:sym typeface="Wingdings" panose="05000000000000000000" pitchFamily="2" charset="2"/>
              </a:rPr>
              <a:t></a:t>
            </a:r>
            <a:r>
              <a:rPr lang="ru-RU" sz="2800" b="1" dirty="0">
                <a:solidFill>
                  <a:srgbClr val="FFFF00"/>
                </a:solidFill>
              </a:rPr>
              <a:t> получение кредитором средств, размещенных в форме кредита</a:t>
            </a:r>
            <a:r>
              <a:rPr lang="ru-RU" sz="2800" b="1" dirty="0" smtClean="0">
                <a:solidFill>
                  <a:srgbClr val="FFFF00"/>
                </a:solidFill>
              </a:rPr>
              <a:t>.</a:t>
            </a:r>
            <a:endParaRPr lang="ru-RU" sz="2800" b="1" dirty="0">
              <a:solidFill>
                <a:srgbClr val="FFFF00"/>
              </a:solidFill>
            </a:endParaRPr>
          </a:p>
        </p:txBody>
      </p:sp>
    </p:spTree>
    <p:extLst>
      <p:ext uri="{BB962C8B-B14F-4D97-AF65-F5344CB8AC3E}">
        <p14:creationId xmlns:p14="http://schemas.microsoft.com/office/powerpoint/2010/main" val="2756328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713756"/>
            <a:ext cx="11370833" cy="5940088"/>
          </a:xfrm>
          <a:prstGeom prst="rect">
            <a:avLst/>
          </a:prstGeom>
        </p:spPr>
        <p:txBody>
          <a:bodyPr wrap="square">
            <a:spAutoFit/>
          </a:bodyPr>
          <a:lstStyle/>
          <a:p>
            <a:pPr marL="342900" lvl="0" indent="-342900" algn="just">
              <a:spcAft>
                <a:spcPts val="0"/>
              </a:spcAft>
              <a:buFont typeface="Wingdings" panose="05000000000000000000" pitchFamily="2" charset="2"/>
              <a:buChar char=""/>
              <a:tabLst>
                <a:tab pos="228600" algn="l"/>
                <a:tab pos="342900" algn="l"/>
                <a:tab pos="2637155" algn="ctr"/>
                <a:tab pos="5274310" algn="r"/>
              </a:tabLst>
            </a:pPr>
            <a:r>
              <a:rPr lang="ru-RU" sz="2000" b="1" u="sng" dirty="0">
                <a:solidFill>
                  <a:srgbClr val="FFFF00"/>
                </a:solidFill>
                <a:latin typeface="Times New Roman" panose="02020603050405020304" pitchFamily="18" charset="0"/>
                <a:ea typeface="Times New Roman" panose="02020603050405020304" pitchFamily="18" charset="0"/>
              </a:rPr>
              <a:t>возвратность кредита </a:t>
            </a:r>
            <a:r>
              <a:rPr lang="ru-RU" sz="2000" b="1" dirty="0">
                <a:latin typeface="Times New Roman" panose="02020603050405020304" pitchFamily="18" charset="0"/>
                <a:ea typeface="Times New Roman" panose="02020603050405020304" pitchFamily="18" charset="0"/>
              </a:rPr>
              <a:t>- этот принцип выражает необходимость своевременного возврата полученных от кредитора финансовых ресурсов после завершения их использования </a:t>
            </a:r>
          </a:p>
          <a:p>
            <a:pPr marL="342900" lvl="0" indent="-342900" algn="just">
              <a:spcAft>
                <a:spcPts val="0"/>
              </a:spcAft>
              <a:buFont typeface="Wingdings" panose="05000000000000000000" pitchFamily="2" charset="2"/>
              <a:buChar char=""/>
              <a:tabLst>
                <a:tab pos="228600" algn="l"/>
                <a:tab pos="342900" algn="l"/>
              </a:tabLst>
            </a:pPr>
            <a:r>
              <a:rPr lang="ru-RU" sz="2000" b="1" u="sng" dirty="0">
                <a:solidFill>
                  <a:srgbClr val="FFFF00"/>
                </a:solidFill>
                <a:latin typeface="Times New Roman" panose="02020603050405020304" pitchFamily="18" charset="0"/>
                <a:ea typeface="Times New Roman" panose="02020603050405020304" pitchFamily="18" charset="0"/>
              </a:rPr>
              <a:t>срочность кредита </a:t>
            </a:r>
            <a:r>
              <a:rPr lang="ru-RU" sz="2000" b="1" dirty="0">
                <a:latin typeface="Times New Roman" panose="02020603050405020304" pitchFamily="18" charset="0"/>
                <a:ea typeface="Times New Roman" panose="02020603050405020304" pitchFamily="18" charset="0"/>
              </a:rPr>
              <a:t>- этот принцип отражает необходимость его возврата не в любое приемлемое время для заемщика, а в точно определенный срок, зафиксированный в кредитном договоре. </a:t>
            </a:r>
          </a:p>
          <a:p>
            <a:pPr marL="342900" lvl="0" indent="-342900" algn="just">
              <a:spcAft>
                <a:spcPts val="0"/>
              </a:spcAft>
              <a:buFont typeface="Wingdings" panose="05000000000000000000" pitchFamily="2" charset="2"/>
              <a:buChar char=""/>
              <a:tabLst>
                <a:tab pos="228600" algn="l"/>
                <a:tab pos="342900" algn="l"/>
              </a:tabLst>
            </a:pPr>
            <a:r>
              <a:rPr lang="ru-RU" sz="2000" b="1" u="sng" dirty="0">
                <a:solidFill>
                  <a:srgbClr val="FFFF00"/>
                </a:solidFill>
                <a:latin typeface="Times New Roman" panose="02020603050405020304" pitchFamily="18" charset="0"/>
                <a:ea typeface="Times New Roman" panose="02020603050405020304" pitchFamily="18" charset="0"/>
              </a:rPr>
              <a:t>платность кредита </a:t>
            </a:r>
            <a:r>
              <a:rPr lang="ru-RU" sz="2000" b="1" dirty="0">
                <a:latin typeface="Times New Roman" panose="02020603050405020304" pitchFamily="18" charset="0"/>
                <a:ea typeface="Times New Roman" panose="02020603050405020304" pitchFamily="18" charset="0"/>
              </a:rPr>
              <a:t>- этот принцип выражает необходимость не только прямого возврата заемщиком полученных от банка кредитных ресурсов, но и внести банку определенную плату за пользование ссудой. Экономическая сущность платы за кредит отражается в фактическом распределении полученной предприятием прибыли за счет использования ссуды между банком и предприятием. </a:t>
            </a:r>
          </a:p>
          <a:p>
            <a:pPr marL="342900" lvl="0" indent="-342900" algn="just">
              <a:spcAft>
                <a:spcPts val="0"/>
              </a:spcAft>
              <a:buFont typeface="Wingdings" panose="05000000000000000000" pitchFamily="2" charset="2"/>
              <a:buChar char=""/>
              <a:tabLst>
                <a:tab pos="228600" algn="l"/>
                <a:tab pos="342900" algn="l"/>
              </a:tabLst>
            </a:pPr>
            <a:r>
              <a:rPr lang="ru-RU" sz="2000" b="1" u="sng" dirty="0">
                <a:solidFill>
                  <a:srgbClr val="FFFF00"/>
                </a:solidFill>
                <a:latin typeface="Times New Roman" panose="02020603050405020304" pitchFamily="18" charset="0"/>
                <a:ea typeface="Times New Roman" panose="02020603050405020304" pitchFamily="18" charset="0"/>
              </a:rPr>
              <a:t>обеспеченность кредита </a:t>
            </a:r>
            <a:r>
              <a:rPr lang="ru-RU" sz="2000" b="1" dirty="0">
                <a:latin typeface="Times New Roman" panose="02020603050405020304" pitchFamily="18" charset="0"/>
                <a:ea typeface="Times New Roman" panose="02020603050405020304" pitchFamily="18" charset="0"/>
              </a:rPr>
              <a:t>- этот принцип выражает необходимость обеспечения защиты имущественных интересов кредитора при возможном нарушении заемщиком принятых на себя обязательств. То есть заемщиком может быть не любой, желающий получить ссуду. Заемщик должен обладать определенным имущественным обеспечением, экономически гарантирующим его способность возвратить кредит по требованию кредитора. </a:t>
            </a:r>
          </a:p>
          <a:p>
            <a:pPr marL="342900" lvl="0" indent="-342900" algn="just">
              <a:spcAft>
                <a:spcPts val="0"/>
              </a:spcAft>
              <a:buFont typeface="Wingdings" panose="05000000000000000000" pitchFamily="2" charset="2"/>
              <a:buChar char=""/>
              <a:tabLst>
                <a:tab pos="228600" algn="l"/>
                <a:tab pos="342900" algn="l"/>
              </a:tabLst>
            </a:pPr>
            <a:r>
              <a:rPr lang="ru-RU" sz="2000" b="1" u="sng" dirty="0" err="1">
                <a:solidFill>
                  <a:srgbClr val="FFFF00"/>
                </a:solidFill>
                <a:latin typeface="Times New Roman" panose="02020603050405020304" pitchFamily="18" charset="0"/>
                <a:ea typeface="Times New Roman" panose="02020603050405020304" pitchFamily="18" charset="0"/>
              </a:rPr>
              <a:t>дифференцированность</a:t>
            </a:r>
            <a:r>
              <a:rPr lang="ru-RU" sz="2000" b="1" dirty="0">
                <a:solidFill>
                  <a:srgbClr val="FFFF00"/>
                </a:solidFill>
                <a:latin typeface="Times New Roman" panose="02020603050405020304" pitchFamily="18" charset="0"/>
                <a:ea typeface="Times New Roman" panose="02020603050405020304" pitchFamily="18" charset="0"/>
              </a:rPr>
              <a:t> </a:t>
            </a:r>
            <a:r>
              <a:rPr lang="ru-RU" sz="2000" b="1" dirty="0">
                <a:latin typeface="Times New Roman" panose="02020603050405020304" pitchFamily="18" charset="0"/>
                <a:ea typeface="Times New Roman" panose="02020603050405020304" pitchFamily="18" charset="0"/>
              </a:rPr>
              <a:t>кредитования означает, что коммерческие банки не должны однозначно подходить к вопросу о выдаче кредита своим клиентам, претендующим на его получение. Кредит должен предоставляться только тем предприятиям, которые в состоянии вернуть его своевременно. </a:t>
            </a:r>
            <a:endParaRPr lang="ru-RU" sz="2000" b="1"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066192" y="128981"/>
            <a:ext cx="4943854" cy="584775"/>
          </a:xfrm>
          <a:prstGeom prst="rect">
            <a:avLst/>
          </a:prstGeom>
        </p:spPr>
        <p:txBody>
          <a:bodyPr wrap="none">
            <a:spAutoFit/>
          </a:bodyPr>
          <a:lstStyle/>
          <a:p>
            <a:r>
              <a:rPr lang="ru-RU" sz="3200" b="1" u="sng" dirty="0" smtClean="0">
                <a:solidFill>
                  <a:srgbClr val="FFFF00"/>
                </a:solidFill>
                <a:latin typeface="Times New Roman" panose="02020603050405020304" pitchFamily="18" charset="0"/>
                <a:ea typeface="Times New Roman" panose="02020603050405020304" pitchFamily="18" charset="0"/>
              </a:rPr>
              <a:t>Принципы кредитования</a:t>
            </a:r>
            <a:endParaRPr lang="ru-RU" sz="3200" b="1" u="sng" dirty="0">
              <a:solidFill>
                <a:srgbClr val="FFFF00"/>
              </a:solidFill>
            </a:endParaRPr>
          </a:p>
        </p:txBody>
      </p:sp>
    </p:spTree>
    <p:extLst>
      <p:ext uri="{BB962C8B-B14F-4D97-AF65-F5344CB8AC3E}">
        <p14:creationId xmlns:p14="http://schemas.microsoft.com/office/powerpoint/2010/main" val="3694469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713756"/>
            <a:ext cx="11370833" cy="5693866"/>
          </a:xfrm>
          <a:prstGeom prst="rect">
            <a:avLst/>
          </a:prstGeom>
        </p:spPr>
        <p:txBody>
          <a:bodyPr wrap="square">
            <a:spAutoFit/>
          </a:bodyPr>
          <a:lstStyle/>
          <a:p>
            <a:r>
              <a:rPr lang="ru-RU" sz="2800" i="1" dirty="0">
                <a:solidFill>
                  <a:srgbClr val="FFFF00"/>
                </a:solidFill>
              </a:rPr>
              <a:t>Перераспределительная функция</a:t>
            </a:r>
            <a:r>
              <a:rPr lang="ru-RU" sz="2800" dirty="0"/>
              <a:t>. В условиях рыночной экономики рынок ссудных капиталов выступает в качестве своеобразного насоса, откачивающего временно свободные финансовые ресурсы из одних сфер хозяйственной деятельности и направляющего их в другие, обеспечивающие более высокую прибыль</a:t>
            </a:r>
            <a:r>
              <a:rPr lang="ru-RU" sz="2800" dirty="0" smtClean="0"/>
              <a:t>.</a:t>
            </a:r>
            <a:endParaRPr lang="ru-RU" sz="2800" dirty="0"/>
          </a:p>
          <a:p>
            <a:endParaRPr lang="ru-RU" sz="2800" i="1" dirty="0" smtClean="0"/>
          </a:p>
          <a:p>
            <a:r>
              <a:rPr lang="ru-RU" sz="2800" i="1" dirty="0" smtClean="0">
                <a:solidFill>
                  <a:srgbClr val="FFFF00"/>
                </a:solidFill>
              </a:rPr>
              <a:t>Замещение </a:t>
            </a:r>
            <a:r>
              <a:rPr lang="ru-RU" sz="2800" i="1" dirty="0">
                <a:solidFill>
                  <a:srgbClr val="FFFF00"/>
                </a:solidFill>
              </a:rPr>
              <a:t>действительных денег кредитными операциями</a:t>
            </a:r>
            <a:r>
              <a:rPr lang="ru-RU" sz="2800" dirty="0"/>
              <a:t>. В современном кредитном хозяйстве созданы необходимые условия для такого замещения. Перечисление денег с одного счета на другой в связи с безналичными расчетами за товары и услуги, зачет взаимной задолженности, перечисление только взаимных зачетов дают возможность сократить налично-денежные платежи, улучшить структуру денежного оборота.</a:t>
            </a:r>
          </a:p>
        </p:txBody>
      </p:sp>
      <p:sp>
        <p:nvSpPr>
          <p:cNvPr id="3" name="Прямоугольник 2"/>
          <p:cNvSpPr/>
          <p:nvPr/>
        </p:nvSpPr>
        <p:spPr>
          <a:xfrm>
            <a:off x="3743924" y="121975"/>
            <a:ext cx="3531351" cy="584775"/>
          </a:xfrm>
          <a:prstGeom prst="rect">
            <a:avLst/>
          </a:prstGeom>
        </p:spPr>
        <p:txBody>
          <a:bodyPr wrap="none">
            <a:spAutoFit/>
          </a:bodyPr>
          <a:lstStyle/>
          <a:p>
            <a:r>
              <a:rPr lang="ru-RU" sz="3200" b="1" u="sng" dirty="0" smtClean="0">
                <a:solidFill>
                  <a:srgbClr val="FFFF00"/>
                </a:solidFill>
                <a:latin typeface="Times New Roman" panose="02020603050405020304" pitchFamily="18" charset="0"/>
                <a:ea typeface="Times New Roman" panose="02020603050405020304" pitchFamily="18" charset="0"/>
              </a:rPr>
              <a:t>Функции кредита</a:t>
            </a:r>
            <a:endParaRPr lang="ru-RU" sz="3200" b="1" u="sng" dirty="0">
              <a:solidFill>
                <a:srgbClr val="FFFF00"/>
              </a:solidFill>
            </a:endParaRPr>
          </a:p>
        </p:txBody>
      </p:sp>
    </p:spTree>
    <p:extLst>
      <p:ext uri="{BB962C8B-B14F-4D97-AF65-F5344CB8AC3E}">
        <p14:creationId xmlns:p14="http://schemas.microsoft.com/office/powerpoint/2010/main" val="25655245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713756"/>
            <a:ext cx="11370833" cy="5262979"/>
          </a:xfrm>
          <a:prstGeom prst="rect">
            <a:avLst/>
          </a:prstGeom>
        </p:spPr>
        <p:txBody>
          <a:bodyPr wrap="square">
            <a:spAutoFit/>
          </a:bodyPr>
          <a:lstStyle/>
          <a:p>
            <a:r>
              <a:rPr lang="ru-RU" sz="2400" i="1" dirty="0">
                <a:solidFill>
                  <a:srgbClr val="FFFF00"/>
                </a:solidFill>
              </a:rPr>
              <a:t>Закон движения</a:t>
            </a:r>
            <a:r>
              <a:rPr lang="ru-RU" sz="2400" i="1" dirty="0"/>
              <a:t>. </a:t>
            </a:r>
            <a:r>
              <a:rPr lang="ru-RU" sz="2400" dirty="0"/>
              <a:t>Кредит в качестве отношений между кредитором и заемщиком нельзя представить без движения ссуженной стоимости, без ее пространственного перехода от одного субъекта к другому, без временного функционирования в кругообороте средств заемщика. Движение составляет важнейшую характеристику кредита как стоимостного образования, характеристику, без которой кредит не может существовать.</a:t>
            </a:r>
          </a:p>
          <a:p>
            <a:r>
              <a:rPr lang="ru-RU" sz="2400" i="1" dirty="0">
                <a:solidFill>
                  <a:srgbClr val="FFFF00"/>
                </a:solidFill>
              </a:rPr>
              <a:t>Закон возвратности кредита</a:t>
            </a:r>
            <a:r>
              <a:rPr lang="ru-RU" sz="2400" dirty="0">
                <a:solidFill>
                  <a:srgbClr val="FFFF00"/>
                </a:solidFill>
              </a:rPr>
              <a:t> </a:t>
            </a:r>
            <a:r>
              <a:rPr lang="ru-RU" sz="2400" dirty="0"/>
              <a:t>(в отличие от собственных и бюджетных средств) отражает возвращение ссуженной стоимости к кредитору, к своему исходному пункту. В процессе возврата от заемщика к кредитору передается именно та ссуженная стоимость, которая была во временном пользовании.</a:t>
            </a:r>
          </a:p>
          <a:p>
            <a:r>
              <a:rPr lang="ru-RU" sz="2400" i="1" dirty="0">
                <a:solidFill>
                  <a:srgbClr val="FFFF00"/>
                </a:solidFill>
              </a:rPr>
              <a:t>Закон равновесия</a:t>
            </a:r>
            <a:r>
              <a:rPr lang="ru-RU" sz="2400" dirty="0">
                <a:solidFill>
                  <a:srgbClr val="FFFF00"/>
                </a:solidFill>
              </a:rPr>
              <a:t> </a:t>
            </a:r>
            <a:r>
              <a:rPr lang="ru-RU" sz="2400" dirty="0"/>
              <a:t>между высвобождаемыми и перераспределяемыми на основе возвратности ресурсами регулирует зависимость кредита от источников его образования.</a:t>
            </a:r>
          </a:p>
          <a:p>
            <a:r>
              <a:rPr lang="ru-RU" sz="2400" dirty="0" smtClean="0"/>
              <a:t>.</a:t>
            </a:r>
            <a:endParaRPr lang="ru-RU" sz="2400" dirty="0"/>
          </a:p>
        </p:txBody>
      </p:sp>
      <p:sp>
        <p:nvSpPr>
          <p:cNvPr id="3" name="Прямоугольник 2"/>
          <p:cNvSpPr/>
          <p:nvPr/>
        </p:nvSpPr>
        <p:spPr>
          <a:xfrm>
            <a:off x="3743924" y="121975"/>
            <a:ext cx="3203762" cy="584775"/>
          </a:xfrm>
          <a:prstGeom prst="rect">
            <a:avLst/>
          </a:prstGeom>
        </p:spPr>
        <p:txBody>
          <a:bodyPr wrap="none">
            <a:spAutoFit/>
          </a:bodyPr>
          <a:lstStyle/>
          <a:p>
            <a:r>
              <a:rPr lang="ru-RU" sz="3200" b="1" u="sng" dirty="0" smtClean="0">
                <a:solidFill>
                  <a:srgbClr val="FFFF00"/>
                </a:solidFill>
                <a:latin typeface="Times New Roman" panose="02020603050405020304" pitchFamily="18" charset="0"/>
                <a:ea typeface="Times New Roman" panose="02020603050405020304" pitchFamily="18" charset="0"/>
              </a:rPr>
              <a:t>Законы кредита</a:t>
            </a:r>
            <a:endParaRPr lang="ru-RU" sz="3200" b="1" u="sng" dirty="0">
              <a:solidFill>
                <a:srgbClr val="FFFF00"/>
              </a:solidFill>
            </a:endParaRPr>
          </a:p>
        </p:txBody>
      </p:sp>
    </p:spTree>
    <p:extLst>
      <p:ext uri="{BB962C8B-B14F-4D97-AF65-F5344CB8AC3E}">
        <p14:creationId xmlns:p14="http://schemas.microsoft.com/office/powerpoint/2010/main" val="2218033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713756"/>
            <a:ext cx="11370833" cy="6001643"/>
          </a:xfrm>
          <a:prstGeom prst="rect">
            <a:avLst/>
          </a:prstGeom>
        </p:spPr>
        <p:txBody>
          <a:bodyPr wrap="square">
            <a:spAutoFit/>
          </a:bodyPr>
          <a:lstStyle/>
          <a:p>
            <a:r>
              <a:rPr lang="ru-RU" sz="2400" i="1" dirty="0" smtClean="0">
                <a:solidFill>
                  <a:srgbClr val="FFFF00"/>
                </a:solidFill>
              </a:rPr>
              <a:t>Закон </a:t>
            </a:r>
            <a:r>
              <a:rPr lang="ru-RU" sz="2400" i="1" dirty="0">
                <a:solidFill>
                  <a:srgbClr val="FFFF00"/>
                </a:solidFill>
              </a:rPr>
              <a:t>сохранения ссуженной стоимости</a:t>
            </a:r>
            <a:r>
              <a:rPr lang="ru-RU" sz="2400" i="1" dirty="0"/>
              <a:t>.</a:t>
            </a:r>
            <a:r>
              <a:rPr lang="ru-RU" sz="2400" dirty="0"/>
              <a:t> Средства, предоставленные во временное пользование, возвратившись к кредитору, не теряют не только своих потребительских свойств, но и своей стоимости; ссуженная стоимость, возвратившись из хозяйства заемщика, предстает в своем первозданном равноценном виде, готовая вступить в новый оборот. В отличие от средств производства, которые частично или полностью переносят свою стоимость на готовый продукт, ссуженная стоимость возвращается в своем постоянном равноценном качестве, обладая теми же потенциальными свойствами, что и при первичном вступлении в оборот.</a:t>
            </a:r>
          </a:p>
          <a:p>
            <a:r>
              <a:rPr lang="ru-RU" sz="2400" i="1" dirty="0">
                <a:solidFill>
                  <a:srgbClr val="FFFF00"/>
                </a:solidFill>
              </a:rPr>
              <a:t>Закон времени функционирования кредита</a:t>
            </a:r>
            <a:r>
              <a:rPr lang="ru-RU" sz="2400" i="1" dirty="0"/>
              <a:t>. </a:t>
            </a:r>
            <a:r>
              <a:rPr lang="ru-RU" sz="2400" dirty="0"/>
              <a:t>Продолжительность использования кредита зависит от времени высвобождения ресурсов у кредитора. Чем больше времени, на которое высвобождаются средства кредитора, тем шире возможности использования кредита, тем потенциально больше прибыли может получить заемщик на ссуженную стоимость. Чем быстрее оборачиваемость кредита, тем шире возможности высвобождения ссуженной стоимости и ее вступления в новый оборот.</a:t>
            </a:r>
          </a:p>
          <a:p>
            <a:r>
              <a:rPr lang="ru-RU" sz="2400" dirty="0" smtClean="0"/>
              <a:t>.</a:t>
            </a:r>
            <a:endParaRPr lang="ru-RU" sz="2400" dirty="0"/>
          </a:p>
        </p:txBody>
      </p:sp>
      <p:sp>
        <p:nvSpPr>
          <p:cNvPr id="3" name="Прямоугольник 2"/>
          <p:cNvSpPr/>
          <p:nvPr/>
        </p:nvSpPr>
        <p:spPr>
          <a:xfrm>
            <a:off x="3743924" y="121975"/>
            <a:ext cx="3203762" cy="584775"/>
          </a:xfrm>
          <a:prstGeom prst="rect">
            <a:avLst/>
          </a:prstGeom>
        </p:spPr>
        <p:txBody>
          <a:bodyPr wrap="none">
            <a:spAutoFit/>
          </a:bodyPr>
          <a:lstStyle/>
          <a:p>
            <a:r>
              <a:rPr lang="ru-RU" sz="3200" b="1" u="sng" dirty="0" smtClean="0">
                <a:solidFill>
                  <a:srgbClr val="FFFF00"/>
                </a:solidFill>
                <a:latin typeface="Times New Roman" panose="02020603050405020304" pitchFamily="18" charset="0"/>
                <a:ea typeface="Times New Roman" panose="02020603050405020304" pitchFamily="18" charset="0"/>
              </a:rPr>
              <a:t>Законы кредита</a:t>
            </a:r>
            <a:endParaRPr lang="ru-RU" sz="3200" b="1" u="sng" dirty="0">
              <a:solidFill>
                <a:srgbClr val="FFFF00"/>
              </a:solidFill>
            </a:endParaRPr>
          </a:p>
        </p:txBody>
      </p:sp>
    </p:spTree>
    <p:extLst>
      <p:ext uri="{BB962C8B-B14F-4D97-AF65-F5344CB8AC3E}">
        <p14:creationId xmlns:p14="http://schemas.microsoft.com/office/powerpoint/2010/main" val="4252571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67867" y="212808"/>
            <a:ext cx="3268652" cy="584775"/>
          </a:xfrm>
          <a:prstGeom prst="rect">
            <a:avLst/>
          </a:prstGeom>
        </p:spPr>
        <p:txBody>
          <a:bodyPr wrap="none">
            <a:spAutoFit/>
          </a:bodyPr>
          <a:lstStyle/>
          <a:p>
            <a:r>
              <a:rPr lang="ru-RU" sz="3200" b="1" u="sng" dirty="0" smtClean="0">
                <a:solidFill>
                  <a:srgbClr val="FFFF00"/>
                </a:solidFill>
                <a:latin typeface="Times New Roman" panose="02020603050405020304" pitchFamily="18" charset="0"/>
                <a:ea typeface="Times New Roman" panose="02020603050405020304" pitchFamily="18" charset="0"/>
              </a:rPr>
              <a:t>Формы кредита</a:t>
            </a:r>
            <a:endParaRPr lang="ru-RU" sz="3200" b="1" u="sng" dirty="0">
              <a:solidFill>
                <a:srgbClr val="FFFF00"/>
              </a:solidFill>
            </a:endParaRPr>
          </a:p>
        </p:txBody>
      </p:sp>
      <p:sp>
        <p:nvSpPr>
          <p:cNvPr id="4" name="Прямоугольник 3"/>
          <p:cNvSpPr/>
          <p:nvPr/>
        </p:nvSpPr>
        <p:spPr>
          <a:xfrm>
            <a:off x="623944" y="1075765"/>
            <a:ext cx="2915322" cy="978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t>Характер </a:t>
            </a:r>
            <a:r>
              <a:rPr lang="ru-RU" sz="2000" dirty="0"/>
              <a:t>ссуженной стоимости</a:t>
            </a:r>
          </a:p>
        </p:txBody>
      </p:sp>
      <p:sp>
        <p:nvSpPr>
          <p:cNvPr id="5" name="Прямоугольник 4"/>
          <p:cNvSpPr/>
          <p:nvPr/>
        </p:nvSpPr>
        <p:spPr>
          <a:xfrm>
            <a:off x="5099125" y="1075765"/>
            <a:ext cx="2915322" cy="978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t>Характер </a:t>
            </a:r>
            <a:r>
              <a:rPr lang="ru-RU" sz="2000" dirty="0"/>
              <a:t>отношений кредитора и заемщика</a:t>
            </a:r>
          </a:p>
        </p:txBody>
      </p:sp>
      <p:sp>
        <p:nvSpPr>
          <p:cNvPr id="6" name="Прямоугольник 5"/>
          <p:cNvSpPr/>
          <p:nvPr/>
        </p:nvSpPr>
        <p:spPr>
          <a:xfrm>
            <a:off x="623944" y="2323646"/>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Товарная форма</a:t>
            </a:r>
            <a:endParaRPr lang="ru-RU" dirty="0"/>
          </a:p>
        </p:txBody>
      </p:sp>
      <p:sp>
        <p:nvSpPr>
          <p:cNvPr id="7" name="Прямоугольник 6"/>
          <p:cNvSpPr/>
          <p:nvPr/>
        </p:nvSpPr>
        <p:spPr>
          <a:xfrm>
            <a:off x="623944" y="3216536"/>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Денежная форма</a:t>
            </a:r>
          </a:p>
        </p:txBody>
      </p:sp>
      <p:sp>
        <p:nvSpPr>
          <p:cNvPr id="8" name="Прямоугольник 7"/>
          <p:cNvSpPr/>
          <p:nvPr/>
        </p:nvSpPr>
        <p:spPr>
          <a:xfrm>
            <a:off x="623944" y="4152455"/>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Товарно-денежная форма</a:t>
            </a:r>
          </a:p>
        </p:txBody>
      </p:sp>
      <p:sp>
        <p:nvSpPr>
          <p:cNvPr id="9" name="Прямоугольник 8"/>
          <p:cNvSpPr/>
          <p:nvPr/>
        </p:nvSpPr>
        <p:spPr>
          <a:xfrm>
            <a:off x="5099125" y="2323646"/>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Банковская форма</a:t>
            </a:r>
            <a:endParaRPr lang="ru-RU" dirty="0"/>
          </a:p>
        </p:txBody>
      </p:sp>
      <p:sp>
        <p:nvSpPr>
          <p:cNvPr id="10" name="Прямоугольник 9"/>
          <p:cNvSpPr/>
          <p:nvPr/>
        </p:nvSpPr>
        <p:spPr>
          <a:xfrm>
            <a:off x="5099125" y="3216536"/>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Коммерческая форма</a:t>
            </a:r>
            <a:endParaRPr lang="ru-RU" dirty="0"/>
          </a:p>
        </p:txBody>
      </p:sp>
      <p:sp>
        <p:nvSpPr>
          <p:cNvPr id="11" name="Прямоугольник 10"/>
          <p:cNvSpPr/>
          <p:nvPr/>
        </p:nvSpPr>
        <p:spPr>
          <a:xfrm>
            <a:off x="5099125" y="4152455"/>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Государственная форма</a:t>
            </a:r>
            <a:endParaRPr lang="ru-RU" dirty="0"/>
          </a:p>
        </p:txBody>
      </p:sp>
      <p:sp>
        <p:nvSpPr>
          <p:cNvPr id="12" name="Прямоугольник 11"/>
          <p:cNvSpPr/>
          <p:nvPr/>
        </p:nvSpPr>
        <p:spPr>
          <a:xfrm>
            <a:off x="5099125" y="6002778"/>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Гражданская форма</a:t>
            </a:r>
            <a:endParaRPr lang="ru-RU" dirty="0"/>
          </a:p>
        </p:txBody>
      </p:sp>
      <p:sp>
        <p:nvSpPr>
          <p:cNvPr id="13" name="Прямоугольник 12"/>
          <p:cNvSpPr/>
          <p:nvPr/>
        </p:nvSpPr>
        <p:spPr>
          <a:xfrm>
            <a:off x="5111825" y="5088374"/>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Международная форма</a:t>
            </a:r>
            <a:endParaRPr lang="ru-RU" dirty="0"/>
          </a:p>
        </p:txBody>
      </p:sp>
      <p:cxnSp>
        <p:nvCxnSpPr>
          <p:cNvPr id="15" name="Соединительная линия уступом 14"/>
          <p:cNvCxnSpPr>
            <a:stCxn id="4" idx="3"/>
            <a:endCxn id="6" idx="3"/>
          </p:cNvCxnSpPr>
          <p:nvPr/>
        </p:nvCxnSpPr>
        <p:spPr>
          <a:xfrm>
            <a:off x="3539266" y="1565238"/>
            <a:ext cx="12700" cy="111878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17" name="Соединительная линия уступом 16"/>
          <p:cNvCxnSpPr>
            <a:stCxn id="6" idx="3"/>
            <a:endCxn id="7" idx="3"/>
          </p:cNvCxnSpPr>
          <p:nvPr/>
        </p:nvCxnSpPr>
        <p:spPr>
          <a:xfrm>
            <a:off x="3539266" y="2684027"/>
            <a:ext cx="12700" cy="892890"/>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20" name="Соединительная линия уступом 19"/>
          <p:cNvCxnSpPr>
            <a:stCxn id="7" idx="3"/>
            <a:endCxn id="8" idx="3"/>
          </p:cNvCxnSpPr>
          <p:nvPr/>
        </p:nvCxnSpPr>
        <p:spPr>
          <a:xfrm>
            <a:off x="3539266" y="3576917"/>
            <a:ext cx="12700" cy="93591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23" name="Соединительная линия уступом 22"/>
          <p:cNvCxnSpPr>
            <a:stCxn id="5" idx="1"/>
            <a:endCxn id="9" idx="1"/>
          </p:cNvCxnSpPr>
          <p:nvPr/>
        </p:nvCxnSpPr>
        <p:spPr>
          <a:xfrm rot="10800000" flipV="1">
            <a:off x="5099125" y="1565237"/>
            <a:ext cx="12700" cy="111878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27" name="Соединительная линия уступом 26"/>
          <p:cNvCxnSpPr>
            <a:stCxn id="9" idx="1"/>
            <a:endCxn id="10" idx="1"/>
          </p:cNvCxnSpPr>
          <p:nvPr/>
        </p:nvCxnSpPr>
        <p:spPr>
          <a:xfrm rot="10800000" flipV="1">
            <a:off x="5099125" y="2684027"/>
            <a:ext cx="12700" cy="892890"/>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30" name="Соединительная линия уступом 29"/>
          <p:cNvCxnSpPr>
            <a:stCxn id="10" idx="1"/>
            <a:endCxn id="11" idx="1"/>
          </p:cNvCxnSpPr>
          <p:nvPr/>
        </p:nvCxnSpPr>
        <p:spPr>
          <a:xfrm rot="10800000" flipV="1">
            <a:off x="5099125" y="3576916"/>
            <a:ext cx="12700" cy="93591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33" name="Соединительная линия уступом 32"/>
          <p:cNvCxnSpPr/>
          <p:nvPr/>
        </p:nvCxnSpPr>
        <p:spPr>
          <a:xfrm rot="10800000" flipV="1">
            <a:off x="5109883" y="5448755"/>
            <a:ext cx="12700" cy="914404"/>
          </a:xfrm>
          <a:prstGeom prst="bentConnector3">
            <a:avLst>
              <a:gd name="adj1" fmla="val 1900000"/>
            </a:avLst>
          </a:prstGeom>
          <a:ln w="38100"/>
        </p:spPr>
        <p:style>
          <a:lnRef idx="1">
            <a:schemeClr val="accent1"/>
          </a:lnRef>
          <a:fillRef idx="0">
            <a:schemeClr val="accent1"/>
          </a:fillRef>
          <a:effectRef idx="0">
            <a:schemeClr val="accent1"/>
          </a:effectRef>
          <a:fontRef idx="minor">
            <a:schemeClr val="tx1"/>
          </a:fontRef>
        </p:style>
      </p:cxnSp>
      <p:sp>
        <p:nvSpPr>
          <p:cNvPr id="24" name="Прямоугольник 23"/>
          <p:cNvSpPr/>
          <p:nvPr/>
        </p:nvSpPr>
        <p:spPr>
          <a:xfrm>
            <a:off x="9088279" y="1075765"/>
            <a:ext cx="2915322" cy="978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t>Целевые потребности заемщика</a:t>
            </a:r>
            <a:endParaRPr lang="ru-RU" sz="2000" dirty="0"/>
          </a:p>
        </p:txBody>
      </p:sp>
      <p:cxnSp>
        <p:nvCxnSpPr>
          <p:cNvPr id="37" name="Соединительная линия уступом 36"/>
          <p:cNvCxnSpPr/>
          <p:nvPr/>
        </p:nvCxnSpPr>
        <p:spPr>
          <a:xfrm rot="10800000" flipH="1" flipV="1">
            <a:off x="5109883" y="4512835"/>
            <a:ext cx="12700" cy="93591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9088279" y="2323646"/>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Производительная форма</a:t>
            </a:r>
            <a:endParaRPr lang="ru-RU" dirty="0"/>
          </a:p>
        </p:txBody>
      </p:sp>
      <p:sp>
        <p:nvSpPr>
          <p:cNvPr id="45" name="Прямоугольник 44"/>
          <p:cNvSpPr/>
          <p:nvPr/>
        </p:nvSpPr>
        <p:spPr>
          <a:xfrm>
            <a:off x="9088279" y="3216536"/>
            <a:ext cx="2915322" cy="7207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t>Потребительская форма</a:t>
            </a:r>
            <a:endParaRPr lang="ru-RU" dirty="0"/>
          </a:p>
        </p:txBody>
      </p:sp>
      <p:cxnSp>
        <p:nvCxnSpPr>
          <p:cNvPr id="46" name="Соединительная линия уступом 45"/>
          <p:cNvCxnSpPr>
            <a:stCxn id="24" idx="1"/>
            <a:endCxn id="42" idx="1"/>
          </p:cNvCxnSpPr>
          <p:nvPr/>
        </p:nvCxnSpPr>
        <p:spPr>
          <a:xfrm rot="10800000" flipV="1">
            <a:off x="9088279" y="1565237"/>
            <a:ext cx="12700" cy="111878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cxnSp>
        <p:nvCxnSpPr>
          <p:cNvPr id="49" name="Соединительная линия уступом 48"/>
          <p:cNvCxnSpPr>
            <a:stCxn id="24" idx="1"/>
            <a:endCxn id="45" idx="1"/>
          </p:cNvCxnSpPr>
          <p:nvPr/>
        </p:nvCxnSpPr>
        <p:spPr>
          <a:xfrm rot="10800000" flipV="1">
            <a:off x="9088279" y="1565237"/>
            <a:ext cx="12700" cy="2011679"/>
          </a:xfrm>
          <a:prstGeom prst="bentConnector3">
            <a:avLst>
              <a:gd name="adj1" fmla="val 1800000"/>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91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0" y="299523"/>
            <a:ext cx="10983558" cy="6001643"/>
          </a:xfrm>
          <a:prstGeom prst="rect">
            <a:avLst/>
          </a:prstGeom>
        </p:spPr>
        <p:txBody>
          <a:bodyPr wrap="square">
            <a:spAutoFit/>
          </a:bodyPr>
          <a:lstStyle/>
          <a:p>
            <a:pPr>
              <a:spcAft>
                <a:spcPts val="0"/>
              </a:spcAft>
            </a:pPr>
            <a:r>
              <a:rPr lang="ru-RU" sz="2800" b="1" dirty="0">
                <a:solidFill>
                  <a:srgbClr val="FFFF00"/>
                </a:solidFill>
                <a:latin typeface="Times New Roman" panose="02020603050405020304" pitchFamily="18" charset="0"/>
              </a:rPr>
              <a:t>Овердрафт</a:t>
            </a:r>
            <a:r>
              <a:rPr lang="ru-RU" sz="2800" dirty="0">
                <a:solidFill>
                  <a:srgbClr val="FFFF00"/>
                </a:solidFill>
                <a:latin typeface="Times New Roman" panose="02020603050405020304" pitchFamily="18" charset="0"/>
              </a:rPr>
              <a:t> </a:t>
            </a:r>
            <a:r>
              <a:rPr lang="ru-RU" sz="2800" dirty="0">
                <a:latin typeface="Times New Roman" panose="02020603050405020304" pitchFamily="18" charset="0"/>
              </a:rPr>
              <a:t>- так именуется отрицательный баланс на текущем счете клиента, который может приобретать форму кредита. Это краткосрочный кредит, который предоставляется банком посредством списания средств со счета клиента сверх остатка средств на счете, следствием чего и является дебетовое </a:t>
            </a:r>
            <a:r>
              <a:rPr lang="ru-RU" sz="2800" dirty="0" smtClean="0">
                <a:latin typeface="Times New Roman" panose="02020603050405020304" pitchFamily="18" charset="0"/>
              </a:rPr>
              <a:t>сальдо.</a:t>
            </a:r>
          </a:p>
          <a:p>
            <a:pPr>
              <a:spcAft>
                <a:spcPts val="0"/>
              </a:spcAft>
            </a:pPr>
            <a:endParaRPr lang="ru-RU" sz="2800" dirty="0" smtClean="0">
              <a:latin typeface="Times New Roman" panose="02020603050405020304" pitchFamily="18" charset="0"/>
            </a:endParaRPr>
          </a:p>
          <a:p>
            <a:pPr>
              <a:spcAft>
                <a:spcPts val="0"/>
              </a:spcAft>
            </a:pPr>
            <a:r>
              <a:rPr lang="ru-RU" sz="2400" i="1" dirty="0" smtClean="0">
                <a:latin typeface="Times New Roman" panose="02020603050405020304" pitchFamily="18" charset="0"/>
              </a:rPr>
              <a:t>Овердрафт </a:t>
            </a:r>
            <a:r>
              <a:rPr lang="ru-RU" sz="2400" i="1" dirty="0">
                <a:latin typeface="Times New Roman" panose="02020603050405020304" pitchFamily="18" charset="0"/>
              </a:rPr>
              <a:t>характеризуется </a:t>
            </a:r>
            <a:r>
              <a:rPr lang="ru-RU" sz="2400" i="1" dirty="0" smtClean="0">
                <a:latin typeface="Times New Roman" panose="02020603050405020304" pitchFamily="18" charset="0"/>
              </a:rPr>
              <a:t>тем, что </a:t>
            </a:r>
            <a:r>
              <a:rPr lang="ru-RU" sz="2400" i="1" dirty="0">
                <a:latin typeface="Times New Roman" panose="02020603050405020304" pitchFamily="18" charset="0"/>
              </a:rPr>
              <a:t>в погашение задолженности направляются все суммы, зачисляемые на текущий счет клиента. Соответственно </a:t>
            </a:r>
            <a:r>
              <a:rPr lang="ru-RU" sz="2400" i="1" dirty="0" smtClean="0">
                <a:latin typeface="Times New Roman" panose="02020603050405020304" pitchFamily="18" charset="0"/>
              </a:rPr>
              <a:t>объем кредита </a:t>
            </a:r>
            <a:r>
              <a:rPr lang="ru-RU" sz="2400" i="1" dirty="0">
                <a:latin typeface="Times New Roman" panose="02020603050405020304" pitchFamily="18" charset="0"/>
              </a:rPr>
              <a:t>в отличие от обычных ссуд изменяется по мере поступления денежных средств. Сложная процедура расчетов при овердрафте и существующие риски (данный кредит предоставляется немногими банками) предполагают предварительное заключение тщательно проработанного соглашения между банком и клиентом, по которому устанавливаются максимальная сумма овердрафта, условия предоставления кредита и порядок погашения задолженности.</a:t>
            </a:r>
            <a:endParaRPr lang="ru-RU" sz="2400" i="1" dirty="0">
              <a:effectLst/>
              <a:latin typeface="Times New Roman" panose="02020603050405020304" pitchFamily="18" charset="0"/>
            </a:endParaRPr>
          </a:p>
        </p:txBody>
      </p:sp>
    </p:spTree>
    <p:extLst>
      <p:ext uri="{BB962C8B-B14F-4D97-AF65-F5344CB8AC3E}">
        <p14:creationId xmlns:p14="http://schemas.microsoft.com/office/powerpoint/2010/main" val="2396554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8640" y="299523"/>
            <a:ext cx="10983558" cy="6124754"/>
          </a:xfrm>
          <a:prstGeom prst="rect">
            <a:avLst/>
          </a:prstGeom>
        </p:spPr>
        <p:txBody>
          <a:bodyPr wrap="square">
            <a:spAutoFit/>
          </a:bodyPr>
          <a:lstStyle/>
          <a:p>
            <a:pPr algn="ctr"/>
            <a:r>
              <a:rPr lang="ru-RU" sz="3200" b="1" dirty="0">
                <a:solidFill>
                  <a:srgbClr val="FFFF00"/>
                </a:solidFill>
              </a:rPr>
              <a:t>Виды </a:t>
            </a:r>
            <a:r>
              <a:rPr lang="ru-RU" sz="3200" b="1" dirty="0" smtClean="0">
                <a:solidFill>
                  <a:srgbClr val="FFFF00"/>
                </a:solidFill>
              </a:rPr>
              <a:t>овердрафта</a:t>
            </a:r>
          </a:p>
          <a:p>
            <a:endParaRPr lang="ru-RU" sz="2400" b="1" dirty="0" smtClean="0"/>
          </a:p>
          <a:p>
            <a:r>
              <a:rPr lang="ru-RU" sz="2400" b="1" dirty="0" smtClean="0">
                <a:solidFill>
                  <a:srgbClr val="FFFF00"/>
                </a:solidFill>
              </a:rPr>
              <a:t>- Овердрафт </a:t>
            </a:r>
            <a:r>
              <a:rPr lang="ru-RU" sz="2400" b="1" dirty="0">
                <a:solidFill>
                  <a:srgbClr val="FFFF00"/>
                </a:solidFill>
              </a:rPr>
              <a:t>стандартный </a:t>
            </a:r>
            <a:r>
              <a:rPr lang="ru-RU" sz="2400" dirty="0"/>
              <a:t>(классический</a:t>
            </a:r>
            <a:r>
              <a:rPr lang="ru-RU" sz="2400" dirty="0" smtClean="0"/>
              <a:t>)</a:t>
            </a:r>
          </a:p>
          <a:p>
            <a:endParaRPr lang="ru-RU" sz="2400" dirty="0"/>
          </a:p>
          <a:p>
            <a:r>
              <a:rPr lang="ru-RU" sz="2400" b="1" dirty="0" smtClean="0">
                <a:solidFill>
                  <a:srgbClr val="FFFF00"/>
                </a:solidFill>
              </a:rPr>
              <a:t>- Овердрафт </a:t>
            </a:r>
            <a:r>
              <a:rPr lang="ru-RU" sz="2400" b="1" dirty="0">
                <a:solidFill>
                  <a:srgbClr val="FFFF00"/>
                </a:solidFill>
              </a:rPr>
              <a:t>авансом</a:t>
            </a:r>
            <a:r>
              <a:rPr lang="ru-RU" sz="2400" dirty="0"/>
              <a:t> — предоставляется (в основном, надежным клиентам) с целью привлечения на расчетно-кассовое </a:t>
            </a:r>
            <a:r>
              <a:rPr lang="ru-RU" sz="2400" dirty="0" smtClean="0"/>
              <a:t>обслуживание</a:t>
            </a:r>
          </a:p>
          <a:p>
            <a:endParaRPr lang="ru-RU" sz="2400" dirty="0"/>
          </a:p>
          <a:p>
            <a:r>
              <a:rPr lang="ru-RU" sz="2400" b="1" dirty="0" smtClean="0">
                <a:solidFill>
                  <a:srgbClr val="FFFF00"/>
                </a:solidFill>
              </a:rPr>
              <a:t>- Овердрафт </a:t>
            </a:r>
            <a:r>
              <a:rPr lang="ru-RU" sz="2400" b="1" dirty="0">
                <a:solidFill>
                  <a:srgbClr val="FFFF00"/>
                </a:solidFill>
              </a:rPr>
              <a:t>под инкассацию</a:t>
            </a:r>
            <a:r>
              <a:rPr lang="ru-RU" sz="2400" dirty="0"/>
              <a:t> — предоставляется клиентам, обороты по кредиту расчетного счета которого не менее чем на 75 % составляет инкассируемая денежная выручка (в том числе сданная на расчетный счет самим клиентом</a:t>
            </a:r>
            <a:r>
              <a:rPr lang="ru-RU" sz="2400" dirty="0" smtClean="0"/>
              <a:t>)</a:t>
            </a:r>
          </a:p>
          <a:p>
            <a:endParaRPr lang="ru-RU" sz="2400" dirty="0"/>
          </a:p>
          <a:p>
            <a:r>
              <a:rPr lang="ru-RU" sz="2400" b="1" dirty="0" smtClean="0">
                <a:solidFill>
                  <a:srgbClr val="FFFF00"/>
                </a:solidFill>
              </a:rPr>
              <a:t>- Овердрафт </a:t>
            </a:r>
            <a:r>
              <a:rPr lang="ru-RU" sz="2400" b="1" dirty="0">
                <a:solidFill>
                  <a:srgbClr val="FFFF00"/>
                </a:solidFill>
              </a:rPr>
              <a:t>технический</a:t>
            </a:r>
            <a:r>
              <a:rPr lang="ru-RU" sz="2400" dirty="0"/>
              <a:t> — предоставляется без учета финансового состояния клиента, под оформленные на счет заемщика гарантированные поступления на счет (продажа/покупка валюты на Бирже, до возврата срочного депозита и другие</a:t>
            </a:r>
            <a:r>
              <a:rPr lang="ru-RU" sz="2400" dirty="0" smtClean="0"/>
              <a:t>)</a:t>
            </a:r>
            <a:endParaRPr lang="ru-RU" sz="2400" dirty="0"/>
          </a:p>
          <a:p>
            <a:pPr>
              <a:spcAft>
                <a:spcPts val="0"/>
              </a:spcAft>
            </a:pPr>
            <a:endParaRPr lang="ru-RU" sz="2400" i="1" dirty="0">
              <a:effectLst/>
              <a:latin typeface="Times New Roman" panose="02020603050405020304" pitchFamily="18" charset="0"/>
            </a:endParaRPr>
          </a:p>
        </p:txBody>
      </p:sp>
    </p:spTree>
    <p:extLst>
      <p:ext uri="{BB962C8B-B14F-4D97-AF65-F5344CB8AC3E}">
        <p14:creationId xmlns:p14="http://schemas.microsoft.com/office/powerpoint/2010/main" val="924105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5002" y="266719"/>
            <a:ext cx="11435379" cy="6370975"/>
          </a:xfrm>
          <a:prstGeom prst="rect">
            <a:avLst/>
          </a:prstGeom>
          <a:noFill/>
        </p:spPr>
        <p:txBody>
          <a:bodyPr wrap="square" rtlCol="0">
            <a:spAutoFit/>
          </a:bodyPr>
          <a:lstStyle/>
          <a:p>
            <a:r>
              <a:rPr lang="ru-RU" sz="2400" b="1" dirty="0" smtClean="0">
                <a:solidFill>
                  <a:srgbClr val="FFFF00"/>
                </a:solidFill>
              </a:rPr>
              <a:t>Факторинг - </a:t>
            </a:r>
            <a:r>
              <a:rPr lang="ru-RU" sz="2400" b="1" dirty="0"/>
              <a:t>это комплекс услуг для производителей и поставщиков, ведущих торговую деятельность на условиях отсрочки платежа</a:t>
            </a:r>
            <a:r>
              <a:rPr lang="ru-RU" sz="2400" b="1" dirty="0" smtClean="0"/>
              <a:t>.</a:t>
            </a:r>
          </a:p>
          <a:p>
            <a:endParaRPr lang="ru-RU" sz="2400" dirty="0" smtClean="0"/>
          </a:p>
          <a:p>
            <a:r>
              <a:rPr lang="ru-RU" sz="2400" dirty="0"/>
              <a:t>В операции факторинга </a:t>
            </a:r>
            <a:r>
              <a:rPr lang="ru-RU" sz="2400" dirty="0" smtClean="0"/>
              <a:t>участвуют </a:t>
            </a:r>
            <a:r>
              <a:rPr lang="ru-RU" sz="2400" dirty="0"/>
              <a:t>три лица: </a:t>
            </a:r>
            <a:r>
              <a:rPr lang="ru-RU" sz="2400" b="1" dirty="0"/>
              <a:t>фактор</a:t>
            </a:r>
            <a:r>
              <a:rPr lang="ru-RU" sz="2400" dirty="0"/>
              <a:t> (факторинговая компания или банк) — </a:t>
            </a:r>
            <a:r>
              <a:rPr lang="ru-RU" sz="2400" dirty="0">
                <a:solidFill>
                  <a:srgbClr val="FFFF00"/>
                </a:solidFill>
              </a:rPr>
              <a:t>покупатель требования</a:t>
            </a:r>
            <a:r>
              <a:rPr lang="ru-RU" sz="2400" dirty="0"/>
              <a:t>, </a:t>
            </a:r>
            <a:r>
              <a:rPr lang="ru-RU" sz="2400" b="1" dirty="0"/>
              <a:t>поставщик товара</a:t>
            </a:r>
            <a:r>
              <a:rPr lang="ru-RU" sz="2400" dirty="0"/>
              <a:t> (</a:t>
            </a:r>
            <a:r>
              <a:rPr lang="ru-RU" sz="2400" dirty="0">
                <a:hlinkClick r:id="rId2" tooltip="Кредитор"/>
              </a:rPr>
              <a:t>кредитор</a:t>
            </a:r>
            <a:r>
              <a:rPr lang="ru-RU" sz="2400" dirty="0"/>
              <a:t>) и </a:t>
            </a:r>
            <a:r>
              <a:rPr lang="ru-RU" sz="2400" b="1" dirty="0"/>
              <a:t>покупатель товара</a:t>
            </a:r>
            <a:r>
              <a:rPr lang="ru-RU" sz="2400" dirty="0"/>
              <a:t> (</a:t>
            </a:r>
            <a:r>
              <a:rPr lang="ru-RU" sz="2400" dirty="0">
                <a:hlinkClick r:id="rId3" tooltip="Дебитор"/>
              </a:rPr>
              <a:t>дебитор</a:t>
            </a:r>
            <a:r>
              <a:rPr lang="ru-RU" sz="2400" dirty="0" smtClean="0"/>
              <a:t>).</a:t>
            </a:r>
          </a:p>
          <a:p>
            <a:r>
              <a:rPr lang="ru-RU" sz="2400" dirty="0" smtClean="0"/>
              <a:t>Основной </a:t>
            </a:r>
            <a:r>
              <a:rPr lang="ru-RU" sz="2400" dirty="0"/>
              <a:t>деятельностью факторинговой компании является </a:t>
            </a:r>
            <a:r>
              <a:rPr lang="ru-RU" sz="2400" dirty="0">
                <a:hlinkClick r:id="rId4" tooltip="Кредит"/>
              </a:rPr>
              <a:t>кредитование</a:t>
            </a:r>
            <a:r>
              <a:rPr lang="ru-RU" sz="2400" dirty="0"/>
              <a:t> поставщиков путём выкупа краткосрочной </a:t>
            </a:r>
            <a:r>
              <a:rPr lang="ru-RU" sz="2400" dirty="0">
                <a:hlinkClick r:id="rId5" tooltip="Дебиторская задолженность"/>
              </a:rPr>
              <a:t>дебиторской задолженности</a:t>
            </a:r>
            <a:r>
              <a:rPr lang="ru-RU" sz="2400" dirty="0"/>
              <a:t>, как правило, не превышающей 180 </a:t>
            </a:r>
            <a:r>
              <a:rPr lang="ru-RU" sz="2400" dirty="0" smtClean="0"/>
              <a:t>дней.</a:t>
            </a:r>
          </a:p>
          <a:p>
            <a:r>
              <a:rPr lang="ru-RU" sz="2400" dirty="0" smtClean="0"/>
              <a:t>Между </a:t>
            </a:r>
            <a:r>
              <a:rPr lang="ru-RU" sz="2400" dirty="0"/>
              <a:t>факторинговой компанией и поставщиком товара заключается </a:t>
            </a:r>
            <a:r>
              <a:rPr lang="ru-RU" sz="2400" dirty="0">
                <a:hlinkClick r:id="rId6" tooltip="Договор"/>
              </a:rPr>
              <a:t>договор</a:t>
            </a:r>
            <a:r>
              <a:rPr lang="ru-RU" sz="2400" dirty="0"/>
              <a:t> о том, что ей по мере возникновения требований по оплате поставок продукции предъявляются </a:t>
            </a:r>
            <a:r>
              <a:rPr lang="ru-RU" sz="2400" dirty="0">
                <a:hlinkClick r:id="rId7" tooltip="Счёт-фактура"/>
              </a:rPr>
              <a:t>счета-фактуры</a:t>
            </a:r>
            <a:r>
              <a:rPr lang="ru-RU" sz="2400" dirty="0"/>
              <a:t> или другие </a:t>
            </a:r>
            <a:r>
              <a:rPr lang="ru-RU" sz="2400" dirty="0">
                <a:hlinkClick r:id="rId8" tooltip="Платёжное требование"/>
              </a:rPr>
              <a:t>платёжные документы</a:t>
            </a:r>
            <a:r>
              <a:rPr lang="ru-RU" sz="2400" dirty="0" smtClean="0"/>
              <a:t>.</a:t>
            </a:r>
          </a:p>
          <a:p>
            <a:r>
              <a:rPr lang="ru-RU" sz="2400" dirty="0" smtClean="0"/>
              <a:t> </a:t>
            </a:r>
            <a:r>
              <a:rPr lang="ru-RU" sz="2400" dirty="0"/>
              <a:t>Факторинговая компания осуществляет </a:t>
            </a:r>
            <a:r>
              <a:rPr lang="ru-RU" sz="2400" dirty="0">
                <a:hlinkClick r:id="rId9" tooltip="Дисконтирование"/>
              </a:rPr>
              <a:t>дисконтирование</a:t>
            </a:r>
            <a:r>
              <a:rPr lang="ru-RU" sz="2400" dirty="0"/>
              <a:t> этих документов путём выплаты клиенту 60−90 % стоимости требований. После оплаты продукции покупателем факторинговая компания доплачивает остаток суммы поставщику, удерживая </a:t>
            </a:r>
            <a:r>
              <a:rPr lang="ru-RU" sz="2400" dirty="0">
                <a:hlinkClick r:id="rId10" tooltip="Процентный доход"/>
              </a:rPr>
              <a:t>процент</a:t>
            </a:r>
            <a:r>
              <a:rPr lang="ru-RU" sz="2400" dirty="0"/>
              <a:t> с него за предоставленный кредит и </a:t>
            </a:r>
            <a:r>
              <a:rPr lang="ru-RU" sz="2400" dirty="0">
                <a:hlinkClick r:id="rId11" tooltip="Комиссионное вознаграждение"/>
              </a:rPr>
              <a:t>комиссионные платежи</a:t>
            </a:r>
            <a:r>
              <a:rPr lang="ru-RU" sz="2400" dirty="0"/>
              <a:t> за оказанные услуги</a:t>
            </a:r>
          </a:p>
        </p:txBody>
      </p:sp>
    </p:spTree>
    <p:extLst>
      <p:ext uri="{BB962C8B-B14F-4D97-AF65-F5344CB8AC3E}">
        <p14:creationId xmlns:p14="http://schemas.microsoft.com/office/powerpoint/2010/main" val="1966325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3812" y="204395"/>
            <a:ext cx="3348609" cy="584775"/>
          </a:xfrm>
          <a:prstGeom prst="rect">
            <a:avLst/>
          </a:prstGeom>
          <a:noFill/>
        </p:spPr>
        <p:txBody>
          <a:bodyPr wrap="none" rtlCol="0">
            <a:spAutoFit/>
          </a:bodyPr>
          <a:lstStyle/>
          <a:p>
            <a:r>
              <a:rPr lang="ru-RU" sz="3200" b="1" dirty="0" smtClean="0">
                <a:solidFill>
                  <a:srgbClr val="FFFF00"/>
                </a:solidFill>
              </a:rPr>
              <a:t>Виды факторинга</a:t>
            </a:r>
            <a:endParaRPr lang="ru-RU" sz="3200" b="1" dirty="0">
              <a:solidFill>
                <a:srgbClr val="FFFF00"/>
              </a:solidFill>
            </a:endParaRPr>
          </a:p>
        </p:txBody>
      </p:sp>
      <p:sp>
        <p:nvSpPr>
          <p:cNvPr id="2" name="Прямоугольник 1"/>
          <p:cNvSpPr/>
          <p:nvPr/>
        </p:nvSpPr>
        <p:spPr>
          <a:xfrm>
            <a:off x="462578" y="707886"/>
            <a:ext cx="11489168" cy="5940088"/>
          </a:xfrm>
          <a:prstGeom prst="rect">
            <a:avLst/>
          </a:prstGeom>
        </p:spPr>
        <p:txBody>
          <a:bodyPr wrap="square">
            <a:spAutoFit/>
          </a:bodyPr>
          <a:lstStyle/>
          <a:p>
            <a:r>
              <a:rPr lang="ru-RU" sz="1900" b="1" dirty="0">
                <a:solidFill>
                  <a:srgbClr val="FFFF00"/>
                </a:solidFill>
              </a:rPr>
              <a:t>Факторинг с регрессом</a:t>
            </a:r>
            <a:r>
              <a:rPr lang="ru-RU" sz="1900" dirty="0">
                <a:solidFill>
                  <a:srgbClr val="FFFF00"/>
                </a:solidFill>
              </a:rPr>
              <a:t> </a:t>
            </a:r>
            <a:r>
              <a:rPr lang="ru-RU" sz="1900" dirty="0" smtClean="0"/>
              <a:t>— </a:t>
            </a:r>
            <a:r>
              <a:rPr lang="ru-RU" sz="1900" dirty="0"/>
              <a:t>вид факторинга, при котором фактор приобретает у клиента право на все суммы, причитающиеся от должника. Однако в случае невозможности взыскания с должника сумм в полном объёме клиент, переуступивший долг, обязан возместить фактору недостающие денежные </a:t>
            </a:r>
            <a:r>
              <a:rPr lang="ru-RU" sz="1900" dirty="0" smtClean="0"/>
              <a:t>средства</a:t>
            </a:r>
            <a:endParaRPr lang="ru-RU" sz="1900" baseline="30000" dirty="0"/>
          </a:p>
          <a:p>
            <a:endParaRPr lang="ru-RU" sz="1900" dirty="0"/>
          </a:p>
          <a:p>
            <a:r>
              <a:rPr lang="ru-RU" sz="1900" b="1" dirty="0">
                <a:solidFill>
                  <a:srgbClr val="FFFF00"/>
                </a:solidFill>
              </a:rPr>
              <a:t>Факторинг без регресса</a:t>
            </a:r>
            <a:r>
              <a:rPr lang="ru-RU" sz="1900" dirty="0">
                <a:solidFill>
                  <a:srgbClr val="FFFF00"/>
                </a:solidFill>
              </a:rPr>
              <a:t> </a:t>
            </a:r>
            <a:r>
              <a:rPr lang="ru-RU" sz="1900" dirty="0"/>
              <a:t> — вид факторинга, при котором фактор приобретает у клиента право на все суммы, причитающиеся от должника. При невозможности взыскания с должника сумм в полном объёме факторинговая компания потерпит убытки (правда, в рамках выплаченного финансирования клиенту</a:t>
            </a:r>
            <a:r>
              <a:rPr lang="ru-RU" sz="1900" dirty="0" smtClean="0"/>
              <a:t>)</a:t>
            </a:r>
            <a:endParaRPr lang="ru-RU" sz="1900" baseline="30000" dirty="0"/>
          </a:p>
          <a:p>
            <a:endParaRPr lang="ru-RU" sz="1900" dirty="0"/>
          </a:p>
          <a:p>
            <a:r>
              <a:rPr lang="ru-RU" sz="1900" dirty="0"/>
              <a:t>Факторинг бывает </a:t>
            </a:r>
            <a:r>
              <a:rPr lang="ru-RU" sz="1900" b="1" dirty="0">
                <a:solidFill>
                  <a:srgbClr val="FFFF00"/>
                </a:solidFill>
              </a:rPr>
              <a:t>открытым</a:t>
            </a:r>
            <a:r>
              <a:rPr lang="ru-RU" sz="1900" dirty="0">
                <a:solidFill>
                  <a:srgbClr val="FFFF00"/>
                </a:solidFill>
              </a:rPr>
              <a:t> </a:t>
            </a:r>
            <a:r>
              <a:rPr lang="ru-RU" sz="1900" dirty="0"/>
              <a:t>(с уведомлением дебитора об уступке) и </a:t>
            </a:r>
            <a:r>
              <a:rPr lang="ru-RU" sz="1900" b="1" dirty="0">
                <a:solidFill>
                  <a:srgbClr val="FFFF00"/>
                </a:solidFill>
              </a:rPr>
              <a:t>закрытым</a:t>
            </a:r>
            <a:r>
              <a:rPr lang="ru-RU" sz="1900" dirty="0">
                <a:solidFill>
                  <a:srgbClr val="FFFF00"/>
                </a:solidFill>
              </a:rPr>
              <a:t> </a:t>
            </a:r>
            <a:r>
              <a:rPr lang="ru-RU" sz="1900" dirty="0"/>
              <a:t>(без уведомления). Также он бывает </a:t>
            </a:r>
            <a:r>
              <a:rPr lang="ru-RU" sz="1900" b="1" dirty="0">
                <a:solidFill>
                  <a:srgbClr val="FFFF00"/>
                </a:solidFill>
              </a:rPr>
              <a:t>реальным</a:t>
            </a:r>
            <a:r>
              <a:rPr lang="ru-RU" sz="1900" dirty="0">
                <a:solidFill>
                  <a:srgbClr val="FFFF00"/>
                </a:solidFill>
              </a:rPr>
              <a:t> </a:t>
            </a:r>
            <a:r>
              <a:rPr lang="ru-RU" sz="1900" dirty="0"/>
              <a:t>(денежное требование существует на момент подписания договора) и </a:t>
            </a:r>
            <a:r>
              <a:rPr lang="ru-RU" sz="1900" b="1" dirty="0">
                <a:solidFill>
                  <a:srgbClr val="FFFF00"/>
                </a:solidFill>
              </a:rPr>
              <a:t>консенсуальным</a:t>
            </a:r>
            <a:r>
              <a:rPr lang="ru-RU" sz="1900" dirty="0">
                <a:solidFill>
                  <a:srgbClr val="FFFF00"/>
                </a:solidFill>
              </a:rPr>
              <a:t> </a:t>
            </a:r>
            <a:r>
              <a:rPr lang="ru-RU" sz="1900" dirty="0"/>
              <a:t>(денежное требование возникнет в будущем</a:t>
            </a:r>
            <a:r>
              <a:rPr lang="ru-RU" sz="1900" dirty="0" smtClean="0"/>
              <a:t>)</a:t>
            </a:r>
            <a:endParaRPr lang="ru-RU" sz="1900" baseline="30000" dirty="0"/>
          </a:p>
          <a:p>
            <a:endParaRPr lang="ru-RU" sz="1900" dirty="0"/>
          </a:p>
          <a:p>
            <a:r>
              <a:rPr lang="ru-RU" sz="1900" dirty="0"/>
              <a:t>При участии одного фактора в сделке факторинг называется </a:t>
            </a:r>
            <a:r>
              <a:rPr lang="ru-RU" sz="1900" b="1" dirty="0">
                <a:solidFill>
                  <a:srgbClr val="FFFF00"/>
                </a:solidFill>
              </a:rPr>
              <a:t>прямым</a:t>
            </a:r>
            <a:r>
              <a:rPr lang="ru-RU" sz="1900" dirty="0"/>
              <a:t>, при наличии двух факторов — </a:t>
            </a:r>
            <a:r>
              <a:rPr lang="ru-RU" sz="1900" b="1" dirty="0" smtClean="0">
                <a:solidFill>
                  <a:srgbClr val="FFFF00"/>
                </a:solidFill>
              </a:rPr>
              <a:t>взаимным</a:t>
            </a:r>
            <a:endParaRPr lang="ru-RU" sz="1900" baseline="30000" dirty="0">
              <a:solidFill>
                <a:srgbClr val="FFFF00"/>
              </a:solidFill>
            </a:endParaRPr>
          </a:p>
          <a:p>
            <a:endParaRPr lang="ru-RU" sz="1900" dirty="0"/>
          </a:p>
          <a:p>
            <a:r>
              <a:rPr lang="ru-RU" sz="1900" b="1" dirty="0" smtClean="0"/>
              <a:t>Факторинг</a:t>
            </a:r>
            <a:r>
              <a:rPr lang="ru-RU" sz="1900" dirty="0" smtClean="0"/>
              <a:t> </a:t>
            </a:r>
            <a:r>
              <a:rPr lang="ru-RU" sz="1900" dirty="0"/>
              <a:t>называется </a:t>
            </a:r>
            <a:r>
              <a:rPr lang="ru-RU" sz="1900" b="1" dirty="0" smtClean="0">
                <a:solidFill>
                  <a:srgbClr val="FFFF00"/>
                </a:solidFill>
              </a:rPr>
              <a:t>внутренним</a:t>
            </a:r>
            <a:r>
              <a:rPr lang="ru-RU" sz="1900" dirty="0" smtClean="0"/>
              <a:t>, </a:t>
            </a:r>
            <a:r>
              <a:rPr lang="ru-RU" sz="1900" dirty="0"/>
              <a:t>если стороны по договору купли-продажи, а также факторинговая компания находятся в одной и той же стране</a:t>
            </a:r>
            <a:r>
              <a:rPr lang="ru-RU" sz="1900" dirty="0" smtClean="0"/>
              <a:t>.</a:t>
            </a:r>
          </a:p>
          <a:p>
            <a:endParaRPr lang="ru-RU" sz="1900" dirty="0"/>
          </a:p>
          <a:p>
            <a:r>
              <a:rPr lang="ru-RU" sz="1900" dirty="0"/>
              <a:t>Факторинг называется </a:t>
            </a:r>
            <a:r>
              <a:rPr lang="ru-RU" sz="1900" dirty="0" smtClean="0">
                <a:solidFill>
                  <a:srgbClr val="FFFF00"/>
                </a:solidFill>
              </a:rPr>
              <a:t>внешним</a:t>
            </a:r>
            <a:r>
              <a:rPr lang="ru-RU" sz="1900" dirty="0" smtClean="0"/>
              <a:t>, </a:t>
            </a:r>
            <a:r>
              <a:rPr lang="ru-RU" sz="1900" dirty="0"/>
              <a:t>если фактор и его клиент (поставщик товара) являются резидентами разных государств.</a:t>
            </a:r>
          </a:p>
        </p:txBody>
      </p:sp>
    </p:spTree>
    <p:extLst>
      <p:ext uri="{BB962C8B-B14F-4D97-AF65-F5344CB8AC3E}">
        <p14:creationId xmlns:p14="http://schemas.microsoft.com/office/powerpoint/2010/main" val="481530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657139" y="462579"/>
            <a:ext cx="6347012" cy="9036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3600" b="1" dirty="0" smtClean="0">
                <a:ln w="0"/>
                <a:solidFill>
                  <a:schemeClr val="accent1"/>
                </a:solidFill>
                <a:effectLst>
                  <a:outerShdw blurRad="38100" dist="25400" dir="5400000" algn="ctr" rotWithShape="0">
                    <a:srgbClr val="6E747A">
                      <a:alpha val="43000"/>
                    </a:srgbClr>
                  </a:outerShdw>
                </a:effectLst>
              </a:rPr>
              <a:t>Кредитная система</a:t>
            </a:r>
            <a:endParaRPr lang="ru-RU" sz="3600" b="1" dirty="0">
              <a:ln w="0"/>
              <a:solidFill>
                <a:schemeClr val="accent1"/>
              </a:solidFill>
              <a:effectLst>
                <a:outerShdw blurRad="38100" dist="25400" dir="5400000" algn="ctr" rotWithShape="0">
                  <a:srgbClr val="6E747A">
                    <a:alpha val="43000"/>
                  </a:srgbClr>
                </a:outerShdw>
              </a:effectLst>
            </a:endParaRPr>
          </a:p>
        </p:txBody>
      </p:sp>
      <p:sp>
        <p:nvSpPr>
          <p:cNvPr id="3" name="Скругленный прямоугольник 2"/>
          <p:cNvSpPr/>
          <p:nvPr/>
        </p:nvSpPr>
        <p:spPr>
          <a:xfrm>
            <a:off x="451821" y="2000923"/>
            <a:ext cx="4507454" cy="903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ln w="0"/>
                <a:solidFill>
                  <a:schemeClr val="tx1"/>
                </a:solidFill>
                <a:effectLst>
                  <a:outerShdw blurRad="38100" dist="19050" dir="2700000" algn="tl" rotWithShape="0">
                    <a:schemeClr val="dk1">
                      <a:alpha val="40000"/>
                    </a:schemeClr>
                  </a:outerShdw>
                </a:effectLst>
              </a:rPr>
              <a:t>Функциональная форма</a:t>
            </a:r>
            <a:endParaRPr lang="ru-RU" sz="2800" dirty="0">
              <a:ln w="0"/>
              <a:solidFill>
                <a:schemeClr val="tx1"/>
              </a:solidFill>
              <a:effectLst>
                <a:outerShdw blurRad="38100" dist="19050" dir="2700000" algn="tl" rotWithShape="0">
                  <a:schemeClr val="dk1">
                    <a:alpha val="40000"/>
                  </a:schemeClr>
                </a:outerShdw>
              </a:effectLst>
            </a:endParaRPr>
          </a:p>
        </p:txBody>
      </p:sp>
      <p:sp>
        <p:nvSpPr>
          <p:cNvPr id="4" name="Скругленный прямоугольник 3"/>
          <p:cNvSpPr/>
          <p:nvPr/>
        </p:nvSpPr>
        <p:spPr>
          <a:xfrm>
            <a:off x="6658983" y="2000923"/>
            <a:ext cx="4507454" cy="903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ln w="0"/>
                <a:solidFill>
                  <a:schemeClr val="tx1"/>
                </a:solidFill>
                <a:effectLst>
                  <a:outerShdw blurRad="38100" dist="19050" dir="2700000" algn="tl" rotWithShape="0">
                    <a:schemeClr val="dk1">
                      <a:alpha val="40000"/>
                    </a:schemeClr>
                  </a:outerShdw>
                </a:effectLst>
              </a:rPr>
              <a:t>Институциональная форма</a:t>
            </a:r>
            <a:endParaRPr lang="ru-RU" sz="2800" dirty="0">
              <a:ln w="0"/>
              <a:solidFill>
                <a:schemeClr val="tx1"/>
              </a:solidFill>
              <a:effectLst>
                <a:outerShdw blurRad="38100" dist="19050" dir="2700000" algn="tl" rotWithShape="0">
                  <a:schemeClr val="dk1">
                    <a:alpha val="40000"/>
                  </a:schemeClr>
                </a:outerShdw>
              </a:effectLst>
            </a:endParaRPr>
          </a:p>
        </p:txBody>
      </p:sp>
      <p:sp>
        <p:nvSpPr>
          <p:cNvPr id="5" name="Скругленный прямоугольник 4"/>
          <p:cNvSpPr/>
          <p:nvPr/>
        </p:nvSpPr>
        <p:spPr>
          <a:xfrm>
            <a:off x="451821" y="3829723"/>
            <a:ext cx="4507454" cy="24742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i="1" dirty="0"/>
              <a:t>Совокупность кредитных отношений, форм, методов кредитования </a:t>
            </a:r>
            <a:endParaRPr lang="ru-RU" sz="2400" dirty="0">
              <a:ln w="0"/>
              <a:solidFill>
                <a:schemeClr val="tx1"/>
              </a:solidFill>
              <a:effectLst>
                <a:outerShdw blurRad="38100" dist="19050" dir="2700000" algn="tl" rotWithShape="0">
                  <a:schemeClr val="dk1">
                    <a:alpha val="40000"/>
                  </a:schemeClr>
                </a:outerShdw>
              </a:effectLst>
            </a:endParaRPr>
          </a:p>
        </p:txBody>
      </p:sp>
      <p:sp>
        <p:nvSpPr>
          <p:cNvPr id="6" name="Скругленный прямоугольник 5"/>
          <p:cNvSpPr/>
          <p:nvPr/>
        </p:nvSpPr>
        <p:spPr>
          <a:xfrm>
            <a:off x="6658983" y="3808208"/>
            <a:ext cx="4507454" cy="24742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i="1" dirty="0"/>
              <a:t>Совокупность кредитно-финансовых учреждений, аккумулирующих свободные денежные средства и предоставляющие их в ссуду </a:t>
            </a:r>
            <a:endParaRPr lang="ru-RU" sz="2400" dirty="0">
              <a:ln w="0"/>
              <a:solidFill>
                <a:schemeClr val="tx1"/>
              </a:solidFill>
              <a:effectLst>
                <a:outerShdw blurRad="38100" dist="19050" dir="2700000" algn="tl" rotWithShape="0">
                  <a:schemeClr val="dk1">
                    <a:alpha val="40000"/>
                  </a:schemeClr>
                </a:outerShdw>
              </a:effectLst>
            </a:endParaRPr>
          </a:p>
        </p:txBody>
      </p:sp>
      <p:sp>
        <p:nvSpPr>
          <p:cNvPr id="7" name="Стрелка вниз 6"/>
          <p:cNvSpPr/>
          <p:nvPr/>
        </p:nvSpPr>
        <p:spPr>
          <a:xfrm>
            <a:off x="1957892" y="3119718"/>
            <a:ext cx="1398494" cy="419549"/>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sz="3600" b="1">
              <a:ln w="0"/>
              <a:solidFill>
                <a:schemeClr val="accent1"/>
              </a:solidFill>
              <a:effectLst>
                <a:outerShdw blurRad="38100" dist="25400" dir="5400000" algn="ctr" rotWithShape="0">
                  <a:srgbClr val="6E747A">
                    <a:alpha val="43000"/>
                  </a:srgbClr>
                </a:outerShdw>
              </a:effectLst>
            </a:endParaRPr>
          </a:p>
        </p:txBody>
      </p:sp>
      <p:sp>
        <p:nvSpPr>
          <p:cNvPr id="8" name="Стрелка вниз 7"/>
          <p:cNvSpPr/>
          <p:nvPr/>
        </p:nvSpPr>
        <p:spPr>
          <a:xfrm>
            <a:off x="8304904" y="3119718"/>
            <a:ext cx="1398494" cy="419549"/>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sz="3600" b="1">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7771573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89703" y="172122"/>
            <a:ext cx="10381129" cy="2062103"/>
          </a:xfrm>
          <a:prstGeom prst="rect">
            <a:avLst/>
          </a:prstGeom>
        </p:spPr>
        <p:txBody>
          <a:bodyPr wrap="square">
            <a:spAutoFit/>
          </a:bodyPr>
          <a:lstStyle/>
          <a:p>
            <a:r>
              <a:rPr lang="ru-RU" sz="3200" dirty="0">
                <a:latin typeface="Times New Roman" panose="02020603050405020304" pitchFamily="18" charset="0"/>
                <a:ea typeface="Times New Roman" panose="02020603050405020304" pitchFamily="18" charset="0"/>
              </a:rPr>
              <a:t>В </a:t>
            </a:r>
            <a:r>
              <a:rPr lang="ru-RU" sz="3200" dirty="0" smtClean="0">
                <a:latin typeface="Times New Roman" panose="02020603050405020304" pitchFamily="18" charset="0"/>
                <a:ea typeface="Times New Roman" panose="02020603050405020304" pitchFamily="18" charset="0"/>
              </a:rPr>
              <a:t>функциональной форме кредитная </a:t>
            </a:r>
            <a:r>
              <a:rPr lang="ru-RU" sz="3200" dirty="0">
                <a:latin typeface="Times New Roman" panose="02020603050405020304" pitchFamily="18" charset="0"/>
                <a:ea typeface="Times New Roman" panose="02020603050405020304" pitchFamily="18" charset="0"/>
              </a:rPr>
              <a:t>система представлена </a:t>
            </a:r>
            <a:r>
              <a:rPr lang="ru-RU" sz="3200" b="1" dirty="0">
                <a:solidFill>
                  <a:srgbClr val="FFFF00"/>
                </a:solidFill>
                <a:latin typeface="Times New Roman" panose="02020603050405020304" pitchFamily="18" charset="0"/>
                <a:ea typeface="Times New Roman" panose="02020603050405020304" pitchFamily="18" charset="0"/>
              </a:rPr>
              <a:t>банковским потребительским, коммерческим, государственным, международным, межбанковским кредитом</a:t>
            </a:r>
            <a:r>
              <a:rPr lang="ru-RU" sz="3200" dirty="0">
                <a:latin typeface="Times New Roman" panose="02020603050405020304" pitchFamily="18" charset="0"/>
                <a:ea typeface="Times New Roman" panose="02020603050405020304" pitchFamily="18" charset="0"/>
              </a:rPr>
              <a:t>.</a:t>
            </a:r>
            <a:endParaRPr lang="ru-RU" sz="3200" dirty="0"/>
          </a:p>
        </p:txBody>
      </p:sp>
      <p:sp>
        <p:nvSpPr>
          <p:cNvPr id="3" name="Прямоугольник 2"/>
          <p:cNvSpPr/>
          <p:nvPr/>
        </p:nvSpPr>
        <p:spPr>
          <a:xfrm>
            <a:off x="989702" y="2752182"/>
            <a:ext cx="10843709" cy="2062103"/>
          </a:xfrm>
          <a:prstGeom prst="rect">
            <a:avLst/>
          </a:prstGeom>
        </p:spPr>
        <p:txBody>
          <a:bodyPr wrap="square">
            <a:spAutoFit/>
          </a:bodyPr>
          <a:lstStyle/>
          <a:p>
            <a:r>
              <a:rPr lang="ru-RU" sz="3200" dirty="0">
                <a:latin typeface="Times New Roman" panose="02020603050405020304" pitchFamily="18" charset="0"/>
                <a:ea typeface="Times New Roman" panose="02020603050405020304" pitchFamily="18" charset="0"/>
              </a:rPr>
              <a:t>В </a:t>
            </a:r>
            <a:r>
              <a:rPr lang="ru-RU" sz="3200" dirty="0" smtClean="0">
                <a:latin typeface="Times New Roman" panose="02020603050405020304" pitchFamily="18" charset="0"/>
                <a:ea typeface="Times New Roman" panose="02020603050405020304" pitchFamily="18" charset="0"/>
              </a:rPr>
              <a:t>институциональной форме кредитная </a:t>
            </a:r>
            <a:r>
              <a:rPr lang="ru-RU" sz="3200" dirty="0">
                <a:latin typeface="Times New Roman" panose="02020603050405020304" pitchFamily="18" charset="0"/>
                <a:ea typeface="Times New Roman" panose="02020603050405020304" pitchFamily="18" charset="0"/>
              </a:rPr>
              <a:t>система представлена </a:t>
            </a:r>
            <a:r>
              <a:rPr lang="ru-RU" sz="3200" b="1" dirty="0">
                <a:solidFill>
                  <a:srgbClr val="FFFF00"/>
                </a:solidFill>
                <a:latin typeface="Times New Roman" panose="02020603050405020304" pitchFamily="18" charset="0"/>
                <a:ea typeface="Times New Roman" panose="02020603050405020304" pitchFamily="18" charset="0"/>
              </a:rPr>
              <a:t>совокупностью кредитных учреждений, реализующих и организующих специфические формы отношений.</a:t>
            </a:r>
          </a:p>
        </p:txBody>
      </p:sp>
    </p:spTree>
    <p:extLst>
      <p:ext uri="{BB962C8B-B14F-4D97-AF65-F5344CB8AC3E}">
        <p14:creationId xmlns:p14="http://schemas.microsoft.com/office/powerpoint/2010/main" val="2885865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093" y="473337"/>
            <a:ext cx="11424621" cy="6370975"/>
          </a:xfrm>
          <a:prstGeom prst="rect">
            <a:avLst/>
          </a:prstGeom>
        </p:spPr>
        <p:txBody>
          <a:bodyPr wrap="square">
            <a:spAutoFit/>
          </a:bodyPr>
          <a:lstStyle/>
          <a:p>
            <a:pPr indent="252095" algn="just">
              <a:spcAft>
                <a:spcPts val="0"/>
              </a:spcAft>
            </a:pPr>
            <a:r>
              <a:rPr lang="ru-RU" sz="2400" i="1" dirty="0" smtClean="0">
                <a:latin typeface="Times New Roman" panose="02020603050405020304" pitchFamily="18" charset="0"/>
                <a:ea typeface="Times New Roman" panose="02020603050405020304" pitchFamily="18" charset="0"/>
              </a:rPr>
              <a:t>	</a:t>
            </a:r>
            <a:r>
              <a:rPr lang="ru-RU" sz="2400" b="1" u="sng" dirty="0">
                <a:solidFill>
                  <a:srgbClr val="FFFF00"/>
                </a:solidFill>
                <a:latin typeface="Times New Roman" panose="02020603050405020304" pitchFamily="18" charset="0"/>
                <a:ea typeface="Times New Roman" panose="02020603050405020304" pitchFamily="18" charset="0"/>
              </a:rPr>
              <a:t>Кредитная организация</a:t>
            </a:r>
            <a:r>
              <a:rPr lang="ru-RU" sz="2400" b="1" dirty="0">
                <a:solidFill>
                  <a:srgbClr val="FFFF00"/>
                </a:solidFill>
                <a:latin typeface="Times New Roman" panose="02020603050405020304" pitchFamily="18" charset="0"/>
                <a:ea typeface="Times New Roman" panose="02020603050405020304" pitchFamily="18" charset="0"/>
              </a:rPr>
              <a:t> </a:t>
            </a:r>
            <a:r>
              <a:rPr lang="ru-RU" sz="2400" i="1" dirty="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юридическое лицо, которое для извлечения прибыли как основной цели своей деятельности на основе специального разрешения (лицензии) Банка России имеет право осуществлять банковские операции, предусмотренные Федеральным законом "О банках и банковской деятельности" № 395-1 от 02 декабря 1990 года. Кредитная организация образуется на основе любой формы собственности как хозяйственное общество. В состав кредитных организаций входят банки и небанковские кредитные организации</a:t>
            </a:r>
            <a:r>
              <a:rPr lang="ru-RU" sz="2400" dirty="0" smtClean="0">
                <a:latin typeface="Times New Roman" panose="02020603050405020304" pitchFamily="18" charset="0"/>
                <a:ea typeface="Times New Roman" panose="02020603050405020304" pitchFamily="18" charset="0"/>
              </a:rPr>
              <a:t>.</a:t>
            </a:r>
          </a:p>
          <a:p>
            <a:pPr algn="just"/>
            <a:r>
              <a:rPr lang="ru-RU" sz="2400" dirty="0" smtClean="0">
                <a:latin typeface="Times New Roman" panose="02020603050405020304" pitchFamily="18" charset="0"/>
                <a:ea typeface="Times New Roman" panose="02020603050405020304" pitchFamily="18" charset="0"/>
              </a:rPr>
              <a:t>	</a:t>
            </a:r>
            <a:r>
              <a:rPr lang="ru-RU" sz="2400" b="1" u="sng" dirty="0" smtClean="0">
                <a:solidFill>
                  <a:srgbClr val="FFFF00"/>
                </a:solidFill>
                <a:latin typeface="Times New Roman" panose="02020603050405020304" pitchFamily="18" charset="0"/>
                <a:ea typeface="Times New Roman" panose="02020603050405020304" pitchFamily="18" charset="0"/>
              </a:rPr>
              <a:t>Банк</a:t>
            </a:r>
            <a:r>
              <a:rPr lang="ru-RU" sz="2400" b="1" dirty="0" smtClean="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 кредитная организация, которая имеет исключительное право осуществлять в совокупности следующие операции:</a:t>
            </a:r>
          </a:p>
          <a:p>
            <a:pPr lvl="0" algn="just"/>
            <a:r>
              <a:rPr lang="ru-RU" sz="2400" dirty="0" smtClean="0">
                <a:latin typeface="Times New Roman" panose="02020603050405020304" pitchFamily="18" charset="0"/>
                <a:ea typeface="Times New Roman" panose="02020603050405020304" pitchFamily="18" charset="0"/>
              </a:rPr>
              <a:t>- привлекать </a:t>
            </a:r>
            <a:r>
              <a:rPr lang="ru-RU" sz="2400" dirty="0">
                <a:latin typeface="Times New Roman" panose="02020603050405020304" pitchFamily="18" charset="0"/>
                <a:ea typeface="Times New Roman" panose="02020603050405020304" pitchFamily="18" charset="0"/>
              </a:rPr>
              <a:t>во вклады денежные средства и открывать банковские счета физических и юридических лиц;</a:t>
            </a:r>
          </a:p>
          <a:p>
            <a:pPr lvl="0" algn="just"/>
            <a:r>
              <a:rPr lang="ru-RU" sz="2400" dirty="0" smtClean="0">
                <a:latin typeface="Times New Roman" panose="02020603050405020304" pitchFamily="18" charset="0"/>
                <a:ea typeface="Times New Roman" panose="02020603050405020304" pitchFamily="18" charset="0"/>
              </a:rPr>
              <a:t>- размещать </a:t>
            </a:r>
            <a:r>
              <a:rPr lang="ru-RU" sz="2400" dirty="0">
                <a:latin typeface="Times New Roman" panose="02020603050405020304" pitchFamily="18" charset="0"/>
                <a:ea typeface="Times New Roman" panose="02020603050405020304" pitchFamily="18" charset="0"/>
              </a:rPr>
              <a:t>указанные средства от своего имени и за свой счет на основе принципов кредитования.</a:t>
            </a:r>
          </a:p>
          <a:p>
            <a:pPr algn="just"/>
            <a:r>
              <a:rPr lang="ru-RU" sz="2400" dirty="0" smtClean="0">
                <a:latin typeface="Times New Roman" panose="02020603050405020304" pitchFamily="18" charset="0"/>
                <a:ea typeface="Times New Roman" panose="02020603050405020304" pitchFamily="18" charset="0"/>
              </a:rPr>
              <a:t>	</a:t>
            </a:r>
            <a:r>
              <a:rPr lang="ru-RU" sz="2400" b="1" u="sng" dirty="0" smtClean="0">
                <a:solidFill>
                  <a:srgbClr val="FFFF00"/>
                </a:solidFill>
                <a:latin typeface="Times New Roman" panose="02020603050405020304" pitchFamily="18" charset="0"/>
                <a:ea typeface="Times New Roman" panose="02020603050405020304" pitchFamily="18" charset="0"/>
              </a:rPr>
              <a:t>Небанковские </a:t>
            </a:r>
            <a:r>
              <a:rPr lang="ru-RU" sz="2400" b="1" u="sng" dirty="0">
                <a:solidFill>
                  <a:srgbClr val="FFFF00"/>
                </a:solidFill>
                <a:latin typeface="Times New Roman" panose="02020603050405020304" pitchFamily="18" charset="0"/>
                <a:ea typeface="Times New Roman" panose="02020603050405020304" pitchFamily="18" charset="0"/>
              </a:rPr>
              <a:t>кредитные организации</a:t>
            </a:r>
            <a:r>
              <a:rPr lang="ru-RU" sz="2400" b="1"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имеют право осуществлять отдельные банковские операции, предусмотренные Федеральным законом "О банках и банковской деятельности".</a:t>
            </a:r>
          </a:p>
          <a:p>
            <a:pPr indent="252095" algn="just">
              <a:spcAft>
                <a:spcPts val="0"/>
              </a:spcAft>
            </a:pP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674365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7883" y="301213"/>
            <a:ext cx="10763966" cy="5693866"/>
          </a:xfrm>
          <a:prstGeom prst="rect">
            <a:avLst/>
          </a:prstGeom>
          <a:noFill/>
        </p:spPr>
        <p:txBody>
          <a:bodyPr wrap="square" rtlCol="0">
            <a:spAutoFit/>
          </a:bodyPr>
          <a:lstStyle/>
          <a:p>
            <a:r>
              <a:rPr lang="ru-RU" sz="3600" b="1" dirty="0" smtClean="0">
                <a:solidFill>
                  <a:srgbClr val="FFFF00"/>
                </a:solidFill>
              </a:rPr>
              <a:t>На 07.02.2014 </a:t>
            </a:r>
            <a:r>
              <a:rPr lang="ru-RU" sz="3600" b="1" dirty="0" smtClean="0"/>
              <a:t>в Российской Федерации</a:t>
            </a:r>
          </a:p>
          <a:p>
            <a:r>
              <a:rPr lang="ru-RU" sz="3600" b="1" dirty="0" smtClean="0">
                <a:solidFill>
                  <a:srgbClr val="FFFF00"/>
                </a:solidFill>
              </a:rPr>
              <a:t>996 банков</a:t>
            </a:r>
            <a:r>
              <a:rPr lang="ru-RU" sz="3600" b="1" dirty="0" smtClean="0"/>
              <a:t>, в том числе:</a:t>
            </a:r>
          </a:p>
          <a:p>
            <a:r>
              <a:rPr lang="ru-RU" sz="2800" b="1" dirty="0"/>
              <a:t>2 – лицензия аннулирована</a:t>
            </a:r>
          </a:p>
          <a:p>
            <a:r>
              <a:rPr lang="ru-RU" sz="2800" b="1" dirty="0" smtClean="0"/>
              <a:t>140 </a:t>
            </a:r>
            <a:r>
              <a:rPr lang="ru-RU" sz="2800" b="1" dirty="0"/>
              <a:t>– лицензия отозвана</a:t>
            </a:r>
          </a:p>
          <a:p>
            <a:r>
              <a:rPr lang="ru-RU" sz="2800" b="1" dirty="0" smtClean="0"/>
              <a:t>854 - </a:t>
            </a:r>
            <a:r>
              <a:rPr lang="ru-RU" sz="2800" b="1" dirty="0"/>
              <a:t>действующие</a:t>
            </a:r>
          </a:p>
          <a:p>
            <a:r>
              <a:rPr lang="ru-RU" sz="3600" b="1" dirty="0" smtClean="0">
                <a:solidFill>
                  <a:srgbClr val="FFFF00"/>
                </a:solidFill>
              </a:rPr>
              <a:t>73 небанковские кредитные организации</a:t>
            </a:r>
            <a:r>
              <a:rPr lang="ru-RU" sz="3600" b="1" dirty="0" smtClean="0"/>
              <a:t>, в том числе:</a:t>
            </a:r>
          </a:p>
          <a:p>
            <a:r>
              <a:rPr lang="ru-RU" sz="2800" b="1" dirty="0" smtClean="0"/>
              <a:t>2 – лицензия аннулирована</a:t>
            </a:r>
          </a:p>
          <a:p>
            <a:r>
              <a:rPr lang="ru-RU" sz="2800" b="1" dirty="0" smtClean="0"/>
              <a:t>9 – лицензия отозвана</a:t>
            </a:r>
          </a:p>
          <a:p>
            <a:r>
              <a:rPr lang="ru-RU" sz="2800" b="1" dirty="0" smtClean="0"/>
              <a:t>1 – на стадии регистрации</a:t>
            </a:r>
          </a:p>
          <a:p>
            <a:r>
              <a:rPr lang="ru-RU" sz="2800" b="1" dirty="0" smtClean="0"/>
              <a:t>61 - действующие</a:t>
            </a:r>
          </a:p>
          <a:p>
            <a:endParaRPr lang="ru-RU" sz="2400" b="1" dirty="0"/>
          </a:p>
        </p:txBody>
      </p:sp>
    </p:spTree>
    <p:extLst>
      <p:ext uri="{BB962C8B-B14F-4D97-AF65-F5344CB8AC3E}">
        <p14:creationId xmlns:p14="http://schemas.microsoft.com/office/powerpoint/2010/main" val="20617340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7883" y="301213"/>
            <a:ext cx="10763966" cy="4893647"/>
          </a:xfrm>
          <a:prstGeom prst="rect">
            <a:avLst/>
          </a:prstGeom>
          <a:noFill/>
        </p:spPr>
        <p:txBody>
          <a:bodyPr wrap="square" rtlCol="0">
            <a:spAutoFit/>
          </a:bodyPr>
          <a:lstStyle/>
          <a:p>
            <a:r>
              <a:rPr lang="ru-RU" sz="3600" b="1" dirty="0" smtClean="0">
                <a:solidFill>
                  <a:srgbClr val="FFFF00"/>
                </a:solidFill>
              </a:rPr>
              <a:t>На 07.02.2014 </a:t>
            </a:r>
            <a:r>
              <a:rPr lang="ru-RU" sz="3600" b="1" dirty="0" smtClean="0"/>
              <a:t>в Приморском крае</a:t>
            </a:r>
          </a:p>
          <a:p>
            <a:r>
              <a:rPr lang="ru-RU" sz="3600" b="1" dirty="0" smtClean="0"/>
              <a:t>7 банков</a:t>
            </a:r>
          </a:p>
          <a:p>
            <a:endParaRPr lang="ru-RU" sz="3600" b="1" dirty="0"/>
          </a:p>
          <a:p>
            <a:endParaRPr lang="ru-RU" sz="3600" b="1" dirty="0" smtClean="0"/>
          </a:p>
          <a:p>
            <a:endParaRPr lang="ru-RU" sz="3600" b="1" dirty="0"/>
          </a:p>
          <a:p>
            <a:endParaRPr lang="ru-RU" sz="3600" b="1" dirty="0" smtClean="0"/>
          </a:p>
          <a:p>
            <a:endParaRPr lang="ru-RU" sz="3600" b="1" dirty="0" smtClean="0"/>
          </a:p>
          <a:p>
            <a:r>
              <a:rPr lang="ru-RU" sz="3600" b="1" dirty="0" smtClean="0"/>
              <a:t>1 небанковская кредитная организация</a:t>
            </a:r>
          </a:p>
          <a:p>
            <a:endParaRPr lang="ru-RU" sz="2400" b="1" dirty="0" smtClean="0"/>
          </a:p>
        </p:txBody>
      </p:sp>
      <p:graphicFrame>
        <p:nvGraphicFramePr>
          <p:cNvPr id="2" name="Таблица 1"/>
          <p:cNvGraphicFramePr>
            <a:graphicFrameLocks noGrp="1"/>
          </p:cNvGraphicFramePr>
          <p:nvPr>
            <p:extLst>
              <p:ext uri="{D42A27DB-BD31-4B8C-83A1-F6EECF244321}">
                <p14:modId xmlns:p14="http://schemas.microsoft.com/office/powerpoint/2010/main" val="2883756974"/>
              </p:ext>
            </p:extLst>
          </p:nvPr>
        </p:nvGraphicFramePr>
        <p:xfrm>
          <a:off x="699247" y="1678193"/>
          <a:ext cx="4238514" cy="2261235"/>
        </p:xfrm>
        <a:graphic>
          <a:graphicData uri="http://schemas.openxmlformats.org/drawingml/2006/table">
            <a:tbl>
              <a:tblPr>
                <a:tableStyleId>{5C22544A-7EE6-4342-B048-85BDC9FD1C3A}</a:tableStyleId>
              </a:tblPr>
              <a:tblGrid>
                <a:gridCol w="4238514"/>
              </a:tblGrid>
              <a:tr h="162462">
                <a:tc>
                  <a:txBody>
                    <a:bodyPr/>
                    <a:lstStyle/>
                    <a:p>
                      <a:pPr algn="l" fontAlgn="t"/>
                      <a:r>
                        <a:rPr lang="ru-RU" sz="1800" b="1" u="none" strike="noStrike" dirty="0" smtClean="0">
                          <a:effectLst/>
                        </a:rPr>
                        <a:t>1. ДАЛТА-БАНК</a:t>
                      </a:r>
                      <a:endParaRPr lang="ru-RU" sz="1800" b="1" i="0" u="none" strike="noStrike" dirty="0">
                        <a:solidFill>
                          <a:srgbClr val="001F4B"/>
                        </a:solidFill>
                        <a:effectLst/>
                        <a:latin typeface="Times New Roman" panose="02020603050405020304" pitchFamily="18" charset="0"/>
                      </a:endParaRPr>
                    </a:p>
                  </a:txBody>
                  <a:tcPr marL="9525" marR="9525" marT="9525" marB="0"/>
                </a:tc>
              </a:tr>
              <a:tr h="211201">
                <a:tc>
                  <a:txBody>
                    <a:bodyPr/>
                    <a:lstStyle/>
                    <a:p>
                      <a:pPr algn="l" fontAlgn="t"/>
                      <a:r>
                        <a:rPr lang="ru-RU" sz="1800" b="1" u="none" strike="noStrike" dirty="0" smtClean="0">
                          <a:solidFill>
                            <a:srgbClr val="FF0000"/>
                          </a:solidFill>
                          <a:effectLst/>
                        </a:rPr>
                        <a:t>2. ВОСТОКБИЗНЕСБАНК – лицензия</a:t>
                      </a:r>
                      <a:r>
                        <a:rPr lang="ru-RU" sz="1800" b="1" u="none" strike="noStrike" baseline="0" dirty="0" smtClean="0">
                          <a:solidFill>
                            <a:srgbClr val="FF0000"/>
                          </a:solidFill>
                          <a:effectLst/>
                        </a:rPr>
                        <a:t> отозвана</a:t>
                      </a:r>
                      <a:endParaRPr lang="ru-RU" sz="1800" b="1" i="0" u="none" strike="noStrike" dirty="0">
                        <a:solidFill>
                          <a:srgbClr val="FF0000"/>
                        </a:solidFill>
                        <a:effectLst/>
                        <a:latin typeface="Times New Roman" panose="02020603050405020304" pitchFamily="18" charset="0"/>
                      </a:endParaRPr>
                    </a:p>
                  </a:txBody>
                  <a:tcPr marL="9525" marR="9525" marT="9525" marB="0"/>
                </a:tc>
              </a:tr>
              <a:tr h="211201">
                <a:tc>
                  <a:txBody>
                    <a:bodyPr/>
                    <a:lstStyle/>
                    <a:p>
                      <a:pPr algn="l" fontAlgn="t"/>
                      <a:r>
                        <a:rPr lang="ru-RU" sz="1800" b="1" u="none" strike="noStrike" dirty="0" smtClean="0">
                          <a:effectLst/>
                        </a:rPr>
                        <a:t>3. ПРИМОРСКИЙ </a:t>
                      </a:r>
                      <a:r>
                        <a:rPr lang="ru-RU" sz="1800" b="1" u="none" strike="noStrike" dirty="0">
                          <a:effectLst/>
                        </a:rPr>
                        <a:t>ТЕРРИТОРИАЛЬНЫЙ</a:t>
                      </a:r>
                      <a:endParaRPr lang="ru-RU" sz="1800" b="1" i="0" u="none" strike="noStrike" dirty="0">
                        <a:solidFill>
                          <a:srgbClr val="001F4B"/>
                        </a:solidFill>
                        <a:effectLst/>
                        <a:latin typeface="Times New Roman" panose="02020603050405020304" pitchFamily="18" charset="0"/>
                      </a:endParaRPr>
                    </a:p>
                  </a:txBody>
                  <a:tcPr marL="9525" marR="9525" marT="9525" marB="0"/>
                </a:tc>
              </a:tr>
              <a:tr h="52107">
                <a:tc>
                  <a:txBody>
                    <a:bodyPr/>
                    <a:lstStyle/>
                    <a:p>
                      <a:pPr algn="l" fontAlgn="t"/>
                      <a:r>
                        <a:rPr lang="ru-RU" sz="1800" b="1" u="none" strike="noStrike" dirty="0" smtClean="0">
                          <a:effectLst/>
                        </a:rPr>
                        <a:t>4. ПРИМСОЦБАНК</a:t>
                      </a:r>
                      <a:endParaRPr lang="ru-RU" sz="1800" b="1" i="0" u="none" strike="noStrike" dirty="0">
                        <a:solidFill>
                          <a:srgbClr val="001F4B"/>
                        </a:solidFill>
                        <a:effectLst/>
                        <a:latin typeface="Times New Roman" panose="02020603050405020304" pitchFamily="18" charset="0"/>
                      </a:endParaRPr>
                    </a:p>
                  </a:txBody>
                  <a:tcPr marL="9525" marR="9525" marT="9525" marB="0"/>
                </a:tc>
              </a:tr>
              <a:tr h="162462">
                <a:tc>
                  <a:txBody>
                    <a:bodyPr/>
                    <a:lstStyle/>
                    <a:p>
                      <a:pPr algn="l" fontAlgn="t"/>
                      <a:r>
                        <a:rPr lang="ru-RU" sz="1800" b="1" u="none" strike="noStrike" dirty="0" smtClean="0">
                          <a:effectLst/>
                        </a:rPr>
                        <a:t>5. ДАЛЬНЕВОСТОЧНЫЙ </a:t>
                      </a:r>
                      <a:r>
                        <a:rPr lang="ru-RU" sz="1800" b="1" u="none" strike="noStrike" dirty="0">
                          <a:effectLst/>
                        </a:rPr>
                        <a:t>БАНК</a:t>
                      </a:r>
                      <a:endParaRPr lang="ru-RU" sz="1800" b="1" i="0" u="none" strike="noStrike" dirty="0">
                        <a:solidFill>
                          <a:srgbClr val="001F4B"/>
                        </a:solidFill>
                        <a:effectLst/>
                        <a:latin typeface="Times New Roman" panose="02020603050405020304" pitchFamily="18" charset="0"/>
                      </a:endParaRPr>
                    </a:p>
                  </a:txBody>
                  <a:tcPr marL="9525" marR="9525" marT="9525" marB="0"/>
                </a:tc>
              </a:tr>
              <a:tr h="211201">
                <a:tc>
                  <a:txBody>
                    <a:bodyPr/>
                    <a:lstStyle/>
                    <a:p>
                      <a:pPr algn="l" fontAlgn="t"/>
                      <a:r>
                        <a:rPr lang="ru-RU" sz="1800" b="1" u="none" strike="noStrike" dirty="0" smtClean="0">
                          <a:effectLst/>
                        </a:rPr>
                        <a:t>6. ПРИМОРЬЕ</a:t>
                      </a:r>
                      <a:endParaRPr lang="ru-RU" sz="1800" b="1" i="0" u="none" strike="noStrike" dirty="0">
                        <a:solidFill>
                          <a:srgbClr val="001F4B"/>
                        </a:solidFill>
                        <a:effectLst/>
                        <a:latin typeface="Times New Roman" panose="02020603050405020304" pitchFamily="18" charset="0"/>
                      </a:endParaRPr>
                    </a:p>
                  </a:txBody>
                  <a:tcPr marL="9525" marR="9525" marT="9525" marB="0"/>
                </a:tc>
              </a:tr>
              <a:tr h="211201">
                <a:tc>
                  <a:txBody>
                    <a:bodyPr/>
                    <a:lstStyle/>
                    <a:p>
                      <a:pPr algn="l" fontAlgn="t"/>
                      <a:r>
                        <a:rPr lang="ru-RU" sz="1800" b="1" u="none" strike="noStrike" dirty="0" smtClean="0">
                          <a:effectLst/>
                        </a:rPr>
                        <a:t>7. САММИТ </a:t>
                      </a:r>
                      <a:r>
                        <a:rPr lang="ru-RU" sz="1800" b="1" u="none" strike="noStrike" dirty="0">
                          <a:effectLst/>
                        </a:rPr>
                        <a:t>БАНК</a:t>
                      </a:r>
                      <a:endParaRPr lang="ru-RU" sz="1800" b="1" i="0" u="none" strike="noStrike" dirty="0">
                        <a:solidFill>
                          <a:srgbClr val="001F4B"/>
                        </a:solidFill>
                        <a:effectLst/>
                        <a:latin typeface="Times New Roman" panose="02020603050405020304" pitchFamily="18" charset="0"/>
                      </a:endParaRPr>
                    </a:p>
                  </a:txBody>
                  <a:tcPr marL="9525" marR="9525" marT="9525" marB="0"/>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4212589523"/>
              </p:ext>
            </p:extLst>
          </p:nvPr>
        </p:nvGraphicFramePr>
        <p:xfrm>
          <a:off x="720763" y="4911015"/>
          <a:ext cx="4238514" cy="558165"/>
        </p:xfrm>
        <a:graphic>
          <a:graphicData uri="http://schemas.openxmlformats.org/drawingml/2006/table">
            <a:tbl>
              <a:tblPr>
                <a:tableStyleId>{5C22544A-7EE6-4342-B048-85BDC9FD1C3A}</a:tableStyleId>
              </a:tblPr>
              <a:tblGrid>
                <a:gridCol w="4238514"/>
              </a:tblGrid>
              <a:tr h="211201">
                <a:tc>
                  <a:txBody>
                    <a:bodyPr/>
                    <a:lstStyle/>
                    <a:p>
                      <a:pPr algn="l" fontAlgn="t"/>
                      <a:r>
                        <a:rPr lang="ru-RU" sz="1800" b="1" u="none" strike="noStrike" dirty="0" smtClean="0">
                          <a:solidFill>
                            <a:srgbClr val="FF0000"/>
                          </a:solidFill>
                          <a:effectLst/>
                        </a:rPr>
                        <a:t>1. МЕЖБАНКОВСКИЙ </a:t>
                      </a:r>
                      <a:r>
                        <a:rPr lang="ru-RU" sz="1800" b="1" u="none" strike="noStrike" dirty="0">
                          <a:solidFill>
                            <a:srgbClr val="FF0000"/>
                          </a:solidFill>
                          <a:effectLst/>
                        </a:rPr>
                        <a:t>РАСЧЕТНЫЙ </a:t>
                      </a:r>
                      <a:r>
                        <a:rPr lang="ru-RU" sz="1800" b="1" u="none" strike="noStrike" dirty="0" smtClean="0">
                          <a:solidFill>
                            <a:srgbClr val="FF0000"/>
                          </a:solidFill>
                          <a:effectLst/>
                        </a:rPr>
                        <a:t>ЦЕНТР – лицензия</a:t>
                      </a:r>
                      <a:r>
                        <a:rPr lang="ru-RU" sz="1800" b="1" u="none" strike="noStrike" baseline="0" dirty="0" smtClean="0">
                          <a:solidFill>
                            <a:srgbClr val="FF0000"/>
                          </a:solidFill>
                          <a:effectLst/>
                        </a:rPr>
                        <a:t> отозвана</a:t>
                      </a:r>
                      <a:endParaRPr lang="ru-RU" sz="1800" b="1" i="0" u="none" strike="noStrike" dirty="0">
                        <a:solidFill>
                          <a:srgbClr val="FF0000"/>
                        </a:solidFill>
                        <a:effectLst/>
                        <a:latin typeface="Times New Roman" panose="02020603050405020304" pitchFamily="18" charset="0"/>
                      </a:endParaRPr>
                    </a:p>
                  </a:txBody>
                  <a:tcPr marL="9525" marR="9525" marT="9525" marB="0"/>
                </a:tc>
              </a:tr>
            </a:tbl>
          </a:graphicData>
        </a:graphic>
      </p:graphicFrame>
    </p:spTree>
    <p:extLst>
      <p:ext uri="{BB962C8B-B14F-4D97-AF65-F5344CB8AC3E}">
        <p14:creationId xmlns:p14="http://schemas.microsoft.com/office/powerpoint/2010/main" val="4078048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7883" y="301213"/>
            <a:ext cx="10763966" cy="5386090"/>
          </a:xfrm>
          <a:prstGeom prst="rect">
            <a:avLst/>
          </a:prstGeom>
          <a:noFill/>
        </p:spPr>
        <p:txBody>
          <a:bodyPr wrap="square" rtlCol="0">
            <a:spAutoFit/>
          </a:bodyPr>
          <a:lstStyle/>
          <a:p>
            <a:pPr algn="ctr"/>
            <a:r>
              <a:rPr lang="ru-RU" sz="3600" b="1" dirty="0" smtClean="0">
                <a:solidFill>
                  <a:srgbClr val="FFFF00"/>
                </a:solidFill>
              </a:rPr>
              <a:t>Небанковские кредитные организации</a:t>
            </a:r>
          </a:p>
          <a:p>
            <a:endParaRPr lang="ru-RU" sz="2800" b="1" dirty="0"/>
          </a:p>
          <a:p>
            <a:r>
              <a:rPr lang="ru-RU" sz="2800" b="1" dirty="0" smtClean="0"/>
              <a:t>1</a:t>
            </a:r>
            <a:r>
              <a:rPr lang="ru-RU" sz="2800" b="1" dirty="0"/>
              <a:t>) НКО, имеющие право на осуществление переводов денежных средств без открытия счета и проведение связанных с ними иных банковских операций – такие НКО получили в документах ЦБ РФ и на практике наименование </a:t>
            </a:r>
            <a:r>
              <a:rPr lang="ru-RU" sz="2800" b="1" dirty="0">
                <a:solidFill>
                  <a:srgbClr val="FFFF00"/>
                </a:solidFill>
              </a:rPr>
              <a:t>Платежные НКО</a:t>
            </a:r>
            <a:r>
              <a:rPr lang="ru-RU" sz="2800" b="1" dirty="0"/>
              <a:t>;</a:t>
            </a:r>
          </a:p>
          <a:p>
            <a:r>
              <a:rPr lang="ru-RU" sz="2800" b="1" dirty="0"/>
              <a:t>2) НКО, имеющие право осуществлять отдельные банковские операции, сочетания которых устанавливаются Центральным банком. Банк России установил эти сочетания Инструкцией № </a:t>
            </a:r>
            <a:r>
              <a:rPr lang="ru-RU" sz="2800" b="1" dirty="0">
                <a:hlinkClick r:id="rId2" tooltip="Инструкция ЦБ РФ от 02.04.2010 135-И"/>
              </a:rPr>
              <a:t>135-И</a:t>
            </a:r>
            <a:r>
              <a:rPr lang="ru-RU" sz="2800" b="1" dirty="0"/>
              <a:t>, предусмотрев две разновидности лицензий – для так называемых </a:t>
            </a:r>
            <a:r>
              <a:rPr lang="ru-RU" sz="2800" b="1" dirty="0">
                <a:solidFill>
                  <a:srgbClr val="FFFF00"/>
                </a:solidFill>
              </a:rPr>
              <a:t>Расчетных НКО и Депозитно-кредитных НКО.</a:t>
            </a:r>
          </a:p>
          <a:p>
            <a:endParaRPr lang="ru-RU" sz="2800" b="1" dirty="0"/>
          </a:p>
        </p:txBody>
      </p:sp>
    </p:spTree>
    <p:extLst>
      <p:ext uri="{BB962C8B-B14F-4D97-AF65-F5344CB8AC3E}">
        <p14:creationId xmlns:p14="http://schemas.microsoft.com/office/powerpoint/2010/main" val="3106003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9699" y="173089"/>
            <a:ext cx="11585986" cy="6555641"/>
          </a:xfrm>
          <a:prstGeom prst="rect">
            <a:avLst/>
          </a:prstGeom>
        </p:spPr>
        <p:txBody>
          <a:bodyPr wrap="square">
            <a:spAutoFit/>
          </a:bodyPr>
          <a:lstStyle/>
          <a:p>
            <a:r>
              <a:rPr lang="ru-RU" sz="2000" b="1" dirty="0" smtClean="0">
                <a:solidFill>
                  <a:srgbClr val="FFFF00"/>
                </a:solidFill>
              </a:rPr>
              <a:t>Платежные </a:t>
            </a:r>
            <a:r>
              <a:rPr lang="ru-RU" sz="2000" b="1" dirty="0">
                <a:solidFill>
                  <a:srgbClr val="FFFF00"/>
                </a:solidFill>
              </a:rPr>
              <a:t>НКО </a:t>
            </a:r>
            <a:r>
              <a:rPr lang="ru-RU" sz="2000" b="1" dirty="0"/>
              <a:t>в первую очередь обязаны своим появлением закону № </a:t>
            </a:r>
            <a:r>
              <a:rPr lang="ru-RU" sz="2000" b="1" dirty="0">
                <a:hlinkClick r:id="rId2" tooltip="О национальной платежной системе"/>
              </a:rPr>
              <a:t>161-ФЗ</a:t>
            </a:r>
            <a:r>
              <a:rPr lang="ru-RU" sz="2000" b="1" dirty="0"/>
              <a:t> «О национальной платежной системе», обязавшему всех юридических лиц, предоставляющих услуги по переводу денежных </a:t>
            </a:r>
            <a:r>
              <a:rPr lang="ru-RU" sz="2000" b="1" dirty="0" smtClean="0"/>
              <a:t>средств, </a:t>
            </a:r>
            <a:r>
              <a:rPr lang="ru-RU" sz="2000" b="1" dirty="0"/>
              <a:t>иметь статус банка или НКО и работать, соответственно, с лицензией Центрального банка. Дело в том, что для работы с электронными деньгами и для осуществления платежей, принятых от </a:t>
            </a:r>
            <a:r>
              <a:rPr lang="ru-RU" sz="2000" b="1" dirty="0" smtClean="0"/>
              <a:t>физических лиц </a:t>
            </a:r>
            <a:r>
              <a:rPr lang="ru-RU" sz="2000" b="1" dirty="0"/>
              <a:t>в пользу иных физических или юридических лиц необходимым и достаточным условием является наличие в лицензии права на осуществление переводов без открытия клиентам банковского счета</a:t>
            </a:r>
            <a:r>
              <a:rPr lang="ru-RU" sz="2000" b="1" dirty="0" smtClean="0"/>
              <a:t>.</a:t>
            </a:r>
          </a:p>
          <a:p>
            <a:r>
              <a:rPr lang="ru-RU" sz="2000" b="1" dirty="0"/>
              <a:t>Платежные НКО могут только совершать переводы без открытия </a:t>
            </a:r>
            <a:r>
              <a:rPr lang="ru-RU" sz="2000" b="1" dirty="0" smtClean="0"/>
              <a:t>счета и </a:t>
            </a:r>
            <a:r>
              <a:rPr lang="ru-RU" sz="2000" b="1" dirty="0"/>
              <a:t>проводя прием и инкассацию строго тех денег и документов, которые относятся к принятым переводам. Минимальный уставный капитал вновь создаваемой Платежной НКО составляет 18 миллионов </a:t>
            </a:r>
            <a:r>
              <a:rPr lang="ru-RU" sz="2000" b="1" dirty="0" smtClean="0"/>
              <a:t>рублей.</a:t>
            </a:r>
          </a:p>
          <a:p>
            <a:endParaRPr lang="ru-RU" sz="2000" b="1" dirty="0" smtClean="0"/>
          </a:p>
          <a:p>
            <a:r>
              <a:rPr lang="ru-RU" sz="2000" b="1" dirty="0">
                <a:solidFill>
                  <a:srgbClr val="FFFF00"/>
                </a:solidFill>
              </a:rPr>
              <a:t>Депозитно-кредитные НКО </a:t>
            </a:r>
            <a:r>
              <a:rPr lang="ru-RU" sz="2000" b="1" dirty="0"/>
              <a:t>представляют собой самую малочисленную группу НКО, их всего 4 в банковской системе РФ. Эти НКО могут привлекать денежные средства на депозиты только от юридических лиц, размещать привлеченные деньги (выдавать кредиты физическим и юридическим лицам), заниматься куплей-продажей иностранной валюты в безналичной форме, проводя эту операцию исключительно от своего имени и за свой счет и выдавать банковские гарантии. Депозитно-кредитным НКО </a:t>
            </a:r>
            <a:r>
              <a:rPr lang="ru-RU" sz="2000" b="1" u="sng" dirty="0"/>
              <a:t>не разрешается </a:t>
            </a:r>
            <a:r>
              <a:rPr lang="ru-RU" sz="2000" b="1" dirty="0"/>
              <a:t>открывать и вести банковские счета, осуществлять расчеты по поручению физических и юридических лиц, заниматься инкассацией, осуществлять переводы без открытия банковских счетов.</a:t>
            </a:r>
          </a:p>
          <a:p>
            <a:endParaRPr lang="ru-RU" sz="2000" b="1" dirty="0"/>
          </a:p>
        </p:txBody>
      </p:sp>
    </p:spTree>
    <p:extLst>
      <p:ext uri="{BB962C8B-B14F-4D97-AF65-F5344CB8AC3E}">
        <p14:creationId xmlns:p14="http://schemas.microsoft.com/office/powerpoint/2010/main" val="31690766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7275" y="657184"/>
            <a:ext cx="11564471" cy="5570756"/>
          </a:xfrm>
          <a:prstGeom prst="rect">
            <a:avLst/>
          </a:prstGeom>
        </p:spPr>
        <p:txBody>
          <a:bodyPr wrap="square">
            <a:spAutoFit/>
          </a:bodyPr>
          <a:lstStyle/>
          <a:p>
            <a:r>
              <a:rPr lang="ru-RU" sz="2000" b="1" dirty="0">
                <a:solidFill>
                  <a:srgbClr val="FFFF00"/>
                </a:solidFill>
              </a:rPr>
              <a:t>Расчетные НКО </a:t>
            </a:r>
            <a:r>
              <a:rPr lang="ru-RU" sz="2000" b="1" dirty="0"/>
              <a:t>преобладают в банковской системе, на их долю приходится более 77% всех зарегистрированных НКО, и именно Расчетные НКО имеют право на совершение наиболее широкого спектра банковских операций, предусмотренных для небанковских кредитных организаций. Расчетные НКО получают лицензию на осуществление банковских операций в соответствии с Приложением № 9 к Инструкции ЦБ РФ № </a:t>
            </a:r>
            <a:r>
              <a:rPr lang="ru-RU" sz="2000" b="1" dirty="0">
                <a:hlinkClick r:id="rId2" tooltip="Инструкция ЦБ РФ от 02.04.2010 135-И"/>
              </a:rPr>
              <a:t>135-И</a:t>
            </a:r>
            <a:r>
              <a:rPr lang="ru-RU" sz="2000" b="1" dirty="0"/>
              <a:t> и имеют право на открытие и ведение банковских счетов юридических лиц</a:t>
            </a:r>
            <a:r>
              <a:rPr lang="ru-RU" sz="2000" b="1" dirty="0" smtClean="0"/>
              <a:t>,</a:t>
            </a:r>
            <a:r>
              <a:rPr lang="ru-RU" sz="2000" b="1" dirty="0"/>
              <a:t> осуществление переводов денежных средств по поручению юридических лиц, в том числе банков-корреспондентов, по их банковским счетам без ограничений, которые предусмотрены по этим же видам операций для Платежных НКО, а также на инкассацию денежных средств, векселей, платежных и расчетных документов и кассовое обслуживание юридических и физических лиц (осуществляется только в связи с переводами денежных средств без открытия банковских счетов, в том числе электронных денежных средств), на куплю-продажу иностранной валюты в наличной и безналичной формах, на осуществление переводов денежных средств без открытия банковских счетов</a:t>
            </a:r>
            <a:r>
              <a:rPr lang="ru-RU" sz="2000" b="1" dirty="0" smtClean="0"/>
              <a:t>.</a:t>
            </a:r>
          </a:p>
          <a:p>
            <a:endParaRPr lang="ru-RU" sz="2000" b="1" dirty="0"/>
          </a:p>
          <a:p>
            <a:r>
              <a:rPr lang="ru-RU" sz="2800" b="1" dirty="0"/>
              <a:t>Ни Платежные, ни Расчетные НКО </a:t>
            </a:r>
            <a:r>
              <a:rPr lang="ru-RU" sz="2800" b="1" dirty="0">
                <a:solidFill>
                  <a:srgbClr val="FFFF00"/>
                </a:solidFill>
              </a:rPr>
              <a:t>не могут </a:t>
            </a:r>
            <a:r>
              <a:rPr lang="ru-RU" sz="2800" b="1" dirty="0"/>
              <a:t>заниматься выдачей кредитов и привлечением денежных средств на депозиты.</a:t>
            </a:r>
          </a:p>
          <a:p>
            <a:endParaRPr lang="ru-RU" sz="2000" b="1" dirty="0"/>
          </a:p>
        </p:txBody>
      </p:sp>
    </p:spTree>
    <p:extLst>
      <p:ext uri="{BB962C8B-B14F-4D97-AF65-F5344CB8AC3E}">
        <p14:creationId xmlns:p14="http://schemas.microsoft.com/office/powerpoint/2010/main" val="36769814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7884" y="268941"/>
            <a:ext cx="10940526" cy="6370975"/>
          </a:xfrm>
          <a:prstGeom prst="rect">
            <a:avLst/>
          </a:prstGeom>
        </p:spPr>
        <p:txBody>
          <a:bodyPr wrap="square">
            <a:spAutoFit/>
          </a:bodyPr>
          <a:lstStyle/>
          <a:p>
            <a:r>
              <a:rPr lang="ru-RU" sz="2400" b="1" dirty="0"/>
              <a:t>Можно сказать, что сегодня формируется </a:t>
            </a:r>
            <a:r>
              <a:rPr lang="ru-RU" sz="2400" b="1" dirty="0">
                <a:solidFill>
                  <a:srgbClr val="FFFF00"/>
                </a:solidFill>
              </a:rPr>
              <a:t>новое поколение небанковских кредитных организаций</a:t>
            </a:r>
            <a:r>
              <a:rPr lang="ru-RU" sz="2400" b="1" dirty="0"/>
              <a:t>, ориентированных на высокотехнологичный, удобный и мгновенный сервис. Бурное развитие интернет-технологий и их тесное переплетение с банковскими технологиями позволяет новым НКО «обитать» исключительно в виртуальном пространстве,  используя те же банки, а также торговые и терминальные сети в качестве физических точек взаимодействия с клиентами. Расчетные НКО сейчас становятся не только операторами по переводу денежных средств и операторами по переводу электронных денежных средств, они выступают еще и операторами платежных систем, клиринговыми центрами, расчетными центрами, обслуживающими платежные системы, биржи, рынок ценных бумаг. Новое поколение НКО в целях завоевания рынка взаимодействует практически со всеми его субъектами: банками, торговыми сетями, процессинговыми центрами, терминальными сетями, интернет-магазинами, платежными системами, мобильными операторами связи, поставщиками услуг. Современные НКО выстраивают собственные платежные сети, объединяют в платежные системы сотни банков, расширяют географию своего присутствия.</a:t>
            </a:r>
          </a:p>
        </p:txBody>
      </p:sp>
    </p:spTree>
    <p:extLst>
      <p:ext uri="{BB962C8B-B14F-4D97-AF65-F5344CB8AC3E}">
        <p14:creationId xmlns:p14="http://schemas.microsoft.com/office/powerpoint/2010/main" val="16327684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3335" y="451821"/>
            <a:ext cx="11134165" cy="6124754"/>
          </a:xfrm>
          <a:prstGeom prst="rect">
            <a:avLst/>
          </a:prstGeom>
        </p:spPr>
        <p:txBody>
          <a:bodyPr wrap="square">
            <a:spAutoFit/>
          </a:bodyPr>
          <a:lstStyle/>
          <a:p>
            <a:pPr indent="252095" algn="just">
              <a:spcAft>
                <a:spcPts val="0"/>
              </a:spcAft>
            </a:pPr>
            <a:r>
              <a:rPr lang="ru-RU" sz="2800" dirty="0">
                <a:latin typeface="Times New Roman" panose="02020603050405020304" pitchFamily="18" charset="0"/>
                <a:ea typeface="Times New Roman" panose="02020603050405020304" pitchFamily="18" charset="0"/>
              </a:rPr>
              <a:t>В результате банковской реформы 1987–1992 годов в России сформировалась </a:t>
            </a:r>
            <a:r>
              <a:rPr lang="ru-RU" sz="2800" b="1" dirty="0">
                <a:solidFill>
                  <a:srgbClr val="FFFF00"/>
                </a:solidFill>
                <a:latin typeface="Times New Roman" panose="02020603050405020304" pitchFamily="18" charset="0"/>
                <a:ea typeface="Times New Roman" panose="02020603050405020304" pitchFamily="18" charset="0"/>
              </a:rPr>
              <a:t>двухуровневая банковская система</a:t>
            </a:r>
            <a:r>
              <a:rPr lang="ru-RU" sz="2800" dirty="0">
                <a:latin typeface="Times New Roman" panose="02020603050405020304" pitchFamily="18" charset="0"/>
                <a:ea typeface="Times New Roman" panose="02020603050405020304" pitchFamily="18" charset="0"/>
              </a:rPr>
              <a:t>:</a:t>
            </a:r>
          </a:p>
          <a:p>
            <a:pPr indent="252095" algn="just">
              <a:spcAft>
                <a:spcPts val="0"/>
              </a:spcAft>
            </a:pPr>
            <a:r>
              <a:rPr lang="ru-RU" sz="2800" i="1" dirty="0">
                <a:solidFill>
                  <a:srgbClr val="FFFF00"/>
                </a:solidFill>
                <a:latin typeface="Times New Roman" panose="02020603050405020304" pitchFamily="18" charset="0"/>
                <a:ea typeface="Times New Roman" panose="02020603050405020304" pitchFamily="18" charset="0"/>
              </a:rPr>
              <a:t>1 уровень </a:t>
            </a:r>
            <a:r>
              <a:rPr lang="ru-RU" sz="2800" i="1" dirty="0">
                <a:latin typeface="Times New Roman" panose="02020603050405020304" pitchFamily="18" charset="0"/>
                <a:ea typeface="Times New Roman" panose="02020603050405020304" pitchFamily="18" charset="0"/>
              </a:rPr>
              <a:t>– Центральный банк России;</a:t>
            </a:r>
            <a:endParaRPr lang="ru-RU" sz="2800" dirty="0">
              <a:latin typeface="Times New Roman" panose="02020603050405020304" pitchFamily="18" charset="0"/>
              <a:ea typeface="Times New Roman" panose="02020603050405020304" pitchFamily="18" charset="0"/>
            </a:endParaRPr>
          </a:p>
          <a:p>
            <a:pPr indent="252095" algn="just">
              <a:spcAft>
                <a:spcPts val="0"/>
              </a:spcAft>
            </a:pPr>
            <a:r>
              <a:rPr lang="ru-RU" sz="2800" i="1" dirty="0">
                <a:solidFill>
                  <a:srgbClr val="FFFF00"/>
                </a:solidFill>
                <a:latin typeface="Times New Roman" panose="02020603050405020304" pitchFamily="18" charset="0"/>
                <a:ea typeface="Times New Roman" panose="02020603050405020304" pitchFamily="18" charset="0"/>
              </a:rPr>
              <a:t>2 уровень </a:t>
            </a:r>
            <a:r>
              <a:rPr lang="ru-RU" sz="2800" i="1" dirty="0">
                <a:latin typeface="Times New Roman" panose="02020603050405020304" pitchFamily="18" charset="0"/>
                <a:ea typeface="Times New Roman" panose="02020603050405020304" pitchFamily="18" charset="0"/>
              </a:rPr>
              <a:t>– коммерческие банки и другие финансово-кредитные учреждения, осуществляющие отдельные банковские операции.</a:t>
            </a:r>
            <a:endParaRPr lang="ru-RU" sz="2800" dirty="0">
              <a:latin typeface="Times New Roman" panose="02020603050405020304" pitchFamily="18" charset="0"/>
              <a:ea typeface="Times New Roman" panose="02020603050405020304" pitchFamily="18" charset="0"/>
            </a:endParaRPr>
          </a:p>
          <a:p>
            <a:pPr indent="252095" algn="just">
              <a:spcAft>
                <a:spcPts val="0"/>
              </a:spcAft>
            </a:pPr>
            <a:r>
              <a:rPr lang="ru-RU" sz="2800" dirty="0">
                <a:latin typeface="Times New Roman" panose="02020603050405020304" pitchFamily="18" charset="0"/>
                <a:ea typeface="Times New Roman" panose="02020603050405020304" pitchFamily="18" charset="0"/>
              </a:rPr>
              <a:t>В настоящее время наиболее заметным явлением в </a:t>
            </a:r>
            <a:r>
              <a:rPr lang="ru-RU" sz="2800" b="1" u="sng" dirty="0">
                <a:solidFill>
                  <a:srgbClr val="FFFF00"/>
                </a:solidFill>
                <a:latin typeface="Times New Roman" panose="02020603050405020304" pitchFamily="18" charset="0"/>
                <a:ea typeface="Times New Roman" panose="02020603050405020304" pitchFamily="18" charset="0"/>
              </a:rPr>
              <a:t>кредитной системе</a:t>
            </a:r>
            <a:r>
              <a:rPr lang="ru-RU" sz="2800" b="1" dirty="0">
                <a:solidFill>
                  <a:srgbClr val="FFFF00"/>
                </a:solidFill>
                <a:latin typeface="Times New Roman" panose="02020603050405020304" pitchFamily="18" charset="0"/>
                <a:ea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rPr>
              <a:t>страны можно считать: </a:t>
            </a:r>
          </a:p>
          <a:p>
            <a:pPr indent="252095" algn="just">
              <a:spcAft>
                <a:spcPts val="0"/>
              </a:spcAft>
            </a:pPr>
            <a:r>
              <a:rPr lang="ru-RU" sz="2800" dirty="0">
                <a:latin typeface="Times New Roman" panose="02020603050405020304" pitchFamily="18" charset="0"/>
                <a:ea typeface="Times New Roman" panose="02020603050405020304" pitchFamily="18" charset="0"/>
              </a:rPr>
              <a:t>1.	Концентрацию и централизацию банковского капитала. </a:t>
            </a:r>
          </a:p>
          <a:p>
            <a:pPr indent="252095" algn="just">
              <a:spcAft>
                <a:spcPts val="0"/>
              </a:spcAft>
            </a:pPr>
            <a:r>
              <a:rPr lang="ru-RU" sz="2800" dirty="0">
                <a:latin typeface="Times New Roman" panose="02020603050405020304" pitchFamily="18" charset="0"/>
                <a:ea typeface="Times New Roman" panose="02020603050405020304" pitchFamily="18" charset="0"/>
              </a:rPr>
              <a:t>2.	Острую конкуренцию в банковском деле, которая постепенно ведет к вытеснению мелких кредитных учреждений и поглощению их более крупными.</a:t>
            </a:r>
          </a:p>
          <a:p>
            <a:pPr indent="252095" algn="just">
              <a:spcAft>
                <a:spcPts val="0"/>
              </a:spcAft>
            </a:pPr>
            <a:r>
              <a:rPr lang="ru-RU" sz="2800" dirty="0">
                <a:latin typeface="Times New Roman" panose="02020603050405020304" pitchFamily="18" charset="0"/>
                <a:ea typeface="Times New Roman" panose="02020603050405020304" pitchFamily="18" charset="0"/>
              </a:rPr>
              <a:t>3.	Расширение корреспондентских отношений, то есть договорных отношений между банками с целью взаимного выполнения операций. </a:t>
            </a:r>
          </a:p>
          <a:p>
            <a:pPr indent="252095" algn="just">
              <a:spcAft>
                <a:spcPts val="0"/>
              </a:spcAft>
            </a:pPr>
            <a:r>
              <a:rPr lang="ru-RU" sz="2800" dirty="0">
                <a:latin typeface="Times New Roman" panose="02020603050405020304" pitchFamily="18" charset="0"/>
                <a:ea typeface="Times New Roman" panose="02020603050405020304" pitchFamily="18" charset="0"/>
              </a:rPr>
              <a:t>4.	Международная конкуренция в банковском деле.</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927211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275" y="451821"/>
            <a:ext cx="11456894" cy="5570756"/>
          </a:xfrm>
          <a:prstGeom prst="rect">
            <a:avLst/>
          </a:prstGeom>
        </p:spPr>
        <p:txBody>
          <a:bodyPr wrap="square">
            <a:spAutoFit/>
          </a:bodyPr>
          <a:lstStyle/>
          <a:p>
            <a:pPr indent="252095" algn="just"/>
            <a:r>
              <a:rPr lang="ru-RU" sz="2400" b="1" dirty="0">
                <a:solidFill>
                  <a:srgbClr val="FFFF00"/>
                </a:solidFill>
                <a:latin typeface="Times New Roman" panose="02020603050405020304" pitchFamily="18" charset="0"/>
                <a:ea typeface="Times New Roman" panose="02020603050405020304" pitchFamily="18" charset="0"/>
              </a:rPr>
              <a:t>Центральный банк Российской Федерации </a:t>
            </a:r>
            <a:r>
              <a:rPr lang="ru-RU" sz="2400" dirty="0">
                <a:latin typeface="Times New Roman" panose="02020603050405020304" pitchFamily="18" charset="0"/>
                <a:ea typeface="Times New Roman" panose="02020603050405020304" pitchFamily="18" charset="0"/>
              </a:rPr>
              <a:t>(Банк России) был образован на основании Федерального закона «О Центральном банке Российской Федерации (Банке России)» № 86-ФЗ от 10 июля 2002 </a:t>
            </a:r>
            <a:r>
              <a:rPr lang="ru-RU" sz="2400" dirty="0" smtClean="0">
                <a:latin typeface="Times New Roman" panose="02020603050405020304" pitchFamily="18" charset="0"/>
                <a:ea typeface="Times New Roman" panose="02020603050405020304" pitchFamily="18" charset="0"/>
              </a:rPr>
              <a:t>года.</a:t>
            </a:r>
          </a:p>
          <a:p>
            <a:pPr indent="252095" algn="just"/>
            <a:endParaRPr lang="ru-RU" sz="2400" dirty="0" smtClean="0">
              <a:latin typeface="Times New Roman" panose="02020603050405020304" pitchFamily="18" charset="0"/>
              <a:ea typeface="Times New Roman" panose="02020603050405020304" pitchFamily="18" charset="0"/>
            </a:endParaRPr>
          </a:p>
          <a:p>
            <a:pPr indent="252095" algn="just"/>
            <a:r>
              <a:rPr lang="ru-RU" sz="2400" dirty="0" smtClean="0">
                <a:latin typeface="Times New Roman" panose="02020603050405020304" pitchFamily="18" charset="0"/>
                <a:ea typeface="Times New Roman" panose="02020603050405020304" pitchFamily="18" charset="0"/>
              </a:rPr>
              <a:t>Главной </a:t>
            </a:r>
            <a:r>
              <a:rPr lang="ru-RU" sz="2400" dirty="0">
                <a:latin typeface="Times New Roman" panose="02020603050405020304" pitchFamily="18" charset="0"/>
                <a:ea typeface="Times New Roman" panose="02020603050405020304" pitchFamily="18" charset="0"/>
              </a:rPr>
              <a:t>его </a:t>
            </a:r>
            <a:r>
              <a:rPr lang="ru-RU" sz="2400" b="1" dirty="0">
                <a:solidFill>
                  <a:srgbClr val="FFFF00"/>
                </a:solidFill>
                <a:latin typeface="Times New Roman" panose="02020603050405020304" pitchFamily="18" charset="0"/>
                <a:ea typeface="Times New Roman" panose="02020603050405020304" pitchFamily="18" charset="0"/>
              </a:rPr>
              <a:t>задачей</a:t>
            </a:r>
            <a:r>
              <a:rPr lang="ru-RU" sz="2400" dirty="0">
                <a:solidFill>
                  <a:srgbClr val="FFFF00"/>
                </a:solidFill>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в условиях двухуровневой банковской системы стали поддержание стабильности функционирования банковской и денежной системы страны, организация процессов управления операциями банков на макроэкономическом уровне, координация деятельности банков и других кредитно-финансовых институтов. </a:t>
            </a:r>
            <a:endParaRPr lang="ru-RU" sz="2400" dirty="0" smtClean="0">
              <a:latin typeface="Times New Roman" panose="02020603050405020304" pitchFamily="18" charset="0"/>
              <a:ea typeface="Times New Roman" panose="02020603050405020304" pitchFamily="18" charset="0"/>
            </a:endParaRPr>
          </a:p>
          <a:p>
            <a:pPr indent="252095" algn="just"/>
            <a:endParaRPr lang="ru-RU" sz="2400" dirty="0">
              <a:latin typeface="Times New Roman" panose="02020603050405020304" pitchFamily="18" charset="0"/>
              <a:ea typeface="Times New Roman" panose="02020603050405020304" pitchFamily="18" charset="0"/>
            </a:endParaRPr>
          </a:p>
          <a:p>
            <a:pPr indent="252095" algn="just">
              <a:lnSpc>
                <a:spcPts val="1190"/>
              </a:lnSpc>
            </a:pPr>
            <a:r>
              <a:rPr lang="ru-RU" sz="2400" b="1" dirty="0">
                <a:solidFill>
                  <a:srgbClr val="FFFF00"/>
                </a:solidFill>
                <a:latin typeface="Times New Roman" panose="02020603050405020304" pitchFamily="18" charset="0"/>
                <a:ea typeface="Times New Roman" panose="02020603050405020304" pitchFamily="18" charset="0"/>
              </a:rPr>
              <a:t>Основными целями </a:t>
            </a:r>
            <a:r>
              <a:rPr lang="ru-RU" sz="2400" dirty="0">
                <a:latin typeface="Times New Roman" panose="02020603050405020304" pitchFamily="18" charset="0"/>
                <a:ea typeface="Times New Roman" panose="02020603050405020304" pitchFamily="18" charset="0"/>
              </a:rPr>
              <a:t>его деятельности являются: </a:t>
            </a:r>
            <a:endParaRPr lang="ru-RU" sz="2400" dirty="0" smtClean="0">
              <a:latin typeface="Times New Roman" panose="02020603050405020304" pitchFamily="18" charset="0"/>
              <a:ea typeface="Times New Roman" panose="02020603050405020304" pitchFamily="18" charset="0"/>
            </a:endParaRPr>
          </a:p>
          <a:p>
            <a:pPr indent="252095" algn="just">
              <a:lnSpc>
                <a:spcPts val="1190"/>
              </a:lnSpc>
            </a:pPr>
            <a:endParaRPr lang="ru-RU" sz="2400" dirty="0">
              <a:latin typeface="Times New Roman" panose="02020603050405020304" pitchFamily="18" charset="0"/>
              <a:ea typeface="Times New Roman" panose="02020603050405020304" pitchFamily="18" charset="0"/>
            </a:endParaRPr>
          </a:p>
          <a:p>
            <a:pPr lvl="0" indent="252095" algn="just">
              <a:buFont typeface="Wingdings" panose="05000000000000000000" pitchFamily="2" charset="2"/>
              <a:buChar char=""/>
              <a:tabLst>
                <a:tab pos="228600" algn="l"/>
              </a:tabLst>
            </a:pPr>
            <a:r>
              <a:rPr lang="ru-RU" sz="2400" dirty="0">
                <a:latin typeface="Times New Roman" panose="02020603050405020304" pitchFamily="18" charset="0"/>
                <a:ea typeface="Times New Roman" panose="02020603050405020304" pitchFamily="18" charset="0"/>
              </a:rPr>
              <a:t>защита и обеспечение устойчивости национальной валюты – рубля, в том числе его покупательной способности и курса по отношению к иностранным валютам;</a:t>
            </a:r>
          </a:p>
          <a:p>
            <a:pPr lvl="0" indent="252095" algn="just">
              <a:buFont typeface="Wingdings" panose="05000000000000000000" pitchFamily="2" charset="2"/>
              <a:buChar char=""/>
              <a:tabLst>
                <a:tab pos="228600" algn="l"/>
              </a:tabLst>
            </a:pPr>
            <a:r>
              <a:rPr lang="ru-RU" sz="2400" dirty="0">
                <a:latin typeface="Times New Roman" panose="02020603050405020304" pitchFamily="18" charset="0"/>
                <a:ea typeface="Times New Roman" panose="02020603050405020304" pitchFamily="18" charset="0"/>
              </a:rPr>
              <a:t>развитие и укрепление банковской системы РФ;</a:t>
            </a:r>
          </a:p>
          <a:p>
            <a:pPr lvl="0" indent="252095" algn="just">
              <a:buFont typeface="Wingdings" panose="05000000000000000000" pitchFamily="2" charset="2"/>
              <a:buChar char=""/>
              <a:tabLst>
                <a:tab pos="228600" algn="l"/>
              </a:tabLst>
            </a:pPr>
            <a:r>
              <a:rPr lang="ru-RU" sz="2400" dirty="0">
                <a:latin typeface="Times New Roman" panose="02020603050405020304" pitchFamily="18" charset="0"/>
                <a:ea typeface="Times New Roman" panose="02020603050405020304" pitchFamily="18" charset="0"/>
              </a:rPr>
              <a:t>обеспечение эффективного и бесперебойного функционирования системы расчетов.</a:t>
            </a:r>
          </a:p>
        </p:txBody>
      </p:sp>
    </p:spTree>
    <p:extLst>
      <p:ext uri="{BB962C8B-B14F-4D97-AF65-F5344CB8AC3E}">
        <p14:creationId xmlns:p14="http://schemas.microsoft.com/office/powerpoint/2010/main" val="41248056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3793" y="419547"/>
            <a:ext cx="10650071" cy="5262979"/>
          </a:xfrm>
          <a:prstGeom prst="rect">
            <a:avLst/>
          </a:prstGeom>
        </p:spPr>
        <p:txBody>
          <a:bodyPr wrap="square">
            <a:spAutoFit/>
          </a:bodyPr>
          <a:lstStyle/>
          <a:p>
            <a:pPr indent="252095" algn="just">
              <a:spcAft>
                <a:spcPts val="0"/>
              </a:spcAft>
            </a:pPr>
            <a:r>
              <a:rPr lang="ru-RU" sz="2400" dirty="0">
                <a:latin typeface="Times New Roman" panose="02020603050405020304" pitchFamily="18" charset="0"/>
                <a:ea typeface="Times New Roman" panose="02020603050405020304" pitchFamily="18" charset="0"/>
              </a:rPr>
              <a:t>Получение прибыли </a:t>
            </a:r>
            <a:r>
              <a:rPr lang="ru-RU" sz="2400" b="1" dirty="0">
                <a:solidFill>
                  <a:srgbClr val="FFFF00"/>
                </a:solidFill>
                <a:latin typeface="Times New Roman" panose="02020603050405020304" pitchFamily="18" charset="0"/>
                <a:ea typeface="Times New Roman" panose="02020603050405020304" pitchFamily="18" charset="0"/>
              </a:rPr>
              <a:t>не является </a:t>
            </a:r>
            <a:r>
              <a:rPr lang="ru-RU" sz="2400" dirty="0">
                <a:latin typeface="Times New Roman" panose="02020603050405020304" pitchFamily="18" charset="0"/>
                <a:ea typeface="Times New Roman" panose="02020603050405020304" pitchFamily="18" charset="0"/>
              </a:rPr>
              <a:t>целью деятельности Банка России</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Он </a:t>
            </a:r>
            <a:r>
              <a:rPr lang="ru-RU" sz="2400" dirty="0">
                <a:latin typeface="Times New Roman" panose="02020603050405020304" pitchFamily="18" charset="0"/>
                <a:ea typeface="Times New Roman" panose="02020603050405020304" pitchFamily="18" charset="0"/>
              </a:rPr>
              <a:t>является орган государственного руководства, выполняющий роль </a:t>
            </a:r>
            <a:r>
              <a:rPr lang="ru-RU" sz="2400" b="1" dirty="0">
                <a:solidFill>
                  <a:srgbClr val="FFFF00"/>
                </a:solidFill>
                <a:latin typeface="Times New Roman" panose="02020603050405020304" pitchFamily="18" charset="0"/>
                <a:ea typeface="Times New Roman" panose="02020603050405020304" pitchFamily="18" charset="0"/>
              </a:rPr>
              <a:t>«банка банков» </a:t>
            </a:r>
            <a:r>
              <a:rPr lang="ru-RU" sz="2400" dirty="0">
                <a:latin typeface="Times New Roman" panose="02020603050405020304" pitchFamily="18" charset="0"/>
                <a:ea typeface="Times New Roman" panose="02020603050405020304" pitchFamily="18" charset="0"/>
              </a:rPr>
              <a:t>и наделенный правами и полномочиями монопольной эмиссии банкнот, регулирования денежного обращения, кредитно-банковской деятельности, валютной сферы, хранения золотовалютных </a:t>
            </a:r>
            <a:r>
              <a:rPr lang="ru-RU" sz="2400" dirty="0" smtClean="0">
                <a:latin typeface="Times New Roman" panose="02020603050405020304" pitchFamily="18" charset="0"/>
                <a:ea typeface="Times New Roman" panose="02020603050405020304" pitchFamily="18" charset="0"/>
              </a:rPr>
              <a:t>резервов.</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Банк </a:t>
            </a:r>
            <a:r>
              <a:rPr lang="ru-RU" sz="2400" dirty="0">
                <a:latin typeface="Times New Roman" panose="02020603050405020304" pitchFamily="18" charset="0"/>
                <a:ea typeface="Times New Roman" panose="02020603050405020304" pitchFamily="18" charset="0"/>
              </a:rPr>
              <a:t>России – государственный банк, уполномоченный законом отражать и защищать интересы государства. Его деятельность строится на основе действующего законодательства и устава </a:t>
            </a:r>
            <a:r>
              <a:rPr lang="ru-RU" sz="2400" dirty="0" smtClean="0">
                <a:latin typeface="Times New Roman" panose="02020603050405020304" pitchFamily="18" charset="0"/>
                <a:ea typeface="Times New Roman" panose="02020603050405020304" pitchFamily="18" charset="0"/>
              </a:rPr>
              <a:t>банка.</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Он </a:t>
            </a:r>
            <a:r>
              <a:rPr lang="ru-RU" sz="2400" dirty="0">
                <a:latin typeface="Times New Roman" panose="02020603050405020304" pitchFamily="18" charset="0"/>
                <a:ea typeface="Times New Roman" panose="02020603050405020304" pitchFamily="18" charset="0"/>
              </a:rPr>
              <a:t>выступает юридическим лицом, субъектом федеральной собственности с особым статусом как экономически самостоятельное учреждение, существующее на собственные доходы. Банк России не отвечает по обязательствам государства, равно как и государство не отвечает по денежным обязательствам банка, если они не приняты на основе федерального законодательства.</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528637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1519" y="720762"/>
            <a:ext cx="11177195" cy="3539430"/>
          </a:xfrm>
          <a:prstGeom prst="rect">
            <a:avLst/>
          </a:prstGeom>
        </p:spPr>
        <p:txBody>
          <a:bodyPr wrap="square">
            <a:spAutoFit/>
          </a:bodyPr>
          <a:lstStyle/>
          <a:p>
            <a:pPr indent="252095" algn="just">
              <a:spcAft>
                <a:spcPts val="0"/>
              </a:spcAft>
            </a:pPr>
            <a:r>
              <a:rPr lang="ru-RU" sz="3200" dirty="0">
                <a:latin typeface="Times New Roman" panose="02020603050405020304" pitchFamily="18" charset="0"/>
                <a:ea typeface="Times New Roman" panose="02020603050405020304" pitchFamily="18" charset="0"/>
              </a:rPr>
              <a:t>Банк России перечисляет в федеральный бюджет 50 % фактически полученной балансовой прибыли по итогам года после утверждения годового отчета банка Советом директоров, оставшуюся прибыль – в резервы и фонды различного </a:t>
            </a:r>
            <a:r>
              <a:rPr lang="ru-RU" sz="3200" dirty="0" smtClean="0">
                <a:latin typeface="Times New Roman" panose="02020603050405020304" pitchFamily="18" charset="0"/>
                <a:ea typeface="Times New Roman" panose="02020603050405020304" pitchFamily="18" charset="0"/>
              </a:rPr>
              <a:t>назначения.</a:t>
            </a:r>
          </a:p>
          <a:p>
            <a:pPr indent="252095" algn="just">
              <a:spcAft>
                <a:spcPts val="0"/>
              </a:spcAft>
            </a:pPr>
            <a:r>
              <a:rPr lang="ru-RU" sz="3200" dirty="0" smtClean="0">
                <a:latin typeface="Times New Roman" panose="02020603050405020304" pitchFamily="18" charset="0"/>
                <a:ea typeface="Times New Roman" panose="02020603050405020304" pitchFamily="18" charset="0"/>
              </a:rPr>
              <a:t>Он </a:t>
            </a:r>
            <a:r>
              <a:rPr lang="ru-RU" sz="3200" dirty="0">
                <a:latin typeface="Times New Roman" panose="02020603050405020304" pitchFamily="18" charset="0"/>
                <a:ea typeface="Times New Roman" panose="02020603050405020304" pitchFamily="18" charset="0"/>
              </a:rPr>
              <a:t>и его учреждения освобождаются от уплаты всех налогов, сбора пошлин и других платежей на территории РФ. </a:t>
            </a:r>
          </a:p>
        </p:txBody>
      </p:sp>
    </p:spTree>
    <p:extLst>
      <p:ext uri="{BB962C8B-B14F-4D97-AF65-F5344CB8AC3E}">
        <p14:creationId xmlns:p14="http://schemas.microsoft.com/office/powerpoint/2010/main" val="28717510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8438" y="493076"/>
            <a:ext cx="11464066" cy="6001643"/>
          </a:xfrm>
          <a:prstGeom prst="rect">
            <a:avLst/>
          </a:prstGeom>
        </p:spPr>
        <p:txBody>
          <a:bodyPr wrap="square">
            <a:spAutoFit/>
          </a:bodyPr>
          <a:lstStyle/>
          <a:p>
            <a:r>
              <a:rPr lang="ru-RU" sz="2400" b="1" u="sng" dirty="0" smtClean="0">
                <a:solidFill>
                  <a:srgbClr val="FFFF00"/>
                </a:solidFill>
                <a:latin typeface="Times New Roman" panose="02020603050405020304" pitchFamily="18" charset="0"/>
                <a:ea typeface="Times New Roman" panose="02020603050405020304" pitchFamily="18" charset="0"/>
              </a:rPr>
              <a:t>Основные функции Банка </a:t>
            </a:r>
            <a:r>
              <a:rPr lang="ru-RU" sz="2400" b="1" u="sng" dirty="0">
                <a:solidFill>
                  <a:srgbClr val="FFFF00"/>
                </a:solidFill>
                <a:latin typeface="Times New Roman" panose="02020603050405020304" pitchFamily="18" charset="0"/>
                <a:ea typeface="Times New Roman" panose="02020603050405020304" pitchFamily="18" charset="0"/>
              </a:rPr>
              <a:t>России</a:t>
            </a:r>
          </a:p>
          <a:p>
            <a:r>
              <a:rPr lang="ru-RU" sz="2400" dirty="0">
                <a:latin typeface="Times New Roman" panose="02020603050405020304" pitchFamily="18" charset="0"/>
                <a:ea typeface="Times New Roman" panose="02020603050405020304" pitchFamily="18" charset="0"/>
              </a:rPr>
              <a:t>1. разрабатывает и проводит во взаимодействии с Правительством РФ единую государственную денежно-кредитную политику.;</a:t>
            </a:r>
          </a:p>
          <a:p>
            <a:r>
              <a:rPr lang="ru-RU" sz="2400" dirty="0">
                <a:latin typeface="Times New Roman" panose="02020603050405020304" pitchFamily="18" charset="0"/>
                <a:ea typeface="Times New Roman" panose="02020603050405020304" pitchFamily="18" charset="0"/>
              </a:rPr>
              <a:t>2. монопольно осуществляет эмиссию наличных денег и организует их обращение;</a:t>
            </a:r>
          </a:p>
          <a:p>
            <a:r>
              <a:rPr lang="ru-RU" sz="2400" dirty="0">
                <a:latin typeface="Times New Roman" panose="02020603050405020304" pitchFamily="18" charset="0"/>
                <a:ea typeface="Times New Roman" panose="02020603050405020304" pitchFamily="18" charset="0"/>
              </a:rPr>
              <a:t>3. является кредитором последней инстанции и организует систему рефинансирования коммерческих банков</a:t>
            </a:r>
          </a:p>
          <a:p>
            <a:r>
              <a:rPr lang="ru-RU" sz="2400" dirty="0">
                <a:latin typeface="Times New Roman" panose="02020603050405020304" pitchFamily="18" charset="0"/>
                <a:ea typeface="Times New Roman" panose="02020603050405020304" pitchFamily="18" charset="0"/>
              </a:rPr>
              <a:t>4. устанавливает правила формы, сроки и стандарты осуществления безналичных расчетов</a:t>
            </a:r>
          </a:p>
          <a:p>
            <a:r>
              <a:rPr lang="ru-RU" sz="2400" dirty="0">
                <a:latin typeface="Times New Roman" panose="02020603050405020304" pitchFamily="18" charset="0"/>
                <a:ea typeface="Times New Roman" panose="02020603050405020304" pitchFamily="18" charset="0"/>
              </a:rPr>
              <a:t>5. разрабатывает правила проведения банковских операций, бухгалтерского учета и отчетности для банковской системы</a:t>
            </a:r>
          </a:p>
          <a:p>
            <a:r>
              <a:rPr lang="ru-RU" sz="2400" dirty="0">
                <a:latin typeface="Times New Roman" panose="02020603050405020304" pitchFamily="18" charset="0"/>
                <a:ea typeface="Times New Roman" panose="02020603050405020304" pitchFamily="18" charset="0"/>
              </a:rPr>
              <a:t>6. осуществляет государственную регистрацию кредитных организаций: выдает и отзывает лицензии кредитных организаций и организаций, занимающихся их аудитом</a:t>
            </a:r>
          </a:p>
          <a:p>
            <a:r>
              <a:rPr lang="ru-RU" sz="2400" dirty="0">
                <a:latin typeface="Times New Roman" panose="02020603050405020304" pitchFamily="18" charset="0"/>
                <a:ea typeface="Times New Roman" panose="02020603050405020304" pitchFamily="18" charset="0"/>
              </a:rPr>
              <a:t>7. осуществляет надзор за деятельностью кредитных организаций</a:t>
            </a:r>
          </a:p>
          <a:p>
            <a:r>
              <a:rPr lang="ru-RU" sz="2400" dirty="0">
                <a:latin typeface="Times New Roman" panose="02020603050405020304" pitchFamily="18" charset="0"/>
                <a:ea typeface="Times New Roman" panose="02020603050405020304" pitchFamily="18" charset="0"/>
              </a:rPr>
              <a:t>8. устанавливает экономические нормативы для банков и кредитных учреждений</a:t>
            </a:r>
          </a:p>
          <a:p>
            <a:r>
              <a:rPr lang="ru-RU" sz="2400" dirty="0">
                <a:latin typeface="Times New Roman" panose="02020603050405020304" pitchFamily="18" charset="0"/>
                <a:ea typeface="Times New Roman" panose="02020603050405020304" pitchFamily="18" charset="0"/>
              </a:rPr>
              <a:t>9. осуществляет валютное регулирование, определяет порядок осуществления расчетов с иностранными государствами, осуществляет валютный </a:t>
            </a:r>
            <a:r>
              <a:rPr lang="ru-RU" sz="2400" dirty="0" smtClean="0">
                <a:latin typeface="Times New Roman" panose="02020603050405020304" pitchFamily="18" charset="0"/>
                <a:ea typeface="Times New Roman" panose="02020603050405020304" pitchFamily="18" charset="0"/>
              </a:rPr>
              <a:t>контроль</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03681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35682" y="135374"/>
            <a:ext cx="3605026" cy="523220"/>
          </a:xfrm>
          <a:prstGeom prst="rect">
            <a:avLst/>
          </a:prstGeom>
        </p:spPr>
        <p:txBody>
          <a:bodyPr wrap="none">
            <a:spAutoFit/>
          </a:bodyPr>
          <a:lstStyle/>
          <a:p>
            <a:r>
              <a:rPr lang="ru-RU" sz="2800" b="1" u="sng" dirty="0">
                <a:solidFill>
                  <a:srgbClr val="FFFF00"/>
                </a:solidFill>
                <a:latin typeface="Times New Roman" panose="02020603050405020304" pitchFamily="18" charset="0"/>
                <a:ea typeface="Times New Roman" panose="02020603050405020304" pitchFamily="18" charset="0"/>
              </a:rPr>
              <a:t>Коммерческие банки</a:t>
            </a:r>
            <a:endParaRPr lang="ru-RU" sz="2800" b="1" u="sng" dirty="0">
              <a:solidFill>
                <a:srgbClr val="FFFF00"/>
              </a:solidFill>
            </a:endParaRPr>
          </a:p>
        </p:txBody>
      </p:sp>
      <p:sp>
        <p:nvSpPr>
          <p:cNvPr id="3" name="Прямоугольник 2"/>
          <p:cNvSpPr/>
          <p:nvPr/>
        </p:nvSpPr>
        <p:spPr>
          <a:xfrm>
            <a:off x="853439" y="858836"/>
            <a:ext cx="10517393" cy="3416320"/>
          </a:xfrm>
          <a:prstGeom prst="rect">
            <a:avLst/>
          </a:prstGeom>
        </p:spPr>
        <p:txBody>
          <a:bodyPr wrap="square">
            <a:spAutoFit/>
          </a:bodyPr>
          <a:lstStyle/>
          <a:p>
            <a:pPr indent="252095" algn="just">
              <a:spcAft>
                <a:spcPts val="0"/>
              </a:spcAft>
            </a:pPr>
            <a:r>
              <a:rPr lang="ru-RU" sz="2400" b="1" dirty="0">
                <a:solidFill>
                  <a:srgbClr val="FFFF00"/>
                </a:solidFill>
                <a:latin typeface="Times New Roman" panose="02020603050405020304" pitchFamily="18" charset="0"/>
                <a:ea typeface="Times New Roman" panose="02020603050405020304" pitchFamily="18" charset="0"/>
              </a:rPr>
              <a:t>Банк</a:t>
            </a:r>
            <a:r>
              <a:rPr lang="ru-RU" sz="2400" b="1" i="1" dirty="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 это организация, созданная для привлечения денежных средств и размещения их от своего имени на условиях возвратности, платности и срочности</a:t>
            </a:r>
            <a:r>
              <a:rPr lang="ru-RU" sz="24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b="1" dirty="0">
              <a:effectLst/>
              <a:latin typeface="Times New Roman" panose="02020603050405020304" pitchFamily="18" charset="0"/>
              <a:ea typeface="Times New Roman" panose="02020603050405020304" pitchFamily="18" charset="0"/>
            </a:endParaRPr>
          </a:p>
          <a:p>
            <a:pPr indent="252095" algn="just"/>
            <a:r>
              <a:rPr lang="ru-RU" sz="2400" b="1" dirty="0">
                <a:latin typeface="Times New Roman" panose="02020603050405020304" pitchFamily="18" charset="0"/>
                <a:ea typeface="Times New Roman" panose="02020603050405020304" pitchFamily="18" charset="0"/>
              </a:rPr>
              <a:t>Основное назначение банка – посредничество в перемещении денежных средств от кредитора к заемщикам и от продавца к покупателям.</a:t>
            </a:r>
          </a:p>
          <a:p>
            <a:pPr indent="252095" algn="just"/>
            <a:r>
              <a:rPr lang="ru-RU" sz="2400" b="1" dirty="0">
                <a:latin typeface="Times New Roman" panose="02020603050405020304" pitchFamily="18" charset="0"/>
                <a:ea typeface="Times New Roman" panose="02020603050405020304" pitchFamily="18" charset="0"/>
              </a:rPr>
              <a:t>Наряду с банками существуют и другие </a:t>
            </a:r>
            <a:r>
              <a:rPr lang="ru-RU" sz="2400" b="1" dirty="0">
                <a:solidFill>
                  <a:srgbClr val="FFFF00"/>
                </a:solidFill>
                <a:latin typeface="Times New Roman" panose="02020603050405020304" pitchFamily="18" charset="0"/>
                <a:ea typeface="Times New Roman" panose="02020603050405020304" pitchFamily="18" charset="0"/>
              </a:rPr>
              <a:t>финансовые и кредитно-финансовые учреждения</a:t>
            </a:r>
            <a:r>
              <a:rPr lang="ru-RU" sz="2400" b="1" dirty="0">
                <a:latin typeface="Times New Roman" panose="02020603050405020304" pitchFamily="18" charset="0"/>
                <a:ea typeface="Times New Roman" panose="02020603050405020304" pitchFamily="18" charset="0"/>
              </a:rPr>
              <a:t>: страховые компании, инвестиционные фонды, брокерские, дилерские фирмы, но они не является банками</a:t>
            </a:r>
          </a:p>
        </p:txBody>
      </p:sp>
    </p:spTree>
    <p:extLst>
      <p:ext uri="{BB962C8B-B14F-4D97-AF65-F5344CB8AC3E}">
        <p14:creationId xmlns:p14="http://schemas.microsoft.com/office/powerpoint/2010/main" val="25937873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8489" y="527125"/>
            <a:ext cx="10295069" cy="5262979"/>
          </a:xfrm>
          <a:prstGeom prst="rect">
            <a:avLst/>
          </a:prstGeom>
        </p:spPr>
        <p:txBody>
          <a:bodyPr wrap="square">
            <a:spAutoFit/>
          </a:bodyPr>
          <a:lstStyle/>
          <a:p>
            <a:pPr indent="252095" algn="just">
              <a:spcAft>
                <a:spcPts val="0"/>
              </a:spcAft>
            </a:pPr>
            <a:r>
              <a:rPr lang="ru-RU" sz="2400" i="1" dirty="0">
                <a:latin typeface="Times New Roman" panose="02020603050405020304" pitchFamily="18" charset="0"/>
                <a:ea typeface="Times New Roman" panose="02020603050405020304" pitchFamily="18" charset="0"/>
              </a:rPr>
              <a:t>Во-первых, для банка характерен двойной обмен долговыми обязательствами: </a:t>
            </a:r>
            <a:r>
              <a:rPr lang="ru-RU" sz="2400" dirty="0">
                <a:latin typeface="Times New Roman" panose="02020603050405020304" pitchFamily="18" charset="0"/>
                <a:ea typeface="Times New Roman" panose="02020603050405020304" pitchFamily="18" charset="0"/>
              </a:rPr>
              <a:t>они размещают свои собственные долговые обязательства (депозиты, сберегательные сертификаты и т.д.), а мобилизованные на этой основе средства размещают в долговые обязательства и ценные бумаги, выпущенные другими. Это отличает банки от финансовых брокеров и дилеров, осуществляющих операции на финансовом рынке, не выпуская собственных обязательств</a:t>
            </a:r>
            <a:r>
              <a:rPr lang="ru-RU" sz="2400"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2400" dirty="0">
              <a:latin typeface="Times New Roman" panose="02020603050405020304" pitchFamily="18" charset="0"/>
              <a:ea typeface="Times New Roman" panose="02020603050405020304" pitchFamily="18" charset="0"/>
            </a:endParaRPr>
          </a:p>
          <a:p>
            <a:pPr indent="252095" algn="just">
              <a:spcAft>
                <a:spcPts val="0"/>
              </a:spcAft>
            </a:pPr>
            <a:r>
              <a:rPr lang="ru-RU" sz="2400" i="1" dirty="0">
                <a:latin typeface="Times New Roman" panose="02020603050405020304" pitchFamily="18" charset="0"/>
                <a:ea typeface="Times New Roman" panose="02020603050405020304" pitchFamily="18" charset="0"/>
              </a:rPr>
              <a:t>Во-вторых, банки отличает принятие на себя безусловных обязательств с фиксированной суммой долга перед юридическими и физическими лицами.</a:t>
            </a:r>
            <a:r>
              <a:rPr lang="ru-RU" sz="2400" dirty="0">
                <a:latin typeface="Times New Roman" panose="02020603050405020304" pitchFamily="18" charset="0"/>
                <a:ea typeface="Times New Roman" panose="02020603050405020304" pitchFamily="18" charset="0"/>
              </a:rPr>
              <a:t> Эти банки отличаются от различных инвестиционных фондов, мобилизующих ресурсы на основе выпуска собственных акций. Все риски, связанные с изменениями стоимости ее активов и пассивов, распределяются среди акционеров.</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9644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0" y="1247886"/>
            <a:ext cx="11413863" cy="2985433"/>
          </a:xfrm>
          <a:prstGeom prst="rect">
            <a:avLst/>
          </a:prstGeom>
        </p:spPr>
        <p:txBody>
          <a:bodyPr wrap="square">
            <a:spAutoFit/>
          </a:bodyPr>
          <a:lstStyle/>
          <a:p>
            <a:pPr indent="252095" algn="ctr">
              <a:spcAft>
                <a:spcPts val="0"/>
              </a:spcAft>
            </a:pPr>
            <a:r>
              <a:rPr lang="ru-RU" sz="2800" b="1" u="sng" dirty="0" smtClean="0">
                <a:solidFill>
                  <a:srgbClr val="FFFF00"/>
                </a:solidFill>
                <a:latin typeface="Times New Roman" panose="02020603050405020304" pitchFamily="18" charset="0"/>
                <a:ea typeface="Times New Roman" panose="02020603050405020304" pitchFamily="18" charset="0"/>
              </a:rPr>
              <a:t>Вывод:</a:t>
            </a:r>
          </a:p>
          <a:p>
            <a:pPr indent="252095" algn="ctr">
              <a:spcAft>
                <a:spcPts val="0"/>
              </a:spcAft>
            </a:pPr>
            <a:r>
              <a:rPr lang="ru-RU" sz="3200" b="1" dirty="0" smtClean="0">
                <a:latin typeface="Times New Roman" panose="02020603050405020304" pitchFamily="18" charset="0"/>
                <a:ea typeface="Times New Roman" panose="02020603050405020304" pitchFamily="18" charset="0"/>
              </a:rPr>
              <a:t>В </a:t>
            </a:r>
            <a:r>
              <a:rPr lang="ru-RU" sz="3200" b="1" dirty="0">
                <a:latin typeface="Times New Roman" panose="02020603050405020304" pitchFamily="18" charset="0"/>
                <a:ea typeface="Times New Roman" panose="02020603050405020304" pitchFamily="18" charset="0"/>
              </a:rPr>
              <a:t>РФ кредитные организации банковского типа подразделяются на два вида: собственно банки и кредитные учреждения, которые осуществляют отдельные банковские операции, за исключением операций с физическими лицами.</a:t>
            </a:r>
            <a:endParaRPr lang="ru-RU" sz="3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84360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57429" y="623943"/>
            <a:ext cx="10832951" cy="4524315"/>
          </a:xfrm>
          <a:prstGeom prst="rect">
            <a:avLst/>
          </a:prstGeom>
        </p:spPr>
        <p:txBody>
          <a:bodyPr wrap="square">
            <a:spAutoFit/>
          </a:bodyPr>
          <a:lstStyle/>
          <a:p>
            <a:pPr indent="252095" algn="just">
              <a:spcAft>
                <a:spcPts val="0"/>
              </a:spcAft>
            </a:pPr>
            <a:r>
              <a:rPr lang="ru-RU" sz="3200" b="1" dirty="0">
                <a:latin typeface="Times New Roman" panose="02020603050405020304" pitchFamily="18" charset="0"/>
                <a:ea typeface="Times New Roman" panose="02020603050405020304" pitchFamily="18" charset="0"/>
              </a:rPr>
              <a:t>В России банки могут образовываться на основании любой формы собственности – частной, коллективной, акционерной, смешанной</a:t>
            </a:r>
            <a:r>
              <a:rPr lang="ru-RU" sz="3200" b="1" dirty="0" smtClean="0">
                <a:latin typeface="Times New Roman" panose="02020603050405020304" pitchFamily="18" charset="0"/>
                <a:ea typeface="Times New Roman" panose="02020603050405020304" pitchFamily="18" charset="0"/>
              </a:rPr>
              <a:t>.</a:t>
            </a:r>
          </a:p>
          <a:p>
            <a:pPr indent="252095" algn="just">
              <a:spcAft>
                <a:spcPts val="0"/>
              </a:spcAft>
            </a:pPr>
            <a:endParaRPr lang="ru-RU" sz="3200" b="1" dirty="0">
              <a:latin typeface="Times New Roman" panose="02020603050405020304" pitchFamily="18" charset="0"/>
              <a:ea typeface="Times New Roman" panose="02020603050405020304" pitchFamily="18" charset="0"/>
            </a:endParaRPr>
          </a:p>
          <a:p>
            <a:pPr indent="252095" algn="just">
              <a:spcAft>
                <a:spcPts val="0"/>
              </a:spcAft>
            </a:pPr>
            <a:r>
              <a:rPr lang="ru-RU" sz="3200" b="1" dirty="0">
                <a:latin typeface="Times New Roman" panose="02020603050405020304" pitchFamily="18" charset="0"/>
                <a:ea typeface="Times New Roman" panose="02020603050405020304" pitchFamily="18" charset="0"/>
              </a:rPr>
              <a:t>Коммерческие банки России функционируют на основании лицензий, выдаваемых Центральным банком РФ. Лицензии универсальны и имеют стандартную форму. В них перечисляются виды деятельности, которыми могут заниматься коммерческие банки. </a:t>
            </a:r>
            <a:endParaRPr lang="ru-RU" sz="3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201499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8338" y="645460"/>
            <a:ext cx="10650071" cy="5078313"/>
          </a:xfrm>
          <a:prstGeom prst="rect">
            <a:avLst/>
          </a:prstGeom>
        </p:spPr>
        <p:txBody>
          <a:bodyPr wrap="square">
            <a:spAutoFit/>
          </a:bodyPr>
          <a:lstStyle/>
          <a:p>
            <a:r>
              <a:rPr lang="ru-RU" sz="2800" b="1" dirty="0" smtClean="0">
                <a:latin typeface="Times New Roman" panose="02020603050405020304" pitchFamily="18" charset="0"/>
                <a:ea typeface="Times New Roman" panose="02020603050405020304" pitchFamily="18" charset="0"/>
              </a:rPr>
              <a:t>«Золотое» </a:t>
            </a:r>
            <a:r>
              <a:rPr lang="ru-RU" sz="2800" b="1" dirty="0">
                <a:latin typeface="Times New Roman" panose="02020603050405020304" pitchFamily="18" charset="0"/>
                <a:ea typeface="Times New Roman" panose="02020603050405020304" pitchFamily="18" charset="0"/>
              </a:rPr>
              <a:t>банковское правило гласит: </a:t>
            </a:r>
            <a:r>
              <a:rPr lang="ru-RU" sz="2800" b="1" i="1" dirty="0">
                <a:latin typeface="Times New Roman" panose="02020603050405020304" pitchFamily="18" charset="0"/>
                <a:ea typeface="Times New Roman" panose="02020603050405020304" pitchFamily="18" charset="0"/>
              </a:rPr>
              <a:t>Величина и сроки финансовых требований банка должны соответствовать размерам и срокам его обязательств. </a:t>
            </a:r>
            <a:endParaRPr lang="ru-RU" sz="2800" b="1" i="1" dirty="0" smtClean="0">
              <a:latin typeface="Times New Roman" panose="02020603050405020304" pitchFamily="18" charset="0"/>
              <a:ea typeface="Times New Roman" panose="02020603050405020304" pitchFamily="18" charset="0"/>
            </a:endParaRPr>
          </a:p>
          <a:p>
            <a:endParaRPr lang="ru-RU" sz="2400" i="1" dirty="0">
              <a:latin typeface="Times New Roman" panose="02020603050405020304" pitchFamily="18" charset="0"/>
            </a:endParaRPr>
          </a:p>
          <a:p>
            <a:r>
              <a:rPr lang="ru-RU" sz="2400" i="1" dirty="0">
                <a:solidFill>
                  <a:srgbClr val="FFFF00"/>
                </a:solidFill>
              </a:rPr>
              <a:t>П</a:t>
            </a:r>
            <a:r>
              <a:rPr lang="ru-RU" sz="2400" i="1" dirty="0" smtClean="0">
                <a:solidFill>
                  <a:srgbClr val="FFFF00"/>
                </a:solidFill>
              </a:rPr>
              <a:t>ервый </a:t>
            </a:r>
            <a:r>
              <a:rPr lang="ru-RU" sz="2400" i="1" dirty="0">
                <a:solidFill>
                  <a:srgbClr val="FFFF00"/>
                </a:solidFill>
              </a:rPr>
              <a:t>принцип</a:t>
            </a:r>
            <a:r>
              <a:rPr lang="ru-RU" sz="2400" dirty="0">
                <a:solidFill>
                  <a:srgbClr val="FFFF00"/>
                </a:solidFill>
              </a:rPr>
              <a:t> </a:t>
            </a:r>
            <a:r>
              <a:rPr lang="ru-RU" sz="2400" dirty="0"/>
              <a:t>деятельности коммерческого банка: финансовая деятельность банка должна осуществляться в пределах реально имеющихся </a:t>
            </a:r>
            <a:r>
              <a:rPr lang="ru-RU" sz="2400" dirty="0" smtClean="0"/>
              <a:t>ресурсов.</a:t>
            </a:r>
          </a:p>
          <a:p>
            <a:r>
              <a:rPr lang="ru-RU" sz="2400" i="1" dirty="0">
                <a:solidFill>
                  <a:srgbClr val="FFFF00"/>
                </a:solidFill>
              </a:rPr>
              <a:t>Второй принцип</a:t>
            </a:r>
            <a:r>
              <a:rPr lang="ru-RU" sz="2400" i="1" dirty="0"/>
              <a:t>:</a:t>
            </a:r>
            <a:r>
              <a:rPr lang="ru-RU" sz="2400" dirty="0"/>
              <a:t> полная экономическая самостоятельность, подразумевающая и экономическую ответственность банка за результаты своей деятельности </a:t>
            </a:r>
          </a:p>
          <a:p>
            <a:r>
              <a:rPr lang="ru-RU" sz="2400" i="1" dirty="0">
                <a:solidFill>
                  <a:srgbClr val="FFFF00"/>
                </a:solidFill>
              </a:rPr>
              <a:t>Третий принцип</a:t>
            </a:r>
            <a:r>
              <a:rPr lang="ru-RU" sz="2400" i="1" dirty="0"/>
              <a:t>:</a:t>
            </a:r>
            <a:r>
              <a:rPr lang="ru-RU" sz="2400" dirty="0"/>
              <a:t> взаимоотношения коммерческого банка со своими клиентами строятся как обычные рыночные.</a:t>
            </a:r>
          </a:p>
          <a:p>
            <a:r>
              <a:rPr lang="ru-RU" sz="2400" i="1" dirty="0">
                <a:solidFill>
                  <a:srgbClr val="FFFF00"/>
                </a:solidFill>
              </a:rPr>
              <a:t>Четвертый принцип</a:t>
            </a:r>
            <a:r>
              <a:rPr lang="ru-RU" sz="2400" i="1" dirty="0"/>
              <a:t>:</a:t>
            </a:r>
            <a:r>
              <a:rPr lang="ru-RU" sz="2400" dirty="0"/>
              <a:t> регулирование деятельности банка может осуществляться только косвенными экономическими (а не административными) методами. </a:t>
            </a:r>
          </a:p>
        </p:txBody>
      </p:sp>
    </p:spTree>
    <p:extLst>
      <p:ext uri="{BB962C8B-B14F-4D97-AF65-F5344CB8AC3E}">
        <p14:creationId xmlns:p14="http://schemas.microsoft.com/office/powerpoint/2010/main" val="983695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6216" y="258184"/>
            <a:ext cx="11101892" cy="6124754"/>
          </a:xfrm>
          <a:prstGeom prst="rect">
            <a:avLst/>
          </a:prstGeom>
        </p:spPr>
        <p:txBody>
          <a:bodyPr wrap="square">
            <a:spAutoFit/>
          </a:bodyPr>
          <a:lstStyle/>
          <a:p>
            <a:pPr indent="252095" algn="just">
              <a:spcAft>
                <a:spcPts val="0"/>
              </a:spcAft>
            </a:pPr>
            <a:r>
              <a:rPr lang="ru-RU" sz="2800" b="1" dirty="0" smtClean="0">
                <a:solidFill>
                  <a:srgbClr val="FFFF00"/>
                </a:solidFill>
                <a:latin typeface="Times New Roman" panose="02020603050405020304" pitchFamily="18" charset="0"/>
                <a:ea typeface="Times New Roman" panose="02020603050405020304" pitchFamily="18" charset="0"/>
              </a:rPr>
              <a:t>Основными функциями </a:t>
            </a:r>
            <a:r>
              <a:rPr lang="ru-RU" sz="2800" b="1" dirty="0">
                <a:latin typeface="Times New Roman" panose="02020603050405020304" pitchFamily="18" charset="0"/>
                <a:ea typeface="Times New Roman" panose="02020603050405020304" pitchFamily="18" charset="0"/>
              </a:rPr>
              <a:t>коммерческих банков являются:</a:t>
            </a:r>
          </a:p>
          <a:p>
            <a:pPr indent="252095" algn="just">
              <a:spcAft>
                <a:spcPts val="0"/>
              </a:spcAft>
            </a:pPr>
            <a:r>
              <a:rPr lang="ru-RU" sz="2800" b="1" dirty="0">
                <a:latin typeface="Times New Roman" panose="02020603050405020304" pitchFamily="18" charset="0"/>
                <a:ea typeface="Times New Roman" panose="02020603050405020304" pitchFamily="18" charset="0"/>
              </a:rPr>
              <a:t>1.	</a:t>
            </a:r>
            <a:r>
              <a:rPr lang="ru-RU" sz="2800" b="1" i="1" dirty="0">
                <a:latin typeface="Times New Roman" panose="02020603050405020304" pitchFamily="18" charset="0"/>
                <a:ea typeface="Times New Roman" panose="02020603050405020304" pitchFamily="18" charset="0"/>
              </a:rPr>
              <a:t>Посредничество в кредите</a:t>
            </a:r>
            <a:r>
              <a:rPr lang="ru-RU" sz="2800" b="1" dirty="0">
                <a:latin typeface="Times New Roman" panose="02020603050405020304" pitchFamily="18" charset="0"/>
                <a:ea typeface="Times New Roman" panose="02020603050405020304" pitchFamily="18" charset="0"/>
              </a:rPr>
              <a:t>, которое осуществляется путем перераспределения денежных средств, временно высвобождающихся в процессе кругооборота фондов предприятий и денежных доходов частных лиц.</a:t>
            </a:r>
          </a:p>
          <a:p>
            <a:pPr indent="252095" algn="just">
              <a:spcAft>
                <a:spcPts val="0"/>
              </a:spcAft>
            </a:pPr>
            <a:r>
              <a:rPr lang="ru-RU" sz="2800" b="1" dirty="0">
                <a:latin typeface="Times New Roman" panose="02020603050405020304" pitchFamily="18" charset="0"/>
                <a:ea typeface="Times New Roman" panose="02020603050405020304" pitchFamily="18" charset="0"/>
              </a:rPr>
              <a:t>2.	</a:t>
            </a:r>
            <a:r>
              <a:rPr lang="ru-RU" sz="2800" b="1" i="1" dirty="0">
                <a:latin typeface="Times New Roman" panose="02020603050405020304" pitchFamily="18" charset="0"/>
                <a:ea typeface="Times New Roman" panose="02020603050405020304" pitchFamily="18" charset="0"/>
              </a:rPr>
              <a:t>Стимулирование накоплений в хозяйстве</a:t>
            </a:r>
            <a:r>
              <a:rPr lang="ru-RU" sz="2800" b="1" dirty="0">
                <a:latin typeface="Times New Roman" panose="02020603050405020304" pitchFamily="18" charset="0"/>
                <a:ea typeface="Times New Roman" panose="02020603050405020304" pitchFamily="18" charset="0"/>
              </a:rPr>
              <a:t>. Коммерческие банки, выступая на финансовом рынке со спросом на кредитные ресурсы, должны не только максимально мобилизовать имеющиеся в хозяйстве сбережения, но и сформировать достаточно эффективные стимулы к накоплению средств на основании ограничения текущего потребления. </a:t>
            </a:r>
          </a:p>
          <a:p>
            <a:pPr indent="252095" algn="just">
              <a:spcAft>
                <a:spcPts val="0"/>
              </a:spcAft>
            </a:pPr>
            <a:r>
              <a:rPr lang="ru-RU" sz="2800" b="1" dirty="0">
                <a:latin typeface="Times New Roman" panose="02020603050405020304" pitchFamily="18" charset="0"/>
                <a:ea typeface="Times New Roman" panose="02020603050405020304" pitchFamily="18" charset="0"/>
              </a:rPr>
              <a:t>3.	</a:t>
            </a:r>
            <a:r>
              <a:rPr lang="ru-RU" sz="2800" b="1" i="1" dirty="0">
                <a:latin typeface="Times New Roman" panose="02020603050405020304" pitchFamily="18" charset="0"/>
                <a:ea typeface="Times New Roman" panose="02020603050405020304" pitchFamily="18" charset="0"/>
              </a:rPr>
              <a:t>Посредничество в платежах между отдельными самостоятельными субъектами.</a:t>
            </a:r>
            <a:endParaRPr lang="ru-RU" sz="2800" b="1" dirty="0">
              <a:latin typeface="Times New Roman" panose="02020603050405020304" pitchFamily="18" charset="0"/>
              <a:ea typeface="Times New Roman" panose="02020603050405020304" pitchFamily="18" charset="0"/>
            </a:endParaRPr>
          </a:p>
          <a:p>
            <a:pPr indent="252095" algn="just">
              <a:spcAft>
                <a:spcPts val="0"/>
              </a:spcAft>
            </a:pPr>
            <a:r>
              <a:rPr lang="ru-RU" sz="2800" b="1" dirty="0">
                <a:latin typeface="Times New Roman" panose="02020603050405020304" pitchFamily="18" charset="0"/>
                <a:ea typeface="Times New Roman" panose="02020603050405020304" pitchFamily="18" charset="0"/>
              </a:rPr>
              <a:t>4.	</a:t>
            </a:r>
            <a:r>
              <a:rPr lang="ru-RU" sz="2800" b="1" i="1" dirty="0">
                <a:latin typeface="Times New Roman" panose="02020603050405020304" pitchFamily="18" charset="0"/>
                <a:ea typeface="Times New Roman" panose="02020603050405020304" pitchFamily="18" charset="0"/>
              </a:rPr>
              <a:t>Посредничество в операциях с ценными бумагами</a:t>
            </a:r>
            <a:r>
              <a:rPr lang="ru-RU" sz="2800" b="1" dirty="0">
                <a:latin typeface="Times New Roman" panose="02020603050405020304" pitchFamily="18" charset="0"/>
                <a:ea typeface="Times New Roman" panose="02020603050405020304" pitchFamily="18" charset="0"/>
              </a:rPr>
              <a:t>.</a:t>
            </a:r>
            <a:endParaRPr lang="ru-RU" sz="2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605375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68188" y="548640"/>
            <a:ext cx="10370372" cy="5262979"/>
          </a:xfrm>
          <a:prstGeom prst="rect">
            <a:avLst/>
          </a:prstGeom>
        </p:spPr>
        <p:txBody>
          <a:bodyPr wrap="square">
            <a:spAutoFit/>
          </a:bodyPr>
          <a:lstStyle/>
          <a:p>
            <a:pPr algn="just"/>
            <a:r>
              <a:rPr lang="ru-RU" sz="3600" b="1" u="sng" dirty="0">
                <a:solidFill>
                  <a:srgbClr val="FFFF00"/>
                </a:solidFill>
              </a:rPr>
              <a:t>Банковские операции</a:t>
            </a:r>
          </a:p>
          <a:p>
            <a:pPr algn="just">
              <a:buFont typeface="Arial" panose="020B0604020202020204" pitchFamily="34" charset="0"/>
              <a:buChar char="•"/>
            </a:pPr>
            <a:r>
              <a:rPr lang="ru-RU" sz="3600" dirty="0" smtClean="0"/>
              <a:t>пассивные</a:t>
            </a:r>
            <a:r>
              <a:rPr lang="ru-RU" sz="3600" dirty="0"/>
              <a:t>; </a:t>
            </a:r>
          </a:p>
          <a:p>
            <a:pPr algn="just">
              <a:buFont typeface="Arial" panose="020B0604020202020204" pitchFamily="34" charset="0"/>
              <a:buChar char="•"/>
            </a:pPr>
            <a:r>
              <a:rPr lang="ru-RU" sz="3600" dirty="0"/>
              <a:t>активные; </a:t>
            </a:r>
          </a:p>
          <a:p>
            <a:pPr algn="just">
              <a:buFont typeface="Arial" panose="020B0604020202020204" pitchFamily="34" charset="0"/>
              <a:buChar char="•"/>
            </a:pPr>
            <a:r>
              <a:rPr lang="ru-RU" sz="3600" dirty="0"/>
              <a:t>банковские услуги; </a:t>
            </a:r>
          </a:p>
          <a:p>
            <a:pPr algn="just">
              <a:buFont typeface="Arial" panose="020B0604020202020204" pitchFamily="34" charset="0"/>
              <a:buChar char="•"/>
            </a:pPr>
            <a:r>
              <a:rPr lang="ru-RU" sz="3600" dirty="0"/>
              <a:t>собственные операции </a:t>
            </a:r>
            <a:r>
              <a:rPr lang="ru-RU" sz="3600" dirty="0" smtClean="0"/>
              <a:t>банков</a:t>
            </a:r>
          </a:p>
          <a:p>
            <a:pPr algn="just">
              <a:buFont typeface="Arial" panose="020B0604020202020204" pitchFamily="34" charset="0"/>
              <a:buChar char="•"/>
            </a:pPr>
            <a:endParaRPr lang="ru-RU" sz="3600" dirty="0"/>
          </a:p>
          <a:p>
            <a:pPr algn="just"/>
            <a:r>
              <a:rPr lang="ru-RU" sz="2400" dirty="0"/>
              <a:t>Первые две группы операций наиболее распространены, и на них приходится основная часть банковской прибыли. В развитых странах с рыночной экономикой в последние годы значительно возрос объем банковских услуг. Они постепенно становятся вторым по важности источником доходов банков. Собственные операции банков играют по-прежнему подчиненную роль. </a:t>
            </a:r>
            <a:r>
              <a:rPr lang="ru-RU" sz="2400" dirty="0" smtClean="0"/>
              <a:t> </a:t>
            </a:r>
            <a:endParaRPr lang="ru-RU" sz="2400" dirty="0">
              <a:effectLst/>
            </a:endParaRPr>
          </a:p>
        </p:txBody>
      </p:sp>
    </p:spTree>
    <p:extLst>
      <p:ext uri="{BB962C8B-B14F-4D97-AF65-F5344CB8AC3E}">
        <p14:creationId xmlns:p14="http://schemas.microsoft.com/office/powerpoint/2010/main" val="15872742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1656" y="2225597"/>
            <a:ext cx="6115050" cy="4286250"/>
          </a:xfrm>
          <a:prstGeom prst="rect">
            <a:avLst/>
          </a:prstGeom>
        </p:spPr>
      </p:pic>
      <p:sp>
        <p:nvSpPr>
          <p:cNvPr id="3" name="Прямоугольник 2"/>
          <p:cNvSpPr/>
          <p:nvPr/>
        </p:nvSpPr>
        <p:spPr>
          <a:xfrm>
            <a:off x="333486" y="334411"/>
            <a:ext cx="11532197" cy="1815882"/>
          </a:xfrm>
          <a:prstGeom prst="rect">
            <a:avLst/>
          </a:prstGeom>
        </p:spPr>
        <p:txBody>
          <a:bodyPr wrap="square">
            <a:spAutoFit/>
          </a:bodyPr>
          <a:lstStyle/>
          <a:p>
            <a:pPr algn="ctr"/>
            <a:r>
              <a:rPr lang="ru-RU" sz="2800" b="1" i="1" dirty="0">
                <a:solidFill>
                  <a:srgbClr val="FFFF00"/>
                </a:solidFill>
              </a:rPr>
              <a:t>Пассивные операции</a:t>
            </a:r>
            <a:r>
              <a:rPr lang="ru-RU" sz="2800" b="1" dirty="0">
                <a:solidFill>
                  <a:srgbClr val="FFFF00"/>
                </a:solidFill>
              </a:rPr>
              <a:t> </a:t>
            </a:r>
            <a:r>
              <a:rPr lang="ru-RU" sz="2800" dirty="0"/>
              <a:t>служат для мобилизации средств. В результате пассивных операций, суть которых сводится к получению ссуды, банки получают денежные средства, которые используются для финансирования активных операций </a:t>
            </a:r>
          </a:p>
        </p:txBody>
      </p:sp>
    </p:spTree>
    <p:extLst>
      <p:ext uri="{BB962C8B-B14F-4D97-AF65-F5344CB8AC3E}">
        <p14:creationId xmlns:p14="http://schemas.microsoft.com/office/powerpoint/2010/main" val="34007920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5459" y="368034"/>
            <a:ext cx="10811435" cy="5940088"/>
          </a:xfrm>
          <a:prstGeom prst="rect">
            <a:avLst/>
          </a:prstGeom>
        </p:spPr>
        <p:txBody>
          <a:bodyPr wrap="square">
            <a:spAutoFit/>
          </a:bodyPr>
          <a:lstStyle/>
          <a:p>
            <a:r>
              <a:rPr lang="ru-RU" sz="2000" b="1" dirty="0"/>
              <a:t>В </a:t>
            </a:r>
            <a:r>
              <a:rPr lang="ru-RU" sz="2000" b="1" i="1" dirty="0">
                <a:solidFill>
                  <a:srgbClr val="FFFF00"/>
                </a:solidFill>
              </a:rPr>
              <a:t>активных операциях </a:t>
            </a:r>
            <a:r>
              <a:rPr lang="ru-RU" sz="2000" b="1" dirty="0"/>
              <a:t>банков выделяются кредитные (</a:t>
            </a:r>
            <a:r>
              <a:rPr lang="ru-RU" sz="2000" b="1" dirty="0" smtClean="0"/>
              <a:t>учетно-ссудные</a:t>
            </a:r>
            <a:r>
              <a:rPr lang="ru-RU" sz="2000" b="1" dirty="0"/>
              <a:t>) операции и операции с ценными бумагами (фондовые). На них приходится до 80% всего баланса. Кроме того, банки осуществляют кассовые, акцептные операции, сделки с иностранной валютой, недвижимостью</a:t>
            </a:r>
            <a:r>
              <a:rPr lang="ru-RU" sz="2000" b="1" dirty="0" smtClean="0"/>
              <a:t>.</a:t>
            </a:r>
          </a:p>
          <a:p>
            <a:r>
              <a:rPr lang="ru-RU" sz="2000" i="1" dirty="0"/>
              <a:t>Кредитные операции</a:t>
            </a:r>
            <a:r>
              <a:rPr lang="ru-RU" sz="2000" dirty="0"/>
              <a:t> можно классифицировать по ряду признаков. </a:t>
            </a:r>
          </a:p>
          <a:p>
            <a:r>
              <a:rPr lang="ru-RU" sz="2000" dirty="0"/>
              <a:t>1. В зависимости от обеспечения: ссуды без обеспечения (бланковые) и имеющие обеспечение. Последние подразделяются на вексельные (выдаваемые в форме покупки векселя или под его залог), подтоварные, под ценные бумаги. Одной из разновидностей ссуд, имеющих обеспечение, являются ломбардные кредиты, предоставляемые центральным банком, коммерческим банком, т.е. процентные ссуды под залог ценных бумаг. </a:t>
            </a:r>
          </a:p>
          <a:p>
            <a:r>
              <a:rPr lang="ru-RU" sz="2000" dirty="0"/>
              <a:t>2. По срокам погашения: онкольные (до востребования, т.е. погашенные по требованию заемщика или банка), краткосрочные (до одного года), среднесрочные (от одного года до пяти лет) и долгосрочные (свыше пяти лет). </a:t>
            </a:r>
          </a:p>
          <a:p>
            <a:r>
              <a:rPr lang="ru-RU" sz="2000" dirty="0"/>
              <a:t>3. По характеру погашения: погашаемые единовременным взносом и в рассрочку. </a:t>
            </a:r>
          </a:p>
          <a:p>
            <a:r>
              <a:rPr lang="ru-RU" sz="2000" dirty="0"/>
              <a:t>4. По методу взимания процента: процент удерживается в момент предоставления ссуды (при учете векселя, выдаче потребительской ссуды), или в момент погашения кредита, или равномерными взносами на протяжении всего срока кредита. </a:t>
            </a:r>
          </a:p>
          <a:p>
            <a:r>
              <a:rPr lang="ru-RU" sz="2000" dirty="0"/>
              <a:t>5. По категориям заемщиков, отражающим экономическое содержание и цель кредита</a:t>
            </a:r>
          </a:p>
          <a:p>
            <a:endParaRPr lang="ru-RU" sz="2000" b="1" dirty="0"/>
          </a:p>
        </p:txBody>
      </p:sp>
    </p:spTree>
    <p:extLst>
      <p:ext uri="{BB962C8B-B14F-4D97-AF65-F5344CB8AC3E}">
        <p14:creationId xmlns:p14="http://schemas.microsoft.com/office/powerpoint/2010/main" val="6759874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1821" y="231010"/>
            <a:ext cx="11230983" cy="6370975"/>
          </a:xfrm>
          <a:prstGeom prst="rect">
            <a:avLst/>
          </a:prstGeom>
        </p:spPr>
        <p:txBody>
          <a:bodyPr wrap="square">
            <a:spAutoFit/>
          </a:bodyPr>
          <a:lstStyle/>
          <a:p>
            <a:pPr algn="just"/>
            <a:r>
              <a:rPr lang="ru-RU" sz="2800" b="1" u="sng" dirty="0">
                <a:solidFill>
                  <a:srgbClr val="FFFF00"/>
                </a:solidFill>
              </a:rPr>
              <a:t>Банковские услуги</a:t>
            </a:r>
          </a:p>
          <a:p>
            <a:pPr algn="just"/>
            <a:r>
              <a:rPr lang="ru-RU" sz="2000" dirty="0"/>
              <a:t>Важнейшие посреднические операции — инкассовые, аккредитивные, переводные и торгово-комиссионные. Особое место занимают доверительные (трастовые) операции, которые внешне сходны с посредническими, но выходят за их рамки, и лизинговые операции. </a:t>
            </a:r>
          </a:p>
          <a:p>
            <a:pPr algn="just"/>
            <a:r>
              <a:rPr lang="ru-RU" sz="2000" i="1" dirty="0"/>
              <a:t>Инкассовые операции</a:t>
            </a:r>
            <a:r>
              <a:rPr lang="ru-RU" sz="2000" dirty="0"/>
              <a:t> представляют собой операции, при посредстве которых банк по поручению своего клиента получает деньги по денежным и товарно-расчетным документам. На инкассо принимаются чеки, векселя, ценные бумаги, иностранная валюта и т.д. Совершая инкассовую операцию, банк взимает комиссию, размер которой зависит от вида операции. </a:t>
            </a:r>
          </a:p>
          <a:p>
            <a:pPr algn="just"/>
            <a:r>
              <a:rPr lang="ru-RU" sz="2000" i="1" dirty="0"/>
              <a:t>Аккредитив</a:t>
            </a:r>
            <a:r>
              <a:rPr lang="ru-RU" sz="2000" dirty="0"/>
              <a:t> — это поручение о выплате определенной суммы лицу или компании при выполнении указанных в аккредитивном письме условий. В подобной операции участвуют: клиент, дающий поручение об открытии аккредитива; банк, открывающий аккредитив; банк, в котором открыт аккредитив и который следит за выполнением его условий; лицо, в пользу которого открыт аккредитив (бенефициар, или получатель). </a:t>
            </a:r>
          </a:p>
          <a:p>
            <a:pPr algn="just"/>
            <a:r>
              <a:rPr lang="ru-RU" sz="2000" dirty="0"/>
              <a:t>Различают денежные и товарные аккредитивы. </a:t>
            </a:r>
            <a:r>
              <a:rPr lang="ru-RU" sz="2000" i="1" dirty="0"/>
              <a:t>Денежный аккредитив</a:t>
            </a:r>
            <a:r>
              <a:rPr lang="ru-RU" sz="2000" dirty="0"/>
              <a:t> — это именной документ, выдаваемый банком лицу, внесшему определенную сумму и желающему получить ее в другом городе данной страны или за границей. Товарный аккредитив применяется для расчетов между поставщиком и покупателем товара в оптовом обороте. </a:t>
            </a:r>
          </a:p>
          <a:p>
            <a:pPr algn="just"/>
            <a:r>
              <a:rPr lang="ru-RU" sz="2000" i="1" dirty="0"/>
              <a:t>Переводные операции</a:t>
            </a:r>
            <a:r>
              <a:rPr lang="ru-RU" sz="2000" dirty="0"/>
              <a:t> заключаются в перечислении внесенных в банк денег получателю, находящемуся в другом месте. Они осуществляются путем посылки банковского чека или перевода банку-корреспонденту. </a:t>
            </a:r>
            <a:endParaRPr lang="ru-RU" sz="2000" dirty="0">
              <a:effectLst/>
            </a:endParaRPr>
          </a:p>
        </p:txBody>
      </p:sp>
    </p:spTree>
    <p:extLst>
      <p:ext uri="{BB962C8B-B14F-4D97-AF65-F5344CB8AC3E}">
        <p14:creationId xmlns:p14="http://schemas.microsoft.com/office/powerpoint/2010/main" val="23599827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1821" y="231010"/>
            <a:ext cx="11230983" cy="4832092"/>
          </a:xfrm>
          <a:prstGeom prst="rect">
            <a:avLst/>
          </a:prstGeom>
        </p:spPr>
        <p:txBody>
          <a:bodyPr wrap="square">
            <a:spAutoFit/>
          </a:bodyPr>
          <a:lstStyle/>
          <a:p>
            <a:pPr algn="just"/>
            <a:r>
              <a:rPr lang="ru-RU" sz="2800" b="1" u="sng" dirty="0">
                <a:solidFill>
                  <a:srgbClr val="FFFF00"/>
                </a:solidFill>
              </a:rPr>
              <a:t>Банковские услуги</a:t>
            </a:r>
          </a:p>
          <a:p>
            <a:r>
              <a:rPr lang="ru-RU" sz="2000" dirty="0"/>
              <a:t>Банки выполняют следующие </a:t>
            </a:r>
            <a:r>
              <a:rPr lang="ru-RU" sz="2000" i="1" dirty="0"/>
              <a:t>доверительные(трастовые операции для частных лиц)</a:t>
            </a:r>
            <a:r>
              <a:rPr lang="ru-RU" sz="2000" dirty="0"/>
              <a:t> временное управление имуществом лиц, лишенных права осуществлять эту функцию (вдовы, несовершеннолетние); управление имуществом умершего в интересах наследников; управление капиталом с целью получения наивысшей прибыли (вложение денег в акции, недвижимость); хранение ценностей в сейфах и т.п. </a:t>
            </a:r>
            <a:r>
              <a:rPr lang="ru-RU" sz="2000" i="1" dirty="0"/>
              <a:t>Доверительные операции для компаний</a:t>
            </a:r>
            <a:r>
              <a:rPr lang="ru-RU" sz="2000" dirty="0"/>
              <a:t> отличаются от перечисленных выше: банк может выступать гарантом по облигационному займу; агентом по регистрации выпускаемых на рынок акций, по трансферту (передаче права собственности по именным акциям); управляющим средствами пенсионных фондов корпораций </a:t>
            </a:r>
            <a:r>
              <a:rPr lang="ru-RU" sz="2000" dirty="0" err="1"/>
              <a:t>ит.д</a:t>
            </a:r>
            <a:r>
              <a:rPr lang="ru-RU" sz="2000" dirty="0"/>
              <a:t>. </a:t>
            </a:r>
          </a:p>
          <a:p>
            <a:r>
              <a:rPr lang="ru-RU" sz="2000" dirty="0"/>
              <a:t>В последние годы все большую популярность среди промышленных компаний получает </a:t>
            </a:r>
            <a:r>
              <a:rPr lang="ru-RU" sz="2000" i="1" dirty="0"/>
              <a:t>финансовый лизинг,</a:t>
            </a:r>
            <a:r>
              <a:rPr lang="ru-RU" sz="2000" dirty="0"/>
              <a:t> т.е. приобретение дорогостоящих машин и оборудования и сдача их в аренду. Обычно банк или подчиненная ему лизинговая компания покупают за полную стоимость машины и оборудование и предоставляют их в пользование арендатору. Последний периодически (раз в месяц, квартал) уплачивает взносы, за счет которых происходит погашение стоимости оборудования и обеспечивается прибыль учреждения, кредитующего сделку. </a:t>
            </a:r>
            <a:r>
              <a:rPr lang="ru-RU" sz="2000" dirty="0" smtClean="0"/>
              <a:t> </a:t>
            </a:r>
            <a:endParaRPr lang="ru-RU" sz="2000" dirty="0">
              <a:effectLst/>
            </a:endParaRPr>
          </a:p>
        </p:txBody>
      </p:sp>
    </p:spTree>
    <p:extLst>
      <p:ext uri="{BB962C8B-B14F-4D97-AF65-F5344CB8AC3E}">
        <p14:creationId xmlns:p14="http://schemas.microsoft.com/office/powerpoint/2010/main" val="2019280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487" y="486538"/>
            <a:ext cx="11542956" cy="5355312"/>
          </a:xfrm>
          <a:prstGeom prst="rect">
            <a:avLst/>
          </a:prstGeom>
        </p:spPr>
        <p:txBody>
          <a:bodyPr wrap="square">
            <a:spAutoFit/>
          </a:bodyPr>
          <a:lstStyle/>
          <a:p>
            <a:pPr algn="just"/>
            <a:r>
              <a:rPr lang="ru-RU" sz="2000" b="1" dirty="0">
                <a:solidFill>
                  <a:srgbClr val="FFFF00"/>
                </a:solidFill>
              </a:rPr>
              <a:t>Взаимосвязь банковских операций</a:t>
            </a:r>
          </a:p>
          <a:p>
            <a:pPr algn="just"/>
            <a:r>
              <a:rPr lang="ru-RU" dirty="0"/>
              <a:t>Современный банк выполняет до 100 видов операций и услуг. Все они связаны между собой. Прежде всего, существует зависимость между активными и пассивными операциями. Банки оперируют преимущественно чужим капиталом, поэтому масштабы кредитования и инвестирования банковских средств во многом зависят от способности кредитного учреждения привлечь свободный денежный капитал и сбережения. В то же время с развитием банковской системы зависимость активных операций от пассивных ослабевает. </a:t>
            </a:r>
          </a:p>
          <a:p>
            <a:pPr algn="just"/>
            <a:r>
              <a:rPr lang="ru-RU" dirty="0"/>
              <a:t>Помимо общей связи активов и пассивов имеется зависимость </a:t>
            </a:r>
            <a:r>
              <a:rPr lang="ru-RU" dirty="0" smtClean="0"/>
              <a:t>между отдельными </a:t>
            </a:r>
            <a:r>
              <a:rPr lang="ru-RU" dirty="0"/>
              <a:t>видами операций. Банковская клиентура, особенно промышленные предприятия и крупные индивидуальные заемщики и вкладчики, как правило, заинтересованы в получении •от банка различных услуг. Острейшая конкуренция на рынке ссудных капиталов заставляет банки вводить новые формы обслуживания, предоставлять сопутствующие и дополняющие, подчас бесплатные услуги. Так, открытие текущего счета обычно сопровождается выполнением разнообразных операций по расчетам и безналичному переводу средств, выдаче краткосрочных кредитов (например, в форме овердрафта), использованию кредитных карточек, автоматов для получения или взноса денег в нерабочие часы, уличных кассовых (денежных) автоматов и т.д. </a:t>
            </a:r>
          </a:p>
          <a:p>
            <a:pPr algn="just"/>
            <a:r>
              <a:rPr lang="ru-RU" dirty="0"/>
              <a:t>Регулярные кредитные связи между банком и заемщиком (например, крупной компанией) побуждают банк инвестировать капитал клиента в ценные бумаги, выполнять для него комиссионные и посреднические операции, принимать его имущество в управление на доверительной основе, осуществлять расчеты в своем электронно-вычислительном центре и т.д. Предоставление дополнительных услуг привлекает в банк и мелких вкладчиков, которые обычно пользуются преимущественным правом получения или пролонгации кредита в данном банке. </a:t>
            </a:r>
            <a:endParaRPr lang="ru-RU" dirty="0">
              <a:effectLst/>
            </a:endParaRPr>
          </a:p>
        </p:txBody>
      </p:sp>
    </p:spTree>
    <p:extLst>
      <p:ext uri="{BB962C8B-B14F-4D97-AF65-F5344CB8AC3E}">
        <p14:creationId xmlns:p14="http://schemas.microsoft.com/office/powerpoint/2010/main" val="28273451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791" y="130100"/>
            <a:ext cx="11381591" cy="6093976"/>
          </a:xfrm>
          <a:prstGeom prst="rect">
            <a:avLst/>
          </a:prstGeom>
        </p:spPr>
        <p:txBody>
          <a:bodyPr wrap="square">
            <a:spAutoFit/>
          </a:bodyPr>
          <a:lstStyle/>
          <a:p>
            <a:pPr indent="252095" algn="ctr"/>
            <a:r>
              <a:rPr lang="ru-RU" sz="3200" b="1" u="sng" dirty="0" smtClean="0">
                <a:solidFill>
                  <a:srgbClr val="FFFF00"/>
                </a:solidFill>
                <a:latin typeface="Times New Roman" panose="02020603050405020304" pitchFamily="18" charset="0"/>
                <a:ea typeface="Times New Roman" panose="02020603050405020304" pitchFamily="18" charset="0"/>
              </a:rPr>
              <a:t>Темы практического занятия 2</a:t>
            </a:r>
          </a:p>
          <a:p>
            <a:pPr indent="252095" algn="ctr"/>
            <a:endParaRPr lang="ru-RU" sz="1400" b="1" dirty="0">
              <a:latin typeface="Times New Roman" panose="02020603050405020304" pitchFamily="18" charset="0"/>
              <a:ea typeface="Times New Roman" panose="02020603050405020304" pitchFamily="18" charset="0"/>
            </a:endParaRPr>
          </a:p>
          <a:p>
            <a:r>
              <a:rPr lang="ru-RU" sz="3200" b="1" dirty="0" smtClean="0">
                <a:latin typeface="Times New Roman" panose="02020603050405020304" pitchFamily="18" charset="0"/>
                <a:ea typeface="Times New Roman" panose="02020603050405020304" pitchFamily="18" charset="0"/>
              </a:rPr>
              <a:t>1. Деньги и их роль в экономике</a:t>
            </a:r>
          </a:p>
          <a:p>
            <a:r>
              <a:rPr lang="ru-RU" sz="2800" dirty="0"/>
              <a:t>1</a:t>
            </a:r>
            <a:r>
              <a:rPr lang="ru-RU" sz="2800" dirty="0" smtClean="0"/>
              <a:t>.1 Необходимость и теории возникновения денег</a:t>
            </a:r>
          </a:p>
          <a:p>
            <a:r>
              <a:rPr lang="ru-RU" sz="2800" dirty="0"/>
              <a:t>1</a:t>
            </a:r>
            <a:r>
              <a:rPr lang="ru-RU" sz="2800" dirty="0" smtClean="0"/>
              <a:t>.2 Функции и роль денег в экономике</a:t>
            </a:r>
          </a:p>
          <a:p>
            <a:r>
              <a:rPr lang="ru-RU" sz="2800" dirty="0" smtClean="0"/>
              <a:t>1.3 </a:t>
            </a:r>
            <a:r>
              <a:rPr lang="ru-RU" sz="2800" dirty="0"/>
              <a:t>Эволюция форм и видов </a:t>
            </a:r>
            <a:r>
              <a:rPr lang="ru-RU" sz="2800" dirty="0" smtClean="0"/>
              <a:t>денег</a:t>
            </a:r>
          </a:p>
          <a:p>
            <a:r>
              <a:rPr lang="ru-RU" sz="3200" b="1" dirty="0">
                <a:latin typeface="Times New Roman" panose="02020603050405020304" pitchFamily="18" charset="0"/>
                <a:ea typeface="Times New Roman" panose="02020603050405020304" pitchFamily="18" charset="0"/>
              </a:rPr>
              <a:t>2. Денежное обращение и денежная система</a:t>
            </a:r>
          </a:p>
          <a:p>
            <a:r>
              <a:rPr lang="ru-RU" sz="2800" dirty="0" smtClean="0"/>
              <a:t>2.1 </a:t>
            </a:r>
            <a:r>
              <a:rPr lang="ru-RU" sz="2800" dirty="0"/>
              <a:t>Наличный и безналичный денежный оборот</a:t>
            </a:r>
          </a:p>
          <a:p>
            <a:r>
              <a:rPr lang="ru-RU" sz="2800" dirty="0" smtClean="0"/>
              <a:t>2.2 Закон денежного обращения. Денежная масса и скорость обращения денег</a:t>
            </a:r>
          </a:p>
          <a:p>
            <a:r>
              <a:rPr lang="ru-RU" sz="2800" dirty="0" smtClean="0"/>
              <a:t>2.3 </a:t>
            </a:r>
            <a:r>
              <a:rPr lang="ru-RU" sz="2800" dirty="0"/>
              <a:t>Денежная эмиссия и ее формы</a:t>
            </a:r>
          </a:p>
          <a:p>
            <a:r>
              <a:rPr lang="ru-RU" sz="2800" dirty="0" smtClean="0"/>
              <a:t>2.4 </a:t>
            </a:r>
            <a:r>
              <a:rPr lang="ru-RU" sz="2800" dirty="0"/>
              <a:t>Сущность и механизм банковского мультипликатора</a:t>
            </a:r>
          </a:p>
          <a:p>
            <a:r>
              <a:rPr lang="ru-RU" sz="2800" dirty="0" smtClean="0"/>
              <a:t>2.5 Денежная система и ее элементы</a:t>
            </a:r>
          </a:p>
          <a:p>
            <a:r>
              <a:rPr lang="ru-RU" sz="2800" dirty="0" smtClean="0"/>
              <a:t>2.6 Международная денежная система и денежная система РФ</a:t>
            </a:r>
            <a:endParaRPr lang="ru-RU" sz="2800" dirty="0"/>
          </a:p>
        </p:txBody>
      </p:sp>
    </p:spTree>
    <p:extLst>
      <p:ext uri="{BB962C8B-B14F-4D97-AF65-F5344CB8AC3E}">
        <p14:creationId xmlns:p14="http://schemas.microsoft.com/office/powerpoint/2010/main" val="42120588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Небесный</Template>
  <TotalTime>1065</TotalTime>
  <Words>3662</Words>
  <Application>Microsoft Office PowerPoint</Application>
  <PresentationFormat>Произвольный</PresentationFormat>
  <Paragraphs>254</Paragraphs>
  <Slides>46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Небеса</vt:lpstr>
      <vt:lpstr>Государственные и муниципальные финансы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Бедрачук Илья</cp:lastModifiedBy>
  <cp:revision>210</cp:revision>
  <dcterms:created xsi:type="dcterms:W3CDTF">2014-01-06T06:23:34Z</dcterms:created>
  <dcterms:modified xsi:type="dcterms:W3CDTF">2014-02-18T20:56:39Z</dcterms:modified>
</cp:coreProperties>
</file>