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8"/>
  </p:notesMasterIdLst>
  <p:sldIdLst>
    <p:sldId id="257" r:id="rId2"/>
    <p:sldId id="258" r:id="rId3"/>
    <p:sldId id="260" r:id="rId4"/>
    <p:sldId id="261" r:id="rId5"/>
    <p:sldId id="262" r:id="rId6"/>
    <p:sldId id="263" r:id="rId7"/>
    <p:sldId id="264" r:id="rId8"/>
    <p:sldId id="266" r:id="rId9"/>
    <p:sldId id="267" r:id="rId10"/>
    <p:sldId id="268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3" r:id="rId21"/>
    <p:sldId id="285" r:id="rId22"/>
    <p:sldId id="288" r:id="rId23"/>
    <p:sldId id="291" r:id="rId24"/>
    <p:sldId id="293" r:id="rId25"/>
    <p:sldId id="294" r:id="rId26"/>
    <p:sldId id="295" r:id="rId27"/>
  </p:sldIdLst>
  <p:sldSz cx="12192000" cy="6858000"/>
  <p:notesSz cx="6797675" cy="9926638"/>
  <p:custDataLst>
    <p:tags r:id="rId2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E6EF4A-4D93-4069-8B5B-3F8A0A8DF834}" type="doc">
      <dgm:prSet loTypeId="urn:microsoft.com/office/officeart/2005/8/layout/orgChart1" loCatId="hierarchy" qsTypeId="urn:microsoft.com/office/officeart/2005/8/quickstyle/3d2" qsCatId="3D" csTypeId="urn:microsoft.com/office/officeart/2005/8/colors/accent3_1" csCatId="accent3"/>
      <dgm:spPr/>
    </dgm:pt>
    <dgm:pt modelId="{9FD6ECDF-F7BA-4729-8CF8-A2BA3DA5AEEC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dirty="0" smtClean="0">
              <a:ln/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rPr>
            <a:t>Виды абсолютных величин</a:t>
          </a:r>
        </a:p>
      </dgm:t>
    </dgm:pt>
    <dgm:pt modelId="{9544BD26-9EC3-42C4-A019-381A74D81037}" type="parTrans" cxnId="{83621FD6-5EC2-448B-8C53-BC0165FC7E9F}">
      <dgm:prSet/>
      <dgm:spPr/>
      <dgm:t>
        <a:bodyPr/>
        <a:lstStyle/>
        <a:p>
          <a:endParaRPr lang="ru-RU">
            <a:solidFill>
              <a:schemeClr val="accent2"/>
            </a:solidFill>
          </a:endParaRPr>
        </a:p>
      </dgm:t>
    </dgm:pt>
    <dgm:pt modelId="{BDDA8F9A-AAA8-47C5-A66C-7494B81B0802}" type="sibTrans" cxnId="{83621FD6-5EC2-448B-8C53-BC0165FC7E9F}">
      <dgm:prSet/>
      <dgm:spPr/>
      <dgm:t>
        <a:bodyPr/>
        <a:lstStyle/>
        <a:p>
          <a:endParaRPr lang="ru-RU">
            <a:solidFill>
              <a:schemeClr val="accent2"/>
            </a:solidFill>
          </a:endParaRPr>
        </a:p>
      </dgm:t>
    </dgm:pt>
    <dgm:pt modelId="{18B6D246-D363-490D-AD86-007944164E54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dirty="0" smtClean="0">
              <a:ln/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rPr>
            <a:t>Индивидуальные</a:t>
          </a:r>
        </a:p>
      </dgm:t>
    </dgm:pt>
    <dgm:pt modelId="{8FE564E3-D62C-4A66-94F6-9604B4D2B3D6}" type="parTrans" cxnId="{34E66E16-1D4A-4C4F-81AA-FF0C0FBABF0E}">
      <dgm:prSet/>
      <dgm:spPr/>
      <dgm:t>
        <a:bodyPr/>
        <a:lstStyle/>
        <a:p>
          <a:endParaRPr lang="ru-RU">
            <a:solidFill>
              <a:schemeClr val="accent2"/>
            </a:solidFill>
          </a:endParaRPr>
        </a:p>
      </dgm:t>
    </dgm:pt>
    <dgm:pt modelId="{5ED88613-D883-484F-8E52-6DBB3DC99C37}" type="sibTrans" cxnId="{34E66E16-1D4A-4C4F-81AA-FF0C0FBABF0E}">
      <dgm:prSet/>
      <dgm:spPr/>
      <dgm:t>
        <a:bodyPr/>
        <a:lstStyle/>
        <a:p>
          <a:endParaRPr lang="ru-RU">
            <a:solidFill>
              <a:schemeClr val="accent2"/>
            </a:solidFill>
          </a:endParaRPr>
        </a:p>
      </dgm:t>
    </dgm:pt>
    <dgm:pt modelId="{392C6CF7-B1C1-40C0-B7F9-AE96445D63BD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dirty="0" smtClean="0">
              <a:ln/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rPr>
            <a:t>Суммарные</a:t>
          </a:r>
        </a:p>
      </dgm:t>
    </dgm:pt>
    <dgm:pt modelId="{BC1E020A-5201-4D0F-9643-A00CD4654C86}" type="parTrans" cxnId="{50CC1DE1-1A13-4AB2-899A-B306BE75A618}">
      <dgm:prSet/>
      <dgm:spPr/>
      <dgm:t>
        <a:bodyPr/>
        <a:lstStyle/>
        <a:p>
          <a:endParaRPr lang="ru-RU">
            <a:solidFill>
              <a:schemeClr val="accent2"/>
            </a:solidFill>
          </a:endParaRPr>
        </a:p>
      </dgm:t>
    </dgm:pt>
    <dgm:pt modelId="{90B424E7-B82F-4085-8A48-BE23A562348B}" type="sibTrans" cxnId="{50CC1DE1-1A13-4AB2-899A-B306BE75A618}">
      <dgm:prSet/>
      <dgm:spPr/>
      <dgm:t>
        <a:bodyPr/>
        <a:lstStyle/>
        <a:p>
          <a:endParaRPr lang="ru-RU">
            <a:solidFill>
              <a:schemeClr val="accent2"/>
            </a:solidFill>
          </a:endParaRPr>
        </a:p>
      </dgm:t>
    </dgm:pt>
    <dgm:pt modelId="{ECEB7519-3D61-42AF-87E6-4F777352EF8F}" type="pres">
      <dgm:prSet presAssocID="{2EE6EF4A-4D93-4069-8B5B-3F8A0A8DF83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63FDB7F8-4320-4A3D-B716-50C25A64DDE8}" type="pres">
      <dgm:prSet presAssocID="{9FD6ECDF-F7BA-4729-8CF8-A2BA3DA5AEEC}" presName="hierRoot1" presStyleCnt="0">
        <dgm:presLayoutVars>
          <dgm:hierBranch/>
        </dgm:presLayoutVars>
      </dgm:prSet>
      <dgm:spPr/>
    </dgm:pt>
    <dgm:pt modelId="{3031A29D-530F-4A42-AA60-F3DF3AAC2F9E}" type="pres">
      <dgm:prSet presAssocID="{9FD6ECDF-F7BA-4729-8CF8-A2BA3DA5AEEC}" presName="rootComposite1" presStyleCnt="0"/>
      <dgm:spPr/>
    </dgm:pt>
    <dgm:pt modelId="{45550C74-A4C6-43E2-A951-C891950E7BFB}" type="pres">
      <dgm:prSet presAssocID="{9FD6ECDF-F7BA-4729-8CF8-A2BA3DA5AEEC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DA49EE9-2CA9-4D7A-8740-9AD047D50D7F}" type="pres">
      <dgm:prSet presAssocID="{9FD6ECDF-F7BA-4729-8CF8-A2BA3DA5AEEC}" presName="rootConnector1" presStyleLbl="node1" presStyleIdx="0" presStyleCnt="0"/>
      <dgm:spPr/>
      <dgm:t>
        <a:bodyPr/>
        <a:lstStyle/>
        <a:p>
          <a:endParaRPr lang="ru-RU"/>
        </a:p>
      </dgm:t>
    </dgm:pt>
    <dgm:pt modelId="{110FFB10-3226-42DE-94EA-77C531A09036}" type="pres">
      <dgm:prSet presAssocID="{9FD6ECDF-F7BA-4729-8CF8-A2BA3DA5AEEC}" presName="hierChild2" presStyleCnt="0"/>
      <dgm:spPr/>
    </dgm:pt>
    <dgm:pt modelId="{8117F6AB-86AD-493B-A0B7-EC029A5CFE7B}" type="pres">
      <dgm:prSet presAssocID="{8FE564E3-D62C-4A66-94F6-9604B4D2B3D6}" presName="Name35" presStyleLbl="parChTrans1D2" presStyleIdx="0" presStyleCnt="2"/>
      <dgm:spPr/>
      <dgm:t>
        <a:bodyPr/>
        <a:lstStyle/>
        <a:p>
          <a:endParaRPr lang="ru-RU"/>
        </a:p>
      </dgm:t>
    </dgm:pt>
    <dgm:pt modelId="{4E213315-720E-4836-BF7E-0C2638BEFF3A}" type="pres">
      <dgm:prSet presAssocID="{18B6D246-D363-490D-AD86-007944164E54}" presName="hierRoot2" presStyleCnt="0">
        <dgm:presLayoutVars>
          <dgm:hierBranch/>
        </dgm:presLayoutVars>
      </dgm:prSet>
      <dgm:spPr/>
    </dgm:pt>
    <dgm:pt modelId="{ED57F8A1-7521-4D4A-AAED-A773ED2D3842}" type="pres">
      <dgm:prSet presAssocID="{18B6D246-D363-490D-AD86-007944164E54}" presName="rootComposite" presStyleCnt="0"/>
      <dgm:spPr/>
    </dgm:pt>
    <dgm:pt modelId="{6CC4D59E-799C-4C1E-B6B3-F33A776B2B2B}" type="pres">
      <dgm:prSet presAssocID="{18B6D246-D363-490D-AD86-007944164E54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452760A-AAC9-4ED7-AB0D-8CF491EE8973}" type="pres">
      <dgm:prSet presAssocID="{18B6D246-D363-490D-AD86-007944164E54}" presName="rootConnector" presStyleLbl="node2" presStyleIdx="0" presStyleCnt="2"/>
      <dgm:spPr/>
      <dgm:t>
        <a:bodyPr/>
        <a:lstStyle/>
        <a:p>
          <a:endParaRPr lang="ru-RU"/>
        </a:p>
      </dgm:t>
    </dgm:pt>
    <dgm:pt modelId="{A5B23A65-DC49-4D89-B07A-BA0784C23CA5}" type="pres">
      <dgm:prSet presAssocID="{18B6D246-D363-490D-AD86-007944164E54}" presName="hierChild4" presStyleCnt="0"/>
      <dgm:spPr/>
    </dgm:pt>
    <dgm:pt modelId="{9F0C504F-A464-4A5F-B36A-7BE58DB169FC}" type="pres">
      <dgm:prSet presAssocID="{18B6D246-D363-490D-AD86-007944164E54}" presName="hierChild5" presStyleCnt="0"/>
      <dgm:spPr/>
    </dgm:pt>
    <dgm:pt modelId="{19A18EF1-8C51-4C3C-8C57-C155A79402B5}" type="pres">
      <dgm:prSet presAssocID="{BC1E020A-5201-4D0F-9643-A00CD4654C86}" presName="Name35" presStyleLbl="parChTrans1D2" presStyleIdx="1" presStyleCnt="2"/>
      <dgm:spPr/>
      <dgm:t>
        <a:bodyPr/>
        <a:lstStyle/>
        <a:p>
          <a:endParaRPr lang="ru-RU"/>
        </a:p>
      </dgm:t>
    </dgm:pt>
    <dgm:pt modelId="{EA64ED33-4F40-468B-87C2-CB74359A07A6}" type="pres">
      <dgm:prSet presAssocID="{392C6CF7-B1C1-40C0-B7F9-AE96445D63BD}" presName="hierRoot2" presStyleCnt="0">
        <dgm:presLayoutVars>
          <dgm:hierBranch/>
        </dgm:presLayoutVars>
      </dgm:prSet>
      <dgm:spPr/>
    </dgm:pt>
    <dgm:pt modelId="{98BCF1FD-8DE9-4B7D-BF01-F639680B71F4}" type="pres">
      <dgm:prSet presAssocID="{392C6CF7-B1C1-40C0-B7F9-AE96445D63BD}" presName="rootComposite" presStyleCnt="0"/>
      <dgm:spPr/>
    </dgm:pt>
    <dgm:pt modelId="{7AB3061A-C8C1-4346-B2D3-B5B963CC2851}" type="pres">
      <dgm:prSet presAssocID="{392C6CF7-B1C1-40C0-B7F9-AE96445D63BD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7B0BE44-15E3-45D0-AD3C-AAF650D633E3}" type="pres">
      <dgm:prSet presAssocID="{392C6CF7-B1C1-40C0-B7F9-AE96445D63BD}" presName="rootConnector" presStyleLbl="node2" presStyleIdx="1" presStyleCnt="2"/>
      <dgm:spPr/>
      <dgm:t>
        <a:bodyPr/>
        <a:lstStyle/>
        <a:p>
          <a:endParaRPr lang="ru-RU"/>
        </a:p>
      </dgm:t>
    </dgm:pt>
    <dgm:pt modelId="{91865122-51E1-4D49-B686-4EE2A3EE2A30}" type="pres">
      <dgm:prSet presAssocID="{392C6CF7-B1C1-40C0-B7F9-AE96445D63BD}" presName="hierChild4" presStyleCnt="0"/>
      <dgm:spPr/>
    </dgm:pt>
    <dgm:pt modelId="{BE3AFF60-2122-490C-87DE-F7FCBD384750}" type="pres">
      <dgm:prSet presAssocID="{392C6CF7-B1C1-40C0-B7F9-AE96445D63BD}" presName="hierChild5" presStyleCnt="0"/>
      <dgm:spPr/>
    </dgm:pt>
    <dgm:pt modelId="{453C3735-5051-425E-B530-F4B6FF209FD1}" type="pres">
      <dgm:prSet presAssocID="{9FD6ECDF-F7BA-4729-8CF8-A2BA3DA5AEEC}" presName="hierChild3" presStyleCnt="0"/>
      <dgm:spPr/>
    </dgm:pt>
  </dgm:ptLst>
  <dgm:cxnLst>
    <dgm:cxn modelId="{E30D5732-BBCE-45E4-97F1-67F1BB7C569B}" type="presOf" srcId="{9FD6ECDF-F7BA-4729-8CF8-A2BA3DA5AEEC}" destId="{45550C74-A4C6-43E2-A951-C891950E7BFB}" srcOrd="0" destOrd="0" presId="urn:microsoft.com/office/officeart/2005/8/layout/orgChart1"/>
    <dgm:cxn modelId="{DA5C5A0C-CEBD-4C8C-BC67-E98C6B7A7DBF}" type="presOf" srcId="{392C6CF7-B1C1-40C0-B7F9-AE96445D63BD}" destId="{67B0BE44-15E3-45D0-AD3C-AAF650D633E3}" srcOrd="1" destOrd="0" presId="urn:microsoft.com/office/officeart/2005/8/layout/orgChart1"/>
    <dgm:cxn modelId="{34E66E16-1D4A-4C4F-81AA-FF0C0FBABF0E}" srcId="{9FD6ECDF-F7BA-4729-8CF8-A2BA3DA5AEEC}" destId="{18B6D246-D363-490D-AD86-007944164E54}" srcOrd="0" destOrd="0" parTransId="{8FE564E3-D62C-4A66-94F6-9604B4D2B3D6}" sibTransId="{5ED88613-D883-484F-8E52-6DBB3DC99C37}"/>
    <dgm:cxn modelId="{5FCF1C51-9DFF-498D-96A1-32856BA0BF6A}" type="presOf" srcId="{18B6D246-D363-490D-AD86-007944164E54}" destId="{6CC4D59E-799C-4C1E-B6B3-F33A776B2B2B}" srcOrd="0" destOrd="0" presId="urn:microsoft.com/office/officeart/2005/8/layout/orgChart1"/>
    <dgm:cxn modelId="{83621FD6-5EC2-448B-8C53-BC0165FC7E9F}" srcId="{2EE6EF4A-4D93-4069-8B5B-3F8A0A8DF834}" destId="{9FD6ECDF-F7BA-4729-8CF8-A2BA3DA5AEEC}" srcOrd="0" destOrd="0" parTransId="{9544BD26-9EC3-42C4-A019-381A74D81037}" sibTransId="{BDDA8F9A-AAA8-47C5-A66C-7494B81B0802}"/>
    <dgm:cxn modelId="{BF65B6DC-4782-4F39-82F7-AC125B5109B7}" type="presOf" srcId="{8FE564E3-D62C-4A66-94F6-9604B4D2B3D6}" destId="{8117F6AB-86AD-493B-A0B7-EC029A5CFE7B}" srcOrd="0" destOrd="0" presId="urn:microsoft.com/office/officeart/2005/8/layout/orgChart1"/>
    <dgm:cxn modelId="{1BA07101-450B-459C-BE4D-A2C4F6FFCA07}" type="presOf" srcId="{2EE6EF4A-4D93-4069-8B5B-3F8A0A8DF834}" destId="{ECEB7519-3D61-42AF-87E6-4F777352EF8F}" srcOrd="0" destOrd="0" presId="urn:microsoft.com/office/officeart/2005/8/layout/orgChart1"/>
    <dgm:cxn modelId="{D9AAAC91-B295-4228-BDCC-7CC3BFC0839A}" type="presOf" srcId="{BC1E020A-5201-4D0F-9643-A00CD4654C86}" destId="{19A18EF1-8C51-4C3C-8C57-C155A79402B5}" srcOrd="0" destOrd="0" presId="urn:microsoft.com/office/officeart/2005/8/layout/orgChart1"/>
    <dgm:cxn modelId="{2A668944-248E-4437-B9CD-14F9A648B812}" type="presOf" srcId="{18B6D246-D363-490D-AD86-007944164E54}" destId="{2452760A-AAC9-4ED7-AB0D-8CF491EE8973}" srcOrd="1" destOrd="0" presId="urn:microsoft.com/office/officeart/2005/8/layout/orgChart1"/>
    <dgm:cxn modelId="{D1A340F2-31FF-4052-BFA3-F9BD17ED5684}" type="presOf" srcId="{392C6CF7-B1C1-40C0-B7F9-AE96445D63BD}" destId="{7AB3061A-C8C1-4346-B2D3-B5B963CC2851}" srcOrd="0" destOrd="0" presId="urn:microsoft.com/office/officeart/2005/8/layout/orgChart1"/>
    <dgm:cxn modelId="{1A252A0E-9A47-4309-B149-618E6CB1640E}" type="presOf" srcId="{9FD6ECDF-F7BA-4729-8CF8-A2BA3DA5AEEC}" destId="{8DA49EE9-2CA9-4D7A-8740-9AD047D50D7F}" srcOrd="1" destOrd="0" presId="urn:microsoft.com/office/officeart/2005/8/layout/orgChart1"/>
    <dgm:cxn modelId="{50CC1DE1-1A13-4AB2-899A-B306BE75A618}" srcId="{9FD6ECDF-F7BA-4729-8CF8-A2BA3DA5AEEC}" destId="{392C6CF7-B1C1-40C0-B7F9-AE96445D63BD}" srcOrd="1" destOrd="0" parTransId="{BC1E020A-5201-4D0F-9643-A00CD4654C86}" sibTransId="{90B424E7-B82F-4085-8A48-BE23A562348B}"/>
    <dgm:cxn modelId="{B39CB00D-8C53-4C75-A2A4-11D0049437BB}" type="presParOf" srcId="{ECEB7519-3D61-42AF-87E6-4F777352EF8F}" destId="{63FDB7F8-4320-4A3D-B716-50C25A64DDE8}" srcOrd="0" destOrd="0" presId="urn:microsoft.com/office/officeart/2005/8/layout/orgChart1"/>
    <dgm:cxn modelId="{D6927DE1-94C9-4314-80FD-5141EF540523}" type="presParOf" srcId="{63FDB7F8-4320-4A3D-B716-50C25A64DDE8}" destId="{3031A29D-530F-4A42-AA60-F3DF3AAC2F9E}" srcOrd="0" destOrd="0" presId="urn:microsoft.com/office/officeart/2005/8/layout/orgChart1"/>
    <dgm:cxn modelId="{55C866B1-1F62-459E-90A0-8B38528DE9E3}" type="presParOf" srcId="{3031A29D-530F-4A42-AA60-F3DF3AAC2F9E}" destId="{45550C74-A4C6-43E2-A951-C891950E7BFB}" srcOrd="0" destOrd="0" presId="urn:microsoft.com/office/officeart/2005/8/layout/orgChart1"/>
    <dgm:cxn modelId="{2DEBA2F1-20E1-429E-AC0D-5A05CF16CB9B}" type="presParOf" srcId="{3031A29D-530F-4A42-AA60-F3DF3AAC2F9E}" destId="{8DA49EE9-2CA9-4D7A-8740-9AD047D50D7F}" srcOrd="1" destOrd="0" presId="urn:microsoft.com/office/officeart/2005/8/layout/orgChart1"/>
    <dgm:cxn modelId="{9CEB334A-3B77-43E6-A100-037B1B016E19}" type="presParOf" srcId="{63FDB7F8-4320-4A3D-B716-50C25A64DDE8}" destId="{110FFB10-3226-42DE-94EA-77C531A09036}" srcOrd="1" destOrd="0" presId="urn:microsoft.com/office/officeart/2005/8/layout/orgChart1"/>
    <dgm:cxn modelId="{747B0A84-B926-4641-8EA0-98856B6B2E86}" type="presParOf" srcId="{110FFB10-3226-42DE-94EA-77C531A09036}" destId="{8117F6AB-86AD-493B-A0B7-EC029A5CFE7B}" srcOrd="0" destOrd="0" presId="urn:microsoft.com/office/officeart/2005/8/layout/orgChart1"/>
    <dgm:cxn modelId="{E5F811B7-9120-44FF-8FE3-14C7287221C2}" type="presParOf" srcId="{110FFB10-3226-42DE-94EA-77C531A09036}" destId="{4E213315-720E-4836-BF7E-0C2638BEFF3A}" srcOrd="1" destOrd="0" presId="urn:microsoft.com/office/officeart/2005/8/layout/orgChart1"/>
    <dgm:cxn modelId="{F3AD7408-5D08-4350-B768-8906979E0B63}" type="presParOf" srcId="{4E213315-720E-4836-BF7E-0C2638BEFF3A}" destId="{ED57F8A1-7521-4D4A-AAED-A773ED2D3842}" srcOrd="0" destOrd="0" presId="urn:microsoft.com/office/officeart/2005/8/layout/orgChart1"/>
    <dgm:cxn modelId="{0B66911D-7DE9-493E-AB28-7E5598B81485}" type="presParOf" srcId="{ED57F8A1-7521-4D4A-AAED-A773ED2D3842}" destId="{6CC4D59E-799C-4C1E-B6B3-F33A776B2B2B}" srcOrd="0" destOrd="0" presId="urn:microsoft.com/office/officeart/2005/8/layout/orgChart1"/>
    <dgm:cxn modelId="{3CB56ACE-2814-4357-9E62-CFDAB35AFBC1}" type="presParOf" srcId="{ED57F8A1-7521-4D4A-AAED-A773ED2D3842}" destId="{2452760A-AAC9-4ED7-AB0D-8CF491EE8973}" srcOrd="1" destOrd="0" presId="urn:microsoft.com/office/officeart/2005/8/layout/orgChart1"/>
    <dgm:cxn modelId="{06BC269A-EE4D-4875-97EF-8EBB8DFCBC91}" type="presParOf" srcId="{4E213315-720E-4836-BF7E-0C2638BEFF3A}" destId="{A5B23A65-DC49-4D89-B07A-BA0784C23CA5}" srcOrd="1" destOrd="0" presId="urn:microsoft.com/office/officeart/2005/8/layout/orgChart1"/>
    <dgm:cxn modelId="{9AF185CA-6909-4397-9780-9E29AA5EB886}" type="presParOf" srcId="{4E213315-720E-4836-BF7E-0C2638BEFF3A}" destId="{9F0C504F-A464-4A5F-B36A-7BE58DB169FC}" srcOrd="2" destOrd="0" presId="urn:microsoft.com/office/officeart/2005/8/layout/orgChart1"/>
    <dgm:cxn modelId="{E4D9BB2C-84F4-4041-8306-2EF6AFC0A0E4}" type="presParOf" srcId="{110FFB10-3226-42DE-94EA-77C531A09036}" destId="{19A18EF1-8C51-4C3C-8C57-C155A79402B5}" srcOrd="2" destOrd="0" presId="urn:microsoft.com/office/officeart/2005/8/layout/orgChart1"/>
    <dgm:cxn modelId="{11EDDB3A-FC07-470A-AD4B-4D6F8688EDE0}" type="presParOf" srcId="{110FFB10-3226-42DE-94EA-77C531A09036}" destId="{EA64ED33-4F40-468B-87C2-CB74359A07A6}" srcOrd="3" destOrd="0" presId="urn:microsoft.com/office/officeart/2005/8/layout/orgChart1"/>
    <dgm:cxn modelId="{8FB928AD-9563-41F8-A8CB-DBE54A8A4A95}" type="presParOf" srcId="{EA64ED33-4F40-468B-87C2-CB74359A07A6}" destId="{98BCF1FD-8DE9-4B7D-BF01-F639680B71F4}" srcOrd="0" destOrd="0" presId="urn:microsoft.com/office/officeart/2005/8/layout/orgChart1"/>
    <dgm:cxn modelId="{C9923AD8-2F8D-49F8-8630-64035661701F}" type="presParOf" srcId="{98BCF1FD-8DE9-4B7D-BF01-F639680B71F4}" destId="{7AB3061A-C8C1-4346-B2D3-B5B963CC2851}" srcOrd="0" destOrd="0" presId="urn:microsoft.com/office/officeart/2005/8/layout/orgChart1"/>
    <dgm:cxn modelId="{7D81D1F2-43C8-40B8-93E3-428DAF793252}" type="presParOf" srcId="{98BCF1FD-8DE9-4B7D-BF01-F639680B71F4}" destId="{67B0BE44-15E3-45D0-AD3C-AAF650D633E3}" srcOrd="1" destOrd="0" presId="urn:microsoft.com/office/officeart/2005/8/layout/orgChart1"/>
    <dgm:cxn modelId="{269A84AC-11C6-4545-9CB4-6FA1B30217AB}" type="presParOf" srcId="{EA64ED33-4F40-468B-87C2-CB74359A07A6}" destId="{91865122-51E1-4D49-B686-4EE2A3EE2A30}" srcOrd="1" destOrd="0" presId="urn:microsoft.com/office/officeart/2005/8/layout/orgChart1"/>
    <dgm:cxn modelId="{FC1F14B5-7FE2-4C59-A95B-BD7A28064EAD}" type="presParOf" srcId="{EA64ED33-4F40-468B-87C2-CB74359A07A6}" destId="{BE3AFF60-2122-490C-87DE-F7FCBD384750}" srcOrd="2" destOrd="0" presId="urn:microsoft.com/office/officeart/2005/8/layout/orgChart1"/>
    <dgm:cxn modelId="{FA24CBF8-10F4-4836-885F-E2118E1B30EA}" type="presParOf" srcId="{63FDB7F8-4320-4A3D-B716-50C25A64DDE8}" destId="{453C3735-5051-425E-B530-F4B6FF209FD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600477E-1B37-47BC-B1BF-C182B745E6C7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/>
      <dgm:spPr/>
    </dgm:pt>
    <dgm:pt modelId="{6DEAA377-5DBF-401D-8480-016F9E8823B8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ОТНОСИТЕЛЬНЫЕ ВЕЛИЧИНЫ</a:t>
          </a:r>
        </a:p>
      </dgm:t>
    </dgm:pt>
    <dgm:pt modelId="{BFE4E014-621B-4E0C-9DB9-DCB4CEA00EED}" type="parTrans" cxnId="{5BBBB78A-D6E8-40B6-8189-78605D78B347}">
      <dgm:prSet/>
      <dgm:spPr/>
      <dgm:t>
        <a:bodyPr/>
        <a:lstStyle/>
        <a:p>
          <a:endParaRPr lang="ru-RU"/>
        </a:p>
      </dgm:t>
    </dgm:pt>
    <dgm:pt modelId="{16B59793-7D71-431B-A64E-381C9E5D1535}" type="sibTrans" cxnId="{5BBBB78A-D6E8-40B6-8189-78605D78B347}">
      <dgm:prSet/>
      <dgm:spPr/>
      <dgm:t>
        <a:bodyPr/>
        <a:lstStyle/>
        <a:p>
          <a:endParaRPr lang="ru-RU"/>
        </a:p>
      </dgm:t>
    </dgm:pt>
    <dgm:pt modelId="{7EBC27CA-EA8F-4901-A66F-1AA23D7E22B0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С помощью единиц измерения, которые отражают отношение сравнимого и базисного показателей</a:t>
          </a:r>
        </a:p>
      </dgm:t>
    </dgm:pt>
    <dgm:pt modelId="{EA74F49F-A63A-4E28-820B-8E0A78408178}" type="parTrans" cxnId="{07AD0A33-3C77-48F2-8549-4B7DED3FEAEA}">
      <dgm:prSet/>
      <dgm:spPr/>
      <dgm:t>
        <a:bodyPr/>
        <a:lstStyle/>
        <a:p>
          <a:endParaRPr lang="ru-RU"/>
        </a:p>
      </dgm:t>
    </dgm:pt>
    <dgm:pt modelId="{F5502CEE-AC4A-44E7-B04C-18FE8057FD6B}" type="sibTrans" cxnId="{07AD0A33-3C77-48F2-8549-4B7DED3FEAEA}">
      <dgm:prSet/>
      <dgm:spPr/>
      <dgm:t>
        <a:bodyPr/>
        <a:lstStyle/>
        <a:p>
          <a:endParaRPr lang="ru-RU"/>
        </a:p>
      </dgm:t>
    </dgm:pt>
    <dgm:pt modelId="{EDCA2FFE-960F-42E1-8181-4C6EE838FF02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В коэффициентах, если база сравнения принимается за 1</a:t>
          </a:r>
        </a:p>
      </dgm:t>
    </dgm:pt>
    <dgm:pt modelId="{6CD79E63-F41D-47E9-BE04-334E9178C4E3}" type="parTrans" cxnId="{395B28AA-E973-4688-AF5F-ABDB9041054C}">
      <dgm:prSet/>
      <dgm:spPr/>
      <dgm:t>
        <a:bodyPr/>
        <a:lstStyle/>
        <a:p>
          <a:endParaRPr lang="ru-RU"/>
        </a:p>
      </dgm:t>
    </dgm:pt>
    <dgm:pt modelId="{A32BBF74-7805-4192-8807-25A1F0FFC1BA}" type="sibTrans" cxnId="{395B28AA-E973-4688-AF5F-ABDB9041054C}">
      <dgm:prSet/>
      <dgm:spPr/>
      <dgm:t>
        <a:bodyPr/>
        <a:lstStyle/>
        <a:p>
          <a:endParaRPr lang="ru-RU"/>
        </a:p>
      </dgm:t>
    </dgm:pt>
    <dgm:pt modelId="{A0E86528-6722-477D-B42A-DF1BFA327EBE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В продецимилле, если база сравнения принимается за 10000</a:t>
          </a:r>
        </a:p>
      </dgm:t>
    </dgm:pt>
    <dgm:pt modelId="{EDF5B112-D44B-4A73-A61F-7364A950E4E5}" type="parTrans" cxnId="{4626700D-18C6-4226-8C65-D46604D45062}">
      <dgm:prSet/>
      <dgm:spPr/>
      <dgm:t>
        <a:bodyPr/>
        <a:lstStyle/>
        <a:p>
          <a:endParaRPr lang="ru-RU"/>
        </a:p>
      </dgm:t>
    </dgm:pt>
    <dgm:pt modelId="{F856F0F5-1A22-4AB3-B669-7C3AEC0DA281}" type="sibTrans" cxnId="{4626700D-18C6-4226-8C65-D46604D45062}">
      <dgm:prSet/>
      <dgm:spPr/>
      <dgm:t>
        <a:bodyPr/>
        <a:lstStyle/>
        <a:p>
          <a:endParaRPr lang="ru-RU"/>
        </a:p>
      </dgm:t>
    </dgm:pt>
    <dgm:pt modelId="{95A79CE6-2D00-4271-9187-1DED1D820AB7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В процентах, если база сравнения принимается за 100</a:t>
          </a:r>
        </a:p>
      </dgm:t>
    </dgm:pt>
    <dgm:pt modelId="{52569469-1672-455E-B716-5F58F5DE9664}" type="parTrans" cxnId="{8951B606-6D2F-475C-9372-DD157E1DCCCA}">
      <dgm:prSet/>
      <dgm:spPr/>
      <dgm:t>
        <a:bodyPr/>
        <a:lstStyle/>
        <a:p>
          <a:endParaRPr lang="ru-RU"/>
        </a:p>
      </dgm:t>
    </dgm:pt>
    <dgm:pt modelId="{1ED3AF1C-BD23-45D4-B2C8-2C821EB1D7B2}" type="sibTrans" cxnId="{8951B606-6D2F-475C-9372-DD157E1DCCCA}">
      <dgm:prSet/>
      <dgm:spPr/>
      <dgm:t>
        <a:bodyPr/>
        <a:lstStyle/>
        <a:p>
          <a:endParaRPr lang="ru-RU"/>
        </a:p>
      </dgm:t>
    </dgm:pt>
    <dgm:pt modelId="{ABBCF218-501E-4D1C-981E-F952FD053E79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В промилле, если база сравнения принимается за 1000</a:t>
          </a:r>
        </a:p>
      </dgm:t>
    </dgm:pt>
    <dgm:pt modelId="{FD1BABDF-1619-473E-B4F0-D415DAA3FA59}" type="parTrans" cxnId="{1D77F0B4-FAF5-4679-8EE9-4F697EDF5C05}">
      <dgm:prSet/>
      <dgm:spPr/>
      <dgm:t>
        <a:bodyPr/>
        <a:lstStyle/>
        <a:p>
          <a:endParaRPr lang="ru-RU"/>
        </a:p>
      </dgm:t>
    </dgm:pt>
    <dgm:pt modelId="{4604A5F5-8DF8-4407-B8B9-FDB5FE88436A}" type="sibTrans" cxnId="{1D77F0B4-FAF5-4679-8EE9-4F697EDF5C05}">
      <dgm:prSet/>
      <dgm:spPr/>
      <dgm:t>
        <a:bodyPr/>
        <a:lstStyle/>
        <a:p>
          <a:endParaRPr lang="ru-RU"/>
        </a:p>
      </dgm:t>
    </dgm:pt>
    <dgm:pt modelId="{8F00C9BC-6467-4527-BFBE-8C115D74EFE5}" type="pres">
      <dgm:prSet presAssocID="{4600477E-1B37-47BC-B1BF-C182B745E6C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2127FAF-DEA6-42A1-9090-4EED6426CF79}" type="pres">
      <dgm:prSet presAssocID="{6DEAA377-5DBF-401D-8480-016F9E8823B8}" presName="centerShape" presStyleLbl="node0" presStyleIdx="0" presStyleCnt="1"/>
      <dgm:spPr/>
      <dgm:t>
        <a:bodyPr/>
        <a:lstStyle/>
        <a:p>
          <a:endParaRPr lang="ru-RU"/>
        </a:p>
      </dgm:t>
    </dgm:pt>
    <dgm:pt modelId="{1BB521AD-9466-42FA-8066-01A75EBC2AEB}" type="pres">
      <dgm:prSet presAssocID="{EA74F49F-A63A-4E28-820B-8E0A78408178}" presName="Name9" presStyleLbl="parChTrans1D2" presStyleIdx="0" presStyleCnt="5"/>
      <dgm:spPr/>
      <dgm:t>
        <a:bodyPr/>
        <a:lstStyle/>
        <a:p>
          <a:endParaRPr lang="ru-RU"/>
        </a:p>
      </dgm:t>
    </dgm:pt>
    <dgm:pt modelId="{1D7A1180-46D7-4E2D-AEA0-A7314D63D450}" type="pres">
      <dgm:prSet presAssocID="{EA74F49F-A63A-4E28-820B-8E0A78408178}" presName="connTx" presStyleLbl="parChTrans1D2" presStyleIdx="0" presStyleCnt="5"/>
      <dgm:spPr/>
      <dgm:t>
        <a:bodyPr/>
        <a:lstStyle/>
        <a:p>
          <a:endParaRPr lang="ru-RU"/>
        </a:p>
      </dgm:t>
    </dgm:pt>
    <dgm:pt modelId="{632671E2-B936-49DA-B621-4A2BAFFC82B8}" type="pres">
      <dgm:prSet presAssocID="{7EBC27CA-EA8F-4901-A66F-1AA23D7E22B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F3BF64-DE99-42B6-9918-28EEDE802F1E}" type="pres">
      <dgm:prSet presAssocID="{6CD79E63-F41D-47E9-BE04-334E9178C4E3}" presName="Name9" presStyleLbl="parChTrans1D2" presStyleIdx="1" presStyleCnt="5"/>
      <dgm:spPr/>
      <dgm:t>
        <a:bodyPr/>
        <a:lstStyle/>
        <a:p>
          <a:endParaRPr lang="ru-RU"/>
        </a:p>
      </dgm:t>
    </dgm:pt>
    <dgm:pt modelId="{FEA439A2-8BC2-4AA5-87E4-A3203FB3C94A}" type="pres">
      <dgm:prSet presAssocID="{6CD79E63-F41D-47E9-BE04-334E9178C4E3}" presName="connTx" presStyleLbl="parChTrans1D2" presStyleIdx="1" presStyleCnt="5"/>
      <dgm:spPr/>
      <dgm:t>
        <a:bodyPr/>
        <a:lstStyle/>
        <a:p>
          <a:endParaRPr lang="ru-RU"/>
        </a:p>
      </dgm:t>
    </dgm:pt>
    <dgm:pt modelId="{BEE591A9-7A79-4DBB-8A2C-FCA0F0C7E2E5}" type="pres">
      <dgm:prSet presAssocID="{EDCA2FFE-960F-42E1-8181-4C6EE838FF02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7663EC-7E21-4482-9ECC-59C7569B0E87}" type="pres">
      <dgm:prSet presAssocID="{EDF5B112-D44B-4A73-A61F-7364A950E4E5}" presName="Name9" presStyleLbl="parChTrans1D2" presStyleIdx="2" presStyleCnt="5"/>
      <dgm:spPr/>
      <dgm:t>
        <a:bodyPr/>
        <a:lstStyle/>
        <a:p>
          <a:endParaRPr lang="ru-RU"/>
        </a:p>
      </dgm:t>
    </dgm:pt>
    <dgm:pt modelId="{DCF4B354-A2B3-48BB-964C-7EAA89A37883}" type="pres">
      <dgm:prSet presAssocID="{EDF5B112-D44B-4A73-A61F-7364A950E4E5}" presName="connTx" presStyleLbl="parChTrans1D2" presStyleIdx="2" presStyleCnt="5"/>
      <dgm:spPr/>
      <dgm:t>
        <a:bodyPr/>
        <a:lstStyle/>
        <a:p>
          <a:endParaRPr lang="ru-RU"/>
        </a:p>
      </dgm:t>
    </dgm:pt>
    <dgm:pt modelId="{84048F57-04BC-41BB-970A-411BE9745D39}" type="pres">
      <dgm:prSet presAssocID="{A0E86528-6722-477D-B42A-DF1BFA327EBE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409EB7-E852-43F0-9FC2-43ACB9754B7F}" type="pres">
      <dgm:prSet presAssocID="{52569469-1672-455E-B716-5F58F5DE9664}" presName="Name9" presStyleLbl="parChTrans1D2" presStyleIdx="3" presStyleCnt="5"/>
      <dgm:spPr/>
      <dgm:t>
        <a:bodyPr/>
        <a:lstStyle/>
        <a:p>
          <a:endParaRPr lang="ru-RU"/>
        </a:p>
      </dgm:t>
    </dgm:pt>
    <dgm:pt modelId="{B3BF501D-1C87-484D-8F38-98C37AA95DFD}" type="pres">
      <dgm:prSet presAssocID="{52569469-1672-455E-B716-5F58F5DE9664}" presName="connTx" presStyleLbl="parChTrans1D2" presStyleIdx="3" presStyleCnt="5"/>
      <dgm:spPr/>
      <dgm:t>
        <a:bodyPr/>
        <a:lstStyle/>
        <a:p>
          <a:endParaRPr lang="ru-RU"/>
        </a:p>
      </dgm:t>
    </dgm:pt>
    <dgm:pt modelId="{CD985217-21CC-47AD-A49A-E18783945B25}" type="pres">
      <dgm:prSet presAssocID="{95A79CE6-2D00-4271-9187-1DED1D820AB7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779808-2A33-479C-A252-80E840383631}" type="pres">
      <dgm:prSet presAssocID="{FD1BABDF-1619-473E-B4F0-D415DAA3FA59}" presName="Name9" presStyleLbl="parChTrans1D2" presStyleIdx="4" presStyleCnt="5"/>
      <dgm:spPr/>
      <dgm:t>
        <a:bodyPr/>
        <a:lstStyle/>
        <a:p>
          <a:endParaRPr lang="ru-RU"/>
        </a:p>
      </dgm:t>
    </dgm:pt>
    <dgm:pt modelId="{B45758A1-F08D-475F-ADD4-59B84D40D7D7}" type="pres">
      <dgm:prSet presAssocID="{FD1BABDF-1619-473E-B4F0-D415DAA3FA59}" presName="connTx" presStyleLbl="parChTrans1D2" presStyleIdx="4" presStyleCnt="5"/>
      <dgm:spPr/>
      <dgm:t>
        <a:bodyPr/>
        <a:lstStyle/>
        <a:p>
          <a:endParaRPr lang="ru-RU"/>
        </a:p>
      </dgm:t>
    </dgm:pt>
    <dgm:pt modelId="{4D776BEC-4093-4FC3-B132-2CA5843D2DDA}" type="pres">
      <dgm:prSet presAssocID="{ABBCF218-501E-4D1C-981E-F952FD053E79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ACEFF93-D7EB-4273-9EF8-FE8C2306A18C}" type="presOf" srcId="{95A79CE6-2D00-4271-9187-1DED1D820AB7}" destId="{CD985217-21CC-47AD-A49A-E18783945B25}" srcOrd="0" destOrd="0" presId="urn:microsoft.com/office/officeart/2005/8/layout/radial1"/>
    <dgm:cxn modelId="{8081F6E5-F394-4257-9732-C6AAED2BD79E}" type="presOf" srcId="{52569469-1672-455E-B716-5F58F5DE9664}" destId="{B9409EB7-E852-43F0-9FC2-43ACB9754B7F}" srcOrd="0" destOrd="0" presId="urn:microsoft.com/office/officeart/2005/8/layout/radial1"/>
    <dgm:cxn modelId="{856C6948-AC93-4E66-B05E-3BC15B8A26D0}" type="presOf" srcId="{EDF5B112-D44B-4A73-A61F-7364A950E4E5}" destId="{DCF4B354-A2B3-48BB-964C-7EAA89A37883}" srcOrd="1" destOrd="0" presId="urn:microsoft.com/office/officeart/2005/8/layout/radial1"/>
    <dgm:cxn modelId="{7D5386A8-4C03-4F40-AA94-188B368E8188}" type="presOf" srcId="{4600477E-1B37-47BC-B1BF-C182B745E6C7}" destId="{8F00C9BC-6467-4527-BFBE-8C115D74EFE5}" srcOrd="0" destOrd="0" presId="urn:microsoft.com/office/officeart/2005/8/layout/radial1"/>
    <dgm:cxn modelId="{5BBBB78A-D6E8-40B6-8189-78605D78B347}" srcId="{4600477E-1B37-47BC-B1BF-C182B745E6C7}" destId="{6DEAA377-5DBF-401D-8480-016F9E8823B8}" srcOrd="0" destOrd="0" parTransId="{BFE4E014-621B-4E0C-9DB9-DCB4CEA00EED}" sibTransId="{16B59793-7D71-431B-A64E-381C9E5D1535}"/>
    <dgm:cxn modelId="{8BF5B6D1-2F97-49CF-959D-6A5C1056468B}" type="presOf" srcId="{EA74F49F-A63A-4E28-820B-8E0A78408178}" destId="{1BB521AD-9466-42FA-8066-01A75EBC2AEB}" srcOrd="0" destOrd="0" presId="urn:microsoft.com/office/officeart/2005/8/layout/radial1"/>
    <dgm:cxn modelId="{C93CB113-177F-4A46-9DE4-EA4606E8FB5D}" type="presOf" srcId="{52569469-1672-455E-B716-5F58F5DE9664}" destId="{B3BF501D-1C87-484D-8F38-98C37AA95DFD}" srcOrd="1" destOrd="0" presId="urn:microsoft.com/office/officeart/2005/8/layout/radial1"/>
    <dgm:cxn modelId="{5CD08919-E3B9-4671-8812-761D72B6FBD8}" type="presOf" srcId="{EA74F49F-A63A-4E28-820B-8E0A78408178}" destId="{1D7A1180-46D7-4E2D-AEA0-A7314D63D450}" srcOrd="1" destOrd="0" presId="urn:microsoft.com/office/officeart/2005/8/layout/radial1"/>
    <dgm:cxn modelId="{97BA78D0-EDC8-49B1-AF99-40957B15FE72}" type="presOf" srcId="{EDF5B112-D44B-4A73-A61F-7364A950E4E5}" destId="{C97663EC-7E21-4482-9ECC-59C7569B0E87}" srcOrd="0" destOrd="0" presId="urn:microsoft.com/office/officeart/2005/8/layout/radial1"/>
    <dgm:cxn modelId="{07AD0A33-3C77-48F2-8549-4B7DED3FEAEA}" srcId="{6DEAA377-5DBF-401D-8480-016F9E8823B8}" destId="{7EBC27CA-EA8F-4901-A66F-1AA23D7E22B0}" srcOrd="0" destOrd="0" parTransId="{EA74F49F-A63A-4E28-820B-8E0A78408178}" sibTransId="{F5502CEE-AC4A-44E7-B04C-18FE8057FD6B}"/>
    <dgm:cxn modelId="{1BAE90DA-3C08-4749-9AF1-EFA5E57ECB78}" type="presOf" srcId="{7EBC27CA-EA8F-4901-A66F-1AA23D7E22B0}" destId="{632671E2-B936-49DA-B621-4A2BAFFC82B8}" srcOrd="0" destOrd="0" presId="urn:microsoft.com/office/officeart/2005/8/layout/radial1"/>
    <dgm:cxn modelId="{06E301C7-E67B-4C80-B92B-D8C09CB6BDDB}" type="presOf" srcId="{FD1BABDF-1619-473E-B4F0-D415DAA3FA59}" destId="{D5779808-2A33-479C-A252-80E840383631}" srcOrd="0" destOrd="0" presId="urn:microsoft.com/office/officeart/2005/8/layout/radial1"/>
    <dgm:cxn modelId="{065C7C52-AD6C-4693-AB81-58654605B481}" type="presOf" srcId="{6DEAA377-5DBF-401D-8480-016F9E8823B8}" destId="{52127FAF-DEA6-42A1-9090-4EED6426CF79}" srcOrd="0" destOrd="0" presId="urn:microsoft.com/office/officeart/2005/8/layout/radial1"/>
    <dgm:cxn modelId="{4626700D-18C6-4226-8C65-D46604D45062}" srcId="{6DEAA377-5DBF-401D-8480-016F9E8823B8}" destId="{A0E86528-6722-477D-B42A-DF1BFA327EBE}" srcOrd="2" destOrd="0" parTransId="{EDF5B112-D44B-4A73-A61F-7364A950E4E5}" sibTransId="{F856F0F5-1A22-4AB3-B669-7C3AEC0DA281}"/>
    <dgm:cxn modelId="{CFB79E15-22DB-4F90-9C27-67F810064B8D}" type="presOf" srcId="{ABBCF218-501E-4D1C-981E-F952FD053E79}" destId="{4D776BEC-4093-4FC3-B132-2CA5843D2DDA}" srcOrd="0" destOrd="0" presId="urn:microsoft.com/office/officeart/2005/8/layout/radial1"/>
    <dgm:cxn modelId="{1D77F0B4-FAF5-4679-8EE9-4F697EDF5C05}" srcId="{6DEAA377-5DBF-401D-8480-016F9E8823B8}" destId="{ABBCF218-501E-4D1C-981E-F952FD053E79}" srcOrd="4" destOrd="0" parTransId="{FD1BABDF-1619-473E-B4F0-D415DAA3FA59}" sibTransId="{4604A5F5-8DF8-4407-B8B9-FDB5FE88436A}"/>
    <dgm:cxn modelId="{8951B606-6D2F-475C-9372-DD157E1DCCCA}" srcId="{6DEAA377-5DBF-401D-8480-016F9E8823B8}" destId="{95A79CE6-2D00-4271-9187-1DED1D820AB7}" srcOrd="3" destOrd="0" parTransId="{52569469-1672-455E-B716-5F58F5DE9664}" sibTransId="{1ED3AF1C-BD23-45D4-B2C8-2C821EB1D7B2}"/>
    <dgm:cxn modelId="{1F4AAECE-0F84-440D-93A0-481F0E72B81D}" type="presOf" srcId="{FD1BABDF-1619-473E-B4F0-D415DAA3FA59}" destId="{B45758A1-F08D-475F-ADD4-59B84D40D7D7}" srcOrd="1" destOrd="0" presId="urn:microsoft.com/office/officeart/2005/8/layout/radial1"/>
    <dgm:cxn modelId="{0E87ABD0-5E0A-4AB3-A989-255713D4FFD0}" type="presOf" srcId="{6CD79E63-F41D-47E9-BE04-334E9178C4E3}" destId="{FEA439A2-8BC2-4AA5-87E4-A3203FB3C94A}" srcOrd="1" destOrd="0" presId="urn:microsoft.com/office/officeart/2005/8/layout/radial1"/>
    <dgm:cxn modelId="{68E0403A-1F20-4DF5-976C-A31A8D6FE53B}" type="presOf" srcId="{A0E86528-6722-477D-B42A-DF1BFA327EBE}" destId="{84048F57-04BC-41BB-970A-411BE9745D39}" srcOrd="0" destOrd="0" presId="urn:microsoft.com/office/officeart/2005/8/layout/radial1"/>
    <dgm:cxn modelId="{C85662C8-CB10-4493-A906-51CCDA419645}" type="presOf" srcId="{EDCA2FFE-960F-42E1-8181-4C6EE838FF02}" destId="{BEE591A9-7A79-4DBB-8A2C-FCA0F0C7E2E5}" srcOrd="0" destOrd="0" presId="urn:microsoft.com/office/officeart/2005/8/layout/radial1"/>
    <dgm:cxn modelId="{395B28AA-E973-4688-AF5F-ABDB9041054C}" srcId="{6DEAA377-5DBF-401D-8480-016F9E8823B8}" destId="{EDCA2FFE-960F-42E1-8181-4C6EE838FF02}" srcOrd="1" destOrd="0" parTransId="{6CD79E63-F41D-47E9-BE04-334E9178C4E3}" sibTransId="{A32BBF74-7805-4192-8807-25A1F0FFC1BA}"/>
    <dgm:cxn modelId="{1A75921F-3DDB-4223-B5F4-24E4C45A948D}" type="presOf" srcId="{6CD79E63-F41D-47E9-BE04-334E9178C4E3}" destId="{66F3BF64-DE99-42B6-9918-28EEDE802F1E}" srcOrd="0" destOrd="0" presId="urn:microsoft.com/office/officeart/2005/8/layout/radial1"/>
    <dgm:cxn modelId="{2635AF4C-72B0-46EB-9FCC-04F2A690C4F8}" type="presParOf" srcId="{8F00C9BC-6467-4527-BFBE-8C115D74EFE5}" destId="{52127FAF-DEA6-42A1-9090-4EED6426CF79}" srcOrd="0" destOrd="0" presId="urn:microsoft.com/office/officeart/2005/8/layout/radial1"/>
    <dgm:cxn modelId="{E9FBC102-983C-4CEF-B2E4-679E69DD0CE1}" type="presParOf" srcId="{8F00C9BC-6467-4527-BFBE-8C115D74EFE5}" destId="{1BB521AD-9466-42FA-8066-01A75EBC2AEB}" srcOrd="1" destOrd="0" presId="urn:microsoft.com/office/officeart/2005/8/layout/radial1"/>
    <dgm:cxn modelId="{1B157FBD-B41B-49E2-BC61-083084C9F6B7}" type="presParOf" srcId="{1BB521AD-9466-42FA-8066-01A75EBC2AEB}" destId="{1D7A1180-46D7-4E2D-AEA0-A7314D63D450}" srcOrd="0" destOrd="0" presId="urn:microsoft.com/office/officeart/2005/8/layout/radial1"/>
    <dgm:cxn modelId="{306FFBE4-B572-4A58-9A0B-C68770689ED0}" type="presParOf" srcId="{8F00C9BC-6467-4527-BFBE-8C115D74EFE5}" destId="{632671E2-B936-49DA-B621-4A2BAFFC82B8}" srcOrd="2" destOrd="0" presId="urn:microsoft.com/office/officeart/2005/8/layout/radial1"/>
    <dgm:cxn modelId="{537CA480-2DDD-4F2C-8670-FF6BDAE6FBE5}" type="presParOf" srcId="{8F00C9BC-6467-4527-BFBE-8C115D74EFE5}" destId="{66F3BF64-DE99-42B6-9918-28EEDE802F1E}" srcOrd="3" destOrd="0" presId="urn:microsoft.com/office/officeart/2005/8/layout/radial1"/>
    <dgm:cxn modelId="{3A4E3273-FA78-4E11-BD19-DBF1078DD20A}" type="presParOf" srcId="{66F3BF64-DE99-42B6-9918-28EEDE802F1E}" destId="{FEA439A2-8BC2-4AA5-87E4-A3203FB3C94A}" srcOrd="0" destOrd="0" presId="urn:microsoft.com/office/officeart/2005/8/layout/radial1"/>
    <dgm:cxn modelId="{723F3773-C060-475B-A3E6-64574D816980}" type="presParOf" srcId="{8F00C9BC-6467-4527-BFBE-8C115D74EFE5}" destId="{BEE591A9-7A79-4DBB-8A2C-FCA0F0C7E2E5}" srcOrd="4" destOrd="0" presId="urn:microsoft.com/office/officeart/2005/8/layout/radial1"/>
    <dgm:cxn modelId="{AC846174-99D8-41A5-B9DE-24B257C2DDA9}" type="presParOf" srcId="{8F00C9BC-6467-4527-BFBE-8C115D74EFE5}" destId="{C97663EC-7E21-4482-9ECC-59C7569B0E87}" srcOrd="5" destOrd="0" presId="urn:microsoft.com/office/officeart/2005/8/layout/radial1"/>
    <dgm:cxn modelId="{E859AC29-53E1-4D71-927D-76F755156A1F}" type="presParOf" srcId="{C97663EC-7E21-4482-9ECC-59C7569B0E87}" destId="{DCF4B354-A2B3-48BB-964C-7EAA89A37883}" srcOrd="0" destOrd="0" presId="urn:microsoft.com/office/officeart/2005/8/layout/radial1"/>
    <dgm:cxn modelId="{F7CF0DD9-2248-44DC-8401-56DB174C71DC}" type="presParOf" srcId="{8F00C9BC-6467-4527-BFBE-8C115D74EFE5}" destId="{84048F57-04BC-41BB-970A-411BE9745D39}" srcOrd="6" destOrd="0" presId="urn:microsoft.com/office/officeart/2005/8/layout/radial1"/>
    <dgm:cxn modelId="{147E22F6-1A1C-4125-8F3D-75F585EC5EC7}" type="presParOf" srcId="{8F00C9BC-6467-4527-BFBE-8C115D74EFE5}" destId="{B9409EB7-E852-43F0-9FC2-43ACB9754B7F}" srcOrd="7" destOrd="0" presId="urn:microsoft.com/office/officeart/2005/8/layout/radial1"/>
    <dgm:cxn modelId="{BAA66140-B46A-4E17-9FCC-4DB3AD3613F4}" type="presParOf" srcId="{B9409EB7-E852-43F0-9FC2-43ACB9754B7F}" destId="{B3BF501D-1C87-484D-8F38-98C37AA95DFD}" srcOrd="0" destOrd="0" presId="urn:microsoft.com/office/officeart/2005/8/layout/radial1"/>
    <dgm:cxn modelId="{14137318-D6F0-464F-A989-54F112EAEE0D}" type="presParOf" srcId="{8F00C9BC-6467-4527-BFBE-8C115D74EFE5}" destId="{CD985217-21CC-47AD-A49A-E18783945B25}" srcOrd="8" destOrd="0" presId="urn:microsoft.com/office/officeart/2005/8/layout/radial1"/>
    <dgm:cxn modelId="{CCCB110C-C84F-4D00-BA29-86DB825E8A45}" type="presParOf" srcId="{8F00C9BC-6467-4527-BFBE-8C115D74EFE5}" destId="{D5779808-2A33-479C-A252-80E840383631}" srcOrd="9" destOrd="0" presId="urn:microsoft.com/office/officeart/2005/8/layout/radial1"/>
    <dgm:cxn modelId="{39BCBDD1-620B-41D7-8012-E98CEF3E31C1}" type="presParOf" srcId="{D5779808-2A33-479C-A252-80E840383631}" destId="{B45758A1-F08D-475F-ADD4-59B84D40D7D7}" srcOrd="0" destOrd="0" presId="urn:microsoft.com/office/officeart/2005/8/layout/radial1"/>
    <dgm:cxn modelId="{24193C91-9731-40DD-AB83-5DD25554E46A}" type="presParOf" srcId="{8F00C9BC-6467-4527-BFBE-8C115D74EFE5}" destId="{4D776BEC-4093-4FC3-B132-2CA5843D2DDA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87B6EF-112F-45D3-A6F0-E50F8DD28B9C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6200D1-54D4-4FEA-93B6-EE5E2F6122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8687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809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360B9DA-69FC-4DED-8D4D-BC3A12D8DDA8}" type="slidenum">
              <a:rPr lang="ru-RU" altLang="ru-RU"/>
              <a:pPr eaLnBrk="1" hangingPunct="1"/>
              <a:t>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277607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931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20CFCB2-FA66-4174-8466-ABF3C0A2BC95}" type="slidenum">
              <a:rPr lang="ru-RU" altLang="ru-RU"/>
              <a:pPr eaLnBrk="1" hangingPunct="1"/>
              <a:t>10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627521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993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432F927-6074-41EC-9256-64519F4FCA9A}" type="slidenum">
              <a:rPr lang="ru-RU" altLang="ru-RU"/>
              <a:pPr eaLnBrk="1" hangingPunct="1"/>
              <a:t>12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441362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095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48EF822-956A-45D9-9414-78C91C84F91E}" type="slidenum">
              <a:rPr lang="ru-RU" altLang="ru-RU"/>
              <a:pPr eaLnBrk="1" hangingPunct="1"/>
              <a:t>14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624718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525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2ED3B4D-AE8E-4750-B357-E621D9559DAB}" type="slidenum">
              <a:rPr lang="ru-RU" altLang="ru-RU"/>
              <a:pPr eaLnBrk="1" hangingPunct="1"/>
              <a:t>26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43588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9/20/2019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51200" y="609601"/>
            <a:ext cx="8331200" cy="4873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219200"/>
            <a:ext cx="5384800" cy="5105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219200"/>
            <a:ext cx="5384800" cy="5105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8FDCD2-545E-4FEC-9126-0E60888313A8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2618285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451056-B507-4B37-8B7C-1434C48AF14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6640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  <p:sldLayoutId id="2147483669" r:id="rId17"/>
    <p:sldLayoutId id="2147483670" r:id="rId18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4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6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8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9.w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67000" y="3004951"/>
            <a:ext cx="6858000" cy="23876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Абсолютные и относительные статистические </a:t>
            </a:r>
            <a:br>
              <a:rPr lang="ru-RU" altLang="ru-RU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величины</a:t>
            </a:r>
            <a:endParaRPr lang="ru-RU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176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1997676" y="-48998"/>
            <a:ext cx="7772400" cy="1470025"/>
          </a:xfrm>
        </p:spPr>
        <p:txBody>
          <a:bodyPr/>
          <a:lstStyle/>
          <a:p>
            <a:r>
              <a:rPr lang="ru-RU" altLang="ru-RU" sz="4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Статистический показатель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9324" y="1531809"/>
            <a:ext cx="9018308" cy="18970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–  это обобщающая характеристика какого-то свойства совокупности, группы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>
              <a:lnSpc>
                <a:spcPct val="90000"/>
              </a:lnSpc>
            </a:pPr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59324" y="2606803"/>
            <a:ext cx="7772400" cy="93285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4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Функции статистических показателей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0" y="3762924"/>
            <a:ext cx="10200845" cy="24911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AutoNum type="arabicParenR"/>
            </a:pP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Познавательная – характеризует состояние и развитие изучаемых явлений;</a:t>
            </a:r>
          </a:p>
          <a:p>
            <a:pPr marL="342900" indent="-342900">
              <a:buAutoNum type="arabicParenR"/>
            </a:pPr>
            <a:r>
              <a:rPr lang="ru-RU" alt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Управленческая.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– важнейший элемент управления на всех уровнях</a:t>
            </a:r>
            <a:endParaRPr lang="ru-RU" alt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22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26"/>
          <p:cNvSpPr>
            <a:spLocks noChangeArrowheads="1"/>
          </p:cNvSpPr>
          <p:nvPr/>
        </p:nvSpPr>
        <p:spPr bwMode="auto">
          <a:xfrm>
            <a:off x="1758951" y="452439"/>
            <a:ext cx="879475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91426" bIns="45713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>
                <a:solidFill>
                  <a:schemeClr val="accent2"/>
                </a:solidFill>
              </a:rPr>
              <a:t>Классификация статистических показателей по объектной и временной определенности</a:t>
            </a:r>
          </a:p>
        </p:txBody>
      </p:sp>
      <p:sp>
        <p:nvSpPr>
          <p:cNvPr id="13" name="Выгнутая вправо стрелка 12"/>
          <p:cNvSpPr/>
          <p:nvPr/>
        </p:nvSpPr>
        <p:spPr>
          <a:xfrm>
            <a:off x="4595813" y="2143125"/>
            <a:ext cx="1357312" cy="2928938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Выгнутая влево стрелка 13"/>
          <p:cNvSpPr/>
          <p:nvPr/>
        </p:nvSpPr>
        <p:spPr>
          <a:xfrm>
            <a:off x="6024564" y="2143125"/>
            <a:ext cx="1285875" cy="2928938"/>
          </a:xfrm>
          <a:prstGeom prst="curved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666875" y="2043114"/>
            <a:ext cx="2857500" cy="27146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u="sng" dirty="0">
                <a:solidFill>
                  <a:srgbClr val="669900"/>
                </a:solidFill>
              </a:rPr>
              <a:t>КОНКРЕТНЫЙ СТАТИСТИЧЕСКИЙ ПОКАЗАТЕЛЬ</a:t>
            </a:r>
          </a:p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характеризует размер, величину изучаемого явления или процесса в данном месте и в данное время.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381876" y="2219326"/>
            <a:ext cx="3071813" cy="27146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u="sng" dirty="0">
                <a:solidFill>
                  <a:srgbClr val="669900"/>
                </a:solidFill>
              </a:rPr>
              <a:t>ПОКАЗАТЕЛЬ - КАТЕГОРИЯ</a:t>
            </a:r>
          </a:p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отражает сущность, общие отличительные свойства конкретных статистических показателей одного и того же вида без указания места, времени и числового значения</a:t>
            </a:r>
          </a:p>
        </p:txBody>
      </p:sp>
    </p:spTree>
    <p:extLst>
      <p:ext uri="{BB962C8B-B14F-4D97-AF65-F5344CB8AC3E}">
        <p14:creationId xmlns:p14="http://schemas.microsoft.com/office/powerpoint/2010/main" val="399604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Rectangle 26"/>
          <p:cNvSpPr>
            <a:spLocks noChangeArrowheads="1"/>
          </p:cNvSpPr>
          <p:nvPr/>
        </p:nvSpPr>
        <p:spPr bwMode="auto">
          <a:xfrm>
            <a:off x="1703388" y="1214439"/>
            <a:ext cx="879475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91426" bIns="45713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>
                <a:solidFill>
                  <a:schemeClr val="accent2"/>
                </a:solidFill>
              </a:rPr>
              <a:t>Классификация статистических показателей по форме выражения</a:t>
            </a:r>
          </a:p>
        </p:txBody>
      </p:sp>
      <p:sp>
        <p:nvSpPr>
          <p:cNvPr id="13" name="Выгнутая вправо стрелка 12"/>
          <p:cNvSpPr/>
          <p:nvPr/>
        </p:nvSpPr>
        <p:spPr>
          <a:xfrm>
            <a:off x="4595814" y="2143125"/>
            <a:ext cx="928687" cy="2000250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Выгнутая влево стрелка 13"/>
          <p:cNvSpPr/>
          <p:nvPr/>
        </p:nvSpPr>
        <p:spPr>
          <a:xfrm>
            <a:off x="6453188" y="2143125"/>
            <a:ext cx="857250" cy="2071688"/>
          </a:xfrm>
          <a:prstGeom prst="curved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738313" y="3429000"/>
            <a:ext cx="2786062" cy="12144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u="sng" dirty="0">
                <a:solidFill>
                  <a:srgbClr val="669900"/>
                </a:solidFill>
              </a:rPr>
              <a:t>АБСОЛЮТНЫЕ ПОКАЗАТЕЛИ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381875" y="3357564"/>
            <a:ext cx="2928938" cy="12144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u="sng" dirty="0">
                <a:solidFill>
                  <a:srgbClr val="669900"/>
                </a:solidFill>
              </a:rPr>
              <a:t>ОТНОСИТЕЛЬНЫЕ   ПОКАЗАТЕЛИ</a:t>
            </a:r>
          </a:p>
        </p:txBody>
      </p:sp>
      <p:sp>
        <p:nvSpPr>
          <p:cNvPr id="18" name="Стрелка вниз 17"/>
          <p:cNvSpPr/>
          <p:nvPr/>
        </p:nvSpPr>
        <p:spPr>
          <a:xfrm>
            <a:off x="5738814" y="2143125"/>
            <a:ext cx="428625" cy="1785938"/>
          </a:xfrm>
          <a:prstGeom prst="downArrow">
            <a:avLst/>
          </a:prstGeom>
          <a:solidFill>
            <a:srgbClr val="66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4595813" y="4714875"/>
            <a:ext cx="2786062" cy="12144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u="sng" dirty="0">
                <a:solidFill>
                  <a:srgbClr val="669900"/>
                </a:solidFill>
              </a:rPr>
              <a:t>СРЕДНИЕ  ПОКАЗАТЕЛИ</a:t>
            </a:r>
          </a:p>
        </p:txBody>
      </p:sp>
    </p:spTree>
    <p:extLst>
      <p:ext uri="{BB962C8B-B14F-4D97-AF65-F5344CB8AC3E}">
        <p14:creationId xmlns:p14="http://schemas.microsoft.com/office/powerpoint/2010/main" val="1934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64508" y="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altLang="ru-RU" sz="4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Требования к составлению статистических показателей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94271" y="1951940"/>
            <a:ext cx="10126298" cy="5172075"/>
          </a:xfrm>
        </p:spPr>
        <p:txBody>
          <a:bodyPr>
            <a:normAutofit/>
          </a:bodyPr>
          <a:lstStyle/>
          <a:p>
            <a:pPr marL="514350" indent="-514350" algn="l">
              <a:lnSpc>
                <a:spcPct val="90000"/>
              </a:lnSpc>
              <a:buAutoNum type="arabicParenR"/>
            </a:pPr>
            <a:r>
              <a:rPr lang="ru-RU" alt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Учет положений экономической теории и статистической методологии;</a:t>
            </a:r>
          </a:p>
          <a:p>
            <a:pPr marL="342900" indent="-342900" algn="l">
              <a:lnSpc>
                <a:spcPct val="90000"/>
              </a:lnSpc>
              <a:buAutoNum type="arabicParenR"/>
            </a:pPr>
            <a:r>
              <a:rPr lang="ru-RU" alt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Полнота информации по охвату единиц изучаемого объекта и отображению всех сторон процесса;</a:t>
            </a:r>
          </a:p>
          <a:p>
            <a:pPr marL="342900" indent="-342900" algn="l">
              <a:lnSpc>
                <a:spcPct val="90000"/>
              </a:lnSpc>
              <a:buAutoNum type="arabicParenR"/>
            </a:pPr>
            <a:r>
              <a:rPr lang="ru-RU" alt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Сравнимость статистических показателей;</a:t>
            </a:r>
          </a:p>
          <a:p>
            <a:pPr marL="342900" indent="-342900" algn="l">
              <a:lnSpc>
                <a:spcPct val="90000"/>
              </a:lnSpc>
              <a:buAutoNum type="arabicParenR"/>
            </a:pPr>
            <a:r>
              <a:rPr lang="ru-RU" alt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Повышать степень точности исходной информации</a:t>
            </a: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90000"/>
              </a:lnSpc>
            </a:pPr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90000"/>
              </a:lnSpc>
            </a:pPr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994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129700" y="309864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altLang="ru-RU" sz="48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Абсолютные величины</a:t>
            </a:r>
            <a:endParaRPr lang="en-US" altLang="ru-RU" sz="48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1129700" y="1089327"/>
            <a:ext cx="8335576" cy="2951163"/>
          </a:xfrm>
        </p:spPr>
        <p:txBody>
          <a:bodyPr>
            <a:noAutofit/>
          </a:bodyPr>
          <a:lstStyle/>
          <a:p>
            <a:pPr algn="ctr" eaLnBrk="1" hangingPunct="1">
              <a:lnSpc>
                <a:spcPct val="90000"/>
              </a:lnSpc>
            </a:pPr>
            <a:endParaRPr lang="ru-RU" alt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ct val="90000"/>
              </a:lnSpc>
            </a:pPr>
            <a:endParaRPr lang="en-US" alt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90000"/>
              </a:lnSpc>
              <a:buNone/>
            </a:pPr>
            <a:r>
              <a:rPr lang="ru-RU" alt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 - показатели, выражающие размеры социально-экономических явлений числом единиц или величиной характеризующих их признаков в данных условиях места и времени</a:t>
            </a: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ru-RU" alt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ct val="90000"/>
              </a:lnSpc>
            </a:pPr>
            <a:endParaRPr lang="en-US" alt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528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88380" y="322457"/>
            <a:ext cx="7886700" cy="1325563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altLang="ru-RU" sz="48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Понятие абсолютной величины</a:t>
            </a:r>
          </a:p>
        </p:txBody>
      </p:sp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2255925" y="2117125"/>
            <a:ext cx="2808287" cy="1295400"/>
          </a:xfrm>
          <a:prstGeom prst="rect">
            <a:avLst/>
          </a:prstGeom>
          <a:noFill/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dirty="0"/>
              <a:t>Абсолютная величина</a:t>
            </a:r>
          </a:p>
        </p:txBody>
      </p:sp>
      <p:sp>
        <p:nvSpPr>
          <p:cNvPr id="12292" name="AutoShape 5"/>
          <p:cNvSpPr>
            <a:spLocks noChangeArrowheads="1"/>
          </p:cNvSpPr>
          <p:nvPr/>
        </p:nvSpPr>
        <p:spPr bwMode="auto">
          <a:xfrm>
            <a:off x="5064211" y="2333025"/>
            <a:ext cx="935038" cy="935038"/>
          </a:xfrm>
          <a:prstGeom prst="rightArrow">
            <a:avLst>
              <a:gd name="adj1" fmla="val 50000"/>
              <a:gd name="adj2" fmla="val 25000"/>
            </a:avLst>
          </a:prstGeom>
          <a:noFill/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dirty="0"/>
              <a:t>- это</a:t>
            </a:r>
          </a:p>
        </p:txBody>
      </p:sp>
      <p:sp>
        <p:nvSpPr>
          <p:cNvPr id="12293" name="Rectangle 6"/>
          <p:cNvSpPr>
            <a:spLocks noChangeArrowheads="1"/>
          </p:cNvSpPr>
          <p:nvPr/>
        </p:nvSpPr>
        <p:spPr bwMode="auto">
          <a:xfrm>
            <a:off x="5999249" y="2044101"/>
            <a:ext cx="4392612" cy="13684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 dirty="0"/>
              <a:t>Показатель размеров (уровней) общественных явлений в конкретных условиях места и времени</a:t>
            </a:r>
          </a:p>
        </p:txBody>
      </p:sp>
      <p:sp>
        <p:nvSpPr>
          <p:cNvPr id="12294" name="AutoShape 7"/>
          <p:cNvSpPr>
            <a:spLocks noChangeArrowheads="1"/>
          </p:cNvSpPr>
          <p:nvPr/>
        </p:nvSpPr>
        <p:spPr bwMode="auto">
          <a:xfrm>
            <a:off x="7439111" y="3412525"/>
            <a:ext cx="1079500" cy="647700"/>
          </a:xfrm>
          <a:prstGeom prst="downArrow">
            <a:avLst>
              <a:gd name="adj1" fmla="val 50000"/>
              <a:gd name="adj2" fmla="val 25000"/>
            </a:avLst>
          </a:prstGeom>
          <a:noFill/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2295" name="Rectangle 8"/>
          <p:cNvSpPr>
            <a:spLocks noChangeArrowheads="1"/>
          </p:cNvSpPr>
          <p:nvPr/>
        </p:nvSpPr>
        <p:spPr bwMode="auto">
          <a:xfrm>
            <a:off x="2255925" y="4060225"/>
            <a:ext cx="8135937" cy="20891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/>
              <a:t>Характеризуют социальную жизнь населения и экономику страны в целом (ВВП), национальный доход, объем промышленного производства и т.д.)</a:t>
            </a:r>
          </a:p>
          <a:p>
            <a:pPr algn="ctr" eaLnBrk="1" hangingPunct="1"/>
            <a:r>
              <a:rPr lang="ru-RU" altLang="ru-RU" sz="2400"/>
              <a:t>Абсолютные показатели являются именованными, т.е. имеют какую-то единицу измерения</a:t>
            </a:r>
          </a:p>
        </p:txBody>
      </p:sp>
    </p:spTree>
    <p:extLst>
      <p:ext uri="{BB962C8B-B14F-4D97-AF65-F5344CB8AC3E}">
        <p14:creationId xmlns:p14="http://schemas.microsoft.com/office/powerpoint/2010/main" val="466477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188422753"/>
              </p:ext>
            </p:extLst>
          </p:nvPr>
        </p:nvGraphicFramePr>
        <p:xfrm>
          <a:off x="1690001" y="189470"/>
          <a:ext cx="8229600" cy="28777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33" name="Line 43"/>
          <p:cNvSpPr>
            <a:spLocks noChangeShapeType="1"/>
          </p:cNvSpPr>
          <p:nvPr/>
        </p:nvSpPr>
        <p:spPr bwMode="auto">
          <a:xfrm>
            <a:off x="3792538" y="2997200"/>
            <a:ext cx="0" cy="43180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4" name="Line 44"/>
          <p:cNvSpPr>
            <a:spLocks noChangeShapeType="1"/>
          </p:cNvSpPr>
          <p:nvPr/>
        </p:nvSpPr>
        <p:spPr bwMode="auto">
          <a:xfrm>
            <a:off x="8328025" y="2997200"/>
            <a:ext cx="0" cy="43180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5" name="Rectangle 45"/>
          <p:cNvSpPr>
            <a:spLocks noChangeArrowheads="1"/>
          </p:cNvSpPr>
          <p:nvPr/>
        </p:nvSpPr>
        <p:spPr bwMode="auto">
          <a:xfrm>
            <a:off x="1992314" y="3429001"/>
            <a:ext cx="3743325" cy="309562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/>
              <a:t>Величины, которые характеризуют размеры признака отдельных единиц совокупности (например, размер заработной платы отдельного работника)</a:t>
            </a:r>
          </a:p>
        </p:txBody>
      </p:sp>
      <p:sp>
        <p:nvSpPr>
          <p:cNvPr id="1036" name="Rectangle 46"/>
          <p:cNvSpPr>
            <a:spLocks noChangeArrowheads="1"/>
          </p:cNvSpPr>
          <p:nvPr/>
        </p:nvSpPr>
        <p:spPr bwMode="auto">
          <a:xfrm>
            <a:off x="6383338" y="3429001"/>
            <a:ext cx="3816350" cy="309562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 dirty="0"/>
              <a:t>Характеризуют итоговое значение признака по определенной совокупности единиц, охваченных статистическим наблюдением</a:t>
            </a:r>
          </a:p>
        </p:txBody>
      </p:sp>
    </p:spTree>
    <p:extLst>
      <p:ext uri="{BB962C8B-B14F-4D97-AF65-F5344CB8AC3E}">
        <p14:creationId xmlns:p14="http://schemas.microsoft.com/office/powerpoint/2010/main" val="635999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2206626" y="902903"/>
            <a:ext cx="8135937" cy="1008063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Единицы выражения абсолютных величин</a:t>
            </a: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2422526" y="2199891"/>
            <a:ext cx="7921625" cy="719137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Натуральные </a:t>
            </a:r>
            <a:r>
              <a:rPr lang="ru-RU" alt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(килограммы, граммы, центнеры, единицы, штуки, др.)</a:t>
            </a: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2422526" y="3134927"/>
            <a:ext cx="7921625" cy="649288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Условно-натуральные </a:t>
            </a:r>
            <a:r>
              <a:rPr lang="ru-RU" alt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(кормовые единицы, </a:t>
            </a:r>
            <a:r>
              <a:rPr lang="ru-RU" altLang="ru-RU" sz="2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переваримый</a:t>
            </a:r>
            <a:r>
              <a:rPr lang="ru-RU" alt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протеин, условное топливо, др.)</a:t>
            </a:r>
          </a:p>
        </p:txBody>
      </p:sp>
      <p:sp>
        <p:nvSpPr>
          <p:cNvPr id="13317" name="Line 5"/>
          <p:cNvSpPr>
            <a:spLocks noChangeShapeType="1"/>
          </p:cNvSpPr>
          <p:nvPr/>
        </p:nvSpPr>
        <p:spPr bwMode="auto">
          <a:xfrm flipH="1">
            <a:off x="1847851" y="1632036"/>
            <a:ext cx="358775" cy="0"/>
          </a:xfrm>
          <a:prstGeom prst="line">
            <a:avLst/>
          </a:prstGeom>
          <a:noFill/>
          <a:ln w="57150">
            <a:solidFill>
              <a:srgbClr val="FF004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18" name="Line 6"/>
          <p:cNvSpPr>
            <a:spLocks noChangeShapeType="1"/>
          </p:cNvSpPr>
          <p:nvPr/>
        </p:nvSpPr>
        <p:spPr bwMode="auto">
          <a:xfrm flipH="1">
            <a:off x="1846262" y="1623628"/>
            <a:ext cx="2574" cy="3824587"/>
          </a:xfrm>
          <a:prstGeom prst="line">
            <a:avLst/>
          </a:prstGeom>
          <a:noFill/>
          <a:ln w="57150">
            <a:solidFill>
              <a:srgbClr val="FF004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1846263" y="2619031"/>
            <a:ext cx="576263" cy="0"/>
          </a:xfrm>
          <a:prstGeom prst="line">
            <a:avLst/>
          </a:prstGeom>
          <a:noFill/>
          <a:ln w="57150">
            <a:solidFill>
              <a:srgbClr val="FF004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20" name="Line 8"/>
          <p:cNvSpPr>
            <a:spLocks noChangeShapeType="1"/>
          </p:cNvSpPr>
          <p:nvPr/>
        </p:nvSpPr>
        <p:spPr bwMode="auto">
          <a:xfrm>
            <a:off x="1846263" y="3555657"/>
            <a:ext cx="576263" cy="0"/>
          </a:xfrm>
          <a:prstGeom prst="line">
            <a:avLst/>
          </a:prstGeom>
          <a:noFill/>
          <a:ln w="57150">
            <a:solidFill>
              <a:srgbClr val="FF004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21" name="Line 9"/>
          <p:cNvSpPr>
            <a:spLocks noChangeShapeType="1"/>
          </p:cNvSpPr>
          <p:nvPr/>
        </p:nvSpPr>
        <p:spPr bwMode="auto">
          <a:xfrm>
            <a:off x="1846263" y="4440152"/>
            <a:ext cx="576263" cy="0"/>
          </a:xfrm>
          <a:prstGeom prst="line">
            <a:avLst/>
          </a:prstGeom>
          <a:noFill/>
          <a:ln w="57150">
            <a:solidFill>
              <a:srgbClr val="FF004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22" name="Rectangle 10"/>
          <p:cNvSpPr>
            <a:spLocks noChangeArrowheads="1"/>
          </p:cNvSpPr>
          <p:nvPr/>
        </p:nvSpPr>
        <p:spPr bwMode="auto">
          <a:xfrm>
            <a:off x="2422526" y="4071552"/>
            <a:ext cx="7921625" cy="649288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Стоимостные </a:t>
            </a:r>
            <a:r>
              <a:rPr lang="ru-RU" alt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(рубли, доллары, евро, др.)</a:t>
            </a:r>
          </a:p>
        </p:txBody>
      </p:sp>
      <p:sp>
        <p:nvSpPr>
          <p:cNvPr id="13323" name="Rectangle 11"/>
          <p:cNvSpPr>
            <a:spLocks noChangeArrowheads="1"/>
          </p:cNvSpPr>
          <p:nvPr/>
        </p:nvSpPr>
        <p:spPr bwMode="auto">
          <a:xfrm>
            <a:off x="2422526" y="5079616"/>
            <a:ext cx="7921625" cy="649287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Трудовые </a:t>
            </a:r>
            <a:r>
              <a:rPr lang="ru-RU" alt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(человеко-часы, человеко-дни)</a:t>
            </a:r>
          </a:p>
        </p:txBody>
      </p:sp>
      <p:sp>
        <p:nvSpPr>
          <p:cNvPr id="13324" name="Line 13"/>
          <p:cNvSpPr>
            <a:spLocks noChangeShapeType="1"/>
          </p:cNvSpPr>
          <p:nvPr/>
        </p:nvSpPr>
        <p:spPr bwMode="auto">
          <a:xfrm>
            <a:off x="1846263" y="5448214"/>
            <a:ext cx="576263" cy="0"/>
          </a:xfrm>
          <a:prstGeom prst="line">
            <a:avLst/>
          </a:prstGeom>
          <a:noFill/>
          <a:ln w="57150">
            <a:solidFill>
              <a:srgbClr val="FF004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4342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421028" y="511963"/>
            <a:ext cx="7166919" cy="487363"/>
          </a:xfrm>
        </p:spPr>
        <p:txBody>
          <a:bodyPr>
            <a:noAutofit/>
          </a:bodyPr>
          <a:lstStyle/>
          <a:p>
            <a:pPr eaLnBrk="1" hangingPunct="1"/>
            <a:r>
              <a:rPr lang="ru-RU" alt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Условно-натуральный учет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ru-RU" altLang="ru-RU" sz="2800"/>
              <a:t> </a:t>
            </a:r>
          </a:p>
          <a:p>
            <a:pPr eaLnBrk="1" hangingPunct="1"/>
            <a:endParaRPr lang="ru-RU" altLang="ru-RU" sz="2800"/>
          </a:p>
        </p:txBody>
      </p:sp>
      <p:graphicFrame>
        <p:nvGraphicFramePr>
          <p:cNvPr id="114705" name="Group 1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062724761"/>
              </p:ext>
            </p:extLst>
          </p:nvPr>
        </p:nvGraphicFramePr>
        <p:xfrm>
          <a:off x="1256272" y="1682755"/>
          <a:ext cx="7331675" cy="4178290"/>
        </p:xfrm>
        <a:graphic>
          <a:graphicData uri="http://schemas.openxmlformats.org/drawingml/2006/table">
            <a:tbl>
              <a:tblPr/>
              <a:tblGrid>
                <a:gridCol w="2875878"/>
                <a:gridCol w="4455797"/>
              </a:tblGrid>
              <a:tr h="2099351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Коэффициент  = пересчета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Фактическое потребительское качество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4533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Эталон или заранее заданное качество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8545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672281" y="260348"/>
            <a:ext cx="8229600" cy="633412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Понятие относительной величины</a:t>
            </a: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2259786" y="1571453"/>
            <a:ext cx="2808287" cy="1295400"/>
          </a:xfrm>
          <a:prstGeom prst="rect">
            <a:avLst/>
          </a:prstGeom>
          <a:noFill/>
          <a:ln w="28575">
            <a:solidFill>
              <a:srgbClr val="FF0048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/>
              <a:t>Относитель-ная величина</a:t>
            </a:r>
          </a:p>
        </p:txBody>
      </p:sp>
      <p:sp>
        <p:nvSpPr>
          <p:cNvPr id="14340" name="AutoShape 4"/>
          <p:cNvSpPr>
            <a:spLocks noChangeArrowheads="1"/>
          </p:cNvSpPr>
          <p:nvPr/>
        </p:nvSpPr>
        <p:spPr bwMode="auto">
          <a:xfrm>
            <a:off x="5068072" y="1773237"/>
            <a:ext cx="935038" cy="935038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28575">
            <a:solidFill>
              <a:srgbClr val="FF0048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dirty="0"/>
              <a:t>- это</a:t>
            </a: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6003110" y="1125539"/>
            <a:ext cx="4608512" cy="3095625"/>
          </a:xfrm>
          <a:prstGeom prst="rect">
            <a:avLst/>
          </a:prstGeom>
          <a:noFill/>
          <a:ln w="28575">
            <a:solidFill>
              <a:srgbClr val="FF0048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 dirty="0"/>
              <a:t>Результат деления одного абсолютного показателя на другой, выражающий соотношение между количественными характеристиками социально-экономических явлений и процессов</a:t>
            </a:r>
          </a:p>
        </p:txBody>
      </p:sp>
      <p:sp>
        <p:nvSpPr>
          <p:cNvPr id="14342" name="AutoShape 6"/>
          <p:cNvSpPr>
            <a:spLocks noChangeArrowheads="1"/>
          </p:cNvSpPr>
          <p:nvPr/>
        </p:nvSpPr>
        <p:spPr bwMode="auto">
          <a:xfrm>
            <a:off x="6862119" y="4221163"/>
            <a:ext cx="1664043" cy="576262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28575">
            <a:solidFill>
              <a:srgbClr val="FF0048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2611396" y="4797426"/>
            <a:ext cx="7732755" cy="1899937"/>
          </a:xfrm>
          <a:prstGeom prst="rect">
            <a:avLst/>
          </a:prstGeom>
          <a:noFill/>
          <a:ln w="28575">
            <a:solidFill>
              <a:srgbClr val="FF0048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 dirty="0"/>
              <a:t>Показывает, во сколько раз сравниваемый показатель больше базисного или какую долю он составляет от базисного</a:t>
            </a:r>
          </a:p>
        </p:txBody>
      </p:sp>
    </p:spTree>
    <p:extLst>
      <p:ext uri="{BB962C8B-B14F-4D97-AF65-F5344CB8AC3E}">
        <p14:creationId xmlns:p14="http://schemas.microsoft.com/office/powerpoint/2010/main" val="3318676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628132" y="655272"/>
            <a:ext cx="6248400" cy="487363"/>
          </a:xfrm>
        </p:spPr>
        <p:txBody>
          <a:bodyPr>
            <a:noAutofit/>
          </a:bodyPr>
          <a:lstStyle/>
          <a:p>
            <a:pPr eaLnBrk="1" hangingPunct="1"/>
            <a:r>
              <a:rPr lang="ru-RU" altLang="ru-RU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Относительная величина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1300205" y="898954"/>
            <a:ext cx="7823200" cy="5105400"/>
          </a:xfrm>
        </p:spPr>
        <p:txBody>
          <a:bodyPr>
            <a:normAutofit lnSpcReduction="10000"/>
          </a:bodyPr>
          <a:lstStyle/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ru-RU" altLang="ru-RU" sz="3600" dirty="0">
              <a:solidFill>
                <a:srgbClr val="339933"/>
              </a:solidFill>
            </a:endParaRP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ru-RU" altLang="ru-RU" sz="3600" dirty="0">
              <a:solidFill>
                <a:srgbClr val="339933"/>
              </a:solidFill>
            </a:endParaRP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8800" b="1" dirty="0">
                <a:solidFill>
                  <a:schemeClr val="accent2"/>
                </a:solidFill>
              </a:rPr>
              <a:t>ОВ=А/Б</a:t>
            </a:r>
          </a:p>
          <a:p>
            <a:pPr>
              <a:buNone/>
            </a:pPr>
            <a:r>
              <a:rPr lang="ru-RU" altLang="ru-RU" sz="2800" dirty="0">
                <a:solidFill>
                  <a:srgbClr val="FF0000"/>
                </a:solidFill>
                <a:latin typeface="Arial Black" panose="020B0A04020102020204" pitchFamily="34" charset="0"/>
              </a:rPr>
              <a:t>Важное свойство</a:t>
            </a:r>
            <a:r>
              <a:rPr lang="ru-RU" altLang="ru-RU" sz="2800" dirty="0">
                <a:latin typeface="Arial Black" panose="020B0A04020102020204" pitchFamily="34" charset="0"/>
              </a:rPr>
              <a:t> – относительная величина абстрагирует различия абсолютных величин и позволяет сравнивать такие явления, абсолютные размеры которых непосредственно несопоставимы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3917488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10337127"/>
              </p:ext>
            </p:extLst>
          </p:nvPr>
        </p:nvGraphicFramePr>
        <p:xfrm>
          <a:off x="1302522" y="1106167"/>
          <a:ext cx="8291512" cy="5649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638278" y="183722"/>
            <a:ext cx="7620000" cy="6826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5400" dirty="0">
                <a:solidFill>
                  <a:srgbClr val="FF0000"/>
                </a:solidFill>
                <a:latin typeface="Arial Black" panose="020B0A04020102020204" pitchFamily="34" charset="0"/>
              </a:rPr>
              <a:t>Формы выражения ОВ</a:t>
            </a:r>
            <a:endParaRPr lang="en-US" altLang="ru-RU" sz="5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40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000" dirty="0"/>
              <a:t>Виды ОВ</a:t>
            </a:r>
            <a:br>
              <a:rPr lang="ru-RU" altLang="ru-RU" sz="2000" dirty="0"/>
            </a:br>
            <a:endParaRPr lang="en-US" altLang="ru-RU" sz="2000" dirty="0"/>
          </a:p>
        </p:txBody>
      </p:sp>
      <p:sp>
        <p:nvSpPr>
          <p:cNvPr id="134147" name="AutoShape 3"/>
          <p:cNvSpPr>
            <a:spLocks noChangeArrowheads="1"/>
          </p:cNvSpPr>
          <p:nvPr/>
        </p:nvSpPr>
        <p:spPr bwMode="gray">
          <a:xfrm rot="39573186">
            <a:off x="6301582" y="2331245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134148" name="AutoShape 4"/>
          <p:cNvSpPr>
            <a:spLocks noChangeArrowheads="1"/>
          </p:cNvSpPr>
          <p:nvPr/>
        </p:nvSpPr>
        <p:spPr bwMode="gray">
          <a:xfrm rot="3465783">
            <a:off x="6301582" y="4495007"/>
            <a:ext cx="792162" cy="288925"/>
          </a:xfrm>
          <a:prstGeom prst="rightArrow">
            <a:avLst>
              <a:gd name="adj1" fmla="val 35167"/>
              <a:gd name="adj2" fmla="val 111028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134149" name="AutoShape 5"/>
          <p:cNvSpPr>
            <a:spLocks noChangeArrowheads="1"/>
          </p:cNvSpPr>
          <p:nvPr/>
        </p:nvSpPr>
        <p:spPr bwMode="gray">
          <a:xfrm rot="35969022">
            <a:off x="5082382" y="2407445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134150" name="AutoShape 6"/>
          <p:cNvSpPr>
            <a:spLocks noChangeArrowheads="1"/>
          </p:cNvSpPr>
          <p:nvPr/>
        </p:nvSpPr>
        <p:spPr bwMode="gray">
          <a:xfrm rot="7535209">
            <a:off x="5044282" y="4461670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134152" name="AutoShape 8"/>
          <p:cNvSpPr>
            <a:spLocks noChangeArrowheads="1"/>
          </p:cNvSpPr>
          <p:nvPr/>
        </p:nvSpPr>
        <p:spPr bwMode="gray">
          <a:xfrm rot="-10800000">
            <a:off x="4470400" y="3452814"/>
            <a:ext cx="863600" cy="288925"/>
          </a:xfrm>
          <a:prstGeom prst="rightArrow">
            <a:avLst>
              <a:gd name="adj1" fmla="val 35167"/>
              <a:gd name="adj2" fmla="val 121041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43016" name="Oval 9"/>
          <p:cNvSpPr>
            <a:spLocks noChangeArrowheads="1"/>
          </p:cNvSpPr>
          <p:nvPr/>
        </p:nvSpPr>
        <p:spPr bwMode="gray">
          <a:xfrm>
            <a:off x="4216401" y="3303469"/>
            <a:ext cx="3743325" cy="519351"/>
          </a:xfrm>
          <a:prstGeom prst="ellipse">
            <a:avLst/>
          </a:prstGeom>
          <a:noFill/>
          <a:ln w="38100" algn="ctr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43017" name="Group 10"/>
          <p:cNvGrpSpPr>
            <a:grpSpLocks/>
          </p:cNvGrpSpPr>
          <p:nvPr/>
        </p:nvGrpSpPr>
        <p:grpSpPr bwMode="auto">
          <a:xfrm>
            <a:off x="4953001" y="1749426"/>
            <a:ext cx="360363" cy="360363"/>
            <a:chOff x="1973" y="1706"/>
            <a:chExt cx="227" cy="227"/>
          </a:xfrm>
          <a:solidFill>
            <a:srgbClr val="FF0000"/>
          </a:solidFill>
        </p:grpSpPr>
        <p:sp>
          <p:nvSpPr>
            <p:cNvPr id="134155" name="Oval 11"/>
            <p:cNvSpPr>
              <a:spLocks noChangeArrowheads="1"/>
            </p:cNvSpPr>
            <p:nvPr/>
          </p:nvSpPr>
          <p:spPr bwMode="gray">
            <a:xfrm>
              <a:off x="1973" y="1706"/>
              <a:ext cx="227" cy="227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34156" name="Oval 12"/>
            <p:cNvSpPr>
              <a:spLocks noChangeArrowheads="1"/>
            </p:cNvSpPr>
            <p:nvPr/>
          </p:nvSpPr>
          <p:spPr bwMode="gray">
            <a:xfrm>
              <a:off x="1983" y="1725"/>
              <a:ext cx="141" cy="142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</p:grpSp>
      <p:grpSp>
        <p:nvGrpSpPr>
          <p:cNvPr id="43018" name="Group 13"/>
          <p:cNvGrpSpPr>
            <a:grpSpLocks/>
          </p:cNvGrpSpPr>
          <p:nvPr/>
        </p:nvGrpSpPr>
        <p:grpSpPr bwMode="auto">
          <a:xfrm>
            <a:off x="4008438" y="3405188"/>
            <a:ext cx="360362" cy="360362"/>
            <a:chOff x="1565" y="2659"/>
            <a:chExt cx="227" cy="227"/>
          </a:xfrm>
          <a:solidFill>
            <a:srgbClr val="FF0000"/>
          </a:solidFill>
        </p:grpSpPr>
        <p:sp>
          <p:nvSpPr>
            <p:cNvPr id="134158" name="Oval 14"/>
            <p:cNvSpPr>
              <a:spLocks noChangeArrowheads="1"/>
            </p:cNvSpPr>
            <p:nvPr/>
          </p:nvSpPr>
          <p:spPr bwMode="gray">
            <a:xfrm>
              <a:off x="1565" y="2659"/>
              <a:ext cx="227" cy="227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34159" name="Oval 15"/>
            <p:cNvSpPr>
              <a:spLocks noChangeArrowheads="1"/>
            </p:cNvSpPr>
            <p:nvPr/>
          </p:nvSpPr>
          <p:spPr bwMode="gray">
            <a:xfrm>
              <a:off x="1575" y="2678"/>
              <a:ext cx="141" cy="142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</p:grpSp>
      <p:grpSp>
        <p:nvGrpSpPr>
          <p:cNvPr id="43019" name="Group 16"/>
          <p:cNvGrpSpPr>
            <a:grpSpLocks/>
          </p:cNvGrpSpPr>
          <p:nvPr/>
        </p:nvGrpSpPr>
        <p:grpSpPr bwMode="auto">
          <a:xfrm>
            <a:off x="4872038" y="4948238"/>
            <a:ext cx="360362" cy="360362"/>
            <a:chOff x="2109" y="3612"/>
            <a:chExt cx="227" cy="227"/>
          </a:xfrm>
          <a:solidFill>
            <a:srgbClr val="FF0000"/>
          </a:solidFill>
        </p:grpSpPr>
        <p:sp>
          <p:nvSpPr>
            <p:cNvPr id="134161" name="Oval 17"/>
            <p:cNvSpPr>
              <a:spLocks noChangeArrowheads="1"/>
            </p:cNvSpPr>
            <p:nvPr/>
          </p:nvSpPr>
          <p:spPr bwMode="gray">
            <a:xfrm>
              <a:off x="2109" y="3612"/>
              <a:ext cx="227" cy="227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34162" name="Oval 18"/>
            <p:cNvSpPr>
              <a:spLocks noChangeArrowheads="1"/>
            </p:cNvSpPr>
            <p:nvPr/>
          </p:nvSpPr>
          <p:spPr bwMode="gray">
            <a:xfrm>
              <a:off x="2119" y="3631"/>
              <a:ext cx="141" cy="142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</p:grpSp>
      <p:grpSp>
        <p:nvGrpSpPr>
          <p:cNvPr id="43020" name="Group 19"/>
          <p:cNvGrpSpPr>
            <a:grpSpLocks/>
          </p:cNvGrpSpPr>
          <p:nvPr/>
        </p:nvGrpSpPr>
        <p:grpSpPr bwMode="auto">
          <a:xfrm>
            <a:off x="6802438" y="1728788"/>
            <a:ext cx="360362" cy="360362"/>
            <a:chOff x="3470" y="1706"/>
            <a:chExt cx="227" cy="227"/>
          </a:xfrm>
          <a:solidFill>
            <a:srgbClr val="FF0000"/>
          </a:solidFill>
        </p:grpSpPr>
        <p:sp>
          <p:nvSpPr>
            <p:cNvPr id="134164" name="Oval 20"/>
            <p:cNvSpPr>
              <a:spLocks noChangeArrowheads="1"/>
            </p:cNvSpPr>
            <p:nvPr/>
          </p:nvSpPr>
          <p:spPr bwMode="gray">
            <a:xfrm>
              <a:off x="3470" y="1706"/>
              <a:ext cx="227" cy="227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34165" name="Oval 21"/>
            <p:cNvSpPr>
              <a:spLocks noChangeArrowheads="1"/>
            </p:cNvSpPr>
            <p:nvPr/>
          </p:nvSpPr>
          <p:spPr bwMode="gray">
            <a:xfrm>
              <a:off x="3480" y="1725"/>
              <a:ext cx="141" cy="142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</p:grpSp>
      <p:grpSp>
        <p:nvGrpSpPr>
          <p:cNvPr id="43021" name="Group 22"/>
          <p:cNvGrpSpPr>
            <a:grpSpLocks/>
          </p:cNvGrpSpPr>
          <p:nvPr/>
        </p:nvGrpSpPr>
        <p:grpSpPr bwMode="auto">
          <a:xfrm>
            <a:off x="7751763" y="3405188"/>
            <a:ext cx="360362" cy="360362"/>
            <a:chOff x="3923" y="2659"/>
            <a:chExt cx="227" cy="227"/>
          </a:xfrm>
          <a:solidFill>
            <a:srgbClr val="FF0000"/>
          </a:solidFill>
        </p:grpSpPr>
        <p:sp>
          <p:nvSpPr>
            <p:cNvPr id="134167" name="Oval 23"/>
            <p:cNvSpPr>
              <a:spLocks noChangeArrowheads="1"/>
            </p:cNvSpPr>
            <p:nvPr/>
          </p:nvSpPr>
          <p:spPr bwMode="gray">
            <a:xfrm>
              <a:off x="3923" y="2659"/>
              <a:ext cx="227" cy="227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34168" name="Oval 24"/>
            <p:cNvSpPr>
              <a:spLocks noChangeArrowheads="1"/>
            </p:cNvSpPr>
            <p:nvPr/>
          </p:nvSpPr>
          <p:spPr bwMode="gray">
            <a:xfrm>
              <a:off x="3933" y="2678"/>
              <a:ext cx="141" cy="142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</p:grpSp>
      <p:grpSp>
        <p:nvGrpSpPr>
          <p:cNvPr id="43022" name="Group 25"/>
          <p:cNvGrpSpPr>
            <a:grpSpLocks/>
          </p:cNvGrpSpPr>
          <p:nvPr/>
        </p:nvGrpSpPr>
        <p:grpSpPr bwMode="auto">
          <a:xfrm>
            <a:off x="6858001" y="5005388"/>
            <a:ext cx="360363" cy="360362"/>
            <a:chOff x="3515" y="3521"/>
            <a:chExt cx="227" cy="227"/>
          </a:xfrm>
          <a:solidFill>
            <a:srgbClr val="FF0000"/>
          </a:solidFill>
        </p:grpSpPr>
        <p:sp>
          <p:nvSpPr>
            <p:cNvPr id="134170" name="Oval 26"/>
            <p:cNvSpPr>
              <a:spLocks noChangeArrowheads="1"/>
            </p:cNvSpPr>
            <p:nvPr/>
          </p:nvSpPr>
          <p:spPr bwMode="gray">
            <a:xfrm>
              <a:off x="3515" y="3521"/>
              <a:ext cx="227" cy="227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34171" name="Oval 27"/>
            <p:cNvSpPr>
              <a:spLocks noChangeArrowheads="1"/>
            </p:cNvSpPr>
            <p:nvPr/>
          </p:nvSpPr>
          <p:spPr bwMode="gray">
            <a:xfrm>
              <a:off x="3525" y="3540"/>
              <a:ext cx="141" cy="142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</p:grpSp>
      <p:sp>
        <p:nvSpPr>
          <p:cNvPr id="134172" name="Oval 28"/>
          <p:cNvSpPr>
            <a:spLocks noChangeArrowheads="1"/>
          </p:cNvSpPr>
          <p:nvPr/>
        </p:nvSpPr>
        <p:spPr bwMode="gray">
          <a:xfrm>
            <a:off x="5148263" y="3355857"/>
            <a:ext cx="259766" cy="519351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tint val="0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tint val="0"/>
                  <a:invGamma/>
                </a:scheme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134173" name="Oval 29"/>
          <p:cNvSpPr>
            <a:spLocks noChangeArrowheads="1"/>
          </p:cNvSpPr>
          <p:nvPr/>
        </p:nvSpPr>
        <p:spPr bwMode="gray">
          <a:xfrm>
            <a:off x="5141913" y="3339982"/>
            <a:ext cx="259766" cy="519351"/>
          </a:xfrm>
          <a:prstGeom prst="ellipse">
            <a:avLst/>
          </a:prstGeom>
          <a:solidFill>
            <a:srgbClr val="FF0000"/>
          </a:solidFill>
          <a:ln w="38100" algn="ctr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134174" name="Oval 30"/>
          <p:cNvSpPr>
            <a:spLocks noChangeArrowheads="1"/>
          </p:cNvSpPr>
          <p:nvPr/>
        </p:nvSpPr>
        <p:spPr bwMode="gray">
          <a:xfrm>
            <a:off x="5275264" y="3355857"/>
            <a:ext cx="1690687" cy="519351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shade val="54118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54118"/>
                  <a:invGamma/>
                </a:schemeClr>
              </a:gs>
            </a:gsLst>
            <a:lin ang="189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134175" name="Oval 31"/>
          <p:cNvSpPr>
            <a:spLocks noChangeArrowheads="1"/>
          </p:cNvSpPr>
          <p:nvPr/>
        </p:nvSpPr>
        <p:spPr bwMode="gray">
          <a:xfrm>
            <a:off x="5257800" y="3328869"/>
            <a:ext cx="1690688" cy="519351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shade val="63529"/>
                  <a:invGamma/>
                </a:schemeClr>
              </a:gs>
              <a:gs pos="100000">
                <a:schemeClr val="hlink">
                  <a:alpha val="0"/>
                </a:scheme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grpSp>
        <p:nvGrpSpPr>
          <p:cNvPr id="43027" name="Group 32"/>
          <p:cNvGrpSpPr>
            <a:grpSpLocks/>
          </p:cNvGrpSpPr>
          <p:nvPr/>
        </p:nvGrpSpPr>
        <p:grpSpPr bwMode="auto">
          <a:xfrm>
            <a:off x="5359401" y="2873374"/>
            <a:ext cx="1522413" cy="1473200"/>
            <a:chOff x="2416" y="1810"/>
            <a:chExt cx="959" cy="928"/>
          </a:xfrm>
        </p:grpSpPr>
        <p:sp>
          <p:nvSpPr>
            <p:cNvPr id="43041" name="Oval 33"/>
            <p:cNvSpPr>
              <a:spLocks noChangeArrowheads="1"/>
            </p:cNvSpPr>
            <p:nvPr/>
          </p:nvSpPr>
          <p:spPr bwMode="gray">
            <a:xfrm>
              <a:off x="2416" y="2114"/>
              <a:ext cx="959" cy="327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3042" name="Oval 34"/>
            <p:cNvSpPr>
              <a:spLocks noChangeArrowheads="1"/>
            </p:cNvSpPr>
            <p:nvPr/>
          </p:nvSpPr>
          <p:spPr bwMode="gray">
            <a:xfrm>
              <a:off x="2430" y="1810"/>
              <a:ext cx="927" cy="928"/>
            </a:xfrm>
            <a:prstGeom prst="ellipse">
              <a:avLst/>
            </a:prstGeom>
            <a:gradFill rotWithShape="1">
              <a:gsLst>
                <a:gs pos="0">
                  <a:srgbClr val="636869"/>
                </a:gs>
                <a:gs pos="100000">
                  <a:srgbClr val="D6E1E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eaVert"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3043" name="Oval 35"/>
            <p:cNvSpPr>
              <a:spLocks noChangeArrowheads="1"/>
            </p:cNvSpPr>
            <p:nvPr/>
          </p:nvSpPr>
          <p:spPr bwMode="gray">
            <a:xfrm>
              <a:off x="2441" y="1816"/>
              <a:ext cx="906" cy="904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F1F5F5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eaVert"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3044" name="Oval 36"/>
            <p:cNvSpPr>
              <a:spLocks noChangeArrowheads="1"/>
            </p:cNvSpPr>
            <p:nvPr/>
          </p:nvSpPr>
          <p:spPr bwMode="gray">
            <a:xfrm>
              <a:off x="2451" y="1825"/>
              <a:ext cx="861" cy="845"/>
            </a:xfrm>
            <a:prstGeom prst="ellipse">
              <a:avLst/>
            </a:prstGeom>
            <a:gradFill rotWithShape="1">
              <a:gsLst>
                <a:gs pos="0">
                  <a:srgbClr val="AAB2B3"/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eaVert"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3045" name="Oval 37"/>
            <p:cNvSpPr>
              <a:spLocks noChangeArrowheads="1"/>
            </p:cNvSpPr>
            <p:nvPr/>
          </p:nvSpPr>
          <p:spPr bwMode="gray">
            <a:xfrm>
              <a:off x="2502" y="1848"/>
              <a:ext cx="765" cy="68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6E1E2">
                    <a:alpha val="37999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eaVert"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  <p:sp>
        <p:nvSpPr>
          <p:cNvPr id="43028" name="Text Box 38"/>
          <p:cNvSpPr txBox="1">
            <a:spLocks noChangeArrowheads="1"/>
          </p:cNvSpPr>
          <p:nvPr/>
        </p:nvSpPr>
        <p:spPr bwMode="auto">
          <a:xfrm>
            <a:off x="5207001" y="3343276"/>
            <a:ext cx="18208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ОВ</a:t>
            </a:r>
            <a:endParaRPr lang="en-US" alt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029" name="Text Box 39"/>
          <p:cNvSpPr txBox="1">
            <a:spLocks noChangeArrowheads="1"/>
          </p:cNvSpPr>
          <p:nvPr/>
        </p:nvSpPr>
        <p:spPr bwMode="auto">
          <a:xfrm>
            <a:off x="7239000" y="1652588"/>
            <a:ext cx="27828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b="1"/>
              <a:t>ОВ планового задания</a:t>
            </a:r>
          </a:p>
          <a:p>
            <a:r>
              <a:rPr lang="ru-RU" altLang="ru-RU" b="1"/>
              <a:t> или прогноза ОВПЗ</a:t>
            </a:r>
            <a:endParaRPr lang="en-US" altLang="ru-RU" b="1"/>
          </a:p>
        </p:txBody>
      </p:sp>
      <p:sp>
        <p:nvSpPr>
          <p:cNvPr id="43030" name="Text Box 40"/>
          <p:cNvSpPr txBox="1">
            <a:spLocks noChangeArrowheads="1"/>
          </p:cNvSpPr>
          <p:nvPr/>
        </p:nvSpPr>
        <p:spPr bwMode="auto">
          <a:xfrm>
            <a:off x="2033588" y="1652588"/>
            <a:ext cx="28876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r>
              <a:rPr lang="ru-RU" altLang="ru-RU" b="1"/>
              <a:t>ОВ интенсивности ОВИ</a:t>
            </a:r>
            <a:endParaRPr lang="en-US" altLang="ru-RU" b="1"/>
          </a:p>
        </p:txBody>
      </p:sp>
      <p:sp>
        <p:nvSpPr>
          <p:cNvPr id="43031" name="Text Box 41"/>
          <p:cNvSpPr txBox="1">
            <a:spLocks noChangeArrowheads="1"/>
          </p:cNvSpPr>
          <p:nvPr/>
        </p:nvSpPr>
        <p:spPr bwMode="auto">
          <a:xfrm>
            <a:off x="8153400" y="3405189"/>
            <a:ext cx="2027238" cy="94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</a:pPr>
            <a:r>
              <a:rPr lang="ru-RU" altLang="ru-RU" b="1"/>
              <a:t>ОВ выполнения</a:t>
            </a: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</a:pPr>
            <a:r>
              <a:rPr lang="ru-RU" altLang="ru-RU" b="1"/>
              <a:t> плана ОВВП</a:t>
            </a:r>
          </a:p>
          <a:p>
            <a:endParaRPr lang="en-US" altLang="ru-RU" sz="1600"/>
          </a:p>
        </p:txBody>
      </p:sp>
      <p:sp>
        <p:nvSpPr>
          <p:cNvPr id="43032" name="Text Box 42"/>
          <p:cNvSpPr txBox="1">
            <a:spLocks noChangeArrowheads="1"/>
          </p:cNvSpPr>
          <p:nvPr/>
        </p:nvSpPr>
        <p:spPr bwMode="auto">
          <a:xfrm>
            <a:off x="7239001" y="5005389"/>
            <a:ext cx="2341563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</a:pPr>
            <a:r>
              <a:rPr lang="ru-RU" altLang="ru-RU" b="1"/>
              <a:t>ОВ динамики  ОВД</a:t>
            </a:r>
          </a:p>
          <a:p>
            <a:endParaRPr lang="en-US" altLang="ru-RU" sz="1600" b="1"/>
          </a:p>
        </p:txBody>
      </p:sp>
      <p:sp>
        <p:nvSpPr>
          <p:cNvPr id="43033" name="Text Box 43"/>
          <p:cNvSpPr txBox="1">
            <a:spLocks noChangeArrowheads="1"/>
          </p:cNvSpPr>
          <p:nvPr/>
        </p:nvSpPr>
        <p:spPr bwMode="auto">
          <a:xfrm>
            <a:off x="1362076" y="3405188"/>
            <a:ext cx="26447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r>
              <a:rPr lang="ru-RU" altLang="ru-RU" b="1"/>
              <a:t>ОВ координации ОВК</a:t>
            </a:r>
            <a:endParaRPr lang="en-US" altLang="ru-RU" b="1"/>
          </a:p>
        </p:txBody>
      </p:sp>
      <p:sp>
        <p:nvSpPr>
          <p:cNvPr id="43034" name="Text Box 44"/>
          <p:cNvSpPr txBox="1">
            <a:spLocks noChangeArrowheads="1"/>
          </p:cNvSpPr>
          <p:nvPr/>
        </p:nvSpPr>
        <p:spPr bwMode="auto">
          <a:xfrm>
            <a:off x="2171700" y="4943475"/>
            <a:ext cx="2673350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</a:pPr>
            <a:r>
              <a:rPr lang="ru-RU" altLang="ru-RU" b="1"/>
              <a:t>ОВ структуры  ОВСтр</a:t>
            </a:r>
          </a:p>
          <a:p>
            <a:pPr algn="r"/>
            <a:endParaRPr lang="en-US" altLang="ru-RU" sz="1600"/>
          </a:p>
        </p:txBody>
      </p:sp>
      <p:sp>
        <p:nvSpPr>
          <p:cNvPr id="134189" name="AutoShape 45"/>
          <p:cNvSpPr>
            <a:spLocks noChangeArrowheads="1"/>
          </p:cNvSpPr>
          <p:nvPr/>
        </p:nvSpPr>
        <p:spPr bwMode="gray">
          <a:xfrm>
            <a:off x="7032626" y="3429001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134193" name="AutoShape 49"/>
          <p:cNvSpPr>
            <a:spLocks noChangeArrowheads="1"/>
          </p:cNvSpPr>
          <p:nvPr/>
        </p:nvSpPr>
        <p:spPr bwMode="gray">
          <a:xfrm rot="-10800000">
            <a:off x="4367213" y="2708276"/>
            <a:ext cx="792162" cy="360363"/>
          </a:xfrm>
          <a:prstGeom prst="rightArrow">
            <a:avLst>
              <a:gd name="adj1" fmla="val 35167"/>
              <a:gd name="adj2" fmla="val 89018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grpSp>
        <p:nvGrpSpPr>
          <p:cNvPr id="43037" name="Group 50"/>
          <p:cNvGrpSpPr>
            <a:grpSpLocks/>
          </p:cNvGrpSpPr>
          <p:nvPr/>
        </p:nvGrpSpPr>
        <p:grpSpPr bwMode="auto">
          <a:xfrm>
            <a:off x="4079876" y="2636838"/>
            <a:ext cx="360363" cy="360362"/>
            <a:chOff x="1565" y="2659"/>
            <a:chExt cx="227" cy="227"/>
          </a:xfrm>
          <a:solidFill>
            <a:srgbClr val="FF0000"/>
          </a:solidFill>
        </p:grpSpPr>
        <p:sp>
          <p:nvSpPr>
            <p:cNvPr id="134195" name="Oval 51"/>
            <p:cNvSpPr>
              <a:spLocks noChangeArrowheads="1"/>
            </p:cNvSpPr>
            <p:nvPr/>
          </p:nvSpPr>
          <p:spPr bwMode="gray">
            <a:xfrm>
              <a:off x="1565" y="2659"/>
              <a:ext cx="227" cy="227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34196" name="Oval 52"/>
            <p:cNvSpPr>
              <a:spLocks noChangeArrowheads="1"/>
            </p:cNvSpPr>
            <p:nvPr/>
          </p:nvSpPr>
          <p:spPr bwMode="gray">
            <a:xfrm>
              <a:off x="1575" y="2678"/>
              <a:ext cx="141" cy="142"/>
            </a:xfrm>
            <a:prstGeom prst="ellipse">
              <a:avLst/>
            </a:pr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</p:grpSp>
      <p:sp>
        <p:nvSpPr>
          <p:cNvPr id="43038" name="Text Box 54"/>
          <p:cNvSpPr txBox="1">
            <a:spLocks noChangeArrowheads="1"/>
          </p:cNvSpPr>
          <p:nvPr/>
        </p:nvSpPr>
        <p:spPr bwMode="auto">
          <a:xfrm>
            <a:off x="1633538" y="2492376"/>
            <a:ext cx="2374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r>
              <a:rPr lang="ru-RU" altLang="ru-RU" b="1"/>
              <a:t>ОВ сравнения ОВС</a:t>
            </a:r>
            <a:endParaRPr lang="en-US" altLang="ru-RU" b="1"/>
          </a:p>
        </p:txBody>
      </p:sp>
    </p:spTree>
    <p:extLst>
      <p:ext uri="{BB962C8B-B14F-4D97-AF65-F5344CB8AC3E}">
        <p14:creationId xmlns:p14="http://schemas.microsoft.com/office/powerpoint/2010/main" val="133457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1215081" y="347664"/>
            <a:ext cx="8229600" cy="777875"/>
          </a:xfrm>
          <a:ln w="19050">
            <a:solidFill>
              <a:srgbClr val="FF0000"/>
            </a:solidFill>
          </a:ln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3000" b="1" dirty="0">
                <a:solidFill>
                  <a:schemeClr val="tx1"/>
                </a:solidFill>
                <a:latin typeface="Arial Black" panose="020B0A04020102020204" pitchFamily="34" charset="0"/>
              </a:rPr>
              <a:t>Относительная величина планового задания</a:t>
            </a:r>
          </a:p>
        </p:txBody>
      </p:sp>
      <p:graphicFrame>
        <p:nvGraphicFramePr>
          <p:cNvPr id="3074" name="Object 6"/>
          <p:cNvGraphicFramePr>
            <a:graphicFrameLocks noGrp="1" noChangeAspect="1"/>
          </p:cNvGraphicFramePr>
          <p:nvPr>
            <p:ph idx="1"/>
          </p:nvPr>
        </p:nvGraphicFramePr>
        <p:xfrm>
          <a:off x="3168650" y="3284538"/>
          <a:ext cx="4724400" cy="174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Формула" r:id="rId3" imgW="1168200" imgH="431640" progId="Equation.3">
                  <p:embed/>
                </p:oleObj>
              </mc:Choice>
              <mc:Fallback>
                <p:oleObj name="Формула" r:id="rId3" imgW="11682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8650" y="3284538"/>
                        <a:ext cx="4724400" cy="174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1847850" y="1125539"/>
            <a:ext cx="8516938" cy="539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800"/>
              <a:t>	Отношение величины показателя, устанавливаемого на плановый период, к его фактической величине, достигнутой за предшествующий период или за какой-либо другой, принятый за базу сравнения.</a:t>
            </a:r>
            <a:br>
              <a:rPr lang="ru-RU" altLang="ru-RU" sz="2800"/>
            </a:br>
            <a:r>
              <a:rPr lang="ru-RU" altLang="ru-RU" sz="2800"/>
              <a:t/>
            </a:r>
            <a:br>
              <a:rPr lang="ru-RU" altLang="ru-RU" sz="2800"/>
            </a:br>
            <a:r>
              <a:rPr lang="ru-RU" altLang="ru-RU" sz="2800"/>
              <a:t/>
            </a:r>
            <a:br>
              <a:rPr lang="ru-RU" altLang="ru-RU" sz="2800"/>
            </a:br>
            <a:r>
              <a:rPr lang="ru-RU" altLang="ru-RU" sz="2800"/>
              <a:t/>
            </a:r>
            <a:br>
              <a:rPr lang="ru-RU" altLang="ru-RU" sz="2800"/>
            </a:br>
            <a:r>
              <a:rPr lang="ru-RU" altLang="ru-RU" sz="2800"/>
              <a:t/>
            </a:r>
            <a:br>
              <a:rPr lang="ru-RU" altLang="ru-RU" sz="2800"/>
            </a:br>
            <a:r>
              <a:rPr lang="ru-RU" altLang="ru-RU" sz="2800"/>
              <a:t/>
            </a:r>
            <a:br>
              <a:rPr lang="ru-RU" altLang="ru-RU" sz="2800"/>
            </a:br>
            <a:r>
              <a:rPr lang="ru-RU" altLang="ru-RU" sz="2000"/>
              <a:t>где Упл – уровень, запланированный на предстоящий период</a:t>
            </a:r>
            <a:br>
              <a:rPr lang="ru-RU" altLang="ru-RU" sz="2000"/>
            </a:br>
            <a:r>
              <a:rPr lang="ru-RU" altLang="ru-RU" sz="2000"/>
              <a:t>У</a:t>
            </a:r>
            <a:r>
              <a:rPr lang="ru-RU" altLang="ru-RU" sz="2000" baseline="-25000"/>
              <a:t>0</a:t>
            </a:r>
            <a:r>
              <a:rPr lang="ru-RU" altLang="ru-RU" sz="2000"/>
              <a:t> – уровень показателя, достигнутый в прошлом периоде</a:t>
            </a:r>
            <a:br>
              <a:rPr lang="ru-RU" altLang="ru-RU" sz="2000"/>
            </a:br>
            <a:endParaRPr lang="ru-RU" altLang="ru-RU" sz="2000"/>
          </a:p>
        </p:txBody>
      </p:sp>
    </p:spTree>
    <p:extLst>
      <p:ext uri="{BB962C8B-B14F-4D97-AF65-F5344CB8AC3E}">
        <p14:creationId xmlns:p14="http://schemas.microsoft.com/office/powerpoint/2010/main" val="955329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1319642" y="173039"/>
            <a:ext cx="8229600" cy="777875"/>
          </a:xfrm>
          <a:ln>
            <a:solidFill>
              <a:srgbClr val="FF0000"/>
            </a:solidFill>
          </a:ln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3000" b="1" dirty="0">
                <a:solidFill>
                  <a:schemeClr val="tx1"/>
                </a:solidFill>
                <a:latin typeface="Arial Black" panose="020B0A04020102020204" pitchFamily="34" charset="0"/>
              </a:rPr>
              <a:t>Относительная величина выполнения плана</a:t>
            </a:r>
          </a:p>
        </p:txBody>
      </p:sp>
      <p:graphicFrame>
        <p:nvGraphicFramePr>
          <p:cNvPr id="4098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3143250" y="3879851"/>
          <a:ext cx="4776788" cy="169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Формула" r:id="rId3" imgW="1218960" imgH="431640" progId="Equation.3">
                  <p:embed/>
                </p:oleObj>
              </mc:Choice>
              <mc:Fallback>
                <p:oleObj name="Формула" r:id="rId3" imgW="12189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50" y="3879851"/>
                        <a:ext cx="4776788" cy="169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0" name="Rectangle 3"/>
          <p:cNvSpPr>
            <a:spLocks noChangeArrowheads="1"/>
          </p:cNvSpPr>
          <p:nvPr/>
        </p:nvSpPr>
        <p:spPr bwMode="auto">
          <a:xfrm>
            <a:off x="1032304" y="1052514"/>
            <a:ext cx="8516938" cy="539908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defRPr/>
            </a:pPr>
            <a:r>
              <a:rPr lang="ru-RU" sz="2800" dirty="0">
                <a:latin typeface="Arial" charset="0"/>
              </a:rPr>
              <a:t>	Результат сравнения фактически достигнутого уровня показателя с его плановым уровнем. </a:t>
            </a:r>
            <a:br>
              <a:rPr lang="ru-RU" sz="2800" dirty="0">
                <a:latin typeface="Arial" charset="0"/>
              </a:rPr>
            </a:br>
            <a:r>
              <a:rPr lang="ru-RU" sz="2800" dirty="0">
                <a:latin typeface="Arial" charset="0"/>
              </a:rPr>
              <a:t>	ОВВП характеризует рост или сокращение исследуемого явления, фактически достигнутого в отчетном периоде, по сравнению с планом</a:t>
            </a:r>
            <a:br>
              <a:rPr lang="ru-RU" sz="2800" dirty="0">
                <a:latin typeface="Arial" charset="0"/>
              </a:rPr>
            </a:br>
            <a:r>
              <a:rPr lang="ru-RU" sz="2800" dirty="0">
                <a:latin typeface="Arial" charset="0"/>
              </a:rPr>
              <a:t/>
            </a:r>
            <a:br>
              <a:rPr lang="ru-RU" sz="2800" dirty="0">
                <a:latin typeface="Arial" charset="0"/>
              </a:rPr>
            </a:br>
            <a:r>
              <a:rPr lang="ru-RU" sz="2800" dirty="0">
                <a:latin typeface="Arial" charset="0"/>
              </a:rPr>
              <a:t/>
            </a:r>
            <a:br>
              <a:rPr lang="ru-RU" sz="2800" dirty="0">
                <a:latin typeface="Arial" charset="0"/>
              </a:rPr>
            </a:br>
            <a:r>
              <a:rPr lang="ru-RU" sz="2800" dirty="0">
                <a:latin typeface="Arial" charset="0"/>
              </a:rPr>
              <a:t/>
            </a:r>
            <a:br>
              <a:rPr lang="ru-RU" sz="2800" dirty="0">
                <a:latin typeface="Arial" charset="0"/>
              </a:rPr>
            </a:br>
            <a:r>
              <a:rPr lang="ru-RU" sz="2000" dirty="0">
                <a:latin typeface="Arial" charset="0"/>
              </a:rPr>
              <a:t/>
            </a:r>
            <a:br>
              <a:rPr lang="ru-RU" sz="2000" dirty="0">
                <a:latin typeface="Arial" charset="0"/>
              </a:rPr>
            </a:br>
            <a:r>
              <a:rPr lang="ru-RU" sz="2000" dirty="0">
                <a:latin typeface="Arial" charset="0"/>
              </a:rPr>
              <a:t/>
            </a:r>
            <a:br>
              <a:rPr lang="ru-RU" sz="2000" dirty="0">
                <a:latin typeface="Arial" charset="0"/>
              </a:rPr>
            </a:br>
            <a:r>
              <a:rPr lang="ru-RU" sz="2000" dirty="0">
                <a:latin typeface="Arial" charset="0"/>
              </a:rPr>
              <a:t>где У</a:t>
            </a:r>
            <a:r>
              <a:rPr lang="ru-RU" sz="2000" baseline="-25000" dirty="0">
                <a:latin typeface="Arial" charset="0"/>
              </a:rPr>
              <a:t>1</a:t>
            </a:r>
            <a:r>
              <a:rPr lang="ru-RU" sz="2000" dirty="0">
                <a:latin typeface="Arial" charset="0"/>
              </a:rPr>
              <a:t> – уровень показателя, достигнутый в отчетном периоде</a:t>
            </a:r>
            <a:br>
              <a:rPr lang="ru-RU" sz="2000" dirty="0">
                <a:latin typeface="Arial" charset="0"/>
              </a:rPr>
            </a:br>
            <a:r>
              <a:rPr lang="ru-RU" sz="2000" dirty="0">
                <a:latin typeface="Arial" charset="0"/>
              </a:rPr>
              <a:t/>
            </a:r>
            <a:br>
              <a:rPr lang="ru-RU" sz="2000" dirty="0">
                <a:latin typeface="Arial" charset="0"/>
              </a:rPr>
            </a:br>
            <a:endParaRPr lang="ru-RU" sz="20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26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1128584" y="274639"/>
            <a:ext cx="8229600" cy="777875"/>
          </a:xfrm>
          <a:ln w="28575">
            <a:solidFill>
              <a:srgbClr val="FF0048"/>
            </a:solidFill>
          </a:ln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 eaLnBrk="1" hangingPunct="1">
              <a:defRPr/>
            </a:pPr>
            <a:r>
              <a:rPr lang="ru-RU" sz="3000" b="1" dirty="0">
                <a:solidFill>
                  <a:schemeClr val="tx1"/>
                </a:solidFill>
                <a:latin typeface="Arial Black" panose="020B0A04020102020204" pitchFamily="34" charset="0"/>
              </a:rPr>
              <a:t>Относительная величина динамики</a:t>
            </a:r>
          </a:p>
        </p:txBody>
      </p:sp>
      <p:graphicFrame>
        <p:nvGraphicFramePr>
          <p:cNvPr id="5122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4460875" y="2855913"/>
          <a:ext cx="3506788" cy="149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Формула" r:id="rId3" imgW="1015920" imgH="431640" progId="Equation.3">
                  <p:embed/>
                </p:oleObj>
              </mc:Choice>
              <mc:Fallback>
                <p:oleObj name="Формула" r:id="rId3" imgW="101592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0875" y="2855913"/>
                        <a:ext cx="3506788" cy="149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1316509" y="1052514"/>
            <a:ext cx="8516938" cy="539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800" dirty="0"/>
              <a:t>	Характеризует изменение тех или иных явлений во времени. Рассчитывается как отношение текущего показателя к предшествующему или базисному</a:t>
            </a:r>
            <a:br>
              <a:rPr lang="ru-RU" altLang="ru-RU" sz="2800" dirty="0"/>
            </a:br>
            <a:r>
              <a:rPr lang="ru-RU" altLang="ru-RU" sz="2800" dirty="0"/>
              <a:t/>
            </a:r>
            <a:br>
              <a:rPr lang="ru-RU" altLang="ru-RU" sz="2800" dirty="0"/>
            </a:br>
            <a:r>
              <a:rPr lang="ru-RU" altLang="ru-RU" sz="2800" dirty="0"/>
              <a:t/>
            </a:r>
            <a:br>
              <a:rPr lang="ru-RU" altLang="ru-RU" sz="2800" dirty="0"/>
            </a:br>
            <a:r>
              <a:rPr lang="ru-RU" altLang="ru-RU" sz="2800" dirty="0"/>
              <a:t/>
            </a:r>
            <a:br>
              <a:rPr lang="ru-RU" altLang="ru-RU" sz="2800" dirty="0"/>
            </a:br>
            <a:r>
              <a:rPr lang="ru-RU" altLang="ru-RU" sz="2000" dirty="0"/>
              <a:t/>
            </a:r>
            <a:br>
              <a:rPr lang="ru-RU" altLang="ru-RU" sz="2000" dirty="0"/>
            </a:br>
            <a:r>
              <a:rPr lang="ru-RU" altLang="ru-RU" sz="2800" dirty="0"/>
              <a:t>	ОВД называется </a:t>
            </a:r>
            <a:r>
              <a:rPr lang="ru-RU" altLang="ru-RU" sz="2800" b="1" dirty="0"/>
              <a:t>темпами роста </a:t>
            </a:r>
            <a:r>
              <a:rPr lang="ru-RU" altLang="ru-RU" sz="2800" dirty="0"/>
              <a:t>и выражается в коэффициентах или процентах. 	Может быть рассчитана и базисным способом</a:t>
            </a:r>
            <a:br>
              <a:rPr lang="ru-RU" altLang="ru-RU" sz="2800" dirty="0"/>
            </a:br>
            <a:r>
              <a:rPr lang="ru-RU" altLang="ru-RU" sz="2000" dirty="0"/>
              <a:t/>
            </a:r>
            <a:br>
              <a:rPr lang="ru-RU" altLang="ru-RU" sz="2000" dirty="0"/>
            </a:br>
            <a:r>
              <a:rPr lang="ru-RU" altLang="ru-RU" sz="2000" dirty="0"/>
              <a:t/>
            </a:r>
            <a:br>
              <a:rPr lang="ru-RU" altLang="ru-RU" sz="2000" dirty="0"/>
            </a:br>
            <a:endParaRPr lang="ru-RU" altLang="ru-RU" sz="2000" dirty="0"/>
          </a:p>
        </p:txBody>
      </p:sp>
    </p:spTree>
    <p:extLst>
      <p:ext uri="{BB962C8B-B14F-4D97-AF65-F5344CB8AC3E}">
        <p14:creationId xmlns:p14="http://schemas.microsoft.com/office/powerpoint/2010/main" val="168966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846952" y="193675"/>
            <a:ext cx="8229600" cy="857250"/>
          </a:xfrm>
          <a:ln>
            <a:solidFill>
              <a:srgbClr val="FF0000"/>
            </a:solidFill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 eaLnBrk="1" hangingPunct="1">
              <a:defRPr/>
            </a:pPr>
            <a:r>
              <a:rPr lang="ru-RU" sz="3000" b="1" dirty="0">
                <a:solidFill>
                  <a:schemeClr val="tx1"/>
                </a:solidFill>
                <a:latin typeface="Arial Black" panose="020B0A04020102020204" pitchFamily="34" charset="0"/>
              </a:rPr>
              <a:t>Относительная величина динамики</a:t>
            </a:r>
          </a:p>
        </p:txBody>
      </p:sp>
      <p:graphicFrame>
        <p:nvGraphicFramePr>
          <p:cNvPr id="6146" name="Object 4"/>
          <p:cNvGraphicFramePr>
            <a:graphicFrameLocks noGrp="1" noChangeAspect="1"/>
          </p:cNvGraphicFramePr>
          <p:nvPr>
            <p:ph sz="half" idx="1"/>
          </p:nvPr>
        </p:nvGraphicFramePr>
        <p:xfrm>
          <a:off x="3784600" y="3068638"/>
          <a:ext cx="4033838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0" name="Формула" r:id="rId3" imgW="1422360" imgH="203040" progId="Equation.3">
                  <p:embed/>
                </p:oleObj>
              </mc:Choice>
              <mc:Fallback>
                <p:oleObj name="Формула" r:id="rId3" imgW="14223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4600" y="3068638"/>
                        <a:ext cx="4033838" cy="576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5"/>
          <p:cNvGraphicFramePr>
            <a:graphicFrameLocks noGrp="1" noChangeAspect="1"/>
          </p:cNvGraphicFramePr>
          <p:nvPr>
            <p:ph sz="half" idx="2"/>
          </p:nvPr>
        </p:nvGraphicFramePr>
        <p:xfrm>
          <a:off x="4151314" y="4041775"/>
          <a:ext cx="3240087" cy="1360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1" name="Формула" r:id="rId5" imgW="1028520" imgH="431640" progId="Equation.3">
                  <p:embed/>
                </p:oleObj>
              </mc:Choice>
              <mc:Fallback>
                <p:oleObj name="Формула" r:id="rId5" imgW="102852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1314" y="4041775"/>
                        <a:ext cx="3240087" cy="1360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9" name="Rectangle 3"/>
          <p:cNvSpPr>
            <a:spLocks noChangeArrowheads="1"/>
          </p:cNvSpPr>
          <p:nvPr/>
        </p:nvSpPr>
        <p:spPr bwMode="auto">
          <a:xfrm>
            <a:off x="846952" y="1125538"/>
            <a:ext cx="8516938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800" dirty="0"/>
              <a:t>	Между относительными величинами планового задания, выполнения плана и динамики существует следующая взаимосвязь:</a:t>
            </a:r>
            <a:br>
              <a:rPr lang="ru-RU" altLang="ru-RU" sz="2800" dirty="0"/>
            </a:br>
            <a:r>
              <a:rPr lang="ru-RU" altLang="ru-RU" sz="2800" dirty="0"/>
              <a:t/>
            </a:r>
            <a:br>
              <a:rPr lang="ru-RU" altLang="ru-RU" sz="2800" dirty="0"/>
            </a:br>
            <a:r>
              <a:rPr lang="ru-RU" altLang="ru-RU" sz="2800" dirty="0"/>
              <a:t/>
            </a:r>
            <a:br>
              <a:rPr lang="ru-RU" altLang="ru-RU" sz="2800" dirty="0"/>
            </a:br>
            <a:endParaRPr lang="ru-RU" altLang="ru-RU" sz="2000" dirty="0"/>
          </a:p>
        </p:txBody>
      </p:sp>
    </p:spTree>
    <p:extLst>
      <p:ext uri="{BB962C8B-B14F-4D97-AF65-F5344CB8AC3E}">
        <p14:creationId xmlns:p14="http://schemas.microsoft.com/office/powerpoint/2010/main" val="2793258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7"/>
          <p:cNvSpPr>
            <a:spLocks noChangeArrowheads="1"/>
          </p:cNvSpPr>
          <p:nvPr/>
        </p:nvSpPr>
        <p:spPr bwMode="auto">
          <a:xfrm>
            <a:off x="1079157" y="1085057"/>
            <a:ext cx="8516938" cy="539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800" dirty="0"/>
              <a:t>	Если уровень каждого последующего периода (У</a:t>
            </a:r>
            <a:r>
              <a:rPr lang="en-US" altLang="ru-RU" sz="2800" baseline="-25000" dirty="0"/>
              <a:t>n</a:t>
            </a:r>
            <a:r>
              <a:rPr lang="ru-RU" altLang="ru-RU" sz="2800" dirty="0"/>
              <a:t>) сопоставляют с уровнем предшествующего периода (У</a:t>
            </a:r>
            <a:r>
              <a:rPr lang="en-US" altLang="ru-RU" sz="2800" baseline="-25000" dirty="0"/>
              <a:t>n-1</a:t>
            </a:r>
            <a:r>
              <a:rPr lang="en-US" altLang="ru-RU" sz="2800" dirty="0"/>
              <a:t>)</a:t>
            </a:r>
            <a:r>
              <a:rPr lang="ru-RU" altLang="ru-RU" sz="2800" dirty="0"/>
              <a:t>, то ОВД рассчитывается цепным способом</a:t>
            </a:r>
            <a:br>
              <a:rPr lang="ru-RU" altLang="ru-RU" sz="2800" dirty="0"/>
            </a:br>
            <a:r>
              <a:rPr lang="ru-RU" altLang="ru-RU" sz="2800" dirty="0"/>
              <a:t/>
            </a:r>
            <a:br>
              <a:rPr lang="ru-RU" altLang="ru-RU" sz="2800" dirty="0"/>
            </a:br>
            <a:r>
              <a:rPr lang="ru-RU" altLang="ru-RU" sz="2800" dirty="0"/>
              <a:t/>
            </a:r>
            <a:br>
              <a:rPr lang="ru-RU" altLang="ru-RU" sz="2800" dirty="0"/>
            </a:br>
            <a:r>
              <a:rPr lang="ru-RU" altLang="ru-RU" sz="2800" dirty="0"/>
              <a:t>	Если уровень каждого последующего периода (У</a:t>
            </a:r>
            <a:r>
              <a:rPr lang="en-US" altLang="ru-RU" sz="2800" baseline="-25000" dirty="0"/>
              <a:t>n</a:t>
            </a:r>
            <a:r>
              <a:rPr lang="ru-RU" altLang="ru-RU" sz="2800" dirty="0"/>
              <a:t>) сопоставляют с уровнем, принятым за базу сравнения (У</a:t>
            </a:r>
            <a:r>
              <a:rPr lang="ru-RU" altLang="ru-RU" sz="2800" baseline="-25000" dirty="0"/>
              <a:t>0</a:t>
            </a:r>
            <a:r>
              <a:rPr lang="ru-RU" altLang="ru-RU" sz="2800" dirty="0"/>
              <a:t>), то ОВД рассчитывается базисным способом</a:t>
            </a:r>
            <a:br>
              <a:rPr lang="ru-RU" altLang="ru-RU" sz="2800" dirty="0"/>
            </a:br>
            <a:r>
              <a:rPr lang="ru-RU" altLang="ru-RU" sz="2000" dirty="0"/>
              <a:t/>
            </a:r>
            <a:br>
              <a:rPr lang="ru-RU" altLang="ru-RU" sz="2000" dirty="0"/>
            </a:br>
            <a:r>
              <a:rPr lang="ru-RU" altLang="ru-RU" sz="2000" dirty="0"/>
              <a:t/>
            </a:r>
            <a:br>
              <a:rPr lang="ru-RU" altLang="ru-RU" sz="2000" dirty="0"/>
            </a:br>
            <a:endParaRPr lang="ru-RU" altLang="ru-RU" sz="2000" dirty="0"/>
          </a:p>
        </p:txBody>
      </p:sp>
      <p:sp>
        <p:nvSpPr>
          <p:cNvPr id="7173" name="Rectangle 2"/>
          <p:cNvSpPr>
            <a:spLocks noGrp="1" noChangeArrowheads="1"/>
          </p:cNvSpPr>
          <p:nvPr>
            <p:ph type="title"/>
          </p:nvPr>
        </p:nvSpPr>
        <p:spPr>
          <a:xfrm>
            <a:off x="1079157" y="257177"/>
            <a:ext cx="8229600" cy="868362"/>
          </a:xfrm>
          <a:ln w="28575">
            <a:solidFill>
              <a:srgbClr val="FF0000"/>
            </a:solidFill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 eaLnBrk="1" hangingPunct="1">
              <a:defRPr/>
            </a:pPr>
            <a:r>
              <a:rPr lang="ru-RU" sz="3000" b="1" dirty="0">
                <a:solidFill>
                  <a:schemeClr val="tx1"/>
                </a:solidFill>
                <a:latin typeface="Arial Black" panose="020B0A04020102020204" pitchFamily="34" charset="0"/>
              </a:rPr>
              <a:t>Относительная величина динамики</a:t>
            </a:r>
          </a:p>
        </p:txBody>
      </p:sp>
      <p:graphicFrame>
        <p:nvGraphicFramePr>
          <p:cNvPr id="7170" name="Object 4"/>
          <p:cNvGraphicFramePr>
            <a:graphicFrameLocks noGrp="1" noChangeAspect="1"/>
          </p:cNvGraphicFramePr>
          <p:nvPr>
            <p:ph sz="half" idx="1"/>
          </p:nvPr>
        </p:nvGraphicFramePr>
        <p:xfrm>
          <a:off x="4511675" y="2925764"/>
          <a:ext cx="2952750" cy="858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4" name="Формула" r:id="rId3" imgW="1485720" imgH="431640" progId="Equation.3">
                  <p:embed/>
                </p:oleObj>
              </mc:Choice>
              <mc:Fallback>
                <p:oleObj name="Формула" r:id="rId3" imgW="148572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1675" y="2925764"/>
                        <a:ext cx="2952750" cy="858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5"/>
          <p:cNvGraphicFramePr>
            <a:graphicFrameLocks noGrp="1" noChangeAspect="1"/>
          </p:cNvGraphicFramePr>
          <p:nvPr>
            <p:ph sz="half" idx="2"/>
          </p:nvPr>
        </p:nvGraphicFramePr>
        <p:xfrm>
          <a:off x="4367214" y="5375276"/>
          <a:ext cx="3298825" cy="950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" name="Формула" r:id="rId5" imgW="1498320" imgH="431640" progId="Equation.3">
                  <p:embed/>
                </p:oleObj>
              </mc:Choice>
              <mc:Fallback>
                <p:oleObj name="Формула" r:id="rId5" imgW="149832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7214" y="5375276"/>
                        <a:ext cx="3298825" cy="950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33803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441217" y="225212"/>
            <a:ext cx="8229600" cy="777875"/>
          </a:xfrm>
          <a:ln w="28575">
            <a:solidFill>
              <a:srgbClr val="FF0000"/>
            </a:solidFill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 eaLnBrk="1" hangingPunct="1">
              <a:defRPr/>
            </a:pPr>
            <a:r>
              <a:rPr lang="ru-RU" sz="3000" b="1" dirty="0">
                <a:solidFill>
                  <a:schemeClr val="accent2"/>
                </a:solidFill>
                <a:latin typeface="Arial Black" panose="020B0A04020102020204" pitchFamily="34" charset="0"/>
              </a:rPr>
              <a:t>Относительная величина структуры</a:t>
            </a:r>
          </a:p>
        </p:txBody>
      </p:sp>
      <p:graphicFrame>
        <p:nvGraphicFramePr>
          <p:cNvPr id="8194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4224339" y="2062164"/>
          <a:ext cx="3506787" cy="1349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Формула" r:id="rId3" imgW="1155600" imgH="444240" progId="Equation.3">
                  <p:embed/>
                </p:oleObj>
              </mc:Choice>
              <mc:Fallback>
                <p:oleObj name="Формула" r:id="rId3" imgW="115560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4339" y="2062164"/>
                        <a:ext cx="3506787" cy="1349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6" name="Rectangle 3"/>
          <p:cNvSpPr>
            <a:spLocks noChangeArrowheads="1"/>
          </p:cNvSpPr>
          <p:nvPr/>
        </p:nvSpPr>
        <p:spPr bwMode="auto">
          <a:xfrm>
            <a:off x="297548" y="1183203"/>
            <a:ext cx="8516938" cy="539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 dirty="0"/>
              <a:t>	Удельный вес части совокупности в общем ее объеме</a:t>
            </a:r>
            <a:br>
              <a:rPr lang="ru-RU" altLang="ru-RU" sz="2800" dirty="0"/>
            </a:br>
            <a:r>
              <a:rPr lang="ru-RU" altLang="ru-RU" sz="2800" dirty="0"/>
              <a:t/>
            </a:r>
            <a:br>
              <a:rPr lang="ru-RU" altLang="ru-RU" sz="2800" dirty="0"/>
            </a:br>
            <a:r>
              <a:rPr lang="ru-RU" altLang="ru-RU" sz="2800" dirty="0"/>
              <a:t/>
            </a:r>
            <a:br>
              <a:rPr lang="ru-RU" altLang="ru-RU" sz="2800" dirty="0"/>
            </a:br>
            <a:r>
              <a:rPr lang="ru-RU" altLang="ru-RU" sz="2800" dirty="0"/>
              <a:t/>
            </a:r>
            <a:br>
              <a:rPr lang="ru-RU" altLang="ru-RU" sz="2800" dirty="0"/>
            </a:br>
            <a:r>
              <a:rPr lang="ru-RU" altLang="ru-RU" sz="2000" dirty="0"/>
              <a:t/>
            </a:r>
            <a:br>
              <a:rPr lang="ru-RU" altLang="ru-RU" sz="2000" dirty="0"/>
            </a:br>
            <a:r>
              <a:rPr lang="ru-RU" altLang="ru-RU" sz="2800" dirty="0"/>
              <a:t>где </a:t>
            </a:r>
            <a:r>
              <a:rPr lang="en-US" altLang="ru-RU" sz="2800" i="1" dirty="0"/>
              <a:t>f</a:t>
            </a:r>
            <a:r>
              <a:rPr lang="en-US" altLang="ru-RU" sz="2800" i="1" baseline="-25000" dirty="0"/>
              <a:t>i</a:t>
            </a:r>
            <a:r>
              <a:rPr lang="ru-RU" altLang="ru-RU" sz="2800" dirty="0"/>
              <a:t> – количество единиц частной совокупности;</a:t>
            </a:r>
            <a:r>
              <a:rPr lang="ru-RU" altLang="ru-RU" sz="2000" dirty="0"/>
              <a:t/>
            </a:r>
            <a:br>
              <a:rPr lang="ru-RU" altLang="ru-RU" sz="2000" dirty="0"/>
            </a:br>
            <a:r>
              <a:rPr lang="el-GR" altLang="ru-RU" sz="3600" dirty="0">
                <a:cs typeface="Arial" panose="020B0604020202020204" pitchFamily="34" charset="0"/>
              </a:rPr>
              <a:t>Σ</a:t>
            </a:r>
            <a:r>
              <a:rPr lang="el-GR" altLang="ru-RU" sz="2000" dirty="0">
                <a:cs typeface="Arial" panose="020B0604020202020204" pitchFamily="34" charset="0"/>
              </a:rPr>
              <a:t> </a:t>
            </a:r>
            <a:r>
              <a:rPr lang="en-US" altLang="ru-RU" sz="2800" i="1" dirty="0"/>
              <a:t>f</a:t>
            </a:r>
            <a:r>
              <a:rPr lang="en-US" altLang="ru-RU" sz="2800" i="1" baseline="-25000" dirty="0"/>
              <a:t>i</a:t>
            </a:r>
            <a:r>
              <a:rPr lang="ru-RU" altLang="ru-RU" sz="2800" dirty="0"/>
              <a:t> – общий объем совокупности.</a:t>
            </a:r>
            <a:br>
              <a:rPr lang="ru-RU" altLang="ru-RU" sz="2800" dirty="0"/>
            </a:br>
            <a:r>
              <a:rPr lang="ru-RU" altLang="ru-RU" sz="2800" dirty="0"/>
              <a:t/>
            </a:r>
            <a:br>
              <a:rPr lang="ru-RU" altLang="ru-RU" sz="2800" dirty="0"/>
            </a:br>
            <a:r>
              <a:rPr lang="ru-RU" altLang="ru-RU" sz="2800" dirty="0"/>
              <a:t>	ОВС выражается в коэффициентах или процентах и применяется для характеристики структуры явления</a:t>
            </a:r>
            <a:r>
              <a:rPr lang="el-GR" altLang="ru-RU" sz="2000" dirty="0">
                <a:cs typeface="Arial" panose="020B0604020202020204" pitchFamily="34" charset="0"/>
              </a:rPr>
              <a:t/>
            </a:r>
            <a:br>
              <a:rPr lang="el-GR" altLang="ru-RU" sz="2000" dirty="0">
                <a:cs typeface="Arial" panose="020B0604020202020204" pitchFamily="34" charset="0"/>
              </a:rPr>
            </a:br>
            <a:endParaRPr lang="ru-RU" altLang="ru-RU" sz="2000" dirty="0"/>
          </a:p>
        </p:txBody>
      </p:sp>
    </p:spTree>
    <p:extLst>
      <p:ext uri="{BB962C8B-B14F-4D97-AF65-F5344CB8AC3E}">
        <p14:creationId xmlns:p14="http://schemas.microsoft.com/office/powerpoint/2010/main" val="1702484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1044660" y="286996"/>
            <a:ext cx="8229600" cy="777875"/>
          </a:xfrm>
          <a:ln w="28575">
            <a:solidFill>
              <a:srgbClr val="FF0000"/>
            </a:solidFill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 eaLnBrk="1" hangingPunct="1">
              <a:defRPr/>
            </a:pPr>
            <a:r>
              <a:rPr lang="ru-RU" sz="3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Относительная величина координации</a:t>
            </a:r>
          </a:p>
        </p:txBody>
      </p:sp>
      <p:graphicFrame>
        <p:nvGraphicFramePr>
          <p:cNvPr id="9218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4867276" y="2708276"/>
          <a:ext cx="2601913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6" name="Формула" r:id="rId3" imgW="1002960" imgH="444240" progId="Equation.3">
                  <p:embed/>
                </p:oleObj>
              </mc:Choice>
              <mc:Fallback>
                <p:oleObj name="Формула" r:id="rId3" imgW="100296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7276" y="2708276"/>
                        <a:ext cx="2601913" cy="115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0" name="Rectangle 3"/>
          <p:cNvSpPr>
            <a:spLocks noChangeArrowheads="1"/>
          </p:cNvSpPr>
          <p:nvPr/>
        </p:nvSpPr>
        <p:spPr bwMode="auto">
          <a:xfrm>
            <a:off x="1044660" y="1161257"/>
            <a:ext cx="8516938" cy="539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800" dirty="0"/>
              <a:t>	</a:t>
            </a:r>
            <a:r>
              <a:rPr lang="ru-RU" altLang="ru-RU" sz="2400" dirty="0"/>
              <a:t>Соотношение отдельных частей целого. В качестве базы сравнения выбирается та часть, которая имеет наибольший удельный вес или является приоритетной с экономической, социальной или иной точек зрения</a:t>
            </a:r>
            <a:br>
              <a:rPr lang="ru-RU" altLang="ru-RU" sz="2400" dirty="0"/>
            </a:br>
            <a:r>
              <a:rPr lang="ru-RU" altLang="ru-RU" sz="2400" dirty="0"/>
              <a:t/>
            </a:r>
            <a:br>
              <a:rPr lang="ru-RU" altLang="ru-RU" sz="2400" dirty="0"/>
            </a:br>
            <a:r>
              <a:rPr lang="ru-RU" altLang="ru-RU" sz="2800" dirty="0"/>
              <a:t/>
            </a:r>
            <a:br>
              <a:rPr lang="ru-RU" altLang="ru-RU" sz="2800" dirty="0"/>
            </a:br>
            <a:r>
              <a:rPr lang="ru-RU" altLang="ru-RU" sz="2000" dirty="0"/>
              <a:t/>
            </a:r>
            <a:br>
              <a:rPr lang="ru-RU" altLang="ru-RU" sz="2000" dirty="0"/>
            </a:br>
            <a:r>
              <a:rPr lang="ru-RU" altLang="ru-RU" sz="2200" dirty="0"/>
              <a:t>где </a:t>
            </a:r>
            <a:r>
              <a:rPr lang="en-US" altLang="ru-RU" sz="2200" i="1" dirty="0"/>
              <a:t>f</a:t>
            </a:r>
            <a:r>
              <a:rPr lang="en-US" altLang="ru-RU" sz="2200" i="1" baseline="-25000" dirty="0"/>
              <a:t>i</a:t>
            </a:r>
            <a:r>
              <a:rPr lang="ru-RU" altLang="ru-RU" sz="2200" dirty="0"/>
              <a:t> – количество единиц частной совокупности;</a:t>
            </a:r>
            <a:br>
              <a:rPr lang="ru-RU" altLang="ru-RU" sz="2200" dirty="0"/>
            </a:br>
            <a:r>
              <a:rPr lang="en-US" altLang="ru-RU" sz="2200" i="1" dirty="0"/>
              <a:t>f</a:t>
            </a:r>
            <a:r>
              <a:rPr lang="en-US" altLang="ru-RU" sz="2200" i="1" baseline="-25000" dirty="0"/>
              <a:t>j</a:t>
            </a:r>
            <a:r>
              <a:rPr lang="ru-RU" altLang="ru-RU" sz="2200" dirty="0"/>
              <a:t>– общий объем совокупности.</a:t>
            </a:r>
            <a:br>
              <a:rPr lang="ru-RU" altLang="ru-RU" sz="2200" dirty="0"/>
            </a:br>
            <a:r>
              <a:rPr lang="ru-RU" altLang="ru-RU" sz="2800" dirty="0"/>
              <a:t>	</a:t>
            </a:r>
            <a:r>
              <a:rPr lang="ru-RU" altLang="ru-RU" sz="2400" dirty="0"/>
              <a:t>Относительные величины координации показывают. во сколько раз одна часть совокупности больше другой или сколько единиц одной части приходится на 1, 10, 100,1000, 10 000 единиц другой части</a:t>
            </a:r>
            <a:r>
              <a:rPr lang="el-GR" altLang="ru-RU" sz="2400" dirty="0">
                <a:cs typeface="Arial" panose="020B0604020202020204" pitchFamily="34" charset="0"/>
              </a:rPr>
              <a:t/>
            </a:r>
            <a:br>
              <a:rPr lang="el-GR" altLang="ru-RU" sz="2400" dirty="0">
                <a:cs typeface="Arial" panose="020B0604020202020204" pitchFamily="34" charset="0"/>
              </a:rPr>
            </a:br>
            <a:endParaRPr lang="ru-RU" altLang="ru-RU" sz="2000" dirty="0"/>
          </a:p>
        </p:txBody>
      </p:sp>
    </p:spTree>
    <p:extLst>
      <p:ext uri="{BB962C8B-B14F-4D97-AF65-F5344CB8AC3E}">
        <p14:creationId xmlns:p14="http://schemas.microsoft.com/office/powerpoint/2010/main" val="971718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ChangeArrowheads="1"/>
          </p:cNvSpPr>
          <p:nvPr/>
        </p:nvSpPr>
        <p:spPr bwMode="auto">
          <a:xfrm>
            <a:off x="3143251" y="476251"/>
            <a:ext cx="5832475" cy="1655763"/>
          </a:xfrm>
          <a:prstGeom prst="rect">
            <a:avLst/>
          </a:prstGeom>
          <a:ln w="28575">
            <a:solidFill>
              <a:srgbClr val="FF0000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Относительная величина сравнения</a:t>
            </a:r>
          </a:p>
        </p:txBody>
      </p:sp>
      <p:sp>
        <p:nvSpPr>
          <p:cNvPr id="16387" name="AutoShape 5"/>
          <p:cNvSpPr>
            <a:spLocks noChangeArrowheads="1"/>
          </p:cNvSpPr>
          <p:nvPr/>
        </p:nvSpPr>
        <p:spPr bwMode="auto">
          <a:xfrm>
            <a:off x="5232401" y="2133601"/>
            <a:ext cx="1584325" cy="936625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6388" name="Rectangle 6"/>
          <p:cNvSpPr>
            <a:spLocks noChangeArrowheads="1"/>
          </p:cNvSpPr>
          <p:nvPr/>
        </p:nvSpPr>
        <p:spPr bwMode="auto">
          <a:xfrm>
            <a:off x="2063750" y="3068638"/>
            <a:ext cx="8135938" cy="3097212"/>
          </a:xfrm>
          <a:prstGeom prst="rect">
            <a:avLst/>
          </a:prstGeom>
          <a:ln w="28575">
            <a:solidFill>
              <a:srgbClr val="FF0000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Соотношение одномерных абсолютных показателей, характеризующих разные объекты (предприятия, области, страны и т.д.), но соответствующих одному и тому же периоду или моменту времени.</a:t>
            </a:r>
          </a:p>
          <a:p>
            <a:pPr algn="just" eaLnBrk="1" hangingPunct="1"/>
            <a:r>
              <a:rPr lang="ru-RU" altLang="ru-RU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ОВСр выражается в коэффициентах или процентах</a:t>
            </a:r>
          </a:p>
        </p:txBody>
      </p:sp>
    </p:spTree>
    <p:extLst>
      <p:ext uri="{BB962C8B-B14F-4D97-AF65-F5344CB8AC3E}">
        <p14:creationId xmlns:p14="http://schemas.microsoft.com/office/powerpoint/2010/main" val="382518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1858149" y="477838"/>
            <a:ext cx="5832475" cy="1655763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anchor="ctr"/>
          <a:lstStyle/>
          <a:p>
            <a:pPr algn="ctr"/>
            <a:r>
              <a:rPr lang="ru-RU" altLang="ru-RU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Относительная величина интенсивности</a:t>
            </a:r>
          </a:p>
        </p:txBody>
      </p:sp>
      <p:sp>
        <p:nvSpPr>
          <p:cNvPr id="17411" name="AutoShape 3"/>
          <p:cNvSpPr>
            <a:spLocks noChangeArrowheads="1"/>
          </p:cNvSpPr>
          <p:nvPr/>
        </p:nvSpPr>
        <p:spPr bwMode="auto">
          <a:xfrm>
            <a:off x="3811374" y="2132807"/>
            <a:ext cx="1584325" cy="936625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solidFill>
                <a:schemeClr val="accent2"/>
              </a:solidFill>
            </a:endParaRP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939285" y="3085951"/>
            <a:ext cx="8135938" cy="3097212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Степень распространения явления в присущей ему среде. Выражается в процентах, промилле, </a:t>
            </a:r>
            <a:r>
              <a:rPr lang="ru-RU" alt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продецимилле</a:t>
            </a:r>
            <a:r>
              <a:rPr lang="ru-RU" alt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 имеет другую единицу измерения (плотность населения, производительность труда, др.)</a:t>
            </a:r>
          </a:p>
        </p:txBody>
      </p:sp>
    </p:spTree>
    <p:extLst>
      <p:ext uri="{BB962C8B-B14F-4D97-AF65-F5344CB8AC3E}">
        <p14:creationId xmlns:p14="http://schemas.microsoft.com/office/powerpoint/2010/main" val="409332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3143251" y="476251"/>
            <a:ext cx="5832475" cy="1655763"/>
          </a:xfrm>
          <a:prstGeom prst="rect">
            <a:avLst/>
          </a:prstGeom>
          <a:ln>
            <a:solidFill>
              <a:srgbClr val="FF0000"/>
            </a:solidFill>
            <a:headEnd/>
            <a:tailEnd/>
          </a:ln>
        </p:spPr>
        <p:style>
          <a:lnRef idx="2">
            <a:schemeClr val="accent1"/>
          </a:lnRef>
          <a:fillRef idx="1001">
            <a:schemeClr val="lt2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Относительная величина дифференциации</a:t>
            </a:r>
          </a:p>
        </p:txBody>
      </p:sp>
      <p:sp>
        <p:nvSpPr>
          <p:cNvPr id="18435" name="AutoShape 3"/>
          <p:cNvSpPr>
            <a:spLocks noChangeArrowheads="1"/>
          </p:cNvSpPr>
          <p:nvPr/>
        </p:nvSpPr>
        <p:spPr bwMode="auto">
          <a:xfrm>
            <a:off x="5232401" y="2133601"/>
            <a:ext cx="1584325" cy="936625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2063750" y="3068638"/>
            <a:ext cx="8135938" cy="3097212"/>
          </a:xfrm>
          <a:prstGeom prst="rect">
            <a:avLst/>
          </a:prstGeom>
          <a:ln>
            <a:solidFill>
              <a:srgbClr val="FF0000"/>
            </a:solidFill>
            <a:headEnd/>
            <a:tailEnd/>
          </a:ln>
        </p:spPr>
        <p:style>
          <a:lnRef idx="2">
            <a:schemeClr val="accent1"/>
          </a:lnRef>
          <a:fillRef idx="1001">
            <a:schemeClr val="lt2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Результат сопоставления двух взаимосвязанных структурных рядов. Один из рядов характеризует структуру совокупности по числу единиц, другой – по размеру выбранного признака.</a:t>
            </a:r>
          </a:p>
          <a:p>
            <a:pPr algn="just" eaLnBrk="1" hangingPunct="1"/>
            <a:r>
              <a:rPr lang="ru-RU" altLang="ru-RU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ОВДф выражается обычно графически (например, кривой Лоренца)</a:t>
            </a:r>
          </a:p>
        </p:txBody>
      </p:sp>
    </p:spTree>
    <p:extLst>
      <p:ext uri="{BB962C8B-B14F-4D97-AF65-F5344CB8AC3E}">
        <p14:creationId xmlns:p14="http://schemas.microsoft.com/office/powerpoint/2010/main" val="50984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2208214" y="260351"/>
            <a:ext cx="8135937" cy="1223963"/>
          </a:xfrm>
          <a:prstGeom prst="rect">
            <a:avLst/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600" b="1" dirty="0"/>
              <a:t>Условия сопоставимости абсолютных и рассчитанных на их основе относительных величин</a:t>
            </a:r>
          </a:p>
        </p:txBody>
      </p:sp>
      <p:sp>
        <p:nvSpPr>
          <p:cNvPr id="19459" name="Line 5"/>
          <p:cNvSpPr>
            <a:spLocks noChangeShapeType="1"/>
          </p:cNvSpPr>
          <p:nvPr/>
        </p:nvSpPr>
        <p:spPr bwMode="auto">
          <a:xfrm flipH="1">
            <a:off x="1847851" y="692150"/>
            <a:ext cx="358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460" name="Line 6"/>
          <p:cNvSpPr>
            <a:spLocks noChangeShapeType="1"/>
          </p:cNvSpPr>
          <p:nvPr/>
        </p:nvSpPr>
        <p:spPr bwMode="auto">
          <a:xfrm>
            <a:off x="1847850" y="692150"/>
            <a:ext cx="0" cy="525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461" name="Line 7"/>
          <p:cNvSpPr>
            <a:spLocks noChangeShapeType="1"/>
          </p:cNvSpPr>
          <p:nvPr/>
        </p:nvSpPr>
        <p:spPr bwMode="auto">
          <a:xfrm>
            <a:off x="1847851" y="2276475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462" name="Line 8"/>
          <p:cNvSpPr>
            <a:spLocks noChangeShapeType="1"/>
          </p:cNvSpPr>
          <p:nvPr/>
        </p:nvSpPr>
        <p:spPr bwMode="auto">
          <a:xfrm>
            <a:off x="1847851" y="3429000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463" name="Line 9"/>
          <p:cNvSpPr>
            <a:spLocks noChangeShapeType="1"/>
          </p:cNvSpPr>
          <p:nvPr/>
        </p:nvSpPr>
        <p:spPr bwMode="auto">
          <a:xfrm>
            <a:off x="1847851" y="5949950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464" name="Rectangle 10"/>
          <p:cNvSpPr>
            <a:spLocks noChangeArrowheads="1"/>
          </p:cNvSpPr>
          <p:nvPr/>
        </p:nvSpPr>
        <p:spPr bwMode="auto">
          <a:xfrm>
            <a:off x="2424114" y="1700213"/>
            <a:ext cx="7921625" cy="122396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dirty="0"/>
              <a:t>Одинаковая методология расчета. Нельзя сравнивать уровень производства на двух предприятиях, если на одном выпущенная продукция  была отнесена к численности производственного персонала, на втором – к числу работников</a:t>
            </a:r>
          </a:p>
        </p:txBody>
      </p:sp>
      <p:sp>
        <p:nvSpPr>
          <p:cNvPr id="19465" name="Line 12"/>
          <p:cNvSpPr>
            <a:spLocks noChangeShapeType="1"/>
          </p:cNvSpPr>
          <p:nvPr/>
        </p:nvSpPr>
        <p:spPr bwMode="auto">
          <a:xfrm>
            <a:off x="1847851" y="4652963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466" name="Rectangle 13"/>
          <p:cNvSpPr>
            <a:spLocks noChangeArrowheads="1"/>
          </p:cNvSpPr>
          <p:nvPr/>
        </p:nvSpPr>
        <p:spPr bwMode="auto">
          <a:xfrm>
            <a:off x="2424114" y="3141664"/>
            <a:ext cx="7921625" cy="64928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dirty="0"/>
              <a:t>Одинаковый круг объектов (территориальных, административно-территориальных)</a:t>
            </a:r>
          </a:p>
        </p:txBody>
      </p:sp>
      <p:sp>
        <p:nvSpPr>
          <p:cNvPr id="19467" name="Rectangle 14"/>
          <p:cNvSpPr>
            <a:spLocks noChangeArrowheads="1"/>
          </p:cNvSpPr>
          <p:nvPr/>
        </p:nvSpPr>
        <p:spPr bwMode="auto">
          <a:xfrm>
            <a:off x="2424114" y="4005263"/>
            <a:ext cx="7921625" cy="122396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dirty="0"/>
              <a:t>Одинаковые единицы измерения. Нельзя сравнивать продукцию двух тракторных предприятий, если по одному данные о производстве продукции учитывали в штуках, по другому – в лошадиных силах</a:t>
            </a:r>
          </a:p>
        </p:txBody>
      </p:sp>
      <p:sp>
        <p:nvSpPr>
          <p:cNvPr id="19468" name="Rectangle 16"/>
          <p:cNvSpPr>
            <a:spLocks noChangeArrowheads="1"/>
          </p:cNvSpPr>
          <p:nvPr/>
        </p:nvSpPr>
        <p:spPr bwMode="auto">
          <a:xfrm>
            <a:off x="2424114" y="5445125"/>
            <a:ext cx="7921625" cy="8636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dirty="0"/>
              <a:t>Одинаковые периоды времени или даты. Неверно давать сравнительную оценку двух организаций за разные периоды работы</a:t>
            </a:r>
          </a:p>
        </p:txBody>
      </p:sp>
    </p:spTree>
    <p:extLst>
      <p:ext uri="{BB962C8B-B14F-4D97-AF65-F5344CB8AC3E}">
        <p14:creationId xmlns:p14="http://schemas.microsoft.com/office/powerpoint/2010/main" val="3642786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WordArt 3"/>
          <p:cNvSpPr>
            <a:spLocks noChangeArrowheads="1" noChangeShapeType="1" noTextEdit="1"/>
          </p:cNvSpPr>
          <p:nvPr/>
        </p:nvSpPr>
        <p:spPr bwMode="gray">
          <a:xfrm>
            <a:off x="3657600" y="1676400"/>
            <a:ext cx="5029200" cy="7620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ru-RU" sz="5400" b="1" kern="10" dirty="0">
                <a:ln w="1905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0" scaled="1"/>
                </a:gradFill>
                <a:effectLst>
                  <a:outerShdw dist="71842" dir="2700000" algn="ctr" rotWithShape="0">
                    <a:schemeClr val="bg2">
                      <a:alpha val="5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Благодарю за внимание</a:t>
            </a: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3708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19b3ac43ae4a8744335f5218011d093950367"/>
</p:tagLst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25</TotalTime>
  <Words>587</Words>
  <Application>Microsoft Office PowerPoint</Application>
  <PresentationFormat>Широкоэкранный</PresentationFormat>
  <Paragraphs>111</Paragraphs>
  <Slides>26</Slides>
  <Notes>5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6" baseType="lpstr">
      <vt:lpstr>Arial</vt:lpstr>
      <vt:lpstr>Arial Black</vt:lpstr>
      <vt:lpstr>Calibri</vt:lpstr>
      <vt:lpstr>Times New Roman</vt:lpstr>
      <vt:lpstr>Trebuchet MS</vt:lpstr>
      <vt:lpstr>Verdana</vt:lpstr>
      <vt:lpstr>Wingdings</vt:lpstr>
      <vt:lpstr>Wingdings 3</vt:lpstr>
      <vt:lpstr>Грань</vt:lpstr>
      <vt:lpstr>Формула</vt:lpstr>
      <vt:lpstr>Абсолютные и относительные статистические  величины</vt:lpstr>
      <vt:lpstr>Статистический показатель</vt:lpstr>
      <vt:lpstr>Презентация PowerPoint</vt:lpstr>
      <vt:lpstr>Презентация PowerPoint</vt:lpstr>
      <vt:lpstr>Требования к составлению статистических показателей</vt:lpstr>
      <vt:lpstr>Абсолютные величины</vt:lpstr>
      <vt:lpstr>Понятие абсолютной величины</vt:lpstr>
      <vt:lpstr>Презентация PowerPoint</vt:lpstr>
      <vt:lpstr>Презентация PowerPoint</vt:lpstr>
      <vt:lpstr>Условно-натуральный учет</vt:lpstr>
      <vt:lpstr>Понятие относительной величины</vt:lpstr>
      <vt:lpstr>Относительная величина</vt:lpstr>
      <vt:lpstr>Презентация PowerPoint</vt:lpstr>
      <vt:lpstr>Виды ОВ </vt:lpstr>
      <vt:lpstr>Относительная величина планового задания</vt:lpstr>
      <vt:lpstr>Относительная величина выполнения плана</vt:lpstr>
      <vt:lpstr>Относительная величина динамики</vt:lpstr>
      <vt:lpstr>Относительная величина динамики</vt:lpstr>
      <vt:lpstr>Относительная величина динамики</vt:lpstr>
      <vt:lpstr>Относительная величина структуры</vt:lpstr>
      <vt:lpstr>Относительная величина координации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VVSU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Абсолютные и относительные статистические  величины</dc:title>
  <dc:creator>Титова Наталья</dc:creator>
  <cp:lastModifiedBy>Самарина Наталья</cp:lastModifiedBy>
  <cp:revision>6</cp:revision>
  <cp:lastPrinted>2019-09-09T01:55:25Z</cp:lastPrinted>
  <dcterms:created xsi:type="dcterms:W3CDTF">2019-09-08T22:56:53Z</dcterms:created>
  <dcterms:modified xsi:type="dcterms:W3CDTF">2019-09-20T04:15:47Z</dcterms:modified>
</cp:coreProperties>
</file>