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slideshow.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7"/>
  </p:notesMasterIdLst>
  <p:handoutMasterIdLst>
    <p:handoutMasterId r:id="rId38"/>
  </p:handoutMasterIdLst>
  <p:sldIdLst>
    <p:sldId id="258" r:id="rId2"/>
    <p:sldId id="268" r:id="rId3"/>
    <p:sldId id="285" r:id="rId4"/>
    <p:sldId id="284" r:id="rId5"/>
    <p:sldId id="283" r:id="rId6"/>
    <p:sldId id="282" r:id="rId7"/>
    <p:sldId id="303" r:id="rId8"/>
    <p:sldId id="281" r:id="rId9"/>
    <p:sldId id="279" r:id="rId10"/>
    <p:sldId id="278" r:id="rId11"/>
    <p:sldId id="277" r:id="rId12"/>
    <p:sldId id="280" r:id="rId13"/>
    <p:sldId id="276" r:id="rId14"/>
    <p:sldId id="274" r:id="rId15"/>
    <p:sldId id="293" r:id="rId16"/>
    <p:sldId id="304" r:id="rId17"/>
    <p:sldId id="292" r:id="rId18"/>
    <p:sldId id="291" r:id="rId19"/>
    <p:sldId id="290" r:id="rId20"/>
    <p:sldId id="275" r:id="rId21"/>
    <p:sldId id="287" r:id="rId22"/>
    <p:sldId id="286" r:id="rId23"/>
    <p:sldId id="289" r:id="rId24"/>
    <p:sldId id="288" r:id="rId25"/>
    <p:sldId id="296" r:id="rId26"/>
    <p:sldId id="295" r:id="rId27"/>
    <p:sldId id="299" r:id="rId28"/>
    <p:sldId id="298" r:id="rId29"/>
    <p:sldId id="297" r:id="rId30"/>
    <p:sldId id="294" r:id="rId31"/>
    <p:sldId id="300" r:id="rId32"/>
    <p:sldId id="305" r:id="rId33"/>
    <p:sldId id="263" r:id="rId34"/>
    <p:sldId id="270" r:id="rId35"/>
    <p:sldId id="271" r:id="rId36"/>
  </p:sldIdLst>
  <p:sldSz cx="9144000" cy="6858000" type="screen4x3"/>
  <p:notesSz cx="6858000" cy="9144000"/>
  <p:custDataLst>
    <p:tags r:id="rId39"/>
  </p:custDataLst>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1"/>
  <p:showPr showNarration="1" useTimings="0">
    <p:present/>
    <p:sldAll/>
    <p:penClr>
      <a:srgbClr val="FF0000"/>
    </p:penClr>
  </p:showPr>
  <p:clrMru>
    <a:srgbClr val="0000CC"/>
    <a:srgbClr val="B2B2B2"/>
    <a:srgbClr val="33CC33"/>
    <a:srgbClr val="FFCC00"/>
    <a:srgbClr val="00DCDC"/>
    <a:srgbClr val="0064EB"/>
    <a:srgbClr val="3333FF"/>
    <a:srgbClr val="00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1146" autoAdjust="0"/>
    <p:restoredTop sz="82676" autoAdjust="0"/>
  </p:normalViewPr>
  <p:slideViewPr>
    <p:cSldViewPr>
      <p:cViewPr varScale="1">
        <p:scale>
          <a:sx n="113" d="100"/>
          <a:sy n="113" d="100"/>
        </p:scale>
        <p:origin x="-108" y="-126"/>
      </p:cViewPr>
      <p:guideLst>
        <p:guide orient="horz" pos="2432"/>
        <p:guide orient="horz" pos="3974"/>
        <p:guide orient="horz" pos="890"/>
        <p:guide orient="horz" pos="709"/>
        <p:guide orient="horz" pos="527"/>
        <p:guide orient="horz" pos="346"/>
        <p:guide pos="204"/>
        <p:guide pos="5556"/>
        <p:guide pos="2880"/>
        <p:guide pos="2744"/>
        <p:guide pos="3016"/>
      </p:guideLst>
    </p:cSldViewPr>
  </p:slideViewPr>
  <p:notesTextViewPr>
    <p:cViewPr>
      <p:scale>
        <a:sx n="100" d="100"/>
        <a:sy n="100" d="100"/>
      </p:scale>
      <p:origin x="0" y="0"/>
    </p:cViewPr>
  </p:notesText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ru-RU"/>
          </a:p>
        </p:txBody>
      </p:sp>
      <p:sp>
        <p:nvSpPr>
          <p:cNvPr id="71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ru-RU"/>
          </a:p>
        </p:txBody>
      </p:sp>
      <p:sp>
        <p:nvSpPr>
          <p:cNvPr id="71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ru-RU"/>
          </a:p>
        </p:txBody>
      </p:sp>
      <p:sp>
        <p:nvSpPr>
          <p:cNvPr id="71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EA85365-5BA6-4FA6-83A3-316F50BC4663}" type="slidenum">
              <a:rPr lang="ru-RU"/>
              <a:pPr>
                <a:defRPr/>
              </a:pPr>
              <a:t>‹#›</a:t>
            </a:fld>
            <a:endParaRPr lang="ru-R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ru-RU"/>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ru-RU"/>
          </a:p>
        </p:txBody>
      </p:sp>
      <p:sp>
        <p:nvSpPr>
          <p:cNvPr id="2355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ru-RU"/>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2A6EBD1D-BA3B-4F25-B2E8-2834214BF023}"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a:prstGeom prst="rect">
            <a:avLst/>
          </a:prstGeo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1600200"/>
            <a:ext cx="8229600" cy="4525963"/>
          </a:xfrm>
          <a:prstGeom prst="rect">
            <a:avLst/>
          </a:prstGeo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a:prstGeom prst="rect">
            <a:avLst/>
          </a:prstGeo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a:prstGeom prst="rect">
            <a:avLst/>
          </a:prstGeo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p>
            <a:r>
              <a:rPr lang="ru-RU" smtClean="0"/>
              <a:t>Образец заголовка</a:t>
            </a:r>
            <a:endParaRPr lang="ru-RU"/>
          </a:p>
        </p:txBody>
      </p:sp>
      <p:sp>
        <p:nvSpPr>
          <p:cNvPr id="3" name="Содержимое 2"/>
          <p:cNvSpPr>
            <a:spLocks noGrp="1"/>
          </p:cNvSpPr>
          <p:nvPr>
            <p:ph idx="1"/>
          </p:nvPr>
        </p:nvSpPr>
        <p:spPr>
          <a:xfrm>
            <a:off x="457200" y="1600200"/>
            <a:ext cx="8229600" cy="4525963"/>
          </a:xfrm>
          <a:prstGeom prst="rect">
            <a:avLst/>
          </a:prstGeo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p>
            <a:r>
              <a:rPr lang="ru-RU" smtClean="0"/>
              <a:t>Образец заголовка</a:t>
            </a:r>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a:prstGeom prst="rect">
            <a:avLst/>
          </a:prstGeo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a:prstGeom prst="rect">
            <a:avLst/>
          </a:prstGeo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323741"/>
            </a:gs>
            <a:gs pos="100000">
              <a:srgbClr val="230FAF"/>
            </a:gs>
          </a:gsLst>
          <a:lin ang="2700000" scaled="1"/>
        </a:gradFill>
        <a:effectLst/>
      </p:bgPr>
    </p:bg>
    <p:spTree>
      <p:nvGrpSpPr>
        <p:cNvPr id="1" name=""/>
        <p:cNvGrpSpPr/>
        <p:nvPr/>
      </p:nvGrpSpPr>
      <p:grpSpPr>
        <a:xfrm>
          <a:off x="0" y="0"/>
          <a:ext cx="0" cy="0"/>
          <a:chOff x="0" y="0"/>
          <a:chExt cx="0" cy="0"/>
        </a:xfrm>
      </p:grpSpPr>
      <p:pic>
        <p:nvPicPr>
          <p:cNvPr id="1026" name="Picture 13" descr="Untitled-1"/>
          <p:cNvPicPr>
            <a:picLocks noChangeAspect="1" noChangeArrowheads="1"/>
          </p:cNvPicPr>
          <p:nvPr userDrawn="1"/>
        </p:nvPicPr>
        <p:blipFill>
          <a:blip r:embed="rId13"/>
          <a:srcRect/>
          <a:stretch>
            <a:fillRect/>
          </a:stretch>
        </p:blipFill>
        <p:spPr bwMode="auto">
          <a:xfrm>
            <a:off x="7940675" y="6381750"/>
            <a:ext cx="879475" cy="41433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7"/>
          <p:cNvSpPr txBox="1">
            <a:spLocks noChangeArrowheads="1"/>
          </p:cNvSpPr>
          <p:nvPr/>
        </p:nvSpPr>
        <p:spPr bwMode="auto">
          <a:xfrm>
            <a:off x="323850" y="3159125"/>
            <a:ext cx="8496300" cy="1323975"/>
          </a:xfrm>
          <a:prstGeom prst="rect">
            <a:avLst/>
          </a:prstGeom>
          <a:noFill/>
          <a:ln w="9525">
            <a:noFill/>
            <a:miter lim="800000"/>
            <a:headEnd/>
            <a:tailEnd/>
          </a:ln>
        </p:spPr>
        <p:txBody>
          <a:bodyPr>
            <a:spAutoFit/>
          </a:bodyPr>
          <a:lstStyle/>
          <a:p>
            <a:pPr algn="ctr"/>
            <a:r>
              <a:rPr lang="ru-RU" sz="4000">
                <a:solidFill>
                  <a:srgbClr val="FFFF00"/>
                </a:solidFill>
              </a:rPr>
              <a:t>ТЕМА 16.</a:t>
            </a:r>
            <a:r>
              <a:rPr lang="ru-RU" sz="4000"/>
              <a:t> </a:t>
            </a:r>
            <a:r>
              <a:rPr lang="ru-RU" sz="4000">
                <a:solidFill>
                  <a:srgbClr val="FFFF00"/>
                </a:solidFill>
              </a:rPr>
              <a:t>Проектирование систем ИОУ  </a:t>
            </a:r>
          </a:p>
        </p:txBody>
      </p:sp>
      <p:sp>
        <p:nvSpPr>
          <p:cNvPr id="2051" name="Text Box 8"/>
          <p:cNvSpPr txBox="1">
            <a:spLocks noChangeArrowheads="1"/>
          </p:cNvSpPr>
          <p:nvPr/>
        </p:nvSpPr>
        <p:spPr bwMode="auto">
          <a:xfrm>
            <a:off x="323850" y="549275"/>
            <a:ext cx="8496300" cy="2087563"/>
          </a:xfrm>
          <a:prstGeom prst="rect">
            <a:avLst/>
          </a:prstGeom>
          <a:noFill/>
          <a:ln w="9525">
            <a:noFill/>
            <a:miter lim="800000"/>
            <a:headEnd/>
            <a:tailEnd/>
          </a:ln>
        </p:spPr>
        <p:txBody>
          <a:bodyPr lIns="0" tIns="0" rIns="0" bIns="0"/>
          <a:lstStyle/>
          <a:p>
            <a:r>
              <a:rPr lang="ru-RU" sz="2400">
                <a:solidFill>
                  <a:schemeClr val="bg1"/>
                </a:solidFill>
              </a:rPr>
              <a:t>Кафедра</a:t>
            </a:r>
            <a:r>
              <a:rPr lang="en-US" sz="2400">
                <a:solidFill>
                  <a:schemeClr val="bg1"/>
                </a:solidFill>
              </a:rPr>
              <a:t> </a:t>
            </a:r>
            <a:r>
              <a:rPr lang="ru-RU" sz="2400">
                <a:solidFill>
                  <a:schemeClr val="bg1"/>
                </a:solidFill>
              </a:rPr>
              <a:t>ГТАП Институт права</a:t>
            </a:r>
          </a:p>
          <a:p>
            <a:endParaRPr lang="ru-RU" sz="2400">
              <a:solidFill>
                <a:schemeClr val="bg1"/>
              </a:solidFill>
            </a:endParaRPr>
          </a:p>
          <a:p>
            <a:r>
              <a:rPr lang="ru-RU" sz="2400">
                <a:solidFill>
                  <a:schemeClr val="bg1"/>
                </a:solidFill>
              </a:rPr>
              <a:t>Преподаватель –</a:t>
            </a:r>
          </a:p>
          <a:p>
            <a:r>
              <a:rPr lang="ru-RU" sz="2400">
                <a:solidFill>
                  <a:schemeClr val="bg1"/>
                </a:solidFill>
              </a:rPr>
              <a:t>                              к.полит.наук, доцент Н.А.Царева</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3"/>
          <p:cNvSpPr txBox="1">
            <a:spLocks noChangeArrowheads="1"/>
          </p:cNvSpPr>
          <p:nvPr/>
        </p:nvSpPr>
        <p:spPr bwMode="auto">
          <a:xfrm>
            <a:off x="323850" y="0"/>
            <a:ext cx="8496300" cy="1125538"/>
          </a:xfrm>
          <a:prstGeom prst="rect">
            <a:avLst/>
          </a:prstGeom>
          <a:noFill/>
          <a:ln w="9525">
            <a:noFill/>
            <a:miter lim="800000"/>
            <a:headEnd/>
            <a:tailEnd/>
          </a:ln>
        </p:spPr>
        <p:txBody>
          <a:bodyPr lIns="0" tIns="0" rIns="0" bIns="0"/>
          <a:lstStyle/>
          <a:p>
            <a:pPr algn="ctr"/>
            <a:r>
              <a:rPr lang="ru-RU" sz="3200" dirty="0" smtClean="0">
                <a:solidFill>
                  <a:srgbClr val="FFFF00"/>
                </a:solidFill>
              </a:rPr>
              <a:t>Проектирование и внедрение документной системы</a:t>
            </a:r>
            <a:endParaRPr lang="ru-RU" sz="3200" b="1" dirty="0">
              <a:solidFill>
                <a:srgbClr val="FFFF00"/>
              </a:solidFill>
            </a:endParaRPr>
          </a:p>
          <a:p>
            <a:pPr>
              <a:spcBef>
                <a:spcPct val="10000"/>
              </a:spcBef>
            </a:pPr>
            <a:endParaRPr lang="ru-RU" sz="2400" b="1" dirty="0">
              <a:solidFill>
                <a:srgbClr val="0F2BEC"/>
              </a:solidFill>
            </a:endParaRPr>
          </a:p>
        </p:txBody>
      </p:sp>
      <p:sp>
        <p:nvSpPr>
          <p:cNvPr id="14339"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6ECEA6C3-4AA5-41E3-BE95-7721A0B0F3BE}" type="slidenum">
              <a:rPr lang="ru-RU">
                <a:solidFill>
                  <a:schemeClr val="bg1"/>
                </a:solidFill>
              </a:rPr>
              <a:pPr/>
              <a:t>10</a:t>
            </a:fld>
            <a:endParaRPr lang="ru-RU">
              <a:solidFill>
                <a:schemeClr val="bg1"/>
              </a:solidFill>
            </a:endParaRPr>
          </a:p>
        </p:txBody>
      </p:sp>
      <p:sp>
        <p:nvSpPr>
          <p:cNvPr id="14340" name="Rectangle 6"/>
          <p:cNvSpPr>
            <a:spLocks noChangeArrowheads="1"/>
          </p:cNvSpPr>
          <p:nvPr/>
        </p:nvSpPr>
        <p:spPr bwMode="auto">
          <a:xfrm>
            <a:off x="323850" y="1054100"/>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14341" name="Text Box 7"/>
          <p:cNvSpPr txBox="1">
            <a:spLocks noChangeArrowheads="1"/>
          </p:cNvSpPr>
          <p:nvPr/>
        </p:nvSpPr>
        <p:spPr bwMode="auto">
          <a:xfrm>
            <a:off x="299979" y="1201707"/>
            <a:ext cx="8496300" cy="5033992"/>
          </a:xfrm>
          <a:prstGeom prst="rect">
            <a:avLst/>
          </a:prstGeom>
          <a:noFill/>
          <a:ln w="3175">
            <a:noFill/>
            <a:prstDash val="dash"/>
            <a:miter lim="800000"/>
            <a:headEnd/>
            <a:tailEnd/>
          </a:ln>
        </p:spPr>
        <p:txBody>
          <a:bodyPr lIns="0" tIns="0" rIns="0" bIns="0"/>
          <a:lstStyle/>
          <a:p>
            <a:r>
              <a:rPr lang="ru-RU" sz="2400" dirty="0">
                <a:solidFill>
                  <a:schemeClr val="bg1"/>
                </a:solidFill>
              </a:rPr>
              <a:t>Стратегия управления документами должна быть документально зафиксирована в стратегическом плане. Например, в Стратегическом плане по управлению информацией, который должен входить в состав плановой документации организации.</a:t>
            </a:r>
          </a:p>
          <a:p>
            <a:endParaRPr lang="ru-RU" sz="2400" dirty="0" smtClean="0">
              <a:solidFill>
                <a:schemeClr val="bg1"/>
              </a:solidFill>
            </a:endParaRPr>
          </a:p>
          <a:p>
            <a:r>
              <a:rPr lang="ru-RU" sz="2400" dirty="0" smtClean="0">
                <a:solidFill>
                  <a:schemeClr val="bg1"/>
                </a:solidFill>
              </a:rPr>
              <a:t>Информационные </a:t>
            </a:r>
            <a:r>
              <a:rPr lang="ru-RU" sz="2400" dirty="0">
                <a:solidFill>
                  <a:schemeClr val="bg1"/>
                </a:solidFill>
              </a:rPr>
              <a:t>системы, прикладные программы и коммуникационные системы, а также поддерживаемые ими процессы деловой деятельности должны быть спроектированы, модифицированы или перепроектированы так, чтобы в процессе повседневной деловой деятельности происходило создание соответствующих документов, как составной части документной  системы</a:t>
            </a:r>
            <a:r>
              <a:rPr lang="ru-RU" sz="2400" dirty="0" smtClean="0">
                <a:solidFill>
                  <a:schemeClr val="bg1"/>
                </a:solidFill>
              </a:rPr>
              <a:t>.</a:t>
            </a:r>
            <a:endParaRPr lang="ru-RU" sz="2400" dirty="0">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3"/>
          <p:cNvSpPr txBox="1">
            <a:spLocks noChangeArrowheads="1"/>
          </p:cNvSpPr>
          <p:nvPr/>
        </p:nvSpPr>
        <p:spPr bwMode="auto">
          <a:xfrm>
            <a:off x="323850" y="0"/>
            <a:ext cx="8496300" cy="1125538"/>
          </a:xfrm>
          <a:prstGeom prst="rect">
            <a:avLst/>
          </a:prstGeom>
          <a:noFill/>
          <a:ln w="9525">
            <a:noFill/>
            <a:miter lim="800000"/>
            <a:headEnd/>
            <a:tailEnd/>
          </a:ln>
        </p:spPr>
        <p:txBody>
          <a:bodyPr lIns="0" tIns="0" rIns="0" bIns="0"/>
          <a:lstStyle/>
          <a:p>
            <a:pPr algn="ctr"/>
            <a:r>
              <a:rPr lang="ru-RU" sz="3200" dirty="0" smtClean="0">
                <a:solidFill>
                  <a:srgbClr val="FFFF00"/>
                </a:solidFill>
              </a:rPr>
              <a:t>Проектирование и внедрение документной системы</a:t>
            </a:r>
            <a:endParaRPr lang="ru-RU" sz="3200" b="1" dirty="0" smtClean="0">
              <a:solidFill>
                <a:srgbClr val="FFFF00"/>
              </a:solidFill>
            </a:endParaRPr>
          </a:p>
        </p:txBody>
      </p:sp>
      <p:sp>
        <p:nvSpPr>
          <p:cNvPr id="15363"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8B5D28BD-ADF8-4A49-9A92-E26B77D410A6}" type="slidenum">
              <a:rPr lang="ru-RU">
                <a:solidFill>
                  <a:schemeClr val="bg1"/>
                </a:solidFill>
              </a:rPr>
              <a:pPr/>
              <a:t>11</a:t>
            </a:fld>
            <a:endParaRPr lang="ru-RU">
              <a:solidFill>
                <a:schemeClr val="bg1"/>
              </a:solidFill>
            </a:endParaRPr>
          </a:p>
        </p:txBody>
      </p:sp>
      <p:sp>
        <p:nvSpPr>
          <p:cNvPr id="15364" name="Rectangle 6"/>
          <p:cNvSpPr>
            <a:spLocks noChangeArrowheads="1"/>
          </p:cNvSpPr>
          <p:nvPr/>
        </p:nvSpPr>
        <p:spPr bwMode="auto">
          <a:xfrm>
            <a:off x="323850" y="1054100"/>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15365" name="Text Box 7"/>
          <p:cNvSpPr txBox="1">
            <a:spLocks noChangeArrowheads="1"/>
          </p:cNvSpPr>
          <p:nvPr/>
        </p:nvSpPr>
        <p:spPr bwMode="auto">
          <a:xfrm>
            <a:off x="323849" y="1412875"/>
            <a:ext cx="8593197" cy="4895850"/>
          </a:xfrm>
          <a:prstGeom prst="rect">
            <a:avLst/>
          </a:prstGeom>
          <a:noFill/>
          <a:ln w="3175">
            <a:noFill/>
            <a:prstDash val="dash"/>
            <a:miter lim="800000"/>
            <a:headEnd/>
            <a:tailEnd/>
          </a:ln>
        </p:spPr>
        <p:txBody>
          <a:bodyPr lIns="0" tIns="0" rIns="0" bIns="0"/>
          <a:lstStyle/>
          <a:p>
            <a:r>
              <a:rPr lang="ru-RU" sz="2400" dirty="0" smtClean="0">
                <a:solidFill>
                  <a:schemeClr val="bg1"/>
                </a:solidFill>
              </a:rPr>
              <a:t>Документная </a:t>
            </a:r>
            <a:r>
              <a:rPr lang="ru-RU" sz="2400" dirty="0">
                <a:solidFill>
                  <a:schemeClr val="bg1"/>
                </a:solidFill>
              </a:rPr>
              <a:t>система должна обладать функциональными характеристиками, позволяющими выполнять и поддерживать процессы управления </a:t>
            </a:r>
            <a:r>
              <a:rPr lang="ru-RU" sz="2400" dirty="0" smtClean="0">
                <a:solidFill>
                  <a:schemeClr val="bg1"/>
                </a:solidFill>
              </a:rPr>
              <a:t>документами.</a:t>
            </a:r>
            <a:endParaRPr lang="ru-RU" sz="2400" dirty="0">
              <a:solidFill>
                <a:schemeClr val="bg1"/>
              </a:solidFill>
            </a:endParaRPr>
          </a:p>
          <a:p>
            <a:r>
              <a:rPr lang="ru-RU" sz="2400" dirty="0">
                <a:solidFill>
                  <a:schemeClr val="bg1"/>
                </a:solidFill>
              </a:rPr>
              <a:t>При принятии решений, связанных с проектированием и внедрением документных систем и поддерживаемых ими процессов, следует принимать во внимание необходимость их соответствия организационным структурам управления.</a:t>
            </a:r>
          </a:p>
          <a:p>
            <a:r>
              <a:rPr lang="ru-RU" sz="2400" dirty="0" smtClean="0">
                <a:solidFill>
                  <a:schemeClr val="bg1"/>
                </a:solidFill>
              </a:rPr>
              <a:t>Документные </a:t>
            </a:r>
            <a:r>
              <a:rPr lang="ru-RU" sz="2400" dirty="0">
                <a:solidFill>
                  <a:schemeClr val="bg1"/>
                </a:solidFill>
              </a:rPr>
              <a:t>системы должны полно и точно отражать все операции, произведенные с конкретным документом, в том числе процессы, связанные с этим документом. Такие подробности могут быть зафиксированы в метаданных документа или в контрольных протоколах системных процессов.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3"/>
          <p:cNvSpPr txBox="1">
            <a:spLocks noChangeArrowheads="1"/>
          </p:cNvSpPr>
          <p:nvPr/>
        </p:nvSpPr>
        <p:spPr bwMode="auto">
          <a:xfrm>
            <a:off x="323850" y="0"/>
            <a:ext cx="8496300" cy="1125538"/>
          </a:xfrm>
          <a:prstGeom prst="rect">
            <a:avLst/>
          </a:prstGeom>
          <a:noFill/>
          <a:ln w="9525">
            <a:noFill/>
            <a:miter lim="800000"/>
            <a:headEnd/>
            <a:tailEnd/>
          </a:ln>
        </p:spPr>
        <p:txBody>
          <a:bodyPr lIns="0" tIns="0" rIns="0" bIns="0"/>
          <a:lstStyle/>
          <a:p>
            <a:pPr algn="ctr"/>
            <a:r>
              <a:rPr lang="ru-RU" sz="3200" dirty="0" smtClean="0">
                <a:solidFill>
                  <a:srgbClr val="FFFF00"/>
                </a:solidFill>
              </a:rPr>
              <a:t>Проектирование и внедрение документной системы</a:t>
            </a:r>
            <a:endParaRPr lang="ru-RU" sz="3200" b="1" dirty="0">
              <a:solidFill>
                <a:srgbClr val="FFFF00"/>
              </a:solidFill>
            </a:endParaRPr>
          </a:p>
          <a:p>
            <a:pPr>
              <a:spcBef>
                <a:spcPct val="10000"/>
              </a:spcBef>
            </a:pPr>
            <a:endParaRPr lang="ru-RU" sz="2400" b="1" dirty="0">
              <a:solidFill>
                <a:srgbClr val="0F2BEC"/>
              </a:solidFill>
            </a:endParaRPr>
          </a:p>
        </p:txBody>
      </p:sp>
      <p:sp>
        <p:nvSpPr>
          <p:cNvPr id="12291"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8A89A8A7-1C54-41E6-B696-C8B7C2D81AC8}" type="slidenum">
              <a:rPr lang="ru-RU">
                <a:solidFill>
                  <a:schemeClr val="bg1"/>
                </a:solidFill>
              </a:rPr>
              <a:pPr/>
              <a:t>12</a:t>
            </a:fld>
            <a:endParaRPr lang="ru-RU">
              <a:solidFill>
                <a:schemeClr val="bg1"/>
              </a:solidFill>
            </a:endParaRPr>
          </a:p>
        </p:txBody>
      </p:sp>
      <p:sp>
        <p:nvSpPr>
          <p:cNvPr id="12292" name="Rectangle 6"/>
          <p:cNvSpPr>
            <a:spLocks noChangeArrowheads="1"/>
          </p:cNvSpPr>
          <p:nvPr/>
        </p:nvSpPr>
        <p:spPr bwMode="auto">
          <a:xfrm>
            <a:off x="323850" y="1054100"/>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12293" name="Text Box 7"/>
          <p:cNvSpPr txBox="1">
            <a:spLocks noChangeArrowheads="1"/>
          </p:cNvSpPr>
          <p:nvPr/>
        </p:nvSpPr>
        <p:spPr bwMode="auto">
          <a:xfrm>
            <a:off x="323850" y="1165194"/>
            <a:ext cx="8496300" cy="5143531"/>
          </a:xfrm>
          <a:prstGeom prst="rect">
            <a:avLst/>
          </a:prstGeom>
          <a:noFill/>
          <a:ln w="3175">
            <a:noFill/>
            <a:prstDash val="dash"/>
            <a:miter lim="800000"/>
            <a:headEnd/>
            <a:tailEnd/>
          </a:ln>
        </p:spPr>
        <p:txBody>
          <a:bodyPr lIns="0" tIns="0" rIns="0" bIns="0"/>
          <a:lstStyle/>
          <a:p>
            <a:r>
              <a:rPr lang="ru-RU" sz="2400" dirty="0" smtClean="0">
                <a:solidFill>
                  <a:srgbClr val="FFFF00"/>
                </a:solidFill>
              </a:rPr>
              <a:t>Материальные </a:t>
            </a:r>
            <a:r>
              <a:rPr lang="ru-RU" sz="2400" dirty="0">
                <a:solidFill>
                  <a:srgbClr val="FFFF00"/>
                </a:solidFill>
              </a:rPr>
              <a:t>носители информации и их физическая защита </a:t>
            </a:r>
            <a:endParaRPr lang="ru-RU" sz="2400" b="1" dirty="0">
              <a:solidFill>
                <a:srgbClr val="FFFF00"/>
              </a:solidFill>
            </a:endParaRPr>
          </a:p>
          <a:p>
            <a:r>
              <a:rPr lang="ru-RU" sz="2400" dirty="0">
                <a:solidFill>
                  <a:schemeClr val="bg1"/>
                </a:solidFill>
              </a:rPr>
              <a:t>При проектировании документной системы следует выбирать подходящую среду хранения и носители информации, средства физической защиты, процедуры обработки и системы хранения. </a:t>
            </a:r>
            <a:endParaRPr lang="ru-RU" sz="2400" dirty="0" smtClean="0">
              <a:solidFill>
                <a:schemeClr val="bg1"/>
              </a:solidFill>
            </a:endParaRPr>
          </a:p>
          <a:p>
            <a:r>
              <a:rPr lang="ru-RU" sz="2400" dirty="0" smtClean="0">
                <a:solidFill>
                  <a:schemeClr val="bg1"/>
                </a:solidFill>
              </a:rPr>
              <a:t>Выбор </a:t>
            </a:r>
            <a:r>
              <a:rPr lang="ru-RU" sz="2400" dirty="0">
                <a:solidFill>
                  <a:schemeClr val="bg1"/>
                </a:solidFill>
              </a:rPr>
              <a:t>носителя информации зависит от сроков хранения документов. </a:t>
            </a:r>
            <a:endParaRPr lang="ru-RU" sz="2400" dirty="0" smtClean="0">
              <a:solidFill>
                <a:schemeClr val="bg1"/>
              </a:solidFill>
            </a:endParaRPr>
          </a:p>
          <a:p>
            <a:r>
              <a:rPr lang="ru-RU" sz="2400" dirty="0" smtClean="0">
                <a:solidFill>
                  <a:schemeClr val="bg1"/>
                </a:solidFill>
              </a:rPr>
              <a:t>Документная </a:t>
            </a:r>
            <a:r>
              <a:rPr lang="ru-RU" sz="2400" dirty="0">
                <a:solidFill>
                  <a:schemeClr val="bg1"/>
                </a:solidFill>
              </a:rPr>
              <a:t>система должна быть подготовлена к чрезвычайным ситуациям так, чтобы определять и уменьшать риски. Во время и после восстановления деятельности организации, пострадавшей от чрезвычайных ситуаций, система должна сохранить свою целостность и продемонстрировать это</a:t>
            </a:r>
            <a:r>
              <a:rPr lang="ru-RU" sz="2400" dirty="0" smtClean="0">
                <a:solidFill>
                  <a:schemeClr val="bg1"/>
                </a:solidFill>
              </a:rPr>
              <a:t>.</a:t>
            </a:r>
            <a:endParaRPr lang="ru-RU" sz="2400" dirty="0">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3"/>
          <p:cNvSpPr txBox="1">
            <a:spLocks noChangeArrowheads="1"/>
          </p:cNvSpPr>
          <p:nvPr/>
        </p:nvSpPr>
        <p:spPr bwMode="auto">
          <a:xfrm>
            <a:off x="323850" y="0"/>
            <a:ext cx="8496300" cy="1125538"/>
          </a:xfrm>
          <a:prstGeom prst="rect">
            <a:avLst/>
          </a:prstGeom>
          <a:noFill/>
          <a:ln w="9525">
            <a:noFill/>
            <a:miter lim="800000"/>
            <a:headEnd/>
            <a:tailEnd/>
          </a:ln>
        </p:spPr>
        <p:txBody>
          <a:bodyPr lIns="0" tIns="0" rIns="0" bIns="0"/>
          <a:lstStyle/>
          <a:p>
            <a:pPr algn="ctr"/>
            <a:r>
              <a:rPr lang="ru-RU" sz="3200" dirty="0" smtClean="0">
                <a:solidFill>
                  <a:srgbClr val="FFFF00"/>
                </a:solidFill>
              </a:rPr>
              <a:t>Проектирование и внедрение документной системы</a:t>
            </a:r>
            <a:endParaRPr lang="ru-RU" sz="3200" b="1" dirty="0">
              <a:solidFill>
                <a:srgbClr val="FFFF00"/>
              </a:solidFill>
            </a:endParaRPr>
          </a:p>
          <a:p>
            <a:pPr>
              <a:spcBef>
                <a:spcPct val="10000"/>
              </a:spcBef>
            </a:pPr>
            <a:endParaRPr lang="ru-RU" sz="2400" b="1" dirty="0">
              <a:solidFill>
                <a:srgbClr val="0F2BEC"/>
              </a:solidFill>
            </a:endParaRPr>
          </a:p>
        </p:txBody>
      </p:sp>
      <p:sp>
        <p:nvSpPr>
          <p:cNvPr id="16387"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79C4D4CB-DE85-4A5A-981E-33FD62B4297D}" type="slidenum">
              <a:rPr lang="ru-RU">
                <a:solidFill>
                  <a:schemeClr val="bg1"/>
                </a:solidFill>
              </a:rPr>
              <a:pPr/>
              <a:t>13</a:t>
            </a:fld>
            <a:endParaRPr lang="ru-RU">
              <a:solidFill>
                <a:schemeClr val="bg1"/>
              </a:solidFill>
            </a:endParaRPr>
          </a:p>
        </p:txBody>
      </p:sp>
      <p:sp>
        <p:nvSpPr>
          <p:cNvPr id="16388" name="Rectangle 6"/>
          <p:cNvSpPr>
            <a:spLocks noChangeArrowheads="1"/>
          </p:cNvSpPr>
          <p:nvPr/>
        </p:nvSpPr>
        <p:spPr bwMode="auto">
          <a:xfrm>
            <a:off x="323850" y="1054100"/>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16389" name="Text Box 7"/>
          <p:cNvSpPr txBox="1">
            <a:spLocks noChangeArrowheads="1"/>
          </p:cNvSpPr>
          <p:nvPr/>
        </p:nvSpPr>
        <p:spPr bwMode="auto">
          <a:xfrm>
            <a:off x="299978" y="1055655"/>
            <a:ext cx="8580555" cy="5107018"/>
          </a:xfrm>
          <a:prstGeom prst="rect">
            <a:avLst/>
          </a:prstGeom>
          <a:noFill/>
          <a:ln w="3175">
            <a:noFill/>
            <a:prstDash val="dash"/>
            <a:miter lim="800000"/>
            <a:headEnd/>
            <a:tailEnd/>
          </a:ln>
        </p:spPr>
        <p:txBody>
          <a:bodyPr lIns="0" tIns="0" rIns="0" bIns="0"/>
          <a:lstStyle/>
          <a:p>
            <a:r>
              <a:rPr lang="ru-RU" sz="2200" dirty="0" smtClean="0">
                <a:solidFill>
                  <a:srgbClr val="FFFF00"/>
                </a:solidFill>
              </a:rPr>
              <a:t>Конвертация </a:t>
            </a:r>
            <a:r>
              <a:rPr lang="ru-RU" sz="2200" dirty="0">
                <a:solidFill>
                  <a:srgbClr val="FFFF00"/>
                </a:solidFill>
              </a:rPr>
              <a:t>и миграция</a:t>
            </a:r>
            <a:endParaRPr lang="ru-RU" sz="2200" b="1" dirty="0">
              <a:solidFill>
                <a:srgbClr val="FFFF00"/>
              </a:solidFill>
            </a:endParaRPr>
          </a:p>
          <a:p>
            <a:r>
              <a:rPr lang="ru-RU" sz="2200" dirty="0">
                <a:solidFill>
                  <a:schemeClr val="bg1"/>
                </a:solidFill>
              </a:rPr>
              <a:t>Документные системы следует проектировать так, чтобы документы оставались аутентичными, надежными и пригодными для использования, независимо от любых изменений в </a:t>
            </a:r>
            <a:r>
              <a:rPr lang="ru-RU" sz="2200" dirty="0" smtClean="0">
                <a:solidFill>
                  <a:schemeClr val="bg1"/>
                </a:solidFill>
              </a:rPr>
              <a:t>системе, </a:t>
            </a:r>
            <a:r>
              <a:rPr lang="ru-RU" sz="2200" dirty="0">
                <a:solidFill>
                  <a:schemeClr val="bg1"/>
                </a:solidFill>
              </a:rPr>
              <a:t>в течение всего периода их </a:t>
            </a:r>
            <a:r>
              <a:rPr lang="ru-RU" sz="2200" dirty="0" smtClean="0">
                <a:solidFill>
                  <a:schemeClr val="bg1"/>
                </a:solidFill>
              </a:rPr>
              <a:t>хранения.</a:t>
            </a:r>
            <a:endParaRPr lang="ru-RU" sz="2200" dirty="0">
              <a:solidFill>
                <a:schemeClr val="bg1"/>
              </a:solidFill>
            </a:endParaRPr>
          </a:p>
          <a:p>
            <a:r>
              <a:rPr lang="ru-RU" sz="2200" dirty="0" smtClean="0">
                <a:solidFill>
                  <a:srgbClr val="FFFF00"/>
                </a:solidFill>
              </a:rPr>
              <a:t>Доступ</a:t>
            </a:r>
            <a:r>
              <a:rPr lang="ru-RU" sz="2200" dirty="0">
                <a:solidFill>
                  <a:srgbClr val="FFFF00"/>
                </a:solidFill>
              </a:rPr>
              <a:t>, поиск и </a:t>
            </a:r>
            <a:r>
              <a:rPr lang="ru-RU" sz="2200" dirty="0" smtClean="0">
                <a:solidFill>
                  <a:srgbClr val="FFFF00"/>
                </a:solidFill>
              </a:rPr>
              <a:t>использование </a:t>
            </a:r>
            <a:r>
              <a:rPr lang="ru-RU" sz="2200" dirty="0" smtClean="0">
                <a:solidFill>
                  <a:schemeClr val="bg1"/>
                </a:solidFill>
              </a:rPr>
              <a:t>Документные </a:t>
            </a:r>
            <a:r>
              <a:rPr lang="ru-RU" sz="2200" dirty="0">
                <a:solidFill>
                  <a:schemeClr val="bg1"/>
                </a:solidFill>
              </a:rPr>
              <a:t>системы должны обеспечивать своевременный и эффективный доступ к документам и поиск документов, необходимых для продолжения деловой деятельности и выполнения требований отчетности.</a:t>
            </a:r>
          </a:p>
          <a:p>
            <a:r>
              <a:rPr lang="ru-RU" sz="2200" dirty="0">
                <a:solidFill>
                  <a:schemeClr val="bg1"/>
                </a:solidFill>
              </a:rPr>
              <a:t>Системы должны иметь и применять средства контроля доступа, чтобы обеспечить сохранность документов. </a:t>
            </a:r>
            <a:r>
              <a:rPr lang="ru-RU" sz="2200" dirty="0" smtClean="0">
                <a:solidFill>
                  <a:schemeClr val="bg1"/>
                </a:solidFill>
              </a:rPr>
              <a:t>Должны обеспечивать </a:t>
            </a:r>
            <a:r>
              <a:rPr lang="ru-RU" sz="2200" dirty="0">
                <a:solidFill>
                  <a:schemeClr val="bg1"/>
                </a:solidFill>
              </a:rPr>
              <a:t>создание и поддержку протокола контроля системных процессов или другие методы, позволяющие эффективно защищать документы от несанкционированного использования, изменения или уничтожения</a:t>
            </a:r>
            <a:r>
              <a:rPr lang="ru-RU" sz="2200" dirty="0" smtClean="0">
                <a:solidFill>
                  <a:schemeClr val="bg1"/>
                </a:solidFill>
              </a:rPr>
              <a:t>.</a:t>
            </a:r>
            <a:endParaRPr lang="ru-RU" sz="2200" dirty="0">
              <a:solidFill>
                <a:schemeClr val="bg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3"/>
          <p:cNvSpPr txBox="1">
            <a:spLocks noChangeArrowheads="1"/>
          </p:cNvSpPr>
          <p:nvPr/>
        </p:nvSpPr>
        <p:spPr bwMode="auto">
          <a:xfrm>
            <a:off x="323850" y="0"/>
            <a:ext cx="8496300" cy="1125538"/>
          </a:xfrm>
          <a:prstGeom prst="rect">
            <a:avLst/>
          </a:prstGeom>
          <a:noFill/>
          <a:ln w="9525">
            <a:noFill/>
            <a:miter lim="800000"/>
            <a:headEnd/>
            <a:tailEnd/>
          </a:ln>
        </p:spPr>
        <p:txBody>
          <a:bodyPr lIns="0" tIns="0" rIns="0" bIns="0"/>
          <a:lstStyle/>
          <a:p>
            <a:pPr algn="ctr"/>
            <a:r>
              <a:rPr lang="ru-RU" sz="3200" dirty="0" smtClean="0">
                <a:solidFill>
                  <a:srgbClr val="FFFF00"/>
                </a:solidFill>
              </a:rPr>
              <a:t>Методология проектирования и внедрения документных систем</a:t>
            </a:r>
            <a:endParaRPr lang="ru-RU" sz="3200" b="1" dirty="0">
              <a:solidFill>
                <a:srgbClr val="FFFF00"/>
              </a:solidFill>
            </a:endParaRPr>
          </a:p>
          <a:p>
            <a:pPr>
              <a:spcBef>
                <a:spcPct val="10000"/>
              </a:spcBef>
            </a:pPr>
            <a:endParaRPr lang="ru-RU" sz="2400" b="1" dirty="0">
              <a:solidFill>
                <a:srgbClr val="0F2BEC"/>
              </a:solidFill>
            </a:endParaRPr>
          </a:p>
        </p:txBody>
      </p:sp>
      <p:sp>
        <p:nvSpPr>
          <p:cNvPr id="17411"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F359CB32-A830-42E3-AE32-AEA28D37BEA6}" type="slidenum">
              <a:rPr lang="ru-RU">
                <a:solidFill>
                  <a:schemeClr val="bg1"/>
                </a:solidFill>
              </a:rPr>
              <a:pPr/>
              <a:t>14</a:t>
            </a:fld>
            <a:endParaRPr lang="ru-RU">
              <a:solidFill>
                <a:schemeClr val="bg1"/>
              </a:solidFill>
            </a:endParaRPr>
          </a:p>
        </p:txBody>
      </p:sp>
      <p:sp>
        <p:nvSpPr>
          <p:cNvPr id="17412" name="Rectangle 6"/>
          <p:cNvSpPr>
            <a:spLocks noChangeArrowheads="1"/>
          </p:cNvSpPr>
          <p:nvPr/>
        </p:nvSpPr>
        <p:spPr bwMode="auto">
          <a:xfrm>
            <a:off x="323850" y="1054100"/>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17413" name="Text Box 7"/>
          <p:cNvSpPr txBox="1">
            <a:spLocks noChangeArrowheads="1"/>
          </p:cNvSpPr>
          <p:nvPr/>
        </p:nvSpPr>
        <p:spPr bwMode="auto">
          <a:xfrm>
            <a:off x="299979" y="1092168"/>
            <a:ext cx="8629710" cy="5107018"/>
          </a:xfrm>
          <a:prstGeom prst="rect">
            <a:avLst/>
          </a:prstGeom>
          <a:noFill/>
          <a:ln w="3175">
            <a:noFill/>
            <a:prstDash val="dash"/>
            <a:miter lim="800000"/>
            <a:headEnd/>
            <a:tailEnd/>
          </a:ln>
        </p:spPr>
        <p:txBody>
          <a:bodyPr lIns="0" tIns="0" rIns="0" bIns="0"/>
          <a:lstStyle/>
          <a:p>
            <a:r>
              <a:rPr lang="ru-RU" sz="2400" dirty="0" smtClean="0">
                <a:solidFill>
                  <a:schemeClr val="bg1"/>
                </a:solidFill>
              </a:rPr>
              <a:t>При </a:t>
            </a:r>
            <a:r>
              <a:rPr lang="ru-RU" sz="2400" dirty="0">
                <a:solidFill>
                  <a:schemeClr val="bg1"/>
                </a:solidFill>
              </a:rPr>
              <a:t>проектировании и внедрении приемлемой документной системы особое значение имеет методология ее проектирования и </a:t>
            </a:r>
            <a:r>
              <a:rPr lang="ru-RU" sz="2400" dirty="0" smtClean="0">
                <a:solidFill>
                  <a:schemeClr val="bg1"/>
                </a:solidFill>
              </a:rPr>
              <a:t>внедрения, </a:t>
            </a:r>
            <a:r>
              <a:rPr lang="ru-RU" sz="2400" dirty="0">
                <a:solidFill>
                  <a:schemeClr val="bg1"/>
                </a:solidFill>
              </a:rPr>
              <a:t>описываемая в пунктах (а) – (</a:t>
            </a:r>
            <a:r>
              <a:rPr lang="ru-RU" sz="2400" dirty="0" err="1">
                <a:solidFill>
                  <a:schemeClr val="bg1"/>
                </a:solidFill>
              </a:rPr>
              <a:t>з</a:t>
            </a:r>
            <a:r>
              <a:rPr lang="ru-RU" sz="2400" dirty="0">
                <a:solidFill>
                  <a:schemeClr val="bg1"/>
                </a:solidFill>
              </a:rPr>
              <a:t>), не является линейной. </a:t>
            </a:r>
            <a:r>
              <a:rPr lang="ru-RU" sz="2000" dirty="0">
                <a:solidFill>
                  <a:schemeClr val="bg1"/>
                </a:solidFill>
              </a:rPr>
              <a:t>Эти задачи могут выполняться на различных стадиях, многократно, частично или постепенно, в соответствии с организационными потребностями, официальными требованиями и изменениями организационной среды или среды управления документами.</a:t>
            </a:r>
            <a:endParaRPr lang="ru-RU" sz="2400" dirty="0">
              <a:solidFill>
                <a:schemeClr val="bg1"/>
              </a:solidFill>
            </a:endParaRPr>
          </a:p>
          <a:p>
            <a:r>
              <a:rPr lang="ru-RU" sz="2400" dirty="0">
                <a:solidFill>
                  <a:schemeClr val="bg1"/>
                </a:solidFill>
              </a:rPr>
              <a:t>а) </a:t>
            </a:r>
            <a:r>
              <a:rPr lang="ru-RU" sz="2400" dirty="0">
                <a:solidFill>
                  <a:srgbClr val="FFFF00"/>
                </a:solidFill>
              </a:rPr>
              <a:t>Предварительное обследование включает в себя: </a:t>
            </a:r>
          </a:p>
          <a:p>
            <a:r>
              <a:rPr lang="ru-RU" sz="2400" dirty="0">
                <a:solidFill>
                  <a:schemeClr val="bg1"/>
                </a:solidFill>
              </a:rPr>
              <a:t>- сбор информации на основе анализа документальных источников и путем интервьюирования; </a:t>
            </a:r>
          </a:p>
          <a:p>
            <a:r>
              <a:rPr lang="ru-RU" sz="2400" dirty="0">
                <a:solidFill>
                  <a:schemeClr val="bg1"/>
                </a:solidFill>
              </a:rPr>
              <a:t>- изучение и целей и задач организации, ее структуры, правовой, регулирующей, деловой и политической среды, критических факторов и критических недостатков, связанных с управлением документами.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3"/>
          <p:cNvSpPr txBox="1">
            <a:spLocks noChangeArrowheads="1"/>
          </p:cNvSpPr>
          <p:nvPr/>
        </p:nvSpPr>
        <p:spPr bwMode="auto">
          <a:xfrm>
            <a:off x="323850" y="0"/>
            <a:ext cx="8496300" cy="1125538"/>
          </a:xfrm>
          <a:prstGeom prst="rect">
            <a:avLst/>
          </a:prstGeom>
          <a:noFill/>
          <a:ln w="9525">
            <a:noFill/>
            <a:miter lim="800000"/>
            <a:headEnd/>
            <a:tailEnd/>
          </a:ln>
        </p:spPr>
        <p:txBody>
          <a:bodyPr lIns="0" tIns="0" rIns="0" bIns="0"/>
          <a:lstStyle/>
          <a:p>
            <a:pPr algn="ctr"/>
            <a:r>
              <a:rPr lang="ru-RU" sz="3200" dirty="0" smtClean="0">
                <a:solidFill>
                  <a:srgbClr val="FFFF00"/>
                </a:solidFill>
              </a:rPr>
              <a:t>Методология проектирования и внедрения документных систем</a:t>
            </a:r>
            <a:endParaRPr lang="ru-RU" sz="3200" b="1" dirty="0" smtClean="0">
              <a:solidFill>
                <a:srgbClr val="FFFF00"/>
              </a:solidFill>
            </a:endParaRPr>
          </a:p>
          <a:p>
            <a:pPr>
              <a:spcBef>
                <a:spcPct val="10000"/>
              </a:spcBef>
            </a:pPr>
            <a:endParaRPr lang="ru-RU" sz="2400" b="1" dirty="0">
              <a:solidFill>
                <a:srgbClr val="0F2BEC"/>
              </a:solidFill>
            </a:endParaRPr>
          </a:p>
        </p:txBody>
      </p:sp>
      <p:sp>
        <p:nvSpPr>
          <p:cNvPr id="17411"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F359CB32-A830-42E3-AE32-AEA28D37BEA6}" type="slidenum">
              <a:rPr lang="ru-RU">
                <a:solidFill>
                  <a:schemeClr val="bg1"/>
                </a:solidFill>
              </a:rPr>
              <a:pPr/>
              <a:t>15</a:t>
            </a:fld>
            <a:endParaRPr lang="ru-RU">
              <a:solidFill>
                <a:schemeClr val="bg1"/>
              </a:solidFill>
            </a:endParaRPr>
          </a:p>
        </p:txBody>
      </p:sp>
      <p:sp>
        <p:nvSpPr>
          <p:cNvPr id="17412" name="Rectangle 6"/>
          <p:cNvSpPr>
            <a:spLocks noChangeArrowheads="1"/>
          </p:cNvSpPr>
          <p:nvPr/>
        </p:nvSpPr>
        <p:spPr bwMode="auto">
          <a:xfrm>
            <a:off x="323850" y="1054100"/>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17413" name="Text Box 7"/>
          <p:cNvSpPr txBox="1">
            <a:spLocks noChangeArrowheads="1"/>
          </p:cNvSpPr>
          <p:nvPr/>
        </p:nvSpPr>
        <p:spPr bwMode="auto">
          <a:xfrm>
            <a:off x="323850" y="1530323"/>
            <a:ext cx="8496300" cy="4778401"/>
          </a:xfrm>
          <a:prstGeom prst="rect">
            <a:avLst/>
          </a:prstGeom>
          <a:noFill/>
          <a:ln w="3175">
            <a:noFill/>
            <a:prstDash val="dash"/>
            <a:miter lim="800000"/>
            <a:headEnd/>
            <a:tailEnd/>
          </a:ln>
        </p:spPr>
        <p:txBody>
          <a:bodyPr lIns="0" tIns="0" rIns="0" bIns="0"/>
          <a:lstStyle/>
          <a:p>
            <a:r>
              <a:rPr lang="ru-RU" sz="2400" dirty="0">
                <a:solidFill>
                  <a:schemeClr val="bg1"/>
                </a:solidFill>
              </a:rPr>
              <a:t>б) </a:t>
            </a:r>
            <a:r>
              <a:rPr lang="ru-RU" sz="2400" dirty="0">
                <a:solidFill>
                  <a:srgbClr val="FFFF00"/>
                </a:solidFill>
              </a:rPr>
              <a:t>Анализ деловой деятельности включает в себя: </a:t>
            </a:r>
          </a:p>
          <a:p>
            <a:r>
              <a:rPr lang="ru-RU" sz="2400" dirty="0">
                <a:solidFill>
                  <a:schemeClr val="bg1"/>
                </a:solidFill>
              </a:rPr>
              <a:t>- сбор информации из документальных источников и путем интервьюирования, касающейся идентификации и документирования каждой функции, вида деловой деятельности и операции;</a:t>
            </a:r>
          </a:p>
          <a:p>
            <a:r>
              <a:rPr lang="ru-RU" sz="2400" dirty="0">
                <a:solidFill>
                  <a:schemeClr val="bg1"/>
                </a:solidFill>
              </a:rPr>
              <a:t>- установление их иерархии; моделирование процессов и составляющих их операций.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3"/>
          <p:cNvSpPr txBox="1">
            <a:spLocks noChangeArrowheads="1"/>
          </p:cNvSpPr>
          <p:nvPr/>
        </p:nvSpPr>
        <p:spPr bwMode="auto">
          <a:xfrm>
            <a:off x="323850" y="0"/>
            <a:ext cx="8496300" cy="1125538"/>
          </a:xfrm>
          <a:prstGeom prst="rect">
            <a:avLst/>
          </a:prstGeom>
          <a:noFill/>
          <a:ln w="9525">
            <a:noFill/>
            <a:miter lim="800000"/>
            <a:headEnd/>
            <a:tailEnd/>
          </a:ln>
        </p:spPr>
        <p:txBody>
          <a:bodyPr lIns="0" tIns="0" rIns="0" bIns="0"/>
          <a:lstStyle/>
          <a:p>
            <a:pPr algn="ctr"/>
            <a:r>
              <a:rPr lang="ru-RU" sz="3200" dirty="0" smtClean="0">
                <a:solidFill>
                  <a:srgbClr val="FFFF00"/>
                </a:solidFill>
              </a:rPr>
              <a:t>Методология проектирования и внедрения документных систем</a:t>
            </a:r>
            <a:endParaRPr lang="ru-RU" sz="3200" b="1" dirty="0" smtClean="0">
              <a:solidFill>
                <a:srgbClr val="FFFF00"/>
              </a:solidFill>
            </a:endParaRPr>
          </a:p>
          <a:p>
            <a:pPr>
              <a:spcBef>
                <a:spcPct val="10000"/>
              </a:spcBef>
            </a:pPr>
            <a:endParaRPr lang="ru-RU" sz="2400" b="1" dirty="0">
              <a:solidFill>
                <a:srgbClr val="0F2BEC"/>
              </a:solidFill>
            </a:endParaRPr>
          </a:p>
        </p:txBody>
      </p:sp>
      <p:sp>
        <p:nvSpPr>
          <p:cNvPr id="17411"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F359CB32-A830-42E3-AE32-AEA28D37BEA6}" type="slidenum">
              <a:rPr lang="ru-RU">
                <a:solidFill>
                  <a:schemeClr val="bg1"/>
                </a:solidFill>
              </a:rPr>
              <a:pPr/>
              <a:t>16</a:t>
            </a:fld>
            <a:endParaRPr lang="ru-RU">
              <a:solidFill>
                <a:schemeClr val="bg1"/>
              </a:solidFill>
            </a:endParaRPr>
          </a:p>
        </p:txBody>
      </p:sp>
      <p:sp>
        <p:nvSpPr>
          <p:cNvPr id="17412" name="Rectangle 6"/>
          <p:cNvSpPr>
            <a:spLocks noChangeArrowheads="1"/>
          </p:cNvSpPr>
          <p:nvPr/>
        </p:nvSpPr>
        <p:spPr bwMode="auto">
          <a:xfrm>
            <a:off x="323850" y="1054100"/>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17413" name="Text Box 7"/>
          <p:cNvSpPr txBox="1">
            <a:spLocks noChangeArrowheads="1"/>
          </p:cNvSpPr>
          <p:nvPr/>
        </p:nvSpPr>
        <p:spPr bwMode="auto">
          <a:xfrm>
            <a:off x="323850" y="1201707"/>
            <a:ext cx="8496300" cy="5107018"/>
          </a:xfrm>
          <a:prstGeom prst="rect">
            <a:avLst/>
          </a:prstGeom>
          <a:noFill/>
          <a:ln w="3175">
            <a:noFill/>
            <a:prstDash val="dash"/>
            <a:miter lim="800000"/>
            <a:headEnd/>
            <a:tailEnd/>
          </a:ln>
        </p:spPr>
        <p:txBody>
          <a:bodyPr lIns="0" tIns="0" rIns="0" bIns="0"/>
          <a:lstStyle/>
          <a:p>
            <a:r>
              <a:rPr lang="ru-RU" sz="2400" dirty="0" smtClean="0">
                <a:solidFill>
                  <a:schemeClr val="bg1"/>
                </a:solidFill>
              </a:rPr>
              <a:t>в</a:t>
            </a:r>
            <a:r>
              <a:rPr lang="ru-RU" sz="2400" dirty="0">
                <a:solidFill>
                  <a:schemeClr val="bg1"/>
                </a:solidFill>
              </a:rPr>
              <a:t>) </a:t>
            </a:r>
            <a:r>
              <a:rPr lang="ru-RU" sz="2400" dirty="0">
                <a:solidFill>
                  <a:srgbClr val="FFFF00"/>
                </a:solidFill>
              </a:rPr>
              <a:t>Определение требований к документам включает в себя: </a:t>
            </a:r>
          </a:p>
          <a:p>
            <a:r>
              <a:rPr lang="ru-RU" sz="2400" dirty="0">
                <a:solidFill>
                  <a:schemeClr val="bg1"/>
                </a:solidFill>
              </a:rPr>
              <a:t>- сбор информации из документальных источников и путем интервьюирования о каждой функции, виде деловой деятельности и операции, реализуемых при помощи </a:t>
            </a:r>
            <a:r>
              <a:rPr lang="ru-RU" sz="2400" dirty="0" smtClean="0">
                <a:solidFill>
                  <a:schemeClr val="bg1"/>
                </a:solidFill>
              </a:rPr>
              <a:t>документов. Могут </a:t>
            </a:r>
            <a:r>
              <a:rPr lang="ru-RU" sz="2400" dirty="0">
                <a:solidFill>
                  <a:schemeClr val="bg1"/>
                </a:solidFill>
              </a:rPr>
              <a:t>быть выработаны на основе анализа регулирующей среды </a:t>
            </a:r>
            <a:r>
              <a:rPr lang="ru-RU" sz="2400" dirty="0" smtClean="0">
                <a:solidFill>
                  <a:schemeClr val="bg1"/>
                </a:solidFill>
              </a:rPr>
              <a:t>организации </a:t>
            </a:r>
            <a:r>
              <a:rPr lang="ru-RU" sz="2400" dirty="0">
                <a:solidFill>
                  <a:schemeClr val="bg1"/>
                </a:solidFill>
              </a:rPr>
              <a:t>и рисков в случае, если документы не созданы и (или) не </a:t>
            </a:r>
            <a:r>
              <a:rPr lang="ru-RU" sz="2400" dirty="0" smtClean="0">
                <a:solidFill>
                  <a:schemeClr val="bg1"/>
                </a:solidFill>
              </a:rPr>
              <a:t>сохранены;</a:t>
            </a:r>
            <a:endParaRPr lang="ru-RU" sz="2400" dirty="0">
              <a:solidFill>
                <a:schemeClr val="bg1"/>
              </a:solidFill>
            </a:endParaRPr>
          </a:p>
          <a:p>
            <a:r>
              <a:rPr lang="ru-RU" sz="2400" dirty="0">
                <a:solidFill>
                  <a:schemeClr val="bg1"/>
                </a:solidFill>
              </a:rPr>
              <a:t>- определение того, как каждое требование может быть выполнено в рамках процессов управления документами; четкое формулирование и документальное оформление требований к документам; </a:t>
            </a:r>
          </a:p>
          <a:p>
            <a:r>
              <a:rPr lang="ru-RU" sz="2400" dirty="0">
                <a:solidFill>
                  <a:schemeClr val="bg1"/>
                </a:solidFill>
              </a:rPr>
              <a:t>- выбор подходящей структуры документов, наилучшим образом соответствующей каждой функции, виду деловой деятельности или операции.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3"/>
          <p:cNvSpPr txBox="1">
            <a:spLocks noChangeArrowheads="1"/>
          </p:cNvSpPr>
          <p:nvPr/>
        </p:nvSpPr>
        <p:spPr bwMode="auto">
          <a:xfrm>
            <a:off x="323850" y="0"/>
            <a:ext cx="8496300" cy="1125538"/>
          </a:xfrm>
          <a:prstGeom prst="rect">
            <a:avLst/>
          </a:prstGeom>
          <a:noFill/>
          <a:ln w="9525">
            <a:noFill/>
            <a:miter lim="800000"/>
            <a:headEnd/>
            <a:tailEnd/>
          </a:ln>
        </p:spPr>
        <p:txBody>
          <a:bodyPr lIns="0" tIns="0" rIns="0" bIns="0"/>
          <a:lstStyle/>
          <a:p>
            <a:pPr algn="ctr"/>
            <a:r>
              <a:rPr lang="ru-RU" sz="3200" dirty="0" smtClean="0">
                <a:solidFill>
                  <a:srgbClr val="FFFF00"/>
                </a:solidFill>
              </a:rPr>
              <a:t>Методология проектирования и внедрения документных систем</a:t>
            </a:r>
            <a:endParaRPr lang="ru-RU" sz="3200" b="1" dirty="0" smtClean="0">
              <a:solidFill>
                <a:srgbClr val="FFFF00"/>
              </a:solidFill>
            </a:endParaRPr>
          </a:p>
          <a:p>
            <a:pPr>
              <a:spcBef>
                <a:spcPct val="10000"/>
              </a:spcBef>
            </a:pPr>
            <a:endParaRPr lang="ru-RU" sz="2400" b="1" dirty="0">
              <a:solidFill>
                <a:srgbClr val="0F2BEC"/>
              </a:solidFill>
            </a:endParaRPr>
          </a:p>
        </p:txBody>
      </p:sp>
      <p:sp>
        <p:nvSpPr>
          <p:cNvPr id="17411"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F359CB32-A830-42E3-AE32-AEA28D37BEA6}" type="slidenum">
              <a:rPr lang="ru-RU">
                <a:solidFill>
                  <a:schemeClr val="bg1"/>
                </a:solidFill>
              </a:rPr>
              <a:pPr/>
              <a:t>17</a:t>
            </a:fld>
            <a:endParaRPr lang="ru-RU">
              <a:solidFill>
                <a:schemeClr val="bg1"/>
              </a:solidFill>
            </a:endParaRPr>
          </a:p>
        </p:txBody>
      </p:sp>
      <p:sp>
        <p:nvSpPr>
          <p:cNvPr id="17412" name="Rectangle 6"/>
          <p:cNvSpPr>
            <a:spLocks noChangeArrowheads="1"/>
          </p:cNvSpPr>
          <p:nvPr/>
        </p:nvSpPr>
        <p:spPr bwMode="auto">
          <a:xfrm>
            <a:off x="323850" y="1054100"/>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17413" name="Text Box 7"/>
          <p:cNvSpPr txBox="1">
            <a:spLocks noChangeArrowheads="1"/>
          </p:cNvSpPr>
          <p:nvPr/>
        </p:nvSpPr>
        <p:spPr bwMode="auto">
          <a:xfrm>
            <a:off x="323850" y="1238220"/>
            <a:ext cx="8629710" cy="5070505"/>
          </a:xfrm>
          <a:prstGeom prst="rect">
            <a:avLst/>
          </a:prstGeom>
          <a:noFill/>
          <a:ln w="3175">
            <a:noFill/>
            <a:prstDash val="dash"/>
            <a:miter lim="800000"/>
            <a:headEnd/>
            <a:tailEnd/>
          </a:ln>
        </p:spPr>
        <p:txBody>
          <a:bodyPr lIns="0" tIns="0" rIns="0" bIns="0"/>
          <a:lstStyle/>
          <a:p>
            <a:r>
              <a:rPr lang="ru-RU" sz="2400" dirty="0">
                <a:solidFill>
                  <a:schemeClr val="bg1"/>
                </a:solidFill>
              </a:rPr>
              <a:t>г) </a:t>
            </a:r>
            <a:r>
              <a:rPr lang="ru-RU" sz="2400" dirty="0">
                <a:solidFill>
                  <a:srgbClr val="FFFF00"/>
                </a:solidFill>
              </a:rPr>
              <a:t>Оценка существующих систем представляет собой:</a:t>
            </a:r>
          </a:p>
          <a:p>
            <a:r>
              <a:rPr lang="ru-RU" sz="2400" dirty="0">
                <a:solidFill>
                  <a:schemeClr val="bg1"/>
                </a:solidFill>
              </a:rPr>
              <a:t>- идентификацию и анализ существующих документных и других информационных систем в целях оценки их эксплуатационных характеристик на предмет соответствия требованиям, предъявляемым к документам. </a:t>
            </a:r>
          </a:p>
          <a:p>
            <a:r>
              <a:rPr lang="ru-RU" sz="2400" dirty="0" err="1">
                <a:solidFill>
                  <a:schemeClr val="bg1"/>
                </a:solidFill>
              </a:rPr>
              <a:t>д</a:t>
            </a:r>
            <a:r>
              <a:rPr lang="ru-RU" sz="2400" dirty="0">
                <a:solidFill>
                  <a:schemeClr val="bg1"/>
                </a:solidFill>
              </a:rPr>
              <a:t>) </a:t>
            </a:r>
            <a:r>
              <a:rPr lang="ru-RU" sz="2400" dirty="0">
                <a:solidFill>
                  <a:srgbClr val="FFFF00"/>
                </a:solidFill>
              </a:rPr>
              <a:t>Определение стратегий соблюдения требований к документам включает в себя:</a:t>
            </a:r>
          </a:p>
          <a:p>
            <a:r>
              <a:rPr lang="ru-RU" sz="2400" dirty="0">
                <a:solidFill>
                  <a:schemeClr val="bg1"/>
                </a:solidFill>
              </a:rPr>
              <a:t>- стратегию соблюдения требований к документам, установление политики, стандартов, процедур и практических действий; </a:t>
            </a:r>
          </a:p>
          <a:p>
            <a:r>
              <a:rPr lang="ru-RU" sz="2400" dirty="0">
                <a:solidFill>
                  <a:schemeClr val="bg1"/>
                </a:solidFill>
              </a:rPr>
              <a:t>- проектирование новых систем и внедрение систем таким образом, чтобы соблюдались установленные </a:t>
            </a:r>
            <a:r>
              <a:rPr lang="ru-RU" sz="2400" dirty="0" smtClean="0">
                <a:solidFill>
                  <a:schemeClr val="bg1"/>
                </a:solidFill>
              </a:rPr>
              <a:t>требования. </a:t>
            </a:r>
            <a:endParaRPr lang="ru-RU" sz="2400" dirty="0">
              <a:solidFill>
                <a:schemeClr val="bg1"/>
              </a:solidFill>
            </a:endParaRPr>
          </a:p>
          <a:p>
            <a:r>
              <a:rPr lang="ru-RU" sz="2400" dirty="0">
                <a:solidFill>
                  <a:schemeClr val="bg1"/>
                </a:solidFill>
              </a:rPr>
              <a:t>Стратегия может быть применена к каждому требованию к документам отдельно или в комбинации.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3"/>
          <p:cNvSpPr txBox="1">
            <a:spLocks noChangeArrowheads="1"/>
          </p:cNvSpPr>
          <p:nvPr/>
        </p:nvSpPr>
        <p:spPr bwMode="auto">
          <a:xfrm>
            <a:off x="323850" y="0"/>
            <a:ext cx="8496300" cy="1125538"/>
          </a:xfrm>
          <a:prstGeom prst="rect">
            <a:avLst/>
          </a:prstGeom>
          <a:noFill/>
          <a:ln w="9525">
            <a:noFill/>
            <a:miter lim="800000"/>
            <a:headEnd/>
            <a:tailEnd/>
          </a:ln>
        </p:spPr>
        <p:txBody>
          <a:bodyPr lIns="0" tIns="0" rIns="0" bIns="0"/>
          <a:lstStyle/>
          <a:p>
            <a:pPr algn="ctr"/>
            <a:r>
              <a:rPr lang="ru-RU" sz="3200" dirty="0" smtClean="0">
                <a:solidFill>
                  <a:srgbClr val="FFFF00"/>
                </a:solidFill>
              </a:rPr>
              <a:t>Методология проектирования и внедрения документных систем</a:t>
            </a:r>
            <a:endParaRPr lang="ru-RU" sz="3200" b="1" dirty="0" smtClean="0">
              <a:solidFill>
                <a:srgbClr val="FFFF00"/>
              </a:solidFill>
            </a:endParaRPr>
          </a:p>
          <a:p>
            <a:pPr>
              <a:spcBef>
                <a:spcPct val="10000"/>
              </a:spcBef>
            </a:pPr>
            <a:endParaRPr lang="ru-RU" sz="2400" b="1" dirty="0">
              <a:solidFill>
                <a:srgbClr val="0F2BEC"/>
              </a:solidFill>
            </a:endParaRPr>
          </a:p>
        </p:txBody>
      </p:sp>
      <p:sp>
        <p:nvSpPr>
          <p:cNvPr id="17411"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F359CB32-A830-42E3-AE32-AEA28D37BEA6}" type="slidenum">
              <a:rPr lang="ru-RU">
                <a:solidFill>
                  <a:schemeClr val="bg1"/>
                </a:solidFill>
              </a:rPr>
              <a:pPr/>
              <a:t>18</a:t>
            </a:fld>
            <a:endParaRPr lang="ru-RU">
              <a:solidFill>
                <a:schemeClr val="bg1"/>
              </a:solidFill>
            </a:endParaRPr>
          </a:p>
        </p:txBody>
      </p:sp>
      <p:sp>
        <p:nvSpPr>
          <p:cNvPr id="17412" name="Rectangle 6"/>
          <p:cNvSpPr>
            <a:spLocks noChangeArrowheads="1"/>
          </p:cNvSpPr>
          <p:nvPr/>
        </p:nvSpPr>
        <p:spPr bwMode="auto">
          <a:xfrm>
            <a:off x="323850" y="1054100"/>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17413" name="Text Box 7"/>
          <p:cNvSpPr txBox="1">
            <a:spLocks noChangeArrowheads="1"/>
          </p:cNvSpPr>
          <p:nvPr/>
        </p:nvSpPr>
        <p:spPr bwMode="auto">
          <a:xfrm>
            <a:off x="226953" y="1128681"/>
            <a:ext cx="8799633" cy="5070505"/>
          </a:xfrm>
          <a:prstGeom prst="rect">
            <a:avLst/>
          </a:prstGeom>
          <a:noFill/>
          <a:ln w="3175">
            <a:noFill/>
            <a:prstDash val="dash"/>
            <a:miter lim="800000"/>
            <a:headEnd/>
            <a:tailEnd/>
          </a:ln>
        </p:spPr>
        <p:txBody>
          <a:bodyPr lIns="0" tIns="0" rIns="0" bIns="0"/>
          <a:lstStyle/>
          <a:p>
            <a:r>
              <a:rPr lang="ru-RU" sz="2400" dirty="0">
                <a:solidFill>
                  <a:schemeClr val="bg1"/>
                </a:solidFill>
              </a:rPr>
              <a:t>е) </a:t>
            </a:r>
            <a:r>
              <a:rPr lang="ru-RU" sz="2400" dirty="0">
                <a:solidFill>
                  <a:srgbClr val="FFFF00"/>
                </a:solidFill>
              </a:rPr>
              <a:t>Проектирование документной системы включает в себя: </a:t>
            </a:r>
          </a:p>
          <a:p>
            <a:r>
              <a:rPr lang="ru-RU" sz="2400" dirty="0">
                <a:solidFill>
                  <a:schemeClr val="bg1"/>
                </a:solidFill>
              </a:rPr>
              <a:t>- стратегию, процессы и </a:t>
            </a:r>
            <a:r>
              <a:rPr lang="ru-RU" sz="2400" dirty="0" smtClean="0">
                <a:solidFill>
                  <a:schemeClr val="bg1"/>
                </a:solidFill>
              </a:rPr>
              <a:t>практику; </a:t>
            </a:r>
            <a:endParaRPr lang="ru-RU" sz="2400" dirty="0">
              <a:solidFill>
                <a:schemeClr val="bg1"/>
              </a:solidFill>
            </a:endParaRPr>
          </a:p>
          <a:p>
            <a:r>
              <a:rPr lang="ru-RU" sz="2400" dirty="0">
                <a:solidFill>
                  <a:schemeClr val="bg1"/>
                </a:solidFill>
              </a:rPr>
              <a:t>- обеспечение того, чтобы документная система поддерживала процессы деловой </a:t>
            </a:r>
            <a:r>
              <a:rPr lang="ru-RU" sz="2400" dirty="0" smtClean="0">
                <a:solidFill>
                  <a:schemeClr val="bg1"/>
                </a:solidFill>
              </a:rPr>
              <a:t>деятельности; </a:t>
            </a:r>
            <a:endParaRPr lang="ru-RU" sz="2400" dirty="0">
              <a:solidFill>
                <a:schemeClr val="bg1"/>
              </a:solidFill>
            </a:endParaRPr>
          </a:p>
          <a:p>
            <a:r>
              <a:rPr lang="ru-RU" sz="2400" dirty="0">
                <a:solidFill>
                  <a:schemeClr val="bg1"/>
                </a:solidFill>
              </a:rPr>
              <a:t>- оценку и, в случае необходимости, </a:t>
            </a:r>
            <a:r>
              <a:rPr lang="ru-RU" sz="2400" dirty="0" err="1">
                <a:solidFill>
                  <a:schemeClr val="bg1"/>
                </a:solidFill>
              </a:rPr>
              <a:t>перепроектирование</a:t>
            </a:r>
            <a:r>
              <a:rPr lang="ru-RU" sz="2400" dirty="0">
                <a:solidFill>
                  <a:schemeClr val="bg1"/>
                </a:solidFill>
              </a:rPr>
              <a:t> процессов деловой деятельности, применяемых в деловой деятельности систем, а также действующих коммуникационных систем для включения в них управления документами. </a:t>
            </a:r>
          </a:p>
          <a:p>
            <a:r>
              <a:rPr lang="ru-RU" sz="2400" dirty="0">
                <a:solidFill>
                  <a:schemeClr val="bg1"/>
                </a:solidFill>
              </a:rPr>
              <a:t>ж) </a:t>
            </a:r>
            <a:r>
              <a:rPr lang="ru-RU" sz="2400" dirty="0">
                <a:solidFill>
                  <a:srgbClr val="FFFF00"/>
                </a:solidFill>
              </a:rPr>
              <a:t>Внедрение документной </a:t>
            </a:r>
            <a:r>
              <a:rPr lang="ru-RU" sz="2400" dirty="0" smtClean="0">
                <a:solidFill>
                  <a:srgbClr val="FFFF00"/>
                </a:solidFill>
              </a:rPr>
              <a:t>системы </a:t>
            </a:r>
            <a:r>
              <a:rPr lang="ru-RU" sz="2400" dirty="0" smtClean="0">
                <a:solidFill>
                  <a:schemeClr val="bg1"/>
                </a:solidFill>
              </a:rPr>
              <a:t>должно </a:t>
            </a:r>
            <a:r>
              <a:rPr lang="ru-RU" sz="2400" dirty="0">
                <a:solidFill>
                  <a:schemeClr val="bg1"/>
                </a:solidFill>
              </a:rPr>
              <a:t>проводиться системно с использованием проектного планирования и методологий, подходящих для данной ситуации, а также с целью интеграции работы документных систем с процессами деловой деятельности и связанными с ней системами.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3"/>
          <p:cNvSpPr txBox="1">
            <a:spLocks noChangeArrowheads="1"/>
          </p:cNvSpPr>
          <p:nvPr/>
        </p:nvSpPr>
        <p:spPr bwMode="auto">
          <a:xfrm>
            <a:off x="323850" y="0"/>
            <a:ext cx="8496300" cy="1125538"/>
          </a:xfrm>
          <a:prstGeom prst="rect">
            <a:avLst/>
          </a:prstGeom>
          <a:noFill/>
          <a:ln w="9525">
            <a:noFill/>
            <a:miter lim="800000"/>
            <a:headEnd/>
            <a:tailEnd/>
          </a:ln>
        </p:spPr>
        <p:txBody>
          <a:bodyPr lIns="0" tIns="0" rIns="0" bIns="0"/>
          <a:lstStyle/>
          <a:p>
            <a:pPr algn="ctr"/>
            <a:r>
              <a:rPr lang="ru-RU" sz="3200" dirty="0" smtClean="0">
                <a:solidFill>
                  <a:srgbClr val="FFFF00"/>
                </a:solidFill>
              </a:rPr>
              <a:t>Методология проектирования и внедрения документных систем</a:t>
            </a:r>
            <a:endParaRPr lang="ru-RU" sz="3200" b="1" dirty="0" smtClean="0">
              <a:solidFill>
                <a:srgbClr val="FFFF00"/>
              </a:solidFill>
            </a:endParaRPr>
          </a:p>
          <a:p>
            <a:pPr>
              <a:spcBef>
                <a:spcPct val="10000"/>
              </a:spcBef>
            </a:pPr>
            <a:endParaRPr lang="ru-RU" sz="2400" b="1" dirty="0">
              <a:solidFill>
                <a:srgbClr val="0F2BEC"/>
              </a:solidFill>
            </a:endParaRPr>
          </a:p>
        </p:txBody>
      </p:sp>
      <p:sp>
        <p:nvSpPr>
          <p:cNvPr id="17411"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F359CB32-A830-42E3-AE32-AEA28D37BEA6}" type="slidenum">
              <a:rPr lang="ru-RU">
                <a:solidFill>
                  <a:schemeClr val="bg1"/>
                </a:solidFill>
              </a:rPr>
              <a:pPr/>
              <a:t>19</a:t>
            </a:fld>
            <a:endParaRPr lang="ru-RU">
              <a:solidFill>
                <a:schemeClr val="bg1"/>
              </a:solidFill>
            </a:endParaRPr>
          </a:p>
        </p:txBody>
      </p:sp>
      <p:sp>
        <p:nvSpPr>
          <p:cNvPr id="17412" name="Rectangle 6"/>
          <p:cNvSpPr>
            <a:spLocks noChangeArrowheads="1"/>
          </p:cNvSpPr>
          <p:nvPr/>
        </p:nvSpPr>
        <p:spPr bwMode="auto">
          <a:xfrm>
            <a:off x="323850" y="1054100"/>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17413" name="Text Box 7"/>
          <p:cNvSpPr txBox="1">
            <a:spLocks noChangeArrowheads="1"/>
          </p:cNvSpPr>
          <p:nvPr/>
        </p:nvSpPr>
        <p:spPr bwMode="auto">
          <a:xfrm>
            <a:off x="323850" y="1412875"/>
            <a:ext cx="8496300" cy="4895850"/>
          </a:xfrm>
          <a:prstGeom prst="rect">
            <a:avLst/>
          </a:prstGeom>
          <a:noFill/>
          <a:ln w="3175">
            <a:noFill/>
            <a:prstDash val="dash"/>
            <a:miter lim="800000"/>
            <a:headEnd/>
            <a:tailEnd/>
          </a:ln>
        </p:spPr>
        <p:txBody>
          <a:bodyPr lIns="0" tIns="0" rIns="0" bIns="0"/>
          <a:lstStyle/>
          <a:p>
            <a:r>
              <a:rPr lang="ru-RU" sz="2400" dirty="0" err="1">
                <a:solidFill>
                  <a:schemeClr val="bg1"/>
                </a:solidFill>
              </a:rPr>
              <a:t>з</a:t>
            </a:r>
            <a:r>
              <a:rPr lang="ru-RU" sz="2400" dirty="0">
                <a:solidFill>
                  <a:schemeClr val="bg1"/>
                </a:solidFill>
              </a:rPr>
              <a:t>) </a:t>
            </a:r>
            <a:r>
              <a:rPr lang="ru-RU" sz="2400" dirty="0">
                <a:solidFill>
                  <a:srgbClr val="FFFF00"/>
                </a:solidFill>
              </a:rPr>
              <a:t>Обследование после внедрения представляет собой:</a:t>
            </a:r>
          </a:p>
          <a:p>
            <a:r>
              <a:rPr lang="ru-RU" sz="2400" dirty="0">
                <a:solidFill>
                  <a:schemeClr val="bg1"/>
                </a:solidFill>
              </a:rPr>
              <a:t>- неотъемлемый и непрерывный процесс сбора информации о работе документной системы. (Это может быть проведено путем интервьюирования работников и основных исполнителей при помощи анкет, наблюдения за системой в действии, изучения процедурных инструкций, учебных материалов и другой документации, а также путем проведения выборочных проверок качества документов, использования контрольных мер); </a:t>
            </a:r>
          </a:p>
          <a:p>
            <a:r>
              <a:rPr lang="ru-RU" sz="2400" dirty="0">
                <a:solidFill>
                  <a:schemeClr val="bg1"/>
                </a:solidFill>
              </a:rPr>
              <a:t>- проверку и оценку работы документной системы; </a:t>
            </a:r>
          </a:p>
          <a:p>
            <a:r>
              <a:rPr lang="ru-RU" sz="2400" dirty="0">
                <a:solidFill>
                  <a:schemeClr val="bg1"/>
                </a:solidFill>
              </a:rPr>
              <a:t>- инициирование и мониторинг корректирующих действий; установление режима непрерывного мониторинга и регулярной оценки.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3"/>
          <p:cNvSpPr txBox="1">
            <a:spLocks noChangeArrowheads="1"/>
          </p:cNvSpPr>
          <p:nvPr/>
        </p:nvSpPr>
        <p:spPr bwMode="auto">
          <a:xfrm>
            <a:off x="323850" y="0"/>
            <a:ext cx="8496300" cy="1125538"/>
          </a:xfrm>
          <a:prstGeom prst="rect">
            <a:avLst/>
          </a:prstGeom>
          <a:noFill/>
          <a:ln w="9525">
            <a:noFill/>
            <a:miter lim="800000"/>
            <a:headEnd/>
            <a:tailEnd/>
          </a:ln>
        </p:spPr>
        <p:txBody>
          <a:bodyPr lIns="0" tIns="0" rIns="0" bIns="0"/>
          <a:lstStyle/>
          <a:p>
            <a:pPr algn="ctr"/>
            <a:r>
              <a:rPr lang="ru-RU" sz="4000" b="1">
                <a:solidFill>
                  <a:srgbClr val="FFFF00"/>
                </a:solidFill>
              </a:rPr>
              <a:t>Содержание</a:t>
            </a:r>
          </a:p>
          <a:p>
            <a:pPr>
              <a:spcBef>
                <a:spcPct val="10000"/>
              </a:spcBef>
            </a:pPr>
            <a:endParaRPr lang="ru-RU" sz="2400" b="1">
              <a:solidFill>
                <a:srgbClr val="0F2BEC"/>
              </a:solidFill>
            </a:endParaRPr>
          </a:p>
        </p:txBody>
      </p:sp>
      <p:sp>
        <p:nvSpPr>
          <p:cNvPr id="3075"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9B2FB19E-A957-408F-8549-FCF5A5877636}" type="slidenum">
              <a:rPr lang="ru-RU">
                <a:solidFill>
                  <a:schemeClr val="bg1"/>
                </a:solidFill>
              </a:rPr>
              <a:pPr/>
              <a:t>2</a:t>
            </a:fld>
            <a:endParaRPr lang="ru-RU">
              <a:solidFill>
                <a:schemeClr val="bg1"/>
              </a:solidFill>
            </a:endParaRPr>
          </a:p>
        </p:txBody>
      </p:sp>
      <p:sp>
        <p:nvSpPr>
          <p:cNvPr id="3076" name="Rectangle 6"/>
          <p:cNvSpPr>
            <a:spLocks noChangeArrowheads="1"/>
          </p:cNvSpPr>
          <p:nvPr/>
        </p:nvSpPr>
        <p:spPr bwMode="auto">
          <a:xfrm>
            <a:off x="323850" y="1054100"/>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3077" name="Text Box 7"/>
          <p:cNvSpPr txBox="1">
            <a:spLocks noChangeArrowheads="1"/>
          </p:cNvSpPr>
          <p:nvPr/>
        </p:nvSpPr>
        <p:spPr bwMode="auto">
          <a:xfrm>
            <a:off x="323850" y="1412875"/>
            <a:ext cx="8496300" cy="4895850"/>
          </a:xfrm>
          <a:prstGeom prst="rect">
            <a:avLst/>
          </a:prstGeom>
          <a:noFill/>
          <a:ln w="3175">
            <a:noFill/>
            <a:prstDash val="dash"/>
            <a:miter lim="800000"/>
            <a:headEnd/>
            <a:tailEnd/>
          </a:ln>
        </p:spPr>
        <p:txBody>
          <a:bodyPr lIns="0" tIns="0" rIns="0" bIns="0"/>
          <a:lstStyle/>
          <a:p>
            <a:pPr marL="342900" indent="-342900">
              <a:spcBef>
                <a:spcPct val="10000"/>
              </a:spcBef>
              <a:buFontTx/>
              <a:buAutoNum type="arabicPeriod"/>
            </a:pPr>
            <a:r>
              <a:rPr lang="ru-RU" sz="2400">
                <a:solidFill>
                  <a:schemeClr val="bg1"/>
                </a:solidFill>
              </a:rPr>
              <a:t>Учебный материал</a:t>
            </a:r>
          </a:p>
          <a:p>
            <a:pPr marL="342900" indent="-342900">
              <a:spcBef>
                <a:spcPct val="10000"/>
              </a:spcBef>
              <a:buFontTx/>
              <a:buAutoNum type="arabicPeriod"/>
            </a:pPr>
            <a:r>
              <a:rPr lang="ru-RU" sz="2400">
                <a:solidFill>
                  <a:schemeClr val="bg1"/>
                </a:solidFill>
              </a:rPr>
              <a:t>Вопросы для самопроверки</a:t>
            </a:r>
          </a:p>
          <a:p>
            <a:pPr marL="342900" indent="-342900">
              <a:spcBef>
                <a:spcPct val="10000"/>
              </a:spcBef>
              <a:buFontTx/>
              <a:buAutoNum type="arabicPeriod"/>
            </a:pPr>
            <a:r>
              <a:rPr lang="ru-RU" sz="2400">
                <a:solidFill>
                  <a:schemeClr val="bg1"/>
                </a:solidFill>
              </a:rPr>
              <a:t>Рекомендуемая литература</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3"/>
          <p:cNvSpPr txBox="1">
            <a:spLocks noChangeArrowheads="1"/>
          </p:cNvSpPr>
          <p:nvPr/>
        </p:nvSpPr>
        <p:spPr bwMode="auto">
          <a:xfrm>
            <a:off x="323850" y="0"/>
            <a:ext cx="8496300" cy="544513"/>
          </a:xfrm>
          <a:prstGeom prst="rect">
            <a:avLst/>
          </a:prstGeom>
          <a:noFill/>
          <a:ln w="9525">
            <a:noFill/>
            <a:miter lim="800000"/>
            <a:headEnd/>
            <a:tailEnd/>
          </a:ln>
        </p:spPr>
        <p:txBody>
          <a:bodyPr lIns="0" tIns="0" rIns="0" bIns="0"/>
          <a:lstStyle/>
          <a:p>
            <a:pPr algn="ctr"/>
            <a:r>
              <a:rPr lang="ru-RU" sz="3200" b="1" dirty="0">
                <a:solidFill>
                  <a:srgbClr val="FFFF00"/>
                </a:solidFill>
              </a:rPr>
              <a:t>ГОСТ Р 52294-2004</a:t>
            </a:r>
          </a:p>
          <a:p>
            <a:pPr>
              <a:spcBef>
                <a:spcPct val="10000"/>
              </a:spcBef>
            </a:pPr>
            <a:endParaRPr lang="ru-RU" sz="2400" b="1" dirty="0">
              <a:solidFill>
                <a:srgbClr val="0F2BEC"/>
              </a:solidFill>
            </a:endParaRPr>
          </a:p>
        </p:txBody>
      </p:sp>
      <p:sp>
        <p:nvSpPr>
          <p:cNvPr id="4099"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B22A5C97-0023-4C77-AEEE-893A4D0EA956}" type="slidenum">
              <a:rPr lang="ru-RU">
                <a:solidFill>
                  <a:schemeClr val="bg1"/>
                </a:solidFill>
              </a:rPr>
              <a:pPr/>
              <a:t>20</a:t>
            </a:fld>
            <a:endParaRPr lang="ru-RU">
              <a:solidFill>
                <a:schemeClr val="bg1"/>
              </a:solidFill>
            </a:endParaRPr>
          </a:p>
        </p:txBody>
      </p:sp>
      <p:sp>
        <p:nvSpPr>
          <p:cNvPr id="4100" name="Rectangle 6"/>
          <p:cNvSpPr>
            <a:spLocks noChangeArrowheads="1"/>
          </p:cNvSpPr>
          <p:nvPr/>
        </p:nvSpPr>
        <p:spPr bwMode="auto">
          <a:xfrm>
            <a:off x="263525" y="508000"/>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4101" name="Text Box 7"/>
          <p:cNvSpPr txBox="1">
            <a:spLocks noChangeArrowheads="1"/>
          </p:cNvSpPr>
          <p:nvPr/>
        </p:nvSpPr>
        <p:spPr bwMode="auto">
          <a:xfrm>
            <a:off x="323850" y="836613"/>
            <a:ext cx="8496300" cy="5472112"/>
          </a:xfrm>
          <a:prstGeom prst="rect">
            <a:avLst/>
          </a:prstGeom>
          <a:noFill/>
          <a:ln w="3175">
            <a:noFill/>
            <a:prstDash val="dash"/>
            <a:miter lim="800000"/>
            <a:headEnd/>
            <a:tailEnd/>
          </a:ln>
        </p:spPr>
        <p:txBody>
          <a:bodyPr lIns="0" tIns="0" rIns="0" bIns="0"/>
          <a:lstStyle/>
          <a:p>
            <a:pPr>
              <a:defRPr/>
            </a:pPr>
            <a:r>
              <a:rPr lang="ru-RU" sz="2400" dirty="0">
                <a:solidFill>
                  <a:srgbClr val="FFFF00"/>
                </a:solidFill>
              </a:rPr>
              <a:t>Информационная технология Управление организацией электронный регламент административной и служебной деятельности Основные положения</a:t>
            </a:r>
            <a:r>
              <a:rPr lang="en-US" sz="2400" dirty="0">
                <a:solidFill>
                  <a:schemeClr val="bg1"/>
                </a:solidFill>
              </a:rPr>
              <a:t> </a:t>
            </a:r>
            <a:endParaRPr lang="ru-RU" sz="2400" dirty="0">
              <a:solidFill>
                <a:schemeClr val="bg1"/>
              </a:solidFill>
            </a:endParaRPr>
          </a:p>
          <a:p>
            <a:pPr>
              <a:defRPr/>
            </a:pPr>
            <a:r>
              <a:rPr lang="ru-RU" sz="2400" dirty="0">
                <a:solidFill>
                  <a:schemeClr val="bg1"/>
                </a:solidFill>
              </a:rPr>
              <a:t>ОКС 35.020 ОКСТУ 4002 Дата введения 2005-07-01 </a:t>
            </a:r>
          </a:p>
          <a:p>
            <a:pPr>
              <a:defRPr/>
            </a:pPr>
            <a:r>
              <a:rPr lang="ru-RU" sz="2400" dirty="0">
                <a:solidFill>
                  <a:schemeClr val="bg1"/>
                </a:solidFill>
              </a:rPr>
              <a:t>  </a:t>
            </a:r>
          </a:p>
          <a:p>
            <a:pPr>
              <a:defRPr/>
            </a:pPr>
            <a:r>
              <a:rPr lang="ru-RU" sz="2400" dirty="0">
                <a:solidFill>
                  <a:schemeClr val="bg1"/>
                </a:solidFill>
              </a:rPr>
              <a:t>Настоящий стандарт распространяется на автоматизированные системы обработки информации и управления учреждений, предприятий и организаций независимо от форм собственности и подчинения и определяет основные положения по созданию, внедрению, эксплуатации и сопровождению электронного регламента их административной и служебной деятельности.</a:t>
            </a:r>
          </a:p>
          <a:p>
            <a:pPr>
              <a:defRPr/>
            </a:pPr>
            <a:r>
              <a:rPr lang="ru-RU" sz="2400" dirty="0">
                <a:solidFill>
                  <a:schemeClr val="bg1"/>
                </a:solidFill>
              </a:rPr>
              <a:t>Положения стандарта следует учитывать при создании новых или совершенствовании существующих технологий управления организацией.</a:t>
            </a:r>
          </a:p>
          <a:p>
            <a:pPr marL="342900" indent="-342900">
              <a:spcBef>
                <a:spcPct val="10000"/>
              </a:spcBef>
              <a:defRPr/>
            </a:pPr>
            <a:endParaRPr lang="ru-RU" sz="1600" dirty="0">
              <a:solidFill>
                <a:schemeClr val="bg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3"/>
          <p:cNvSpPr txBox="1">
            <a:spLocks noChangeArrowheads="1"/>
          </p:cNvSpPr>
          <p:nvPr/>
        </p:nvSpPr>
        <p:spPr bwMode="auto">
          <a:xfrm>
            <a:off x="323850" y="0"/>
            <a:ext cx="8496300" cy="836613"/>
          </a:xfrm>
          <a:prstGeom prst="rect">
            <a:avLst/>
          </a:prstGeom>
          <a:noFill/>
          <a:ln w="9525">
            <a:noFill/>
            <a:miter lim="800000"/>
            <a:headEnd/>
            <a:tailEnd/>
          </a:ln>
        </p:spPr>
        <p:txBody>
          <a:bodyPr lIns="0" tIns="0" rIns="0" bIns="0"/>
          <a:lstStyle/>
          <a:p>
            <a:pPr algn="ctr"/>
            <a:r>
              <a:rPr lang="ru-RU" sz="2800">
                <a:solidFill>
                  <a:srgbClr val="FFFF00"/>
                </a:solidFill>
              </a:rPr>
              <a:t>Термины по ГОСТ Р ИСО 9000 и ГОСТ Р ИСО/МЭК 12207</a:t>
            </a:r>
            <a:endParaRPr lang="ru-RU" sz="3200" b="1">
              <a:solidFill>
                <a:srgbClr val="FFFF00"/>
              </a:solidFill>
            </a:endParaRPr>
          </a:p>
          <a:p>
            <a:pPr>
              <a:spcBef>
                <a:spcPct val="10000"/>
              </a:spcBef>
            </a:pPr>
            <a:endParaRPr lang="ru-RU" sz="2400" b="1">
              <a:solidFill>
                <a:srgbClr val="0F2BEC"/>
              </a:solidFill>
            </a:endParaRPr>
          </a:p>
        </p:txBody>
      </p:sp>
      <p:sp>
        <p:nvSpPr>
          <p:cNvPr id="5123"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8F5729D7-806E-4DB8-A468-E7321D01F65D}" type="slidenum">
              <a:rPr lang="ru-RU">
                <a:solidFill>
                  <a:schemeClr val="bg1"/>
                </a:solidFill>
              </a:rPr>
              <a:pPr/>
              <a:t>21</a:t>
            </a:fld>
            <a:endParaRPr lang="ru-RU">
              <a:solidFill>
                <a:schemeClr val="bg1"/>
              </a:solidFill>
            </a:endParaRPr>
          </a:p>
        </p:txBody>
      </p:sp>
      <p:sp>
        <p:nvSpPr>
          <p:cNvPr id="5124" name="Rectangle 6"/>
          <p:cNvSpPr>
            <a:spLocks noChangeArrowheads="1"/>
          </p:cNvSpPr>
          <p:nvPr/>
        </p:nvSpPr>
        <p:spPr bwMode="auto">
          <a:xfrm>
            <a:off x="336550" y="836613"/>
            <a:ext cx="8496300" cy="71437"/>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5125" name="Text Box 7"/>
          <p:cNvSpPr txBox="1">
            <a:spLocks noChangeArrowheads="1"/>
          </p:cNvSpPr>
          <p:nvPr/>
        </p:nvSpPr>
        <p:spPr bwMode="auto">
          <a:xfrm>
            <a:off x="323850" y="909638"/>
            <a:ext cx="8496300" cy="5399087"/>
          </a:xfrm>
          <a:prstGeom prst="rect">
            <a:avLst/>
          </a:prstGeom>
          <a:noFill/>
          <a:ln w="3175">
            <a:noFill/>
            <a:prstDash val="dash"/>
            <a:miter lim="800000"/>
            <a:headEnd/>
            <a:tailEnd/>
          </a:ln>
        </p:spPr>
        <p:txBody>
          <a:bodyPr lIns="0" tIns="0" rIns="0" bIns="0"/>
          <a:lstStyle/>
          <a:p>
            <a:r>
              <a:rPr lang="ru-RU" sz="2400" b="1">
                <a:solidFill>
                  <a:srgbClr val="FFFF00"/>
                </a:solidFill>
              </a:rPr>
              <a:t>операция (работа):</a:t>
            </a:r>
            <a:r>
              <a:rPr lang="ru-RU" sz="2400">
                <a:solidFill>
                  <a:srgbClr val="FFFF00"/>
                </a:solidFill>
              </a:rPr>
              <a:t> </a:t>
            </a:r>
            <a:r>
              <a:rPr lang="ru-RU" sz="2400">
                <a:solidFill>
                  <a:schemeClr val="bg1"/>
                </a:solidFill>
              </a:rPr>
              <a:t>Часть рабочего процесса, создающая воспроизводимый результат в рамках рабочего процесса.</a:t>
            </a:r>
            <a:br>
              <a:rPr lang="ru-RU" sz="2400">
                <a:solidFill>
                  <a:schemeClr val="bg1"/>
                </a:solidFill>
              </a:rPr>
            </a:br>
            <a:endParaRPr lang="ru-RU" sz="2400">
              <a:solidFill>
                <a:srgbClr val="FFFF00"/>
              </a:solidFill>
            </a:endParaRPr>
          </a:p>
          <a:p>
            <a:r>
              <a:rPr lang="ru-RU" sz="2400" b="1">
                <a:solidFill>
                  <a:srgbClr val="FFFF00"/>
                </a:solidFill>
              </a:rPr>
              <a:t>показатели рабочего процесса:</a:t>
            </a:r>
            <a:r>
              <a:rPr lang="ru-RU" sz="2400">
                <a:solidFill>
                  <a:srgbClr val="FFFF00"/>
                </a:solidFill>
              </a:rPr>
              <a:t> </a:t>
            </a:r>
            <a:r>
              <a:rPr lang="ru-RU" sz="2400">
                <a:solidFill>
                  <a:schemeClr val="bg1"/>
                </a:solidFill>
              </a:rPr>
              <a:t>Измеримые количественные и (или) качественные характеристики рабочего процесса.</a:t>
            </a:r>
          </a:p>
          <a:p>
            <a:endParaRPr lang="ru-RU" sz="2400">
              <a:solidFill>
                <a:srgbClr val="FFFF00"/>
              </a:solidFill>
            </a:endParaRPr>
          </a:p>
          <a:p>
            <a:r>
              <a:rPr lang="ru-RU" sz="2400" b="1">
                <a:solidFill>
                  <a:srgbClr val="FFFF00"/>
                </a:solidFill>
              </a:rPr>
              <a:t>показатели эффективности рабочего процесса:</a:t>
            </a:r>
            <a:r>
              <a:rPr lang="ru-RU" sz="2400">
                <a:solidFill>
                  <a:srgbClr val="FFFF00"/>
                </a:solidFill>
              </a:rPr>
              <a:t> </a:t>
            </a:r>
            <a:r>
              <a:rPr lang="ru-RU" sz="2400">
                <a:solidFill>
                  <a:schemeClr val="bg1"/>
                </a:solidFill>
              </a:rPr>
              <a:t>Показатели рабочего процесса, определяющие отношение между достигнутым результатом и использованными ресурсами.</a:t>
            </a:r>
            <a:br>
              <a:rPr lang="ru-RU" sz="2400">
                <a:solidFill>
                  <a:schemeClr val="bg1"/>
                </a:solidFill>
              </a:rPr>
            </a:br>
            <a:endParaRPr lang="ru-RU" sz="2400">
              <a:solidFill>
                <a:schemeClr val="bg1"/>
              </a:solidFill>
            </a:endParaRPr>
          </a:p>
          <a:p>
            <a:r>
              <a:rPr lang="ru-RU" sz="2400" b="1">
                <a:solidFill>
                  <a:srgbClr val="FFFF00"/>
                </a:solidFill>
              </a:rPr>
              <a:t>рабочий процесс:</a:t>
            </a:r>
            <a:r>
              <a:rPr lang="ru-RU" sz="2400">
                <a:solidFill>
                  <a:srgbClr val="FFFF00"/>
                </a:solidFill>
              </a:rPr>
              <a:t> </a:t>
            </a:r>
            <a:r>
              <a:rPr lang="ru-RU" sz="2400">
                <a:solidFill>
                  <a:schemeClr val="bg1"/>
                </a:solidFill>
              </a:rPr>
              <a:t>Совокупность взаимосвязанных или взаимодействующих видов деятельности, преобразующих входы в выходы и реализуемых в пределах организации.</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3"/>
          <p:cNvSpPr txBox="1">
            <a:spLocks noChangeArrowheads="1"/>
          </p:cNvSpPr>
          <p:nvPr/>
        </p:nvSpPr>
        <p:spPr bwMode="auto">
          <a:xfrm>
            <a:off x="323850" y="0"/>
            <a:ext cx="8496300" cy="1125538"/>
          </a:xfrm>
          <a:prstGeom prst="rect">
            <a:avLst/>
          </a:prstGeom>
          <a:noFill/>
          <a:ln w="9525">
            <a:noFill/>
            <a:miter lim="800000"/>
            <a:headEnd/>
            <a:tailEnd/>
          </a:ln>
        </p:spPr>
        <p:txBody>
          <a:bodyPr lIns="0" tIns="0" rIns="0" bIns="0"/>
          <a:lstStyle/>
          <a:p>
            <a:pPr algn="ctr"/>
            <a:r>
              <a:rPr lang="ru-RU" sz="3200">
                <a:solidFill>
                  <a:srgbClr val="FFFF00"/>
                </a:solidFill>
              </a:rPr>
              <a:t>Термины по ГОСТ Р ИСО 9000 и ГОСТ Р ИСО/МЭК 12207</a:t>
            </a:r>
            <a:endParaRPr lang="ru-RU" sz="3600" b="1">
              <a:solidFill>
                <a:srgbClr val="FFFF00"/>
              </a:solidFill>
            </a:endParaRPr>
          </a:p>
          <a:p>
            <a:pPr>
              <a:spcBef>
                <a:spcPct val="10000"/>
              </a:spcBef>
            </a:pPr>
            <a:endParaRPr lang="ru-RU" sz="2400" b="1">
              <a:solidFill>
                <a:srgbClr val="0F2BEC"/>
              </a:solidFill>
            </a:endParaRPr>
          </a:p>
        </p:txBody>
      </p:sp>
      <p:sp>
        <p:nvSpPr>
          <p:cNvPr id="6147"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9AECF88F-E4EE-4109-9A16-A13F695C57B3}" type="slidenum">
              <a:rPr lang="ru-RU">
                <a:solidFill>
                  <a:schemeClr val="bg1"/>
                </a:solidFill>
              </a:rPr>
              <a:pPr/>
              <a:t>22</a:t>
            </a:fld>
            <a:endParaRPr lang="ru-RU">
              <a:solidFill>
                <a:schemeClr val="bg1"/>
              </a:solidFill>
            </a:endParaRPr>
          </a:p>
        </p:txBody>
      </p:sp>
      <p:sp>
        <p:nvSpPr>
          <p:cNvPr id="6148" name="Rectangle 6"/>
          <p:cNvSpPr>
            <a:spLocks noChangeArrowheads="1"/>
          </p:cNvSpPr>
          <p:nvPr/>
        </p:nvSpPr>
        <p:spPr bwMode="auto">
          <a:xfrm>
            <a:off x="323850" y="1054100"/>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6149" name="Text Box 7"/>
          <p:cNvSpPr txBox="1">
            <a:spLocks noChangeArrowheads="1"/>
          </p:cNvSpPr>
          <p:nvPr/>
        </p:nvSpPr>
        <p:spPr bwMode="auto">
          <a:xfrm>
            <a:off x="323850" y="1412875"/>
            <a:ext cx="8496300" cy="4895850"/>
          </a:xfrm>
          <a:prstGeom prst="rect">
            <a:avLst/>
          </a:prstGeom>
          <a:noFill/>
          <a:ln w="3175">
            <a:noFill/>
            <a:prstDash val="dash"/>
            <a:miter lim="800000"/>
            <a:headEnd/>
            <a:tailEnd/>
          </a:ln>
        </p:spPr>
        <p:txBody>
          <a:bodyPr lIns="0" tIns="0" rIns="0" bIns="0"/>
          <a:lstStyle/>
          <a:p>
            <a:r>
              <a:rPr lang="ru-RU" sz="2400" b="1">
                <a:solidFill>
                  <a:srgbClr val="FFFF00"/>
                </a:solidFill>
              </a:rPr>
              <a:t>регламент:</a:t>
            </a:r>
            <a:r>
              <a:rPr lang="ru-RU" sz="2400">
                <a:solidFill>
                  <a:srgbClr val="FFFF00"/>
                </a:solidFill>
              </a:rPr>
              <a:t> </a:t>
            </a:r>
            <a:r>
              <a:rPr lang="ru-RU" sz="2400">
                <a:solidFill>
                  <a:schemeClr val="bg1"/>
                </a:solidFill>
              </a:rPr>
              <a:t>Совокупность правил, устанавливающих порядок проведения работ или осуществления деятельности.</a:t>
            </a:r>
          </a:p>
          <a:p>
            <a:r>
              <a:rPr lang="ru-RU" sz="2400" b="1">
                <a:solidFill>
                  <a:srgbClr val="FFFF00"/>
                </a:solidFill>
              </a:rPr>
              <a:t>регламент административной и служебной деятельности:</a:t>
            </a:r>
            <a:r>
              <a:rPr lang="ru-RU" sz="2400">
                <a:solidFill>
                  <a:srgbClr val="FFFF00"/>
                </a:solidFill>
              </a:rPr>
              <a:t> </a:t>
            </a:r>
            <a:r>
              <a:rPr lang="ru-RU" sz="2400">
                <a:solidFill>
                  <a:schemeClr val="bg1"/>
                </a:solidFill>
              </a:rPr>
              <a:t>Совокупность правил, устанавливающих порядок деятельности администрации, менеджеров и исполнителей организации в рамках согласованных рабочих процессов, обеспечивающих достижение заявленных целей.</a:t>
            </a:r>
          </a:p>
          <a:p>
            <a:r>
              <a:rPr lang="ru-RU" sz="2400" b="1">
                <a:solidFill>
                  <a:srgbClr val="FFFF00"/>
                </a:solidFill>
              </a:rPr>
              <a:t>электронный регламент административной и служебной деятельности:</a:t>
            </a:r>
            <a:r>
              <a:rPr lang="ru-RU" sz="2400">
                <a:solidFill>
                  <a:srgbClr val="FFFF00"/>
                </a:solidFill>
              </a:rPr>
              <a:t> </a:t>
            </a:r>
            <a:r>
              <a:rPr lang="ru-RU" sz="2400">
                <a:solidFill>
                  <a:schemeClr val="bg1"/>
                </a:solidFill>
              </a:rPr>
              <a:t>Регламент административной и служебной деятельности, реализованный с применением информационно-коммуникационных технологий.</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3"/>
          <p:cNvSpPr txBox="1">
            <a:spLocks noChangeArrowheads="1"/>
          </p:cNvSpPr>
          <p:nvPr/>
        </p:nvSpPr>
        <p:spPr bwMode="auto">
          <a:xfrm>
            <a:off x="323850" y="0"/>
            <a:ext cx="8496300" cy="1125538"/>
          </a:xfrm>
          <a:prstGeom prst="rect">
            <a:avLst/>
          </a:prstGeom>
          <a:noFill/>
          <a:ln w="9525">
            <a:noFill/>
            <a:miter lim="800000"/>
            <a:headEnd/>
            <a:tailEnd/>
          </a:ln>
        </p:spPr>
        <p:txBody>
          <a:bodyPr lIns="0" tIns="0" rIns="0" bIns="0"/>
          <a:lstStyle/>
          <a:p>
            <a:pPr algn="ctr"/>
            <a:r>
              <a:rPr lang="ru-RU" sz="3200" b="1" dirty="0" smtClean="0">
                <a:solidFill>
                  <a:srgbClr val="FFFF00"/>
                </a:solidFill>
              </a:rPr>
              <a:t>ГОСТ Р 52294-2004</a:t>
            </a:r>
          </a:p>
          <a:p>
            <a:pPr>
              <a:spcBef>
                <a:spcPct val="10000"/>
              </a:spcBef>
            </a:pPr>
            <a:endParaRPr lang="ru-RU" sz="2400" b="1" dirty="0">
              <a:solidFill>
                <a:srgbClr val="0F2BEC"/>
              </a:solidFill>
            </a:endParaRPr>
          </a:p>
        </p:txBody>
      </p:sp>
      <p:sp>
        <p:nvSpPr>
          <p:cNvPr id="17411"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F359CB32-A830-42E3-AE32-AEA28D37BEA6}" type="slidenum">
              <a:rPr lang="ru-RU">
                <a:solidFill>
                  <a:schemeClr val="bg1"/>
                </a:solidFill>
              </a:rPr>
              <a:pPr/>
              <a:t>23</a:t>
            </a:fld>
            <a:endParaRPr lang="ru-RU">
              <a:solidFill>
                <a:schemeClr val="bg1"/>
              </a:solidFill>
            </a:endParaRPr>
          </a:p>
        </p:txBody>
      </p:sp>
      <p:sp>
        <p:nvSpPr>
          <p:cNvPr id="17412" name="Rectangle 6"/>
          <p:cNvSpPr>
            <a:spLocks noChangeArrowheads="1"/>
          </p:cNvSpPr>
          <p:nvPr/>
        </p:nvSpPr>
        <p:spPr bwMode="auto">
          <a:xfrm>
            <a:off x="336492" y="471447"/>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17413" name="Text Box 7"/>
          <p:cNvSpPr txBox="1">
            <a:spLocks noChangeArrowheads="1"/>
          </p:cNvSpPr>
          <p:nvPr/>
        </p:nvSpPr>
        <p:spPr bwMode="auto">
          <a:xfrm>
            <a:off x="323850" y="544473"/>
            <a:ext cx="8496300" cy="5764253"/>
          </a:xfrm>
          <a:prstGeom prst="rect">
            <a:avLst/>
          </a:prstGeom>
          <a:noFill/>
          <a:ln w="3175">
            <a:noFill/>
            <a:prstDash val="dash"/>
            <a:miter lim="800000"/>
            <a:headEnd/>
            <a:tailEnd/>
          </a:ln>
        </p:spPr>
        <p:txBody>
          <a:bodyPr lIns="0" tIns="0" rIns="0" bIns="0"/>
          <a:lstStyle/>
          <a:p>
            <a:r>
              <a:rPr lang="ru-RU" sz="2400" dirty="0">
                <a:solidFill>
                  <a:schemeClr val="bg1"/>
                </a:solidFill>
              </a:rPr>
              <a:t>В основе системного проектирования электронного регламента лежит представление об организации в ее взаимодействии со своим окружением как о едином целом, обеспечивающем необходимые для самой организации и ее потребителей результаты через согласование в общей логике деятельности таких элементов, как: </a:t>
            </a:r>
          </a:p>
          <a:p>
            <a:r>
              <a:rPr lang="ru-RU" sz="2400" dirty="0">
                <a:solidFill>
                  <a:schemeClr val="bg1"/>
                </a:solidFill>
              </a:rPr>
              <a:t>- цели; </a:t>
            </a:r>
          </a:p>
          <a:p>
            <a:r>
              <a:rPr lang="ru-RU" sz="2400" dirty="0">
                <a:solidFill>
                  <a:schemeClr val="bg1"/>
                </a:solidFill>
              </a:rPr>
              <a:t>- ресурсы;</a:t>
            </a:r>
          </a:p>
          <a:p>
            <a:r>
              <a:rPr lang="ru-RU" sz="2400" dirty="0">
                <a:solidFill>
                  <a:schemeClr val="bg1"/>
                </a:solidFill>
              </a:rPr>
              <a:t>- составляющие деятельности организации и принципы их взаимодействия; </a:t>
            </a:r>
          </a:p>
          <a:p>
            <a:r>
              <a:rPr lang="ru-RU" sz="2400" dirty="0">
                <a:solidFill>
                  <a:schemeClr val="bg1"/>
                </a:solidFill>
              </a:rPr>
              <a:t>- компетенции (в том числе при взаимодействии с другими организациями и лицами);</a:t>
            </a:r>
          </a:p>
          <a:p>
            <a:r>
              <a:rPr lang="ru-RU" sz="2400" dirty="0">
                <a:solidFill>
                  <a:schemeClr val="bg1"/>
                </a:solidFill>
              </a:rPr>
              <a:t>- границы компетенции и управления (организационные, правовые, технологические и другие ограничения). Часть границ устанавливает сама организация, часть устанавливается внешним окружением</a:t>
            </a:r>
            <a:r>
              <a:rPr lang="ru-RU" sz="2400" dirty="0" smtClean="0">
                <a:solidFill>
                  <a:schemeClr val="bg1"/>
                </a:solidFill>
              </a:rPr>
              <a:t>.</a:t>
            </a:r>
            <a:endParaRPr lang="ru-RU" sz="2400" dirty="0">
              <a:solidFill>
                <a:schemeClr val="bg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3"/>
          <p:cNvSpPr txBox="1">
            <a:spLocks noChangeArrowheads="1"/>
          </p:cNvSpPr>
          <p:nvPr/>
        </p:nvSpPr>
        <p:spPr bwMode="auto">
          <a:xfrm>
            <a:off x="323850" y="0"/>
            <a:ext cx="8496300" cy="1125538"/>
          </a:xfrm>
          <a:prstGeom prst="rect">
            <a:avLst/>
          </a:prstGeom>
          <a:noFill/>
          <a:ln w="9525">
            <a:noFill/>
            <a:miter lim="800000"/>
            <a:headEnd/>
            <a:tailEnd/>
          </a:ln>
        </p:spPr>
        <p:txBody>
          <a:bodyPr lIns="0" tIns="0" rIns="0" bIns="0"/>
          <a:lstStyle/>
          <a:p>
            <a:pPr algn="ctr"/>
            <a:r>
              <a:rPr lang="ru-RU" sz="3200" b="1" dirty="0" smtClean="0">
                <a:solidFill>
                  <a:srgbClr val="FFFF00"/>
                </a:solidFill>
              </a:rPr>
              <a:t>ГОСТ Р 52294-2004</a:t>
            </a:r>
          </a:p>
          <a:p>
            <a:pPr>
              <a:spcBef>
                <a:spcPct val="10000"/>
              </a:spcBef>
            </a:pPr>
            <a:endParaRPr lang="ru-RU" sz="2400" b="1" dirty="0">
              <a:solidFill>
                <a:srgbClr val="0F2BEC"/>
              </a:solidFill>
            </a:endParaRPr>
          </a:p>
        </p:txBody>
      </p:sp>
      <p:sp>
        <p:nvSpPr>
          <p:cNvPr id="17411"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F359CB32-A830-42E3-AE32-AEA28D37BEA6}" type="slidenum">
              <a:rPr lang="ru-RU">
                <a:solidFill>
                  <a:schemeClr val="bg1"/>
                </a:solidFill>
              </a:rPr>
              <a:pPr/>
              <a:t>24</a:t>
            </a:fld>
            <a:endParaRPr lang="ru-RU">
              <a:solidFill>
                <a:schemeClr val="bg1"/>
              </a:solidFill>
            </a:endParaRPr>
          </a:p>
        </p:txBody>
      </p:sp>
      <p:sp>
        <p:nvSpPr>
          <p:cNvPr id="17412" name="Rectangle 6"/>
          <p:cNvSpPr>
            <a:spLocks noChangeArrowheads="1"/>
          </p:cNvSpPr>
          <p:nvPr/>
        </p:nvSpPr>
        <p:spPr bwMode="auto">
          <a:xfrm>
            <a:off x="323850" y="1054100"/>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17413" name="Text Box 7"/>
          <p:cNvSpPr txBox="1">
            <a:spLocks noChangeArrowheads="1"/>
          </p:cNvSpPr>
          <p:nvPr/>
        </p:nvSpPr>
        <p:spPr bwMode="auto">
          <a:xfrm>
            <a:off x="323850" y="1412875"/>
            <a:ext cx="8496300" cy="4895850"/>
          </a:xfrm>
          <a:prstGeom prst="rect">
            <a:avLst/>
          </a:prstGeom>
          <a:noFill/>
          <a:ln w="3175">
            <a:noFill/>
            <a:prstDash val="dash"/>
            <a:miter lim="800000"/>
            <a:headEnd/>
            <a:tailEnd/>
          </a:ln>
        </p:spPr>
        <p:txBody>
          <a:bodyPr lIns="0" tIns="0" rIns="0" bIns="0"/>
          <a:lstStyle/>
          <a:p>
            <a:pPr marL="342900" indent="-342900">
              <a:spcBef>
                <a:spcPct val="10000"/>
              </a:spcBef>
            </a:pPr>
            <a:r>
              <a:rPr lang="ru-RU" sz="2400" dirty="0">
                <a:solidFill>
                  <a:schemeClr val="bg1"/>
                </a:solidFill>
              </a:rPr>
              <a:t>Одним из конечных результатов такого системного проектирования является регламент административной и служебной деятельности организации, в котором закрепляются правила работы, обеспечивающие желаемые результаты деятельности организации. </a:t>
            </a:r>
            <a:endParaRPr lang="ru-RU" sz="2400" dirty="0" smtClean="0">
              <a:solidFill>
                <a:schemeClr val="bg1"/>
              </a:solidFill>
            </a:endParaRPr>
          </a:p>
          <a:p>
            <a:pPr marL="342900" indent="-342900">
              <a:spcBef>
                <a:spcPct val="10000"/>
              </a:spcBef>
            </a:pPr>
            <a:endParaRPr lang="ru-RU" sz="2400" dirty="0">
              <a:solidFill>
                <a:schemeClr val="bg1"/>
              </a:solidFill>
            </a:endParaRPr>
          </a:p>
          <a:p>
            <a:pPr marL="342900" indent="-342900">
              <a:spcBef>
                <a:spcPct val="10000"/>
              </a:spcBef>
            </a:pPr>
            <a:r>
              <a:rPr lang="ru-RU" sz="2400" dirty="0" smtClean="0">
                <a:solidFill>
                  <a:schemeClr val="bg1"/>
                </a:solidFill>
              </a:rPr>
              <a:t>Реализация </a:t>
            </a:r>
            <a:r>
              <a:rPr lang="ru-RU" sz="2400" dirty="0">
                <a:solidFill>
                  <a:schemeClr val="bg1"/>
                </a:solidFill>
              </a:rPr>
              <a:t>такого регламента с применением информационно-коммуникационных технологий создает дополнительные гарантии воспроизводства деятельности по заданным правилам с гарантированным качеством в интересах потребителя при сокращении влияния субъективного фактора в организации</a:t>
            </a:r>
            <a:r>
              <a:rPr lang="ru-RU" sz="2400" dirty="0" smtClean="0">
                <a:solidFill>
                  <a:schemeClr val="bg1"/>
                </a:solidFill>
              </a:rPr>
              <a:t>.</a:t>
            </a:r>
            <a:endParaRPr lang="ru-RU" sz="2400" dirty="0">
              <a:solidFill>
                <a:schemeClr val="bg1"/>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3"/>
          <p:cNvSpPr txBox="1">
            <a:spLocks noChangeArrowheads="1"/>
          </p:cNvSpPr>
          <p:nvPr/>
        </p:nvSpPr>
        <p:spPr bwMode="auto">
          <a:xfrm>
            <a:off x="323850" y="0"/>
            <a:ext cx="8496300" cy="1125538"/>
          </a:xfrm>
          <a:prstGeom prst="rect">
            <a:avLst/>
          </a:prstGeom>
          <a:noFill/>
          <a:ln w="9525">
            <a:noFill/>
            <a:miter lim="800000"/>
            <a:headEnd/>
            <a:tailEnd/>
          </a:ln>
        </p:spPr>
        <p:txBody>
          <a:bodyPr lIns="0" tIns="0" rIns="0" bIns="0"/>
          <a:lstStyle/>
          <a:p>
            <a:pPr algn="ctr"/>
            <a:r>
              <a:rPr lang="ru-RU" sz="3200" dirty="0" smtClean="0">
                <a:solidFill>
                  <a:srgbClr val="FFFF00"/>
                </a:solidFill>
              </a:rPr>
              <a:t>Управленческая среда электронного регламента</a:t>
            </a:r>
            <a:endParaRPr lang="ru-RU" sz="2400" b="1" dirty="0">
              <a:solidFill>
                <a:srgbClr val="0F2BEC"/>
              </a:solidFill>
            </a:endParaRPr>
          </a:p>
        </p:txBody>
      </p:sp>
      <p:sp>
        <p:nvSpPr>
          <p:cNvPr id="17411"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F359CB32-A830-42E3-AE32-AEA28D37BEA6}" type="slidenum">
              <a:rPr lang="ru-RU">
                <a:solidFill>
                  <a:schemeClr val="bg1"/>
                </a:solidFill>
              </a:rPr>
              <a:pPr/>
              <a:t>25</a:t>
            </a:fld>
            <a:endParaRPr lang="ru-RU">
              <a:solidFill>
                <a:schemeClr val="bg1"/>
              </a:solidFill>
            </a:endParaRPr>
          </a:p>
        </p:txBody>
      </p:sp>
      <p:sp>
        <p:nvSpPr>
          <p:cNvPr id="17412" name="Rectangle 6"/>
          <p:cNvSpPr>
            <a:spLocks noChangeArrowheads="1"/>
          </p:cNvSpPr>
          <p:nvPr/>
        </p:nvSpPr>
        <p:spPr bwMode="auto">
          <a:xfrm>
            <a:off x="323850" y="1054100"/>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17413" name="Text Box 7"/>
          <p:cNvSpPr txBox="1">
            <a:spLocks noChangeArrowheads="1"/>
          </p:cNvSpPr>
          <p:nvPr/>
        </p:nvSpPr>
        <p:spPr bwMode="auto">
          <a:xfrm>
            <a:off x="323850" y="1128681"/>
            <a:ext cx="8496300" cy="5180044"/>
          </a:xfrm>
          <a:prstGeom prst="rect">
            <a:avLst/>
          </a:prstGeom>
          <a:noFill/>
          <a:ln w="3175">
            <a:noFill/>
            <a:prstDash val="dash"/>
            <a:miter lim="800000"/>
            <a:headEnd/>
            <a:tailEnd/>
          </a:ln>
        </p:spPr>
        <p:txBody>
          <a:bodyPr lIns="0" tIns="0" rIns="0" bIns="0"/>
          <a:lstStyle/>
          <a:p>
            <a:r>
              <a:rPr lang="ru-RU" sz="2000" dirty="0" smtClean="0">
                <a:solidFill>
                  <a:srgbClr val="FFFF00"/>
                </a:solidFill>
              </a:rPr>
              <a:t>1. Уровень </a:t>
            </a:r>
            <a:r>
              <a:rPr lang="ru-RU" sz="2000" dirty="0">
                <a:solidFill>
                  <a:srgbClr val="FFFF00"/>
                </a:solidFill>
              </a:rPr>
              <a:t>стратегии </a:t>
            </a:r>
            <a:endParaRPr lang="ru-RU" sz="2000" b="1" dirty="0">
              <a:solidFill>
                <a:srgbClr val="FFFF00"/>
              </a:solidFill>
            </a:endParaRPr>
          </a:p>
          <a:p>
            <a:r>
              <a:rPr lang="ru-RU" sz="2000" dirty="0">
                <a:solidFill>
                  <a:schemeClr val="bg1"/>
                </a:solidFill>
              </a:rPr>
              <a:t>Уровень проектирования стратегии организации (формирования единого корпоративного стандарта стратегического видения деятельности организации). На этом уровне формируются общие цели, критерии их достижения, а также принципы и схемы взаимодействия с окружением. Формализуются общая причинно-следственная модель деятельности, цели, измеримые способы отображения уровня достижения целей. Ответственность за правильность и полноту представления данного уровня возлагается на персонал управления высшего звена.</a:t>
            </a:r>
          </a:p>
          <a:p>
            <a:r>
              <a:rPr lang="ru-RU" sz="2000" dirty="0">
                <a:solidFill>
                  <a:schemeClr val="bg1"/>
                </a:solidFill>
              </a:rPr>
              <a:t>Установленные цели распределяются по отдельным направлениям деятельности и согласуются между собой. Проводится планирование мероприятий на уровне организации по достижению целей.</a:t>
            </a:r>
          </a:p>
          <a:p>
            <a:r>
              <a:rPr lang="ru-RU" sz="2000" dirty="0">
                <a:solidFill>
                  <a:schemeClr val="bg1"/>
                </a:solidFill>
              </a:rPr>
              <a:t>Определяются сбалансированные показатели, позволяющие давать количественные и качественные оценки достижения поставленных целей организации как единой системы, а также определяются конкретные желаемые значения этих показателей</a:t>
            </a:r>
            <a:r>
              <a:rPr lang="ru-RU" sz="2000" dirty="0" smtClean="0">
                <a:solidFill>
                  <a:schemeClr val="bg1"/>
                </a:solidFill>
              </a:rPr>
              <a:t>.</a:t>
            </a:r>
            <a:endParaRPr lang="ru-RU" sz="2000" dirty="0">
              <a:solidFill>
                <a:schemeClr val="bg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3"/>
          <p:cNvSpPr txBox="1">
            <a:spLocks noChangeArrowheads="1"/>
          </p:cNvSpPr>
          <p:nvPr/>
        </p:nvSpPr>
        <p:spPr bwMode="auto">
          <a:xfrm>
            <a:off x="323850" y="0"/>
            <a:ext cx="8496300" cy="1125538"/>
          </a:xfrm>
          <a:prstGeom prst="rect">
            <a:avLst/>
          </a:prstGeom>
          <a:noFill/>
          <a:ln w="9525">
            <a:noFill/>
            <a:miter lim="800000"/>
            <a:headEnd/>
            <a:tailEnd/>
          </a:ln>
        </p:spPr>
        <p:txBody>
          <a:bodyPr lIns="0" tIns="0" rIns="0" bIns="0"/>
          <a:lstStyle/>
          <a:p>
            <a:pPr algn="ctr"/>
            <a:r>
              <a:rPr lang="ru-RU" sz="3200" dirty="0" smtClean="0">
                <a:solidFill>
                  <a:srgbClr val="FFFF00"/>
                </a:solidFill>
              </a:rPr>
              <a:t>Управленческая среда электронного регламента</a:t>
            </a:r>
            <a:endParaRPr lang="ru-RU" sz="2400" b="1" dirty="0" smtClean="0">
              <a:solidFill>
                <a:srgbClr val="0F2BEC"/>
              </a:solidFill>
            </a:endParaRPr>
          </a:p>
          <a:p>
            <a:pPr>
              <a:spcBef>
                <a:spcPct val="10000"/>
              </a:spcBef>
            </a:pPr>
            <a:endParaRPr lang="ru-RU" sz="2400" b="1" dirty="0">
              <a:solidFill>
                <a:srgbClr val="0F2BEC"/>
              </a:solidFill>
            </a:endParaRPr>
          </a:p>
        </p:txBody>
      </p:sp>
      <p:sp>
        <p:nvSpPr>
          <p:cNvPr id="17411"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F359CB32-A830-42E3-AE32-AEA28D37BEA6}" type="slidenum">
              <a:rPr lang="ru-RU">
                <a:solidFill>
                  <a:schemeClr val="bg1"/>
                </a:solidFill>
              </a:rPr>
              <a:pPr/>
              <a:t>26</a:t>
            </a:fld>
            <a:endParaRPr lang="ru-RU">
              <a:solidFill>
                <a:schemeClr val="bg1"/>
              </a:solidFill>
            </a:endParaRPr>
          </a:p>
        </p:txBody>
      </p:sp>
      <p:sp>
        <p:nvSpPr>
          <p:cNvPr id="17412" name="Rectangle 6"/>
          <p:cNvSpPr>
            <a:spLocks noChangeArrowheads="1"/>
          </p:cNvSpPr>
          <p:nvPr/>
        </p:nvSpPr>
        <p:spPr bwMode="auto">
          <a:xfrm>
            <a:off x="323850" y="1054100"/>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17413" name="Text Box 7"/>
          <p:cNvSpPr txBox="1">
            <a:spLocks noChangeArrowheads="1"/>
          </p:cNvSpPr>
          <p:nvPr/>
        </p:nvSpPr>
        <p:spPr bwMode="auto">
          <a:xfrm>
            <a:off x="323849" y="1165194"/>
            <a:ext cx="8666223" cy="5143531"/>
          </a:xfrm>
          <a:prstGeom prst="rect">
            <a:avLst/>
          </a:prstGeom>
          <a:noFill/>
          <a:ln w="3175">
            <a:noFill/>
            <a:prstDash val="dash"/>
            <a:miter lim="800000"/>
            <a:headEnd/>
            <a:tailEnd/>
          </a:ln>
        </p:spPr>
        <p:txBody>
          <a:bodyPr lIns="0" tIns="0" rIns="0" bIns="0"/>
          <a:lstStyle/>
          <a:p>
            <a:r>
              <a:rPr lang="ru-RU" sz="2000" dirty="0" smtClean="0">
                <a:solidFill>
                  <a:srgbClr val="FFFF00"/>
                </a:solidFill>
              </a:rPr>
              <a:t>2. </a:t>
            </a:r>
            <a:r>
              <a:rPr lang="ru-RU" sz="2000" dirty="0">
                <a:solidFill>
                  <a:srgbClr val="FFFF00"/>
                </a:solidFill>
              </a:rPr>
              <a:t>Уровень функций и процессов </a:t>
            </a:r>
            <a:endParaRPr lang="ru-RU" sz="2000" b="1" dirty="0">
              <a:solidFill>
                <a:srgbClr val="FFFF00"/>
              </a:solidFill>
            </a:endParaRPr>
          </a:p>
          <a:p>
            <a:r>
              <a:rPr lang="ru-RU" sz="2000" dirty="0">
                <a:solidFill>
                  <a:schemeClr val="bg1"/>
                </a:solidFill>
              </a:rPr>
              <a:t>Данный уровень поддерживает целевую деятельность организации и ее функций, управление логикой рабочих процессов и структуризацию деятельности. Деятельность организации и критерии достижения целей декомпозируются для рабочих процессов и подразделений; формулируются и уточняются модели факторов, также влияющих на достижение целей. Формируются требования по компетенции и ответственности персонала управления. Выделяются фрагменты деятельности (отдельные процессы и работы), обеспечивающие достижение установленных целей применительно к функциям организации и ее подразделений, определяются показатели, характеризующие степень приближения к целям. Определяются ограничения на выполнение выделенных работ и компетенцию управленческого персонала. </a:t>
            </a:r>
            <a:r>
              <a:rPr lang="ru-RU" sz="2000" dirty="0" smtClean="0">
                <a:solidFill>
                  <a:schemeClr val="bg1"/>
                </a:solidFill>
              </a:rPr>
              <a:t>Проводится </a:t>
            </a:r>
            <a:r>
              <a:rPr lang="ru-RU" sz="2000" dirty="0">
                <a:solidFill>
                  <a:schemeClr val="bg1"/>
                </a:solidFill>
              </a:rPr>
              <a:t>общее согласование границ рабочих процессов и </a:t>
            </a:r>
            <a:r>
              <a:rPr lang="ru-RU" sz="2000" dirty="0" err="1">
                <a:solidFill>
                  <a:schemeClr val="bg1"/>
                </a:solidFill>
              </a:rPr>
              <a:t>подпроцессов</a:t>
            </a:r>
            <a:r>
              <a:rPr lang="ru-RU" sz="2000" dirty="0">
                <a:solidFill>
                  <a:schemeClr val="bg1"/>
                </a:solidFill>
              </a:rPr>
              <a:t>, их интерфейсов и результатов процессов. Устанавливается необходимая нормативно-методическая база управления </a:t>
            </a:r>
            <a:r>
              <a:rPr lang="ru-RU" sz="2000" dirty="0" smtClean="0">
                <a:solidFill>
                  <a:schemeClr val="bg1"/>
                </a:solidFill>
              </a:rPr>
              <a:t>организацией.</a:t>
            </a:r>
            <a:endParaRPr lang="ru-RU" sz="2000" dirty="0">
              <a:solidFill>
                <a:schemeClr val="bg1"/>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3"/>
          <p:cNvSpPr txBox="1">
            <a:spLocks noChangeArrowheads="1"/>
          </p:cNvSpPr>
          <p:nvPr/>
        </p:nvSpPr>
        <p:spPr bwMode="auto">
          <a:xfrm>
            <a:off x="323850" y="0"/>
            <a:ext cx="8496300" cy="1125538"/>
          </a:xfrm>
          <a:prstGeom prst="rect">
            <a:avLst/>
          </a:prstGeom>
          <a:noFill/>
          <a:ln w="9525">
            <a:noFill/>
            <a:miter lim="800000"/>
            <a:headEnd/>
            <a:tailEnd/>
          </a:ln>
        </p:spPr>
        <p:txBody>
          <a:bodyPr lIns="0" tIns="0" rIns="0" bIns="0"/>
          <a:lstStyle/>
          <a:p>
            <a:pPr algn="ctr"/>
            <a:r>
              <a:rPr lang="ru-RU" sz="2800" dirty="0" smtClean="0">
                <a:solidFill>
                  <a:srgbClr val="FFFF00"/>
                </a:solidFill>
              </a:rPr>
              <a:t>Управленческая среда электронного регламента</a:t>
            </a:r>
            <a:endParaRPr lang="ru-RU" sz="2000" b="1" dirty="0" smtClean="0">
              <a:solidFill>
                <a:srgbClr val="0F2BEC"/>
              </a:solidFill>
            </a:endParaRPr>
          </a:p>
          <a:p>
            <a:pPr>
              <a:spcBef>
                <a:spcPct val="10000"/>
              </a:spcBef>
            </a:pPr>
            <a:endParaRPr lang="ru-RU" sz="2400" b="1" dirty="0">
              <a:solidFill>
                <a:srgbClr val="0F2BEC"/>
              </a:solidFill>
            </a:endParaRPr>
          </a:p>
        </p:txBody>
      </p:sp>
      <p:sp>
        <p:nvSpPr>
          <p:cNvPr id="17411"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F359CB32-A830-42E3-AE32-AEA28D37BEA6}" type="slidenum">
              <a:rPr lang="ru-RU">
                <a:solidFill>
                  <a:schemeClr val="bg1"/>
                </a:solidFill>
              </a:rPr>
              <a:pPr/>
              <a:t>27</a:t>
            </a:fld>
            <a:endParaRPr lang="ru-RU">
              <a:solidFill>
                <a:schemeClr val="bg1"/>
              </a:solidFill>
            </a:endParaRPr>
          </a:p>
        </p:txBody>
      </p:sp>
      <p:sp>
        <p:nvSpPr>
          <p:cNvPr id="17412" name="Rectangle 6"/>
          <p:cNvSpPr>
            <a:spLocks noChangeArrowheads="1"/>
          </p:cNvSpPr>
          <p:nvPr/>
        </p:nvSpPr>
        <p:spPr bwMode="auto">
          <a:xfrm>
            <a:off x="336492" y="471447"/>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17413" name="Text Box 7"/>
          <p:cNvSpPr txBox="1">
            <a:spLocks noChangeArrowheads="1"/>
          </p:cNvSpPr>
          <p:nvPr/>
        </p:nvSpPr>
        <p:spPr bwMode="auto">
          <a:xfrm>
            <a:off x="323850" y="580986"/>
            <a:ext cx="8496300" cy="5727739"/>
          </a:xfrm>
          <a:prstGeom prst="rect">
            <a:avLst/>
          </a:prstGeom>
          <a:noFill/>
          <a:ln w="3175">
            <a:noFill/>
            <a:prstDash val="dash"/>
            <a:miter lim="800000"/>
            <a:headEnd/>
            <a:tailEnd/>
          </a:ln>
        </p:spPr>
        <p:txBody>
          <a:bodyPr lIns="0" tIns="0" rIns="0" bIns="0"/>
          <a:lstStyle/>
          <a:p>
            <a:r>
              <a:rPr lang="ru-RU" sz="2000" dirty="0" smtClean="0">
                <a:solidFill>
                  <a:srgbClr val="FFFF00"/>
                </a:solidFill>
              </a:rPr>
              <a:t>3. </a:t>
            </a:r>
            <a:r>
              <a:rPr lang="ru-RU" sz="2000" dirty="0">
                <a:solidFill>
                  <a:srgbClr val="FFFF00"/>
                </a:solidFill>
              </a:rPr>
              <a:t>Уровень правил (регламентации) работ </a:t>
            </a:r>
            <a:endParaRPr lang="ru-RU" sz="2000" b="1" dirty="0">
              <a:solidFill>
                <a:srgbClr val="FFFF00"/>
              </a:solidFill>
            </a:endParaRPr>
          </a:p>
          <a:p>
            <a:r>
              <a:rPr lang="ru-RU" sz="2000" dirty="0">
                <a:solidFill>
                  <a:schemeClr val="bg1"/>
                </a:solidFill>
              </a:rPr>
              <a:t>На данном уровне реализуется проектирование и управление правилами организации </a:t>
            </a:r>
            <a:r>
              <a:rPr lang="ru-RU" sz="2000" dirty="0" smtClean="0">
                <a:solidFill>
                  <a:schemeClr val="bg1"/>
                </a:solidFill>
              </a:rPr>
              <a:t>работ, </a:t>
            </a:r>
            <a:r>
              <a:rPr lang="ru-RU" sz="2000" dirty="0">
                <a:solidFill>
                  <a:schemeClr val="bg1"/>
                </a:solidFill>
              </a:rPr>
              <a:t>устанавливаются операционные регламенты выполнения работ, то есть схемы, правила и средства </a:t>
            </a:r>
            <a:r>
              <a:rPr lang="ru-RU" sz="2000" dirty="0" smtClean="0">
                <a:solidFill>
                  <a:schemeClr val="bg1"/>
                </a:solidFill>
              </a:rPr>
              <a:t>обеспечения. Определяются </a:t>
            </a:r>
            <a:r>
              <a:rPr lang="ru-RU" sz="2000" dirty="0">
                <a:solidFill>
                  <a:schemeClr val="bg1"/>
                </a:solidFill>
              </a:rPr>
              <a:t>результаты каждой выделенной работы, применяемые для ее выполнения материальные объекты и информация, правила контроля (входного, внутреннего, выходного), контролирующие лица, их действия в случае несоответствия установленным требованиям, ответственные исполнители, база (технологическая, нормативная, методическая), показатели (входные, внутренние, выходные), документы (входные, внутренние, выходные), необходимые ресурсы, компетенция персонала, периодичность, сроки начала и завершения работ. </a:t>
            </a:r>
          </a:p>
          <a:p>
            <a:r>
              <a:rPr lang="ru-RU" sz="2000" dirty="0">
                <a:solidFill>
                  <a:schemeClr val="bg1"/>
                </a:solidFill>
              </a:rPr>
              <a:t>Определяются конкретные пункты документов нормативно-методической базы с требованиями, которыми должны руководствоваться ответственные исполнители работ, полные перечни получаемых, формируемых и передаваемых показателей, методик их формирования и оценки. Определяются правила входного, внутреннего и выходного контроля результатов работ.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3"/>
          <p:cNvSpPr txBox="1">
            <a:spLocks noChangeArrowheads="1"/>
          </p:cNvSpPr>
          <p:nvPr/>
        </p:nvSpPr>
        <p:spPr bwMode="auto">
          <a:xfrm>
            <a:off x="323850" y="0"/>
            <a:ext cx="8496300" cy="580986"/>
          </a:xfrm>
          <a:prstGeom prst="rect">
            <a:avLst/>
          </a:prstGeom>
          <a:noFill/>
          <a:ln w="9525">
            <a:noFill/>
            <a:miter lim="800000"/>
            <a:headEnd/>
            <a:tailEnd/>
          </a:ln>
        </p:spPr>
        <p:txBody>
          <a:bodyPr lIns="0" tIns="0" rIns="0" bIns="0"/>
          <a:lstStyle/>
          <a:p>
            <a:pPr algn="ctr"/>
            <a:r>
              <a:rPr lang="ru-RU" sz="2800" dirty="0" smtClean="0">
                <a:solidFill>
                  <a:srgbClr val="FFFF00"/>
                </a:solidFill>
              </a:rPr>
              <a:t>Управленческая среда электронного регламента</a:t>
            </a:r>
            <a:endParaRPr lang="ru-RU" sz="2000" b="1" dirty="0" smtClean="0">
              <a:solidFill>
                <a:srgbClr val="0F2BEC"/>
              </a:solidFill>
            </a:endParaRPr>
          </a:p>
          <a:p>
            <a:pPr>
              <a:spcBef>
                <a:spcPct val="10000"/>
              </a:spcBef>
            </a:pPr>
            <a:endParaRPr lang="ru-RU" sz="2400" b="1" dirty="0">
              <a:solidFill>
                <a:srgbClr val="0F2BEC"/>
              </a:solidFill>
            </a:endParaRPr>
          </a:p>
        </p:txBody>
      </p:sp>
      <p:sp>
        <p:nvSpPr>
          <p:cNvPr id="17411"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F359CB32-A830-42E3-AE32-AEA28D37BEA6}" type="slidenum">
              <a:rPr lang="ru-RU">
                <a:solidFill>
                  <a:schemeClr val="bg1"/>
                </a:solidFill>
              </a:rPr>
              <a:pPr/>
              <a:t>28</a:t>
            </a:fld>
            <a:endParaRPr lang="ru-RU">
              <a:solidFill>
                <a:schemeClr val="bg1"/>
              </a:solidFill>
            </a:endParaRPr>
          </a:p>
        </p:txBody>
      </p:sp>
      <p:sp>
        <p:nvSpPr>
          <p:cNvPr id="17412" name="Rectangle 6"/>
          <p:cNvSpPr>
            <a:spLocks noChangeArrowheads="1"/>
          </p:cNvSpPr>
          <p:nvPr/>
        </p:nvSpPr>
        <p:spPr bwMode="auto">
          <a:xfrm>
            <a:off x="299979" y="471447"/>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17413" name="Text Box 7"/>
          <p:cNvSpPr txBox="1">
            <a:spLocks noChangeArrowheads="1"/>
          </p:cNvSpPr>
          <p:nvPr/>
        </p:nvSpPr>
        <p:spPr bwMode="auto">
          <a:xfrm>
            <a:off x="336492" y="617498"/>
            <a:ext cx="8496300" cy="5654713"/>
          </a:xfrm>
          <a:prstGeom prst="rect">
            <a:avLst/>
          </a:prstGeom>
          <a:noFill/>
          <a:ln w="3175">
            <a:noFill/>
            <a:prstDash val="dash"/>
            <a:miter lim="800000"/>
            <a:headEnd/>
            <a:tailEnd/>
          </a:ln>
        </p:spPr>
        <p:txBody>
          <a:bodyPr lIns="0" tIns="0" rIns="0" bIns="0"/>
          <a:lstStyle/>
          <a:p>
            <a:r>
              <a:rPr lang="ru-RU" sz="2000" dirty="0" smtClean="0">
                <a:solidFill>
                  <a:srgbClr val="FFFF00"/>
                </a:solidFill>
              </a:rPr>
              <a:t>4. </a:t>
            </a:r>
            <a:r>
              <a:rPr lang="ru-RU" sz="2000" dirty="0">
                <a:solidFill>
                  <a:srgbClr val="FFFF00"/>
                </a:solidFill>
              </a:rPr>
              <a:t>Уровень управления исполнением </a:t>
            </a:r>
            <a:endParaRPr lang="ru-RU" sz="2000" b="1" dirty="0">
              <a:solidFill>
                <a:srgbClr val="FFFF00"/>
              </a:solidFill>
            </a:endParaRPr>
          </a:p>
          <a:p>
            <a:r>
              <a:rPr lang="ru-RU" sz="2000" dirty="0">
                <a:solidFill>
                  <a:schemeClr val="bg1"/>
                </a:solidFill>
              </a:rPr>
              <a:t>Данный уровень обеспечивает оперативное исполнение работ по заданным правилам (реализация во времени регламента по каждому экземпляру работы). Данный уровень обеспечивает управление событиями, определенными регламентами исполнения конкретных работ, проведение их аудита, выявление и отработку отклонений. Поддерживается планирование событий по выполняемым работам в соответствии с действующими операционными регламентами и текущими особенностями их исполнения. Выполняется управление событиями по установленным планам до уровня рабочего места исполнителей. Ведется оперативный контроль процессов, учета требований потребителей, результатов аудита организации и исполнения работ, производится формирование статистики по исполнению. </a:t>
            </a:r>
          </a:p>
          <a:p>
            <a:r>
              <a:rPr lang="ru-RU" sz="2000" dirty="0" smtClean="0">
                <a:solidFill>
                  <a:schemeClr val="bg1"/>
                </a:solidFill>
              </a:rPr>
              <a:t>В </a:t>
            </a:r>
            <a:r>
              <a:rPr lang="ru-RU" sz="2000" dirty="0">
                <a:solidFill>
                  <a:schemeClr val="bg1"/>
                </a:solidFill>
              </a:rPr>
              <a:t>случае необходимости производится рассылка заинтересованным лицам информации о ходе исполнения рабочего процесса (в том числе по задержкам работ в целом или их этапов</a:t>
            </a:r>
            <a:r>
              <a:rPr lang="ru-RU" sz="2000" dirty="0" smtClean="0">
                <a:solidFill>
                  <a:schemeClr val="bg1"/>
                </a:solidFill>
              </a:rPr>
              <a:t>).</a:t>
            </a:r>
            <a:endParaRPr lang="ru-RU" sz="2000" dirty="0">
              <a:solidFill>
                <a:schemeClr val="bg1"/>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3"/>
          <p:cNvSpPr txBox="1">
            <a:spLocks noChangeArrowheads="1"/>
          </p:cNvSpPr>
          <p:nvPr/>
        </p:nvSpPr>
        <p:spPr bwMode="auto">
          <a:xfrm>
            <a:off x="323850" y="0"/>
            <a:ext cx="8496300" cy="1125538"/>
          </a:xfrm>
          <a:prstGeom prst="rect">
            <a:avLst/>
          </a:prstGeom>
          <a:noFill/>
          <a:ln w="9525">
            <a:noFill/>
            <a:miter lim="800000"/>
            <a:headEnd/>
            <a:tailEnd/>
          </a:ln>
        </p:spPr>
        <p:txBody>
          <a:bodyPr lIns="0" tIns="0" rIns="0" bIns="0"/>
          <a:lstStyle/>
          <a:p>
            <a:pPr algn="ctr"/>
            <a:r>
              <a:rPr lang="ru-RU" sz="3200" dirty="0" smtClean="0">
                <a:solidFill>
                  <a:srgbClr val="FFFF00"/>
                </a:solidFill>
              </a:rPr>
              <a:t>Управленческая среда электронного регламента</a:t>
            </a:r>
            <a:endParaRPr lang="ru-RU" sz="2400" b="1" dirty="0" smtClean="0">
              <a:solidFill>
                <a:srgbClr val="0F2BEC"/>
              </a:solidFill>
            </a:endParaRPr>
          </a:p>
          <a:p>
            <a:pPr>
              <a:spcBef>
                <a:spcPct val="10000"/>
              </a:spcBef>
            </a:pPr>
            <a:endParaRPr lang="ru-RU" sz="2400" b="1" dirty="0">
              <a:solidFill>
                <a:srgbClr val="0F2BEC"/>
              </a:solidFill>
            </a:endParaRPr>
          </a:p>
        </p:txBody>
      </p:sp>
      <p:sp>
        <p:nvSpPr>
          <p:cNvPr id="17411"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F359CB32-A830-42E3-AE32-AEA28D37BEA6}" type="slidenum">
              <a:rPr lang="ru-RU">
                <a:solidFill>
                  <a:schemeClr val="bg1"/>
                </a:solidFill>
              </a:rPr>
              <a:pPr/>
              <a:t>29</a:t>
            </a:fld>
            <a:endParaRPr lang="ru-RU">
              <a:solidFill>
                <a:schemeClr val="bg1"/>
              </a:solidFill>
            </a:endParaRPr>
          </a:p>
        </p:txBody>
      </p:sp>
      <p:sp>
        <p:nvSpPr>
          <p:cNvPr id="17412" name="Rectangle 6"/>
          <p:cNvSpPr>
            <a:spLocks noChangeArrowheads="1"/>
          </p:cNvSpPr>
          <p:nvPr/>
        </p:nvSpPr>
        <p:spPr bwMode="auto">
          <a:xfrm>
            <a:off x="323850" y="1054100"/>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17413" name="Text Box 7"/>
          <p:cNvSpPr txBox="1">
            <a:spLocks noChangeArrowheads="1"/>
          </p:cNvSpPr>
          <p:nvPr/>
        </p:nvSpPr>
        <p:spPr bwMode="auto">
          <a:xfrm>
            <a:off x="323849" y="1165194"/>
            <a:ext cx="8666223" cy="5143531"/>
          </a:xfrm>
          <a:prstGeom prst="rect">
            <a:avLst/>
          </a:prstGeom>
          <a:noFill/>
          <a:ln w="3175">
            <a:noFill/>
            <a:prstDash val="dash"/>
            <a:miter lim="800000"/>
            <a:headEnd/>
            <a:tailEnd/>
          </a:ln>
        </p:spPr>
        <p:txBody>
          <a:bodyPr lIns="0" tIns="0" rIns="0" bIns="0"/>
          <a:lstStyle/>
          <a:p>
            <a:r>
              <a:rPr lang="ru-RU" sz="2200" dirty="0" smtClean="0">
                <a:solidFill>
                  <a:srgbClr val="FFFF00"/>
                </a:solidFill>
              </a:rPr>
              <a:t>5. </a:t>
            </a:r>
            <a:r>
              <a:rPr lang="ru-RU" sz="2200" dirty="0">
                <a:solidFill>
                  <a:srgbClr val="FFFF00"/>
                </a:solidFill>
              </a:rPr>
              <a:t>Уровень контроля исполнения </a:t>
            </a:r>
            <a:endParaRPr lang="ru-RU" sz="2200" b="1" dirty="0">
              <a:solidFill>
                <a:srgbClr val="FFFF00"/>
              </a:solidFill>
            </a:endParaRPr>
          </a:p>
          <a:p>
            <a:r>
              <a:rPr lang="ru-RU" sz="2200" dirty="0">
                <a:solidFill>
                  <a:schemeClr val="bg1"/>
                </a:solidFill>
              </a:rPr>
              <a:t>На данном уровне поддерживается накопление всей совокупности информации, необходимой для обеспечения деятельности в соответствии с регламентом и принятием управленческих решений и относящейся к контролю исполнения. </a:t>
            </a:r>
            <a:endParaRPr lang="ru-RU" sz="2200" dirty="0" smtClean="0">
              <a:solidFill>
                <a:schemeClr val="bg1"/>
              </a:solidFill>
            </a:endParaRPr>
          </a:p>
          <a:p>
            <a:r>
              <a:rPr lang="ru-RU" sz="2200" dirty="0" smtClean="0">
                <a:solidFill>
                  <a:schemeClr val="bg1"/>
                </a:solidFill>
              </a:rPr>
              <a:t>Обеспечивается </a:t>
            </a:r>
            <a:r>
              <a:rPr lang="ru-RU" sz="2200" dirty="0">
                <a:solidFill>
                  <a:schemeClr val="bg1"/>
                </a:solidFill>
              </a:rPr>
              <a:t>ведение на уровне организации и по подразделениям полученных, созданных и переданных документов, показателей и данных об исполнительской дисциплине, внешней статистике, данных об исследованиях окружающей среды. </a:t>
            </a:r>
          </a:p>
          <a:p>
            <a:r>
              <a:rPr lang="ru-RU" sz="2200" dirty="0">
                <a:solidFill>
                  <a:schemeClr val="bg1"/>
                </a:solidFill>
              </a:rPr>
              <a:t>Обеспечивается доступ к подготовленным данным и документам (в том числе к их рабочим версиям), а также к необходимой статистике процессов подготовки. Формируются требования к типовым методам обработки и представления информации руководителям всех уровней и другим заинтересованным </a:t>
            </a:r>
            <a:r>
              <a:rPr lang="ru-RU" sz="2200" dirty="0" smtClean="0">
                <a:solidFill>
                  <a:schemeClr val="bg1"/>
                </a:solidFill>
              </a:rPr>
              <a:t>лицам.</a:t>
            </a:r>
            <a:endParaRPr lang="ru-RU" sz="2200"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3"/>
          <p:cNvSpPr txBox="1">
            <a:spLocks noChangeArrowheads="1"/>
          </p:cNvSpPr>
          <p:nvPr/>
        </p:nvSpPr>
        <p:spPr bwMode="auto">
          <a:xfrm>
            <a:off x="323850" y="0"/>
            <a:ext cx="8496300" cy="1125538"/>
          </a:xfrm>
          <a:prstGeom prst="rect">
            <a:avLst/>
          </a:prstGeom>
          <a:noFill/>
          <a:ln w="9525">
            <a:noFill/>
            <a:miter lim="800000"/>
            <a:headEnd/>
            <a:tailEnd/>
          </a:ln>
        </p:spPr>
        <p:txBody>
          <a:bodyPr lIns="0" tIns="0" rIns="0" bIns="0"/>
          <a:lstStyle/>
          <a:p>
            <a:pPr algn="ctr"/>
            <a:r>
              <a:rPr lang="ru-RU" sz="2400" b="1" dirty="0" smtClean="0">
                <a:solidFill>
                  <a:srgbClr val="FFFF00"/>
                </a:solidFill>
              </a:rPr>
              <a:t>ГОСТ Р ИСО 15489-1-2007 Система стандартов по информации, библиотечному и издательскому делу Управление документами Общие требования</a:t>
            </a:r>
            <a:endParaRPr lang="ru-RU" sz="3200" b="1" dirty="0">
              <a:solidFill>
                <a:srgbClr val="FFFF00"/>
              </a:solidFill>
            </a:endParaRPr>
          </a:p>
          <a:p>
            <a:pPr>
              <a:spcBef>
                <a:spcPct val="10000"/>
              </a:spcBef>
            </a:pPr>
            <a:endParaRPr lang="ru-RU" sz="2400" b="1" dirty="0">
              <a:solidFill>
                <a:srgbClr val="0F2BEC"/>
              </a:solidFill>
            </a:endParaRPr>
          </a:p>
        </p:txBody>
      </p:sp>
      <p:sp>
        <p:nvSpPr>
          <p:cNvPr id="7171"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A28BA466-A7A8-42EF-85E9-CDEF55DE8379}" type="slidenum">
              <a:rPr lang="ru-RU">
                <a:solidFill>
                  <a:schemeClr val="bg1"/>
                </a:solidFill>
              </a:rPr>
              <a:pPr/>
              <a:t>3</a:t>
            </a:fld>
            <a:endParaRPr lang="ru-RU">
              <a:solidFill>
                <a:schemeClr val="bg1"/>
              </a:solidFill>
            </a:endParaRPr>
          </a:p>
        </p:txBody>
      </p:sp>
      <p:sp>
        <p:nvSpPr>
          <p:cNvPr id="7172" name="Rectangle 6"/>
          <p:cNvSpPr>
            <a:spLocks noChangeArrowheads="1"/>
          </p:cNvSpPr>
          <p:nvPr/>
        </p:nvSpPr>
        <p:spPr bwMode="auto">
          <a:xfrm>
            <a:off x="323850" y="1054100"/>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7173" name="Text Box 7"/>
          <p:cNvSpPr txBox="1">
            <a:spLocks noChangeArrowheads="1"/>
          </p:cNvSpPr>
          <p:nvPr/>
        </p:nvSpPr>
        <p:spPr bwMode="auto">
          <a:xfrm>
            <a:off x="323850" y="1238220"/>
            <a:ext cx="8496300" cy="5070505"/>
          </a:xfrm>
          <a:prstGeom prst="rect">
            <a:avLst/>
          </a:prstGeom>
          <a:noFill/>
          <a:ln w="3175">
            <a:noFill/>
            <a:prstDash val="dash"/>
            <a:miter lim="800000"/>
            <a:headEnd/>
            <a:tailEnd/>
          </a:ln>
        </p:spPr>
        <p:txBody>
          <a:bodyPr lIns="0" tIns="0" rIns="0" bIns="0"/>
          <a:lstStyle/>
          <a:p>
            <a:r>
              <a:rPr lang="ru-RU" sz="2400" dirty="0">
                <a:solidFill>
                  <a:schemeClr val="bg1"/>
                </a:solidFill>
              </a:rPr>
              <a:t> </a:t>
            </a:r>
            <a:r>
              <a:rPr lang="ru-RU" sz="2400" dirty="0" smtClean="0">
                <a:solidFill>
                  <a:schemeClr val="bg1"/>
                </a:solidFill>
              </a:rPr>
              <a:t>Настоящий </a:t>
            </a:r>
            <a:r>
              <a:rPr lang="ru-RU" sz="2400" dirty="0">
                <a:solidFill>
                  <a:schemeClr val="bg1"/>
                </a:solidFill>
              </a:rPr>
              <a:t>стандарт регулирует процессы управления документами государственных или коммерческих организаций, предназначаемыми для внутреннего или внешнего пользования. </a:t>
            </a:r>
          </a:p>
          <a:p>
            <a:r>
              <a:rPr lang="ru-RU" sz="2400" dirty="0" smtClean="0">
                <a:solidFill>
                  <a:schemeClr val="bg1"/>
                </a:solidFill>
              </a:rPr>
              <a:t>- </a:t>
            </a:r>
            <a:r>
              <a:rPr lang="ru-RU" sz="2400" dirty="0">
                <a:solidFill>
                  <a:schemeClr val="bg1"/>
                </a:solidFill>
              </a:rPr>
              <a:t>распространяется на управление документами (всех форматов и на всех носителях), создаваемыми или получаемыми государственной или коммерческой организацией в процессе ее деятельности или лицом, на которого возложена обязанность создавать и сохранять документы;</a:t>
            </a:r>
          </a:p>
          <a:p>
            <a:r>
              <a:rPr lang="ru-RU" sz="2400" dirty="0">
                <a:solidFill>
                  <a:schemeClr val="bg1"/>
                </a:solidFill>
              </a:rPr>
              <a:t>- </a:t>
            </a:r>
            <a:r>
              <a:rPr lang="ru-RU" sz="2400" dirty="0" smtClean="0">
                <a:solidFill>
                  <a:schemeClr val="bg1"/>
                </a:solidFill>
              </a:rPr>
              <a:t>содержит </a:t>
            </a:r>
            <a:r>
              <a:rPr lang="ru-RU" sz="2400" dirty="0">
                <a:solidFill>
                  <a:srgbClr val="FFFF00"/>
                </a:solidFill>
              </a:rPr>
              <a:t>методические рекомендации по проектированию и внедрению документной системы</a:t>
            </a:r>
            <a:r>
              <a:rPr lang="ru-RU" sz="2400" dirty="0" smtClean="0">
                <a:solidFill>
                  <a:schemeClr val="bg1"/>
                </a:solidFill>
              </a:rPr>
              <a:t>.</a:t>
            </a:r>
            <a:endParaRPr lang="ru-RU" sz="2400" dirty="0">
              <a:solidFill>
                <a:schemeClr val="bg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3"/>
          <p:cNvSpPr txBox="1">
            <a:spLocks noChangeArrowheads="1"/>
          </p:cNvSpPr>
          <p:nvPr/>
        </p:nvSpPr>
        <p:spPr bwMode="auto">
          <a:xfrm>
            <a:off x="323850" y="0"/>
            <a:ext cx="8496300" cy="1125538"/>
          </a:xfrm>
          <a:prstGeom prst="rect">
            <a:avLst/>
          </a:prstGeom>
          <a:noFill/>
          <a:ln w="9525">
            <a:noFill/>
            <a:miter lim="800000"/>
            <a:headEnd/>
            <a:tailEnd/>
          </a:ln>
        </p:spPr>
        <p:txBody>
          <a:bodyPr lIns="0" tIns="0" rIns="0" bIns="0"/>
          <a:lstStyle/>
          <a:p>
            <a:pPr algn="ctr"/>
            <a:r>
              <a:rPr lang="ru-RU" sz="3200" dirty="0" smtClean="0">
                <a:solidFill>
                  <a:srgbClr val="FFFF00"/>
                </a:solidFill>
              </a:rPr>
              <a:t>Управленческая среда электронного регламента</a:t>
            </a:r>
            <a:endParaRPr lang="ru-RU" sz="2400" b="1" dirty="0" smtClean="0">
              <a:solidFill>
                <a:srgbClr val="0F2BEC"/>
              </a:solidFill>
            </a:endParaRPr>
          </a:p>
          <a:p>
            <a:pPr>
              <a:spcBef>
                <a:spcPct val="10000"/>
              </a:spcBef>
            </a:pPr>
            <a:endParaRPr lang="ru-RU" sz="2400" b="1" dirty="0">
              <a:solidFill>
                <a:srgbClr val="0F2BEC"/>
              </a:solidFill>
            </a:endParaRPr>
          </a:p>
        </p:txBody>
      </p:sp>
      <p:sp>
        <p:nvSpPr>
          <p:cNvPr id="17411"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F359CB32-A830-42E3-AE32-AEA28D37BEA6}" type="slidenum">
              <a:rPr lang="ru-RU">
                <a:solidFill>
                  <a:schemeClr val="bg1"/>
                </a:solidFill>
              </a:rPr>
              <a:pPr/>
              <a:t>30</a:t>
            </a:fld>
            <a:endParaRPr lang="ru-RU">
              <a:solidFill>
                <a:schemeClr val="bg1"/>
              </a:solidFill>
            </a:endParaRPr>
          </a:p>
        </p:txBody>
      </p:sp>
      <p:sp>
        <p:nvSpPr>
          <p:cNvPr id="17412" name="Rectangle 6"/>
          <p:cNvSpPr>
            <a:spLocks noChangeArrowheads="1"/>
          </p:cNvSpPr>
          <p:nvPr/>
        </p:nvSpPr>
        <p:spPr bwMode="auto">
          <a:xfrm>
            <a:off x="323850" y="1054100"/>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17413" name="Text Box 7"/>
          <p:cNvSpPr txBox="1">
            <a:spLocks noChangeArrowheads="1"/>
          </p:cNvSpPr>
          <p:nvPr/>
        </p:nvSpPr>
        <p:spPr bwMode="auto">
          <a:xfrm>
            <a:off x="323850" y="1128681"/>
            <a:ext cx="8496300" cy="5180044"/>
          </a:xfrm>
          <a:prstGeom prst="rect">
            <a:avLst/>
          </a:prstGeom>
          <a:noFill/>
          <a:ln w="3175">
            <a:noFill/>
            <a:prstDash val="dash"/>
            <a:miter lim="800000"/>
            <a:headEnd/>
            <a:tailEnd/>
          </a:ln>
        </p:spPr>
        <p:txBody>
          <a:bodyPr lIns="0" tIns="0" rIns="0" bIns="0"/>
          <a:lstStyle/>
          <a:p>
            <a:r>
              <a:rPr lang="ru-RU" sz="2400" dirty="0" smtClean="0">
                <a:solidFill>
                  <a:srgbClr val="FFFF00"/>
                </a:solidFill>
              </a:rPr>
              <a:t>6. </a:t>
            </a:r>
            <a:r>
              <a:rPr lang="ru-RU" sz="2400" dirty="0">
                <a:solidFill>
                  <a:srgbClr val="FFFF00"/>
                </a:solidFill>
              </a:rPr>
              <a:t>Уровень анализа и коррекции </a:t>
            </a:r>
            <a:endParaRPr lang="ru-RU" sz="2400" b="1" dirty="0">
              <a:solidFill>
                <a:srgbClr val="FFFF00"/>
              </a:solidFill>
            </a:endParaRPr>
          </a:p>
          <a:p>
            <a:r>
              <a:rPr lang="ru-RU" sz="2400" dirty="0">
                <a:solidFill>
                  <a:schemeClr val="bg1"/>
                </a:solidFill>
              </a:rPr>
              <a:t>На данном уровне реализуются процедуры анализа и выработки корректирующих действий (формирование регламента анализа деятельности в рамках системы управления). </a:t>
            </a:r>
            <a:endParaRPr lang="ru-RU" sz="2400" dirty="0" smtClean="0">
              <a:solidFill>
                <a:schemeClr val="bg1"/>
              </a:solidFill>
            </a:endParaRPr>
          </a:p>
          <a:p>
            <a:r>
              <a:rPr lang="ru-RU" sz="2400" dirty="0" smtClean="0">
                <a:solidFill>
                  <a:schemeClr val="bg1"/>
                </a:solidFill>
              </a:rPr>
              <a:t>Данный </a:t>
            </a:r>
            <a:r>
              <a:rPr lang="ru-RU" sz="2400" dirty="0">
                <a:solidFill>
                  <a:schemeClr val="bg1"/>
                </a:solidFill>
              </a:rPr>
              <a:t>уровень поддерживает выделение знаний из имеющихся накопленных данных, информации, документов, записей аудита процессов в контексте целевой и операционной деятельности организации. Обеспечивается исследование эффективности деятельности организации в различных разрезах, ведется выявление и прогнозирование тенденций развития организации и внешней среды.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3"/>
          <p:cNvSpPr txBox="1">
            <a:spLocks noChangeArrowheads="1"/>
          </p:cNvSpPr>
          <p:nvPr/>
        </p:nvSpPr>
        <p:spPr bwMode="auto">
          <a:xfrm>
            <a:off x="323850" y="0"/>
            <a:ext cx="8496300" cy="471447"/>
          </a:xfrm>
          <a:prstGeom prst="rect">
            <a:avLst/>
          </a:prstGeom>
          <a:noFill/>
          <a:ln w="9525">
            <a:noFill/>
            <a:miter lim="800000"/>
            <a:headEnd/>
            <a:tailEnd/>
          </a:ln>
        </p:spPr>
        <p:txBody>
          <a:bodyPr lIns="0" tIns="0" rIns="0" bIns="0"/>
          <a:lstStyle/>
          <a:p>
            <a:pPr algn="ctr"/>
            <a:r>
              <a:rPr lang="ru-RU" sz="3200" dirty="0" smtClean="0">
                <a:solidFill>
                  <a:srgbClr val="FFFF00"/>
                </a:solidFill>
              </a:rPr>
              <a:t>Управленческая среда электронного регламента</a:t>
            </a:r>
            <a:endParaRPr lang="ru-RU" sz="2400" b="1" dirty="0" smtClean="0">
              <a:solidFill>
                <a:srgbClr val="0F2BEC"/>
              </a:solidFill>
            </a:endParaRPr>
          </a:p>
          <a:p>
            <a:pPr>
              <a:spcBef>
                <a:spcPct val="10000"/>
              </a:spcBef>
            </a:pPr>
            <a:endParaRPr lang="ru-RU" sz="2400" b="1" dirty="0">
              <a:solidFill>
                <a:srgbClr val="0F2BEC"/>
              </a:solidFill>
            </a:endParaRPr>
          </a:p>
        </p:txBody>
      </p:sp>
      <p:sp>
        <p:nvSpPr>
          <p:cNvPr id="17411"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F359CB32-A830-42E3-AE32-AEA28D37BEA6}" type="slidenum">
              <a:rPr lang="ru-RU">
                <a:solidFill>
                  <a:schemeClr val="bg1"/>
                </a:solidFill>
              </a:rPr>
              <a:pPr/>
              <a:t>31</a:t>
            </a:fld>
            <a:endParaRPr lang="ru-RU">
              <a:solidFill>
                <a:schemeClr val="bg1"/>
              </a:solidFill>
            </a:endParaRPr>
          </a:p>
        </p:txBody>
      </p:sp>
      <p:sp>
        <p:nvSpPr>
          <p:cNvPr id="17412" name="Rectangle 6"/>
          <p:cNvSpPr>
            <a:spLocks noChangeArrowheads="1"/>
          </p:cNvSpPr>
          <p:nvPr/>
        </p:nvSpPr>
        <p:spPr bwMode="auto">
          <a:xfrm>
            <a:off x="373005" y="946116"/>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17413" name="Text Box 7"/>
          <p:cNvSpPr txBox="1">
            <a:spLocks noChangeArrowheads="1"/>
          </p:cNvSpPr>
          <p:nvPr/>
        </p:nvSpPr>
        <p:spPr bwMode="auto">
          <a:xfrm>
            <a:off x="323850" y="1019142"/>
            <a:ext cx="8496300" cy="5289584"/>
          </a:xfrm>
          <a:prstGeom prst="rect">
            <a:avLst/>
          </a:prstGeom>
          <a:noFill/>
          <a:ln w="3175">
            <a:noFill/>
            <a:prstDash val="dash"/>
            <a:miter lim="800000"/>
            <a:headEnd/>
            <a:tailEnd/>
          </a:ln>
        </p:spPr>
        <p:txBody>
          <a:bodyPr lIns="0" tIns="0" rIns="0" bIns="0"/>
          <a:lstStyle/>
          <a:p>
            <a:r>
              <a:rPr lang="ru-RU" sz="2400" dirty="0" smtClean="0">
                <a:solidFill>
                  <a:srgbClr val="FFFF00"/>
                </a:solidFill>
              </a:rPr>
              <a:t>7. </a:t>
            </a:r>
            <a:r>
              <a:rPr lang="ru-RU" sz="2400" dirty="0">
                <a:solidFill>
                  <a:srgbClr val="FFFF00"/>
                </a:solidFill>
              </a:rPr>
              <a:t>Управление ресурсами </a:t>
            </a:r>
            <a:endParaRPr lang="ru-RU" sz="2400" b="1" dirty="0">
              <a:solidFill>
                <a:srgbClr val="FFFF00"/>
              </a:solidFill>
            </a:endParaRPr>
          </a:p>
          <a:p>
            <a:r>
              <a:rPr lang="ru-RU" sz="2400" dirty="0">
                <a:solidFill>
                  <a:schemeClr val="bg1"/>
                </a:solidFill>
              </a:rPr>
              <a:t>Формирование всех перечисленных выше уровней управления базируется на едином представлении ресурсов (получаемых извне, потребляемых и применяемых внутри, передаваемых вовне) и процессов их применения в организации. </a:t>
            </a:r>
            <a:endParaRPr lang="ru-RU" sz="2400" dirty="0" smtClean="0">
              <a:solidFill>
                <a:schemeClr val="bg1"/>
              </a:solidFill>
            </a:endParaRPr>
          </a:p>
          <a:p>
            <a:endParaRPr lang="ru-RU" sz="2400" dirty="0">
              <a:solidFill>
                <a:schemeClr val="bg1"/>
              </a:solidFill>
            </a:endParaRPr>
          </a:p>
          <a:p>
            <a:r>
              <a:rPr lang="ru-RU" sz="2400" dirty="0" smtClean="0">
                <a:solidFill>
                  <a:schemeClr val="bg1"/>
                </a:solidFill>
              </a:rPr>
              <a:t>Модель </a:t>
            </a:r>
            <a:r>
              <a:rPr lang="ru-RU" sz="2400" dirty="0">
                <a:solidFill>
                  <a:schemeClr val="bg1"/>
                </a:solidFill>
              </a:rPr>
              <a:t>требуемых ресурсов формируется в процессе проектирования деятельности организации и отражается в регламенте административной и служебной деятельности организации. </a:t>
            </a:r>
            <a:endParaRPr lang="ru-RU" sz="1600" dirty="0">
              <a:solidFill>
                <a:schemeClr val="bg1"/>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3"/>
          <p:cNvSpPr txBox="1">
            <a:spLocks noChangeArrowheads="1"/>
          </p:cNvSpPr>
          <p:nvPr/>
        </p:nvSpPr>
        <p:spPr bwMode="auto">
          <a:xfrm>
            <a:off x="323850" y="0"/>
            <a:ext cx="8496300" cy="471447"/>
          </a:xfrm>
          <a:prstGeom prst="rect">
            <a:avLst/>
          </a:prstGeom>
          <a:noFill/>
          <a:ln w="9525">
            <a:noFill/>
            <a:miter lim="800000"/>
            <a:headEnd/>
            <a:tailEnd/>
          </a:ln>
        </p:spPr>
        <p:txBody>
          <a:bodyPr lIns="0" tIns="0" rIns="0" bIns="0"/>
          <a:lstStyle/>
          <a:p>
            <a:pPr algn="ctr"/>
            <a:r>
              <a:rPr lang="ru-RU" sz="2800" dirty="0" smtClean="0">
                <a:solidFill>
                  <a:srgbClr val="FFFF00"/>
                </a:solidFill>
              </a:rPr>
              <a:t>Управленческая среда электронного регламента</a:t>
            </a:r>
            <a:endParaRPr lang="ru-RU" sz="2000" b="1" dirty="0" smtClean="0">
              <a:solidFill>
                <a:srgbClr val="0F2BEC"/>
              </a:solidFill>
            </a:endParaRPr>
          </a:p>
          <a:p>
            <a:pPr>
              <a:spcBef>
                <a:spcPct val="10000"/>
              </a:spcBef>
            </a:pPr>
            <a:endParaRPr lang="ru-RU" sz="2400" b="1" dirty="0">
              <a:solidFill>
                <a:srgbClr val="0F2BEC"/>
              </a:solidFill>
            </a:endParaRPr>
          </a:p>
        </p:txBody>
      </p:sp>
      <p:sp>
        <p:nvSpPr>
          <p:cNvPr id="17411"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F359CB32-A830-42E3-AE32-AEA28D37BEA6}" type="slidenum">
              <a:rPr lang="ru-RU">
                <a:solidFill>
                  <a:schemeClr val="bg1"/>
                </a:solidFill>
              </a:rPr>
              <a:pPr/>
              <a:t>32</a:t>
            </a:fld>
            <a:endParaRPr lang="ru-RU">
              <a:solidFill>
                <a:schemeClr val="bg1"/>
              </a:solidFill>
            </a:endParaRPr>
          </a:p>
        </p:txBody>
      </p:sp>
      <p:sp>
        <p:nvSpPr>
          <p:cNvPr id="17412" name="Rectangle 6"/>
          <p:cNvSpPr>
            <a:spLocks noChangeArrowheads="1"/>
          </p:cNvSpPr>
          <p:nvPr/>
        </p:nvSpPr>
        <p:spPr bwMode="auto">
          <a:xfrm>
            <a:off x="299979" y="471447"/>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17413" name="Text Box 7"/>
          <p:cNvSpPr txBox="1">
            <a:spLocks noChangeArrowheads="1"/>
          </p:cNvSpPr>
          <p:nvPr/>
        </p:nvSpPr>
        <p:spPr bwMode="auto">
          <a:xfrm>
            <a:off x="323850" y="617500"/>
            <a:ext cx="8496300" cy="5691226"/>
          </a:xfrm>
          <a:prstGeom prst="rect">
            <a:avLst/>
          </a:prstGeom>
          <a:noFill/>
          <a:ln w="3175">
            <a:noFill/>
            <a:prstDash val="dash"/>
            <a:miter lim="800000"/>
            <a:headEnd/>
            <a:tailEnd/>
          </a:ln>
        </p:spPr>
        <p:txBody>
          <a:bodyPr lIns="0" tIns="0" rIns="0" bIns="0"/>
          <a:lstStyle/>
          <a:p>
            <a:r>
              <a:rPr lang="ru-RU" sz="2400" dirty="0" smtClean="0">
                <a:solidFill>
                  <a:srgbClr val="FFFF00"/>
                </a:solidFill>
              </a:rPr>
              <a:t>7. </a:t>
            </a:r>
            <a:r>
              <a:rPr lang="ru-RU" sz="2400" dirty="0">
                <a:solidFill>
                  <a:srgbClr val="FFFF00"/>
                </a:solidFill>
              </a:rPr>
              <a:t>Управление ресурсами </a:t>
            </a:r>
            <a:endParaRPr lang="ru-RU" sz="2400" b="1" dirty="0">
              <a:solidFill>
                <a:srgbClr val="FFFF00"/>
              </a:solidFill>
            </a:endParaRPr>
          </a:p>
          <a:p>
            <a:r>
              <a:rPr lang="ru-RU" sz="2400" dirty="0" smtClean="0">
                <a:solidFill>
                  <a:schemeClr val="bg1"/>
                </a:solidFill>
              </a:rPr>
              <a:t>В </a:t>
            </a:r>
            <a:r>
              <a:rPr lang="ru-RU" sz="2400" dirty="0">
                <a:solidFill>
                  <a:schemeClr val="bg1"/>
                </a:solidFill>
              </a:rPr>
              <a:t>модель ресурсов организации включаются следующие формализованные представления:</a:t>
            </a:r>
          </a:p>
          <a:p>
            <a:r>
              <a:rPr lang="ru-RU" sz="2000" dirty="0">
                <a:solidFill>
                  <a:schemeClr val="bg1"/>
                </a:solidFill>
              </a:rPr>
              <a:t>организационной структуры;</a:t>
            </a:r>
          </a:p>
          <a:p>
            <a:r>
              <a:rPr lang="ru-RU" sz="2000" dirty="0">
                <a:solidFill>
                  <a:schemeClr val="bg1"/>
                </a:solidFill>
              </a:rPr>
              <a:t>территориального распределения;</a:t>
            </a:r>
          </a:p>
          <a:p>
            <a:r>
              <a:rPr lang="ru-RU" sz="2000" dirty="0">
                <a:solidFill>
                  <a:schemeClr val="bg1"/>
                </a:solidFill>
              </a:rPr>
              <a:t>кадров;</a:t>
            </a:r>
          </a:p>
          <a:p>
            <a:r>
              <a:rPr lang="ru-RU" sz="2000" dirty="0">
                <a:solidFill>
                  <a:schemeClr val="bg1"/>
                </a:solidFill>
              </a:rPr>
              <a:t>движения финансовых средств;</a:t>
            </a:r>
          </a:p>
          <a:p>
            <a:r>
              <a:rPr lang="ru-RU" sz="2000" dirty="0">
                <a:solidFill>
                  <a:schemeClr val="bg1"/>
                </a:solidFill>
              </a:rPr>
              <a:t>технологических процессов;</a:t>
            </a:r>
          </a:p>
          <a:p>
            <a:r>
              <a:rPr lang="ru-RU" sz="2000" dirty="0">
                <a:solidFill>
                  <a:schemeClr val="bg1"/>
                </a:solidFill>
              </a:rPr>
              <a:t>оборудования;</a:t>
            </a:r>
          </a:p>
          <a:p>
            <a:r>
              <a:rPr lang="ru-RU" sz="2000" dirty="0">
                <a:solidFill>
                  <a:schemeClr val="bg1"/>
                </a:solidFill>
              </a:rPr>
              <a:t>оснастки и инструментов;</a:t>
            </a:r>
          </a:p>
          <a:p>
            <a:r>
              <a:rPr lang="ru-RU" sz="2000" dirty="0">
                <a:solidFill>
                  <a:schemeClr val="bg1"/>
                </a:solidFill>
              </a:rPr>
              <a:t>контрольно-измерительной аппаратуры;</a:t>
            </a:r>
          </a:p>
          <a:p>
            <a:r>
              <a:rPr lang="ru-RU" sz="2000" dirty="0">
                <a:solidFill>
                  <a:schemeClr val="bg1"/>
                </a:solidFill>
              </a:rPr>
              <a:t>нормативной и методической базы;</a:t>
            </a:r>
          </a:p>
          <a:p>
            <a:r>
              <a:rPr lang="ru-RU" sz="2000" dirty="0">
                <a:solidFill>
                  <a:schemeClr val="bg1"/>
                </a:solidFill>
              </a:rPr>
              <a:t>потребляемых природных ресурсов и энергоресурсов;</a:t>
            </a:r>
          </a:p>
          <a:p>
            <a:r>
              <a:rPr lang="ru-RU" sz="2000" dirty="0">
                <a:solidFill>
                  <a:schemeClr val="bg1"/>
                </a:solidFill>
              </a:rPr>
              <a:t>зданий, помещений и их использования;</a:t>
            </a:r>
          </a:p>
          <a:p>
            <a:r>
              <a:rPr lang="ru-RU" sz="2000" dirty="0">
                <a:solidFill>
                  <a:schemeClr val="bg1"/>
                </a:solidFill>
              </a:rPr>
              <a:t>информационных систем и данных;</a:t>
            </a:r>
          </a:p>
          <a:p>
            <a:r>
              <a:rPr lang="ru-RU" sz="2000" dirty="0">
                <a:solidFill>
                  <a:schemeClr val="bg1"/>
                </a:solidFill>
              </a:rPr>
              <a:t>получаемых и передаваемых объектов в соответствии со спецификой работы организации;</a:t>
            </a:r>
          </a:p>
          <a:p>
            <a:r>
              <a:rPr lang="ru-RU" sz="2000" dirty="0">
                <a:solidFill>
                  <a:schemeClr val="bg1"/>
                </a:solidFill>
              </a:rPr>
              <a:t>другие представления, специфические для организации.</a:t>
            </a:r>
          </a:p>
          <a:p>
            <a:endParaRPr lang="ru-RU" sz="1600" dirty="0">
              <a:solidFill>
                <a:schemeClr val="bg1"/>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3"/>
          <p:cNvSpPr txBox="1">
            <a:spLocks noChangeArrowheads="1"/>
          </p:cNvSpPr>
          <p:nvPr/>
        </p:nvSpPr>
        <p:spPr bwMode="auto">
          <a:xfrm>
            <a:off x="323850" y="0"/>
            <a:ext cx="8496300" cy="1125538"/>
          </a:xfrm>
          <a:prstGeom prst="rect">
            <a:avLst/>
          </a:prstGeom>
          <a:noFill/>
          <a:ln w="9525">
            <a:noFill/>
            <a:miter lim="800000"/>
            <a:headEnd/>
            <a:tailEnd/>
          </a:ln>
        </p:spPr>
        <p:txBody>
          <a:bodyPr lIns="0" tIns="0" rIns="0" bIns="0"/>
          <a:lstStyle/>
          <a:p>
            <a:pPr algn="ctr"/>
            <a:r>
              <a:rPr lang="ru-RU" sz="4000" b="1">
                <a:solidFill>
                  <a:srgbClr val="FFFF00"/>
                </a:solidFill>
              </a:rPr>
              <a:t>Вопросы для самопроверки</a:t>
            </a:r>
          </a:p>
          <a:p>
            <a:pPr>
              <a:spcBef>
                <a:spcPct val="10000"/>
              </a:spcBef>
            </a:pPr>
            <a:endParaRPr lang="ru-RU" sz="2400" b="1">
              <a:solidFill>
                <a:srgbClr val="0F2BEC"/>
              </a:solidFill>
            </a:endParaRPr>
          </a:p>
        </p:txBody>
      </p:sp>
      <p:sp>
        <p:nvSpPr>
          <p:cNvPr id="19459" name="Text Box 4"/>
          <p:cNvSpPr txBox="1">
            <a:spLocks noChangeArrowheads="1"/>
          </p:cNvSpPr>
          <p:nvPr/>
        </p:nvSpPr>
        <p:spPr bwMode="auto">
          <a:xfrm>
            <a:off x="323850" y="6308725"/>
            <a:ext cx="254000" cy="274638"/>
          </a:xfrm>
          <a:prstGeom prst="rect">
            <a:avLst/>
          </a:prstGeom>
          <a:noFill/>
          <a:ln w="9525">
            <a:noFill/>
            <a:miter lim="800000"/>
            <a:headEnd/>
            <a:tailEnd/>
          </a:ln>
        </p:spPr>
        <p:txBody>
          <a:bodyPr wrap="none" lIns="0" tIns="0" rIns="0" bIns="0">
            <a:spAutoFit/>
          </a:bodyPr>
          <a:lstStyle/>
          <a:p>
            <a:fld id="{63E4FFDD-D915-4D23-934E-CBE415D518FE}" type="slidenum">
              <a:rPr lang="ru-RU">
                <a:solidFill>
                  <a:schemeClr val="bg1"/>
                </a:solidFill>
              </a:rPr>
              <a:pPr/>
              <a:t>33</a:t>
            </a:fld>
            <a:endParaRPr lang="ru-RU">
              <a:solidFill>
                <a:schemeClr val="bg1"/>
              </a:solidFill>
            </a:endParaRPr>
          </a:p>
        </p:txBody>
      </p:sp>
      <p:sp>
        <p:nvSpPr>
          <p:cNvPr id="19460" name="Text Box 5"/>
          <p:cNvSpPr txBox="1">
            <a:spLocks noChangeArrowheads="1"/>
          </p:cNvSpPr>
          <p:nvPr/>
        </p:nvSpPr>
        <p:spPr bwMode="auto">
          <a:xfrm>
            <a:off x="323850" y="1412875"/>
            <a:ext cx="8496300" cy="4895850"/>
          </a:xfrm>
          <a:prstGeom prst="rect">
            <a:avLst/>
          </a:prstGeom>
          <a:noFill/>
          <a:ln w="3175">
            <a:solidFill>
              <a:schemeClr val="bg1"/>
            </a:solidFill>
            <a:prstDash val="dash"/>
            <a:miter lim="800000"/>
            <a:headEnd/>
            <a:tailEnd/>
          </a:ln>
        </p:spPr>
        <p:txBody>
          <a:bodyPr lIns="0" tIns="0" rIns="0" bIns="0"/>
          <a:lstStyle/>
          <a:p>
            <a:pPr marL="457200" indent="-457200">
              <a:spcBef>
                <a:spcPct val="10000"/>
              </a:spcBef>
              <a:buFont typeface="+mj-lt"/>
              <a:buAutoNum type="arabicPeriod"/>
            </a:pPr>
            <a:r>
              <a:rPr lang="ru-RU" sz="2000" dirty="0" smtClean="0">
                <a:solidFill>
                  <a:schemeClr val="bg1"/>
                </a:solidFill>
              </a:rPr>
              <a:t>Значение </a:t>
            </a:r>
            <a:r>
              <a:rPr lang="ru-RU" sz="2000" dirty="0" smtClean="0">
                <a:solidFill>
                  <a:schemeClr val="bg1"/>
                </a:solidFill>
              </a:rPr>
              <a:t>ГОСТ Р ИСО 15489-1-2007 </a:t>
            </a:r>
            <a:r>
              <a:rPr lang="ru-RU" dirty="0" smtClean="0">
                <a:solidFill>
                  <a:schemeClr val="bg1"/>
                </a:solidFill>
              </a:rPr>
              <a:t>Система стандартов по информации, библиотечному и издательскому делу Управление документами Общие требования.</a:t>
            </a:r>
            <a:endParaRPr lang="ru-RU" sz="2000" dirty="0" smtClean="0">
              <a:solidFill>
                <a:schemeClr val="bg1"/>
              </a:solidFill>
            </a:endParaRPr>
          </a:p>
          <a:p>
            <a:pPr marL="457200" indent="-457200">
              <a:spcBef>
                <a:spcPct val="10000"/>
              </a:spcBef>
              <a:buFont typeface="+mj-lt"/>
              <a:buAutoNum type="arabicPeriod"/>
            </a:pPr>
            <a:r>
              <a:rPr lang="ru-RU" sz="2000" dirty="0" smtClean="0">
                <a:solidFill>
                  <a:schemeClr val="bg1"/>
                </a:solidFill>
              </a:rPr>
              <a:t>Что включает в себя управление документами в организации?</a:t>
            </a:r>
          </a:p>
          <a:p>
            <a:pPr marL="457200" indent="-457200">
              <a:spcBef>
                <a:spcPct val="10000"/>
              </a:spcBef>
              <a:buFont typeface="+mj-lt"/>
              <a:buAutoNum type="arabicPeriod"/>
            </a:pPr>
            <a:r>
              <a:rPr lang="ru-RU" sz="2000" dirty="0" smtClean="0">
                <a:solidFill>
                  <a:schemeClr val="bg1"/>
                </a:solidFill>
              </a:rPr>
              <a:t>Назовите требования к управлению документами.</a:t>
            </a:r>
          </a:p>
          <a:p>
            <a:pPr marL="457200" indent="-457200">
              <a:spcBef>
                <a:spcPct val="10000"/>
              </a:spcBef>
              <a:buFont typeface="+mj-lt"/>
              <a:buAutoNum type="arabicPeriod"/>
            </a:pPr>
            <a:r>
              <a:rPr lang="ru-RU" sz="2000" b="1" dirty="0" smtClean="0">
                <a:solidFill>
                  <a:schemeClr val="bg1"/>
                </a:solidFill>
              </a:rPr>
              <a:t>Охарактеризуйте </a:t>
            </a:r>
            <a:r>
              <a:rPr lang="ru-RU" sz="2000" dirty="0" smtClean="0">
                <a:solidFill>
                  <a:schemeClr val="bg1"/>
                </a:solidFill>
              </a:rPr>
              <a:t>Комплексную программу управления документами.</a:t>
            </a:r>
          </a:p>
          <a:p>
            <a:pPr marL="457200" indent="-457200">
              <a:spcBef>
                <a:spcPct val="10000"/>
              </a:spcBef>
              <a:buFont typeface="+mj-lt"/>
              <a:buAutoNum type="arabicPeriod"/>
            </a:pPr>
            <a:r>
              <a:rPr lang="ru-RU" sz="2000" b="1" dirty="0" smtClean="0">
                <a:solidFill>
                  <a:schemeClr val="bg1"/>
                </a:solidFill>
              </a:rPr>
              <a:t>Что </a:t>
            </a:r>
            <a:r>
              <a:rPr lang="ru-RU" sz="2000" dirty="0" smtClean="0">
                <a:solidFill>
                  <a:schemeClr val="bg1"/>
                </a:solidFill>
              </a:rPr>
              <a:t>включает в себя Стратегия внедрения соответствующих документных систем?</a:t>
            </a:r>
          </a:p>
          <a:p>
            <a:pPr marL="457200" indent="-457200">
              <a:spcBef>
                <a:spcPct val="10000"/>
              </a:spcBef>
              <a:buFont typeface="+mj-lt"/>
              <a:buAutoNum type="arabicPeriod"/>
            </a:pPr>
            <a:r>
              <a:rPr lang="ru-RU" sz="2000" dirty="0" smtClean="0">
                <a:solidFill>
                  <a:schemeClr val="bg1"/>
                </a:solidFill>
              </a:rPr>
              <a:t>Охарактеризуйте методологию проектирования и внедрения документных систем.</a:t>
            </a:r>
          </a:p>
          <a:p>
            <a:pPr marL="457200" indent="-457200">
              <a:spcBef>
                <a:spcPct val="10000"/>
              </a:spcBef>
              <a:buFont typeface="+mj-lt"/>
              <a:buAutoNum type="arabicPeriod"/>
            </a:pPr>
            <a:r>
              <a:rPr lang="ru-RU" sz="2000" dirty="0" smtClean="0">
                <a:solidFill>
                  <a:schemeClr val="bg1"/>
                </a:solidFill>
              </a:rPr>
              <a:t>Значение ГОСТ Р 52294-2004 </a:t>
            </a:r>
            <a:r>
              <a:rPr lang="ru-RU" dirty="0" smtClean="0">
                <a:solidFill>
                  <a:schemeClr val="bg1"/>
                </a:solidFill>
              </a:rPr>
              <a:t>Информационная технология Управление организацией электронный регламент административной и служебной деятельности Основные положения</a:t>
            </a:r>
            <a:endParaRPr lang="ru-RU" sz="2000" b="1" dirty="0" smtClean="0">
              <a:solidFill>
                <a:schemeClr val="bg1"/>
              </a:solidFill>
            </a:endParaRPr>
          </a:p>
          <a:p>
            <a:pPr marL="457200" indent="-457200">
              <a:spcBef>
                <a:spcPct val="10000"/>
              </a:spcBef>
              <a:buFont typeface="+mj-lt"/>
              <a:buAutoNum type="arabicPeriod"/>
            </a:pPr>
            <a:r>
              <a:rPr lang="ru-RU" sz="2000" dirty="0" smtClean="0">
                <a:solidFill>
                  <a:schemeClr val="bg1"/>
                </a:solidFill>
              </a:rPr>
              <a:t>Охарактеризуйте Управленческую среду электронного регламента.</a:t>
            </a:r>
            <a:endParaRPr lang="ru-RU" sz="1600" b="1" dirty="0" smtClean="0">
              <a:solidFill>
                <a:schemeClr val="bg1"/>
              </a:solidFill>
            </a:endParaRPr>
          </a:p>
          <a:p>
            <a:pPr marL="457200" indent="-457200">
              <a:spcBef>
                <a:spcPct val="10000"/>
              </a:spcBef>
              <a:buFont typeface="+mj-lt"/>
              <a:buAutoNum type="arabicPeriod"/>
            </a:pPr>
            <a:endParaRPr lang="ru-RU" sz="2000" dirty="0" smtClean="0">
              <a:solidFill>
                <a:schemeClr val="bg1"/>
              </a:solidFill>
            </a:endParaRPr>
          </a:p>
          <a:p>
            <a:pPr marL="457200" indent="-457200">
              <a:spcBef>
                <a:spcPct val="10000"/>
              </a:spcBef>
              <a:buFont typeface="+mj-lt"/>
              <a:buAutoNum type="arabicPeriod"/>
            </a:pPr>
            <a:endParaRPr lang="ru-RU" sz="2000" b="1" dirty="0" smtClean="0">
              <a:solidFill>
                <a:schemeClr val="bg1"/>
              </a:solidFill>
            </a:endParaRPr>
          </a:p>
          <a:p>
            <a:pPr marL="457200" indent="-457200">
              <a:spcBef>
                <a:spcPct val="10000"/>
              </a:spcBef>
              <a:buFont typeface="+mj-lt"/>
              <a:buAutoNum type="arabicPeriod"/>
            </a:pPr>
            <a:endParaRPr lang="ru-RU" sz="2000" b="1" dirty="0" smtClean="0">
              <a:solidFill>
                <a:schemeClr val="bg1"/>
              </a:solidFill>
            </a:endParaRPr>
          </a:p>
          <a:p>
            <a:pPr marL="457200" indent="-457200">
              <a:spcBef>
                <a:spcPct val="10000"/>
              </a:spcBef>
              <a:buFont typeface="+mj-lt"/>
              <a:buAutoNum type="arabicPeriod"/>
            </a:pPr>
            <a:endParaRPr lang="ru-RU" sz="2000" dirty="0" smtClean="0">
              <a:solidFill>
                <a:schemeClr val="bg1"/>
              </a:solidFill>
            </a:endParaRPr>
          </a:p>
          <a:p>
            <a:pPr marL="457200" indent="-457200">
              <a:spcBef>
                <a:spcPct val="10000"/>
              </a:spcBef>
              <a:buFont typeface="+mj-lt"/>
              <a:buAutoNum type="arabicPeriod"/>
            </a:pPr>
            <a:endParaRPr lang="ru-RU" sz="2800" dirty="0" smtClean="0">
              <a:solidFill>
                <a:schemeClr val="bg1"/>
              </a:solidFill>
            </a:endParaRPr>
          </a:p>
          <a:p>
            <a:pPr marL="274638" indent="-274638">
              <a:spcBef>
                <a:spcPct val="10000"/>
              </a:spcBef>
            </a:pPr>
            <a:endParaRPr lang="ru-RU" sz="2000" dirty="0">
              <a:solidFill>
                <a:schemeClr val="bg1"/>
              </a:solidFill>
            </a:endParaRPr>
          </a:p>
        </p:txBody>
      </p:sp>
      <p:sp>
        <p:nvSpPr>
          <p:cNvPr id="19461" name="Rectangle 6"/>
          <p:cNvSpPr>
            <a:spLocks noChangeArrowheads="1"/>
          </p:cNvSpPr>
          <p:nvPr/>
        </p:nvSpPr>
        <p:spPr bwMode="auto">
          <a:xfrm>
            <a:off x="323850" y="1054100"/>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3"/>
          <p:cNvSpPr txBox="1">
            <a:spLocks noChangeArrowheads="1"/>
          </p:cNvSpPr>
          <p:nvPr/>
        </p:nvSpPr>
        <p:spPr bwMode="auto">
          <a:xfrm>
            <a:off x="323850" y="0"/>
            <a:ext cx="8496300" cy="1125538"/>
          </a:xfrm>
          <a:prstGeom prst="rect">
            <a:avLst/>
          </a:prstGeom>
          <a:noFill/>
          <a:ln w="9525">
            <a:noFill/>
            <a:miter lim="800000"/>
            <a:headEnd/>
            <a:tailEnd/>
          </a:ln>
        </p:spPr>
        <p:txBody>
          <a:bodyPr lIns="0" tIns="0" rIns="0" bIns="0"/>
          <a:lstStyle/>
          <a:p>
            <a:pPr algn="ctr"/>
            <a:r>
              <a:rPr lang="ru-RU" sz="4000" b="1">
                <a:solidFill>
                  <a:srgbClr val="FFFF00"/>
                </a:solidFill>
              </a:rPr>
              <a:t>Рекомендуемая литература</a:t>
            </a:r>
          </a:p>
          <a:p>
            <a:pPr>
              <a:spcBef>
                <a:spcPct val="10000"/>
              </a:spcBef>
            </a:pPr>
            <a:endParaRPr lang="ru-RU" sz="2400" b="1">
              <a:solidFill>
                <a:srgbClr val="0F2BEC"/>
              </a:solidFill>
            </a:endParaRPr>
          </a:p>
        </p:txBody>
      </p:sp>
      <p:sp>
        <p:nvSpPr>
          <p:cNvPr id="21507" name="Text Box 4"/>
          <p:cNvSpPr txBox="1">
            <a:spLocks noChangeArrowheads="1"/>
          </p:cNvSpPr>
          <p:nvPr/>
        </p:nvSpPr>
        <p:spPr bwMode="auto">
          <a:xfrm>
            <a:off x="323850" y="6308725"/>
            <a:ext cx="254000" cy="274638"/>
          </a:xfrm>
          <a:prstGeom prst="rect">
            <a:avLst/>
          </a:prstGeom>
          <a:noFill/>
          <a:ln w="9525">
            <a:noFill/>
            <a:miter lim="800000"/>
            <a:headEnd/>
            <a:tailEnd/>
          </a:ln>
        </p:spPr>
        <p:txBody>
          <a:bodyPr wrap="none" lIns="0" tIns="0" rIns="0" bIns="0">
            <a:spAutoFit/>
          </a:bodyPr>
          <a:lstStyle/>
          <a:p>
            <a:fld id="{D6B156F2-A8FD-475A-8BFD-271298E65AC3}" type="slidenum">
              <a:rPr lang="ru-RU">
                <a:solidFill>
                  <a:schemeClr val="bg1"/>
                </a:solidFill>
              </a:rPr>
              <a:pPr/>
              <a:t>34</a:t>
            </a:fld>
            <a:endParaRPr lang="ru-RU">
              <a:solidFill>
                <a:schemeClr val="bg1"/>
              </a:solidFill>
            </a:endParaRPr>
          </a:p>
        </p:txBody>
      </p:sp>
      <p:sp>
        <p:nvSpPr>
          <p:cNvPr id="21508" name="Text Box 5"/>
          <p:cNvSpPr txBox="1">
            <a:spLocks noChangeArrowheads="1"/>
          </p:cNvSpPr>
          <p:nvPr/>
        </p:nvSpPr>
        <p:spPr bwMode="auto">
          <a:xfrm>
            <a:off x="323850" y="1412875"/>
            <a:ext cx="8496300" cy="4895850"/>
          </a:xfrm>
          <a:prstGeom prst="rect">
            <a:avLst/>
          </a:prstGeom>
          <a:noFill/>
          <a:ln w="3175">
            <a:noFill/>
            <a:prstDash val="dash"/>
            <a:miter lim="800000"/>
            <a:headEnd/>
            <a:tailEnd/>
          </a:ln>
        </p:spPr>
        <p:txBody>
          <a:bodyPr lIns="0" tIns="0" rIns="0" bIns="0"/>
          <a:lstStyle/>
          <a:p>
            <a:pPr marL="274638" indent="-274638">
              <a:spcBef>
                <a:spcPct val="10000"/>
              </a:spcBef>
              <a:buClr>
                <a:srgbClr val="FFFF00"/>
              </a:buClr>
              <a:buFont typeface="Symbol" pitchFamily="18" charset="2"/>
              <a:buChar char="¨"/>
            </a:pPr>
            <a:endParaRPr lang="ru-RU" sz="2400">
              <a:solidFill>
                <a:schemeClr val="bg1"/>
              </a:solidFill>
            </a:endParaRPr>
          </a:p>
        </p:txBody>
      </p:sp>
      <p:sp>
        <p:nvSpPr>
          <p:cNvPr id="21509" name="Rectangle 6"/>
          <p:cNvSpPr>
            <a:spLocks noChangeArrowheads="1"/>
          </p:cNvSpPr>
          <p:nvPr/>
        </p:nvSpPr>
        <p:spPr bwMode="auto">
          <a:xfrm>
            <a:off x="323850" y="1054100"/>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21510" name="Прямоугольник 5"/>
          <p:cNvSpPr>
            <a:spLocks noChangeArrowheads="1"/>
          </p:cNvSpPr>
          <p:nvPr/>
        </p:nvSpPr>
        <p:spPr bwMode="auto">
          <a:xfrm>
            <a:off x="482600" y="1274763"/>
            <a:ext cx="8178800" cy="5078412"/>
          </a:xfrm>
          <a:prstGeom prst="rect">
            <a:avLst/>
          </a:prstGeom>
          <a:noFill/>
          <a:ln w="9525">
            <a:noFill/>
            <a:miter lim="800000"/>
            <a:headEnd/>
            <a:tailEnd/>
          </a:ln>
        </p:spPr>
        <p:txBody>
          <a:bodyPr>
            <a:spAutoFit/>
          </a:bodyPr>
          <a:lstStyle/>
          <a:p>
            <a:pPr hangingPunct="0">
              <a:buFont typeface="Wingdings" pitchFamily="2" charset="2"/>
              <a:buChar char="Ø"/>
            </a:pPr>
            <a:r>
              <a:rPr lang="ru-RU">
                <a:solidFill>
                  <a:schemeClr val="bg1"/>
                </a:solidFill>
              </a:rPr>
              <a:t>Информационные технологии управления / Под ред. Г.А. Титоренко.—М.: ЮНИТИ-ДАНА: 2002.—280с. </a:t>
            </a:r>
          </a:p>
          <a:p>
            <a:pPr hangingPunct="0">
              <a:buFont typeface="Wingdings" pitchFamily="2" charset="2"/>
              <a:buChar char="Ø"/>
            </a:pPr>
            <a:r>
              <a:rPr lang="ru-RU">
                <a:solidFill>
                  <a:schemeClr val="bg1"/>
                </a:solidFill>
              </a:rPr>
              <a:t>Костров А.В. Основы информационного менеджмента.—М.: Финансы и статистика: 2003.—336 с. </a:t>
            </a:r>
          </a:p>
          <a:p>
            <a:pPr hangingPunct="0">
              <a:buFont typeface="Wingdings" pitchFamily="2" charset="2"/>
              <a:buChar char="Ø"/>
            </a:pPr>
            <a:r>
              <a:rPr lang="ru-RU">
                <a:solidFill>
                  <a:schemeClr val="bg1"/>
                </a:solidFill>
              </a:rPr>
              <a:t>Степанова Е.Е., Хмелевская Н.В. Информационное обеспечение управленческой деятельности. —М.: Форум : ИНФРА-М: 2004.—154 с.</a:t>
            </a:r>
          </a:p>
          <a:p>
            <a:pPr hangingPunct="0">
              <a:buFont typeface="Wingdings" pitchFamily="2" charset="2"/>
              <a:buChar char="Ø"/>
            </a:pPr>
            <a:r>
              <a:rPr lang="ru-RU">
                <a:solidFill>
                  <a:schemeClr val="bg1"/>
                </a:solidFill>
              </a:rPr>
              <a:t>Делопроизводство: Учебник / Под ред. Т.В. Кузнецовой.—М.: Изд-во МЦФЭР: 2004.—544с. </a:t>
            </a:r>
          </a:p>
          <a:p>
            <a:pPr>
              <a:buFont typeface="Wingdings" pitchFamily="2" charset="2"/>
              <a:buChar char="Ø"/>
            </a:pPr>
            <a:r>
              <a:rPr lang="ru-RU">
                <a:solidFill>
                  <a:schemeClr val="bg1"/>
                </a:solidFill>
              </a:rPr>
              <a:t>Копылов В.А. Информационное право. М., 2003.</a:t>
            </a:r>
          </a:p>
          <a:p>
            <a:pPr>
              <a:buFont typeface="Wingdings" pitchFamily="2" charset="2"/>
              <a:buChar char="Ø"/>
            </a:pPr>
            <a:r>
              <a:rPr lang="ru-RU">
                <a:solidFill>
                  <a:schemeClr val="bg1"/>
                </a:solidFill>
              </a:rPr>
              <a:t>Кузнецов В.А. Информационно-аналитическое обеспечение государственного и муниципального управления в Дальневосточном федеральном округе: [монография]/ —Хабаровск: Изд-во ДВАГС, 2005.—224 с.</a:t>
            </a:r>
          </a:p>
          <a:p>
            <a:pPr>
              <a:buFont typeface="Wingdings" pitchFamily="2" charset="2"/>
              <a:buChar char="Ø"/>
            </a:pPr>
            <a:r>
              <a:rPr lang="ru-RU">
                <a:solidFill>
                  <a:schemeClr val="bg1"/>
                </a:solidFill>
              </a:rPr>
              <a:t>Организация работы с документами. Учебник для вузов. Под ред. В.А. Кудряева. – М., 2001. </a:t>
            </a:r>
          </a:p>
          <a:p>
            <a:pPr>
              <a:buFont typeface="Wingdings" pitchFamily="2" charset="2"/>
              <a:buChar char="Ø"/>
            </a:pPr>
            <a:r>
              <a:rPr lang="ru-RU">
                <a:solidFill>
                  <a:schemeClr val="bg1"/>
                </a:solidFill>
              </a:rPr>
              <a:t>Основы информационной безопасности: учебное пособие: [теория и практика] / авт. : Е. Б. Белов, В. П. Лось, Р. В. Мещеряков, А. А. Шелупанов.—М.: Горячая линия-Телеком, 2006.—544.</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3"/>
          <p:cNvSpPr txBox="1">
            <a:spLocks noChangeArrowheads="1"/>
          </p:cNvSpPr>
          <p:nvPr/>
        </p:nvSpPr>
        <p:spPr bwMode="auto">
          <a:xfrm>
            <a:off x="323850" y="6308725"/>
            <a:ext cx="254000" cy="274638"/>
          </a:xfrm>
          <a:prstGeom prst="rect">
            <a:avLst/>
          </a:prstGeom>
          <a:noFill/>
          <a:ln w="9525">
            <a:noFill/>
            <a:miter lim="800000"/>
            <a:headEnd/>
            <a:tailEnd/>
          </a:ln>
        </p:spPr>
        <p:txBody>
          <a:bodyPr wrap="none" lIns="0" tIns="0" rIns="0" bIns="0">
            <a:spAutoFit/>
          </a:bodyPr>
          <a:lstStyle/>
          <a:p>
            <a:fld id="{1580FAFC-D19F-4FEF-8AB8-462186E77F96}" type="slidenum">
              <a:rPr lang="ru-RU">
                <a:solidFill>
                  <a:schemeClr val="bg1"/>
                </a:solidFill>
              </a:rPr>
              <a:pPr/>
              <a:t>35</a:t>
            </a:fld>
            <a:endParaRPr lang="ru-RU">
              <a:solidFill>
                <a:schemeClr val="bg1"/>
              </a:solidFill>
            </a:endParaRPr>
          </a:p>
        </p:txBody>
      </p:sp>
      <p:sp>
        <p:nvSpPr>
          <p:cNvPr id="22531" name="Text Box 4"/>
          <p:cNvSpPr txBox="1">
            <a:spLocks noChangeArrowheads="1"/>
          </p:cNvSpPr>
          <p:nvPr/>
        </p:nvSpPr>
        <p:spPr bwMode="auto">
          <a:xfrm>
            <a:off x="323850" y="3860800"/>
            <a:ext cx="8496300" cy="2447925"/>
          </a:xfrm>
          <a:prstGeom prst="rect">
            <a:avLst/>
          </a:prstGeom>
          <a:noFill/>
          <a:ln w="9525">
            <a:noFill/>
            <a:miter lim="800000"/>
            <a:headEnd/>
            <a:tailEnd/>
          </a:ln>
        </p:spPr>
        <p:txBody>
          <a:bodyPr lIns="0" tIns="0" rIns="0" bIns="0"/>
          <a:lstStyle/>
          <a:p>
            <a:pPr algn="just">
              <a:spcBef>
                <a:spcPct val="10000"/>
              </a:spcBef>
              <a:buClr>
                <a:srgbClr val="FF0000"/>
              </a:buClr>
              <a:buSzPct val="120000"/>
              <a:buFont typeface="Symbol" pitchFamily="18" charset="2"/>
              <a:buNone/>
            </a:pPr>
            <a:r>
              <a:rPr lang="ru-RU" sz="1200" b="1">
                <a:solidFill>
                  <a:schemeClr val="bg1"/>
                </a:solidFill>
              </a:rPr>
              <a:t>Использование материалов презентации</a:t>
            </a:r>
          </a:p>
          <a:p>
            <a:pPr algn="just">
              <a:spcBef>
                <a:spcPct val="10000"/>
              </a:spcBef>
              <a:buClr>
                <a:srgbClr val="FF0000"/>
              </a:buClr>
              <a:buSzPct val="120000"/>
              <a:buFont typeface="Symbol" pitchFamily="18" charset="2"/>
              <a:buNone/>
            </a:pPr>
            <a:endParaRPr lang="ru-RU" sz="1200">
              <a:solidFill>
                <a:schemeClr val="bg1"/>
              </a:solidFill>
            </a:endParaRPr>
          </a:p>
          <a:p>
            <a:pPr algn="just">
              <a:spcBef>
                <a:spcPct val="10000"/>
              </a:spcBef>
              <a:buClr>
                <a:srgbClr val="FF0000"/>
              </a:buClr>
              <a:buSzPct val="120000"/>
              <a:buFont typeface="Symbol" pitchFamily="18" charset="2"/>
              <a:buNone/>
            </a:pPr>
            <a:r>
              <a:rPr lang="ru-RU" sz="1200">
                <a:solidFill>
                  <a:schemeClr val="bg1"/>
                </a:solidFill>
              </a:rPr>
              <a:t>Использование данной презентации, может осуществляться только при условии соблюдения требований законов  РФ об авторском праве и интеллектуальной собственности, а также с учетом требований настоящего Заявления.</a:t>
            </a:r>
          </a:p>
          <a:p>
            <a:pPr algn="just">
              <a:spcBef>
                <a:spcPct val="10000"/>
              </a:spcBef>
              <a:buClr>
                <a:srgbClr val="FF0000"/>
              </a:buClr>
              <a:buSzPct val="120000"/>
              <a:buFont typeface="Symbol" pitchFamily="18" charset="2"/>
              <a:buNone/>
            </a:pPr>
            <a:endParaRPr lang="ru-RU" sz="1200">
              <a:solidFill>
                <a:schemeClr val="bg1"/>
              </a:solidFill>
            </a:endParaRPr>
          </a:p>
          <a:p>
            <a:pPr algn="just">
              <a:spcBef>
                <a:spcPct val="10000"/>
              </a:spcBef>
              <a:buClr>
                <a:srgbClr val="FF0000"/>
              </a:buClr>
              <a:buSzPct val="120000"/>
              <a:buFont typeface="Symbol" pitchFamily="18" charset="2"/>
              <a:buNone/>
            </a:pPr>
            <a:r>
              <a:rPr lang="ru-RU" sz="1200">
                <a:solidFill>
                  <a:schemeClr val="bg1"/>
                </a:solidFill>
              </a:rPr>
              <a:t>Презентация является собственностью авторов. Разрешается распечатывать копию любой части презентации для личного некоммерческого использования, однако не допускается распечатывать какую-либо часть презентации с любой иной целью или по каким-либо причинам вносить изменения в любую часть презентации. Использование любой части презентации в другом произведении, как в печатной, электронной, так и иной форме, а также использование любой части презентации в другой презентации посредством ссылки или иным образом допускается только после получения письменного согласия авторов.</a:t>
            </a:r>
          </a:p>
        </p:txBody>
      </p:sp>
      <p:sp>
        <p:nvSpPr>
          <p:cNvPr id="22532" name="Rectangle 5"/>
          <p:cNvSpPr>
            <a:spLocks noChangeArrowheads="1"/>
          </p:cNvSpPr>
          <p:nvPr/>
        </p:nvSpPr>
        <p:spPr bwMode="auto">
          <a:xfrm>
            <a:off x="323850" y="1054100"/>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3"/>
          <p:cNvSpPr txBox="1">
            <a:spLocks noChangeArrowheads="1"/>
          </p:cNvSpPr>
          <p:nvPr/>
        </p:nvSpPr>
        <p:spPr bwMode="auto">
          <a:xfrm>
            <a:off x="323850" y="0"/>
            <a:ext cx="8496300" cy="1125538"/>
          </a:xfrm>
          <a:prstGeom prst="rect">
            <a:avLst/>
          </a:prstGeom>
          <a:noFill/>
          <a:ln w="9525">
            <a:noFill/>
            <a:miter lim="800000"/>
            <a:headEnd/>
            <a:tailEnd/>
          </a:ln>
        </p:spPr>
        <p:txBody>
          <a:bodyPr lIns="0" tIns="0" rIns="0" bIns="0"/>
          <a:lstStyle/>
          <a:p>
            <a:pPr algn="ctr"/>
            <a:r>
              <a:rPr lang="ru-RU" sz="2400" b="1" dirty="0" smtClean="0">
                <a:solidFill>
                  <a:srgbClr val="FFFF00"/>
                </a:solidFill>
              </a:rPr>
              <a:t>ГОСТ Р ИСО 15489-1-2007 Система стандартов по информации, библиотечному и издательскому делу Управление документами Общие требования</a:t>
            </a:r>
            <a:endParaRPr lang="ru-RU" sz="3200" b="1" dirty="0" smtClean="0">
              <a:solidFill>
                <a:srgbClr val="FFFF00"/>
              </a:solidFill>
            </a:endParaRPr>
          </a:p>
          <a:p>
            <a:pPr>
              <a:spcBef>
                <a:spcPct val="10000"/>
              </a:spcBef>
            </a:pPr>
            <a:endParaRPr lang="ru-RU" sz="2400" b="1" dirty="0">
              <a:solidFill>
                <a:srgbClr val="0F2BEC"/>
              </a:solidFill>
            </a:endParaRPr>
          </a:p>
        </p:txBody>
      </p:sp>
      <p:sp>
        <p:nvSpPr>
          <p:cNvPr id="8195"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3EB8635B-D758-401A-8E38-7733BD8A57A7}" type="slidenum">
              <a:rPr lang="ru-RU">
                <a:solidFill>
                  <a:schemeClr val="bg1"/>
                </a:solidFill>
              </a:rPr>
              <a:pPr/>
              <a:t>4</a:t>
            </a:fld>
            <a:endParaRPr lang="ru-RU">
              <a:solidFill>
                <a:schemeClr val="bg1"/>
              </a:solidFill>
            </a:endParaRPr>
          </a:p>
        </p:txBody>
      </p:sp>
      <p:sp>
        <p:nvSpPr>
          <p:cNvPr id="8196" name="Rectangle 6"/>
          <p:cNvSpPr>
            <a:spLocks noChangeArrowheads="1"/>
          </p:cNvSpPr>
          <p:nvPr/>
        </p:nvSpPr>
        <p:spPr bwMode="auto">
          <a:xfrm>
            <a:off x="323850" y="1054100"/>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8197" name="Text Box 7"/>
          <p:cNvSpPr txBox="1">
            <a:spLocks noChangeArrowheads="1"/>
          </p:cNvSpPr>
          <p:nvPr/>
        </p:nvSpPr>
        <p:spPr bwMode="auto">
          <a:xfrm>
            <a:off x="323850" y="1274733"/>
            <a:ext cx="8496300" cy="5033992"/>
          </a:xfrm>
          <a:prstGeom prst="rect">
            <a:avLst/>
          </a:prstGeom>
          <a:noFill/>
          <a:ln w="3175">
            <a:noFill/>
            <a:prstDash val="dash"/>
            <a:miter lim="800000"/>
            <a:headEnd/>
            <a:tailEnd/>
          </a:ln>
        </p:spPr>
        <p:txBody>
          <a:bodyPr lIns="0" tIns="0" rIns="0" bIns="0"/>
          <a:lstStyle/>
          <a:p>
            <a:r>
              <a:rPr lang="ru-RU" sz="2400" dirty="0">
                <a:solidFill>
                  <a:schemeClr val="bg1"/>
                </a:solidFill>
              </a:rPr>
              <a:t>Управление документами распространяется на практическую деятельность как управляющих документами, так и любых других лиц, создающих или использующих документы в ходе их деловой деятельности. Управление документами в организации включает:</a:t>
            </a:r>
          </a:p>
          <a:p>
            <a:r>
              <a:rPr lang="ru-RU" sz="2000" dirty="0">
                <a:solidFill>
                  <a:schemeClr val="bg1"/>
                </a:solidFill>
              </a:rPr>
              <a:t>а) принятие политики и стандартов в сфере управления документами,</a:t>
            </a:r>
          </a:p>
          <a:p>
            <a:r>
              <a:rPr lang="ru-RU" sz="2000" dirty="0">
                <a:solidFill>
                  <a:schemeClr val="bg1"/>
                </a:solidFill>
              </a:rPr>
              <a:t>б) распределение ответственности и полномочий по управлению документами,</a:t>
            </a:r>
          </a:p>
          <a:p>
            <a:r>
              <a:rPr lang="ru-RU" sz="2000" dirty="0">
                <a:solidFill>
                  <a:schemeClr val="bg1"/>
                </a:solidFill>
              </a:rPr>
              <a:t>в) установление и распространение процедур и руководящих указаний,</a:t>
            </a:r>
          </a:p>
          <a:p>
            <a:r>
              <a:rPr lang="ru-RU" sz="2000" dirty="0">
                <a:solidFill>
                  <a:schemeClr val="bg1"/>
                </a:solidFill>
              </a:rPr>
              <a:t>г) предоставление ряда услуг, относящихся к управлению документами и использованию документов,</a:t>
            </a:r>
          </a:p>
          <a:p>
            <a:r>
              <a:rPr lang="ru-RU" sz="2000" dirty="0" err="1">
                <a:solidFill>
                  <a:schemeClr val="bg1"/>
                </a:solidFill>
              </a:rPr>
              <a:t>д</a:t>
            </a:r>
            <a:r>
              <a:rPr lang="ru-RU" sz="2000" dirty="0">
                <a:solidFill>
                  <a:schemeClr val="bg1"/>
                </a:solidFill>
              </a:rPr>
              <a:t>) проектирование, внедрение и администрирование специализированных систем для управления документами,</a:t>
            </a:r>
          </a:p>
          <a:p>
            <a:r>
              <a:rPr lang="ru-RU" sz="2000" dirty="0">
                <a:solidFill>
                  <a:schemeClr val="bg1"/>
                </a:solidFill>
              </a:rPr>
              <a:t>е) интегрирование управления документами в системы и процессы деловой деятельности</a:t>
            </a:r>
            <a:r>
              <a:rPr lang="ru-RU" sz="2000" dirty="0" smtClean="0">
                <a:solidFill>
                  <a:schemeClr val="bg1"/>
                </a:solidFill>
              </a:rPr>
              <a:t>.</a:t>
            </a:r>
            <a:endParaRPr lang="ru-RU" sz="2000"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3"/>
          <p:cNvSpPr txBox="1">
            <a:spLocks noChangeArrowheads="1"/>
          </p:cNvSpPr>
          <p:nvPr/>
        </p:nvSpPr>
        <p:spPr bwMode="auto">
          <a:xfrm>
            <a:off x="323850" y="0"/>
            <a:ext cx="8496300" cy="544473"/>
          </a:xfrm>
          <a:prstGeom prst="rect">
            <a:avLst/>
          </a:prstGeom>
          <a:noFill/>
          <a:ln w="9525">
            <a:noFill/>
            <a:miter lim="800000"/>
            <a:headEnd/>
            <a:tailEnd/>
          </a:ln>
        </p:spPr>
        <p:txBody>
          <a:bodyPr lIns="0" tIns="0" rIns="0" bIns="0"/>
          <a:lstStyle/>
          <a:p>
            <a:pPr algn="ctr"/>
            <a:r>
              <a:rPr lang="ru-RU" sz="3200" dirty="0" smtClean="0">
                <a:solidFill>
                  <a:srgbClr val="FFFF00"/>
                </a:solidFill>
              </a:rPr>
              <a:t>Требования к управлению документами</a:t>
            </a:r>
            <a:endParaRPr lang="ru-RU" sz="3200" b="1" dirty="0">
              <a:solidFill>
                <a:srgbClr val="FFFF00"/>
              </a:solidFill>
            </a:endParaRPr>
          </a:p>
          <a:p>
            <a:pPr>
              <a:spcBef>
                <a:spcPct val="10000"/>
              </a:spcBef>
            </a:pPr>
            <a:endParaRPr lang="ru-RU" sz="2400" b="1" dirty="0">
              <a:solidFill>
                <a:srgbClr val="0F2BEC"/>
              </a:solidFill>
            </a:endParaRPr>
          </a:p>
        </p:txBody>
      </p:sp>
      <p:sp>
        <p:nvSpPr>
          <p:cNvPr id="9219"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756F889C-E04B-41FD-A0BD-913F2E803706}" type="slidenum">
              <a:rPr lang="ru-RU">
                <a:solidFill>
                  <a:schemeClr val="bg1"/>
                </a:solidFill>
              </a:rPr>
              <a:pPr/>
              <a:t>5</a:t>
            </a:fld>
            <a:endParaRPr lang="ru-RU">
              <a:solidFill>
                <a:schemeClr val="bg1"/>
              </a:solidFill>
            </a:endParaRPr>
          </a:p>
        </p:txBody>
      </p:sp>
      <p:sp>
        <p:nvSpPr>
          <p:cNvPr id="9220" name="Rectangle 6"/>
          <p:cNvSpPr>
            <a:spLocks noChangeArrowheads="1"/>
          </p:cNvSpPr>
          <p:nvPr/>
        </p:nvSpPr>
        <p:spPr bwMode="auto">
          <a:xfrm>
            <a:off x="336492" y="544473"/>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9221" name="Text Box 7"/>
          <p:cNvSpPr txBox="1">
            <a:spLocks noChangeArrowheads="1"/>
          </p:cNvSpPr>
          <p:nvPr/>
        </p:nvSpPr>
        <p:spPr bwMode="auto">
          <a:xfrm>
            <a:off x="323850" y="909603"/>
            <a:ext cx="8496300" cy="5399122"/>
          </a:xfrm>
          <a:prstGeom prst="rect">
            <a:avLst/>
          </a:prstGeom>
          <a:noFill/>
          <a:ln w="3175">
            <a:noFill/>
            <a:prstDash val="dash"/>
            <a:miter lim="800000"/>
            <a:headEnd/>
            <a:tailEnd/>
          </a:ln>
        </p:spPr>
        <p:txBody>
          <a:bodyPr lIns="0" tIns="0" rIns="0" bIns="0"/>
          <a:lstStyle/>
          <a:p>
            <a:r>
              <a:rPr lang="ru-RU" sz="2400" dirty="0" smtClean="0">
                <a:solidFill>
                  <a:srgbClr val="FFFF00"/>
                </a:solidFill>
              </a:rPr>
              <a:t>Принципы </a:t>
            </a:r>
            <a:r>
              <a:rPr lang="ru-RU" sz="2400" dirty="0">
                <a:solidFill>
                  <a:srgbClr val="FFFF00"/>
                </a:solidFill>
              </a:rPr>
              <a:t>разработки программ управления документами</a:t>
            </a:r>
            <a:endParaRPr lang="ru-RU" sz="2400" b="1" i="1" dirty="0">
              <a:solidFill>
                <a:srgbClr val="FFFF00"/>
              </a:solidFill>
            </a:endParaRPr>
          </a:p>
          <a:p>
            <a:r>
              <a:rPr lang="ru-RU" sz="2400" dirty="0">
                <a:solidFill>
                  <a:schemeClr val="bg1"/>
                </a:solidFill>
              </a:rPr>
              <a:t>Документы создаются, получаются и используются в процессе осуществления деловой деятельности</a:t>
            </a:r>
            <a:r>
              <a:rPr lang="ru-RU" sz="2400" dirty="0" smtClean="0">
                <a:solidFill>
                  <a:schemeClr val="bg1"/>
                </a:solidFill>
              </a:rPr>
              <a:t>.</a:t>
            </a:r>
          </a:p>
          <a:p>
            <a:endParaRPr lang="ru-RU" sz="2400" dirty="0" smtClean="0">
              <a:solidFill>
                <a:schemeClr val="bg1"/>
              </a:solidFill>
            </a:endParaRPr>
          </a:p>
          <a:p>
            <a:r>
              <a:rPr lang="ru-RU" sz="2400" dirty="0" smtClean="0">
                <a:solidFill>
                  <a:schemeClr val="bg1"/>
                </a:solidFill>
              </a:rPr>
              <a:t>Для </a:t>
            </a:r>
            <a:r>
              <a:rPr lang="ru-RU" sz="2400" dirty="0">
                <a:solidFill>
                  <a:schemeClr val="bg1"/>
                </a:solidFill>
              </a:rPr>
              <a:t>обеспечения непрерывности деловой деятельности, соблюдения соответствия регулирующей среде и обеспечения необходимой подотчетности организации должны создавать и сохранять аутентичные, надежные и пригодные для использования документы, а также защищать целостность этих документов в течение требуемого времени</a:t>
            </a:r>
            <a:r>
              <a:rPr lang="ru-RU" sz="2400" dirty="0" smtClean="0">
                <a:solidFill>
                  <a:schemeClr val="bg1"/>
                </a:solidFill>
              </a:rPr>
              <a:t>.</a:t>
            </a:r>
          </a:p>
          <a:p>
            <a:endParaRPr lang="ru-RU" sz="2400" dirty="0">
              <a:solidFill>
                <a:schemeClr val="bg1"/>
              </a:solidFill>
            </a:endParaRPr>
          </a:p>
          <a:p>
            <a:r>
              <a:rPr lang="ru-RU" sz="2400" dirty="0" smtClean="0">
                <a:solidFill>
                  <a:schemeClr val="bg1"/>
                </a:solidFill>
              </a:rPr>
              <a:t>Для </a:t>
            </a:r>
            <a:r>
              <a:rPr lang="ru-RU" sz="2400" dirty="0">
                <a:solidFill>
                  <a:schemeClr val="bg1"/>
                </a:solidFill>
              </a:rPr>
              <a:t>этого организации должны принять и выполнять комплексную программу управления </a:t>
            </a:r>
            <a:r>
              <a:rPr lang="ru-RU" sz="2400" dirty="0" smtClean="0">
                <a:solidFill>
                  <a:schemeClr val="bg1"/>
                </a:solidFill>
              </a:rPr>
              <a:t>документами</a:t>
            </a:r>
            <a:endParaRPr lang="ru-RU" sz="2400" dirty="0">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3"/>
          <p:cNvSpPr txBox="1">
            <a:spLocks noChangeArrowheads="1"/>
          </p:cNvSpPr>
          <p:nvPr/>
        </p:nvSpPr>
        <p:spPr bwMode="auto">
          <a:xfrm>
            <a:off x="323850" y="0"/>
            <a:ext cx="8496300" cy="1125538"/>
          </a:xfrm>
          <a:prstGeom prst="rect">
            <a:avLst/>
          </a:prstGeom>
          <a:noFill/>
          <a:ln w="9525">
            <a:noFill/>
            <a:miter lim="800000"/>
            <a:headEnd/>
            <a:tailEnd/>
          </a:ln>
        </p:spPr>
        <p:txBody>
          <a:bodyPr lIns="0" tIns="0" rIns="0" bIns="0"/>
          <a:lstStyle/>
          <a:p>
            <a:pPr algn="ctr"/>
            <a:r>
              <a:rPr lang="ru-RU" sz="3200" dirty="0" smtClean="0">
                <a:solidFill>
                  <a:srgbClr val="FFFF00"/>
                </a:solidFill>
              </a:rPr>
              <a:t>Комплексная программа управления документами</a:t>
            </a:r>
            <a:endParaRPr lang="ru-RU" sz="3200" b="1" dirty="0">
              <a:solidFill>
                <a:srgbClr val="FFFF00"/>
              </a:solidFill>
            </a:endParaRPr>
          </a:p>
          <a:p>
            <a:pPr>
              <a:spcBef>
                <a:spcPct val="10000"/>
              </a:spcBef>
            </a:pPr>
            <a:endParaRPr lang="ru-RU" sz="2400" b="1" dirty="0">
              <a:solidFill>
                <a:srgbClr val="0F2BEC"/>
              </a:solidFill>
            </a:endParaRPr>
          </a:p>
        </p:txBody>
      </p:sp>
      <p:sp>
        <p:nvSpPr>
          <p:cNvPr id="10243"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0B6205D4-E7EC-4C20-BC1D-E8DA20D0AC1A}" type="slidenum">
              <a:rPr lang="ru-RU">
                <a:solidFill>
                  <a:schemeClr val="bg1"/>
                </a:solidFill>
              </a:rPr>
              <a:pPr/>
              <a:t>6</a:t>
            </a:fld>
            <a:endParaRPr lang="ru-RU">
              <a:solidFill>
                <a:schemeClr val="bg1"/>
              </a:solidFill>
            </a:endParaRPr>
          </a:p>
        </p:txBody>
      </p:sp>
      <p:sp>
        <p:nvSpPr>
          <p:cNvPr id="10244" name="Rectangle 6"/>
          <p:cNvSpPr>
            <a:spLocks noChangeArrowheads="1"/>
          </p:cNvSpPr>
          <p:nvPr/>
        </p:nvSpPr>
        <p:spPr bwMode="auto">
          <a:xfrm>
            <a:off x="323850" y="1054100"/>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10245" name="Text Box 7"/>
          <p:cNvSpPr txBox="1">
            <a:spLocks noChangeArrowheads="1"/>
          </p:cNvSpPr>
          <p:nvPr/>
        </p:nvSpPr>
        <p:spPr bwMode="auto">
          <a:xfrm>
            <a:off x="323850" y="1165194"/>
            <a:ext cx="8496300" cy="5143531"/>
          </a:xfrm>
          <a:prstGeom prst="rect">
            <a:avLst/>
          </a:prstGeom>
          <a:noFill/>
          <a:ln w="3175">
            <a:noFill/>
            <a:prstDash val="dash"/>
            <a:miter lim="800000"/>
            <a:headEnd/>
            <a:tailEnd/>
          </a:ln>
        </p:spPr>
        <p:txBody>
          <a:bodyPr lIns="0" tIns="0" rIns="0" bIns="0"/>
          <a:lstStyle/>
          <a:p>
            <a:r>
              <a:rPr lang="ru-RU" sz="2400" dirty="0" smtClean="0">
                <a:solidFill>
                  <a:schemeClr val="bg1"/>
                </a:solidFill>
              </a:rPr>
              <a:t>а</a:t>
            </a:r>
            <a:r>
              <a:rPr lang="ru-RU" sz="2400" dirty="0">
                <a:solidFill>
                  <a:schemeClr val="bg1"/>
                </a:solidFill>
              </a:rPr>
              <a:t>) перечень документов для каждого процесса деловой деятельности и требования к информации, подлежащей включению в документы; </a:t>
            </a:r>
          </a:p>
          <a:p>
            <a:r>
              <a:rPr lang="ru-RU" sz="2400" dirty="0">
                <a:solidFill>
                  <a:schemeClr val="bg1"/>
                </a:solidFill>
              </a:rPr>
              <a:t>б) решение, какой формы и структуры должны быть создаваемые и включаемые в систему документы и какие технологии для их создания и обработки следует использовать;</a:t>
            </a:r>
          </a:p>
          <a:p>
            <a:r>
              <a:rPr lang="ru-RU" sz="2400" dirty="0">
                <a:solidFill>
                  <a:schemeClr val="bg1"/>
                </a:solidFill>
              </a:rPr>
              <a:t>в) требования к составу метаданных, их структуре и управлению ими;</a:t>
            </a:r>
          </a:p>
          <a:p>
            <a:r>
              <a:rPr lang="ru-RU" sz="2400" dirty="0">
                <a:solidFill>
                  <a:schemeClr val="bg1"/>
                </a:solidFill>
              </a:rPr>
              <a:t>г) установление требований к поиску, использованию и передаче документов, сроков хранения документов;</a:t>
            </a:r>
          </a:p>
          <a:p>
            <a:r>
              <a:rPr lang="ru-RU" sz="2400" dirty="0" err="1">
                <a:solidFill>
                  <a:schemeClr val="bg1"/>
                </a:solidFill>
              </a:rPr>
              <a:t>д</a:t>
            </a:r>
            <a:r>
              <a:rPr lang="ru-RU" sz="2400" dirty="0">
                <a:solidFill>
                  <a:schemeClr val="bg1"/>
                </a:solidFill>
              </a:rPr>
              <a:t>) решение, как организовать документы с тем, чтобы они отвечали требованиям, предъявляемым к их использованию</a:t>
            </a:r>
            <a:r>
              <a:rPr lang="ru-RU" sz="2400" dirty="0" smtClean="0">
                <a:solidFill>
                  <a:schemeClr val="bg1"/>
                </a:solidFill>
              </a:rPr>
              <a:t>;    см.далее</a:t>
            </a:r>
            <a:endParaRPr lang="ru-RU" sz="2400"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3"/>
          <p:cNvSpPr txBox="1">
            <a:spLocks noChangeArrowheads="1"/>
          </p:cNvSpPr>
          <p:nvPr/>
        </p:nvSpPr>
        <p:spPr bwMode="auto">
          <a:xfrm>
            <a:off x="323850" y="0"/>
            <a:ext cx="8496300" cy="507960"/>
          </a:xfrm>
          <a:prstGeom prst="rect">
            <a:avLst/>
          </a:prstGeom>
          <a:noFill/>
          <a:ln w="9525">
            <a:noFill/>
            <a:miter lim="800000"/>
            <a:headEnd/>
            <a:tailEnd/>
          </a:ln>
        </p:spPr>
        <p:txBody>
          <a:bodyPr lIns="0" tIns="0" rIns="0" bIns="0"/>
          <a:lstStyle/>
          <a:p>
            <a:pPr algn="ctr"/>
            <a:r>
              <a:rPr lang="ru-RU" sz="2800" dirty="0" smtClean="0">
                <a:solidFill>
                  <a:srgbClr val="FFFF00"/>
                </a:solidFill>
              </a:rPr>
              <a:t>Комплексная программа управления документами</a:t>
            </a:r>
            <a:endParaRPr lang="ru-RU" sz="2800" b="1" dirty="0">
              <a:solidFill>
                <a:srgbClr val="FFFF00"/>
              </a:solidFill>
            </a:endParaRPr>
          </a:p>
          <a:p>
            <a:pPr>
              <a:spcBef>
                <a:spcPct val="10000"/>
              </a:spcBef>
            </a:pPr>
            <a:endParaRPr lang="ru-RU" sz="2400" b="1" dirty="0">
              <a:solidFill>
                <a:srgbClr val="0F2BEC"/>
              </a:solidFill>
            </a:endParaRPr>
          </a:p>
        </p:txBody>
      </p:sp>
      <p:sp>
        <p:nvSpPr>
          <p:cNvPr id="10243"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0B6205D4-E7EC-4C20-BC1D-E8DA20D0AC1A}" type="slidenum">
              <a:rPr lang="ru-RU">
                <a:solidFill>
                  <a:schemeClr val="bg1"/>
                </a:solidFill>
              </a:rPr>
              <a:pPr/>
              <a:t>7</a:t>
            </a:fld>
            <a:endParaRPr lang="ru-RU">
              <a:solidFill>
                <a:schemeClr val="bg1"/>
              </a:solidFill>
            </a:endParaRPr>
          </a:p>
        </p:txBody>
      </p:sp>
      <p:sp>
        <p:nvSpPr>
          <p:cNvPr id="10244" name="Rectangle 6"/>
          <p:cNvSpPr>
            <a:spLocks noChangeArrowheads="1"/>
          </p:cNvSpPr>
          <p:nvPr/>
        </p:nvSpPr>
        <p:spPr bwMode="auto">
          <a:xfrm>
            <a:off x="153927" y="471447"/>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10245" name="Text Box 7"/>
          <p:cNvSpPr txBox="1">
            <a:spLocks noChangeArrowheads="1"/>
          </p:cNvSpPr>
          <p:nvPr/>
        </p:nvSpPr>
        <p:spPr bwMode="auto">
          <a:xfrm>
            <a:off x="299979" y="654012"/>
            <a:ext cx="8690094" cy="5654713"/>
          </a:xfrm>
          <a:prstGeom prst="rect">
            <a:avLst/>
          </a:prstGeom>
          <a:noFill/>
          <a:ln w="3175">
            <a:noFill/>
            <a:prstDash val="dash"/>
            <a:miter lim="800000"/>
            <a:headEnd/>
            <a:tailEnd/>
          </a:ln>
        </p:spPr>
        <p:txBody>
          <a:bodyPr lIns="0" tIns="0" rIns="0" bIns="0"/>
          <a:lstStyle/>
          <a:p>
            <a:r>
              <a:rPr lang="ru-RU" sz="2400" dirty="0" smtClean="0">
                <a:solidFill>
                  <a:schemeClr val="bg1"/>
                </a:solidFill>
              </a:rPr>
              <a:t>е</a:t>
            </a:r>
            <a:r>
              <a:rPr lang="ru-RU" sz="2400" dirty="0">
                <a:solidFill>
                  <a:schemeClr val="bg1"/>
                </a:solidFill>
              </a:rPr>
              <a:t>) оценку рисков, связанных с отсутствием официальных документов, отражающих деятельность организации;</a:t>
            </a:r>
          </a:p>
          <a:p>
            <a:r>
              <a:rPr lang="ru-RU" sz="2400" dirty="0">
                <a:solidFill>
                  <a:schemeClr val="bg1"/>
                </a:solidFill>
              </a:rPr>
              <a:t>ж) обеспечение сохранности документов и доступа к ним в целях выполнения требований деловой деятельности и общественных ожиданий;</a:t>
            </a:r>
          </a:p>
          <a:p>
            <a:r>
              <a:rPr lang="ru-RU" sz="2400" dirty="0" err="1">
                <a:solidFill>
                  <a:schemeClr val="bg1"/>
                </a:solidFill>
              </a:rPr>
              <a:t>з</a:t>
            </a:r>
            <a:r>
              <a:rPr lang="ru-RU" sz="2400" dirty="0">
                <a:solidFill>
                  <a:schemeClr val="bg1"/>
                </a:solidFill>
              </a:rPr>
              <a:t>) соответствие правовым требованиям, регулирующей среде, стандартам и политике организации; </a:t>
            </a:r>
          </a:p>
          <a:p>
            <a:r>
              <a:rPr lang="ru-RU" sz="2400" dirty="0">
                <a:solidFill>
                  <a:schemeClr val="bg1"/>
                </a:solidFill>
              </a:rPr>
              <a:t>и) обеспечение хранения документов в безопасной и защищенной среде;</a:t>
            </a:r>
          </a:p>
          <a:p>
            <a:r>
              <a:rPr lang="ru-RU" sz="2400" dirty="0">
                <a:solidFill>
                  <a:schemeClr val="bg1"/>
                </a:solidFill>
              </a:rPr>
              <a:t>к) обеспечение хранения документов в течение необходимого или требуемого срока;</a:t>
            </a:r>
          </a:p>
          <a:p>
            <a:r>
              <a:rPr lang="ru-RU" sz="2400" dirty="0">
                <a:solidFill>
                  <a:schemeClr val="bg1"/>
                </a:solidFill>
              </a:rPr>
              <a:t>л) определение и оценку возможностей повышения эффективности, результативности или качества организационных процессов, решений и действий в результате качественного управления документами</a:t>
            </a:r>
            <a:r>
              <a:rPr lang="ru-RU" sz="2400" dirty="0" smtClean="0">
                <a:solidFill>
                  <a:schemeClr val="bg1"/>
                </a:solidFill>
              </a:rPr>
              <a:t>.</a:t>
            </a:r>
            <a:endParaRPr lang="ru-RU" sz="2400" dirty="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3"/>
          <p:cNvSpPr txBox="1">
            <a:spLocks noChangeArrowheads="1"/>
          </p:cNvSpPr>
          <p:nvPr/>
        </p:nvSpPr>
        <p:spPr bwMode="auto">
          <a:xfrm>
            <a:off x="323850" y="0"/>
            <a:ext cx="8496300" cy="1125538"/>
          </a:xfrm>
          <a:prstGeom prst="rect">
            <a:avLst/>
          </a:prstGeom>
          <a:noFill/>
          <a:ln w="9525">
            <a:noFill/>
            <a:miter lim="800000"/>
            <a:headEnd/>
            <a:tailEnd/>
          </a:ln>
        </p:spPr>
        <p:txBody>
          <a:bodyPr lIns="0" tIns="0" rIns="0" bIns="0"/>
          <a:lstStyle/>
          <a:p>
            <a:pPr algn="ctr"/>
            <a:r>
              <a:rPr lang="ru-RU" sz="3200" dirty="0" smtClean="0">
                <a:solidFill>
                  <a:srgbClr val="FFFF00"/>
                </a:solidFill>
              </a:rPr>
              <a:t>Проектирование и внедрение документной системы</a:t>
            </a:r>
            <a:endParaRPr lang="ru-RU" sz="3200" b="1" dirty="0">
              <a:solidFill>
                <a:srgbClr val="FFFF00"/>
              </a:solidFill>
            </a:endParaRPr>
          </a:p>
          <a:p>
            <a:pPr>
              <a:spcBef>
                <a:spcPct val="10000"/>
              </a:spcBef>
            </a:pPr>
            <a:endParaRPr lang="ru-RU" sz="2400" b="1" dirty="0">
              <a:solidFill>
                <a:srgbClr val="0F2BEC"/>
              </a:solidFill>
            </a:endParaRPr>
          </a:p>
        </p:txBody>
      </p:sp>
      <p:sp>
        <p:nvSpPr>
          <p:cNvPr id="11267"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5859C5AE-8D4F-4A85-82D4-0F05C19DF74E}" type="slidenum">
              <a:rPr lang="ru-RU">
                <a:solidFill>
                  <a:schemeClr val="bg1"/>
                </a:solidFill>
              </a:rPr>
              <a:pPr/>
              <a:t>8</a:t>
            </a:fld>
            <a:endParaRPr lang="ru-RU">
              <a:solidFill>
                <a:schemeClr val="bg1"/>
              </a:solidFill>
            </a:endParaRPr>
          </a:p>
        </p:txBody>
      </p:sp>
      <p:sp>
        <p:nvSpPr>
          <p:cNvPr id="11268" name="Rectangle 6"/>
          <p:cNvSpPr>
            <a:spLocks noChangeArrowheads="1"/>
          </p:cNvSpPr>
          <p:nvPr/>
        </p:nvSpPr>
        <p:spPr bwMode="auto">
          <a:xfrm>
            <a:off x="323850" y="1054100"/>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11269" name="Text Box 7"/>
          <p:cNvSpPr txBox="1">
            <a:spLocks noChangeArrowheads="1"/>
          </p:cNvSpPr>
          <p:nvPr/>
        </p:nvSpPr>
        <p:spPr bwMode="auto">
          <a:xfrm>
            <a:off x="323850" y="1274733"/>
            <a:ext cx="8496300" cy="5033992"/>
          </a:xfrm>
          <a:prstGeom prst="rect">
            <a:avLst/>
          </a:prstGeom>
          <a:noFill/>
          <a:ln w="3175">
            <a:noFill/>
            <a:prstDash val="dash"/>
            <a:miter lim="800000"/>
            <a:headEnd/>
            <a:tailEnd/>
          </a:ln>
        </p:spPr>
        <p:txBody>
          <a:bodyPr lIns="0" tIns="0" rIns="0" bIns="0"/>
          <a:lstStyle/>
          <a:p>
            <a:r>
              <a:rPr lang="ru-RU" sz="2400" dirty="0" smtClean="0">
                <a:solidFill>
                  <a:srgbClr val="FFFF00"/>
                </a:solidFill>
              </a:rPr>
              <a:t>Общие </a:t>
            </a:r>
            <a:r>
              <a:rPr lang="ru-RU" sz="2400" dirty="0">
                <a:solidFill>
                  <a:srgbClr val="FFFF00"/>
                </a:solidFill>
              </a:rPr>
              <a:t>положения</a:t>
            </a:r>
            <a:endParaRPr lang="ru-RU" sz="2400" b="1" i="1" dirty="0">
              <a:solidFill>
                <a:srgbClr val="FFFF00"/>
              </a:solidFill>
            </a:endParaRPr>
          </a:p>
          <a:p>
            <a:r>
              <a:rPr lang="ru-RU" sz="2400" dirty="0">
                <a:solidFill>
                  <a:schemeClr val="bg1"/>
                </a:solidFill>
              </a:rPr>
              <a:t>Стратегия управления документами основывается на разработке и принятии политики, процедур и практики, а также проектировании и внедрении документных систем в соответствии с оперативными потребностями организации и регулирующей средой.</a:t>
            </a:r>
          </a:p>
          <a:p>
            <a:endParaRPr lang="ru-RU" sz="2400" dirty="0" smtClean="0">
              <a:solidFill>
                <a:schemeClr val="bg1"/>
              </a:solidFill>
            </a:endParaRPr>
          </a:p>
          <a:p>
            <a:r>
              <a:rPr lang="ru-RU" sz="2400" dirty="0" smtClean="0">
                <a:solidFill>
                  <a:schemeClr val="bg1"/>
                </a:solidFill>
              </a:rPr>
              <a:t>Принятая </a:t>
            </a:r>
            <a:r>
              <a:rPr lang="ru-RU" sz="2400" dirty="0">
                <a:solidFill>
                  <a:schemeClr val="bg1"/>
                </a:solidFill>
              </a:rPr>
              <a:t>организацией стратегия документирования собственной деловой деятельности должна определять, какие документы требуются, когда, как и где они должны быть включены в документные системы</a:t>
            </a:r>
            <a:r>
              <a:rPr lang="ru-RU" sz="2400" dirty="0" smtClean="0">
                <a:solidFill>
                  <a:schemeClr val="bg1"/>
                </a:solidFill>
              </a:rPr>
              <a:t>.</a:t>
            </a:r>
            <a:endParaRPr lang="ru-RU" sz="2400"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3"/>
          <p:cNvSpPr txBox="1">
            <a:spLocks noChangeArrowheads="1"/>
          </p:cNvSpPr>
          <p:nvPr/>
        </p:nvSpPr>
        <p:spPr bwMode="auto">
          <a:xfrm>
            <a:off x="323850" y="0"/>
            <a:ext cx="8496300" cy="1125538"/>
          </a:xfrm>
          <a:prstGeom prst="rect">
            <a:avLst/>
          </a:prstGeom>
          <a:noFill/>
          <a:ln w="9525">
            <a:noFill/>
            <a:miter lim="800000"/>
            <a:headEnd/>
            <a:tailEnd/>
          </a:ln>
        </p:spPr>
        <p:txBody>
          <a:bodyPr lIns="0" tIns="0" rIns="0" bIns="0"/>
          <a:lstStyle/>
          <a:p>
            <a:pPr algn="ctr"/>
            <a:r>
              <a:rPr lang="ru-RU" sz="3200" dirty="0" smtClean="0">
                <a:solidFill>
                  <a:srgbClr val="FFFF00"/>
                </a:solidFill>
              </a:rPr>
              <a:t>Проектирование и внедрение документной системы</a:t>
            </a:r>
            <a:endParaRPr lang="ru-RU" sz="3200" b="1" dirty="0">
              <a:solidFill>
                <a:srgbClr val="FFFF00"/>
              </a:solidFill>
            </a:endParaRPr>
          </a:p>
          <a:p>
            <a:pPr>
              <a:spcBef>
                <a:spcPct val="10000"/>
              </a:spcBef>
            </a:pPr>
            <a:endParaRPr lang="ru-RU" sz="2400" b="1" dirty="0">
              <a:solidFill>
                <a:srgbClr val="0F2BEC"/>
              </a:solidFill>
            </a:endParaRPr>
          </a:p>
        </p:txBody>
      </p:sp>
      <p:sp>
        <p:nvSpPr>
          <p:cNvPr id="13315" name="Text Box 4"/>
          <p:cNvSpPr txBox="1">
            <a:spLocks noChangeArrowheads="1"/>
          </p:cNvSpPr>
          <p:nvPr/>
        </p:nvSpPr>
        <p:spPr bwMode="auto">
          <a:xfrm>
            <a:off x="323850" y="6308725"/>
            <a:ext cx="127000" cy="274638"/>
          </a:xfrm>
          <a:prstGeom prst="rect">
            <a:avLst/>
          </a:prstGeom>
          <a:noFill/>
          <a:ln w="9525">
            <a:noFill/>
            <a:miter lim="800000"/>
            <a:headEnd/>
            <a:tailEnd/>
          </a:ln>
        </p:spPr>
        <p:txBody>
          <a:bodyPr wrap="none" lIns="0" tIns="0" rIns="0" bIns="0">
            <a:spAutoFit/>
          </a:bodyPr>
          <a:lstStyle/>
          <a:p>
            <a:fld id="{D3CE1864-8D38-4B76-95AC-EBBC34A196F6}" type="slidenum">
              <a:rPr lang="ru-RU">
                <a:solidFill>
                  <a:schemeClr val="bg1"/>
                </a:solidFill>
              </a:rPr>
              <a:pPr/>
              <a:t>9</a:t>
            </a:fld>
            <a:endParaRPr lang="ru-RU">
              <a:solidFill>
                <a:schemeClr val="bg1"/>
              </a:solidFill>
            </a:endParaRPr>
          </a:p>
        </p:txBody>
      </p:sp>
      <p:sp>
        <p:nvSpPr>
          <p:cNvPr id="13316" name="Rectangle 6"/>
          <p:cNvSpPr>
            <a:spLocks noChangeArrowheads="1"/>
          </p:cNvSpPr>
          <p:nvPr/>
        </p:nvSpPr>
        <p:spPr bwMode="auto">
          <a:xfrm>
            <a:off x="323850" y="1054100"/>
            <a:ext cx="8496300" cy="71438"/>
          </a:xfrm>
          <a:prstGeom prst="rect">
            <a:avLst/>
          </a:prstGeom>
          <a:gradFill rotWithShape="1">
            <a:gsLst>
              <a:gs pos="0">
                <a:srgbClr val="333333"/>
              </a:gs>
              <a:gs pos="50000">
                <a:srgbClr val="B2B2B2"/>
              </a:gs>
              <a:gs pos="100000">
                <a:srgbClr val="333333"/>
              </a:gs>
            </a:gsLst>
            <a:lin ang="5400000" scaled="1"/>
          </a:gradFill>
          <a:ln w="9525">
            <a:noFill/>
            <a:miter lim="800000"/>
            <a:headEnd/>
            <a:tailEnd/>
          </a:ln>
        </p:spPr>
        <p:txBody>
          <a:bodyPr wrap="none" anchor="ctr"/>
          <a:lstStyle/>
          <a:p>
            <a:endParaRPr lang="ru-RU"/>
          </a:p>
        </p:txBody>
      </p:sp>
      <p:sp>
        <p:nvSpPr>
          <p:cNvPr id="13317" name="Text Box 7"/>
          <p:cNvSpPr txBox="1">
            <a:spLocks noChangeArrowheads="1"/>
          </p:cNvSpPr>
          <p:nvPr/>
        </p:nvSpPr>
        <p:spPr bwMode="auto">
          <a:xfrm>
            <a:off x="323850" y="1412875"/>
            <a:ext cx="8496300" cy="4895850"/>
          </a:xfrm>
          <a:prstGeom prst="rect">
            <a:avLst/>
          </a:prstGeom>
          <a:noFill/>
          <a:ln w="3175">
            <a:noFill/>
            <a:prstDash val="dash"/>
            <a:miter lim="800000"/>
            <a:headEnd/>
            <a:tailEnd/>
          </a:ln>
        </p:spPr>
        <p:txBody>
          <a:bodyPr lIns="0" tIns="0" rIns="0" bIns="0"/>
          <a:lstStyle/>
          <a:p>
            <a:r>
              <a:rPr lang="ru-RU" sz="2400" dirty="0">
                <a:solidFill>
                  <a:schemeClr val="bg1"/>
                </a:solidFill>
              </a:rPr>
              <a:t>Стратегия внедрения соответствующих документных систем может включать:</a:t>
            </a:r>
          </a:p>
          <a:p>
            <a:r>
              <a:rPr lang="ru-RU" sz="2400" dirty="0">
                <a:solidFill>
                  <a:schemeClr val="bg1"/>
                </a:solidFill>
              </a:rPr>
              <a:t>а) проектирование документных систем;</a:t>
            </a:r>
          </a:p>
          <a:p>
            <a:r>
              <a:rPr lang="ru-RU" sz="2400" dirty="0">
                <a:solidFill>
                  <a:schemeClr val="bg1"/>
                </a:solidFill>
              </a:rPr>
              <a:t>б) документирование процессов функционирования  документных систем;</a:t>
            </a:r>
          </a:p>
          <a:p>
            <a:r>
              <a:rPr lang="ru-RU" sz="2400" dirty="0">
                <a:solidFill>
                  <a:schemeClr val="bg1"/>
                </a:solidFill>
              </a:rPr>
              <a:t>в) подготовка сотрудников, работающих с документами;</a:t>
            </a:r>
          </a:p>
          <a:p>
            <a:r>
              <a:rPr lang="ru-RU" sz="2400" dirty="0">
                <a:solidFill>
                  <a:schemeClr val="bg1"/>
                </a:solidFill>
              </a:rPr>
              <a:t>г) конвертацию документов в новые документные системы, форматы;</a:t>
            </a:r>
          </a:p>
          <a:p>
            <a:r>
              <a:rPr lang="ru-RU" sz="2400" dirty="0" err="1">
                <a:solidFill>
                  <a:schemeClr val="bg1"/>
                </a:solidFill>
              </a:rPr>
              <a:t>д</a:t>
            </a:r>
            <a:r>
              <a:rPr lang="ru-RU" sz="2400" dirty="0">
                <a:solidFill>
                  <a:schemeClr val="bg1"/>
                </a:solidFill>
              </a:rPr>
              <a:t>) установление стандартов, проверку соответствия им и их соблюдения;</a:t>
            </a:r>
          </a:p>
          <a:p>
            <a:r>
              <a:rPr lang="ru-RU" sz="2400" dirty="0">
                <a:solidFill>
                  <a:schemeClr val="bg1"/>
                </a:solidFill>
              </a:rPr>
              <a:t>е) определение сроков хранения и принятие решений относительно ценности  документах  (при соблюдении соответствия регулирующей среде</a:t>
            </a:r>
            <a:r>
              <a:rPr lang="ru-RU" sz="2400" dirty="0" smtClean="0">
                <a:solidFill>
                  <a:schemeClr val="bg1"/>
                </a:solidFill>
              </a:rPr>
              <a:t>).</a:t>
            </a:r>
            <a:endParaRPr lang="ru-RU" sz="2400" dirty="0">
              <a:solidFill>
                <a:schemeClr val="bg1"/>
              </a:solidFill>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THEME_BG_IMAGE" val=""/>
  <p:tag name="MMPROD_TAG_VCONFIG" val="PD94bWwgdmVyc2lvbj0iMS4wIiBlbmNvZGluZz0iVVRGLTgiPz4NCjxjb25maWd1cmF0aW9uPg0KCTxjb2xvcnM+DQoJCTx1aWNvbG9yIG5hbWU9InByaW1hcnkiIHZhbHVlPSIweDZGODQ4OCIvPg0KCQk8dWljb2xvciBuYW1lPSJnbG93IiB2YWx1ZT0iMHgzNUQzMzQiLz4NCgkJPHVpY29sb3IgbmFtZT0idGV4dCIgdmFsdWU9IjB4RkZGRkZGIi8+DQoJCTx1aWNvbG9yIG5hbWU9ImxpZ2h0IiB2YWx1ZT0iMHg0RTVENjAiLz4NCgkJPHVpY29sb3IgbmFtZT0ic2hhZG93IiB2YWx1ZT0iMHgwMDAwMDAiLz4NCgkJPHVpY29sb3IgbmFtZT0iYmFja2dyb3VuZCIgdmFsdWU9IjB4NzI3OTcx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DQoJCTx1aXNob3cgbmFtZT0icGxheWJhciIgdmFsdWU9InRydWUiLz4NCgkJPHVpc2hvdyBuYW1lPSJ0YWxraW5naGVhZCIgdmFsdWU9InRydWUiLz4NCgkJPHVpc2hvdyBuYW1lPSJzaWRlYmFyb25yaWdodCIgdmFsdWU9InRydWUiLz4NCgkJPHVpc2hvdyBuYW1lPSJ2aWV3Y2hhbmdlIiB2YWx1ZT0idHJ1ZSIvPg0KCQk8dWlzaG93IG5hbWU9ImFsd2F5c1NjcnVuY2giIHZhbHVlPSJmYWxzZSIvPg0KCQk8dWlzaG93IG5hbWU9ImluaXRpYWxkaXNwbGF5bW9kZWlzbm9ybWFsIiB2YWx1ZT0idHJ1ZSIvPg0KCQk8dWlyZXBsYWNlIG5hbWU9ImxvZ28iIHZhbHVlPSIiLz4NCgkJPHVpcmVwbGFjZSBuYW1lPSJiZ2ltYWdlIiB2YWx1ZT0iIi8+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TE9BRElORyIgdmFsdWU9IkxvYWRpbmciLz4NCgkJPHVpdGV4dCBuYW1lPSJTQ1JVQkJBUlNUQVRVU19CVUZGRVJJTkciIHZhbHVlPSJCdWZmZXJpbmciLz4NCgkJPHVpdGV4dCBuYW1lPSJTQ1JVQkJBUlNUQVRVU19RVUVTVElPTiIgdmFsdWU9IkFuc3dlciBRdWVzdGlvbiIvPg0KCQk8dWl0ZXh0IG5hbWU9IlNDUlVCQkFSU1RBVFVTX1JFVklFV1FVSVoiIHZhbHVlPSJSZXZpZXdpbmcgUXVpeiIvPg0KCQk8IS0tIHN1YnN0aXR1dGlvbjogJW0gPT0gbWludXRlcyByZW1haW5pbmcgLS0+DQoJCTwhLS0gc3Vic3RpdHV0aW9uOiAlcyA9PSBzZWNvbmRzIHJlbWFpbmluZyAtLT4NCgkJPHVpdGV4dCBuYW1lPSJFTEFQU0VEIiB2YWx1ZT0iJW0gTWludXRlcyAlcyBTZWNvbmRzIFJlbWFpbmluZyIvPg0KCQk8dWl0ZXh0IG5hbWU9Ik5PVEZPVU5EIiB2YWx1ZT0iTm90aGluZyBGb3VuZCIvPg0KCQk8dWl0ZXh0IG5hbWU9IkFUVEFDSE1FTlRTIiB2YWx1ZT0iQXR0YWNobWVudH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WN0Ii8+DQoJCTx1aXRleHQgbmFtZT0iVEFCX09VVExJTkUiIHZhbHVlPSJPdXRsaW5lIi8+DQoJCTx1aXRleHQgbmFtZT0iVEFCX1RIVU1CIiB2YWx1ZT0iVGh1bWIiLz4NCgkJPHVpdGV4dCBuYW1lPSJUQUJfTk9URVMiIHZhbHVlPSJOb3RlcyIvPg0KCQk8dWl0ZXh0IG5hbWU9IlRBQl9TRUFSQ0giIHZhbHVlPSJTZWFyY2giLz4NCgkJPHVpdGV4dCBuYW1lPSJTTElERV9IRUFESU5HIiB2YWx1ZT0iU2xpZGUgVGl0bGUiLz4NCgkJPHVpdGV4dCBuYW1lPSJEVVJBVElPTl9IRUFESU5HIiB2YWx1ZT0iRHVyYXRpb24iLz4NCgkJPHVpdGV4dCBuYW1lPSJTRUFSQ0hfSEVBRElORyIgdmFsdWU9IlNlYXJjaCBmb3IgdGV4dDoiLz4NCgkJPHVpdGV4dCBuYW1lPSJUSFVNQl9IRUFESU5HIiB2YWx1ZT0iU2xpZGUiLz4NCgkJPHVpdGV4dCBuYW1lPSJUSFVNQl9JTkZPIiB2YWx1ZT0iU2xpZGUgVGl0bGUvRHVyYXRpb24iLz4NCgkJPHVpdGV4dCBuYW1lPSJBVFRBQ0hOQU1FX0hFQURJTkciIHZhbHVlPSJGaWxlIE5hbWUiLz4NCgkJPHVpdGV4dCBuYW1lPSJBVFRBQ0hTSVpFX0hFQURJTkciIHZhbHVlPSJTaXplIi8+DQoJCTx1aXRleHQgbmFtZT0iU0xJREVfTk9URVMiIHZhbHVlPSJTbGlkZSBOb3Rlcy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TaG93IHNpZGViYXIgdG8gcGFydGljaXBhbnRzIi8+DQoJCTx1aXRleHQgbmFtZT0iTVVURSIgdmFsdWU9Ik11dGUiLz4NCgkJPHVpdGV4dCBuYW1lPSJET0NXUkFQX1RJVExFIiB2YWx1ZT0iUHJlc2VudGVyIEZpbGUgQXR0YWNobWVudCIvPg0KCQk8dWl0ZXh0IG5hbWU9IkRPQ1dSQVBfTVNHIiB2YWx1ZT0iU2F2ZSB0byBNeSBDb21wdXRlciIvPg0KCQk8dWl0ZXh0IG5hbWU9IkRPQ1dSQVBfUFJPTVBUIiB2YWx1ZT0iQ2xpY2sgdG8gRG93bmxvYWQiLz4NCgk8L2xhbmd1YWdlPg0KCTxsYW5ndWFnZSBpZD0iZGU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DQoJCTwhLS0gc3Vic3RpdHV0aW9uOiAlbiA9PSBzbGlkZSBudW1iZXIgLS0+DQoJCTx1aXRleHQgbmFtZT0iVU5OQU1FRFNMSURFVElUTEUiIHZhbHVlPSJGb2xpZSAlbiIvPg0KCQk8IS0tIHN1YnN0aXR1dGlvbjogJW4gPT0gc2xpZGUgbnVtYmVyIC0tPg0KCQk8IS0tIHN1YnN0aXR1dGlvbjogJXQgPT0gdG90YWwgc2xpZGUgY291bnQgLS0+DQoJCTx1aXRleHQgbmFtZT0iU0NSVUJCQVJTVEFUVVNfU0xJREVJTkZPIiB2YWx1ZT0iRm9saWUgJW4gLyAldCB8ICIvPg0KCQk8dWl0ZXh0IG5hbWU9IlNDUlVCQkFSU1RBVFVTX1NUT1BQRUQiIHZhbHVlPSJCZWVuZGV0Ii8+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IHVpdGV4dCAtLT4NCgkJPCEtLSBzdWJzdGl0dXRpb246ICVuID09IHNsaWRlIG51bWJlciAtLT4NCgkJPHVpdGV4dCBuYW1lPSJVTk5BTUVEU0xJREVUSVRMRSIgdmFsdWU9IkRpYXBvc2l0aXZlICVuIi8+DQoJCTwhLS0gc3Vic3RpdHV0aW9uOiAlbiA9PSBzbGlkZSBudW1iZXIgLS0+DQoJCTwhLS0gc3Vic3RpdHV0aW9uOiAldCA9PSB0b3RhbCBzbGlkZSBjb3VudCAtLT4NCgkJPHVpdGV4dCBuYW1lPSJTQ1JVQkJBUlNUQVRVU19TTElERUlORk8iIHZhbHVlPSJEaWFwb3NpdGl2ZSAlbiAvICV0IHwgIi8+DQoJCTx1aXRleHQgbmFtZT0iU0NSVUJCQVJTVEFUVVNfU1RPUFBFRCIgdmFsdWU9IkFycsOqdMOpZSIvPg0KCQk8dWl0ZXh0IG5hbWU9IlNDUlVCQkFSU1RBVFVTX1BMQVlJTkciIHZhbHVlPSJMZWN0dXJlIi8+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DQoJCTwhLS0gc3Vic3RpdHV0aW9uOiAlcyA9PSBzZWNvbmRzIHJlbWFpbmluZyAtLT4NCgkJPHVpdGV4dCBuYW1lPSJFTEFQU0VEIiB2YWx1ZT0iJW0gbWludXRlcyAlcyBzZWNvbmRlcyByZXN0YW50ZXMiLz4NCgkJPHVpdGV4dCBuYW1lPSJOT1RGT1VORCIgdmFsdWU9IlJpZW4gdHJvdXbDqSIvPg0KCQk8dWl0ZXh0IG5hbWU9IkFUVEFDSE1FTlRTIiB2YWx1ZT0iUGnDqGNlcyBqb2ludGVzIi8+DQoJCTwhLS0gc3Vic3RpdHV0aW9uOiAlcCA9PSBjdXJyZW50IHNwZWFrZXIncyB0aXRsZSAtLT4NCgkJPHVpdGV4dCBuYW1lPSJCSU9XSU5fVElUTEUiIHZhbHVlPSJCaW8gOiAlcCIvPg0KCQk8dWl0ZXh0IG5hbWU9IkJJT0JUTl9USVRMRSIgdmFsdWU9IkJpbyA6Ii8+DQoJCTx1aXRleHQgbmFtZT0iRElWSURFUkJUTl9USVRMRSIgdmFsdWU9InwiLz4NCgkJPHVpdGV4dCBuYW1lPSJDT05UQUNUQlROX1RJVExFIiB2YWx1ZT0iQ29udGFjdCIvPg0KCQk8dWl0ZXh0IG5hbWU9IlRBQl9PVVRMSU5FIiB2YWx1ZT0iUGxhbiIvPg0KCQk8dWl0ZXh0IG5hbWU9IlRBQl9USFVNQiIgdmFsdWU9IiBNaW5pYXR1cmUiLz4NCgkJPHVpdGV4dCBuYW1lPSJUQUJfTk9URVMiIHZhbHVlPSJOb3RlcyIvPg0KCQk8dWl0ZXh0IG5hbWU9IlRBQl9TRUFSQ0giIHZhbHVlPSIgQ2hlcmNoZXI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Tm90ZXMgZGVzIGRpYXBvc2l0aXZlcy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Nb250cmVyIGwnZW5jYWRyw6kgYXV4IHBhcnRpY2lwYW50cyIvPg0KCQk8dWl0ZXh0IG5hbWU9Ik1VVEUiIHZhbHVlPSJNdWV0Ii8+DQoJCTx1aXRleHQgbmFtZT0iRE9DV1JBUF9USVRMRSIgdmFsdWU9IlBpw6hjZSBqb2ludGUgUHJlc2VudGVyIi8+DQoJCTx1aXRleHQgbmFtZT0iRE9DV1JBUF9NU0ciIHZhbHVlPSJFbnJlZ2lzdHJlciBzdXIgbW9uIG9yZGluYXRldXIiLz4NCgkJPHVpdGV4dCBuYW1lPSJET0NXUkFQX1BST01QVCIgdmFsdWU9IkNsaXF1ZXIgcG91ciB0w6lsw6ljaGFyZ2VyIi8+DQoJPC9sYW5ndWFnZT4NCgk8bGFuZ3VhZ2UgaWQ9Imph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TE9BRElORyIgdmFsdWU9IuODreODvOODieS4rSIvPg0KCQk8dWl0ZXh0IG5hbWU9IlNDUlVCQkFSU1RBVFVTX0JVRkZFUklORyIgdmFsdWU9IuODkOODg+ODleOCoeS4rSIvPg0KCQk8dWl0ZXh0IG5hbWU9IlNDUlVCQkFSU1RBVFVTX1FVRVNUSU9OIiB2YWx1ZT0i6LOq5ZWP44Gr562U44GI44Gm5LiL44GV44GEIi8+DQoJCTx1aXRleHQgbmFtZT0iU0NSVUJCQVJTVEFUVVNfUkVWSUVXUVVJWiIgdmFsdWU9IuOCr+OCpOOCuuOCkuODrOODk+ODpeODvOOBl+OBpuOBhOOBvuOBmSIvPg0KCQk8IS0tIHN1YnN0aXR1dGlvbjogJW0gPT0gbWludXRlcyByZW1haW5pbmcgLS0+DQoJCTwhLS0gc3Vic3RpdHV0aW9uOiAlcyA9PSBzZWNvbmRzIHJlbWFpbmluZyAtLT4NCgkJPHVpdGV4dCBuYW1lPSJFTEFQU0VEIiB2YWx1ZT0i5q6L44KKIDogJW0g5YiGICVzIOenkiIvPg0KCQk8dWl0ZXh0IG5hbWU9Ik5PVEZPVU5EIiB2YWx1ZT0i5L2V44KC6KaL44Gk44GL44KK44G+44Gb44KTIi8+DQoJCTx1aXRleHQgbmFtZT0iQVRUQUNITUVOVFMiIHZhbHVlPSLmt7vku5giLz4NCgkJPCEtLSBzdWJzdGl0dXRpb246ICVwID09IGN1cnJlbnQgc3BlYWtlcidzIHRpdGxlIC0tPg0KCQk8dWl0ZXh0IG5hbWU9IkJJT1dJTl9USVRMRSIgdmFsdWU9Iue1jOattCA6ICVwIi8+DQoJCTx1aXRleHQgbmFtZT0iQklPQlROX1RJVExFIiB2YWx1ZT0i57WM5q20Ii8+DQoJCTx1aXRleHQgbmFtZT0iRElWSURFUkJUTl9USVRMRSIgdmFsdWU9InwiLz4NCgkJPHVpdGV4dCBuYW1lPSJDT05UQUNUQlROX1RJVExFIiB2YWx1ZT0i44GK5ZWP44GE5ZCI44KP44Gb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44K144Kk44OJ44OQ44O844KS5Y+C5Yqg6ICF44Gr6KaL44Gb44KLIi8+DQoJCTx1aXRleHQgbmFtZT0iTVVURSIgdmFsdWU9IuODn+ODpeODvOODiCIvPg0KCQk8dWl0ZXh0IG5hbWU9IkRPQ1dSQVBfVElUTEUiIHZhbHVlPSJQcmVzZW50ZXIg5re75LuY44OV44Kh44Kk44OrIi8+DQoJCTx1aXRleHQgbmFtZT0iRE9DV1JBUF9NU0ciIHZhbHVlPSLjg57jgqTjgrPjg7Pjg5Tjg6Xjg7zjgr/jgavkv53lrZgiLz4NCgkJPHVpdGV4dCBuYW1lPSJET0NXUkFQX1BST01QVCIgdmFsdWU9IuOCr+ODquODg+OCr+OBl+OBpuODgOOCpuODs+ODreODvOODiSIvPg0KCTwvbGFuZ3VhZ2U+DQoJPGxhbmd1YWdlIGlkPSJrbyI+DQoJCTwhLS0gZm9ybWF0IGZvciB1aWZvbnQgdmFsdWUgaXMgImZvbnQsc2l6ZSxpc2JvbGQsaXNpdGFsaWMsaXNzaGFkb3dlZCIgLS0+DQoJCTx1aWZvbnQgbmFtZT0iRk9OVF9RVUlaWklORyIgdmFsdWU9IlZlcmRhbmEsOSxmYWxzZSxmYWxzZSxmYWxzZSIvPg0KCQk8dWlmb250IG5hbWU9IkZPTlRfU0NSVUJTVEFUVVMiIHZhbHVlPSJWZXJkYW5hLDExLGZhbHNlLGZhbHNlLHRydWUiLz4NCgkJPHVpZm9udCBuYW1lPSJGT05UX1NDUlVCVElNRSIgdmFsdWU9IlZlcmRhbmEsOSxmYWxzZSxmYWxzZSx0cnVlIi8+DQoJCTx1aWZvbnQgbmFtZT0iRk9OVF9FTEFQU0VEVElNRSIgdmFsdWU9IlZlcmRhbmEsMTEsdHJ1ZSxmYWxzZSxmYWxzZSIvPg0KCQk8dWlmb250IG5hbWU9IkZPTlRfVVRJTFNNRU5VIiB2YWx1ZT0iVmVyZGFuYSw5LHRydWUsZmFsc2UsZmFsc2UiLz4NCgkJPHVpZm9udCBuYW1lPSJGT05UX1RBQlMiIHZhbHVlPSJWZXJkYW5hLDExLGZhbHNlLGZhbHNlLGZhbHNlIi8+DQoJCTx1aWZvbnQgbmFtZT0iRk9OVF9QUkVTRU5UQVRJT05OQU1FIiB2YWx1ZT0iVmVyZGFuYSwxNSxmYWxzZSxmYWxzZSx0cnVlIi8+DQoJCTx1aWZvbnQgbmFtZT0iRk9OVF9QUkVTRU5URVJOQU1FIiB2YWx1ZT0iVmVyZGFuYSwxNSx0cnVlLGZhbHNlLHRydWUiLz4NCgkJPHVpZm9udCBuYW1lPSJGT05UX1BSRVNFTlRFUlRJVExFIiB2YWx1ZT0iVmVyZGFuYSwxMSxmYWxzZSxmYWxzZSx0cnVlIi8+DQoJCTx1aWZvbnQgbmFtZT0iRk9OVF9CSU9CVE4iIHZhbHVlPSJWZXJkYW5hLDEx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MTEsZmFsc2UsZmFsc2UsdHJ1ZSIvPg0KCQk8dWlmb250IG5hbWU9IkZPTlRfQklPV0lOIiB2YWx1ZT0iVmVyZGFuYSwxMSxmYWxzZSxmYWxzZSxmYWxzZSIvPg0KCQk8dWlmb250IG5hbWU9IkZPTlRfTElTVEhFQURJTkciIHZhbHVlPSJWZXJkYW5hLDExLGZhbHNlLGZhbHNlLGZhbHNlIi8+DQoJCTx1aWZvbnQgbmFtZT0iRk9OVF9XSU5USVRMRSIgdmFsdWU9IlZlcmRhbmEsMTEsZmFsc2UsZmFsc2UsdHJ1ZSIvPg0KCQk8dWlmb250IG5hbWU9IkZPTlRfQVRUQUNITUVOVFMiIHZhbHVlPSJWZXJkYW5hLDExLGZhbHN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PVVRMSU5FIiB2YWx1ZT0i6rCc7JqUIi8+DQoJCTx1aXRleHQgbmFtZT0iVEFCX1RIVU1CIiB2YWx1ZT0i7LaV7IaM7YyQIi8+DQoJCTx1aXRleHQgbmFtZT0iVEFCX05PVEVTIiB2YWx1ZT0i64W47Yq4Ii8+DQoJCTx1aXRleHQgbmFtZT0iVEFCX1NFQVJDSCIgdmFsdWU9IuqygOyDiSIvPg0KCQk8dWl0ZXh0IG5hbWU9IlNMSURFX0hFQURJTkciIHZhbHVlPSLsiqzrnbzsnbTrk5wg7KCc66qpIi8+DQoJCTx1aXRleHQgbmFtZT0iRFVSQVRJT05fSEVBRElORyIgdmFsdWU9IuyerOyDneyLnOqwhCIvPg0KCQk8dWl0ZXh0IG5hbWU9IlNFQVJDSF9IRUFESU5HIiB2YWx1ZT0i7YWN7Iqk7Yq4IOqygOyDiToiLz4NCgkJPHVpdGV4dCBuYW1lPSJUSFVNQl9IRUFESU5HIiB2YWx1ZT0i7Iqs65287J2065OcIi8+DQoJCTx1aXRleHQgbmFtZT0iVEhVTUJfSU5GTyIgdmFsdWU9IuygnOuqqS/snqzsg53si5zqsIQiLz4NCgkJPHVpdGV4dCBuYW1lPSJBVFRBQ0hOQU1FX0hFQURJTkciIHZhbHVlPSLtjIzsnbwg7J2066aEIi8+DQoJCTx1aXRleHQgbmFtZT0iQVRUQUNIU0laRV9IRUFESU5HIiB2YWx1ZT0i7YGs6riwIi8+DQoJCTx1aXRleHQgbmFtZT0iU0xJREVfTk9URVMiIHZhbHVlPSLsiqzrnbzsnbTrk5wg64W47Yq4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uywuOyXrOyekOyXkOqyjCDshLjroZwg66eJ64yAIOuztOydtOq4sCIvPg0KCQk8dWl0ZXh0IG5hbWU9Ik1VVEUiIHZhbHVlPSLsnYzshozqsbAiLz4NCgkJPHVpdGV4dCBuYW1lPSJET0NXUkFQX1RJVExFIiB2YWx1ZT0iUHJlc2VudGVyIO2MjOydvCDssqjrtoAiLz4NCgkJPHVpdGV4dCBuYW1lPSJET0NXUkFQX01TRyIgdmFsdWU9IuuCtCDsu7Ttk6jthLDsl5Ag7KCA7J6lIi8+DQoJCTx1aXRleHQgbmFtZT0iRE9DV1JBUF9QUk9NUFQiIHZhbHVlPSLtgbTrpq3tlZjsl6wg64uk7Jq066Gc65OcIi8+DQoJPC9sYW5ndWFnZT4NCjwvY29uZmlndXJhdGlvbj4NCg=="/>
  <p:tag name="MMPROD_UIDATA" val="&lt;database version=&quot;6.0&quot;&gt;&lt;object type=&quot;1&quot; unique_id=&quot;10001&quot;&gt;&lt;property id=&quot;20139&quot; value=&quot;%n. %s&quot;/&gt;&lt;property id=&quot;20141&quot; value=&quot;01 lecture template&quot;/&gt;&lt;property id=&quot;20144&quot; value=&quot;1&quot;/&gt;&lt;property id=&quot;20146&quot; value=&quot;0&quot;/&gt;&lt;property id=&quot;20147&quot; value=&quot;0&quot;/&gt;&lt;property id=&quot;20148&quot; value=&quot;5&quot;/&gt;&lt;property id=&quot;20180&quot; value=&quot;1&quot;/&gt;&lt;property id=&quot;20181&quot; value=&quot;1&quot;/&gt;&lt;property id=&quot;20191&quot; value=&quot;http://connectpro60727338.acrobat.com&quot;/&gt;&lt;property id=&quot;20192&quot; value=&quot;http://connectpro60727338.acrobat.com&quot;/&gt;&lt;property id=&quot;20193&quot; value=&quot;0&quot;/&gt;&lt;property id=&quot;20250&quot; value=&quot;6&quot;/&gt;&lt;property id=&quot;20251&quot; value=&quot;0&quot;/&gt;&lt;property id=&quot;20259&quot; value=&quot;0&quot;/&gt;&lt;property id=&quot;20262&quot; value=&quot;731685214&quot;/&gt;&lt;object type=&quot;4&quot; unique_id=&quot;10424&quot;&gt;&lt;/object&gt;&lt;object type=&quot;8&quot; unique_id=&quot;10425&quot;&gt;&lt;/object&gt;&lt;object type=&quot;2&quot; unique_id=&quot;10426&quot;&gt;&lt;object type=&quot;3&quot; unique_id=&quot;10427&quot;&gt;&lt;property id=&quot;20148&quot; value=&quot;5&quot;/&gt;&lt;property id=&quot;20300&quot; value=&quot;Slide 1&quot;/&gt;&lt;property id=&quot;20303&quot; value=&quot;-1&quot;/&gt;&lt;property id=&quot;20307&quot; value=&quot;258&quot;/&gt;&lt;property id=&quot;20309&quot; value=&quot;-1&quot;/&gt;&lt;/object&gt;&lt;object type=&quot;3&quot; unique_id=&quot;10430&quot;&gt;&lt;property id=&quot;20148&quot; value=&quot;5&quot;/&gt;&lt;property id=&quot;20300&quot; value=&quot;Slide 2&quot;/&gt;&lt;property id=&quot;20303&quot; value=&quot;-1&quot;/&gt;&lt;property id=&quot;20307&quot; value=&quot;267&quot;/&gt;&lt;property id=&quot;20309&quot; value=&quot;-1&quot;/&gt;&lt;/object&gt;&lt;object type=&quot;3&quot; unique_id=&quot;10431&quot;&gt;&lt;property id=&quot;20148&quot; value=&quot;5&quot;/&gt;&lt;property id=&quot;20300&quot; value=&quot;Slide 3&quot;/&gt;&lt;property id=&quot;20303&quot; value=&quot;-1&quot;/&gt;&lt;property id=&quot;20307&quot; value=&quot;268&quot;/&gt;&lt;property id=&quot;20309&quot; value=&quot;-1&quot;/&gt;&lt;/object&gt;&lt;object type=&quot;3&quot; unique_id=&quot;10432&quot;&gt;&lt;property id=&quot;20148&quot; value=&quot;5&quot;/&gt;&lt;property id=&quot;20300&quot; value=&quot;Slide 4&quot;/&gt;&lt;property id=&quot;20303&quot; value=&quot;-1&quot;/&gt;&lt;property id=&quot;20307&quot; value=&quot;269&quot;/&gt;&lt;property id=&quot;20309&quot; value=&quot;-1&quot;/&gt;&lt;/object&gt;&lt;object type=&quot;3&quot; unique_id=&quot;10433&quot;&gt;&lt;property id=&quot;20148&quot; value=&quot;5&quot;/&gt;&lt;property id=&quot;20300&quot; value=&quot;Slide 5&quot;/&gt;&lt;property id=&quot;20303&quot; value=&quot;-1&quot;/&gt;&lt;property id=&quot;20307&quot; value=&quot;257&quot;/&gt;&lt;property id=&quot;20309&quot; value=&quot;-1&quot;/&gt;&lt;/object&gt;&lt;object type=&quot;3&quot; unique_id=&quot;10434&quot;&gt;&lt;property id=&quot;20148&quot; value=&quot;5&quot;/&gt;&lt;property id=&quot;20300&quot; value=&quot;Slide 6&quot;/&gt;&lt;property id=&quot;20303&quot; value=&quot;-1&quot;/&gt;&lt;property id=&quot;20307&quot; value=&quot;256&quot;/&gt;&lt;property id=&quot;20309&quot; value=&quot;-1&quot;/&gt;&lt;/object&gt;&lt;object type=&quot;3&quot; unique_id=&quot;10435&quot;&gt;&lt;property id=&quot;20148&quot; value=&quot;5&quot;/&gt;&lt;property id=&quot;20300&quot; value=&quot;Slide 7&quot;/&gt;&lt;property id=&quot;20303&quot; value=&quot;-1&quot;/&gt;&lt;property id=&quot;20307&quot; value=&quot;264&quot;/&gt;&lt;property id=&quot;20309&quot; value=&quot;-1&quot;/&gt;&lt;/object&gt;&lt;object type=&quot;3&quot; unique_id=&quot;10436&quot;&gt;&lt;property id=&quot;20148&quot; value=&quot;5&quot;/&gt;&lt;property id=&quot;20300&quot; value=&quot;Slide 8&quot;/&gt;&lt;property id=&quot;20303&quot; value=&quot;-1&quot;/&gt;&lt;property id=&quot;20307&quot; value=&quot;259&quot;/&gt;&lt;property id=&quot;20309&quot; value=&quot;-1&quot;/&gt;&lt;/object&gt;&lt;object type=&quot;3&quot; unique_id=&quot;10437&quot;&gt;&lt;property id=&quot;20148&quot; value=&quot;5&quot;/&gt;&lt;property id=&quot;20300&quot; value=&quot;Slide 10&quot;/&gt;&lt;property id=&quot;20303&quot; value=&quot;-1&quot;/&gt;&lt;property id=&quot;20307&quot; value=&quot;265&quot;/&gt;&lt;property id=&quot;20309&quot; value=&quot;-1&quot;/&gt;&lt;/object&gt;&lt;object type=&quot;3&quot; unique_id=&quot;10438&quot;&gt;&lt;property id=&quot;20148&quot; value=&quot;5&quot;/&gt;&lt;property id=&quot;20300&quot; value=&quot;Slide 11&quot;/&gt;&lt;property id=&quot;20303&quot; value=&quot;-1&quot;/&gt;&lt;property id=&quot;20307&quot; value=&quot;266&quot;/&gt;&lt;property id=&quot;20309&quot; value=&quot;-1&quot;/&gt;&lt;/object&gt;&lt;object type=&quot;3&quot; unique_id=&quot;10439&quot;&gt;&lt;property id=&quot;20148&quot; value=&quot;5&quot;/&gt;&lt;property id=&quot;20300&quot; value=&quot;Slide 12&quot;/&gt;&lt;property id=&quot;20303&quot; value=&quot;-1&quot;/&gt;&lt;property id=&quot;20307&quot; value=&quot;262&quot;/&gt;&lt;property id=&quot;20309&quot; value=&quot;-1&quot;/&gt;&lt;/object&gt;&lt;object type=&quot;3&quot; unique_id=&quot;10440&quot;&gt;&lt;property id=&quot;20148&quot; value=&quot;5&quot;/&gt;&lt;property id=&quot;20300&quot; value=&quot;Slide 13&quot;/&gt;&lt;property id=&quot;20303&quot; value=&quot;-1&quot;/&gt;&lt;property id=&quot;20307&quot; value=&quot;263&quot;/&gt;&lt;property id=&quot;20309&quot; value=&quot;-1&quot;/&gt;&lt;/object&gt;&lt;object type=&quot;3&quot; unique_id=&quot;10441&quot;&gt;&lt;property id=&quot;20148&quot; value=&quot;5&quot;/&gt;&lt;property id=&quot;20300&quot; value=&quot;Slide 15&quot;/&gt;&lt;property id=&quot;20303&quot; value=&quot;-1&quot;/&gt;&lt;property id=&quot;20307&quot; value=&quot;270&quot;/&gt;&lt;property id=&quot;20309&quot; value=&quot;-1&quot;/&gt;&lt;/object&gt;&lt;object type=&quot;3&quot; unique_id=&quot;10541&quot;&gt;&lt;property id=&quot;20148&quot; value=&quot;5&quot;/&gt;&lt;property id=&quot;20300&quot; value=&quot;Slide 16&quot;/&gt;&lt;property id=&quot;20307&quot; value=&quot;271&quot;/&gt;&lt;property id=&quot;20309&quot; value=&quot;-1&quot;/&gt;&lt;/object&gt;&lt;object type=&quot;3&quot; unique_id=&quot;11959&quot;&gt;&lt;property id=&quot;20148&quot; value=&quot;5&quot;/&gt;&lt;property id=&quot;20300&quot; value=&quot;Slide 9&quot;/&gt;&lt;property id=&quot;20307&quot; value=&quot;272&quot;/&gt;&lt;/object&gt;&lt;object type=&quot;3&quot; unique_id=&quot;11978&quot;&gt;&lt;property id=&quot;20148&quot; value=&quot;5&quot;/&gt;&lt;property id=&quot;20300&quot; value=&quot;Slide 14&quot;/&gt;&lt;property id=&quot;20307&quot; value=&quot;273&quot;/&gt;&lt;/object&gt;&lt;/object&gt;&lt;/object&gt;&lt;/database&gt;"/>
</p:tagLst>
</file>

<file path=ppt/theme/theme1.xml><?xml version="1.0" encoding="utf-8"?>
<a:theme xmlns:a="http://schemas.openxmlformats.org/drawingml/2006/main" name="Оформление по умолчанию">
  <a:themeElements>
    <a:clrScheme name="Оформление по умолчанию 16">
      <a:dk1>
        <a:srgbClr val="000000"/>
      </a:dk1>
      <a:lt1>
        <a:srgbClr val="FFFFFF"/>
      </a:lt1>
      <a:dk2>
        <a:srgbClr val="333399"/>
      </a:dk2>
      <a:lt2>
        <a:srgbClr val="808080"/>
      </a:lt2>
      <a:accent1>
        <a:srgbClr val="FFFFFF"/>
      </a:accent1>
      <a:accent2>
        <a:srgbClr val="0F2BEC"/>
      </a:accent2>
      <a:accent3>
        <a:srgbClr val="FFFFFF"/>
      </a:accent3>
      <a:accent4>
        <a:srgbClr val="000000"/>
      </a:accent4>
      <a:accent5>
        <a:srgbClr val="FFFFFF"/>
      </a:accent5>
      <a:accent6>
        <a:srgbClr val="0C26D6"/>
      </a:accent6>
      <a:hlink>
        <a:srgbClr val="000000"/>
      </a:hlink>
      <a:folHlink>
        <a:srgbClr val="292929"/>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Оформление по умолчанию 13">
        <a:dk1>
          <a:srgbClr val="000000"/>
        </a:dk1>
        <a:lt1>
          <a:srgbClr val="FFFFFF"/>
        </a:lt1>
        <a:dk2>
          <a:srgbClr val="333399"/>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14">
        <a:dk1>
          <a:srgbClr val="000000"/>
        </a:dk1>
        <a:lt1>
          <a:srgbClr val="FFFFFF"/>
        </a:lt1>
        <a:dk2>
          <a:srgbClr val="333399"/>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292929"/>
        </a:folHlink>
      </a:clrScheme>
      <a:clrMap bg1="lt1" tx1="dk1" bg2="lt2" tx2="dk2" accent1="accent1" accent2="accent2" accent3="accent3" accent4="accent4" accent5="accent5" accent6="accent6" hlink="hlink" folHlink="folHlink"/>
    </a:extraClrScheme>
    <a:extraClrScheme>
      <a:clrScheme name="Оформление по умолчанию 15">
        <a:dk1>
          <a:srgbClr val="000000"/>
        </a:dk1>
        <a:lt1>
          <a:srgbClr val="FFFFFF"/>
        </a:lt1>
        <a:dk2>
          <a:srgbClr val="333399"/>
        </a:dk2>
        <a:lt2>
          <a:srgbClr val="808080"/>
        </a:lt2>
        <a:accent1>
          <a:srgbClr val="FFFFFF"/>
        </a:accent1>
        <a:accent2>
          <a:srgbClr val="333399"/>
        </a:accent2>
        <a:accent3>
          <a:srgbClr val="FFFFFF"/>
        </a:accent3>
        <a:accent4>
          <a:srgbClr val="000000"/>
        </a:accent4>
        <a:accent5>
          <a:srgbClr val="FFFFFF"/>
        </a:accent5>
        <a:accent6>
          <a:srgbClr val="2D2D8A"/>
        </a:accent6>
        <a:hlink>
          <a:srgbClr val="000000"/>
        </a:hlink>
        <a:folHlink>
          <a:srgbClr val="292929"/>
        </a:folHlink>
      </a:clrScheme>
      <a:clrMap bg1="lt1" tx1="dk1" bg2="lt2" tx2="dk2" accent1="accent1" accent2="accent2" accent3="accent3" accent4="accent4" accent5="accent5" accent6="accent6" hlink="hlink" folHlink="folHlink"/>
    </a:extraClrScheme>
    <a:extraClrScheme>
      <a:clrScheme name="Оформление по умолчанию 16">
        <a:dk1>
          <a:srgbClr val="000000"/>
        </a:dk1>
        <a:lt1>
          <a:srgbClr val="FFFFFF"/>
        </a:lt1>
        <a:dk2>
          <a:srgbClr val="333399"/>
        </a:dk2>
        <a:lt2>
          <a:srgbClr val="808080"/>
        </a:lt2>
        <a:accent1>
          <a:srgbClr val="FFFFFF"/>
        </a:accent1>
        <a:accent2>
          <a:srgbClr val="0F2BEC"/>
        </a:accent2>
        <a:accent3>
          <a:srgbClr val="FFFFFF"/>
        </a:accent3>
        <a:accent4>
          <a:srgbClr val="000000"/>
        </a:accent4>
        <a:accent5>
          <a:srgbClr val="FFFFFF"/>
        </a:accent5>
        <a:accent6>
          <a:srgbClr val="0C26D6"/>
        </a:accent6>
        <a:hlink>
          <a:srgbClr val="000000"/>
        </a:hlink>
        <a:folHlink>
          <a:srgbClr val="29292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571</TotalTime>
  <Words>3034</Words>
  <Application>Microsoft Office PowerPoint</Application>
  <PresentationFormat>Экран (4:3)</PresentationFormat>
  <Paragraphs>239</Paragraphs>
  <Slides>35</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35</vt:i4>
      </vt:variant>
    </vt:vector>
  </HeadingPairs>
  <TitlesOfParts>
    <vt:vector size="39" baseType="lpstr">
      <vt:lpstr>Arial</vt:lpstr>
      <vt:lpstr>Symbol</vt:lpstr>
      <vt:lpstr>Wingdings</vt:lpstr>
      <vt:lpstr>Оформление по умолчанию</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vector>
  </TitlesOfParts>
  <Company>OPITUP VVSU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Template </dc:title>
  <dc:creator>S.V.Ryzhkov</dc:creator>
  <cp:lastModifiedBy>tsar</cp:lastModifiedBy>
  <cp:revision>123</cp:revision>
  <dcterms:created xsi:type="dcterms:W3CDTF">2007-04-22T06:20:01Z</dcterms:created>
  <dcterms:modified xsi:type="dcterms:W3CDTF">2007-12-18T13:43:21Z</dcterms:modified>
</cp:coreProperties>
</file>