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sldIdLst>
    <p:sldId id="451" r:id="rId2"/>
    <p:sldId id="454" r:id="rId3"/>
    <p:sldId id="545" r:id="rId4"/>
    <p:sldId id="503" r:id="rId5"/>
    <p:sldId id="529" r:id="rId6"/>
    <p:sldId id="530" r:id="rId7"/>
    <p:sldId id="531" r:id="rId8"/>
    <p:sldId id="532" r:id="rId9"/>
    <p:sldId id="543" r:id="rId10"/>
    <p:sldId id="544" r:id="rId11"/>
    <p:sldId id="329" r:id="rId12"/>
    <p:sldId id="542" r:id="rId13"/>
    <p:sldId id="264" r:id="rId14"/>
    <p:sldId id="325" r:id="rId15"/>
    <p:sldId id="391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38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546" r:id="rId49"/>
    <p:sldId id="548" r:id="rId50"/>
    <p:sldId id="549" r:id="rId51"/>
    <p:sldId id="550" r:id="rId52"/>
    <p:sldId id="551" r:id="rId53"/>
    <p:sldId id="552" r:id="rId54"/>
    <p:sldId id="322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2989" autoAdjust="0"/>
  </p:normalViewPr>
  <p:slideViewPr>
    <p:cSldViewPr>
      <p:cViewPr varScale="1">
        <p:scale>
          <a:sx n="71" d="100"/>
          <a:sy n="71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4CD625B-0838-4CCE-9C2D-06E9DAD812B7}" type="datetimeFigureOut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9CFC27-0072-465C-A2AF-E662EDD3E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780AB1-CBAA-40D0-87A8-AB24C0B1D93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Марина Викторовна</a:t>
            </a:r>
          </a:p>
          <a:p>
            <a:pPr>
              <a:spcBef>
                <a:spcPct val="0"/>
              </a:spcBef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Зинаида Ивановна</a:t>
            </a: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1EE699-4482-489C-B2DD-1C913F3B5CE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Выработка</a:t>
            </a:r>
            <a:r>
              <a:rPr lang="ru-RU" smtClean="0"/>
              <a:t> измеряется количеством продукции, произведенной в единицу рабочего времени или приходящейся на одного среднесписочного работника или рабочего в год (квар­тал, месяц). Это наиболее распространенный и универсальный показатель производительности труда.</a:t>
            </a:r>
          </a:p>
          <a:p>
            <a:pPr>
              <a:spcBef>
                <a:spcPct val="0"/>
              </a:spcBef>
            </a:pPr>
            <a:r>
              <a:rPr lang="ru-RU" smtClean="0"/>
              <a:t>Различают три метода определения выработки: натураль­ный, стоимостный (денежный) и трудовой.</a:t>
            </a:r>
          </a:p>
          <a:p>
            <a:pPr>
              <a:spcBef>
                <a:spcPct val="0"/>
              </a:spcBef>
            </a:pPr>
            <a:r>
              <a:rPr lang="ru-RU" smtClean="0"/>
              <a:t>Наиболее наглядно и объективно характеризует производительность труда показатель выработки в натуральном выражении — в тоннах, метрах, штуках и других натуральных показателях. Достоинство этого метода заключается в том, что он дает более точный и объективный результат о производительности труда. Недостаток этого метода заключается в том, что он может быть применен только на тех предприятиях, которые выпускают однородную продукцию. Кроме того, исчисленная по этому методу выработка не позволяет сравнивать производительность труда предприятий различных отраслей промышленности.</a:t>
            </a:r>
          </a:p>
          <a:p>
            <a:pPr>
              <a:spcBef>
                <a:spcPct val="0"/>
              </a:spcBef>
            </a:pPr>
            <a:endParaRPr lang="ru-RU" smtClean="0"/>
          </a:p>
          <a:p>
            <a:pPr>
              <a:spcBef>
                <a:spcPct val="0"/>
              </a:spcBef>
            </a:pPr>
            <a:r>
              <a:rPr lang="ru-RU" smtClean="0"/>
              <a:t>Трудоёмкость — затраты труда, рабочего времени на производство единицы продукции. Трудоёмкость обратно пропорциональна производительности труда, выработке продукции на одного работника.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177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815760-A750-4FAA-B74D-E778556F8EB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218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BE8154-87CE-4AA1-B99C-F9C712478A1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07535-6398-4B04-9AA3-9BAB2A699127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896BD-8826-47C0-899B-5411D1D55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B6E60-835F-448D-8796-7C0B952F33A1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3650F-29C9-43AB-9667-9CBB09EF0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569A0-9374-423B-B09A-6F7B8EB26385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5B1B2-47F3-4E87-8922-444AE7A33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0A8AD-47DF-4E91-A184-4538B5EBE937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05ED6-2AA8-4AFE-A31F-A1CCBA458C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54268-25BD-4796-A14F-BF4B1505DD3C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AF7B9-83BB-4ADC-919E-F925DB9391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A5D1B-F058-4A53-8160-B7A6E422DCE7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2BFE5-5355-44CB-9F8A-426471DD2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7F660-2EC4-48EC-9884-50E3D1EE64EE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61A67-3994-4085-9718-E09C027AA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B2691-BA54-466E-A08B-EAF39270FCF5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DC874-9B0B-40D9-B457-A54176F68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26889-5337-45C4-943A-8B29FD7418A8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44D9-F823-4BA2-8378-0F894F2E7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8A53-9F1C-4F1C-B84C-D81925CD947C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A356C-37C0-4E17-9699-6C9DC3DA0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CF40B-66A5-439B-ABF5-22B0DC55ED80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6791B-FE01-45E5-8DD3-E0014AE90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55F486-FE8C-43D6-B8B0-DEAA13555840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37479-1404-455B-8CC0-1E52386F1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FBB88B-785E-4522-9099-9F06AFCE4353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9CBC6-622B-46DD-82E5-E960A20CC0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837A2D-5462-49E1-9930-78AD2BE3B13D}" type="datetime1">
              <a:rPr lang="ru-RU"/>
              <a:pPr>
                <a:defRPr/>
              </a:pPr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3AF2CC-A64E-4212-A73D-F26F4A651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Line 5"/>
          <p:cNvSpPr>
            <a:spLocks noChangeShapeType="1"/>
          </p:cNvSpPr>
          <p:nvPr/>
        </p:nvSpPr>
        <p:spPr bwMode="auto">
          <a:xfrm>
            <a:off x="285750" y="207168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6" name="Line 6"/>
          <p:cNvSpPr>
            <a:spLocks noChangeShapeType="1"/>
          </p:cNvSpPr>
          <p:nvPr/>
        </p:nvSpPr>
        <p:spPr bwMode="auto">
          <a:xfrm>
            <a:off x="323850" y="4005263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357188" y="2286000"/>
            <a:ext cx="8496300" cy="1446213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latin typeface="Times New Roman" pitchFamily="18" charset="0"/>
                <a:cs typeface="Times New Roman" pitchFamily="18" charset="0"/>
              </a:rPr>
              <a:t>Лекция 8  Планирование на предприятиях сервиса. 2 часть </a:t>
            </a:r>
          </a:p>
        </p:txBody>
      </p:sp>
      <p:sp>
        <p:nvSpPr>
          <p:cNvPr id="16388" name="Text Box 13"/>
          <p:cNvSpPr txBox="1">
            <a:spLocks noChangeArrowheads="1"/>
          </p:cNvSpPr>
          <p:nvPr/>
        </p:nvSpPr>
        <p:spPr bwMode="auto">
          <a:xfrm>
            <a:off x="373063" y="4378325"/>
            <a:ext cx="84963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2400">
              <a:latin typeface="Calibri" pitchFamily="34" charset="0"/>
            </a:endParaRPr>
          </a:p>
        </p:txBody>
      </p:sp>
      <p:sp>
        <p:nvSpPr>
          <p:cNvPr id="16389" name="Прямоугольник 7"/>
          <p:cNvSpPr>
            <a:spLocks noChangeArrowheads="1"/>
          </p:cNvSpPr>
          <p:nvPr/>
        </p:nvSpPr>
        <p:spPr bwMode="auto">
          <a:xfrm>
            <a:off x="357188" y="28575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Организация и планирование</a:t>
            </a:r>
            <a:r>
              <a:rPr lang="en-US" sz="3200" b="1">
                <a:latin typeface="Calibri" pitchFamily="34" charset="0"/>
              </a:rPr>
              <a:t> </a:t>
            </a:r>
            <a:r>
              <a:rPr lang="ru-RU" sz="3200" b="1">
                <a:latin typeface="Calibri" pitchFamily="34" charset="0"/>
              </a:rPr>
              <a:t>деятельности предприятий  сервиса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1714500" y="4572000"/>
            <a:ext cx="7375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latin typeface="Times New Roman" pitchFamily="18" charset="0"/>
                <a:cs typeface="Times New Roman" pitchFamily="18" charset="0"/>
              </a:rPr>
              <a:t>Фалько Людмила Юрьевна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доцент кафедры дизайна и технологий,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кандидат технических наук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58E3E-53D8-4EA7-BF40-02C8F1061DFF}" type="slidenum">
              <a:rPr lang="ru-RU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Виноградова М.В.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предприятий сервиса. Учебное пособие для студ. вузов.  / М.В. Виноградова, З.И.  Панина – М.: Изд-во торговая компания «Дашков и Ко», 2013. -448 с.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Панина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З. И.</a:t>
            </a:r>
            <a:br>
              <a:rPr lang="ru-RU" sz="5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Организация и планирование деятельности предприятия сферы сервиса: практикум [для студентов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специалитета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] / З. И. Панина, М. В. Виноградова. - 2-е изд. - М. : Дашков и К°, 2013. - 244 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Раздаточные материалы ПО ДИСЦИПЛИНЕ  в ХРАНИДИЩЕ ПЦУМ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7E64A6-A18D-435F-8B1B-A0468097FF55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Рейтинг, баллы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63" y="1071563"/>
          <a:ext cx="7929562" cy="5103812"/>
        </p:xfrm>
        <a:graphic>
          <a:graphicData uri="http://schemas.openxmlformats.org/drawingml/2006/table">
            <a:tbl>
              <a:tblPr/>
              <a:tblGrid>
                <a:gridCol w="665162"/>
                <a:gridCol w="3298825"/>
                <a:gridCol w="2362200"/>
                <a:gridCol w="1603375"/>
              </a:tblGrid>
              <a:tr h="1019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Показатель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Индивидуальная работа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Командная работа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Посещаемость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20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Проект - 2 презентации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30*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Защита проекта: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на лекции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на практике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8*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4*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Портфолио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14*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5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Тестовые задания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 1-4,7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 8-15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8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Кроссворд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8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*n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Итого</a:t>
                      </a: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36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64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52311" marR="523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B5DDE-305E-4B95-804A-0584212EDC6F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510587" cy="1325563"/>
          </a:xfrm>
        </p:spPr>
        <p:txBody>
          <a:bodyPr/>
          <a:lstStyle/>
          <a:p>
            <a:r>
              <a:rPr lang="ru-RU" sz="4000" b="1" smtClean="0">
                <a:solidFill>
                  <a:srgbClr val="5858A4"/>
                </a:solidFill>
              </a:rPr>
              <a:t> </a:t>
            </a:r>
            <a:r>
              <a:rPr lang="ru-RU" sz="4800" b="1" smtClean="0">
                <a:solidFill>
                  <a:srgbClr val="5858A4"/>
                </a:solidFill>
              </a:rPr>
              <a:t>План лекции  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00125" y="1412875"/>
            <a:ext cx="7791450" cy="4608513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ru-R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Бизнес – план</a:t>
            </a:r>
          </a:p>
          <a:p>
            <a:pPr>
              <a:spcBef>
                <a:spcPct val="50000"/>
              </a:spcBef>
            </a:pPr>
            <a:r>
              <a:rPr lang="ru-R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Планирование себестоимости продукции</a:t>
            </a:r>
          </a:p>
          <a:p>
            <a:r>
              <a:rPr lang="ru-R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Планирование финансов </a:t>
            </a:r>
          </a:p>
          <a:p>
            <a:r>
              <a:rPr lang="ru-RU" sz="4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Планирование труда и персонала</a:t>
            </a:r>
          </a:p>
          <a:p>
            <a:pPr>
              <a:spcBef>
                <a:spcPct val="50000"/>
              </a:spcBef>
            </a:pPr>
            <a:endParaRPr lang="ru-RU" sz="4000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24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ru-RU" sz="24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ru-RU" sz="24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ru-RU" sz="24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FDEF9-0CA8-4C32-ABE4-7AC7711DCD4F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FF0000"/>
                </a:solidFill>
              </a:rPr>
              <a:t>Бизнес-план</a:t>
            </a:r>
          </a:p>
        </p:txBody>
      </p:sp>
      <p:pic>
        <p:nvPicPr>
          <p:cNvPr id="2253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785813"/>
            <a:ext cx="7215187" cy="5856287"/>
          </a:xfrm>
          <a:solidFill>
            <a:schemeClr val="bg1"/>
          </a:solidFill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DCBC-7F4C-4AB9-BE3A-9ED00721BAE9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Функции бизнес-плана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125538"/>
            <a:ext cx="8229600" cy="5400675"/>
          </a:xfrm>
        </p:spPr>
        <p:txBody>
          <a:bodyPr rtlCol="0"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разработка общей концепции развития предприятия;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собственно планирование, которое дает возможность оценивать и контролировать развитие основной деятельности предприятия;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привлечение денежных средств (ссуды, кредиты) со стороны;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привлечение к реализации планов предприятия и осуществлению проектов потенциальных партнеров.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00FB8-DC67-43F5-A097-7B4613A2539F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5858A4"/>
                </a:solidFill>
              </a:rPr>
              <a:t>Этапы подготовки и разработки бизнес-плана</a:t>
            </a:r>
            <a:r>
              <a:rPr lang="ru-RU" sz="4800" b="1" smtClean="0"/>
              <a:t> </a:t>
            </a:r>
          </a:p>
        </p:txBody>
      </p:sp>
      <p:graphicFrame>
        <p:nvGraphicFramePr>
          <p:cNvPr id="146542" name="Group 110"/>
          <p:cNvGraphicFramePr>
            <a:graphicFrameLocks noGrp="1"/>
          </p:cNvGraphicFramePr>
          <p:nvPr>
            <p:ph idx="1"/>
          </p:nvPr>
        </p:nvGraphicFramePr>
        <p:xfrm>
          <a:off x="250825" y="1916113"/>
          <a:ext cx="8540750" cy="4362450"/>
        </p:xfrm>
        <a:graphic>
          <a:graphicData uri="http://schemas.openxmlformats.org/drawingml/2006/table">
            <a:tbl>
              <a:tblPr/>
              <a:tblGrid>
                <a:gridCol w="957263"/>
                <a:gridCol w="7583487"/>
              </a:tblGrid>
              <a:tr h="384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58A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NN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58A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858A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 этапа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5858A4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Сбор исходных данных о требованиях к бизнес-плану предприятия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внутренних и внешних целей разработки бизнес-плана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инвесторов предприятия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Определение структуры бизнес-плана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Сбор информации, необходимой для разработки каждого раздела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бизнес-плана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бизнес-плана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предварительной экспертизы бизнес-плана. 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09897-8DB1-418C-BCEF-833C71A0AEB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8969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5858A4"/>
                </a:solidFill>
              </a:rPr>
              <a:t>Технология разработки </a:t>
            </a:r>
            <a:br>
              <a:rPr lang="ru-RU" smtClean="0">
                <a:solidFill>
                  <a:srgbClr val="5858A4"/>
                </a:solidFill>
              </a:rPr>
            </a:br>
            <a:r>
              <a:rPr lang="ru-RU" smtClean="0">
                <a:solidFill>
                  <a:srgbClr val="5858A4"/>
                </a:solidFill>
              </a:rPr>
              <a:t>бизнес-плана</a:t>
            </a:r>
            <a:r>
              <a:rPr lang="ru-RU" sz="4000" smtClean="0"/>
              <a:t> </a:t>
            </a:r>
          </a:p>
        </p:txBody>
      </p:sp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341438"/>
            <a:ext cx="7704137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430FD8-C8AF-4FC2-AAD2-751449B32662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</a:rPr>
              <a:t>Планирование себестоимости продукции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</a:t>
            </a:r>
            <a:r>
              <a:rPr lang="ru-RU" sz="2800" smtClean="0"/>
              <a:t> - определение общей величины ресурсов, потребляемых в процессе производства - определение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Показатели плана себестоимости продукции: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Сумма затрат на производство и реализацию продукции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Себестоимость валовой, товарной, реализованной продукции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Себестоимость единицы продукции,</a:t>
            </a:r>
          </a:p>
          <a:p>
            <a:pPr marL="609600" indent="-6096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Сумма затрат на 1 руб. ТП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3A5642-16B4-4116-B942-B4514AF0E97B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Планирование финансов</a:t>
            </a:r>
          </a:p>
        </p:txBody>
      </p:sp>
      <p:sp>
        <p:nvSpPr>
          <p:cNvPr id="1710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>
                <a:solidFill>
                  <a:srgbClr val="5858A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Финансовый план</a:t>
            </a:r>
            <a:r>
              <a:rPr lang="ru-RU" sz="2800" smtClean="0"/>
              <a:t> – документ, отражающий объем поступления и расходования денежных средств, фиксирующий баланс доходов и направлений расходов предприятия, включая платежи в бюджет на планируемый период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smtClean="0"/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smtClean="0"/>
              <a:t>Разделы финансового плана: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Доходы и поступления средств;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Расходы и отчисления средств;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Платежи в бюджет;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Ассигнования из бюджета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F9845-C378-4CE2-93E2-4A385E6573ED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2" descr="Вывод:&#10;Полностью эффективным кадровое&#10;планирование является лишь в том&#10;случае, если оно интегрировано в общий&#10;процесс план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8731250" cy="655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5A7F0-E99A-4D13-9842-1797131E6129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rgbClr val="FF0000"/>
                </a:solidFill>
              </a:rPr>
              <a:t>Планирование труда и персонала</a:t>
            </a:r>
          </a:p>
        </p:txBody>
      </p:sp>
      <p:sp>
        <p:nvSpPr>
          <p:cNvPr id="2969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57250" y="1600200"/>
            <a:ext cx="782955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mtClean="0"/>
              <a:t>Показатели:</a:t>
            </a:r>
          </a:p>
          <a:p>
            <a:r>
              <a:rPr lang="ru-RU" smtClean="0"/>
              <a:t>Производительности труда</a:t>
            </a:r>
          </a:p>
          <a:p>
            <a:r>
              <a:rPr lang="ru-RU" smtClean="0"/>
              <a:t>Численности персонала</a:t>
            </a:r>
          </a:p>
          <a:p>
            <a:r>
              <a:rPr lang="ru-RU" smtClean="0"/>
              <a:t>Фонд оплаты труда</a:t>
            </a:r>
          </a:p>
          <a:p>
            <a:r>
              <a:rPr lang="ru-RU" smtClean="0"/>
              <a:t>Мероприятия по подготовке и повышению квалификации кадров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5AD15-1724-4E43-9B37-C1BB8B44DD32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3" name="Picture 2" descr="http://bibliotekar.ru/upravlenie-personalom-3/114.files/image0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857250"/>
            <a:ext cx="653415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85CCD-DF6E-4702-8B74-E30497857D0E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7" name="Picture 2" descr="http://www.bestreferat.ru/images/paper/91/64/760649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57188"/>
            <a:ext cx="7662863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5E61B-1AD2-4250-82AD-34A48774E760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9ACF9-819A-4C1E-BF89-8309084C2BD8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Штатное расписание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495800"/>
            <a:ext cx="8458200" cy="1905000"/>
          </a:xfrm>
        </p:spPr>
        <p:txBody>
          <a:bodyPr/>
          <a:lstStyle/>
          <a:p>
            <a:pPr marL="609600" indent="-609600"/>
            <a:r>
              <a:rPr lang="ru-RU" sz="2400" smtClean="0"/>
              <a:t>постоянные работники;</a:t>
            </a:r>
          </a:p>
          <a:p>
            <a:pPr marL="609600" indent="-609600"/>
            <a:r>
              <a:rPr lang="ru-RU" sz="2400" smtClean="0"/>
              <a:t>временные работники;</a:t>
            </a:r>
          </a:p>
          <a:p>
            <a:pPr marL="609600" indent="-609600"/>
            <a:r>
              <a:rPr lang="ru-RU" sz="2400" smtClean="0"/>
              <a:t>сезонные работники;</a:t>
            </a:r>
          </a:p>
          <a:p>
            <a:pPr marL="609600" indent="-609600"/>
            <a:r>
              <a:rPr lang="ru-RU" sz="2400" smtClean="0"/>
              <a:t>работники, нанятые на случайные работы.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57200" y="1252538"/>
            <a:ext cx="8321675" cy="319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Штатное расписание</a:t>
            </a:r>
            <a:r>
              <a:rPr lang="ru-RU" sz="2400">
                <a:latin typeface="Calibri" pitchFamily="34" charset="0"/>
              </a:rPr>
              <a:t> предприятий и организаций бюджетной сферы - это документ, ежегодно утверждаемый руководителем предприятия и представляющий собой перечень сгруппированных по отделам и службам должностей служащих с указанием разряда (категории) работ и должностного оклада: 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Наемные работники</a:t>
            </a:r>
            <a:r>
              <a:rPr lang="ru-RU" sz="2400">
                <a:latin typeface="Calibri" pitchFamily="34" charset="0"/>
              </a:rPr>
              <a:t> подразделяются на подгруппы по длительности найма на работу: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1B5BA-5F3D-413B-8B9A-A3D5F27EE415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84213" y="762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Оборот персонала предприятия (рабочей силы)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714500"/>
            <a:ext cx="8458200" cy="4457700"/>
          </a:xfrm>
        </p:spPr>
        <p:txBody>
          <a:bodyPr rtlCol="0">
            <a:normAutofit fontScale="47500" lnSpcReduction="20000"/>
          </a:bodyPr>
          <a:lstStyle/>
          <a:p>
            <a:pPr marL="609600" indent="-609600" fontAlgn="auto">
              <a:spcAft>
                <a:spcPts val="0"/>
              </a:spcAft>
              <a:buFontTx/>
              <a:buNone/>
              <a:defRPr/>
            </a:pPr>
            <a:r>
              <a:rPr lang="ru-RU" sz="2600" dirty="0" smtClean="0"/>
              <a:t>       </a:t>
            </a:r>
            <a:r>
              <a:rPr lang="ru-RU" sz="7600" dirty="0" smtClean="0">
                <a:solidFill>
                  <a:srgbClr val="FF0000"/>
                </a:solidFill>
              </a:rPr>
              <a:t>Абсолютные показатели движения персонала предприятия: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7600" dirty="0" smtClean="0"/>
              <a:t>оборот по приему (численность лиц, зачисленных на работу);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7600" dirty="0" smtClean="0"/>
              <a:t>оборот по увольнению (численность работников, оставивших работу в данной организации, а также выбывших в связи со смертью);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7600" dirty="0" smtClean="0"/>
              <a:t>общий оборот рабочей силы.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4D1C7-4CB3-4106-BCF1-D6C3DA899EF3}" type="slidenum">
              <a:rPr lang="ru-RU"/>
              <a:pPr>
                <a:defRPr/>
              </a:pPr>
              <a:t>17</a:t>
            </a:fld>
            <a:endParaRPr lang="ru-RU"/>
          </a:p>
        </p:txBody>
      </p:sp>
      <p:sp>
        <p:nvSpPr>
          <p:cNvPr id="93190" name="Rectangle 2"/>
          <p:cNvSpPr>
            <a:spLocks noChangeArrowheads="1"/>
          </p:cNvSpPr>
          <p:nvPr/>
        </p:nvSpPr>
        <p:spPr bwMode="auto">
          <a:xfrm>
            <a:off x="684213" y="762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Оборот персонала предприятия (рабочей силы)</a:t>
            </a:r>
          </a:p>
        </p:txBody>
      </p:sp>
      <p:sp>
        <p:nvSpPr>
          <p:cNvPr id="93191" name="Text Box 5"/>
          <p:cNvSpPr txBox="1">
            <a:spLocks noChangeArrowheads="1"/>
          </p:cNvSpPr>
          <p:nvPr/>
        </p:nvSpPr>
        <p:spPr bwMode="auto">
          <a:xfrm>
            <a:off x="457200" y="1481138"/>
            <a:ext cx="83216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коэффициент оборота по приему</a:t>
            </a:r>
          </a:p>
        </p:txBody>
      </p:sp>
      <p:sp>
        <p:nvSpPr>
          <p:cNvPr id="93192" name="Rectangle 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3186" name="Object 6"/>
          <p:cNvGraphicFramePr>
            <a:graphicFrameLocks noChangeAspect="1"/>
          </p:cNvGraphicFramePr>
          <p:nvPr/>
        </p:nvGraphicFramePr>
        <p:xfrm>
          <a:off x="1676400" y="2025650"/>
          <a:ext cx="5410200" cy="793750"/>
        </p:xfrm>
        <a:graphic>
          <a:graphicData uri="http://schemas.openxmlformats.org/presentationml/2006/ole">
            <p:oleObj spid="_x0000_s93186" name="Equation" r:id="rId3" imgW="3048000" imgH="444500" progId="Equation.3">
              <p:embed/>
            </p:oleObj>
          </a:graphicData>
        </a:graphic>
      </p:graphicFrame>
      <p:sp>
        <p:nvSpPr>
          <p:cNvPr id="93193" name="Text Box 8"/>
          <p:cNvSpPr txBox="1">
            <a:spLocks noChangeArrowheads="1"/>
          </p:cNvSpPr>
          <p:nvPr/>
        </p:nvSpPr>
        <p:spPr bwMode="auto">
          <a:xfrm>
            <a:off x="457200" y="2895600"/>
            <a:ext cx="83216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коэффициент оборота по выбытию</a:t>
            </a:r>
          </a:p>
        </p:txBody>
      </p: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3187" name="Object 9"/>
          <p:cNvGraphicFramePr>
            <a:graphicFrameLocks noChangeAspect="1"/>
          </p:cNvGraphicFramePr>
          <p:nvPr/>
        </p:nvGraphicFramePr>
        <p:xfrm>
          <a:off x="1295400" y="3416300"/>
          <a:ext cx="6324600" cy="850900"/>
        </p:xfrm>
        <a:graphic>
          <a:graphicData uri="http://schemas.openxmlformats.org/presentationml/2006/ole">
            <p:oleObj spid="_x0000_s93187" name="Equation" r:id="rId4" imgW="3187700" imgH="431800" progId="Equation.3">
              <p:embed/>
            </p:oleObj>
          </a:graphicData>
        </a:graphic>
      </p:graphicFrame>
      <p:sp>
        <p:nvSpPr>
          <p:cNvPr id="93195" name="Text Box 11"/>
          <p:cNvSpPr txBox="1">
            <a:spLocks noChangeArrowheads="1"/>
          </p:cNvSpPr>
          <p:nvPr/>
        </p:nvSpPr>
        <p:spPr bwMode="auto">
          <a:xfrm>
            <a:off x="457200" y="4267200"/>
            <a:ext cx="83216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коэффициент оборота по выбытию</a:t>
            </a:r>
          </a:p>
        </p:txBody>
      </p:sp>
      <p:sp>
        <p:nvSpPr>
          <p:cNvPr id="93196" name="Rectangle 13"/>
          <p:cNvSpPr>
            <a:spLocks noChangeArrowheads="1"/>
          </p:cNvSpPr>
          <p:nvPr/>
        </p:nvSpPr>
        <p:spPr bwMode="auto">
          <a:xfrm>
            <a:off x="0" y="3090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3188" name="Object 12"/>
          <p:cNvGraphicFramePr>
            <a:graphicFrameLocks noChangeAspect="1"/>
          </p:cNvGraphicFramePr>
          <p:nvPr/>
        </p:nvGraphicFramePr>
        <p:xfrm>
          <a:off x="1371600" y="4727575"/>
          <a:ext cx="6096000" cy="1292225"/>
        </p:xfrm>
        <a:graphic>
          <a:graphicData uri="http://schemas.openxmlformats.org/presentationml/2006/ole">
            <p:oleObj spid="_x0000_s93188" name="Equation" r:id="rId5" imgW="3187700" imgH="673100" progId="Equation.3">
              <p:embed/>
            </p:oleObj>
          </a:graphicData>
        </a:graphic>
      </p:graphicFrame>
      <p:sp>
        <p:nvSpPr>
          <p:cNvPr id="93197" name="Text Box 14"/>
          <p:cNvSpPr txBox="1">
            <a:spLocks noChangeArrowheads="1"/>
          </p:cNvSpPr>
          <p:nvPr/>
        </p:nvSpPr>
        <p:spPr bwMode="auto">
          <a:xfrm>
            <a:off x="457200" y="5943600"/>
            <a:ext cx="83216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где   </a:t>
            </a:r>
            <a:r>
              <a:rPr lang="ru-RU" sz="2200" i="1">
                <a:latin typeface="Calibri" pitchFamily="34" charset="0"/>
              </a:rPr>
              <a:t>Т</a:t>
            </a:r>
            <a:r>
              <a:rPr lang="ru-RU" sz="2200" i="1" baseline="-25000">
                <a:latin typeface="Calibri" pitchFamily="34" charset="0"/>
              </a:rPr>
              <a:t>с</a:t>
            </a:r>
            <a:r>
              <a:rPr lang="en-US" sz="2200" i="1" baseline="-25000">
                <a:latin typeface="Calibri" pitchFamily="34" charset="0"/>
              </a:rPr>
              <a:t>n</a:t>
            </a:r>
            <a:r>
              <a:rPr lang="ru-RU" sz="2200">
                <a:latin typeface="Calibri" pitchFamily="34" charset="0"/>
              </a:rPr>
              <a:t>- среднесписочная численность работников предприятия, человек.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183D0E-C356-4356-AD84-D90164F6780F}" type="slidenum">
              <a:rPr lang="ru-RU"/>
              <a:pPr>
                <a:defRPr/>
              </a:pPr>
              <a:t>18</a:t>
            </a:fld>
            <a:endParaRPr lang="ru-RU"/>
          </a:p>
        </p:txBody>
      </p:sp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Балансы рабочей силы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458200" cy="1905000"/>
          </a:xfrm>
        </p:spPr>
        <p:txBody>
          <a:bodyPr/>
          <a:lstStyle/>
          <a:p>
            <a:pPr marL="609600" indent="-609600"/>
            <a:r>
              <a:rPr lang="ru-RU" sz="2400" smtClean="0"/>
              <a:t>наличие работников на начало периода;</a:t>
            </a:r>
          </a:p>
          <a:p>
            <a:pPr marL="609600" indent="-609600"/>
            <a:r>
              <a:rPr lang="ru-RU" sz="2400" smtClean="0"/>
              <a:t>общая численность принятых на работу, в том числе по источникам (по направлениям службы занятости, в порядке перевода с других предприятий и др.);</a:t>
            </a:r>
          </a:p>
          <a:p>
            <a:pPr marL="609600" indent="-609600"/>
            <a:r>
              <a:rPr lang="ru-RU" sz="2400" smtClean="0"/>
              <a:t>общая численность уволенных с работы, в том числе по причинам выбытия (в порядке перевода в другую организацию, в связи с расторжением трудового договора по инициативе работника или администрации, призыв или поступление на военную службу и др.);</a:t>
            </a:r>
          </a:p>
          <a:p>
            <a:pPr marL="609600" indent="-609600"/>
            <a:r>
              <a:rPr lang="ru-RU" sz="2400" smtClean="0"/>
              <a:t>численность работников на конец года.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3216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Балансы рабочей силы включают следующие абсолютные показатели: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2FE155-55A4-43FF-AA2F-5C4C5254ACD5}" type="slidenum">
              <a:rPr lang="ru-RU"/>
              <a:pPr>
                <a:defRPr/>
              </a:pPr>
              <a:t>19</a:t>
            </a:fld>
            <a:endParaRPr lang="ru-RU"/>
          </a:p>
        </p:txBody>
      </p:sp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Бюджеты рабочего времени</a:t>
            </a:r>
          </a:p>
        </p:txBody>
      </p:sp>
      <p:sp>
        <p:nvSpPr>
          <p:cNvPr id="109571" name="Text Box 4"/>
          <p:cNvSpPr txBox="1">
            <a:spLocks noChangeArrowheads="1"/>
          </p:cNvSpPr>
          <p:nvPr/>
        </p:nvSpPr>
        <p:spPr bwMode="auto">
          <a:xfrm>
            <a:off x="457200" y="1495425"/>
            <a:ext cx="8321675" cy="4448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>
                <a:latin typeface="Calibri" pitchFamily="34" charset="0"/>
              </a:rPr>
              <a:t>Календарный фонд рабочего времени</a:t>
            </a:r>
            <a:r>
              <a:rPr lang="ru-RU" sz="2200">
                <a:latin typeface="Calibri" pitchFamily="34" charset="0"/>
              </a:rPr>
              <a:t>  </a:t>
            </a:r>
            <a:r>
              <a:rPr lang="ru-RU" sz="2200" b="1">
                <a:latin typeface="Calibri" pitchFamily="34" charset="0"/>
              </a:rPr>
              <a:t>(</a:t>
            </a:r>
            <a:r>
              <a:rPr lang="ru-RU" sz="2200" b="1" i="1">
                <a:latin typeface="Calibri" pitchFamily="34" charset="0"/>
              </a:rPr>
              <a:t>Т</a:t>
            </a:r>
            <a:r>
              <a:rPr lang="ru-RU" sz="2200" b="1" i="1" baseline="-25000">
                <a:latin typeface="Calibri" pitchFamily="34" charset="0"/>
              </a:rPr>
              <a:t>к</a:t>
            </a:r>
            <a:r>
              <a:rPr lang="ru-RU" sz="2200" b="1">
                <a:latin typeface="Calibri" pitchFamily="34" charset="0"/>
              </a:rPr>
              <a:t>)</a:t>
            </a:r>
            <a:r>
              <a:rPr lang="ru-RU" sz="2200">
                <a:latin typeface="Calibri" pitchFamily="34" charset="0"/>
              </a:rPr>
              <a:t> равен числу календарных дней за определенный календарный период (месяц, квартал, год).</a:t>
            </a:r>
          </a:p>
          <a:p>
            <a:pPr>
              <a:spcBef>
                <a:spcPct val="50000"/>
              </a:spcBef>
            </a:pPr>
            <a:r>
              <a:rPr lang="ru-RU" sz="2200" b="1">
                <a:latin typeface="Calibri" pitchFamily="34" charset="0"/>
              </a:rPr>
              <a:t>Табельный (номинальный) фонд рабочего времени (</a:t>
            </a:r>
            <a:r>
              <a:rPr lang="ru-RU" sz="2200" b="1" i="1">
                <a:latin typeface="Calibri" pitchFamily="34" charset="0"/>
              </a:rPr>
              <a:t>Т</a:t>
            </a:r>
            <a:r>
              <a:rPr lang="ru-RU" sz="2200" b="1" i="1" baseline="-25000">
                <a:latin typeface="Calibri" pitchFamily="34" charset="0"/>
              </a:rPr>
              <a:t>таб</a:t>
            </a:r>
            <a:r>
              <a:rPr lang="ru-RU" sz="2200" b="1">
                <a:latin typeface="Calibri" pitchFamily="34" charset="0"/>
              </a:rPr>
              <a:t>)</a:t>
            </a:r>
            <a:r>
              <a:rPr lang="ru-RU" sz="2200">
                <a:latin typeface="Calibri" pitchFamily="34" charset="0"/>
              </a:rPr>
              <a:t>   - разность между календарным фондом рабочего времени рабочих (в человеко-днях или человеко-часах) и количеством человеко-дней (человеко-час), не используемых в праздничные (ТПрз) и выходные дни (Гв):</a:t>
            </a:r>
          </a:p>
          <a:p>
            <a:pPr>
              <a:spcBef>
                <a:spcPct val="50000"/>
              </a:spcBef>
            </a:pPr>
            <a:r>
              <a:rPr lang="ru-RU" sz="2200" b="1">
                <a:latin typeface="Calibri" pitchFamily="34" charset="0"/>
              </a:rPr>
              <a:t>Максимально возможный фонд рабочего времени (</a:t>
            </a:r>
            <a:r>
              <a:rPr lang="ru-RU" sz="2200" b="1" i="1">
                <a:latin typeface="Calibri" pitchFamily="34" charset="0"/>
              </a:rPr>
              <a:t>Т</a:t>
            </a:r>
            <a:r>
              <a:rPr lang="ru-RU" sz="2200" b="1" i="1" baseline="-25000">
                <a:latin typeface="Calibri" pitchFamily="34" charset="0"/>
              </a:rPr>
              <a:t>мах</a:t>
            </a:r>
            <a:r>
              <a:rPr lang="ru-RU" sz="2200" b="1">
                <a:latin typeface="Calibri" pitchFamily="34" charset="0"/>
              </a:rPr>
              <a:t>)</a:t>
            </a:r>
            <a:r>
              <a:rPr lang="ru-RU" sz="2200">
                <a:latin typeface="Calibri" pitchFamily="34" charset="0"/>
              </a:rPr>
              <a:t>  - максимально возможный для использования фонд рабочего времени рабочих в данном периоде, кроме выходных, праздничных дней и времени на очередные отпуска (Г0).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6CF8F-B757-4B78-8EA1-32784FBEF400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Бюджеты рабочего времени</a:t>
            </a:r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457200" y="1495425"/>
            <a:ext cx="8321675" cy="3986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>
                <a:latin typeface="Calibri" pitchFamily="34" charset="0"/>
              </a:rPr>
              <a:t>Плановый (эффективный) фонд рабочего времени (</a:t>
            </a:r>
            <a:r>
              <a:rPr lang="ru-RU" sz="2200" b="1" i="1">
                <a:latin typeface="Calibri" pitchFamily="34" charset="0"/>
              </a:rPr>
              <a:t>Т</a:t>
            </a:r>
            <a:r>
              <a:rPr lang="ru-RU" sz="2200" b="1" i="1" baseline="-25000">
                <a:latin typeface="Calibri" pitchFamily="34" charset="0"/>
              </a:rPr>
              <a:t>к</a:t>
            </a:r>
            <a:r>
              <a:rPr lang="ru-RU" sz="2200" b="1">
                <a:latin typeface="Calibri" pitchFamily="34" charset="0"/>
              </a:rPr>
              <a:t>)</a:t>
            </a:r>
            <a:r>
              <a:rPr lang="ru-RU" sz="2200">
                <a:latin typeface="Calibri" pitchFamily="34" charset="0"/>
              </a:rPr>
              <a:t>  - меньше максимально возможного фонда на величину планируемых невыходов рабочих на работу по уважительным причинам (невыходы на работу по болезни и родам, время на выполнение государственных и общественных обязанностей, продолжительность учебных отпусков и др.).</a:t>
            </a:r>
          </a:p>
          <a:p>
            <a:pPr>
              <a:spcBef>
                <a:spcPct val="50000"/>
              </a:spcBef>
            </a:pPr>
            <a:r>
              <a:rPr lang="ru-RU" sz="2200" b="1">
                <a:latin typeface="Calibri" pitchFamily="34" charset="0"/>
              </a:rPr>
              <a:t>Число нерабочих дней по уважительным причинам</a:t>
            </a:r>
            <a:r>
              <a:rPr lang="ru-RU" sz="2200">
                <a:latin typeface="Calibri" pitchFamily="34" charset="0"/>
              </a:rPr>
              <a:t>   определяется, как правило, на основе средних данных отчета за прошедший год и в соответствии с законодательством по труду. Пример расчета планового (эффективного) фонда рабочего времени представлен в табл.</a:t>
            </a:r>
          </a:p>
        </p:txBody>
      </p:sp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7086600" y="1066800"/>
            <a:ext cx="160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383CF-EAF4-4D5F-97A2-C6FB2D9E19A6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Расчет планового (эффективного) годового фонда рабочего времени</a:t>
            </a:r>
          </a:p>
        </p:txBody>
      </p:sp>
      <p:graphicFrame>
        <p:nvGraphicFramePr>
          <p:cNvPr id="333955" name="Group 131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4657725"/>
        </p:xfrm>
        <a:graphic>
          <a:graphicData uri="http://schemas.openxmlformats.org/drawingml/2006/table">
            <a:tbl>
              <a:tblPr/>
              <a:tblGrid>
                <a:gridCol w="4038600"/>
                <a:gridCol w="1524000"/>
                <a:gridCol w="1371600"/>
                <a:gridCol w="12954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Категории времени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Обозначе-ния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Дни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Часы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Календарный фонд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Выходные дни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Праздничные дни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прз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Номинальный фонд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Невыходы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работу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В том числе: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очередной и дополнительный        отпуска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болезни и роды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отпуск в связи с учебой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DB7DD-106D-4B6C-9595-915FB1421A17}" type="slidenum">
              <a:rPr lang="ru-RU"/>
              <a:pPr>
                <a:defRPr/>
              </a:pPr>
              <a:t>22</a:t>
            </a:fld>
            <a:endParaRPr lang="ru-RU"/>
          </a:p>
        </p:txBody>
      </p:sp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Расчет планового (эффективного) годового фонда рабочего времени</a:t>
            </a:r>
          </a:p>
        </p:txBody>
      </p:sp>
      <p:graphicFrame>
        <p:nvGraphicFramePr>
          <p:cNvPr id="335952" name="Group 80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4940300"/>
        </p:xfrm>
        <a:graphic>
          <a:graphicData uri="http://schemas.openxmlformats.org/drawingml/2006/table">
            <a:tbl>
              <a:tblPr/>
              <a:tblGrid>
                <a:gridCol w="4038600"/>
                <a:gridCol w="1524000"/>
                <a:gridCol w="1371600"/>
                <a:gridCol w="12954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Категории времени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Обозначе-ния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Дни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Часы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выполнение государственных и общественных обязанностей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прочие неявки, разрешенные законом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Потери рабочего времени в течение рабочего дня по уважительным причинам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том числе: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перерывы для кормления детей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сокращенный рабочий день подростков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6766" name="Text Box 40"/>
          <p:cNvSpPr txBox="1">
            <a:spLocks noChangeArrowheads="1"/>
          </p:cNvSpPr>
          <p:nvPr/>
        </p:nvSpPr>
        <p:spPr bwMode="auto">
          <a:xfrm>
            <a:off x="7086600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930465-4D1C-4F87-82D2-0F3AEAB1FDD2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Расчет планового (эффективного) годового фонда рабочего времени</a:t>
            </a:r>
          </a:p>
        </p:txBody>
      </p:sp>
      <p:graphicFrame>
        <p:nvGraphicFramePr>
          <p:cNvPr id="336935" name="Group 39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2546350"/>
        </p:xfrm>
        <a:graphic>
          <a:graphicData uri="http://schemas.openxmlformats.org/drawingml/2006/table">
            <a:tbl>
              <a:tblPr/>
              <a:tblGrid>
                <a:gridCol w="4038600"/>
                <a:gridCol w="1524000"/>
                <a:gridCol w="1371600"/>
                <a:gridCol w="1295400"/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Категории времени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Обозначе-ния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Дни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Часы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сокращенный рабочий день в предпраздничные дни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Плановый (эффективный) фонд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рв</a:t>
                      </a: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1639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Средняя продолжительность рабочего дня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7,48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0862" name="Text Box 30"/>
          <p:cNvSpPr txBox="1">
            <a:spLocks noChangeArrowheads="1"/>
          </p:cNvSpPr>
          <p:nvPr/>
        </p:nvSpPr>
        <p:spPr bwMode="auto">
          <a:xfrm>
            <a:off x="7086600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  <p:sp>
        <p:nvSpPr>
          <p:cNvPr id="120863" name="Text Box 40"/>
          <p:cNvSpPr txBox="1">
            <a:spLocks noChangeArrowheads="1"/>
          </p:cNvSpPr>
          <p:nvPr/>
        </p:nvSpPr>
        <p:spPr bwMode="auto">
          <a:xfrm>
            <a:off x="441325" y="4330700"/>
            <a:ext cx="8321675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Средняя установленная продолжительность рабочего дня</a:t>
            </a:r>
            <a:r>
              <a:rPr lang="ru-RU" sz="2400">
                <a:latin typeface="Calibri" pitchFamily="34" charset="0"/>
              </a:rPr>
              <a:t> рассчитывается как среднеарифметическая величина, взвешенная с учетом официально установленной продолжительности рабочего дня по численности отдельных групп рабочих.</a:t>
            </a:r>
            <a:endParaRPr lang="ru-RU" sz="24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A78743-5FB1-4B13-8517-61B5B43CDC89}" type="slidenum">
              <a:rPr lang="ru-RU"/>
              <a:pPr>
                <a:defRPr/>
              </a:pPr>
              <a:t>24</a:t>
            </a:fld>
            <a:endParaRPr lang="ru-RU"/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Фактический фонд рабочего времени</a:t>
            </a:r>
          </a:p>
        </p:txBody>
      </p:sp>
      <p:sp>
        <p:nvSpPr>
          <p:cNvPr id="100355" name="Text Box 31"/>
          <p:cNvSpPr txBox="1">
            <a:spLocks noChangeArrowheads="1"/>
          </p:cNvSpPr>
          <p:nvPr/>
        </p:nvSpPr>
        <p:spPr bwMode="auto">
          <a:xfrm>
            <a:off x="457200" y="2484438"/>
            <a:ext cx="8321675" cy="155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Calibri" pitchFamily="34" charset="0"/>
              </a:rPr>
              <a:t>Фактический фонд рабочего времени</a:t>
            </a:r>
            <a:r>
              <a:rPr lang="ru-RU" sz="3200">
                <a:latin typeface="Calibri" pitchFamily="34" charset="0"/>
              </a:rPr>
              <a:t> - фактические затраты рабочего времени за определенный период.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C0630-8C93-4669-AC20-C2E108BEEA5F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Фактический фонд рабочего времени</a:t>
            </a:r>
          </a:p>
        </p:txBody>
      </p:sp>
      <p:grpSp>
        <p:nvGrpSpPr>
          <p:cNvPr id="101379" name="Group 7"/>
          <p:cNvGrpSpPr>
            <a:grpSpLocks/>
          </p:cNvGrpSpPr>
          <p:nvPr/>
        </p:nvGrpSpPr>
        <p:grpSpPr bwMode="auto">
          <a:xfrm>
            <a:off x="457200" y="1447800"/>
            <a:ext cx="2614613" cy="4124325"/>
            <a:chOff x="192" y="912"/>
            <a:chExt cx="1536" cy="2208"/>
          </a:xfrm>
        </p:grpSpPr>
        <p:sp>
          <p:nvSpPr>
            <p:cNvPr id="101387" name="Rectangle 4"/>
            <p:cNvSpPr>
              <a:spLocks noChangeArrowheads="1"/>
            </p:cNvSpPr>
            <p:nvPr/>
          </p:nvSpPr>
          <p:spPr bwMode="auto">
            <a:xfrm>
              <a:off x="192" y="912"/>
              <a:ext cx="1536" cy="62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 b="1">
                  <a:solidFill>
                    <a:schemeClr val="bg1"/>
                  </a:solidFill>
                  <a:latin typeface="Calibri" pitchFamily="34" charset="0"/>
                </a:rPr>
                <a:t>Годовой плановый фонд рабочего времени (</a:t>
              </a:r>
              <a:r>
                <a:rPr lang="ru-RU" sz="2000" b="1" i="1">
                  <a:solidFill>
                    <a:schemeClr val="bg1"/>
                  </a:solidFill>
                  <a:latin typeface="Calibri" pitchFamily="34" charset="0"/>
                </a:rPr>
                <a:t>Т</a:t>
              </a:r>
              <a:r>
                <a:rPr lang="ru-RU" sz="2000" b="1" i="1" baseline="-25000">
                  <a:solidFill>
                    <a:schemeClr val="bg1"/>
                  </a:solidFill>
                  <a:latin typeface="Calibri" pitchFamily="34" charset="0"/>
                </a:rPr>
                <a:t>рв</a:t>
              </a:r>
              <a:r>
                <a:rPr lang="ru-RU" sz="2000" b="1">
                  <a:solidFill>
                    <a:schemeClr val="bg1"/>
                  </a:solidFill>
                  <a:latin typeface="Calibri" pitchFamily="34" charset="0"/>
                </a:rPr>
                <a:t>)</a:t>
              </a:r>
              <a:endParaRPr lang="en-US" sz="20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1388" name="Rectangle 5"/>
            <p:cNvSpPr>
              <a:spLocks noChangeArrowheads="1"/>
            </p:cNvSpPr>
            <p:nvPr/>
          </p:nvSpPr>
          <p:spPr bwMode="auto">
            <a:xfrm>
              <a:off x="192" y="1536"/>
              <a:ext cx="1536" cy="158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solidFill>
                    <a:schemeClr val="bg1"/>
                  </a:solidFill>
                  <a:latin typeface="Calibri" pitchFamily="34" charset="0"/>
                </a:rPr>
                <a:t>Определяется продолжительностью рабочего дня (недели) с числом рабочих дней в году. Не включает потери рабочего времени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01380" name="Group 11"/>
          <p:cNvGrpSpPr>
            <a:grpSpLocks/>
          </p:cNvGrpSpPr>
          <p:nvPr/>
        </p:nvGrpSpPr>
        <p:grpSpPr bwMode="auto">
          <a:xfrm>
            <a:off x="3352800" y="1428750"/>
            <a:ext cx="2443163" cy="4743450"/>
            <a:chOff x="2016" y="900"/>
            <a:chExt cx="1539" cy="2988"/>
          </a:xfrm>
        </p:grpSpPr>
        <p:sp>
          <p:nvSpPr>
            <p:cNvPr id="101385" name="Rectangle 9"/>
            <p:cNvSpPr>
              <a:spLocks noChangeArrowheads="1"/>
            </p:cNvSpPr>
            <p:nvPr/>
          </p:nvSpPr>
          <p:spPr bwMode="auto">
            <a:xfrm>
              <a:off x="2019" y="900"/>
              <a:ext cx="1536" cy="62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 b="1">
                  <a:solidFill>
                    <a:schemeClr val="bg1"/>
                  </a:solidFill>
                  <a:latin typeface="Calibri" pitchFamily="34" charset="0"/>
                </a:rPr>
                <a:t>Планируемые потери рабочего времени(</a:t>
              </a:r>
              <a:r>
                <a:rPr lang="ru-RU" sz="2000" b="1" i="1">
                  <a:solidFill>
                    <a:schemeClr val="bg1"/>
                  </a:solidFill>
                  <a:latin typeface="Calibri" pitchFamily="34" charset="0"/>
                </a:rPr>
                <a:t>Т</a:t>
              </a:r>
              <a:r>
                <a:rPr lang="ru-RU" sz="2000" b="1" i="1" baseline="-25000">
                  <a:solidFill>
                    <a:schemeClr val="bg1"/>
                  </a:solidFill>
                  <a:latin typeface="Calibri" pitchFamily="34" charset="0"/>
                </a:rPr>
                <a:t>пот</a:t>
              </a:r>
              <a:r>
                <a:rPr lang="ru-RU" sz="2000" b="1">
                  <a:solidFill>
                    <a:schemeClr val="bg1"/>
                  </a:solidFill>
                  <a:latin typeface="Calibri" pitchFamily="34" charset="0"/>
                </a:rPr>
                <a:t>)</a:t>
              </a:r>
              <a:endParaRPr lang="en-US" sz="20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1386" name="Rectangle 10"/>
            <p:cNvSpPr>
              <a:spLocks noChangeArrowheads="1"/>
            </p:cNvSpPr>
            <p:nvPr/>
          </p:nvSpPr>
          <p:spPr bwMode="auto">
            <a:xfrm>
              <a:off x="2016" y="1536"/>
              <a:ext cx="1536" cy="235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solidFill>
                    <a:schemeClr val="bg1"/>
                  </a:solidFill>
                  <a:latin typeface="Calibri" pitchFamily="34" charset="0"/>
                </a:rPr>
                <a:t>Ежегодные отпуска, дополнительные отпуска (учеба, роды), болезни (с учетом профилактических мероприятий), выполнение государственных обязанностей и др.</a:t>
              </a:r>
              <a:endParaRPr lang="en-US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01381" name="Group 16"/>
          <p:cNvGrpSpPr>
            <a:grpSpLocks/>
          </p:cNvGrpSpPr>
          <p:nvPr/>
        </p:nvGrpSpPr>
        <p:grpSpPr bwMode="auto">
          <a:xfrm>
            <a:off x="6248400" y="1447800"/>
            <a:ext cx="2438400" cy="4124325"/>
            <a:chOff x="3936" y="912"/>
            <a:chExt cx="1536" cy="2544"/>
          </a:xfrm>
        </p:grpSpPr>
        <p:sp>
          <p:nvSpPr>
            <p:cNvPr id="101383" name="Rectangle 13"/>
            <p:cNvSpPr>
              <a:spLocks noChangeArrowheads="1"/>
            </p:cNvSpPr>
            <p:nvPr/>
          </p:nvSpPr>
          <p:spPr bwMode="auto">
            <a:xfrm>
              <a:off x="3936" y="912"/>
              <a:ext cx="1536" cy="62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Фактический фонд рабочего времени (</a:t>
              </a:r>
              <a:r>
                <a:rPr lang="ru-RU" sz="2000" i="1">
                  <a:latin typeface="Calibri" pitchFamily="34" charset="0"/>
                </a:rPr>
                <a:t>Т</a:t>
              </a:r>
              <a:r>
                <a:rPr lang="ru-RU" sz="2000" i="1" baseline="-25000">
                  <a:latin typeface="Calibri" pitchFamily="34" charset="0"/>
                </a:rPr>
                <a:t>ф</a:t>
              </a:r>
              <a:r>
                <a:rPr lang="ru-RU" sz="2000">
                  <a:latin typeface="Calibri" pitchFamily="34" charset="0"/>
                </a:rPr>
                <a:t>)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01384" name="Rectangle 14"/>
            <p:cNvSpPr>
              <a:spLocks noChangeArrowheads="1"/>
            </p:cNvSpPr>
            <p:nvPr/>
          </p:nvSpPr>
          <p:spPr bwMode="auto">
            <a:xfrm>
              <a:off x="3936" y="1536"/>
              <a:ext cx="1536" cy="192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Не включает планируемые и внеплановые потери рабочего времени. В него включаются фактически отработанные сверхурочные часы</a:t>
              </a:r>
              <a:endParaRPr lang="en-US" sz="2000">
                <a:latin typeface="Calibri" pitchFamily="34" charset="0"/>
              </a:endParaRPr>
            </a:p>
          </p:txBody>
        </p:sp>
      </p:grpSp>
      <p:sp>
        <p:nvSpPr>
          <p:cNvPr id="101382" name="Text Box 17"/>
          <p:cNvSpPr txBox="1">
            <a:spLocks noChangeArrowheads="1"/>
          </p:cNvSpPr>
          <p:nvPr/>
        </p:nvSpPr>
        <p:spPr bwMode="auto">
          <a:xfrm>
            <a:off x="7086600" y="10048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40F70-11A3-470D-8C6C-8D89C9148E0F}" type="slidenum">
              <a:rPr lang="ru-RU"/>
              <a:pPr>
                <a:defRPr/>
              </a:pPr>
              <a:t>26</a:t>
            </a:fld>
            <a:endParaRPr lang="ru-RU"/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Фактический фонд рабочего времени</a:t>
            </a:r>
          </a:p>
        </p:txBody>
      </p:sp>
      <p:grpSp>
        <p:nvGrpSpPr>
          <p:cNvPr id="102403" name="Group 13"/>
          <p:cNvGrpSpPr>
            <a:grpSpLocks/>
          </p:cNvGrpSpPr>
          <p:nvPr/>
        </p:nvGrpSpPr>
        <p:grpSpPr bwMode="auto">
          <a:xfrm>
            <a:off x="2971800" y="1828800"/>
            <a:ext cx="3200400" cy="3505200"/>
            <a:chOff x="288" y="912"/>
            <a:chExt cx="2016" cy="2208"/>
          </a:xfrm>
        </p:grpSpPr>
        <p:sp>
          <p:nvSpPr>
            <p:cNvPr id="102405" name="Rectangle 4"/>
            <p:cNvSpPr>
              <a:spLocks noChangeArrowheads="1"/>
            </p:cNvSpPr>
            <p:nvPr/>
          </p:nvSpPr>
          <p:spPr bwMode="auto">
            <a:xfrm>
              <a:off x="288" y="912"/>
              <a:ext cx="2016" cy="62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Внеплановые потери рабочего времени (</a:t>
              </a:r>
              <a:r>
                <a:rPr lang="ru-RU" sz="2000" i="1">
                  <a:latin typeface="Calibri" pitchFamily="34" charset="0"/>
                </a:rPr>
                <a:t>Т</a:t>
              </a:r>
              <a:r>
                <a:rPr lang="ru-RU" sz="2000" i="1" baseline="-25000">
                  <a:latin typeface="Calibri" pitchFamily="34" charset="0"/>
                </a:rPr>
                <a:t>вн</a:t>
              </a:r>
              <a:r>
                <a:rPr lang="ru-RU" sz="2000">
                  <a:latin typeface="Calibri" pitchFamily="34" charset="0"/>
                </a:rPr>
                <a:t>)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02406" name="Rectangle 5"/>
            <p:cNvSpPr>
              <a:spLocks noChangeArrowheads="1"/>
            </p:cNvSpPr>
            <p:nvPr/>
          </p:nvSpPr>
          <p:spPr bwMode="auto">
            <a:xfrm>
              <a:off x="288" y="1536"/>
              <a:ext cx="2016" cy="158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Неявки с разрешения администрации, отвлечения на работе, не связанные с основной деятельностью, прогулы (неявки на работу), опоздания, простои и др.</a:t>
              </a:r>
              <a:endParaRPr lang="en-US" sz="2000">
                <a:latin typeface="Calibri" pitchFamily="34" charset="0"/>
              </a:endParaRPr>
            </a:p>
          </p:txBody>
        </p:sp>
      </p:grpSp>
      <p:sp>
        <p:nvSpPr>
          <p:cNvPr id="102404" name="Text Box 12"/>
          <p:cNvSpPr txBox="1">
            <a:spLocks noChangeArrowheads="1"/>
          </p:cNvSpPr>
          <p:nvPr/>
        </p:nvSpPr>
        <p:spPr bwMode="auto">
          <a:xfrm>
            <a:off x="7086600" y="10048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94DDB4-16BF-4AFD-B435-F98F8086AE97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94212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 рабочего времени</a:t>
            </a:r>
          </a:p>
        </p:txBody>
      </p:sp>
      <p:sp>
        <p:nvSpPr>
          <p:cNvPr id="94213" name="Text Box 3"/>
          <p:cNvSpPr txBox="1">
            <a:spLocks noChangeArrowheads="1"/>
          </p:cNvSpPr>
          <p:nvPr/>
        </p:nvSpPr>
        <p:spPr bwMode="auto">
          <a:xfrm>
            <a:off x="457200" y="2085975"/>
            <a:ext cx="8321675" cy="4108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где: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к</a:t>
            </a:r>
            <a:r>
              <a:rPr lang="ru-RU" sz="2400">
                <a:latin typeface="Calibri" pitchFamily="34" charset="0"/>
              </a:rPr>
              <a:t> — число календарных дней в году; 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в</a:t>
            </a:r>
            <a:r>
              <a:rPr lang="ru-RU" sz="2400">
                <a:latin typeface="Calibri" pitchFamily="34" charset="0"/>
              </a:rPr>
              <a:t> — число выходных дней в году;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прз</a:t>
            </a:r>
            <a:r>
              <a:rPr lang="ru-RU" sz="2400">
                <a:latin typeface="Calibri" pitchFamily="34" charset="0"/>
              </a:rPr>
              <a:t> — число праздничных дней в году;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о</a:t>
            </a:r>
            <a:r>
              <a:rPr lang="ru-RU" sz="2400">
                <a:latin typeface="Calibri" pitchFamily="34" charset="0"/>
              </a:rPr>
              <a:t> — продолжительность очередных и дополнительных отпусков, дней;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б</a:t>
            </a:r>
            <a:r>
              <a:rPr lang="ru-RU" sz="2400">
                <a:latin typeface="Calibri" pitchFamily="34" charset="0"/>
              </a:rPr>
              <a:t>— невыходы на работу по болезни и родам, дней;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г</a:t>
            </a:r>
            <a:r>
              <a:rPr lang="ru-RU" sz="2400">
                <a:latin typeface="Calibri" pitchFamily="34" charset="0"/>
              </a:rPr>
              <a:t>  — продолжительность учебных отпусков, дней;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4210" name="Object 5"/>
          <p:cNvGraphicFramePr>
            <a:graphicFrameLocks noChangeAspect="1"/>
          </p:cNvGraphicFramePr>
          <p:nvPr/>
        </p:nvGraphicFramePr>
        <p:xfrm>
          <a:off x="381000" y="1525588"/>
          <a:ext cx="8763000" cy="455612"/>
        </p:xfrm>
        <a:graphic>
          <a:graphicData uri="http://schemas.openxmlformats.org/presentationml/2006/ole">
            <p:oleObj spid="_x0000_s94210" name="Equation" r:id="rId3" imgW="45847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13519-A0CA-4CB3-AC2E-B63E82F26337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 рабочего времени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457200" y="1752600"/>
            <a:ext cx="8321675" cy="374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пр</a:t>
            </a:r>
            <a:r>
              <a:rPr lang="ru-RU" sz="2400">
                <a:latin typeface="Calibri" pitchFamily="34" charset="0"/>
              </a:rPr>
              <a:t> — прочие неявки, разрешенные законом, дней; 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П</a:t>
            </a:r>
            <a:r>
              <a:rPr lang="ru-RU" sz="2400" i="1" baseline="-25000">
                <a:latin typeface="Calibri" pitchFamily="34" charset="0"/>
              </a:rPr>
              <a:t>см</a:t>
            </a:r>
            <a:r>
              <a:rPr lang="ru-RU" sz="2400">
                <a:latin typeface="Calibri" pitchFamily="34" charset="0"/>
              </a:rPr>
              <a:t> — продолжительность рабочей смены, часов; 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км</a:t>
            </a:r>
            <a:r>
              <a:rPr lang="ru-RU" sz="2400">
                <a:latin typeface="Calibri" pitchFamily="34" charset="0"/>
              </a:rPr>
              <a:t> — потери рабочего времени в связи с сокращением длительности рабочего дня кормящим матерям, часов; 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п</a:t>
            </a:r>
            <a:r>
              <a:rPr lang="ru-RU" sz="2400">
                <a:latin typeface="Calibri" pitchFamily="34" charset="0"/>
              </a:rPr>
              <a:t> — потери рабочего времени в связи с сокращением длительности рабочего дня подросткам, часов;</a:t>
            </a:r>
          </a:p>
          <a:p>
            <a:pPr>
              <a:spcBef>
                <a:spcPct val="50000"/>
              </a:spcBef>
            </a:pPr>
            <a:r>
              <a:rPr lang="ru-RU" sz="2400" i="1">
                <a:latin typeface="Calibri" pitchFamily="34" charset="0"/>
              </a:rPr>
              <a:t>Т</a:t>
            </a:r>
            <a:r>
              <a:rPr lang="ru-RU" sz="2400" i="1" baseline="-25000">
                <a:latin typeface="Calibri" pitchFamily="34" charset="0"/>
              </a:rPr>
              <a:t>с</a:t>
            </a:r>
            <a:r>
              <a:rPr lang="ru-RU" sz="2400">
                <a:latin typeface="Calibri" pitchFamily="34" charset="0"/>
              </a:rPr>
              <a:t> — потери рабочего времени в связи с сокращенным рабочим днем в предпраздничные дни, часов.</a:t>
            </a: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5477" name="Text Box 6"/>
          <p:cNvSpPr txBox="1">
            <a:spLocks noChangeArrowheads="1"/>
          </p:cNvSpPr>
          <p:nvPr/>
        </p:nvSpPr>
        <p:spPr bwMode="auto">
          <a:xfrm>
            <a:off x="7086600" y="10810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D04EC6-C9B8-4A2A-864A-8B8442A40332}" type="slidenum">
              <a:rPr lang="ru-RU"/>
              <a:pPr>
                <a:defRPr/>
              </a:pPr>
              <a:t>29</a:t>
            </a:fld>
            <a:endParaRPr lang="ru-RU"/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Планирование численности работников предприятия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457200" y="1819275"/>
            <a:ext cx="8321675" cy="374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Норма численности (</a:t>
            </a:r>
            <a:r>
              <a:rPr lang="ru-RU" sz="2400" b="1" i="1">
                <a:latin typeface="Calibri" pitchFamily="34" charset="0"/>
              </a:rPr>
              <a:t>Н</a:t>
            </a:r>
            <a:r>
              <a:rPr lang="ru-RU" sz="2400" b="1" i="1" baseline="-25000">
                <a:latin typeface="Calibri" pitchFamily="34" charset="0"/>
              </a:rPr>
              <a:t>ч</a:t>
            </a:r>
            <a:r>
              <a:rPr lang="ru-RU" sz="2400" b="1">
                <a:latin typeface="Calibri" pitchFamily="34" charset="0"/>
              </a:rPr>
              <a:t>)</a:t>
            </a:r>
            <a:r>
              <a:rPr lang="ru-RU" sz="2400">
                <a:latin typeface="Calibri" pitchFamily="34" charset="0"/>
              </a:rPr>
              <a:t> — это установленная численность работников определенного профессионально-квалификационного состава, необходимого для выполнения конкретных производственных, управленческих функций или объемов работ. По нормам численности определяются затраты труда по профессиям, специальностям, группам или видам работ, отдельным функциям, в целом по предприятию, цеху или его структурному подразделению.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3AF08A-39A6-4CF4-8E37-A8B1D5E16131}" type="slidenum">
              <a:rPr lang="ru-RU"/>
              <a:pPr>
                <a:defRPr/>
              </a:pPr>
              <a:t>30</a:t>
            </a:fld>
            <a:endParaRPr lang="ru-RU"/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Планирование численности работников предприятия</a:t>
            </a: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457200" y="1819275"/>
            <a:ext cx="8321675" cy="374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Списочная численность (</a:t>
            </a:r>
            <a:r>
              <a:rPr lang="ru-RU" sz="2400" b="1" i="1">
                <a:latin typeface="Calibri" pitchFamily="34" charset="0"/>
              </a:rPr>
              <a:t>Ч</a:t>
            </a:r>
            <a:r>
              <a:rPr lang="ru-RU" sz="2400" b="1" i="1" baseline="-25000">
                <a:latin typeface="Calibri" pitchFamily="34" charset="0"/>
              </a:rPr>
              <a:t>сп</a:t>
            </a:r>
            <a:r>
              <a:rPr lang="ru-RU" sz="2400" b="1">
                <a:latin typeface="Calibri" pitchFamily="34" charset="0"/>
              </a:rPr>
              <a:t>) работников предприятия</a:t>
            </a:r>
            <a:r>
              <a:rPr lang="ru-RU" sz="2400">
                <a:latin typeface="Calibri" pitchFamily="34" charset="0"/>
              </a:rPr>
              <a:t> - это показатель численности работников списочного состава на определенное число или дату. 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Явочная численность (</a:t>
            </a:r>
            <a:r>
              <a:rPr lang="ru-RU" sz="2400" b="1" i="1">
                <a:latin typeface="Calibri" pitchFamily="34" charset="0"/>
              </a:rPr>
              <a:t>Ч</a:t>
            </a:r>
            <a:r>
              <a:rPr lang="ru-RU" sz="2400" b="1" i="1" baseline="-25000">
                <a:latin typeface="Calibri" pitchFamily="34" charset="0"/>
              </a:rPr>
              <a:t>я</a:t>
            </a:r>
            <a:r>
              <a:rPr lang="ru-RU" sz="2400" b="1">
                <a:latin typeface="Calibri" pitchFamily="34" charset="0"/>
              </a:rPr>
              <a:t>)</a:t>
            </a:r>
            <a:r>
              <a:rPr lang="ru-RU" sz="2400">
                <a:latin typeface="Calibri" pitchFamily="34" charset="0"/>
              </a:rPr>
              <a:t> – это показатель количества работников списочного состава, явившихся на работу в данный день, включая находящихся в командировках. </a:t>
            </a:r>
          </a:p>
          <a:p>
            <a:pPr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Среднесписочная численность</a:t>
            </a:r>
            <a:r>
              <a:rPr lang="ru-RU" sz="2400">
                <a:latin typeface="Calibri" pitchFamily="34" charset="0"/>
              </a:rPr>
              <a:t> — численность работников в среднем за определенный период (месяц, квартал, с начала года, за год).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7086600" y="13096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6A0D3-871C-43BF-919F-D1EEFD3E292E}" type="slidenum">
              <a:rPr lang="ru-RU"/>
              <a:pPr>
                <a:defRPr/>
              </a:pPr>
              <a:t>31</a:t>
            </a:fld>
            <a:endParaRPr lang="ru-RU"/>
          </a:p>
        </p:txBody>
      </p:sp>
      <p:sp>
        <p:nvSpPr>
          <p:cNvPr id="95236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Методы расчета численности работников предприятия</a:t>
            </a:r>
          </a:p>
        </p:txBody>
      </p:sp>
      <p:graphicFrame>
        <p:nvGraphicFramePr>
          <p:cNvPr id="345135" name="Group 47"/>
          <p:cNvGraphicFramePr>
            <a:graphicFrameLocks noGrp="1"/>
          </p:cNvGraphicFramePr>
          <p:nvPr>
            <p:ph/>
          </p:nvPr>
        </p:nvGraphicFramePr>
        <p:xfrm>
          <a:off x="457200" y="1676400"/>
          <a:ext cx="8229600" cy="4086225"/>
        </p:xfrm>
        <a:graphic>
          <a:graphicData uri="http://schemas.openxmlformats.org/drawingml/2006/table">
            <a:tbl>
              <a:tblPr/>
              <a:tblGrid>
                <a:gridCol w="3429000"/>
                <a:gridCol w="4800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Метод расчета численности работни-ков предприятия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расчета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 По трудоемкости производственной программы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где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плановая трудоемкость производственной программы, нормо-часов;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нормативный баланс рабочего времени одного рабочего в год, часов;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вн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коэффициент выполнения норм времени (выработки) рабочими.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248" name="Rectangle 3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5234" name="Object 31"/>
          <p:cNvGraphicFramePr>
            <a:graphicFrameLocks noChangeAspect="1"/>
          </p:cNvGraphicFramePr>
          <p:nvPr/>
        </p:nvGraphicFramePr>
        <p:xfrm>
          <a:off x="5105400" y="2743200"/>
          <a:ext cx="2209800" cy="401638"/>
        </p:xfrm>
        <a:graphic>
          <a:graphicData uri="http://schemas.openxmlformats.org/presentationml/2006/ole">
            <p:oleObj spid="_x0000_s95234" name="Equation" r:id="rId3" imgW="12573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9F565-1B75-4820-9F7E-AD03D183F49E}" type="slidenum">
              <a:rPr lang="ru-RU"/>
              <a:pPr>
                <a:defRPr/>
              </a:pPr>
              <a:t>32</a:t>
            </a:fld>
            <a:endParaRPr lang="ru-RU"/>
          </a:p>
        </p:txBody>
      </p:sp>
      <p:sp>
        <p:nvSpPr>
          <p:cNvPr id="96260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Методы расчета численности работников предприятия</a:t>
            </a:r>
          </a:p>
        </p:txBody>
      </p:sp>
      <p:sp>
        <p:nvSpPr>
          <p:cNvPr id="96261" name="Text Box 3"/>
          <p:cNvSpPr txBox="1">
            <a:spLocks noChangeArrowheads="1"/>
          </p:cNvSpPr>
          <p:nvPr/>
        </p:nvSpPr>
        <p:spPr bwMode="auto">
          <a:xfrm>
            <a:off x="7086600" y="13096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  <p:graphicFrame>
        <p:nvGraphicFramePr>
          <p:cNvPr id="347154" name="Group 18"/>
          <p:cNvGraphicFramePr>
            <a:graphicFrameLocks noGrp="1"/>
          </p:cNvGraphicFramePr>
          <p:nvPr>
            <p:ph/>
          </p:nvPr>
        </p:nvGraphicFramePr>
        <p:xfrm>
          <a:off x="457200" y="1676400"/>
          <a:ext cx="8229600" cy="3721100"/>
        </p:xfrm>
        <a:graphic>
          <a:graphicData uri="http://schemas.openxmlformats.org/drawingml/2006/table">
            <a:tbl>
              <a:tblPr/>
              <a:tblGrid>
                <a:gridCol w="3429000"/>
                <a:gridCol w="4800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Метод расчета численности работни-ков предприятия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расчета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 По нормам выработки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где: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ОП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плановый объем продукции (выполненных работ) за определенный период времени;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выр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плановая норма выработки в тех же единицах измерения за тот же период времени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273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6274" name="Rectangle 2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6258" name="Object 19"/>
          <p:cNvGraphicFramePr>
            <a:graphicFrameLocks noChangeAspect="1"/>
          </p:cNvGraphicFramePr>
          <p:nvPr/>
        </p:nvGraphicFramePr>
        <p:xfrm>
          <a:off x="5181600" y="2743200"/>
          <a:ext cx="2514600" cy="374650"/>
        </p:xfrm>
        <a:graphic>
          <a:graphicData uri="http://schemas.openxmlformats.org/presentationml/2006/ole">
            <p:oleObj spid="_x0000_s96258" name="Equation" r:id="rId3" imgW="16002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CB1B7-1AD1-4634-9445-8368402CD29D}" type="slidenum">
              <a:rPr lang="ru-RU"/>
              <a:pPr>
                <a:defRPr/>
              </a:pPr>
              <a:t>33</a:t>
            </a:fld>
            <a:endParaRPr lang="ru-RU"/>
          </a:p>
        </p:txBody>
      </p:sp>
      <p:sp>
        <p:nvSpPr>
          <p:cNvPr id="97285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Методы расчета численности работников предприятия</a:t>
            </a:r>
          </a:p>
        </p:txBody>
      </p:sp>
      <p:sp>
        <p:nvSpPr>
          <p:cNvPr id="97286" name="Text Box 3"/>
          <p:cNvSpPr txBox="1">
            <a:spLocks noChangeArrowheads="1"/>
          </p:cNvSpPr>
          <p:nvPr/>
        </p:nvSpPr>
        <p:spPr bwMode="auto">
          <a:xfrm>
            <a:off x="7086600" y="13096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  <p:graphicFrame>
        <p:nvGraphicFramePr>
          <p:cNvPr id="348191" name="Group 31"/>
          <p:cNvGraphicFramePr>
            <a:graphicFrameLocks noGrp="1"/>
          </p:cNvGraphicFramePr>
          <p:nvPr>
            <p:ph/>
          </p:nvPr>
        </p:nvGraphicFramePr>
        <p:xfrm>
          <a:off x="457200" y="1676400"/>
          <a:ext cx="8229600" cy="4970463"/>
        </p:xfrm>
        <a:graphic>
          <a:graphicData uri="http://schemas.openxmlformats.org/drawingml/2006/table">
            <a:tbl>
              <a:tblPr/>
              <a:tblGrid>
                <a:gridCol w="3429000"/>
                <a:gridCol w="4800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Метод расчета численности работни-ков предприятия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Формула расчета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 По нормам обслуживания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где: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количество единиц установленного оборудования;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норма обслуживания единиц;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число рабочих смен;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  <a:r>
                        <a:rPr kumimoji="0" lang="ru-RU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коэффициент перевода явочной численности рабочих в списочную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 По рабочим местам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где: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число рабочих мест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7301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7302" name="Rectangle 16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7303" name="Rectangle 2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7282" name="Object 20"/>
          <p:cNvGraphicFramePr>
            <a:graphicFrameLocks noChangeAspect="1"/>
          </p:cNvGraphicFramePr>
          <p:nvPr/>
        </p:nvGraphicFramePr>
        <p:xfrm>
          <a:off x="5029200" y="2743200"/>
          <a:ext cx="2590800" cy="390525"/>
        </p:xfrm>
        <a:graphic>
          <a:graphicData uri="http://schemas.openxmlformats.org/presentationml/2006/ole">
            <p:oleObj spid="_x0000_s97282" name="Equation" r:id="rId3" imgW="1511300" imgH="228600" progId="Equation.3">
              <p:embed/>
            </p:oleObj>
          </a:graphicData>
        </a:graphic>
      </p:graphicFrame>
      <p:sp>
        <p:nvSpPr>
          <p:cNvPr id="97304" name="Rectangle 3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7283" name="Object 32"/>
          <p:cNvGraphicFramePr>
            <a:graphicFrameLocks noChangeAspect="1"/>
          </p:cNvGraphicFramePr>
          <p:nvPr/>
        </p:nvGraphicFramePr>
        <p:xfrm>
          <a:off x="5334000" y="5635625"/>
          <a:ext cx="1981200" cy="384175"/>
        </p:xfrm>
        <a:graphic>
          <a:graphicData uri="http://schemas.openxmlformats.org/presentationml/2006/ole">
            <p:oleObj spid="_x0000_s97283" name="Equation" r:id="rId4" imgW="11811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963905-9E0D-45C1-8131-81115F3B5F74}" type="slidenum">
              <a:rPr lang="ru-RU"/>
              <a:pPr>
                <a:defRPr/>
              </a:pPr>
              <a:t>34</a:t>
            </a:fld>
            <a:endParaRPr lang="ru-RU"/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Производительность труда, выработка и трудоемкость</a:t>
            </a:r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457200" y="1947863"/>
            <a:ext cx="8321675" cy="3081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Calibri" pitchFamily="34" charset="0"/>
              </a:rPr>
              <a:t>Производительность труда характеризует эффективность, результативность затрат труда и определяется количеством продукции, произведенной в единицу рабочего времени, либо затратами труда на единицу произведенной продукции или выполненных работ.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50988-A7C9-44B4-9A11-829811899FCF}" type="slidenum">
              <a:rPr lang="ru-RU"/>
              <a:pPr>
                <a:defRPr/>
              </a:pPr>
              <a:t>35</a:t>
            </a:fld>
            <a:endParaRPr lang="ru-RU"/>
          </a:p>
        </p:txBody>
      </p:sp>
      <p:sp>
        <p:nvSpPr>
          <p:cNvPr id="98309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Производительность труда, выработка и трудоемкость</a:t>
            </a:r>
          </a:p>
        </p:txBody>
      </p:sp>
      <p:sp>
        <p:nvSpPr>
          <p:cNvPr id="98310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8321675" cy="483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>
                <a:solidFill>
                  <a:srgbClr val="FF0000"/>
                </a:solidFill>
                <a:latin typeface="Calibri" pitchFamily="34" charset="0"/>
              </a:rPr>
              <a:t>Выработка  </a:t>
            </a:r>
            <a:r>
              <a:rPr lang="ru-RU" sz="2200">
                <a:latin typeface="Calibri" pitchFamily="34" charset="0"/>
              </a:rPr>
              <a:t> - это количество продукции, произведенной в единицу рабочего времени либо приходящейся на одного среднесписочного работника или рабочего за определенный период (час, смену, месяц, квартал, год):</a:t>
            </a:r>
          </a:p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                                                         или  </a:t>
            </a:r>
          </a:p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где:</a:t>
            </a:r>
          </a:p>
          <a:p>
            <a:pPr>
              <a:spcBef>
                <a:spcPct val="50000"/>
              </a:spcBef>
            </a:pPr>
            <a:r>
              <a:rPr lang="ru-RU" sz="2200" i="1">
                <a:latin typeface="Calibri" pitchFamily="34" charset="0"/>
              </a:rPr>
              <a:t>ОП</a:t>
            </a:r>
            <a:r>
              <a:rPr lang="ru-RU" sz="2200">
                <a:latin typeface="Calibri" pitchFamily="34" charset="0"/>
              </a:rPr>
              <a:t> - объем произведенной продукции;</a:t>
            </a:r>
          </a:p>
          <a:p>
            <a:pPr>
              <a:spcBef>
                <a:spcPct val="50000"/>
              </a:spcBef>
            </a:pPr>
            <a:r>
              <a:rPr lang="ru-RU" sz="2200" i="1">
                <a:latin typeface="Calibri" pitchFamily="34" charset="0"/>
              </a:rPr>
              <a:t>Т</a:t>
            </a:r>
            <a:r>
              <a:rPr lang="ru-RU" sz="2200">
                <a:latin typeface="Calibri" pitchFamily="34" charset="0"/>
              </a:rPr>
              <a:t> - затраты рабочего времени на произведенную продукцию;</a:t>
            </a:r>
          </a:p>
          <a:p>
            <a:pPr>
              <a:spcBef>
                <a:spcPct val="50000"/>
              </a:spcBef>
            </a:pPr>
            <a:r>
              <a:rPr lang="ru-RU" sz="2200" i="1">
                <a:latin typeface="Calibri" pitchFamily="34" charset="0"/>
              </a:rPr>
              <a:t>Ч</a:t>
            </a:r>
            <a:r>
              <a:rPr lang="ru-RU" sz="2200">
                <a:latin typeface="Calibri" pitchFamily="34" charset="0"/>
              </a:rPr>
              <a:t> - среднесписочная численность работников.</a:t>
            </a: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FF0000"/>
                </a:solidFill>
                <a:latin typeface="Calibri" pitchFamily="34" charset="0"/>
              </a:rPr>
              <a:t>Трудоемкость </a:t>
            </a:r>
            <a:r>
              <a:rPr lang="ru-RU" sz="2200">
                <a:latin typeface="Calibri" pitchFamily="34" charset="0"/>
              </a:rPr>
              <a:t>(</a:t>
            </a:r>
            <a:r>
              <a:rPr lang="ru-RU" sz="2200" i="1">
                <a:latin typeface="Calibri" pitchFamily="34" charset="0"/>
              </a:rPr>
              <a:t>Т</a:t>
            </a:r>
            <a:r>
              <a:rPr lang="ru-RU" sz="2200" i="1" baseline="-25000">
                <a:latin typeface="Calibri" pitchFamily="34" charset="0"/>
              </a:rPr>
              <a:t>р</a:t>
            </a:r>
            <a:r>
              <a:rPr lang="ru-RU" sz="2200">
                <a:latin typeface="Calibri" pitchFamily="34" charset="0"/>
              </a:rPr>
              <a:t>)   - затраты живого труда на производство единицы продукции. Обратно пропорциональна выработке.</a:t>
            </a:r>
          </a:p>
        </p:txBody>
      </p:sp>
      <p:sp>
        <p:nvSpPr>
          <p:cNvPr id="9831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8306" name="Object 4"/>
          <p:cNvGraphicFramePr>
            <a:graphicFrameLocks noChangeAspect="1"/>
          </p:cNvGraphicFramePr>
          <p:nvPr/>
        </p:nvGraphicFramePr>
        <p:xfrm>
          <a:off x="1238250" y="3035300"/>
          <a:ext cx="2571750" cy="500063"/>
        </p:xfrm>
        <a:graphic>
          <a:graphicData uri="http://schemas.openxmlformats.org/presentationml/2006/ole">
            <p:oleObj spid="_x0000_s98306" name="Формула" r:id="rId4" imgW="685800" imgH="177480" progId="Equation.3">
              <p:embed/>
            </p:oleObj>
          </a:graphicData>
        </a:graphic>
      </p:graphicFrame>
      <p:sp>
        <p:nvSpPr>
          <p:cNvPr id="9831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8307" name="Object 6"/>
          <p:cNvGraphicFramePr>
            <a:graphicFrameLocks noChangeAspect="1"/>
          </p:cNvGraphicFramePr>
          <p:nvPr/>
        </p:nvGraphicFramePr>
        <p:xfrm>
          <a:off x="5621338" y="2928938"/>
          <a:ext cx="2078037" cy="569912"/>
        </p:xfrm>
        <a:graphic>
          <a:graphicData uri="http://schemas.openxmlformats.org/presentationml/2006/ole">
            <p:oleObj spid="_x0000_s98307" name="Формула" r:id="rId5" imgW="660240" imgH="177480" progId="Equation.3">
              <p:embed/>
            </p:oleObj>
          </a:graphicData>
        </a:graphic>
      </p:graphicFrame>
      <p:sp>
        <p:nvSpPr>
          <p:cNvPr id="98313" name="Text Box 8"/>
          <p:cNvSpPr txBox="1">
            <a:spLocks noChangeArrowheads="1"/>
          </p:cNvSpPr>
          <p:nvPr/>
        </p:nvSpPr>
        <p:spPr bwMode="auto">
          <a:xfrm>
            <a:off x="7153275" y="12334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DEDD2C-AE7B-47AB-B80A-4CAF490E3136}" type="slidenum">
              <a:rPr lang="ru-RU"/>
              <a:pPr>
                <a:defRPr/>
              </a:pPr>
              <a:t>36</a:t>
            </a:fld>
            <a:endParaRPr lang="ru-RU"/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Показатели производительности труда</a:t>
            </a:r>
          </a:p>
        </p:txBody>
      </p:sp>
      <p:sp>
        <p:nvSpPr>
          <p:cNvPr id="11878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878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118789" name="Group 36"/>
          <p:cNvGrpSpPr>
            <a:grpSpLocks/>
          </p:cNvGrpSpPr>
          <p:nvPr/>
        </p:nvGrpSpPr>
        <p:grpSpPr bwMode="auto">
          <a:xfrm>
            <a:off x="609600" y="1524000"/>
            <a:ext cx="8001000" cy="4953000"/>
            <a:chOff x="384" y="960"/>
            <a:chExt cx="5040" cy="3120"/>
          </a:xfrm>
        </p:grpSpPr>
        <p:sp>
          <p:nvSpPr>
            <p:cNvPr id="118790" name="Rectangle 9"/>
            <p:cNvSpPr>
              <a:spLocks noChangeArrowheads="1"/>
            </p:cNvSpPr>
            <p:nvPr/>
          </p:nvSpPr>
          <p:spPr bwMode="auto">
            <a:xfrm>
              <a:off x="1248" y="960"/>
              <a:ext cx="3312" cy="38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 b="1">
                  <a:latin typeface="Calibri" pitchFamily="34" charset="0"/>
                </a:rPr>
                <a:t>Показатели производительности труда</a:t>
              </a:r>
              <a:endParaRPr lang="en-US" sz="2000" b="1">
                <a:latin typeface="Calibri" pitchFamily="34" charset="0"/>
              </a:endParaRPr>
            </a:p>
          </p:txBody>
        </p:sp>
        <p:sp>
          <p:nvSpPr>
            <p:cNvPr id="118791" name="Rectangle 10"/>
            <p:cNvSpPr>
              <a:spLocks noChangeArrowheads="1"/>
            </p:cNvSpPr>
            <p:nvPr/>
          </p:nvSpPr>
          <p:spPr bwMode="auto">
            <a:xfrm>
              <a:off x="384" y="1536"/>
              <a:ext cx="2112" cy="43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Выработка продукции на одного работающего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792" name="Rectangle 11"/>
            <p:cNvSpPr>
              <a:spLocks noChangeArrowheads="1"/>
            </p:cNvSpPr>
            <p:nvPr/>
          </p:nvSpPr>
          <p:spPr bwMode="auto">
            <a:xfrm>
              <a:off x="3360" y="1536"/>
              <a:ext cx="1872" cy="43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Трудоемкость единицы продукции</a:t>
              </a:r>
              <a:endParaRPr lang="en-US" sz="2000">
                <a:latin typeface="Calibri" pitchFamily="34" charset="0"/>
              </a:endParaRPr>
            </a:p>
          </p:txBody>
        </p:sp>
        <p:grpSp>
          <p:nvGrpSpPr>
            <p:cNvPr id="118793" name="Group 14"/>
            <p:cNvGrpSpPr>
              <a:grpSpLocks/>
            </p:cNvGrpSpPr>
            <p:nvPr/>
          </p:nvGrpSpPr>
          <p:grpSpPr bwMode="auto">
            <a:xfrm>
              <a:off x="384" y="2160"/>
              <a:ext cx="864" cy="1920"/>
              <a:chOff x="240" y="2400"/>
              <a:chExt cx="864" cy="1795"/>
            </a:xfrm>
          </p:grpSpPr>
          <p:sp>
            <p:nvSpPr>
              <p:cNvPr id="118815" name="Rectangle 13"/>
              <p:cNvSpPr>
                <a:spLocks noChangeArrowheads="1"/>
              </p:cNvSpPr>
              <p:nvPr/>
            </p:nvSpPr>
            <p:spPr bwMode="auto">
              <a:xfrm>
                <a:off x="240" y="2400"/>
                <a:ext cx="864" cy="1776"/>
              </a:xfrm>
              <a:prstGeom prst="rect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16" name="Text Box 12"/>
              <p:cNvSpPr txBox="1">
                <a:spLocks noChangeArrowheads="1"/>
              </p:cNvSpPr>
              <p:nvPr/>
            </p:nvSpPr>
            <p:spPr bwMode="auto">
              <a:xfrm rot="-5400000">
                <a:off x="-303" y="3009"/>
                <a:ext cx="1795" cy="57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>
                    <a:latin typeface="Calibri" pitchFamily="34" charset="0"/>
                  </a:rPr>
                  <a:t>В натуральной форме (в штуках, метрах, тоннах и т.д., в условных единицах)</a:t>
                </a:r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118794" name="Rectangle 15"/>
            <p:cNvSpPr>
              <a:spLocks noChangeArrowheads="1"/>
            </p:cNvSpPr>
            <p:nvPr/>
          </p:nvSpPr>
          <p:spPr bwMode="auto">
            <a:xfrm rot="-5400000">
              <a:off x="672" y="2880"/>
              <a:ext cx="192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В денежном выражении (руб., коп.)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795" name="Rectangle 16"/>
            <p:cNvSpPr>
              <a:spLocks noChangeArrowheads="1"/>
            </p:cNvSpPr>
            <p:nvPr/>
          </p:nvSpPr>
          <p:spPr bwMode="auto">
            <a:xfrm rot="-5400000">
              <a:off x="1296" y="2880"/>
              <a:ext cx="192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По нормативной чистой продукции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796" name="Rectangle 17"/>
            <p:cNvSpPr>
              <a:spLocks noChangeArrowheads="1"/>
            </p:cNvSpPr>
            <p:nvPr/>
          </p:nvSpPr>
          <p:spPr bwMode="auto">
            <a:xfrm rot="-5400000">
              <a:off x="2352" y="2880"/>
              <a:ext cx="192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Нормативная </a:t>
              </a:r>
            </a:p>
            <a:p>
              <a:pPr algn="ctr"/>
              <a:r>
                <a:rPr lang="ru-RU" sz="2000">
                  <a:latin typeface="Calibri" pitchFamily="34" charset="0"/>
                </a:rPr>
                <a:t>(в нормо-часах)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797" name="Rectangle 18"/>
            <p:cNvSpPr>
              <a:spLocks noChangeArrowheads="1"/>
            </p:cNvSpPr>
            <p:nvPr/>
          </p:nvSpPr>
          <p:spPr bwMode="auto">
            <a:xfrm rot="-5400000">
              <a:off x="2976" y="2880"/>
              <a:ext cx="192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Плановая (с учетом снижения норм)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798" name="Rectangle 19"/>
            <p:cNvSpPr>
              <a:spLocks noChangeArrowheads="1"/>
            </p:cNvSpPr>
            <p:nvPr/>
          </p:nvSpPr>
          <p:spPr bwMode="auto">
            <a:xfrm rot="-5400000">
              <a:off x="3600" y="2880"/>
              <a:ext cx="192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Фактическая (в часах, минутах, секундах)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799" name="Rectangle 20"/>
            <p:cNvSpPr>
              <a:spLocks noChangeArrowheads="1"/>
            </p:cNvSpPr>
            <p:nvPr/>
          </p:nvSpPr>
          <p:spPr bwMode="auto">
            <a:xfrm rot="-5400000">
              <a:off x="4224" y="2880"/>
              <a:ext cx="192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Проектная</a:t>
              </a:r>
              <a:endParaRPr lang="en-US" sz="2000">
                <a:latin typeface="Calibri" pitchFamily="34" charset="0"/>
              </a:endParaRPr>
            </a:p>
          </p:txBody>
        </p:sp>
        <p:sp>
          <p:nvSpPr>
            <p:cNvPr id="118800" name="Line 21"/>
            <p:cNvSpPr>
              <a:spLocks noChangeShapeType="1"/>
            </p:cNvSpPr>
            <p:nvPr/>
          </p:nvSpPr>
          <p:spPr bwMode="auto">
            <a:xfrm>
              <a:off x="1488" y="1440"/>
              <a:ext cx="28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1" name="Line 22"/>
            <p:cNvSpPr>
              <a:spLocks noChangeShapeType="1"/>
            </p:cNvSpPr>
            <p:nvPr/>
          </p:nvSpPr>
          <p:spPr bwMode="auto">
            <a:xfrm>
              <a:off x="2880" y="134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2" name="Line 23"/>
            <p:cNvSpPr>
              <a:spLocks noChangeShapeType="1"/>
            </p:cNvSpPr>
            <p:nvPr/>
          </p:nvSpPr>
          <p:spPr bwMode="auto">
            <a:xfrm>
              <a:off x="1488" y="1440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3" name="Line 24"/>
            <p:cNvSpPr>
              <a:spLocks noChangeShapeType="1"/>
            </p:cNvSpPr>
            <p:nvPr/>
          </p:nvSpPr>
          <p:spPr bwMode="auto">
            <a:xfrm>
              <a:off x="4368" y="1440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4" name="Line 25"/>
            <p:cNvSpPr>
              <a:spLocks noChangeShapeType="1"/>
            </p:cNvSpPr>
            <p:nvPr/>
          </p:nvSpPr>
          <p:spPr bwMode="auto">
            <a:xfrm>
              <a:off x="1632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5" name="Line 26"/>
            <p:cNvSpPr>
              <a:spLocks noChangeShapeType="1"/>
            </p:cNvSpPr>
            <p:nvPr/>
          </p:nvSpPr>
          <p:spPr bwMode="auto">
            <a:xfrm>
              <a:off x="768" y="2064"/>
              <a:ext cx="14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6" name="Line 27"/>
            <p:cNvSpPr>
              <a:spLocks noChangeShapeType="1"/>
            </p:cNvSpPr>
            <p:nvPr/>
          </p:nvSpPr>
          <p:spPr bwMode="auto">
            <a:xfrm>
              <a:off x="768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7" name="Line 28"/>
            <p:cNvSpPr>
              <a:spLocks noChangeShapeType="1"/>
            </p:cNvSpPr>
            <p:nvPr/>
          </p:nvSpPr>
          <p:spPr bwMode="auto">
            <a:xfrm>
              <a:off x="2256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8" name="Line 29"/>
            <p:cNvSpPr>
              <a:spLocks noChangeShapeType="1"/>
            </p:cNvSpPr>
            <p:nvPr/>
          </p:nvSpPr>
          <p:spPr bwMode="auto">
            <a:xfrm>
              <a:off x="3312" y="2064"/>
              <a:ext cx="18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09" name="Line 30"/>
            <p:cNvSpPr>
              <a:spLocks noChangeShapeType="1"/>
            </p:cNvSpPr>
            <p:nvPr/>
          </p:nvSpPr>
          <p:spPr bwMode="auto">
            <a:xfrm>
              <a:off x="3312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10" name="Line 31"/>
            <p:cNvSpPr>
              <a:spLocks noChangeShapeType="1"/>
            </p:cNvSpPr>
            <p:nvPr/>
          </p:nvSpPr>
          <p:spPr bwMode="auto">
            <a:xfrm>
              <a:off x="5184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11" name="Line 32"/>
            <p:cNvSpPr>
              <a:spLocks noChangeShapeType="1"/>
            </p:cNvSpPr>
            <p:nvPr/>
          </p:nvSpPr>
          <p:spPr bwMode="auto">
            <a:xfrm>
              <a:off x="4560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12" name="Line 33"/>
            <p:cNvSpPr>
              <a:spLocks noChangeShapeType="1"/>
            </p:cNvSpPr>
            <p:nvPr/>
          </p:nvSpPr>
          <p:spPr bwMode="auto">
            <a:xfrm>
              <a:off x="3936" y="2064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13" name="Line 34"/>
            <p:cNvSpPr>
              <a:spLocks noChangeShapeType="1"/>
            </p:cNvSpPr>
            <p:nvPr/>
          </p:nvSpPr>
          <p:spPr bwMode="auto">
            <a:xfrm>
              <a:off x="4368" y="1968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814" name="Line 35"/>
            <p:cNvSpPr>
              <a:spLocks noChangeShapeType="1"/>
            </p:cNvSpPr>
            <p:nvPr/>
          </p:nvSpPr>
          <p:spPr bwMode="auto">
            <a:xfrm>
              <a:off x="1488" y="1968"/>
              <a:ext cx="0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F40B5-6CC8-42DF-A1E2-70B511CEDFEC}" type="slidenum">
              <a:rPr lang="ru-RU"/>
              <a:pPr>
                <a:defRPr/>
              </a:pPr>
              <a:t>37</a:t>
            </a:fld>
            <a:endParaRPr lang="ru-RU"/>
          </a:p>
        </p:txBody>
      </p:sp>
      <p:sp>
        <p:nvSpPr>
          <p:cNvPr id="99332" name="Rectangle 2"/>
          <p:cNvSpPr>
            <a:spLocks noChangeArrowheads="1"/>
          </p:cNvSpPr>
          <p:nvPr/>
        </p:nvSpPr>
        <p:spPr bwMode="auto">
          <a:xfrm>
            <a:off x="785813" y="8572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99333" name="Text Box 3"/>
          <p:cNvSpPr txBox="1">
            <a:spLocks noChangeArrowheads="1"/>
          </p:cNvSpPr>
          <p:nvPr/>
        </p:nvSpPr>
        <p:spPr bwMode="auto">
          <a:xfrm>
            <a:off x="457200" y="1606550"/>
            <a:ext cx="8321675" cy="476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2400">
                <a:latin typeface="Calibri" pitchFamily="34" charset="0"/>
              </a:rPr>
              <a:t>Плановая численность рабочих-сдельщиков определяется исходя из норм затрат труда (в нормо-часах) на единицу продукции. Для определения численности обычно используется следующая формула:</a:t>
            </a:r>
          </a:p>
          <a:p>
            <a:pPr>
              <a:spcBef>
                <a:spcPct val="30000"/>
              </a:spcBef>
            </a:pPr>
            <a:r>
              <a:rPr lang="ru-RU" sz="2400">
                <a:latin typeface="Calibri" pitchFamily="34" charset="0"/>
              </a:rPr>
              <a:t> </a:t>
            </a:r>
          </a:p>
          <a:p>
            <a:pPr>
              <a:spcBef>
                <a:spcPct val="30000"/>
              </a:spcBef>
            </a:pPr>
            <a:endParaRPr lang="ru-RU" sz="2400">
              <a:latin typeface="Calibri" pitchFamily="34" charset="0"/>
            </a:endParaRPr>
          </a:p>
          <a:p>
            <a:pPr>
              <a:spcBef>
                <a:spcPct val="30000"/>
              </a:spcBef>
            </a:pPr>
            <a:r>
              <a:rPr lang="ru-RU" sz="2400">
                <a:latin typeface="Calibri" pitchFamily="34" charset="0"/>
              </a:rPr>
              <a:t>где  </a:t>
            </a:r>
            <a:r>
              <a:rPr lang="en-US" sz="2400" i="1">
                <a:latin typeface="Calibri" pitchFamily="34" charset="0"/>
              </a:rPr>
              <a:t>t</a:t>
            </a:r>
            <a:r>
              <a:rPr lang="ru-RU" sz="2400" i="1" baseline="-25000">
                <a:latin typeface="Calibri" pitchFamily="34" charset="0"/>
              </a:rPr>
              <a:t>пл</a:t>
            </a:r>
            <a:r>
              <a:rPr lang="ru-RU" sz="2400">
                <a:latin typeface="Calibri" pitchFamily="34" charset="0"/>
              </a:rPr>
              <a:t> - норма затрат труда на единицу продукции по плановым нормам, нормо-ч;</a:t>
            </a:r>
          </a:p>
          <a:p>
            <a:pPr>
              <a:spcBef>
                <a:spcPct val="30000"/>
              </a:spcBef>
            </a:pPr>
            <a:r>
              <a:rPr lang="en-US" sz="2400" i="1">
                <a:latin typeface="Calibri" pitchFamily="34" charset="0"/>
              </a:rPr>
              <a:t>q</a:t>
            </a:r>
            <a:r>
              <a:rPr lang="ru-RU" sz="2400" i="1" baseline="-25000">
                <a:latin typeface="Calibri" pitchFamily="34" charset="0"/>
              </a:rPr>
              <a:t>пл</a:t>
            </a:r>
            <a:r>
              <a:rPr lang="ru-RU" sz="2400">
                <a:latin typeface="Calibri" pitchFamily="34" charset="0"/>
              </a:rPr>
              <a:t>  - количество единиц продукции по плану; </a:t>
            </a:r>
          </a:p>
          <a:p>
            <a:pPr>
              <a:spcBef>
                <a:spcPct val="30000"/>
              </a:spcBef>
            </a:pPr>
            <a:r>
              <a:rPr lang="ru-RU" sz="2400" i="1">
                <a:latin typeface="Calibri" pitchFamily="34" charset="0"/>
              </a:rPr>
              <a:t>Ф</a:t>
            </a:r>
            <a:r>
              <a:rPr lang="ru-RU" sz="2400" i="1" baseline="-25000">
                <a:latin typeface="Calibri" pitchFamily="34" charset="0"/>
              </a:rPr>
              <a:t>пл</a:t>
            </a:r>
            <a:r>
              <a:rPr lang="ru-RU" sz="2400">
                <a:latin typeface="Calibri" pitchFamily="34" charset="0"/>
              </a:rPr>
              <a:t> - плановый фонд рабочего времени, ч; </a:t>
            </a:r>
          </a:p>
          <a:p>
            <a:pPr>
              <a:spcBef>
                <a:spcPct val="30000"/>
              </a:spcBef>
            </a:pPr>
            <a:r>
              <a:rPr lang="ru-RU" sz="2400" i="1">
                <a:latin typeface="Calibri" pitchFamily="34" charset="0"/>
              </a:rPr>
              <a:t>К</a:t>
            </a:r>
            <a:r>
              <a:rPr lang="ru-RU" sz="2400" i="1" baseline="-25000">
                <a:latin typeface="Calibri" pitchFamily="34" charset="0"/>
              </a:rPr>
              <a:t>вн </a:t>
            </a:r>
            <a:r>
              <a:rPr lang="ru-RU" sz="2400">
                <a:latin typeface="Calibri" pitchFamily="34" charset="0"/>
              </a:rPr>
              <a:t> - плановый коэффициент выполнения норм.</a:t>
            </a:r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9330" name="Object 5"/>
          <p:cNvGraphicFramePr>
            <a:graphicFrameLocks noChangeAspect="1"/>
          </p:cNvGraphicFramePr>
          <p:nvPr/>
        </p:nvGraphicFramePr>
        <p:xfrm>
          <a:off x="3505200" y="3173413"/>
          <a:ext cx="1676400" cy="865187"/>
        </p:xfrm>
        <a:graphic>
          <a:graphicData uri="http://schemas.openxmlformats.org/presentationml/2006/ole">
            <p:oleObj spid="_x0000_s99330" name="Формула" r:id="rId4" imgW="939392" imgH="482391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857375" y="357188"/>
            <a:ext cx="5072063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Определение потребности в трудовых ресурсах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26465C-A3BD-49A2-87FA-38644AC258A7}" type="slidenum">
              <a:rPr lang="ru-RU"/>
              <a:pPr>
                <a:defRPr/>
              </a:pPr>
              <a:t>38</a:t>
            </a:fld>
            <a:endParaRPr lang="ru-RU"/>
          </a:p>
        </p:txBody>
      </p:sp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Трудоемкость производственной программы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457200" y="1676400"/>
            <a:ext cx="8321675" cy="4291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Трудоемкость производственной программы включает технологическую трудоемкость, трудоемкость обслуживания производства и трудоемкость управления производством.</a:t>
            </a:r>
          </a:p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Технологическая трудоемкость рассчитывается (см. пример) на основе производственной программы по изделиям (заказам), а трудоемкости обслуживания и управления — на основе соответствующих нормативов обслуживания и управления (например, 1 бухгалтер на 50 работников промышленно-производственного персонала).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098E3-E4E1-4F7F-AF37-E954FA54F4AB}" type="slidenum">
              <a:rPr lang="ru-RU"/>
              <a:pPr>
                <a:defRPr/>
              </a:pPr>
              <a:t>39</a:t>
            </a:fld>
            <a:endParaRPr lang="ru-RU"/>
          </a:p>
        </p:txBody>
      </p:sp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Пример . Технологическая трудоемкость производственной программы</a:t>
            </a:r>
            <a:b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</a:br>
            <a:r>
              <a:rPr lang="ru-RU" sz="24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Исходные данные</a:t>
            </a:r>
          </a:p>
        </p:txBody>
      </p:sp>
      <p:graphicFrame>
        <p:nvGraphicFramePr>
          <p:cNvPr id="369832" name="Group 168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4733925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066800"/>
                <a:gridCol w="1447800"/>
                <a:gridCol w="1447800"/>
                <a:gridCol w="1524000"/>
              </a:tblGrid>
              <a:tr h="6096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Наиме-нование основных видов продук-ции, № заказа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Количест-во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изделий, шт.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Технологическая трудоемкость производственной программы, нормо-ч (числитель — на единицу, знаменатель — на количество)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Всего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том числе по профессиям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9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слесарные, 3-й разряд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слесарные, 5-й разряд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фрезерные, 3-й разряд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Пластина 15—28, заказ № 001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(и т.д.)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Всего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38563,2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20888,4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9640,8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8034,0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53E78-6B24-4DA5-B6D9-3CDE50742ACA}" type="slidenum">
              <a:rPr lang="ru-RU"/>
              <a:pPr>
                <a:defRPr/>
              </a:pPr>
              <a:t>40</a:t>
            </a:fld>
            <a:endParaRPr lang="ru-RU"/>
          </a:p>
        </p:txBody>
      </p:sp>
      <p:sp>
        <p:nvSpPr>
          <p:cNvPr id="124930" name="Text Box 3"/>
          <p:cNvSpPr txBox="1">
            <a:spLocks noChangeArrowheads="1"/>
          </p:cNvSpPr>
          <p:nvPr/>
        </p:nvSpPr>
        <p:spPr bwMode="auto">
          <a:xfrm>
            <a:off x="457200" y="1682750"/>
            <a:ext cx="8321675" cy="4108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Итог расчета трудоемкости производственной программы выражается в часах по каждой профессии (специальности).</a:t>
            </a:r>
          </a:p>
          <a:p>
            <a:pPr>
              <a:spcBef>
                <a:spcPct val="50000"/>
              </a:spcBef>
            </a:pPr>
            <a:r>
              <a:rPr lang="ru-RU" sz="2400" i="1" u="sng">
                <a:latin typeface="Calibri" pitchFamily="34" charset="0"/>
              </a:rPr>
              <a:t>Решение</a:t>
            </a:r>
          </a:p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Потребность предприятия в рабочих-сдельщиках (в разрезе групп работников одинаковой профессии и квалификации) определяется как отношение трудоемкости выполняемых работ к полезному фонду времени одного рабочего-сдельщика и коэффициенту, учитывающему выполнение норм.</a:t>
            </a:r>
          </a:p>
        </p:txBody>
      </p:sp>
      <p:sp>
        <p:nvSpPr>
          <p:cNvPr id="124931" name="Rectangle 4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 Технологическая трудоемкость производственной программы</a:t>
            </a:r>
            <a:endParaRPr lang="ru-RU" sz="2400" b="1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24932" name="Text Box 5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A8787-A694-481C-B571-AD1EA0701035}" type="slidenum">
              <a:rPr lang="ru-RU"/>
              <a:pPr>
                <a:defRPr/>
              </a:pPr>
              <a:t>41</a:t>
            </a:fld>
            <a:endParaRPr lang="ru-RU"/>
          </a:p>
        </p:txBody>
      </p:sp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457200" y="1371600"/>
            <a:ext cx="8321675" cy="5021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Потребность в рабочих-повременщиках определяется аналогично, однако без учета коэффициента выполнения норм.</a:t>
            </a:r>
          </a:p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Общая потребность предприятия в рабочих определяется суммированием итогов по каждой группе специалистов.</a:t>
            </a:r>
          </a:p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Полезный фонд времени рассчитывается в форме баланса рабочего времени — среднее число часов и дней работы одного рабочего в год. </a:t>
            </a:r>
          </a:p>
          <a:p>
            <a:pPr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По другим категориям работников баланс рабочего времени, как правило, не составляется, так как их численность рассчитывается на основе нормативов.</a:t>
            </a: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Технологическая трудоемкость производственной программы</a:t>
            </a:r>
            <a:endParaRPr lang="ru-RU" sz="2400" b="1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278F9-72C9-475E-A01A-893C8425134A}" type="slidenum">
              <a:rPr lang="ru-RU"/>
              <a:pPr>
                <a:defRPr/>
              </a:pPr>
              <a:t>42</a:t>
            </a:fld>
            <a:endParaRPr lang="ru-RU"/>
          </a:p>
        </p:txBody>
      </p:sp>
      <p:sp>
        <p:nvSpPr>
          <p:cNvPr id="126978" name="Rectangle 3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Составление баланса рабочего времени</a:t>
            </a:r>
            <a:b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</a:br>
            <a:r>
              <a:rPr lang="ru-RU" sz="24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 рабочего времени</a:t>
            </a:r>
          </a:p>
        </p:txBody>
      </p:sp>
      <p:graphicFrame>
        <p:nvGraphicFramePr>
          <p:cNvPr id="373860" name="Group 100"/>
          <p:cNvGraphicFramePr>
            <a:graphicFrameLocks noGrp="1"/>
          </p:cNvGraphicFramePr>
          <p:nvPr>
            <p:ph/>
          </p:nvPr>
        </p:nvGraphicFramePr>
        <p:xfrm>
          <a:off x="457200" y="2257425"/>
          <a:ext cx="8229600" cy="3233738"/>
        </p:xfrm>
        <a:graphic>
          <a:graphicData uri="http://schemas.openxmlformats.org/drawingml/2006/table">
            <a:tbl>
              <a:tblPr/>
              <a:tblGrid>
                <a:gridCol w="685800"/>
                <a:gridCol w="6172200"/>
                <a:gridCol w="1371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Кол-во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Календарный фонд времени, дней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365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Количество нерабочих дней (стр. 2.1 + стр. 2.2)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том числе: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праздничных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Выходных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Количество календарных рабочих дней (номинальный фонд) (стр. 1 — стр. 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7793B8-8267-49CE-98B8-731F537EB2D3}" type="slidenum">
              <a:rPr lang="ru-RU"/>
              <a:pPr>
                <a:defRPr/>
              </a:pPr>
              <a:t>43</a:t>
            </a:fld>
            <a:endParaRPr lang="ru-RU"/>
          </a:p>
        </p:txBody>
      </p:sp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Составление баланса рабочего времени</a:t>
            </a:r>
            <a:b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</a:br>
            <a:r>
              <a:rPr lang="ru-RU" sz="24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 рабочего времени</a:t>
            </a:r>
          </a:p>
        </p:txBody>
      </p:sp>
      <p:graphicFrame>
        <p:nvGraphicFramePr>
          <p:cNvPr id="375847" name="Group 39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5062538"/>
        </p:xfrm>
        <a:graphic>
          <a:graphicData uri="http://schemas.openxmlformats.org/drawingml/2006/table">
            <a:tbl>
              <a:tblPr/>
              <a:tblGrid>
                <a:gridCol w="685800"/>
                <a:gridCol w="6172200"/>
                <a:gridCol w="1371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п/п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Кол-во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Неявки на работу, дней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(стр. 4.1 + стр. 4.2 + стр. 4.3 + стр. 4.4 + стр. 4.5 + стр. 4.6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+стр. 4.7)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том числе: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очередные и дополнительные отпуска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учебные отпуска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отпуска в связи с родами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болезни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прочие неявки, разрешенные законодательством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неявки с разрешения администрации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прогулы (только по отчету)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8017" name="Text Box 40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1BE86-2743-43F3-80BE-54DCD6D98C84}" type="slidenum">
              <a:rPr lang="ru-RU"/>
              <a:pPr>
                <a:defRPr/>
              </a:pPr>
              <a:t>44</a:t>
            </a:fld>
            <a:endParaRPr lang="ru-RU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Составление баланса рабочего времени</a:t>
            </a:r>
            <a:b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</a:br>
            <a:r>
              <a:rPr lang="ru-RU" sz="24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 рабочего времени</a:t>
            </a:r>
          </a:p>
        </p:txBody>
      </p:sp>
      <p:graphicFrame>
        <p:nvGraphicFramePr>
          <p:cNvPr id="376883" name="Group 51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5092700"/>
        </p:xfrm>
        <a:graphic>
          <a:graphicData uri="http://schemas.openxmlformats.org/drawingml/2006/table">
            <a:tbl>
              <a:tblPr/>
              <a:tblGrid>
                <a:gridCol w="685800"/>
                <a:gridCol w="6172200"/>
                <a:gridCol w="1371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п/п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Кол-во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Целодневные простои (только по отчету)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Число рабочих дней в году (стр. 3 — стр. 4 — стр. 5)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Средняя продолжительность рабочего дня (номинальная) (расчетно), ч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7,89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Потери времени, связанные с сокращением длительности рабочего дня, ч (стр. 8.1 + стр. 8.2 + стр. 8.3 + + стр. 8.4)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том числе: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кормящих матерей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внутрисменные простои (по отчету)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занятых на тяжелых и вредных работах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для подростков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9053" name="Text Box 52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7930F-1415-4347-8E19-612FC52EAF23}" type="slidenum">
              <a:rPr lang="ru-RU"/>
              <a:pPr>
                <a:defRPr/>
              </a:pPr>
              <a:t>45</a:t>
            </a:fld>
            <a:endParaRPr lang="ru-RU"/>
          </a:p>
        </p:txBody>
      </p:sp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684213" y="539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Составление баланса рабочего времени</a:t>
            </a:r>
            <a:br>
              <a:rPr lang="ru-RU" sz="2800" b="1">
                <a:solidFill>
                  <a:schemeClr val="tx2"/>
                </a:solidFill>
                <a:latin typeface="Calibri" pitchFamily="34" charset="0"/>
                <a:cs typeface="Arial" charset="0"/>
              </a:rPr>
            </a:br>
            <a:r>
              <a:rPr lang="ru-RU" sz="24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Баланс рабочего времени</a:t>
            </a:r>
          </a:p>
        </p:txBody>
      </p:sp>
      <p:graphicFrame>
        <p:nvGraphicFramePr>
          <p:cNvPr id="377891" name="Group 35"/>
          <p:cNvGraphicFramePr>
            <a:graphicFrameLocks noGrp="1"/>
          </p:cNvGraphicFramePr>
          <p:nvPr>
            <p:ph/>
          </p:nvPr>
        </p:nvGraphicFramePr>
        <p:xfrm>
          <a:off x="457200" y="2317750"/>
          <a:ext cx="8229600" cy="2409825"/>
        </p:xfrm>
        <a:graphic>
          <a:graphicData uri="http://schemas.openxmlformats.org/drawingml/2006/table">
            <a:tbl>
              <a:tblPr/>
              <a:tblGrid>
                <a:gridCol w="685800"/>
                <a:gridCol w="6172200"/>
                <a:gridCol w="1371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п/п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Кол-во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Средняя продолжительность рабочего дня, ч (стр. 7 — стр. 8)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Полезный (эффективный) фонд времени одного рабочего, ч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(стр. 6   стр. 9)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1606,8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0069" name="Text Box 36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397596-D400-47BB-AEEE-C87D5ABA1F29}" type="slidenum">
              <a:rPr lang="ru-RU"/>
              <a:pPr>
                <a:defRPr/>
              </a:pPr>
              <a:t>46</a:t>
            </a:fld>
            <a:endParaRPr lang="ru-RU"/>
          </a:p>
        </p:txBody>
      </p:sp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Пример. Потребность в рабочей силе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0"/>
            <a:ext cx="8458200" cy="1905000"/>
          </a:xfrm>
        </p:spPr>
        <p:txBody>
          <a:bodyPr rtlCol="0">
            <a:normAutofit fontScale="92500"/>
          </a:bodyPr>
          <a:lstStyle/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слесари являются сдельщиками, а фрезеровщики — повременщиками;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smtClean="0"/>
              <a:t>процент выполнения норм слесарями 3-го разряда составляет 130%, а слесарями 5-го разряда =- 120%.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8321675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Calibri" pitchFamily="34" charset="0"/>
              </a:rPr>
              <a:t>На основе данных , ПОЛУЧЕННЫХ  на этапе 1 (всего по предприятию) и 2 (эффективный фонд времени одного рабочего) необходимо рассчитать потребность в рабочих, имея в виду, что: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7063D-82FE-438D-A34C-31CA5DA4E697}" type="slidenum">
              <a:rPr lang="ru-RU"/>
              <a:pPr>
                <a:defRPr/>
              </a:pPr>
              <a:t>47</a:t>
            </a:fld>
            <a:endParaRPr lang="ru-RU"/>
          </a:p>
        </p:txBody>
      </p:sp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Пример. Потребность в рабочей силе</a:t>
            </a:r>
          </a:p>
        </p:txBody>
      </p:sp>
      <p:sp>
        <p:nvSpPr>
          <p:cNvPr id="132099" name="Text Box 4"/>
          <p:cNvSpPr txBox="1">
            <a:spLocks noChangeArrowheads="1"/>
          </p:cNvSpPr>
          <p:nvPr/>
        </p:nvSpPr>
        <p:spPr bwMode="auto">
          <a:xfrm>
            <a:off x="457200" y="1606550"/>
            <a:ext cx="8321675" cy="4946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2200" i="1" u="sng">
                <a:latin typeface="Calibri" pitchFamily="34" charset="0"/>
              </a:rPr>
              <a:t>Решение</a:t>
            </a:r>
          </a:p>
          <a:p>
            <a:pPr>
              <a:spcBef>
                <a:spcPct val="30000"/>
              </a:spcBef>
            </a:pPr>
            <a:r>
              <a:rPr lang="ru-RU" sz="2200">
                <a:latin typeface="Calibri" pitchFamily="34" charset="0"/>
              </a:rPr>
              <a:t>Слесари 3-го разряда: (20888,4 : 1,30) : 1606,8 = 10 чел.</a:t>
            </a:r>
          </a:p>
          <a:p>
            <a:pPr>
              <a:spcBef>
                <a:spcPct val="30000"/>
              </a:spcBef>
            </a:pPr>
            <a:r>
              <a:rPr lang="ru-RU" sz="2200">
                <a:latin typeface="Calibri" pitchFamily="34" charset="0"/>
              </a:rPr>
              <a:t>Слесари 5-го разряда: (9640,8 : 1,20) : 1606,8 = 5 чел.</a:t>
            </a:r>
          </a:p>
          <a:p>
            <a:pPr>
              <a:spcBef>
                <a:spcPct val="30000"/>
              </a:spcBef>
            </a:pPr>
            <a:r>
              <a:rPr lang="ru-RU" sz="2200">
                <a:latin typeface="Calibri" pitchFamily="34" charset="0"/>
              </a:rPr>
              <a:t>Фрезеровщики 3-го разряда: 8034 : 1606,8 = 5 чел.</a:t>
            </a:r>
          </a:p>
          <a:p>
            <a:pPr>
              <a:spcBef>
                <a:spcPct val="30000"/>
              </a:spcBef>
            </a:pPr>
            <a:r>
              <a:rPr lang="ru-RU" sz="2200">
                <a:latin typeface="Calibri" pitchFamily="34" charset="0"/>
              </a:rPr>
              <a:t>Всего рабочих по предприятию: 10 + 5 + 5 = 20 чел.</a:t>
            </a:r>
          </a:p>
          <a:p>
            <a:pPr>
              <a:spcBef>
                <a:spcPct val="30000"/>
              </a:spcBef>
            </a:pPr>
            <a:r>
              <a:rPr lang="ru-RU" sz="2200">
                <a:latin typeface="Calibri" pitchFamily="34" charset="0"/>
              </a:rPr>
              <a:t>Расчет потребности осуществляется с учетом замены: выбывающих в связи с окончанием срока договора или выполнением работ; выбывающих в связи с уходом в армию, на пенсию и по другим причинам, предусмотренным законом; уволившихся по собственному желанию, а также по другим основаниям (кроме уволенных по инициативе администрации); уволенных за прогулы и другие нарушения трудовой дисциплины.</a:t>
            </a:r>
          </a:p>
        </p:txBody>
      </p:sp>
      <p:sp>
        <p:nvSpPr>
          <p:cNvPr id="132100" name="Text Box 6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FA5419-9071-4FC3-94C3-E9B71FAF2530}" type="slidenum">
              <a:rPr lang="ru-RU"/>
              <a:pPr>
                <a:defRPr/>
              </a:pPr>
              <a:t>48</a:t>
            </a:fld>
            <a:endParaRPr lang="ru-RU"/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Планирование фонда оплаты труда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8458200" cy="1905000"/>
          </a:xfrm>
        </p:spPr>
        <p:txBody>
          <a:bodyPr/>
          <a:lstStyle/>
          <a:p>
            <a:pPr marL="609600" indent="-609600"/>
            <a:r>
              <a:rPr lang="ru-RU" sz="2200" smtClean="0"/>
              <a:t>отчисления на социальное страхование;</a:t>
            </a:r>
          </a:p>
          <a:p>
            <a:pPr marL="609600" indent="-609600"/>
            <a:r>
              <a:rPr lang="ru-RU" sz="2200" smtClean="0"/>
              <a:t>в пенсионный фонд;</a:t>
            </a:r>
          </a:p>
          <a:p>
            <a:pPr marL="609600" indent="-609600"/>
            <a:r>
              <a:rPr lang="ru-RU" sz="2200" smtClean="0"/>
              <a:t>на медицинское страхование;</a:t>
            </a:r>
          </a:p>
          <a:p>
            <a:pPr marL="609600" indent="-609600"/>
            <a:r>
              <a:rPr lang="ru-RU" sz="2200" smtClean="0"/>
              <a:t>отраслевой страховой тариф.</a:t>
            </a: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321675" cy="2605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Заработная плата представляет собой сумму денежных выплат, стоимость натуральной оплаты за работу, выполненную наемными работниками по трудовому договору (контракту).</a:t>
            </a:r>
          </a:p>
          <a:p>
            <a:pPr>
              <a:spcBef>
                <a:spcPct val="50000"/>
              </a:spcBef>
            </a:pPr>
            <a:r>
              <a:rPr lang="ru-RU" sz="2200">
                <a:latin typeface="Calibri" pitchFamily="34" charset="0"/>
              </a:rPr>
              <a:t>Отчисления, которые производят предприятия за использование рабочей силы, включаются в затраты по статье «Единый социальный налог (взнос)» и включают: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A36312-9C7B-419B-B0D4-A870561DC541}" type="slidenum">
              <a:rPr lang="ru-RU"/>
              <a:pPr>
                <a:defRPr/>
              </a:pPr>
              <a:t>49</a:t>
            </a:fld>
            <a:endParaRPr lang="ru-RU"/>
          </a:p>
        </p:txBody>
      </p:sp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Структура фонда заработной платы</a:t>
            </a:r>
          </a:p>
        </p:txBody>
      </p:sp>
      <p:grpSp>
        <p:nvGrpSpPr>
          <p:cNvPr id="134147" name="Group 14"/>
          <p:cNvGrpSpPr>
            <a:grpSpLocks/>
          </p:cNvGrpSpPr>
          <p:nvPr/>
        </p:nvGrpSpPr>
        <p:grpSpPr bwMode="auto">
          <a:xfrm>
            <a:off x="2895600" y="2057400"/>
            <a:ext cx="5867400" cy="3505200"/>
            <a:chOff x="1824" y="1296"/>
            <a:chExt cx="3696" cy="2208"/>
          </a:xfrm>
        </p:grpSpPr>
        <p:sp>
          <p:nvSpPr>
            <p:cNvPr id="134148" name="AutoShape 6"/>
            <p:cNvSpPr>
              <a:spLocks noChangeArrowheads="1"/>
            </p:cNvSpPr>
            <p:nvPr/>
          </p:nvSpPr>
          <p:spPr bwMode="auto">
            <a:xfrm>
              <a:off x="1824" y="1680"/>
              <a:ext cx="1200" cy="57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Тарифный фонд зарплаты</a:t>
              </a:r>
            </a:p>
          </p:txBody>
        </p:sp>
        <p:sp>
          <p:nvSpPr>
            <p:cNvPr id="134149" name="Rectangle 7"/>
            <p:cNvSpPr>
              <a:spLocks noChangeArrowheads="1"/>
            </p:cNvSpPr>
            <p:nvPr/>
          </p:nvSpPr>
          <p:spPr bwMode="auto">
            <a:xfrm>
              <a:off x="3360" y="1296"/>
              <a:ext cx="216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по тарифным расценкам за год</a:t>
              </a:r>
            </a:p>
          </p:txBody>
        </p:sp>
        <p:sp>
          <p:nvSpPr>
            <p:cNvPr id="134150" name="Rectangle 8"/>
            <p:cNvSpPr>
              <a:spLocks noChangeArrowheads="1"/>
            </p:cNvSpPr>
            <p:nvPr/>
          </p:nvSpPr>
          <p:spPr bwMode="auto">
            <a:xfrm>
              <a:off x="3360" y="2160"/>
              <a:ext cx="216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Сумма приработков по нормальным расценкам</a:t>
              </a:r>
            </a:p>
          </p:txBody>
        </p:sp>
        <p:sp>
          <p:nvSpPr>
            <p:cNvPr id="134151" name="Line 9"/>
            <p:cNvSpPr>
              <a:spLocks noChangeShapeType="1"/>
            </p:cNvSpPr>
            <p:nvPr/>
          </p:nvSpPr>
          <p:spPr bwMode="auto">
            <a:xfrm>
              <a:off x="3024" y="1968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52" name="Line 10"/>
            <p:cNvSpPr>
              <a:spLocks noChangeShapeType="1"/>
            </p:cNvSpPr>
            <p:nvPr/>
          </p:nvSpPr>
          <p:spPr bwMode="auto">
            <a:xfrm>
              <a:off x="3168" y="1536"/>
              <a:ext cx="0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53" name="Line 11"/>
            <p:cNvSpPr>
              <a:spLocks noChangeShapeType="1"/>
            </p:cNvSpPr>
            <p:nvPr/>
          </p:nvSpPr>
          <p:spPr bwMode="auto">
            <a:xfrm>
              <a:off x="3168" y="153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54" name="Line 12"/>
            <p:cNvSpPr>
              <a:spLocks noChangeShapeType="1"/>
            </p:cNvSpPr>
            <p:nvPr/>
          </p:nvSpPr>
          <p:spPr bwMode="auto">
            <a:xfrm>
              <a:off x="3168" y="2352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155" name="Line 13"/>
            <p:cNvSpPr>
              <a:spLocks noChangeShapeType="1"/>
            </p:cNvSpPr>
            <p:nvPr/>
          </p:nvSpPr>
          <p:spPr bwMode="auto">
            <a:xfrm>
              <a:off x="2448" y="2256"/>
              <a:ext cx="0" cy="12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E6ADE-C1D3-4CBD-A8BD-E64998209A84}" type="slidenum">
              <a:rPr lang="ru-RU"/>
              <a:pPr>
                <a:defRPr/>
              </a:pPr>
              <a:t>50</a:t>
            </a:fld>
            <a:endParaRPr lang="ru-RU"/>
          </a:p>
        </p:txBody>
      </p:sp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Структура фонда заработной платы</a:t>
            </a:r>
          </a:p>
        </p:txBody>
      </p:sp>
      <p:grpSp>
        <p:nvGrpSpPr>
          <p:cNvPr id="135171" name="Group 23"/>
          <p:cNvGrpSpPr>
            <a:grpSpLocks/>
          </p:cNvGrpSpPr>
          <p:nvPr/>
        </p:nvGrpSpPr>
        <p:grpSpPr bwMode="auto">
          <a:xfrm>
            <a:off x="304800" y="1600200"/>
            <a:ext cx="8458200" cy="5029200"/>
            <a:chOff x="192" y="1008"/>
            <a:chExt cx="5328" cy="3168"/>
          </a:xfrm>
        </p:grpSpPr>
        <p:sp>
          <p:nvSpPr>
            <p:cNvPr id="135173" name="AutoShape 3"/>
            <p:cNvSpPr>
              <a:spLocks noChangeArrowheads="1"/>
            </p:cNvSpPr>
            <p:nvPr/>
          </p:nvSpPr>
          <p:spPr bwMode="auto">
            <a:xfrm>
              <a:off x="1824" y="2016"/>
              <a:ext cx="1200" cy="57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Часовой фонд зарплаты</a:t>
              </a:r>
            </a:p>
          </p:txBody>
        </p:sp>
        <p:sp>
          <p:nvSpPr>
            <p:cNvPr id="135174" name="Rectangle 4"/>
            <p:cNvSpPr>
              <a:spLocks noChangeArrowheads="1"/>
            </p:cNvSpPr>
            <p:nvPr/>
          </p:nvSpPr>
          <p:spPr bwMode="auto">
            <a:xfrm>
              <a:off x="3360" y="1008"/>
              <a:ext cx="216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по сдельно-прогрессивной системе</a:t>
              </a:r>
            </a:p>
          </p:txBody>
        </p:sp>
        <p:sp>
          <p:nvSpPr>
            <p:cNvPr id="135175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216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по сдельно-премиальной системе</a:t>
              </a:r>
            </a:p>
          </p:txBody>
        </p:sp>
        <p:sp>
          <p:nvSpPr>
            <p:cNvPr id="135176" name="Line 6"/>
            <p:cNvSpPr>
              <a:spLocks noChangeShapeType="1"/>
            </p:cNvSpPr>
            <p:nvPr/>
          </p:nvSpPr>
          <p:spPr bwMode="auto">
            <a:xfrm>
              <a:off x="3024" y="230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77" name="Line 7"/>
            <p:cNvSpPr>
              <a:spLocks noChangeShapeType="1"/>
            </p:cNvSpPr>
            <p:nvPr/>
          </p:nvSpPr>
          <p:spPr bwMode="auto">
            <a:xfrm>
              <a:off x="3168" y="1296"/>
              <a:ext cx="0" cy="26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78" name="Line 8"/>
            <p:cNvSpPr>
              <a:spLocks noChangeShapeType="1"/>
            </p:cNvSpPr>
            <p:nvPr/>
          </p:nvSpPr>
          <p:spPr bwMode="auto">
            <a:xfrm>
              <a:off x="3168" y="129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79" name="Line 9"/>
            <p:cNvSpPr>
              <a:spLocks noChangeShapeType="1"/>
            </p:cNvSpPr>
            <p:nvPr/>
          </p:nvSpPr>
          <p:spPr bwMode="auto">
            <a:xfrm>
              <a:off x="3168" y="2304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80" name="Line 10"/>
            <p:cNvSpPr>
              <a:spLocks noChangeShapeType="1"/>
            </p:cNvSpPr>
            <p:nvPr/>
          </p:nvSpPr>
          <p:spPr bwMode="auto">
            <a:xfrm>
              <a:off x="2448" y="2592"/>
              <a:ext cx="0" cy="9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81" name="Rectangle 11"/>
            <p:cNvSpPr>
              <a:spLocks noChangeArrowheads="1"/>
            </p:cNvSpPr>
            <p:nvPr/>
          </p:nvSpPr>
          <p:spPr bwMode="auto">
            <a:xfrm>
              <a:off x="192" y="1008"/>
              <a:ext cx="1440" cy="816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за отклонения от нормальных условий работы</a:t>
              </a:r>
            </a:p>
          </p:txBody>
        </p:sp>
        <p:cxnSp>
          <p:nvCxnSpPr>
            <p:cNvPr id="135182" name="AutoShape 12"/>
            <p:cNvCxnSpPr>
              <a:cxnSpLocks noChangeShapeType="1"/>
              <a:stCxn id="135173" idx="1"/>
              <a:endCxn id="135181" idx="2"/>
            </p:cNvCxnSpPr>
            <p:nvPr/>
          </p:nvCxnSpPr>
          <p:spPr bwMode="auto">
            <a:xfrm rot="10800000">
              <a:off x="912" y="1832"/>
              <a:ext cx="904" cy="472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135183" name="Rectangle 13"/>
            <p:cNvSpPr>
              <a:spLocks noChangeArrowheads="1"/>
            </p:cNvSpPr>
            <p:nvPr/>
          </p:nvSpPr>
          <p:spPr bwMode="auto">
            <a:xfrm>
              <a:off x="3360" y="2160"/>
              <a:ext cx="2160" cy="28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Премия повременщикам</a:t>
              </a:r>
            </a:p>
          </p:txBody>
        </p:sp>
        <p:sp>
          <p:nvSpPr>
            <p:cNvPr id="135184" name="Rectangle 14"/>
            <p:cNvSpPr>
              <a:spLocks noChangeArrowheads="1"/>
            </p:cNvSpPr>
            <p:nvPr/>
          </p:nvSpPr>
          <p:spPr bwMode="auto">
            <a:xfrm>
              <a:off x="3360" y="3072"/>
              <a:ext cx="2160" cy="576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неосвобожденным бригадирам за руководство бригадами</a:t>
              </a:r>
            </a:p>
          </p:txBody>
        </p:sp>
        <p:sp>
          <p:nvSpPr>
            <p:cNvPr id="135185" name="Rectangle 15"/>
            <p:cNvSpPr>
              <a:spLocks noChangeArrowheads="1"/>
            </p:cNvSpPr>
            <p:nvPr/>
          </p:nvSpPr>
          <p:spPr bwMode="auto">
            <a:xfrm>
              <a:off x="3360" y="2544"/>
              <a:ext cx="2160" cy="432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за работу в ночное время</a:t>
              </a:r>
            </a:p>
          </p:txBody>
        </p:sp>
        <p:sp>
          <p:nvSpPr>
            <p:cNvPr id="135186" name="Rectangle 16"/>
            <p:cNvSpPr>
              <a:spLocks noChangeArrowheads="1"/>
            </p:cNvSpPr>
            <p:nvPr/>
          </p:nvSpPr>
          <p:spPr bwMode="auto">
            <a:xfrm>
              <a:off x="3360" y="3744"/>
              <a:ext cx="2160" cy="432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за обучение учеников</a:t>
              </a:r>
            </a:p>
          </p:txBody>
        </p:sp>
        <p:sp>
          <p:nvSpPr>
            <p:cNvPr id="135187" name="Line 17"/>
            <p:cNvSpPr>
              <a:spLocks noChangeShapeType="1"/>
            </p:cNvSpPr>
            <p:nvPr/>
          </p:nvSpPr>
          <p:spPr bwMode="auto">
            <a:xfrm>
              <a:off x="2448" y="1008"/>
              <a:ext cx="0" cy="10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88" name="Line 18"/>
            <p:cNvSpPr>
              <a:spLocks noChangeShapeType="1"/>
            </p:cNvSpPr>
            <p:nvPr/>
          </p:nvSpPr>
          <p:spPr bwMode="auto">
            <a:xfrm>
              <a:off x="3168" y="1824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89" name="Line 19"/>
            <p:cNvSpPr>
              <a:spLocks noChangeShapeType="1"/>
            </p:cNvSpPr>
            <p:nvPr/>
          </p:nvSpPr>
          <p:spPr bwMode="auto">
            <a:xfrm>
              <a:off x="3168" y="273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90" name="Line 20"/>
            <p:cNvSpPr>
              <a:spLocks noChangeShapeType="1"/>
            </p:cNvSpPr>
            <p:nvPr/>
          </p:nvSpPr>
          <p:spPr bwMode="auto">
            <a:xfrm>
              <a:off x="3168" y="336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191" name="Line 21"/>
            <p:cNvSpPr>
              <a:spLocks noChangeShapeType="1"/>
            </p:cNvSpPr>
            <p:nvPr/>
          </p:nvSpPr>
          <p:spPr bwMode="auto">
            <a:xfrm>
              <a:off x="3168" y="393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5172" name="Text Box 22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4AB28-B24B-4074-BC58-FA926CDC13EF}" type="slidenum">
              <a:rPr lang="ru-RU"/>
              <a:pPr>
                <a:defRPr/>
              </a:pPr>
              <a:t>51</a:t>
            </a:fld>
            <a:endParaRPr lang="ru-RU"/>
          </a:p>
        </p:txBody>
      </p:sp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Структура фонда заработной платы</a:t>
            </a:r>
          </a:p>
        </p:txBody>
      </p:sp>
      <p:grpSp>
        <p:nvGrpSpPr>
          <p:cNvPr id="136195" name="Group 31"/>
          <p:cNvGrpSpPr>
            <a:grpSpLocks/>
          </p:cNvGrpSpPr>
          <p:nvPr/>
        </p:nvGrpSpPr>
        <p:grpSpPr bwMode="auto">
          <a:xfrm>
            <a:off x="304800" y="1600200"/>
            <a:ext cx="8458200" cy="3962400"/>
            <a:chOff x="192" y="1008"/>
            <a:chExt cx="5328" cy="2496"/>
          </a:xfrm>
        </p:grpSpPr>
        <p:sp>
          <p:nvSpPr>
            <p:cNvPr id="136197" name="AutoShape 3"/>
            <p:cNvSpPr>
              <a:spLocks noChangeArrowheads="1"/>
            </p:cNvSpPr>
            <p:nvPr/>
          </p:nvSpPr>
          <p:spPr bwMode="auto">
            <a:xfrm>
              <a:off x="1824" y="2016"/>
              <a:ext cx="1200" cy="57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Дневной фонд зарплаты</a:t>
              </a:r>
            </a:p>
          </p:txBody>
        </p:sp>
        <p:sp>
          <p:nvSpPr>
            <p:cNvPr id="136198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216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льготных часов для подростков</a:t>
              </a:r>
            </a:p>
          </p:txBody>
        </p:sp>
        <p:sp>
          <p:nvSpPr>
            <p:cNvPr id="136199" name="Line 6"/>
            <p:cNvSpPr>
              <a:spLocks noChangeShapeType="1"/>
            </p:cNvSpPr>
            <p:nvPr/>
          </p:nvSpPr>
          <p:spPr bwMode="auto">
            <a:xfrm>
              <a:off x="3024" y="230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0" name="Line 7"/>
            <p:cNvSpPr>
              <a:spLocks noChangeShapeType="1"/>
            </p:cNvSpPr>
            <p:nvPr/>
          </p:nvSpPr>
          <p:spPr bwMode="auto">
            <a:xfrm>
              <a:off x="3168" y="1824"/>
              <a:ext cx="0" cy="9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1" name="Line 10"/>
            <p:cNvSpPr>
              <a:spLocks noChangeShapeType="1"/>
            </p:cNvSpPr>
            <p:nvPr/>
          </p:nvSpPr>
          <p:spPr bwMode="auto">
            <a:xfrm>
              <a:off x="2448" y="2592"/>
              <a:ext cx="0" cy="9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2" name="Rectangle 11"/>
            <p:cNvSpPr>
              <a:spLocks noChangeArrowheads="1"/>
            </p:cNvSpPr>
            <p:nvPr/>
          </p:nvSpPr>
          <p:spPr bwMode="auto">
            <a:xfrm>
              <a:off x="192" y="1344"/>
              <a:ext cx="1440" cy="52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Доплата за сверхурочные работы</a:t>
              </a:r>
            </a:p>
          </p:txBody>
        </p:sp>
        <p:sp>
          <p:nvSpPr>
            <p:cNvPr id="136203" name="Rectangle 15"/>
            <p:cNvSpPr>
              <a:spLocks noChangeArrowheads="1"/>
            </p:cNvSpPr>
            <p:nvPr/>
          </p:nvSpPr>
          <p:spPr bwMode="auto">
            <a:xfrm>
              <a:off x="3360" y="2544"/>
              <a:ext cx="2160" cy="432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перерывов в работе кормящим матерям</a:t>
              </a:r>
            </a:p>
          </p:txBody>
        </p:sp>
        <p:sp>
          <p:nvSpPr>
            <p:cNvPr id="136204" name="Line 17"/>
            <p:cNvSpPr>
              <a:spLocks noChangeShapeType="1"/>
            </p:cNvSpPr>
            <p:nvPr/>
          </p:nvSpPr>
          <p:spPr bwMode="auto">
            <a:xfrm>
              <a:off x="2448" y="1008"/>
              <a:ext cx="0" cy="10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5" name="Line 18"/>
            <p:cNvSpPr>
              <a:spLocks noChangeShapeType="1"/>
            </p:cNvSpPr>
            <p:nvPr/>
          </p:nvSpPr>
          <p:spPr bwMode="auto">
            <a:xfrm>
              <a:off x="3168" y="1824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6" name="Line 19"/>
            <p:cNvSpPr>
              <a:spLocks noChangeShapeType="1"/>
            </p:cNvSpPr>
            <p:nvPr/>
          </p:nvSpPr>
          <p:spPr bwMode="auto">
            <a:xfrm>
              <a:off x="3168" y="273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7" name="Rectangle 22"/>
            <p:cNvSpPr>
              <a:spLocks noChangeArrowheads="1"/>
            </p:cNvSpPr>
            <p:nvPr/>
          </p:nvSpPr>
          <p:spPr bwMode="auto">
            <a:xfrm>
              <a:off x="192" y="2016"/>
              <a:ext cx="1440" cy="52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внутрисменных простоев</a:t>
              </a:r>
            </a:p>
          </p:txBody>
        </p:sp>
        <p:sp>
          <p:nvSpPr>
            <p:cNvPr id="136208" name="Rectangle 23"/>
            <p:cNvSpPr>
              <a:spLocks noChangeArrowheads="1"/>
            </p:cNvSpPr>
            <p:nvPr/>
          </p:nvSpPr>
          <p:spPr bwMode="auto">
            <a:xfrm>
              <a:off x="192" y="2688"/>
              <a:ext cx="1440" cy="52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брака, возникшего не по вине рабочего</a:t>
              </a:r>
            </a:p>
          </p:txBody>
        </p:sp>
        <p:sp>
          <p:nvSpPr>
            <p:cNvPr id="136209" name="Line 25"/>
            <p:cNvSpPr>
              <a:spLocks noChangeShapeType="1"/>
            </p:cNvSpPr>
            <p:nvPr/>
          </p:nvSpPr>
          <p:spPr bwMode="auto">
            <a:xfrm flipH="1">
              <a:off x="1632" y="225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10" name="Line 26"/>
            <p:cNvSpPr>
              <a:spLocks noChangeShapeType="1"/>
            </p:cNvSpPr>
            <p:nvPr/>
          </p:nvSpPr>
          <p:spPr bwMode="auto">
            <a:xfrm flipH="1">
              <a:off x="1632" y="1584"/>
              <a:ext cx="5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11" name="Line 27"/>
            <p:cNvSpPr>
              <a:spLocks noChangeShapeType="1"/>
            </p:cNvSpPr>
            <p:nvPr/>
          </p:nvSpPr>
          <p:spPr bwMode="auto">
            <a:xfrm flipH="1">
              <a:off x="1632" y="3024"/>
              <a:ext cx="5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12" name="Line 28"/>
            <p:cNvSpPr>
              <a:spLocks noChangeShapeType="1"/>
            </p:cNvSpPr>
            <p:nvPr/>
          </p:nvSpPr>
          <p:spPr bwMode="auto">
            <a:xfrm>
              <a:off x="2160" y="1584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13" name="Line 29"/>
            <p:cNvSpPr>
              <a:spLocks noChangeShapeType="1"/>
            </p:cNvSpPr>
            <p:nvPr/>
          </p:nvSpPr>
          <p:spPr bwMode="auto">
            <a:xfrm>
              <a:off x="2160" y="2592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196" name="Text Box 30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2D35A3-6287-4FA4-BB82-0FC917B928C3}" type="slidenum">
              <a:rPr lang="ru-RU"/>
              <a:pPr>
                <a:defRPr/>
              </a:pPr>
              <a:t>52</a:t>
            </a:fld>
            <a:endParaRPr lang="ru-RU"/>
          </a:p>
        </p:txBody>
      </p:sp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684213" y="2063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Структура фонда заработной платы</a:t>
            </a:r>
          </a:p>
        </p:txBody>
      </p:sp>
      <p:grpSp>
        <p:nvGrpSpPr>
          <p:cNvPr id="137219" name="Group 27"/>
          <p:cNvGrpSpPr>
            <a:grpSpLocks/>
          </p:cNvGrpSpPr>
          <p:nvPr/>
        </p:nvGrpSpPr>
        <p:grpSpPr bwMode="auto">
          <a:xfrm>
            <a:off x="304800" y="1600200"/>
            <a:ext cx="8458200" cy="4876800"/>
            <a:chOff x="192" y="1008"/>
            <a:chExt cx="5328" cy="3072"/>
          </a:xfrm>
        </p:grpSpPr>
        <p:sp>
          <p:nvSpPr>
            <p:cNvPr id="137221" name="AutoShape 3"/>
            <p:cNvSpPr>
              <a:spLocks noChangeArrowheads="1"/>
            </p:cNvSpPr>
            <p:nvPr/>
          </p:nvSpPr>
          <p:spPr bwMode="auto">
            <a:xfrm>
              <a:off x="1824" y="2016"/>
              <a:ext cx="1200" cy="81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000">
                  <a:latin typeface="Calibri" pitchFamily="34" charset="0"/>
                </a:rPr>
                <a:t>Месячный (годовой) фонд зарплаты</a:t>
              </a:r>
            </a:p>
          </p:txBody>
        </p:sp>
        <p:sp>
          <p:nvSpPr>
            <p:cNvPr id="137222" name="Rectangle 4"/>
            <p:cNvSpPr>
              <a:spLocks noChangeArrowheads="1"/>
            </p:cNvSpPr>
            <p:nvPr/>
          </p:nvSpPr>
          <p:spPr bwMode="auto">
            <a:xfrm>
              <a:off x="3360" y="1008"/>
              <a:ext cx="2160" cy="28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отпусков</a:t>
              </a:r>
            </a:p>
          </p:txBody>
        </p:sp>
        <p:sp>
          <p:nvSpPr>
            <p:cNvPr id="137223" name="Rectangle 5"/>
            <p:cNvSpPr>
              <a:spLocks noChangeArrowheads="1"/>
            </p:cNvSpPr>
            <p:nvPr/>
          </p:nvSpPr>
          <p:spPr bwMode="auto">
            <a:xfrm>
              <a:off x="3360" y="1392"/>
              <a:ext cx="2160" cy="48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Компенсация за неиспользованный отпуск</a:t>
              </a:r>
            </a:p>
          </p:txBody>
        </p:sp>
        <p:sp>
          <p:nvSpPr>
            <p:cNvPr id="137224" name="Line 6"/>
            <p:cNvSpPr>
              <a:spLocks noChangeShapeType="1"/>
            </p:cNvSpPr>
            <p:nvPr/>
          </p:nvSpPr>
          <p:spPr bwMode="auto">
            <a:xfrm>
              <a:off x="3024" y="230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5" name="Line 7"/>
            <p:cNvSpPr>
              <a:spLocks noChangeShapeType="1"/>
            </p:cNvSpPr>
            <p:nvPr/>
          </p:nvSpPr>
          <p:spPr bwMode="auto">
            <a:xfrm>
              <a:off x="3168" y="1152"/>
              <a:ext cx="0" cy="25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6" name="Line 8"/>
            <p:cNvSpPr>
              <a:spLocks noChangeShapeType="1"/>
            </p:cNvSpPr>
            <p:nvPr/>
          </p:nvSpPr>
          <p:spPr bwMode="auto">
            <a:xfrm>
              <a:off x="3168" y="1152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7" name="Line 9"/>
            <p:cNvSpPr>
              <a:spLocks noChangeShapeType="1"/>
            </p:cNvSpPr>
            <p:nvPr/>
          </p:nvSpPr>
          <p:spPr bwMode="auto">
            <a:xfrm>
              <a:off x="3168" y="2112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8" name="Rectangle 11"/>
            <p:cNvSpPr>
              <a:spLocks noChangeArrowheads="1"/>
            </p:cNvSpPr>
            <p:nvPr/>
          </p:nvSpPr>
          <p:spPr bwMode="auto">
            <a:xfrm>
              <a:off x="192" y="2016"/>
              <a:ext cx="1440" cy="816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целодневных простое</a:t>
              </a:r>
            </a:p>
          </p:txBody>
        </p:sp>
        <p:sp>
          <p:nvSpPr>
            <p:cNvPr id="137229" name="Rectangle 13"/>
            <p:cNvSpPr>
              <a:spLocks noChangeArrowheads="1"/>
            </p:cNvSpPr>
            <p:nvPr/>
          </p:nvSpPr>
          <p:spPr bwMode="auto">
            <a:xfrm>
              <a:off x="3360" y="1968"/>
              <a:ext cx="2160" cy="28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Выплата за выслугу лет</a:t>
              </a:r>
            </a:p>
          </p:txBody>
        </p:sp>
        <p:sp>
          <p:nvSpPr>
            <p:cNvPr id="137230" name="Rectangle 14"/>
            <p:cNvSpPr>
              <a:spLocks noChangeArrowheads="1"/>
            </p:cNvSpPr>
            <p:nvPr/>
          </p:nvSpPr>
          <p:spPr bwMode="auto">
            <a:xfrm>
              <a:off x="3360" y="2976"/>
              <a:ext cx="2160" cy="28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выходного пособия</a:t>
              </a:r>
            </a:p>
          </p:txBody>
        </p:sp>
        <p:sp>
          <p:nvSpPr>
            <p:cNvPr id="137231" name="Rectangle 15"/>
            <p:cNvSpPr>
              <a:spLocks noChangeArrowheads="1"/>
            </p:cNvSpPr>
            <p:nvPr/>
          </p:nvSpPr>
          <p:spPr bwMode="auto">
            <a:xfrm>
              <a:off x="3360" y="2352"/>
              <a:ext cx="2160" cy="528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Оплата за выполнение государственных и общественных обязанностей</a:t>
              </a:r>
            </a:p>
          </p:txBody>
        </p:sp>
        <p:sp>
          <p:nvSpPr>
            <p:cNvPr id="137232" name="Rectangle 16"/>
            <p:cNvSpPr>
              <a:spLocks noChangeArrowheads="1"/>
            </p:cNvSpPr>
            <p:nvPr/>
          </p:nvSpPr>
          <p:spPr bwMode="auto">
            <a:xfrm>
              <a:off x="864" y="3168"/>
              <a:ext cx="2160" cy="864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Зарплата работников, командированных на выполнение относящихся к производству работ и на учебу</a:t>
              </a:r>
            </a:p>
          </p:txBody>
        </p:sp>
        <p:sp>
          <p:nvSpPr>
            <p:cNvPr id="137233" name="Line 17"/>
            <p:cNvSpPr>
              <a:spLocks noChangeShapeType="1"/>
            </p:cNvSpPr>
            <p:nvPr/>
          </p:nvSpPr>
          <p:spPr bwMode="auto">
            <a:xfrm>
              <a:off x="2448" y="1008"/>
              <a:ext cx="0" cy="10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34" name="Line 18"/>
            <p:cNvSpPr>
              <a:spLocks noChangeShapeType="1"/>
            </p:cNvSpPr>
            <p:nvPr/>
          </p:nvSpPr>
          <p:spPr bwMode="auto">
            <a:xfrm>
              <a:off x="3168" y="1632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35" name="Line 19"/>
            <p:cNvSpPr>
              <a:spLocks noChangeShapeType="1"/>
            </p:cNvSpPr>
            <p:nvPr/>
          </p:nvSpPr>
          <p:spPr bwMode="auto">
            <a:xfrm>
              <a:off x="3168" y="264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36" name="Line 20"/>
            <p:cNvSpPr>
              <a:spLocks noChangeShapeType="1"/>
            </p:cNvSpPr>
            <p:nvPr/>
          </p:nvSpPr>
          <p:spPr bwMode="auto">
            <a:xfrm>
              <a:off x="3168" y="3120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37" name="Line 21"/>
            <p:cNvSpPr>
              <a:spLocks noChangeShapeType="1"/>
            </p:cNvSpPr>
            <p:nvPr/>
          </p:nvSpPr>
          <p:spPr bwMode="auto">
            <a:xfrm>
              <a:off x="3168" y="369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137238" name="AutoShape 22"/>
            <p:cNvCxnSpPr>
              <a:cxnSpLocks noChangeShapeType="1"/>
              <a:stCxn id="137221" idx="1"/>
              <a:endCxn id="137228" idx="3"/>
            </p:cNvCxnSpPr>
            <p:nvPr/>
          </p:nvCxnSpPr>
          <p:spPr bwMode="auto">
            <a:xfrm rot="10800000">
              <a:off x="1640" y="2424"/>
              <a:ext cx="17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37239" name="Rectangle 23"/>
            <p:cNvSpPr>
              <a:spLocks noChangeArrowheads="1"/>
            </p:cNvSpPr>
            <p:nvPr/>
          </p:nvSpPr>
          <p:spPr bwMode="auto">
            <a:xfrm>
              <a:off x="3360" y="3360"/>
              <a:ext cx="2160" cy="720"/>
            </a:xfrm>
            <a:prstGeom prst="rect">
              <a:avLst/>
            </a:prstGeom>
            <a:solidFill>
              <a:schemeClr val="accent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>
                  <a:latin typeface="Calibri" pitchFamily="34" charset="0"/>
                </a:rPr>
                <a:t>Стоимость бесплатных натуральных выдач, коммунальных и квартирных услуг</a:t>
              </a:r>
            </a:p>
          </p:txBody>
        </p:sp>
        <p:sp>
          <p:nvSpPr>
            <p:cNvPr id="137240" name="Line 24"/>
            <p:cNvSpPr>
              <a:spLocks noChangeShapeType="1"/>
            </p:cNvSpPr>
            <p:nvPr/>
          </p:nvSpPr>
          <p:spPr bwMode="auto">
            <a:xfrm flipH="1">
              <a:off x="1920" y="3024"/>
              <a:ext cx="12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41" name="Line 25"/>
            <p:cNvSpPr>
              <a:spLocks noChangeShapeType="1"/>
            </p:cNvSpPr>
            <p:nvPr/>
          </p:nvSpPr>
          <p:spPr bwMode="auto">
            <a:xfrm>
              <a:off x="1920" y="3024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20" name="Text Box 26"/>
          <p:cNvSpPr txBox="1">
            <a:spLocks noChangeArrowheads="1"/>
          </p:cNvSpPr>
          <p:nvPr/>
        </p:nvSpPr>
        <p:spPr bwMode="auto">
          <a:xfrm>
            <a:off x="7153275" y="1157288"/>
            <a:ext cx="160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продолжение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96355-380E-4FD9-86FD-5001EC035688}" type="slidenum">
              <a:rPr lang="ru-RU"/>
              <a:pPr>
                <a:defRPr/>
              </a:pPr>
              <a:t>53</a:t>
            </a:fld>
            <a:endParaRPr lang="ru-RU"/>
          </a:p>
        </p:txBody>
      </p:sp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684213" y="762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  <a:latin typeface="Calibri" pitchFamily="34" charset="0"/>
                <a:cs typeface="Arial" charset="0"/>
              </a:rPr>
              <a:t>Состав месячного (годового) фонда оплаты труда</a:t>
            </a:r>
          </a:p>
        </p:txBody>
      </p:sp>
      <p:graphicFrame>
        <p:nvGraphicFramePr>
          <p:cNvPr id="360559" name="Group 111"/>
          <p:cNvGraphicFramePr>
            <a:graphicFrameLocks noGrp="1"/>
          </p:cNvGraphicFramePr>
          <p:nvPr>
            <p:ph/>
          </p:nvPr>
        </p:nvGraphicFramePr>
        <p:xfrm>
          <a:off x="457200" y="1600200"/>
          <a:ext cx="8229600" cy="3903663"/>
        </p:xfrm>
        <a:graphic>
          <a:graphicData uri="http://schemas.openxmlformats.org/drawingml/2006/table">
            <a:tbl>
              <a:tblPr/>
              <a:tblGrid>
                <a:gridCol w="1646238"/>
                <a:gridCol w="1646237"/>
                <a:gridCol w="1644650"/>
                <a:gridCol w="1646238"/>
                <a:gridCol w="1646237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Сдельная оплата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сд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Повремен-ная оплата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повр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Доплата до часового фонда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Доплата до дневного фонда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Доплата до месячного фонда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Тарифный фонд оплаты труда: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З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сд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З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Часовой фонд оплаты труда: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Д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Дневной фонд оплаты труда: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Д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 gridSpan="5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Месячный фонд оплаты труда: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ФОТ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дн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Д</a:t>
                      </a:r>
                      <a:r>
                        <a:rPr kumimoji="0" lang="ru-RU" sz="20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8271" name="Text Box 112"/>
          <p:cNvSpPr txBox="1">
            <a:spLocks noChangeArrowheads="1"/>
          </p:cNvSpPr>
          <p:nvPr/>
        </p:nvSpPr>
        <p:spPr bwMode="auto">
          <a:xfrm>
            <a:off x="457200" y="5622925"/>
            <a:ext cx="83216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Calibri" pitchFamily="34" charset="0"/>
              </a:rPr>
              <a:t>Сумма тарифного ФОТ и доплат к нему называется основной заработной платой.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Спасибо за внимание!</a:t>
            </a:r>
          </a:p>
        </p:txBody>
      </p:sp>
      <p:sp>
        <p:nvSpPr>
          <p:cNvPr id="1392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39267" name="Picture 2" descr="http://www.markint.ru/wp-content/uploads/2013/04/motivac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2000250"/>
            <a:ext cx="48006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58886-4EC0-47E5-9ACA-624326506B7F}" type="slidenum">
              <a:rPr lang="ru-RU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2570</Words>
  <Application>Microsoft Office PowerPoint</Application>
  <PresentationFormat>Экран (4:3)</PresentationFormat>
  <Paragraphs>624</Paragraphs>
  <Slides>54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3" baseType="lpstr">
      <vt:lpstr>Calibri</vt:lpstr>
      <vt:lpstr>Arial</vt:lpstr>
      <vt:lpstr>Times New Roman</vt:lpstr>
      <vt:lpstr>Wingdings</vt:lpstr>
      <vt:lpstr>Тема Office</vt:lpstr>
      <vt:lpstr>Тема Office</vt:lpstr>
      <vt:lpstr>Тема Office</vt:lpstr>
      <vt:lpstr>Equation</vt:lpstr>
      <vt:lpstr>Формула</vt:lpstr>
      <vt:lpstr>Слайд 1</vt:lpstr>
      <vt:lpstr>Источники информации</vt:lpstr>
      <vt:lpstr>Рейтинг, баллы</vt:lpstr>
      <vt:lpstr> План лекции  </vt:lpstr>
      <vt:lpstr>Бизнес-план</vt:lpstr>
      <vt:lpstr>Функции бизнес-плана</vt:lpstr>
      <vt:lpstr>Этапы подготовки и разработки бизнес-плана </vt:lpstr>
      <vt:lpstr>Технология разработки  бизнес-плана </vt:lpstr>
      <vt:lpstr>Планирование себестоимости продукции</vt:lpstr>
      <vt:lpstr>Планирование финансов</vt:lpstr>
      <vt:lpstr>Слайд 11</vt:lpstr>
      <vt:lpstr>Планирование труда и персонала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Спасибо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Luda</dc:creator>
  <cp:lastModifiedBy>stil</cp:lastModifiedBy>
  <cp:revision>157</cp:revision>
  <dcterms:created xsi:type="dcterms:W3CDTF">2015-11-16T04:37:34Z</dcterms:created>
  <dcterms:modified xsi:type="dcterms:W3CDTF">2015-12-21T02:01:42Z</dcterms:modified>
</cp:coreProperties>
</file>