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66" r:id="rId6"/>
    <p:sldId id="267" r:id="rId7"/>
    <p:sldId id="268" r:id="rId8"/>
    <p:sldId id="270" r:id="rId9"/>
    <p:sldId id="271" r:id="rId10"/>
    <p:sldId id="272" r:id="rId11"/>
    <p:sldId id="265" r:id="rId12"/>
    <p:sldId id="269" r:id="rId13"/>
    <p:sldId id="273" r:id="rId14"/>
    <p:sldId id="261" r:id="rId15"/>
    <p:sldId id="263" r:id="rId16"/>
    <p:sldId id="262" r:id="rId17"/>
    <p:sldId id="264" r:id="rId18"/>
    <p:sldId id="259" r:id="rId19"/>
    <p:sldId id="260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75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4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90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3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8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77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82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32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6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5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F9D56-E76F-4E20-B3AA-DEC70E9BF585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5ECEC-BE03-4716-B3D9-AB26062C5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7275" y="1122363"/>
            <a:ext cx="10506577" cy="186146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Нормирование труда персонала. Лекция 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43537" y="4981659"/>
            <a:ext cx="4315326" cy="1338930"/>
          </a:xfrm>
        </p:spPr>
        <p:txBody>
          <a:bodyPr/>
          <a:lstStyle/>
          <a:p>
            <a:r>
              <a:rPr lang="ru-RU" dirty="0" smtClean="0"/>
              <a:t>Автор: ст. преподаватель кафедры Управления</a:t>
            </a:r>
          </a:p>
          <a:p>
            <a:r>
              <a:rPr lang="ru-RU" dirty="0" smtClean="0"/>
              <a:t>Николаева В.И.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76" y="3282114"/>
            <a:ext cx="6286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7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866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СУЩНОСТЬ НОРМИРОВАНИЯ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6942221" cy="2393449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Термин "нормирование труда" употребляется в нескольких значениях…..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182" y="1825625"/>
            <a:ext cx="3018618" cy="416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3168" cy="132556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Значения нормирования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113168" cy="4767680"/>
          </a:xfrm>
        </p:spPr>
        <p:txBody>
          <a:bodyPr>
            <a:normAutofit/>
          </a:bodyPr>
          <a:lstStyle/>
          <a:p>
            <a:r>
              <a:rPr lang="ru-RU" dirty="0" smtClean="0"/>
              <a:t>во-первых, как процесс определения норм труда;</a:t>
            </a:r>
          </a:p>
          <a:p>
            <a:r>
              <a:rPr lang="ru-RU" dirty="0" smtClean="0"/>
              <a:t>во-вторых, как разновидность практической деятельности человека, т.е. как профессия;</a:t>
            </a:r>
          </a:p>
          <a:p>
            <a:r>
              <a:rPr lang="ru-RU" dirty="0" smtClean="0"/>
              <a:t>в-третьих, как функция конкретного структурного подразделения предприятия (бюро нормирования труда) или должностного лица (нормировщика);</a:t>
            </a:r>
          </a:p>
          <a:p>
            <a:r>
              <a:rPr lang="ru-RU" dirty="0" smtClean="0"/>
              <a:t>в-четвертых, как отрасль научных знаний, относительно автономная часть науки организации труда;</a:t>
            </a:r>
          </a:p>
          <a:p>
            <a:r>
              <a:rPr lang="ru-RU" dirty="0" smtClean="0"/>
              <a:t>в-пятых, как учебный курс, который преподается в средних специальных и высших учебных заведениях.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92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629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Блоки раздела дисциплины «Нормирование труда»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Б1: понятия, связанные с принципами нормирования, элементами производственного процесса, структурой норм труда и методами их научного обоснования;</a:t>
            </a:r>
          </a:p>
          <a:p>
            <a:r>
              <a:rPr lang="ru-RU" dirty="0" smtClean="0"/>
              <a:t>Б2: методы изучения затрат рабочего времени и подготовки исходных данных для нормирования, порядок выбора оптимальных вариантов организации и норм труда в различных производственных условиях;</a:t>
            </a:r>
          </a:p>
          <a:p>
            <a:r>
              <a:rPr lang="ru-RU" dirty="0" smtClean="0"/>
              <a:t>Б3: организацию работы по нормированию труда, учету выполнения норм, системе их пересмотра, анализу состояния нормирования труда.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5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5" y="-1"/>
            <a:ext cx="12155905" cy="814445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9811" y="1825625"/>
            <a:ext cx="5329989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4700" dirty="0" smtClean="0"/>
              <a:t>Один из способов оптимизации использования производственных ресурсов - </a:t>
            </a:r>
            <a:r>
              <a:rPr lang="ru-RU" sz="4700" b="1" dirty="0" smtClean="0">
                <a:solidFill>
                  <a:srgbClr val="FF0000"/>
                </a:solidFill>
              </a:rPr>
              <a:t>нормирование</a:t>
            </a:r>
            <a:endParaRPr lang="ru-RU" sz="4700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2200" y="737936"/>
            <a:ext cx="5763126" cy="660934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обоснованное определение количества конкретных ресурсов, которое необходимо для осуществления экономически эффективного производства при достигнутом уровне развития производственных сил общества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51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87568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Суть нормирования труда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579" y="3481137"/>
            <a:ext cx="10515600" cy="4332120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состоит в установлении оптимальных затрат живого труда на выполнение определенной работы при нормальной организации и интенсивности труда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405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02368"/>
            <a:ext cx="12304295" cy="91730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657726"/>
            <a:ext cx="10515600" cy="134753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Конкретная форма выражения меры труда = </a:t>
            </a:r>
            <a:r>
              <a:rPr lang="ru-RU" dirty="0" smtClean="0">
                <a:solidFill>
                  <a:srgbClr val="FF0000"/>
                </a:solidFill>
              </a:rPr>
              <a:t>НОРМА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17095" y="1825624"/>
            <a:ext cx="5614737" cy="603500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тщательное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организационно-технических условий выполнения каждой конкретной работы, подлежащей нормированию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организационно-технологическое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процесса выполнения работы;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95211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определение </a:t>
            </a:r>
            <a:r>
              <a:rPr lang="ru-RU" sz="3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 труда на основании организационно-технологического регламента;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оказание </a:t>
            </a:r>
            <a:r>
              <a:rPr lang="ru-RU" sz="3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необходимой помощи исполнителям во время освоения ими новых трудовых процессов и норм.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82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5400" dirty="0" smtClean="0"/>
              <a:t>На основе норм затрат труда 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1825625"/>
            <a:ext cx="5844172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экономической эффективности </a:t>
            </a:r>
          </a:p>
          <a:p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научно-технических аспектов работы </a:t>
            </a:r>
          </a:p>
          <a:p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организационных нововведений</a:t>
            </a:r>
            <a:endParaRPr lang="ru-RU" sz="4400" dirty="0"/>
          </a:p>
        </p:txBody>
      </p:sp>
      <p:sp>
        <p:nvSpPr>
          <p:cNvPr id="5" name="AutoShape 2" descr="http://dep.bacsi.com/wp-content/uploads/2013/10/Nh%E1%BB%AFng-l%C3%BD-do-m%E1%BA%AFc-c%E1%BA%A1n-tr%C3%AAn-con-%C4%91%C6%B0%E1%BB%9Dng-s%E1%BB%B1-nghi%E1%BB%87p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073275"/>
            <a:ext cx="57150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4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012" y="365125"/>
            <a:ext cx="8550442" cy="132556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Выгоды использования норм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012" y="1825625"/>
            <a:ext cx="7491662" cy="470351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способ сокращения затрат живого труда, </a:t>
            </a:r>
          </a:p>
          <a:p>
            <a:r>
              <a:rPr lang="ru-RU" dirty="0" smtClean="0"/>
              <a:t>экономия средств, идущих на оплату труда, </a:t>
            </a:r>
          </a:p>
          <a:p>
            <a:r>
              <a:rPr lang="ru-RU" dirty="0" smtClean="0"/>
              <a:t>снижение себестоимости продукции </a:t>
            </a:r>
          </a:p>
          <a:p>
            <a:r>
              <a:rPr lang="ru-RU" dirty="0" smtClean="0"/>
              <a:t>повышение конкурентоспособности продукции</a:t>
            </a:r>
          </a:p>
          <a:p>
            <a:r>
              <a:rPr lang="ru-RU" dirty="0" smtClean="0"/>
              <a:t>Сокращение потерь времени</a:t>
            </a:r>
          </a:p>
          <a:p>
            <a:r>
              <a:rPr lang="ru-RU" dirty="0" smtClean="0"/>
              <a:t>Увеличение количества выполняемых услуг, изготовление изделий</a:t>
            </a:r>
          </a:p>
          <a:p>
            <a:r>
              <a:rPr lang="ru-RU" dirty="0" smtClean="0"/>
              <a:t>эффективное средство положительной мотивации труда</a:t>
            </a:r>
          </a:p>
          <a:p>
            <a:r>
              <a:rPr lang="ru-RU" dirty="0" smtClean="0"/>
              <a:t>Профилактика выгорания, усиление творческой активности работников  и </a:t>
            </a:r>
            <a:r>
              <a:rPr lang="ru-RU" dirty="0" err="1" smtClean="0"/>
              <a:t>пр</a:t>
            </a:r>
            <a:r>
              <a:rPr lang="ru-RU" dirty="0" smtClean="0"/>
              <a:t>………………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674" y="365125"/>
            <a:ext cx="3994483" cy="28823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674" y="3572622"/>
            <a:ext cx="3955379" cy="263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Клиент</a:t>
            </a:r>
            <a:endParaRPr lang="ru-RU" sz="60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Не </a:t>
            </a:r>
            <a:r>
              <a:rPr lang="ru-RU" sz="5400" b="1" dirty="0" err="1" smtClean="0"/>
              <a:t>Хатико</a:t>
            </a:r>
            <a:r>
              <a:rPr lang="ru-RU" sz="5400" b="1" dirty="0" smtClean="0"/>
              <a:t>. </a:t>
            </a:r>
            <a:r>
              <a:rPr lang="ru-RU" sz="5400" b="1" dirty="0" smtClean="0">
                <a:solidFill>
                  <a:srgbClr val="FF0000"/>
                </a:solidFill>
              </a:rPr>
              <a:t>Сидеть и долго ждать вас не будет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29512"/>
            <a:ext cx="5181600" cy="4143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09" y="4695825"/>
            <a:ext cx="48577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43001"/>
            <a:ext cx="12320337" cy="9240253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86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Во всём должна быть мера</a:t>
            </a: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 smtClean="0"/>
              <a:t>Какое-либо избыточное их использования мгновенно увеличить себестоимость продукции и уменьшить прибыль предприятия.</a:t>
            </a:r>
            <a:endParaRPr lang="ru-RU" sz="4000" dirty="0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400" dirty="0" smtClean="0"/>
              <a:t>Неоправданная экономия ресурсов также невыгодна, </a:t>
            </a:r>
            <a:r>
              <a:rPr lang="ru-RU" sz="4400" dirty="0" err="1" smtClean="0"/>
              <a:t>т.к</a:t>
            </a:r>
            <a:r>
              <a:rPr lang="ru-RU" sz="4400" dirty="0" smtClean="0"/>
              <a:t> приводит к ухудшению качества продукции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366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43001"/>
            <a:ext cx="12320337" cy="9240253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77386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Во всём должна быть мера</a:t>
            </a: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838200" y="882316"/>
            <a:ext cx="5181600" cy="673768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 smtClean="0"/>
              <a:t>Лишние люди на производстве - это низкая производительность труда и высокая себестоимость продукции за счет неоправданных выплат денег в виде заработной платы. </a:t>
            </a:r>
            <a:endParaRPr lang="ru-RU" sz="4000" dirty="0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6172200" y="882316"/>
            <a:ext cx="5763126" cy="673768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4400" dirty="0" smtClean="0"/>
              <a:t>Меньшая численность персонала дает некоторую экономию заработной платы, но приводит к диспропорциям между структурными подразделениями, нарушению производственного ритма со всеми вытекающими последствиями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628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Предмет  и объект нормирования труда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Предмет</a:t>
            </a:r>
            <a:r>
              <a:rPr lang="ru-RU" dirty="0" smtClean="0"/>
              <a:t> -  длительность трудовых процессов во времени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объектом</a:t>
            </a:r>
            <a:r>
              <a:rPr lang="ru-RU" dirty="0" smtClean="0"/>
              <a:t> может быть любая целесообразная деятельность человека как физическая, так и умственная, т.е. трудовой процесс в его конкретном и специфическом проявлении.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4" y="3256547"/>
            <a:ext cx="4555958" cy="292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7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29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67" y="735274"/>
            <a:ext cx="9882666" cy="47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6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29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26" y="431051"/>
            <a:ext cx="10551804" cy="61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7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084" y="0"/>
            <a:ext cx="8883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1284" y="-304801"/>
            <a:ext cx="15240000" cy="741145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95" y="290523"/>
            <a:ext cx="9962147" cy="58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4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6" y="-753864"/>
            <a:ext cx="12429245" cy="76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3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7" y="0"/>
            <a:ext cx="12063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Основоположники современной науки об организации труда и управлении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19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	</a:t>
            </a: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	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ru-RU" b="1" dirty="0" smtClean="0"/>
              <a:t>Супруги </a:t>
            </a:r>
            <a:r>
              <a:rPr lang="ru-RU" b="1" dirty="0"/>
              <a:t>Фрэнк </a:t>
            </a:r>
            <a:r>
              <a:rPr lang="ru-RU" b="1" dirty="0" err="1"/>
              <a:t>Гилбрет</a:t>
            </a:r>
            <a:r>
              <a:rPr lang="ru-RU" b="1" dirty="0"/>
              <a:t> (1868-1924) и </a:t>
            </a:r>
            <a:r>
              <a:rPr lang="ru-RU" b="1" dirty="0" err="1"/>
              <a:t>Лилиан</a:t>
            </a:r>
            <a:r>
              <a:rPr lang="ru-RU" b="1" dirty="0"/>
              <a:t> </a:t>
            </a:r>
            <a:r>
              <a:rPr lang="ru-RU" b="1" dirty="0" err="1"/>
              <a:t>Гилбрет</a:t>
            </a:r>
            <a:r>
              <a:rPr lang="ru-RU" b="1" dirty="0"/>
              <a:t> (1878 -1972)  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700" y="1717674"/>
            <a:ext cx="5400600" cy="350894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58" y="0"/>
            <a:ext cx="9630761" cy="722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1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291" y="83479"/>
            <a:ext cx="9283338" cy="696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1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57" y="-168007"/>
            <a:ext cx="8917577" cy="677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110" y="4175204"/>
            <a:ext cx="3250366" cy="230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6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47" y="228802"/>
            <a:ext cx="8499296" cy="631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3522006"/>
            <a:ext cx="3755439" cy="28165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689" y="142467"/>
            <a:ext cx="2775272" cy="33128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145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31704" y="2132857"/>
            <a:ext cx="5308866" cy="897057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rgbClr val="002060"/>
                </a:solidFill>
              </a:rPr>
              <a:t>Видеоролик</a:t>
            </a:r>
            <a:endParaRPr lang="ru-RU" b="1" dirty="0">
              <a:ln/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712" y="3573016"/>
            <a:ext cx="5308866" cy="1656184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rgbClr val="C00000"/>
                </a:solidFill>
              </a:rPr>
              <a:t>Роль Алексея Стаханова в повышении норм выработки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12422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483</Words>
  <Application>Microsoft Office PowerPoint</Application>
  <PresentationFormat>Широкоэкранный</PresentationFormat>
  <Paragraphs>60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Нормирование труда персонала. Лекция 1</vt:lpstr>
      <vt:lpstr>СУЩНОСТЬ НОРМИРОВАНИЯ ТРУДА</vt:lpstr>
      <vt:lpstr>Значения нормирования труда</vt:lpstr>
      <vt:lpstr>Блоки раздела дисциплины «Нормирование труда»</vt:lpstr>
      <vt:lpstr>Презентация PowerPoint</vt:lpstr>
      <vt:lpstr>Суть нормирования труда </vt:lpstr>
      <vt:lpstr> Конкретная форма выражения меры труда = НОРМА  </vt:lpstr>
      <vt:lpstr>На основе норм затрат труда </vt:lpstr>
      <vt:lpstr>Выгоды использования норм труда</vt:lpstr>
      <vt:lpstr>Клиент</vt:lpstr>
      <vt:lpstr>Во всём должна быть мера</vt:lpstr>
      <vt:lpstr>Во всём должна быть мера</vt:lpstr>
      <vt:lpstr>Предмет  и объект нормирования труда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Основоположники современной науки об организации труда и управлении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Видеоролик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Нормирование труда персонала. Лекция 1</dc:title>
  <dc:creator>Николаева Виктория</dc:creator>
  <cp:lastModifiedBy>Николаева Виктория</cp:lastModifiedBy>
  <cp:revision>36</cp:revision>
  <dcterms:created xsi:type="dcterms:W3CDTF">2017-03-17T05:34:35Z</dcterms:created>
  <dcterms:modified xsi:type="dcterms:W3CDTF">2017-03-28T06:03:38Z</dcterms:modified>
</cp:coreProperties>
</file>