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94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s/slide79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9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s/slide9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slides/slide89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Default Extension="wmf" ContentType="image/x-wmf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6"/>
  </p:notesMasterIdLst>
  <p:sldIdLst>
    <p:sldId id="662" r:id="rId2"/>
    <p:sldId id="664" r:id="rId3"/>
    <p:sldId id="666" r:id="rId4"/>
    <p:sldId id="665" r:id="rId5"/>
    <p:sldId id="667" r:id="rId6"/>
    <p:sldId id="668" r:id="rId7"/>
    <p:sldId id="669" r:id="rId8"/>
    <p:sldId id="670" r:id="rId9"/>
    <p:sldId id="671" r:id="rId10"/>
    <p:sldId id="672" r:id="rId11"/>
    <p:sldId id="673" r:id="rId12"/>
    <p:sldId id="674" r:id="rId13"/>
    <p:sldId id="675" r:id="rId14"/>
    <p:sldId id="676" r:id="rId15"/>
    <p:sldId id="645" r:id="rId16"/>
    <p:sldId id="646" r:id="rId17"/>
    <p:sldId id="278" r:id="rId18"/>
    <p:sldId id="289" r:id="rId19"/>
    <p:sldId id="279" r:id="rId20"/>
    <p:sldId id="512" r:id="rId21"/>
    <p:sldId id="378" r:id="rId22"/>
    <p:sldId id="677" r:id="rId23"/>
    <p:sldId id="441" r:id="rId24"/>
    <p:sldId id="507" r:id="rId25"/>
    <p:sldId id="508" r:id="rId26"/>
    <p:sldId id="509" r:id="rId27"/>
    <p:sldId id="510" r:id="rId28"/>
    <p:sldId id="653" r:id="rId29"/>
    <p:sldId id="568" r:id="rId30"/>
    <p:sldId id="656" r:id="rId31"/>
    <p:sldId id="657" r:id="rId32"/>
    <p:sldId id="661" r:id="rId33"/>
    <p:sldId id="652" r:id="rId34"/>
    <p:sldId id="654" r:id="rId35"/>
    <p:sldId id="655" r:id="rId36"/>
    <p:sldId id="685" r:id="rId37"/>
    <p:sldId id="443" r:id="rId38"/>
    <p:sldId id="659" r:id="rId39"/>
    <p:sldId id="658" r:id="rId40"/>
    <p:sldId id="660" r:id="rId41"/>
    <p:sldId id="444" r:id="rId42"/>
    <p:sldId id="445" r:id="rId43"/>
    <p:sldId id="480" r:id="rId44"/>
    <p:sldId id="481" r:id="rId45"/>
    <p:sldId id="470" r:id="rId46"/>
    <p:sldId id="471" r:id="rId47"/>
    <p:sldId id="473" r:id="rId48"/>
    <p:sldId id="265" r:id="rId49"/>
    <p:sldId id="450" r:id="rId50"/>
    <p:sldId id="271" r:id="rId51"/>
    <p:sldId id="270" r:id="rId52"/>
    <p:sldId id="266" r:id="rId53"/>
    <p:sldId id="267" r:id="rId54"/>
    <p:sldId id="268" r:id="rId55"/>
    <p:sldId id="448" r:id="rId56"/>
    <p:sldId id="679" r:id="rId57"/>
    <p:sldId id="680" r:id="rId58"/>
    <p:sldId id="449" r:id="rId59"/>
    <p:sldId id="681" r:id="rId60"/>
    <p:sldId id="495" r:id="rId61"/>
    <p:sldId id="493" r:id="rId62"/>
    <p:sldId id="483" r:id="rId63"/>
    <p:sldId id="484" r:id="rId64"/>
    <p:sldId id="482" r:id="rId65"/>
    <p:sldId id="496" r:id="rId66"/>
    <p:sldId id="498" r:id="rId67"/>
    <p:sldId id="683" r:id="rId68"/>
    <p:sldId id="499" r:id="rId69"/>
    <p:sldId id="485" r:id="rId70"/>
    <p:sldId id="486" r:id="rId71"/>
    <p:sldId id="487" r:id="rId72"/>
    <p:sldId id="488" r:id="rId73"/>
    <p:sldId id="489" r:id="rId74"/>
    <p:sldId id="490" r:id="rId75"/>
    <p:sldId id="684" r:id="rId76"/>
    <p:sldId id="454" r:id="rId77"/>
    <p:sldId id="647" r:id="rId78"/>
    <p:sldId id="648" r:id="rId79"/>
    <p:sldId id="649" r:id="rId80"/>
    <p:sldId id="455" r:id="rId81"/>
    <p:sldId id="456" r:id="rId82"/>
    <p:sldId id="457" r:id="rId83"/>
    <p:sldId id="458" r:id="rId84"/>
    <p:sldId id="459" r:id="rId85"/>
    <p:sldId id="460" r:id="rId86"/>
    <p:sldId id="461" r:id="rId87"/>
    <p:sldId id="462" r:id="rId88"/>
    <p:sldId id="463" r:id="rId89"/>
    <p:sldId id="464" r:id="rId90"/>
    <p:sldId id="465" r:id="rId91"/>
    <p:sldId id="466" r:id="rId92"/>
    <p:sldId id="467" r:id="rId93"/>
    <p:sldId id="468" r:id="rId94"/>
    <p:sldId id="469" r:id="rId9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6740" autoAdjust="0"/>
    <p:restoredTop sz="94660"/>
  </p:normalViewPr>
  <p:slideViewPr>
    <p:cSldViewPr>
      <p:cViewPr varScale="1">
        <p:scale>
          <a:sx n="110" d="100"/>
          <a:sy n="110" d="100"/>
        </p:scale>
        <p:origin x="-212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97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7F5F5C-4DEE-4CEC-BB10-9E4A42298449}" type="datetimeFigureOut">
              <a:rPr lang="ru-RU" smtClean="0"/>
              <a:pPr/>
              <a:t>08.11.2015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80F467-458A-4E24-B506-D2D9426971A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4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565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155651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1508E1A-B176-4691-A6FE-28A1DC8B4A73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577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7168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684B6A1-9BCC-42F7-805B-5777135967EA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</a:t>
            </a:fld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smtClean="0"/>
              <a:t>Марина Викторовна</a:t>
            </a:r>
          </a:p>
          <a:p>
            <a:pPr eaLnBrk="1" hangingPunct="1">
              <a:spcBef>
                <a:spcPct val="0"/>
              </a:spcBef>
            </a:pPr>
            <a:r>
              <a:rPr lang="ru-RU" smtClean="0">
                <a:latin typeface="Times New Roman" pitchFamily="18" charset="0"/>
                <a:cs typeface="Times New Roman" pitchFamily="18" charset="0"/>
              </a:rPr>
              <a:t>Зинаида Ивановна</a:t>
            </a:r>
            <a:endParaRPr lang="ru-RU" smtClean="0"/>
          </a:p>
        </p:txBody>
      </p:sp>
      <p:sp>
        <p:nvSpPr>
          <p:cNvPr id="72708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3DD9EB0-04DE-454A-B4D6-A202348E4B36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19</a:t>
            </a:fld>
            <a:endParaRPr 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Еще до начала работы работодатель может понять, подойдет человек для работы в компании или нет. Анализ результатов большинства методов проводит психолог. Как правило, крупные компании имеют в своем штате психолога, который участвует в выборе кандидатов. Ведь только проведя полный профессиональный анализ, можно выявить все достоинства и недостатки 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80F467-458A-4E24-B506-D2D9426971A8}" type="slidenum">
              <a:rPr lang="ru-RU" smtClean="0"/>
              <a:pPr/>
              <a:t>30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Один из наиболее практичных путей предоставления информации — создание пакета документов, который состоит из обычных рекламных материалов и специфических материалов, подготовленных специально для конкретного работника. 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80F467-458A-4E24-B506-D2D9426971A8}" type="slidenum">
              <a:rPr lang="ru-RU" smtClean="0"/>
              <a:pPr/>
              <a:t>37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80F467-458A-4E24-B506-D2D9426971A8}" type="slidenum">
              <a:rPr lang="ru-RU" smtClean="0"/>
              <a:pPr/>
              <a:t>50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50C05-28F6-45A4-BB58-4C667F5534FA}" type="datetimeFigureOut">
              <a:rPr lang="ru-RU" smtClean="0"/>
              <a:pPr/>
              <a:t>08.11.2015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D9EEC-64A5-431B-97AD-F875E3FBE4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50C05-28F6-45A4-BB58-4C667F5534FA}" type="datetimeFigureOut">
              <a:rPr lang="ru-RU" smtClean="0"/>
              <a:pPr/>
              <a:t>08.11.2015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D9EEC-64A5-431B-97AD-F875E3FBE4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50C05-28F6-45A4-BB58-4C667F5534FA}" type="datetimeFigureOut">
              <a:rPr lang="ru-RU" smtClean="0"/>
              <a:pPr/>
              <a:t>08.11.2015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D9EEC-64A5-431B-97AD-F875E3FBE4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50C05-28F6-45A4-BB58-4C667F5534FA}" type="datetimeFigureOut">
              <a:rPr lang="ru-RU" smtClean="0"/>
              <a:pPr/>
              <a:t>08.11.2015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D9EEC-64A5-431B-97AD-F875E3FBE4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50C05-28F6-45A4-BB58-4C667F5534FA}" type="datetimeFigureOut">
              <a:rPr lang="ru-RU" smtClean="0"/>
              <a:pPr/>
              <a:t>08.11.2015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D9EEC-64A5-431B-97AD-F875E3FBE4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50C05-28F6-45A4-BB58-4C667F5534FA}" type="datetimeFigureOut">
              <a:rPr lang="ru-RU" smtClean="0"/>
              <a:pPr/>
              <a:t>08.11.2015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D9EEC-64A5-431B-97AD-F875E3FBE4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50C05-28F6-45A4-BB58-4C667F5534FA}" type="datetimeFigureOut">
              <a:rPr lang="ru-RU" smtClean="0"/>
              <a:pPr/>
              <a:t>08.11.2015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D9EEC-64A5-431B-97AD-F875E3FBE4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50C05-28F6-45A4-BB58-4C667F5534FA}" type="datetimeFigureOut">
              <a:rPr lang="ru-RU" smtClean="0"/>
              <a:pPr/>
              <a:t>08.11.2015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D9EEC-64A5-431B-97AD-F875E3FBE4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50C05-28F6-45A4-BB58-4C667F5534FA}" type="datetimeFigureOut">
              <a:rPr lang="ru-RU" smtClean="0"/>
              <a:pPr/>
              <a:t>08.11.2015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D9EEC-64A5-431B-97AD-F875E3FBE4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50C05-28F6-45A4-BB58-4C667F5534FA}" type="datetimeFigureOut">
              <a:rPr lang="ru-RU" smtClean="0"/>
              <a:pPr/>
              <a:t>08.11.2015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D9EEC-64A5-431B-97AD-F875E3FBE4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50C05-28F6-45A4-BB58-4C667F5534FA}" type="datetimeFigureOut">
              <a:rPr lang="ru-RU" smtClean="0"/>
              <a:pPr/>
              <a:t>08.11.2015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D9EEC-64A5-431B-97AD-F875E3FBE4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863600" y="647700"/>
            <a:ext cx="7773988" cy="51895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102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5AD9D4-802A-48A3-A48C-D563DF8D906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0" y="685800"/>
            <a:ext cx="70866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524000" y="2057400"/>
            <a:ext cx="3467100" cy="3505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5143500" y="2057400"/>
            <a:ext cx="3467100" cy="1676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5143500" y="3886200"/>
            <a:ext cx="3467100" cy="1676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450C05-28F6-45A4-BB58-4C667F5534FA}" type="datetimeFigureOut">
              <a:rPr lang="ru-RU" smtClean="0"/>
              <a:pPr/>
              <a:t>08.11.2015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BD9EEC-64A5-431B-97AD-F875E3FBE40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4" r:id="rId12"/>
    <p:sldLayoutId id="2147483665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://psihologi.biz/im10rom/201125646.jpg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.xml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hyperlink" Target="//commons.wikimedia.org/wiki/File:Samsung_Logo.svg?uselang=ru" TargetMode="External"/><Relationship Id="rId7" Type="http://schemas.openxmlformats.org/officeDocument/2006/relationships/hyperlink" Target="http://images.yandex.ru/yandsearch?p=2&amp;text=%D1%88%D1%82%D0%B0%D0%B1%20%D0%BA%D0%B2%D0%B0%D1%80%D1%82%D0%B8%D1%80%D0%B0%20%D1%81%D0%B0%D0%BC%D1%81%D1%83%D0%BD%D0%B3&amp;pos=85&amp;uinfo=sw-1285-sh-592-fw-1060-fh-448-pd-1&amp;rpt=simage&amp;img_url=http://upload.wikimedia.org/wikipedia/commons/thumb/0/04/Harcourt_House_MassMutual_Tower.jpg/250px-Harcourt_House_MassMutual_Tower.jpg" TargetMode="External"/><Relationship Id="rId2" Type="http://schemas.openxmlformats.org/officeDocument/2006/relationships/hyperlink" Target="http://ru.wikipedia.org/wiki/%D0%9C%D0%B8%D1%81%D1%81%D0%B8%D1%8F_%D0%BE%D1%80%D0%B3%D0%B0%D0%BD%D0%B8%D0%B7%D0%B0%D1%86%D0%B8%D0%B8" TargetMode="Externa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2.jpeg"/><Relationship Id="rId5" Type="http://schemas.openxmlformats.org/officeDocument/2006/relationships/hyperlink" Target="http://images.yandex.ru/yandsearch?p=1&amp;text=%D1%88%D1%82%D0%B0%D0%B1%20%D0%BA%D0%B2%D0%B0%D1%80%D1%82%D0%B8%D1%80%D0%B0%20%D1%81%D0%B0%D0%BC%D1%81%D1%83%D0%BD%D0%B3&amp;pos=52&amp;uinfo=sw-1285-sh-592-fw-1060-fh-448-pd-1&amp;rpt=simage&amp;img_url=http://l3.yimg.com/bt/api/res/1.2/_HC00GMJbLvIUs3lC8kkUg--/YXBwaWQ9eW5ld3M7cT04NTt3PTYwMA--/http://media.zenfs.com/en_sg/News/AFP/photo_1353911023530-2-0.jpg" TargetMode="External"/><Relationship Id="rId4" Type="http://schemas.openxmlformats.org/officeDocument/2006/relationships/image" Target="../media/image41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hyperlink" Target="http://images.yandex.ru/yandsearch?p=2&amp;text=%D0%BF%D1%80%D0%B5%D0%B7%D0%B5%D0%BD%D1%82%D0%B0%D1%86%D0%B8%D0%B8%20%20%D0%BA%D0%BE%D0%BC%D0%BF%D0%B0%D0%BD%D0%B8%D0%B8%20%D1%81%D0%B0%D0%BC%D1%81%D1%83%D0%BD%D0%B3&amp;pos=67&amp;uinfo=sw-1285-sh-592-fw-1060-fh-448-pd-1&amp;rpt=simage&amp;img_url=http://24gadget.ru/uploads/posts/2012-10/thumbs/1349241905_img_2477.jpg" TargetMode="External"/><Relationship Id="rId1" Type="http://schemas.openxmlformats.org/officeDocument/2006/relationships/slideLayout" Target="../slideLayouts/slideLayout6.xml"/><Relationship Id="rId4" Type="http://schemas.openxmlformats.org/officeDocument/2006/relationships/hyperlink" Target="http://www.samsung.com/ru/aboutsamsung/corporateprofile/downloads/sec_global_codeofconduct.pdf" TargetMode="Externa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hyperlink" Target="http://images.yandex.ru/yandsearch?p=2&amp;text=%D1%80%D0%B0%D0%B1%D0%BE%D1%82%D0%BD%D0%B8%D0%BA%D0%B8%20%D1%81%D0%B0%D0%BC%D1%81%D1%83%D0%BD%D0%B3&amp;pos=65&amp;uinfo=sw-1285-sh-592-fw-1060-fh-448-pd-1&amp;rpt=simage&amp;img_url=http://img2.news.zing.vn/2012/12/26/u38.jpg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6.jpeg"/><Relationship Id="rId4" Type="http://schemas.openxmlformats.org/officeDocument/2006/relationships/hyperlink" Target="http://images.yandex.ru/yandsearch?p=1&amp;text=%D0%B8%D0%BD%D0%B6%D0%B5%D0%BD%D0%B5%D1%80%D1%8B%20%D0%BA%D0%BE%D0%BC%D0%BF%D0%B0%D0%BD%D0%B8%D0%B8%20%D1%81%D0%B0%D0%BC%D1%81%D1%83%D0%BD%D0%B3&amp;pos=35&amp;uinfo=sw-1285-sh-592-fw-1060-fh-448-pd-1&amp;rpt=simage&amp;img_url=http://zhelezyaka.com/images/2013/05/14/icon-samsung-5g.jpg" TargetMode="Externa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hyperlink" Target="//commons.wikimedia.org/wiki/File:Samsung_Logo.svg?uselang=ru" TargetMode="Externa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47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hyperlink" Target="//commons.wikimedia.org/wiki/File:Samsung_Logo.svg?uselang=ru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0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hyperlink" Target="//commons.wikimedia.org/wiki/File:Samsung_Logo.svg?uselang=ru" TargetMode="External"/><Relationship Id="rId1" Type="http://schemas.openxmlformats.org/officeDocument/2006/relationships/slideLayout" Target="../slideLayouts/slideLayout6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hyperlink" Target="//commons.wikimedia.org/wiki/File:Samsung_Logo.svg?uselang=ru" TargetMode="Externa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3.jpeg"/><Relationship Id="rId5" Type="http://schemas.openxmlformats.org/officeDocument/2006/relationships/image" Target="../media/image52.jpeg"/><Relationship Id="rId4" Type="http://schemas.openxmlformats.org/officeDocument/2006/relationships/image" Target="../media/image51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hyperlink" Target="//commons.wikimedia.org/wiki/File:Samsung_Logo.svg?uselang=ru" TargetMode="External"/><Relationship Id="rId1" Type="http://schemas.openxmlformats.org/officeDocument/2006/relationships/slideLayout" Target="../slideLayouts/slideLayout6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hyperlink" Target="//commons.wikimedia.org/wiki/File:Samsung_Logo.svg?uselang=ru" TargetMode="Externa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6.jpeg"/><Relationship Id="rId5" Type="http://schemas.openxmlformats.org/officeDocument/2006/relationships/image" Target="../media/image55.jpeg"/><Relationship Id="rId4" Type="http://schemas.openxmlformats.org/officeDocument/2006/relationships/image" Target="../media/image54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hyperlink" Target="//commons.wikimedia.org/wiki/File:Samsung_Logo.svg?uselang=ru" TargetMode="External"/><Relationship Id="rId1" Type="http://schemas.openxmlformats.org/officeDocument/2006/relationships/slideLayout" Target="../slideLayouts/slideLayout6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hyperlink" Target="//commons.wikimedia.org/wiki/File:Samsung_Logo.svg?uselang=ru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7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hyperlink" Target="//commons.wikimedia.org/wiki/File:Samsung_Logo.svg?uselang=ru" TargetMode="Externa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0.jpeg"/><Relationship Id="rId5" Type="http://schemas.openxmlformats.org/officeDocument/2006/relationships/image" Target="../media/image59.jpeg"/><Relationship Id="rId4" Type="http://schemas.openxmlformats.org/officeDocument/2006/relationships/image" Target="../media/image58.pn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hyperlink" Target="//commons.wikimedia.org/wiki/File:Samsung_Logo.svg?uselang=ru" TargetMode="External"/><Relationship Id="rId1" Type="http://schemas.openxmlformats.org/officeDocument/2006/relationships/slideLayout" Target="../slideLayouts/slideLayout6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6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hyperlink" Target="//commons.wikimedia.org/wiki/File:Samsung_Logo.svg?uselang=ru" TargetMode="Externa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4.jpeg"/><Relationship Id="rId5" Type="http://schemas.openxmlformats.org/officeDocument/2006/relationships/image" Target="../media/image63.jpeg"/><Relationship Id="rId4" Type="http://schemas.openxmlformats.org/officeDocument/2006/relationships/image" Target="../media/image62.jpe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hyperlink" Target="//commons.wikimedia.org/wiki/File:Samsung_Logo.svg?uselang=ru" TargetMode="Externa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7.png"/><Relationship Id="rId5" Type="http://schemas.openxmlformats.org/officeDocument/2006/relationships/image" Target="../media/image66.jpeg"/><Relationship Id="rId4" Type="http://schemas.openxmlformats.org/officeDocument/2006/relationships/image" Target="../media/image65.jpe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hyperlink" Target="//commons.wikimedia.org/wiki/File:Samsung_Logo.svg?uselang=ru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9.jpeg"/><Relationship Id="rId4" Type="http://schemas.openxmlformats.org/officeDocument/2006/relationships/image" Target="../media/image68.jpe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73.jpeg"/><Relationship Id="rId2" Type="http://schemas.openxmlformats.org/officeDocument/2006/relationships/hyperlink" Target="//commons.wikimedia.org/wiki/File:Samsung_Logo.svg?uselang=ru" TargetMode="Externa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2.jpeg"/><Relationship Id="rId5" Type="http://schemas.openxmlformats.org/officeDocument/2006/relationships/image" Target="../media/image71.jpeg"/><Relationship Id="rId4" Type="http://schemas.openxmlformats.org/officeDocument/2006/relationships/image" Target="../media/image7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pPr algn="l">
              <a:defRPr/>
            </a:pPr>
            <a:fld id="{B2801534-9FFF-491F-861E-EA333256F2F8}" type="slidenum">
              <a:rPr lang="ru-RU">
                <a:cs typeface="Arial" pitchFamily="34" charset="0"/>
              </a:rPr>
              <a:pPr algn="l">
                <a:defRPr/>
              </a:pPr>
              <a:t>2</a:t>
            </a:fld>
            <a:endParaRPr lang="ru-RU">
              <a:cs typeface="Arial" pitchFamily="34" charset="0"/>
            </a:endParaRPr>
          </a:p>
        </p:txBody>
      </p:sp>
      <p:sp>
        <p:nvSpPr>
          <p:cNvPr id="109570" name="Rectangle 2"/>
          <p:cNvSpPr>
            <a:spLocks noGrp="1" noChangeArrowheads="1"/>
          </p:cNvSpPr>
          <p:nvPr>
            <p:ph type="title"/>
          </p:nvPr>
        </p:nvSpPr>
        <p:spPr>
          <a:xfrm>
            <a:off x="827088" y="260350"/>
            <a:ext cx="7777162" cy="568325"/>
          </a:xfrm>
        </p:spPr>
        <p:txBody>
          <a:bodyPr/>
          <a:lstStyle/>
          <a:p>
            <a:r>
              <a:rPr lang="ru-RU" sz="2800" smtClean="0"/>
              <a:t>Краткая характеристика видов оргструктур</a:t>
            </a:r>
          </a:p>
        </p:txBody>
      </p:sp>
      <p:sp>
        <p:nvSpPr>
          <p:cNvPr id="10957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71500" y="1125538"/>
            <a:ext cx="4864100" cy="5518150"/>
          </a:xfrm>
        </p:spPr>
        <p:txBody>
          <a:bodyPr/>
          <a:lstStyle/>
          <a:p>
            <a:pPr>
              <a:buFontTx/>
              <a:buNone/>
            </a:pPr>
            <a:r>
              <a:rPr lang="ru-RU" sz="2400" b="1" u="sng" smtClean="0">
                <a:solidFill>
                  <a:srgbClr val="CC0099"/>
                </a:solidFill>
              </a:rPr>
              <a:t>Иерархические:</a:t>
            </a:r>
          </a:p>
          <a:p>
            <a:r>
              <a:rPr lang="ru-RU" altLang="ja-JP" sz="1800" b="1" smtClean="0">
                <a:cs typeface="ＭＳ Ｐゴシック"/>
              </a:rPr>
              <a:t>«жесткие» структуры управления</a:t>
            </a:r>
          </a:p>
          <a:p>
            <a:r>
              <a:rPr lang="ru-RU" altLang="ja-JP" sz="1800" b="1" smtClean="0">
                <a:cs typeface="ＭＳ Ｐゴシック"/>
              </a:rPr>
              <a:t>строятся на базе </a:t>
            </a:r>
            <a:r>
              <a:rPr lang="ru-RU" altLang="ja-JP" sz="1800" b="1" smtClean="0">
                <a:solidFill>
                  <a:srgbClr val="CC0099"/>
                </a:solidFill>
                <a:cs typeface="ＭＳ Ｐゴシック"/>
              </a:rPr>
              <a:t>иерархического принципа</a:t>
            </a:r>
            <a:r>
              <a:rPr lang="ru-RU" altLang="ja-JP" sz="1800" b="1" smtClean="0">
                <a:cs typeface="ＭＳ Ｐゴシック"/>
              </a:rPr>
              <a:t> и </a:t>
            </a:r>
            <a:r>
              <a:rPr lang="ru-RU" altLang="ja-JP" sz="1800" b="1" smtClean="0">
                <a:solidFill>
                  <a:srgbClr val="CC0099"/>
                </a:solidFill>
                <a:cs typeface="ＭＳ Ｐゴシック"/>
              </a:rPr>
              <a:t>единоначалия</a:t>
            </a:r>
            <a:endParaRPr lang="ru-RU" altLang="ja-JP" sz="1800" b="1" smtClean="0">
              <a:cs typeface="ＭＳ Ｐゴシック"/>
            </a:endParaRPr>
          </a:p>
          <a:p>
            <a:r>
              <a:rPr lang="ru-RU" altLang="ja-JP" sz="1800" b="1" smtClean="0">
                <a:cs typeface="ＭＳ Ｐゴシック"/>
              </a:rPr>
              <a:t>ориентированы на </a:t>
            </a:r>
            <a:r>
              <a:rPr lang="ru-RU" altLang="ja-JP" sz="1800" b="1" smtClean="0">
                <a:solidFill>
                  <a:srgbClr val="CC0099"/>
                </a:solidFill>
                <a:cs typeface="ＭＳ Ｐゴシック"/>
              </a:rPr>
              <a:t>коммуникации</a:t>
            </a:r>
            <a:r>
              <a:rPr lang="ru-RU" altLang="ja-JP" sz="1800" b="1" smtClean="0">
                <a:solidFill>
                  <a:srgbClr val="3333FF"/>
                </a:solidFill>
                <a:cs typeface="ＭＳ Ｐゴシック"/>
              </a:rPr>
              <a:t> </a:t>
            </a:r>
            <a:r>
              <a:rPr lang="ru-RU" altLang="ja-JP" sz="1800" b="1" smtClean="0">
                <a:solidFill>
                  <a:srgbClr val="CC0099"/>
                </a:solidFill>
                <a:cs typeface="ＭＳ Ｐゴシック"/>
              </a:rPr>
              <a:t>вертикального</a:t>
            </a:r>
            <a:r>
              <a:rPr lang="ru-RU" altLang="ja-JP" sz="1800" b="1" smtClean="0">
                <a:solidFill>
                  <a:srgbClr val="3333FF"/>
                </a:solidFill>
                <a:cs typeface="ＭＳ Ｐゴシック"/>
              </a:rPr>
              <a:t> </a:t>
            </a:r>
            <a:r>
              <a:rPr lang="ru-RU" altLang="ja-JP" sz="1800" b="1" smtClean="0">
                <a:solidFill>
                  <a:srgbClr val="CC0099"/>
                </a:solidFill>
                <a:cs typeface="ＭＳ Ｐゴシック"/>
              </a:rPr>
              <a:t>типа</a:t>
            </a:r>
            <a:r>
              <a:rPr lang="ru-RU" altLang="ja-JP" sz="1800" b="1" smtClean="0">
                <a:cs typeface="ＭＳ Ｐゴシック"/>
              </a:rPr>
              <a:t> и </a:t>
            </a:r>
            <a:r>
              <a:rPr lang="ru-RU" altLang="ja-JP" sz="1800" b="1" smtClean="0">
                <a:solidFill>
                  <a:srgbClr val="CC0099"/>
                </a:solidFill>
                <a:cs typeface="ＭＳ Ｐゴシック"/>
              </a:rPr>
              <a:t>функциональный</a:t>
            </a:r>
            <a:r>
              <a:rPr lang="ru-RU" altLang="ja-JP" sz="1800" b="1" smtClean="0">
                <a:solidFill>
                  <a:srgbClr val="3333FF"/>
                </a:solidFill>
                <a:cs typeface="ＭＳ Ｐゴシック"/>
              </a:rPr>
              <a:t> </a:t>
            </a:r>
            <a:r>
              <a:rPr lang="ru-RU" altLang="ja-JP" sz="1800" b="1" smtClean="0">
                <a:solidFill>
                  <a:srgbClr val="CC0099"/>
                </a:solidFill>
                <a:cs typeface="ＭＳ Ｐゴシック"/>
              </a:rPr>
              <a:t>подход</a:t>
            </a:r>
            <a:r>
              <a:rPr lang="ru-RU" altLang="ja-JP" sz="1800" b="1" smtClean="0">
                <a:cs typeface="ＭＳ Ｐゴシック"/>
              </a:rPr>
              <a:t> к управлению (в структуре управляющей системы создаются соответствующие функциональные подсистемы)</a:t>
            </a:r>
            <a:endParaRPr lang="ru-RU" altLang="ja-JP" sz="1800" smtClean="0">
              <a:cs typeface="ＭＳ Ｐゴシック"/>
            </a:endParaRPr>
          </a:p>
        </p:txBody>
      </p:sp>
      <p:sp>
        <p:nvSpPr>
          <p:cNvPr id="109572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356100" y="981075"/>
            <a:ext cx="4537075" cy="4968875"/>
          </a:xfrm>
        </p:spPr>
        <p:txBody>
          <a:bodyPr/>
          <a:lstStyle/>
          <a:p>
            <a:pPr>
              <a:buFontTx/>
              <a:buNone/>
            </a:pPr>
            <a:r>
              <a:rPr lang="ru-RU" sz="2400" b="1" smtClean="0"/>
              <a:t>      </a:t>
            </a:r>
            <a:endParaRPr lang="ru-RU" sz="1800" b="1" smtClean="0"/>
          </a:p>
        </p:txBody>
      </p:sp>
      <p:pic>
        <p:nvPicPr>
          <p:cNvPr id="109573" name="Picture 5" descr="j0283209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40425" y="1989138"/>
            <a:ext cx="2574925" cy="302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112642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112643" name="Picture 2" descr="http://www.sergeeva-i.narod.ru/sou/page3.files/image001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38" y="500063"/>
            <a:ext cx="6572250" cy="603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pPr algn="l">
              <a:defRPr/>
            </a:pPr>
            <a:fld id="{047E8A26-2C87-4CEB-938D-46062100608F}" type="slidenum">
              <a:rPr lang="ru-RU">
                <a:cs typeface="Arial" pitchFamily="34" charset="0"/>
              </a:rPr>
              <a:pPr algn="l">
                <a:defRPr/>
              </a:pPr>
              <a:t>4</a:t>
            </a:fld>
            <a:endParaRPr lang="ru-RU">
              <a:cs typeface="Arial" pitchFamily="34" charset="0"/>
            </a:endParaRPr>
          </a:p>
        </p:txBody>
      </p:sp>
      <p:sp>
        <p:nvSpPr>
          <p:cNvPr id="148482" name="Rectangle 2"/>
          <p:cNvSpPr>
            <a:spLocks noGrp="1" noChangeArrowheads="1"/>
          </p:cNvSpPr>
          <p:nvPr>
            <p:ph type="title"/>
          </p:nvPr>
        </p:nvSpPr>
        <p:spPr>
          <a:xfrm>
            <a:off x="827088" y="333375"/>
            <a:ext cx="7777162" cy="568325"/>
          </a:xfrm>
        </p:spPr>
        <p:txBody>
          <a:bodyPr/>
          <a:lstStyle/>
          <a:p>
            <a:r>
              <a:rPr lang="ru-RU" sz="2800" smtClean="0"/>
              <a:t>Краткая характеристика типов оргструктур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395288" y="981075"/>
            <a:ext cx="5976937" cy="4968875"/>
          </a:xfrm>
        </p:spPr>
        <p:txBody>
          <a:bodyPr/>
          <a:lstStyle/>
          <a:p>
            <a:pPr>
              <a:buFontTx/>
              <a:buNone/>
            </a:pPr>
            <a:r>
              <a:rPr lang="ru-RU" sz="2400" b="1" smtClean="0"/>
              <a:t>      </a:t>
            </a:r>
            <a:r>
              <a:rPr lang="ru-RU" sz="2400" b="1" u="sng" smtClean="0">
                <a:solidFill>
                  <a:srgbClr val="CC0099"/>
                </a:solidFill>
              </a:rPr>
              <a:t>Органические</a:t>
            </a:r>
            <a:r>
              <a:rPr lang="ru-RU" sz="2000" b="1" u="sng" smtClean="0">
                <a:solidFill>
                  <a:srgbClr val="CC0099"/>
                </a:solidFill>
              </a:rPr>
              <a:t>:</a:t>
            </a:r>
          </a:p>
          <a:p>
            <a:pPr lvl="1"/>
            <a:r>
              <a:rPr lang="ru-RU" altLang="ja-JP" sz="1800" b="1" smtClean="0">
                <a:cs typeface="ＭＳ Ｐゴシック"/>
              </a:rPr>
              <a:t>гибкие структуры, способные </a:t>
            </a:r>
            <a:r>
              <a:rPr lang="ru-RU" altLang="ja-JP" sz="1800" b="1" smtClean="0">
                <a:solidFill>
                  <a:srgbClr val="CC0099"/>
                </a:solidFill>
                <a:cs typeface="ＭＳ Ｐゴシック"/>
              </a:rPr>
              <a:t>адаптировать свою форму</a:t>
            </a:r>
            <a:r>
              <a:rPr lang="ru-RU" altLang="ja-JP" sz="1800" b="1" smtClean="0">
                <a:cs typeface="ＭＳ Ｐゴシック"/>
              </a:rPr>
              <a:t>, приспосабливаясь к изменяющимся условиям внешней среды</a:t>
            </a:r>
            <a:endParaRPr lang="ru-RU" altLang="ja-JP" sz="1800" smtClean="0">
              <a:cs typeface="ＭＳ Ｐゴシック"/>
            </a:endParaRPr>
          </a:p>
          <a:p>
            <a:pPr lvl="1"/>
            <a:r>
              <a:rPr lang="ru-RU" altLang="ja-JP" sz="1800" b="1" smtClean="0">
                <a:cs typeface="ＭＳ Ｐゴシック"/>
              </a:rPr>
              <a:t>Начали развиваться в конце 70-х годов </a:t>
            </a:r>
            <a:r>
              <a:rPr lang="en-US" altLang="ja-JP" sz="1800" b="1" smtClean="0">
                <a:cs typeface="ＭＳ Ｐゴシック"/>
              </a:rPr>
              <a:t>XX </a:t>
            </a:r>
            <a:r>
              <a:rPr lang="ru-RU" altLang="ja-JP" sz="1800" b="1" smtClean="0">
                <a:cs typeface="ＭＳ Ｐゴシック"/>
              </a:rPr>
              <a:t>в. под влиянием следующих факторов: </a:t>
            </a:r>
          </a:p>
          <a:p>
            <a:pPr lvl="2"/>
            <a:r>
              <a:rPr lang="ru-RU" altLang="ja-JP" sz="1800" b="1" smtClean="0">
                <a:cs typeface="ＭＳ Ｐゴシック"/>
              </a:rPr>
              <a:t>резкое обострение конкуренции</a:t>
            </a:r>
          </a:p>
          <a:p>
            <a:pPr lvl="2"/>
            <a:r>
              <a:rPr lang="ru-RU" altLang="ja-JP" sz="1800" b="1" smtClean="0">
                <a:cs typeface="ＭＳ Ｐゴシック"/>
              </a:rPr>
              <a:t>необходимость быстрой реакции на изменения рынка</a:t>
            </a:r>
          </a:p>
          <a:p>
            <a:pPr lvl="2"/>
            <a:r>
              <a:rPr lang="ru-RU" altLang="ja-JP" sz="1800" b="1" smtClean="0">
                <a:cs typeface="ＭＳ Ｐゴシック"/>
              </a:rPr>
              <a:t>несоответствие структур иерархического типа новым экономическим условиям </a:t>
            </a:r>
            <a:r>
              <a:rPr lang="ru-RU" sz="1800" b="1" smtClean="0"/>
              <a:t> </a:t>
            </a:r>
          </a:p>
        </p:txBody>
      </p:sp>
      <p:pic>
        <p:nvPicPr>
          <p:cNvPr id="148484" name="Picture 4" descr="j023301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43663" y="2420938"/>
            <a:ext cx="2374900" cy="2881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Матричная оргструктура</a:t>
            </a:r>
          </a:p>
        </p:txBody>
      </p:sp>
      <p:sp>
        <p:nvSpPr>
          <p:cNvPr id="149506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149507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149508" name="Picture 2" descr="http://orgstructura.ru/files/images/matrix-structure-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813" y="1428750"/>
            <a:ext cx="7831137" cy="4576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29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Проектные структуры</a:t>
            </a:r>
            <a:endParaRPr lang="ru-RU" dirty="0" smtClean="0"/>
          </a:p>
        </p:txBody>
      </p:sp>
      <p:sp>
        <p:nvSpPr>
          <p:cNvPr id="150530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150531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150532" name="Picture 2" descr="http://refdb.ru/images/716/1430197/m4db36e3e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1604" y="4143380"/>
            <a:ext cx="6772275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0533" name="Picture 4" descr="http://refdb.ru/images/716/1430197/m2f7b24c7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28860" y="1285860"/>
            <a:ext cx="46863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3" name="Содержимое 2"/>
          <p:cNvSpPr>
            <a:spLocks noGrp="1"/>
          </p:cNvSpPr>
          <p:nvPr>
            <p:ph idx="1"/>
          </p:nvPr>
        </p:nvSpPr>
        <p:spPr>
          <a:xfrm>
            <a:off x="457200" y="1357313"/>
            <a:ext cx="8229600" cy="4768850"/>
          </a:xfrm>
        </p:spPr>
        <p:txBody>
          <a:bodyPr/>
          <a:lstStyle/>
          <a:p>
            <a:endParaRPr lang="ru-RU" smtClean="0"/>
          </a:p>
        </p:txBody>
      </p:sp>
      <p:pic>
        <p:nvPicPr>
          <p:cNvPr id="151554" name="Picture 2" descr="http://refdb.ru/images/716/1430197/m209dfc2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85875"/>
            <a:ext cx="9144000" cy="3414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1555" name="Заголовок 4"/>
          <p:cNvSpPr>
            <a:spLocks noGrp="1"/>
          </p:cNvSpPr>
          <p:nvPr>
            <p:ph type="title"/>
          </p:nvPr>
        </p:nvSpPr>
        <p:spPr>
          <a:xfrm>
            <a:off x="428625" y="0"/>
            <a:ext cx="8229600" cy="1143000"/>
          </a:xfrm>
        </p:spPr>
        <p:txBody>
          <a:bodyPr/>
          <a:lstStyle/>
          <a:p>
            <a:r>
              <a:rPr lang="ru-RU" smtClean="0"/>
              <a:t>Оргструктуры проектов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Кросс-функциональные</a:t>
            </a:r>
          </a:p>
        </p:txBody>
      </p:sp>
      <p:sp>
        <p:nvSpPr>
          <p:cNvPr id="152578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152579" name="Picture 2" descr="http://www.sergeeva-i.narod.ru/sou/page3.files/image003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63" y="1714500"/>
            <a:ext cx="7140575" cy="431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1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4400">
                <a:latin typeface="+mj-lt"/>
                <a:ea typeface="+mj-ea"/>
                <a:cs typeface="+mj-cs"/>
              </a:rPr>
              <a:t>Бригадная оргструктура</a:t>
            </a:r>
            <a:endParaRPr lang="ru-RU" sz="4400" dirty="0">
              <a:latin typeface="+mj-lt"/>
              <a:ea typeface="+mj-ea"/>
              <a:cs typeface="+mj-cs"/>
            </a:endParaRPr>
          </a:p>
        </p:txBody>
      </p:sp>
      <p:pic>
        <p:nvPicPr>
          <p:cNvPr id="153603" name="Picture 2" descr="http://www.sergeeva-i.narod.ru/sou/page3.files/image004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71688" y="1857375"/>
            <a:ext cx="4929187" cy="3686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Бригадная оргструктура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85786" y="1428736"/>
            <a:ext cx="7500990" cy="4525963"/>
          </a:xfrm>
        </p:spPr>
        <p:txBody>
          <a:bodyPr rtlCol="0">
            <a:normAutofit fontScale="55000" lnSpcReduction="20000"/>
          </a:bodyPr>
          <a:lstStyle/>
          <a:p>
            <a:pPr marL="0" indent="449263">
              <a:spcBef>
                <a:spcPct val="0"/>
              </a:spcBef>
              <a:buFont typeface="Arial" pitchFamily="34" charset="0"/>
              <a:buNone/>
              <a:defRPr/>
            </a:pPr>
            <a:r>
              <a:rPr lang="ru-RU" sz="4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Преимущества </a:t>
            </a:r>
            <a:r>
              <a:rPr lang="ru-RU" sz="4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бригадной/</a:t>
            </a:r>
            <a:r>
              <a:rPr lang="ru-RU" sz="4400" b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кросс-функциональной</a:t>
            </a:r>
            <a:r>
              <a:rPr lang="ru-RU" sz="4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структуры:</a:t>
            </a:r>
            <a:endParaRPr lang="ru-RU" sz="4400" dirty="0" smtClean="0">
              <a:latin typeface="Arial" pitchFamily="34" charset="0"/>
              <a:cs typeface="Arial" pitchFamily="34" charset="0"/>
            </a:endParaRPr>
          </a:p>
          <a:p>
            <a:pPr marL="0" indent="0" eaLnBrk="0" hangingPunct="0">
              <a:spcBef>
                <a:spcPct val="0"/>
              </a:spcBef>
              <a:buFontTx/>
              <a:buChar char="•"/>
              <a:defRPr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сокращение управленческого аппарата, повышение эффективности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управления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eaLnBrk="0" hangingPunct="0">
              <a:spcBef>
                <a:spcPct val="0"/>
              </a:spcBef>
              <a:buFontTx/>
              <a:buChar char="•"/>
              <a:defRPr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гибкое использование кадров, их знаний и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компетентности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eaLnBrk="0" hangingPunct="0">
              <a:spcBef>
                <a:spcPct val="0"/>
              </a:spcBef>
              <a:buFontTx/>
              <a:buChar char="•"/>
              <a:defRPr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работа в группах создает условия для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самосовершенствования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eaLnBrk="0" hangingPunct="0">
              <a:spcBef>
                <a:spcPct val="0"/>
              </a:spcBef>
              <a:buFontTx/>
              <a:buChar char="•"/>
              <a:defRPr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возможность применения эффективных методов планирования и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управления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eaLnBrk="0" hangingPunct="0">
              <a:spcBef>
                <a:spcPct val="0"/>
              </a:spcBef>
              <a:buFontTx/>
              <a:buChar char="•"/>
              <a:defRPr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сокращается потребность в специалистах широкого профиля.</a:t>
            </a:r>
            <a:endParaRPr lang="ru-RU" sz="36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449263" eaLnBrk="0" hangingPunct="0">
              <a:spcBef>
                <a:spcPct val="0"/>
              </a:spcBef>
              <a:buFont typeface="Arial" pitchFamily="34" charset="0"/>
              <a:buNone/>
              <a:defRPr/>
            </a:pPr>
            <a:endParaRPr lang="ru-RU" sz="4400" b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449263" eaLnBrk="0" hangingPunct="0">
              <a:spcBef>
                <a:spcPct val="0"/>
              </a:spcBef>
              <a:buFont typeface="Arial" pitchFamily="34" charset="0"/>
              <a:buNone/>
              <a:defRPr/>
            </a:pPr>
            <a:r>
              <a:rPr lang="ru-RU" sz="4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Недостатки бригадной/</a:t>
            </a:r>
            <a:r>
              <a:rPr lang="ru-RU" sz="4400" b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кросс-функциональной</a:t>
            </a:r>
            <a:r>
              <a:rPr lang="ru-RU" sz="4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структуры:</a:t>
            </a:r>
            <a:endParaRPr lang="ru-RU" sz="4400" dirty="0" smtClean="0">
              <a:latin typeface="Arial" pitchFamily="34" charset="0"/>
              <a:cs typeface="Arial" pitchFamily="34" charset="0"/>
            </a:endParaRPr>
          </a:p>
          <a:p>
            <a:pPr marL="0" indent="0" eaLnBrk="0" hangingPunct="0">
              <a:spcBef>
                <a:spcPct val="0"/>
              </a:spcBef>
              <a:buFontTx/>
              <a:buChar char="•"/>
              <a:defRPr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усложнение взаимодействия (в особенности для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кросс-функциональной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структуры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0" indent="0" eaLnBrk="0" hangingPunct="0">
              <a:spcBef>
                <a:spcPct val="0"/>
              </a:spcBef>
              <a:buFontTx/>
              <a:buChar char="•"/>
              <a:defRPr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сложность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в координации работ отдельных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бригад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eaLnBrk="0" hangingPunct="0">
              <a:spcBef>
                <a:spcPct val="0"/>
              </a:spcBef>
              <a:buFontTx/>
              <a:buChar char="•"/>
              <a:defRPr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высокая квалификация и ответственность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персонала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eaLnBrk="0" hangingPunct="0">
              <a:spcBef>
                <a:spcPct val="0"/>
              </a:spcBef>
              <a:buFontTx/>
              <a:buChar char="•"/>
              <a:defRPr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высокие требования к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коммуникациям</a:t>
            </a:r>
            <a:endParaRPr lang="ru-RU" sz="36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/>
          </a:p>
        </p:txBody>
      </p:sp>
      <p:sp>
        <p:nvSpPr>
          <p:cNvPr id="154627" name="Rectangle 3"/>
          <p:cNvSpPr>
            <a:spLocks noChangeArrowheads="1"/>
          </p:cNvSpPr>
          <p:nvPr/>
        </p:nvSpPr>
        <p:spPr bwMode="auto">
          <a:xfrm>
            <a:off x="0" y="0"/>
            <a:ext cx="184150" cy="36988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ru-RU">
              <a:cs typeface="Arial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pPr algn="l">
              <a:defRPr/>
            </a:pPr>
            <a:fld id="{30A10B69-485E-4201-A36C-CFBC133ED757}" type="slidenum">
              <a:rPr lang="ru-RU">
                <a:cs typeface="Arial" pitchFamily="34" charset="0"/>
              </a:rPr>
              <a:pPr algn="l">
                <a:defRPr/>
              </a:pPr>
              <a:t>11</a:t>
            </a:fld>
            <a:endParaRPr lang="ru-RU">
              <a:cs typeface="Arial" pitchFamily="34" charset="0"/>
            </a:endParaRPr>
          </a:p>
        </p:txBody>
      </p:sp>
      <p:sp>
        <p:nvSpPr>
          <p:cNvPr id="34819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476250"/>
            <a:ext cx="8351837" cy="360363"/>
          </a:xfrm>
        </p:spPr>
        <p:txBody>
          <a:bodyPr rtlCol="0">
            <a:normAutofit fontScale="90000"/>
          </a:bodyPr>
          <a:lstStyle/>
          <a:p>
            <a:pPr marL="685800" indent="-685800" fontAlgn="auto">
              <a:spcAft>
                <a:spcPts val="0"/>
              </a:spcAft>
              <a:defRPr/>
            </a:pPr>
            <a:r>
              <a:rPr lang="ru-RU" sz="2800" dirty="0" smtClean="0"/>
              <a:t>Поощрение горизонтальных структур</a:t>
            </a:r>
          </a:p>
        </p:txBody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052513"/>
            <a:ext cx="8207375" cy="5040312"/>
          </a:xfrm>
        </p:spPr>
        <p:txBody>
          <a:bodyPr rtlCol="0">
            <a:normAutofit fontScale="92500" lnSpcReduction="20000"/>
          </a:bodyPr>
          <a:lstStyle/>
          <a:p>
            <a:pPr marL="381000" indent="-38100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 smtClean="0"/>
              <a:t>Поощрение развития горизонтальных структур позволяет, не ломая существующие вертикальные структуры, получать все преимущества горизонтальных структур. С этой целью используются горизонтальные процессы, пересекающие рамки структурных подразделений и объединяющие отдельные задачи в единое целое. </a:t>
            </a:r>
          </a:p>
          <a:p>
            <a:pPr marL="381000" indent="-38100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 smtClean="0"/>
              <a:t>Примеры горизонтальных структур:                               рабочие группы, комитеты, проектные                             команды и т. д. </a:t>
            </a:r>
          </a:p>
          <a:p>
            <a:pPr marL="381000" indent="-38100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 smtClean="0"/>
              <a:t>Данные горизонтальные структуры могут                                   нейтрализовать недостатки вертикальных.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7" name="Rectangle 2"/>
          <p:cNvSpPr>
            <a:spLocks noGrp="1" noChangeArrowheads="1"/>
          </p:cNvSpPr>
          <p:nvPr>
            <p:ph type="title"/>
          </p:nvPr>
        </p:nvSpPr>
        <p:spPr>
          <a:xfrm>
            <a:off x="1619250" y="333375"/>
            <a:ext cx="6121400" cy="863600"/>
          </a:xfrm>
          <a:solidFill>
            <a:srgbClr val="CCFFFF"/>
          </a:solidFill>
        </p:spPr>
        <p:txBody>
          <a:bodyPr/>
          <a:lstStyle/>
          <a:p>
            <a:r>
              <a:rPr lang="ru-RU" sz="2400" smtClean="0"/>
              <a:t>Отличие процессного подхода от функционального подхода</a:t>
            </a:r>
          </a:p>
        </p:txBody>
      </p:sp>
      <p:pic>
        <p:nvPicPr>
          <p:cNvPr id="40963" name="Picture 3" descr="147035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95288" y="4149725"/>
            <a:ext cx="3529012" cy="2078038"/>
          </a:xfrm>
        </p:spPr>
      </p:pic>
      <p:sp>
        <p:nvSpPr>
          <p:cNvPr id="157699" name="Rectangle 4"/>
          <p:cNvSpPr>
            <a:spLocks noChangeArrowheads="1"/>
          </p:cNvSpPr>
          <p:nvPr/>
        </p:nvSpPr>
        <p:spPr bwMode="auto">
          <a:xfrm>
            <a:off x="179388" y="1484313"/>
            <a:ext cx="3960812" cy="2592387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rgbClr val="000000"/>
              </a:buClr>
              <a:buSzPct val="50000"/>
              <a:buFont typeface="Wingdings" pitchFamily="2" charset="2"/>
              <a:buChar char="n"/>
            </a:pPr>
            <a:r>
              <a:rPr lang="ru-RU" sz="2000" b="1">
                <a:solidFill>
                  <a:srgbClr val="000000"/>
                </a:solidFill>
                <a:latin typeface="Arial Narrow" pitchFamily="34" charset="0"/>
              </a:rPr>
              <a:t>Основное внимание на межфункциональные процессы</a:t>
            </a:r>
          </a:p>
          <a:p>
            <a:pPr marL="342900" indent="-342900">
              <a:spcBef>
                <a:spcPct val="20000"/>
              </a:spcBef>
              <a:buClr>
                <a:srgbClr val="000000"/>
              </a:buClr>
              <a:buSzPct val="50000"/>
              <a:buFont typeface="Wingdings" pitchFamily="2" charset="2"/>
              <a:buChar char="n"/>
            </a:pPr>
            <a:r>
              <a:rPr lang="ru-RU" sz="2000" b="1">
                <a:solidFill>
                  <a:srgbClr val="000000"/>
                </a:solidFill>
                <a:latin typeface="Arial Narrow" pitchFamily="34" charset="0"/>
              </a:rPr>
              <a:t>Работники ориентированны на основную цель – удовлетворение клиента</a:t>
            </a:r>
          </a:p>
          <a:p>
            <a:pPr marL="342900" indent="-342900">
              <a:spcBef>
                <a:spcPct val="20000"/>
              </a:spcBef>
              <a:buClr>
                <a:srgbClr val="000000"/>
              </a:buClr>
              <a:buSzPct val="50000"/>
              <a:buFont typeface="Wingdings" pitchFamily="2" charset="2"/>
              <a:buChar char="n"/>
            </a:pPr>
            <a:r>
              <a:rPr lang="ru-RU" sz="2000" b="1">
                <a:solidFill>
                  <a:srgbClr val="000000"/>
                </a:solidFill>
                <a:latin typeface="Arial Narrow" pitchFamily="34" charset="0"/>
              </a:rPr>
              <a:t>Выстроены внутренние взаимосвязи клиент- поставщик</a:t>
            </a:r>
          </a:p>
        </p:txBody>
      </p:sp>
      <p:sp>
        <p:nvSpPr>
          <p:cNvPr id="157700" name="Rectangle 5"/>
          <p:cNvSpPr>
            <a:spLocks noChangeArrowheads="1"/>
          </p:cNvSpPr>
          <p:nvPr/>
        </p:nvSpPr>
        <p:spPr bwMode="auto">
          <a:xfrm>
            <a:off x="4211638" y="1484313"/>
            <a:ext cx="4608512" cy="2520950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rgbClr val="000000"/>
              </a:buClr>
              <a:buSzPct val="50000"/>
              <a:buFont typeface="Wingdings" pitchFamily="2" charset="2"/>
              <a:buChar char="n"/>
            </a:pPr>
            <a:r>
              <a:rPr lang="ru-RU" sz="2000" b="1">
                <a:solidFill>
                  <a:srgbClr val="000000"/>
                </a:solidFill>
                <a:latin typeface="Arial Narrow" pitchFamily="34" charset="0"/>
              </a:rPr>
              <a:t>Основное внимание на самостоятельные функции отдельных подразделений, должностных лиц</a:t>
            </a:r>
          </a:p>
          <a:p>
            <a:pPr marL="342900" indent="-342900">
              <a:spcBef>
                <a:spcPct val="20000"/>
              </a:spcBef>
              <a:buClr>
                <a:srgbClr val="000000"/>
              </a:buClr>
              <a:buSzPct val="50000"/>
              <a:buFont typeface="Wingdings" pitchFamily="2" charset="2"/>
              <a:buChar char="n"/>
            </a:pPr>
            <a:r>
              <a:rPr lang="ru-RU" sz="2000" b="1">
                <a:solidFill>
                  <a:srgbClr val="000000"/>
                </a:solidFill>
                <a:latin typeface="Arial Narrow" pitchFamily="34" charset="0"/>
              </a:rPr>
              <a:t>Работники не ориентированны на целевые задачи предприятия</a:t>
            </a:r>
          </a:p>
          <a:p>
            <a:pPr marL="342900" indent="-342900">
              <a:spcBef>
                <a:spcPct val="20000"/>
              </a:spcBef>
              <a:buClr>
                <a:srgbClr val="000000"/>
              </a:buClr>
              <a:buSzPct val="50000"/>
              <a:buFont typeface="Wingdings" pitchFamily="2" charset="2"/>
              <a:buChar char="n"/>
            </a:pPr>
            <a:r>
              <a:rPr lang="ru-RU" sz="2000" b="1">
                <a:solidFill>
                  <a:srgbClr val="000000"/>
                </a:solidFill>
                <a:latin typeface="Arial Narrow" pitchFamily="34" charset="0"/>
              </a:rPr>
              <a:t>Обмен информацией крайне усложнен</a:t>
            </a:r>
          </a:p>
          <a:p>
            <a:pPr marL="342900" indent="-342900">
              <a:spcBef>
                <a:spcPct val="20000"/>
              </a:spcBef>
              <a:buClr>
                <a:srgbClr val="000000"/>
              </a:buClr>
              <a:buSzPct val="50000"/>
              <a:buFont typeface="Wingdings" pitchFamily="2" charset="2"/>
              <a:buChar char="n"/>
            </a:pPr>
            <a:endParaRPr lang="ru-RU" sz="2000" b="1">
              <a:solidFill>
                <a:srgbClr val="000000"/>
              </a:solidFill>
              <a:latin typeface="Arial Narrow" pitchFamily="34" charset="0"/>
            </a:endParaRPr>
          </a:p>
          <a:p>
            <a:pPr marL="342900" indent="-342900">
              <a:spcBef>
                <a:spcPct val="20000"/>
              </a:spcBef>
              <a:buClr>
                <a:srgbClr val="000000"/>
              </a:buClr>
              <a:buSzPct val="50000"/>
              <a:buFont typeface="Wingdings" pitchFamily="2" charset="2"/>
              <a:buChar char="n"/>
            </a:pPr>
            <a:endParaRPr lang="ru-RU" sz="2000" b="1">
              <a:solidFill>
                <a:srgbClr val="000000"/>
              </a:solidFill>
              <a:latin typeface="Arial Narrow" pitchFamily="34" charset="0"/>
            </a:endParaRPr>
          </a:p>
        </p:txBody>
      </p:sp>
      <p:pic>
        <p:nvPicPr>
          <p:cNvPr id="40967" name="Picture 7" descr="лебедь_рак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5148263" y="4149725"/>
            <a:ext cx="3240087" cy="2016125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09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09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pPr algn="l">
              <a:defRPr/>
            </a:pPr>
            <a:fld id="{9CFE8BB7-9986-4C9E-9E85-612ADB6F21DD}" type="slidenum">
              <a:rPr lang="ru-RU">
                <a:cs typeface="Arial" pitchFamily="34" charset="0"/>
              </a:rPr>
              <a:pPr algn="l">
                <a:defRPr/>
              </a:pPr>
              <a:t>13</a:t>
            </a:fld>
            <a:endParaRPr lang="ru-RU">
              <a:cs typeface="Arial" pitchFamily="34" charset="0"/>
            </a:endParaRPr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620713"/>
            <a:ext cx="8135938" cy="452437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400" smtClean="0"/>
              <a:t>Примеры выбора оргструктуры в соответствии корпоративной стратегией</a:t>
            </a:r>
          </a:p>
        </p:txBody>
      </p:sp>
      <p:sp>
        <p:nvSpPr>
          <p:cNvPr id="158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196975"/>
            <a:ext cx="8135938" cy="4826000"/>
          </a:xfrm>
        </p:spPr>
        <p:txBody>
          <a:bodyPr/>
          <a:lstStyle/>
          <a:p>
            <a:pPr lvl="1"/>
            <a:r>
              <a:rPr lang="ru-RU" altLang="ja-JP" b="1" smtClean="0">
                <a:cs typeface="ＭＳ Ｐゴシック"/>
              </a:rPr>
              <a:t>Стратегия </a:t>
            </a:r>
            <a:r>
              <a:rPr lang="ru-RU" altLang="ja-JP" b="1" smtClean="0">
                <a:solidFill>
                  <a:srgbClr val="CC0099"/>
                </a:solidFill>
                <a:cs typeface="ＭＳ Ｐゴシック"/>
              </a:rPr>
              <a:t>минимизации издержек </a:t>
            </a:r>
            <a:r>
              <a:rPr lang="en-US" altLang="ja-JP" b="1" smtClean="0">
                <a:solidFill>
                  <a:srgbClr val="CC0099"/>
                </a:solidFill>
                <a:cs typeface="ＭＳ Ｐゴシック"/>
              </a:rPr>
              <a:t> </a:t>
            </a:r>
            <a:r>
              <a:rPr lang="ru-RU" altLang="ja-JP" b="1" smtClean="0">
                <a:solidFill>
                  <a:srgbClr val="CC0099"/>
                </a:solidFill>
                <a:cs typeface="ＭＳ Ｐゴシック"/>
              </a:rPr>
              <a:t>      вертикальные структуры:</a:t>
            </a:r>
            <a:r>
              <a:rPr lang="ru-RU" altLang="ja-JP" b="1" smtClean="0">
                <a:cs typeface="ＭＳ Ｐゴシック"/>
              </a:rPr>
              <a:t> </a:t>
            </a:r>
          </a:p>
          <a:p>
            <a:pPr lvl="2"/>
            <a:r>
              <a:rPr lang="ru-RU" altLang="ja-JP" sz="1800" b="1" smtClean="0">
                <a:cs typeface="ＭＳ Ｐゴシック"/>
              </a:rPr>
              <a:t>контроль за выполнением технологического процесса </a:t>
            </a:r>
          </a:p>
          <a:p>
            <a:pPr lvl="2"/>
            <a:r>
              <a:rPr lang="ru-RU" altLang="ja-JP" sz="1800" b="1" smtClean="0">
                <a:cs typeface="ＭＳ Ｐゴシック"/>
              </a:rPr>
              <a:t>опора на исполнительную вертикаль и систему компенсации, связанную с соблюдением дисциплины</a:t>
            </a:r>
          </a:p>
          <a:p>
            <a:pPr lvl="1"/>
            <a:r>
              <a:rPr lang="ru-RU" altLang="ja-JP" b="1" smtClean="0">
                <a:cs typeface="ＭＳ Ｐゴシック"/>
              </a:rPr>
              <a:t>Стратегия </a:t>
            </a:r>
            <a:r>
              <a:rPr lang="ru-RU" altLang="ja-JP" b="1" smtClean="0">
                <a:solidFill>
                  <a:srgbClr val="CC0099"/>
                </a:solidFill>
                <a:cs typeface="ＭＳ Ｐゴシック"/>
              </a:rPr>
              <a:t>минимизации упущенной выгоды</a:t>
            </a:r>
            <a:r>
              <a:rPr lang="ru-RU" altLang="ja-JP" b="1" smtClean="0">
                <a:cs typeface="ＭＳ Ｐゴシック"/>
              </a:rPr>
              <a:t>                  (при выводе нового продукта на рынок)</a:t>
            </a:r>
            <a:r>
              <a:rPr lang="ru-RU" altLang="ja-JP" b="1" smtClean="0">
                <a:solidFill>
                  <a:srgbClr val="CC0099"/>
                </a:solidFill>
                <a:cs typeface="ＭＳ Ｐゴシック"/>
              </a:rPr>
              <a:t>          органические организационные структуры:</a:t>
            </a:r>
            <a:r>
              <a:rPr lang="ru-RU" altLang="ja-JP" b="1" smtClean="0">
                <a:cs typeface="ＭＳ Ｐゴシック"/>
              </a:rPr>
              <a:t> </a:t>
            </a:r>
          </a:p>
          <a:p>
            <a:pPr lvl="2"/>
            <a:r>
              <a:rPr lang="ru-RU" altLang="ja-JP" sz="1800" b="1" smtClean="0">
                <a:cs typeface="ＭＳ Ｐゴシック"/>
              </a:rPr>
              <a:t>больше скорость прохождения информации</a:t>
            </a:r>
          </a:p>
          <a:p>
            <a:pPr lvl="2"/>
            <a:r>
              <a:rPr lang="ru-RU" altLang="ja-JP" sz="1800" b="1" smtClean="0">
                <a:cs typeface="ＭＳ Ｐゴシック"/>
              </a:rPr>
              <a:t>больше прав при принятии решений </a:t>
            </a:r>
          </a:p>
          <a:p>
            <a:pPr lvl="2"/>
            <a:r>
              <a:rPr lang="ru-RU" altLang="ja-JP" sz="1800" b="1" smtClean="0">
                <a:cs typeface="ＭＳ Ｐゴシック"/>
              </a:rPr>
              <a:t>горизонтальные связи </a:t>
            </a:r>
          </a:p>
          <a:p>
            <a:pPr lvl="2"/>
            <a:r>
              <a:rPr lang="ru-RU" altLang="ja-JP" sz="1800" b="1" smtClean="0">
                <a:cs typeface="ＭＳ Ｐゴシック"/>
              </a:rPr>
              <a:t>система оплаты труда по результатам</a:t>
            </a:r>
            <a:r>
              <a:rPr lang="ru-RU" altLang="ja-JP" b="1" smtClean="0">
                <a:cs typeface="ＭＳ Ｐゴシック"/>
              </a:rPr>
              <a:t> </a:t>
            </a:r>
            <a:endParaRPr lang="ru-RU" b="1" smtClean="0"/>
          </a:p>
        </p:txBody>
      </p:sp>
      <p:pic>
        <p:nvPicPr>
          <p:cNvPr id="158724" name="Picture 4" descr="калькулятор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15188" y="4500563"/>
            <a:ext cx="1611312" cy="216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8725" name="AutoShape 6"/>
          <p:cNvSpPr>
            <a:spLocks noChangeArrowheads="1"/>
          </p:cNvSpPr>
          <p:nvPr/>
        </p:nvSpPr>
        <p:spPr bwMode="auto">
          <a:xfrm>
            <a:off x="7000875" y="1357313"/>
            <a:ext cx="431800" cy="287337"/>
          </a:xfrm>
          <a:prstGeom prst="rightArrow">
            <a:avLst>
              <a:gd name="adj1" fmla="val 50000"/>
              <a:gd name="adj2" fmla="val 37569"/>
            </a:avLst>
          </a:prstGeom>
          <a:noFill/>
          <a:ln w="25400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58726" name="AutoShape 7"/>
          <p:cNvSpPr>
            <a:spLocks noChangeArrowheads="1"/>
          </p:cNvSpPr>
          <p:nvPr/>
        </p:nvSpPr>
        <p:spPr bwMode="auto">
          <a:xfrm>
            <a:off x="8286750" y="3143250"/>
            <a:ext cx="431800" cy="361950"/>
          </a:xfrm>
          <a:prstGeom prst="rightArrow">
            <a:avLst>
              <a:gd name="adj1" fmla="val 50000"/>
              <a:gd name="adj2" fmla="val 29825"/>
            </a:avLst>
          </a:prstGeom>
          <a:noFill/>
          <a:ln w="25400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endParaRPr lang="ru-RU"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pPr algn="l">
              <a:defRPr/>
            </a:pPr>
            <a:fld id="{ACFE4250-7279-4A08-AE30-9EC5BA4006F2}" type="slidenum">
              <a:rPr lang="ru-RU">
                <a:cs typeface="Arial" pitchFamily="34" charset="0"/>
              </a:rPr>
              <a:pPr algn="l">
                <a:defRPr/>
              </a:pPr>
              <a:t>14</a:t>
            </a:fld>
            <a:endParaRPr lang="ru-RU">
              <a:cs typeface="Arial" pitchFamily="34" charset="0"/>
            </a:endParaRPr>
          </a:p>
        </p:txBody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1412875"/>
            <a:ext cx="5688013" cy="4464050"/>
          </a:xfrm>
        </p:spPr>
        <p:txBody>
          <a:bodyPr rtlCol="0">
            <a:normAutofit fontScale="85000"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altLang="ja-JP" b="1" smtClean="0"/>
              <a:t>Распространенные заблуждения:</a:t>
            </a:r>
            <a:r>
              <a:rPr lang="ru-RU" altLang="ja-JP" sz="1800" b="1" smtClean="0"/>
              <a:t> 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ru-RU" altLang="ja-JP" sz="1800" b="1" smtClean="0"/>
              <a:t>можно создать идеальную, лишенную недостатков </a:t>
            </a:r>
            <a:r>
              <a:rPr lang="ru-RU" sz="1800" b="1" smtClean="0"/>
              <a:t>организационную структуру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ru-RU" altLang="ja-JP" sz="1800" b="1" smtClean="0"/>
              <a:t>однажды разработанная структура будет оставаться идеальной всегда </a:t>
            </a:r>
          </a:p>
          <a:p>
            <a:pPr lvl="1" fontAlgn="auto">
              <a:spcAft>
                <a:spcPts val="0"/>
              </a:spcAft>
              <a:buFontTx/>
              <a:buNone/>
              <a:defRPr/>
            </a:pPr>
            <a:endParaRPr lang="ru-RU" altLang="ja-JP" sz="1000" b="1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smtClean="0"/>
              <a:t>Цель организационного проектирования: создание гибкой жизнеспособной структуры, отвечающей настоящим и прогнозируемым будущим условиям </a:t>
            </a:r>
            <a:r>
              <a:rPr lang="ru-RU" altLang="ja-JP" b="1" smtClean="0"/>
              <a:t> </a:t>
            </a:r>
          </a:p>
        </p:txBody>
      </p:sp>
      <p:pic>
        <p:nvPicPr>
          <p:cNvPr id="159747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27763" y="1484313"/>
            <a:ext cx="2447925" cy="36004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159748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64291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Что должно быть</a:t>
            </a:r>
            <a:br>
              <a:rPr lang="ru-RU" b="1" dirty="0" smtClean="0">
                <a:solidFill>
                  <a:srgbClr val="FF0000"/>
                </a:solidFill>
              </a:rPr>
            </a:b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7030A0"/>
                </a:solidFill>
              </a:rPr>
              <a:t>Раздел 1.Бизнес-модель  - все 9 блоков </a:t>
            </a:r>
          </a:p>
          <a:p>
            <a:r>
              <a:rPr lang="ru-RU" b="1" dirty="0" smtClean="0">
                <a:solidFill>
                  <a:srgbClr val="00B050"/>
                </a:solidFill>
              </a:rPr>
              <a:t>Раздел 2.Бизнес – процессы:</a:t>
            </a:r>
          </a:p>
          <a:p>
            <a:pPr>
              <a:buFont typeface="Wingdings" pitchFamily="2" charset="2"/>
              <a:buChar char="v"/>
            </a:pPr>
            <a:r>
              <a:rPr lang="ru-RU" sz="2400" b="1" dirty="0" smtClean="0">
                <a:solidFill>
                  <a:srgbClr val="00B050"/>
                </a:solidFill>
              </a:rPr>
              <a:t>       производственный</a:t>
            </a:r>
          </a:p>
          <a:p>
            <a:pPr>
              <a:buFont typeface="Wingdings" pitchFamily="2" charset="2"/>
              <a:buChar char="v"/>
            </a:pPr>
            <a:r>
              <a:rPr lang="ru-RU" sz="2400" b="1" dirty="0" smtClean="0">
                <a:solidFill>
                  <a:srgbClr val="00B050"/>
                </a:solidFill>
              </a:rPr>
              <a:t>       процесс обслуживания</a:t>
            </a:r>
          </a:p>
          <a:p>
            <a:r>
              <a:rPr lang="ru-RU" b="1" dirty="0" smtClean="0">
                <a:solidFill>
                  <a:srgbClr val="00B050"/>
                </a:solidFill>
              </a:rPr>
              <a:t>Функциональные стратегии</a:t>
            </a:r>
          </a:p>
          <a:p>
            <a:r>
              <a:rPr lang="ru-RU" b="1" dirty="0" smtClean="0">
                <a:solidFill>
                  <a:srgbClr val="00B050"/>
                </a:solidFill>
              </a:rPr>
              <a:t>Организационная структура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928662" y="5357826"/>
            <a:ext cx="74831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 каждому разделу - презентация и лист А4</a:t>
            </a:r>
            <a:endParaRPr lang="ru-R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ПОРТФОЛИО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728" y="1600200"/>
            <a:ext cx="7258072" cy="4525963"/>
          </a:xfrm>
        </p:spPr>
        <p:txBody>
          <a:bodyPr/>
          <a:lstStyle/>
          <a:p>
            <a:r>
              <a:rPr lang="ru-RU" dirty="0" smtClean="0"/>
              <a:t>Таблица ЗХУ</a:t>
            </a:r>
          </a:p>
          <a:p>
            <a:r>
              <a:rPr lang="ru-RU" dirty="0" smtClean="0"/>
              <a:t>Тест </a:t>
            </a:r>
            <a:r>
              <a:rPr lang="ru-RU" dirty="0" err="1" smtClean="0"/>
              <a:t>Адизеса</a:t>
            </a:r>
            <a:endParaRPr lang="ru-RU" dirty="0" smtClean="0"/>
          </a:p>
          <a:p>
            <a:r>
              <a:rPr lang="ru-RU" dirty="0" smtClean="0"/>
              <a:t>Бизнес-модель</a:t>
            </a:r>
          </a:p>
          <a:p>
            <a:r>
              <a:rPr lang="ru-RU" dirty="0" smtClean="0"/>
              <a:t>Процессы</a:t>
            </a:r>
          </a:p>
          <a:p>
            <a:r>
              <a:rPr lang="ru-RU" dirty="0" smtClean="0"/>
              <a:t>Стратегия</a:t>
            </a:r>
          </a:p>
          <a:p>
            <a:r>
              <a:rPr lang="ru-RU" dirty="0" err="1" smtClean="0"/>
              <a:t>Оргструктура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Line 5"/>
          <p:cNvSpPr>
            <a:spLocks noChangeShapeType="1"/>
          </p:cNvSpPr>
          <p:nvPr/>
        </p:nvSpPr>
        <p:spPr bwMode="auto">
          <a:xfrm>
            <a:off x="285720" y="1571612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123" name="Line 6"/>
          <p:cNvSpPr>
            <a:spLocks noChangeShapeType="1"/>
          </p:cNvSpPr>
          <p:nvPr/>
        </p:nvSpPr>
        <p:spPr bwMode="auto">
          <a:xfrm>
            <a:off x="357158" y="457200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124" name="Text Box 7"/>
          <p:cNvSpPr txBox="1">
            <a:spLocks noChangeArrowheads="1"/>
          </p:cNvSpPr>
          <p:nvPr/>
        </p:nvSpPr>
        <p:spPr bwMode="auto">
          <a:xfrm>
            <a:off x="785786" y="1643050"/>
            <a:ext cx="8067672" cy="2800767"/>
          </a:xfrm>
          <a:prstGeom prst="rect">
            <a:avLst/>
          </a:prstGeom>
          <a:solidFill>
            <a:srgbClr val="BBE0E3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4400" b="1" dirty="0">
                <a:latin typeface="Times New Roman" pitchFamily="18" charset="0"/>
                <a:cs typeface="Times New Roman" pitchFamily="18" charset="0"/>
              </a:rPr>
              <a:t>Лекция </a:t>
            </a: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5 Организация и планирование деятельности персонала на предприятии сервиса </a:t>
            </a:r>
            <a:endParaRPr lang="ru-RU" sz="4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25" name="Text Box 13"/>
          <p:cNvSpPr txBox="1">
            <a:spLocks noChangeArrowheads="1"/>
          </p:cNvSpPr>
          <p:nvPr/>
        </p:nvSpPr>
        <p:spPr bwMode="auto">
          <a:xfrm>
            <a:off x="373063" y="4378325"/>
            <a:ext cx="8496300" cy="208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ru-RU" sz="2400">
              <a:latin typeface="Calibri" pitchFamily="34" charset="0"/>
            </a:endParaRPr>
          </a:p>
        </p:txBody>
      </p:sp>
      <p:sp>
        <p:nvSpPr>
          <p:cNvPr id="5126" name="Прямоугольник 7"/>
          <p:cNvSpPr>
            <a:spLocks noChangeArrowheads="1"/>
          </p:cNvSpPr>
          <p:nvPr/>
        </p:nvSpPr>
        <p:spPr bwMode="auto">
          <a:xfrm>
            <a:off x="357188" y="285750"/>
            <a:ext cx="8429625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 b="1">
                <a:latin typeface="Calibri" pitchFamily="34" charset="0"/>
              </a:rPr>
              <a:t>Организация и планирование</a:t>
            </a:r>
            <a:r>
              <a:rPr lang="en-US" sz="3200" b="1">
                <a:latin typeface="Calibri" pitchFamily="34" charset="0"/>
              </a:rPr>
              <a:t> </a:t>
            </a:r>
            <a:r>
              <a:rPr lang="ru-RU" sz="3200" b="1">
                <a:latin typeface="Calibri" pitchFamily="34" charset="0"/>
              </a:rPr>
              <a:t>деятельности предприятий  сервиса</a:t>
            </a:r>
            <a:endParaRPr lang="ru-RU" sz="3200">
              <a:latin typeface="Calibri" pitchFamily="34" charset="0"/>
            </a:endParaRPr>
          </a:p>
        </p:txBody>
      </p:sp>
      <p:sp>
        <p:nvSpPr>
          <p:cNvPr id="5127" name="TextBox 8"/>
          <p:cNvSpPr txBox="1">
            <a:spLocks noChangeArrowheads="1"/>
          </p:cNvSpPr>
          <p:nvPr/>
        </p:nvSpPr>
        <p:spPr bwMode="auto">
          <a:xfrm>
            <a:off x="1714500" y="4572000"/>
            <a:ext cx="7375525" cy="175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400" b="1">
                <a:latin typeface="Times New Roman" pitchFamily="18" charset="0"/>
                <a:cs typeface="Times New Roman" pitchFamily="18" charset="0"/>
              </a:rPr>
              <a:t>Фалько Людмила Юрьевна</a:t>
            </a:r>
            <a:r>
              <a:rPr lang="ru-RU" sz="320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r>
              <a:rPr lang="ru-RU" sz="3200">
                <a:latin typeface="Times New Roman" pitchFamily="18" charset="0"/>
                <a:cs typeface="Times New Roman" pitchFamily="18" charset="0"/>
              </a:rPr>
              <a:t>доцент кафедры дизайна и технологий,</a:t>
            </a:r>
          </a:p>
          <a:p>
            <a:r>
              <a:rPr lang="ru-RU" sz="3200">
                <a:latin typeface="Times New Roman" pitchFamily="18" charset="0"/>
                <a:cs typeface="Times New Roman" pitchFamily="18" charset="0"/>
              </a:rPr>
              <a:t>кандидат технических наук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Номер слайда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265CDC58-FD82-45A8-88F9-78ABD375654C}" type="slidenum">
              <a:rPr lang="ru-RU">
                <a:cs typeface="Arial" pitchFamily="34" charset="0"/>
              </a:rPr>
              <a:pPr/>
              <a:t>18</a:t>
            </a:fld>
            <a:endParaRPr lang="ru-RU">
              <a:cs typeface="Arial" pitchFamily="34" charset="0"/>
            </a:endParaRPr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>
          <a:xfrm>
            <a:off x="900113" y="476250"/>
            <a:ext cx="7772400" cy="504825"/>
          </a:xfrm>
        </p:spPr>
        <p:txBody>
          <a:bodyPr>
            <a:noAutofit/>
          </a:bodyPr>
          <a:lstStyle/>
          <a:p>
            <a:pPr algn="ctr" eaLnBrk="1" hangingPunct="1"/>
            <a:r>
              <a:rPr lang="ru-RU" sz="4000" dirty="0" smtClean="0">
                <a:latin typeface="Arial Black" pitchFamily="34" charset="0"/>
              </a:rPr>
              <a:t>План лекции</a:t>
            </a:r>
          </a:p>
        </p:txBody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0034" y="1142984"/>
            <a:ext cx="8286808" cy="4319587"/>
          </a:xfrm>
        </p:spPr>
        <p:txBody>
          <a:bodyPr/>
          <a:lstStyle/>
          <a:p>
            <a:pPr eaLnBrk="1" hangingPunct="1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Управление персоналом на предприятии</a:t>
            </a:r>
          </a:p>
          <a:p>
            <a:pPr eaLnBrk="1" hangingPunct="1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Организационная культура предприятия</a:t>
            </a:r>
          </a:p>
          <a:p>
            <a:pPr eaLnBrk="1" hangingPunct="1"/>
            <a:endParaRPr lang="ru-RU" b="1" dirty="0" smtClean="0"/>
          </a:p>
        </p:txBody>
      </p:sp>
      <p:pic>
        <p:nvPicPr>
          <p:cNvPr id="5" name="Picture 5" descr="Картинка 10 из 8554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14546" y="2928934"/>
            <a:ext cx="4285630" cy="3078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b="1" smtClean="0"/>
              <a:t>Источники информации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47500" lnSpcReduction="2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5100" b="1" dirty="0" smtClean="0">
                <a:latin typeface="Times New Roman" pitchFamily="18" charset="0"/>
                <a:cs typeface="Times New Roman" pitchFamily="18" charset="0"/>
              </a:rPr>
              <a:t>Виноградова М.В. </a:t>
            </a:r>
            <a:r>
              <a:rPr lang="ru-RU" sz="5100" dirty="0" smtClean="0">
                <a:latin typeface="Times New Roman" pitchFamily="18" charset="0"/>
                <a:cs typeface="Times New Roman" pitchFamily="18" charset="0"/>
              </a:rPr>
              <a:t>Организация и планирование деятельности предприятий сервиса. Учебное пособие для студ. вузов.  / М.В. Виноградова, З.И.  Панина – М.: Изд-во торговая компания «Дашков и Ко», 2013. -448 с.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sz="5100" b="1" dirty="0" smtClean="0">
                <a:latin typeface="Times New Roman" pitchFamily="18" charset="0"/>
                <a:cs typeface="Times New Roman" pitchFamily="18" charset="0"/>
              </a:rPr>
              <a:t>Панина </a:t>
            </a:r>
            <a:r>
              <a:rPr lang="ru-RU" sz="5100" dirty="0" smtClean="0">
                <a:latin typeface="Times New Roman" pitchFamily="18" charset="0"/>
                <a:cs typeface="Times New Roman" pitchFamily="18" charset="0"/>
              </a:rPr>
              <a:t>З. И.</a:t>
            </a:r>
            <a:br>
              <a:rPr lang="ru-RU" sz="51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5100" dirty="0" smtClean="0">
                <a:latin typeface="Times New Roman" pitchFamily="18" charset="0"/>
                <a:cs typeface="Times New Roman" pitchFamily="18" charset="0"/>
              </a:rPr>
              <a:t>Организация и планирование деятельности предприятия сферы сервиса: практикум [для студентов </a:t>
            </a:r>
            <a:r>
              <a:rPr lang="ru-RU" sz="5100" dirty="0" err="1" smtClean="0">
                <a:latin typeface="Times New Roman" pitchFamily="18" charset="0"/>
                <a:cs typeface="Times New Roman" pitchFamily="18" charset="0"/>
              </a:rPr>
              <a:t>бакалавриата</a:t>
            </a:r>
            <a:r>
              <a:rPr lang="ru-RU" sz="5100" dirty="0" smtClean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5100" dirty="0" err="1" smtClean="0">
                <a:latin typeface="Times New Roman" pitchFamily="18" charset="0"/>
                <a:cs typeface="Times New Roman" pitchFamily="18" charset="0"/>
              </a:rPr>
              <a:t>специалитета</a:t>
            </a:r>
            <a:r>
              <a:rPr lang="ru-RU" sz="5100" dirty="0" smtClean="0">
                <a:latin typeface="Times New Roman" pitchFamily="18" charset="0"/>
                <a:cs typeface="Times New Roman" pitchFamily="18" charset="0"/>
              </a:rPr>
              <a:t>] / З. И. Панина, М. В. Виноградова. - 2-е изд. - М. : Дашков и К°, 2013. - 244 с.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sz="5100" b="1" dirty="0" smtClean="0">
                <a:latin typeface="Times New Roman" pitchFamily="18" charset="0"/>
                <a:cs typeface="Times New Roman" pitchFamily="18" charset="0"/>
              </a:rPr>
              <a:t>Презентационные материалы ПО ДИСЦИПЛИНЕ  в ХРАНИДИЩЕ ПЦУМ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ru-RU" sz="5100" b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Номер слайда 2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94BF9CEF-A6ED-400B-99DA-FA885B408D06}" type="slidenum">
              <a:rPr lang="ru-RU">
                <a:cs typeface="Arial" pitchFamily="34" charset="0"/>
              </a:rPr>
              <a:pPr/>
              <a:t>20</a:t>
            </a:fld>
            <a:endParaRPr lang="ru-RU">
              <a:cs typeface="Arial" pitchFamily="34" charset="0"/>
            </a:endParaRPr>
          </a:p>
        </p:txBody>
      </p:sp>
      <p:sp>
        <p:nvSpPr>
          <p:cNvPr id="2052" name="Rectangle 5"/>
          <p:cNvSpPr>
            <a:spLocks noChangeArrowheads="1"/>
          </p:cNvSpPr>
          <p:nvPr/>
        </p:nvSpPr>
        <p:spPr bwMode="auto">
          <a:xfrm>
            <a:off x="539750" y="1125538"/>
            <a:ext cx="7281863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342900" indent="-342900">
              <a:buFontTx/>
              <a:buBlip>
                <a:blip r:embed="rId3"/>
              </a:buBlip>
            </a:pPr>
            <a:r>
              <a:rPr lang="ru-RU" sz="2400" b="1" dirty="0"/>
              <a:t>Стратегическое управление</a:t>
            </a:r>
          </a:p>
          <a:p>
            <a:pPr marL="342900" indent="-342900">
              <a:buFontTx/>
              <a:buBlip>
                <a:blip r:embed="rId3"/>
              </a:buBlip>
            </a:pPr>
            <a:r>
              <a:rPr lang="ru-RU" b="1" dirty="0"/>
              <a:t>Сбалансированная система показателей</a:t>
            </a:r>
          </a:p>
          <a:p>
            <a:pPr marL="342900" indent="-342900">
              <a:buFontTx/>
              <a:buBlip>
                <a:blip r:embed="rId3"/>
              </a:buBlip>
            </a:pPr>
            <a:endParaRPr lang="ru-RU" sz="800" b="1" dirty="0"/>
          </a:p>
          <a:p>
            <a:pPr marL="342900" indent="-342900">
              <a:buFontTx/>
              <a:buBlip>
                <a:blip r:embed="rId3"/>
              </a:buBlip>
            </a:pPr>
            <a:r>
              <a:rPr lang="ru-RU" b="1" dirty="0"/>
              <a:t>Организационный дизайн</a:t>
            </a:r>
          </a:p>
          <a:p>
            <a:pPr marL="342900" indent="-342900">
              <a:buFontTx/>
              <a:buBlip>
                <a:blip r:embed="rId3"/>
              </a:buBlip>
            </a:pPr>
            <a:r>
              <a:rPr lang="ru-RU" b="1" dirty="0"/>
              <a:t>Управление персоналом</a:t>
            </a:r>
          </a:p>
          <a:p>
            <a:pPr marL="342900" indent="-342900">
              <a:buFontTx/>
              <a:buBlip>
                <a:blip r:embed="rId3"/>
              </a:buBlip>
            </a:pPr>
            <a:r>
              <a:rPr lang="ru-RU" b="1" dirty="0"/>
              <a:t>Управленческий учет</a:t>
            </a:r>
          </a:p>
          <a:p>
            <a:pPr marL="342900" indent="-342900">
              <a:buFontTx/>
              <a:buBlip>
                <a:blip r:embed="rId3"/>
              </a:buBlip>
            </a:pPr>
            <a:r>
              <a:rPr lang="ru-RU" b="1" dirty="0"/>
              <a:t>Финансовый учет</a:t>
            </a:r>
          </a:p>
          <a:p>
            <a:pPr marL="342900" indent="-342900">
              <a:buFontTx/>
              <a:buBlip>
                <a:blip r:embed="rId3"/>
              </a:buBlip>
            </a:pPr>
            <a:r>
              <a:rPr lang="ru-RU" b="1" dirty="0" err="1"/>
              <a:t>Бюджетирование</a:t>
            </a:r>
            <a:endParaRPr lang="ru-RU" b="1" dirty="0"/>
          </a:p>
          <a:p>
            <a:pPr marL="342900" indent="-342900">
              <a:buFontTx/>
              <a:buBlip>
                <a:blip r:embed="rId3"/>
              </a:buBlip>
            </a:pPr>
            <a:r>
              <a:rPr lang="ru-RU" b="1" dirty="0"/>
              <a:t>Бизнес-процессы</a:t>
            </a:r>
          </a:p>
          <a:p>
            <a:pPr marL="342900" indent="-342900">
              <a:buFontTx/>
              <a:buBlip>
                <a:blip r:embed="rId3"/>
              </a:buBlip>
            </a:pPr>
            <a:r>
              <a:rPr lang="ru-RU" b="1" dirty="0"/>
              <a:t>Автоматизация </a:t>
            </a:r>
            <a:r>
              <a:rPr lang="ru-RU" b="1" dirty="0" smtClean="0"/>
              <a:t> процессов</a:t>
            </a:r>
            <a:endParaRPr lang="ru-RU" b="1" dirty="0"/>
          </a:p>
          <a:p>
            <a:pPr marL="342900" indent="-342900">
              <a:buFontTx/>
              <a:buBlip>
                <a:blip r:embed="rId3"/>
              </a:buBlip>
            </a:pPr>
            <a:r>
              <a:rPr lang="ru-RU" b="1" dirty="0"/>
              <a:t>Информационные технологии</a:t>
            </a:r>
          </a:p>
          <a:p>
            <a:pPr marL="342900" indent="-342900">
              <a:buFontTx/>
              <a:buBlip>
                <a:blip r:embed="rId3"/>
              </a:buBlip>
            </a:pPr>
            <a:r>
              <a:rPr lang="ru-RU" b="1" dirty="0"/>
              <a:t>Система документооборота</a:t>
            </a:r>
          </a:p>
          <a:p>
            <a:pPr marL="342900" indent="-342900">
              <a:buFontTx/>
              <a:buBlip>
                <a:blip r:embed="rId3"/>
              </a:buBlip>
            </a:pPr>
            <a:r>
              <a:rPr lang="ru-RU" b="1" dirty="0"/>
              <a:t>Система корпоративных стандартов (фундамент) </a:t>
            </a:r>
          </a:p>
        </p:txBody>
      </p:sp>
      <p:graphicFrame>
        <p:nvGraphicFramePr>
          <p:cNvPr id="2050" name="Object 4"/>
          <p:cNvGraphicFramePr>
            <a:graphicFrameLocks noChangeAspect="1"/>
          </p:cNvGraphicFramePr>
          <p:nvPr>
            <p:ph/>
          </p:nvPr>
        </p:nvGraphicFramePr>
        <p:xfrm>
          <a:off x="4714876" y="1571612"/>
          <a:ext cx="4010975" cy="4429156"/>
        </p:xfrm>
        <a:graphic>
          <a:graphicData uri="http://schemas.openxmlformats.org/presentationml/2006/ole">
            <p:oleObj spid="_x0000_s83970" name="Visio" r:id="rId4" imgW="3277571" imgH="3228778" progId="">
              <p:embed/>
            </p:oleObj>
          </a:graphicData>
        </a:graphic>
      </p:graphicFrame>
      <p:sp>
        <p:nvSpPr>
          <p:cNvPr id="195590" name="Rectangle 6"/>
          <p:cNvSpPr>
            <a:spLocks noChangeArrowheads="1"/>
          </p:cNvSpPr>
          <p:nvPr/>
        </p:nvSpPr>
        <p:spPr bwMode="auto">
          <a:xfrm>
            <a:off x="684213" y="404813"/>
            <a:ext cx="7772400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b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ru-RU" sz="2800" b="1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Классическая схема системы управления</a:t>
            </a:r>
            <a:br>
              <a:rPr lang="ru-RU" sz="2800" b="1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</a:br>
            <a:r>
              <a:rPr lang="ru-RU" sz="2800" b="1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(«пирамида управления»)</a:t>
            </a:r>
          </a:p>
        </p:txBody>
      </p:sp>
      <p:sp>
        <p:nvSpPr>
          <p:cNvPr id="195591" name="Oval 7"/>
          <p:cNvSpPr>
            <a:spLocks noChangeArrowheads="1"/>
          </p:cNvSpPr>
          <p:nvPr/>
        </p:nvSpPr>
        <p:spPr bwMode="auto">
          <a:xfrm>
            <a:off x="857224" y="2071678"/>
            <a:ext cx="3384550" cy="504825"/>
          </a:xfrm>
          <a:prstGeom prst="ellips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195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559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1692275" y="333375"/>
            <a:ext cx="6408738" cy="792163"/>
          </a:xfrm>
        </p:spPr>
        <p:txBody>
          <a:bodyPr/>
          <a:lstStyle/>
          <a:p>
            <a:pPr eaLnBrk="1" hangingPunct="1"/>
            <a:r>
              <a:rPr lang="ru-RU" sz="4000" smtClean="0"/>
              <a:t>Управление персоналом:</a:t>
            </a:r>
          </a:p>
        </p:txBody>
      </p:sp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1285852" y="1214422"/>
            <a:ext cx="7127875" cy="4965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eaLnBrk="0" hangingPunct="0">
              <a:buFontTx/>
              <a:buAutoNum type="arabicPeriod"/>
            </a:pPr>
            <a:r>
              <a:rPr lang="ru-RU" sz="3200" dirty="0"/>
              <a:t>Кадровое планирование</a:t>
            </a:r>
          </a:p>
          <a:p>
            <a:pPr marL="342900" indent="-342900" eaLnBrk="0" hangingPunct="0"/>
            <a:r>
              <a:rPr lang="ru-RU" sz="3200" dirty="0"/>
              <a:t>2. Поиск кадров</a:t>
            </a:r>
          </a:p>
          <a:p>
            <a:pPr marL="342900" indent="-342900" eaLnBrk="0" hangingPunct="0"/>
            <a:r>
              <a:rPr lang="ru-RU" sz="3200" dirty="0"/>
              <a:t>3. Отбор кадров</a:t>
            </a:r>
          </a:p>
          <a:p>
            <a:pPr marL="342900" indent="-342900" eaLnBrk="0" hangingPunct="0"/>
            <a:r>
              <a:rPr lang="ru-RU" sz="3200" dirty="0"/>
              <a:t>4. Адаптация работников</a:t>
            </a:r>
          </a:p>
          <a:p>
            <a:pPr marL="342900" indent="-342900" eaLnBrk="0" hangingPunct="0"/>
            <a:r>
              <a:rPr lang="ru-RU" sz="3200" dirty="0"/>
              <a:t>5. Анализ работы и нормирование труда</a:t>
            </a:r>
          </a:p>
          <a:p>
            <a:pPr marL="342900" indent="-342900"/>
            <a:r>
              <a:rPr lang="ru-RU" sz="3200" dirty="0"/>
              <a:t>6. Оценка исполнения</a:t>
            </a:r>
          </a:p>
          <a:p>
            <a:pPr marL="342900" indent="-342900"/>
            <a:r>
              <a:rPr lang="ru-RU" sz="3200" dirty="0"/>
              <a:t>7. Система стимулирования</a:t>
            </a:r>
          </a:p>
          <a:p>
            <a:pPr marL="342900" indent="-342900"/>
            <a:r>
              <a:rPr lang="ru-RU" sz="3200" dirty="0"/>
              <a:t>8. Обучение и развитие</a:t>
            </a:r>
          </a:p>
          <a:p>
            <a:pPr marL="342900" indent="-342900"/>
            <a:r>
              <a:rPr lang="ru-RU" sz="3200" dirty="0"/>
              <a:t>9. Организационная культура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74638"/>
            <a:ext cx="3500462" cy="796908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Понятие персонала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4" name="Picture 5" descr="image0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285728"/>
            <a:ext cx="8858312" cy="6034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Кадровое планирование</a:t>
            </a:r>
            <a:endParaRPr lang="ru-RU" dirty="0"/>
          </a:p>
        </p:txBody>
      </p:sp>
      <p:pic>
        <p:nvPicPr>
          <p:cNvPr id="3" name="Picture 1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28992" y="3357562"/>
            <a:ext cx="2706825" cy="314978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785786" y="1357298"/>
            <a:ext cx="8064452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3600" dirty="0" smtClean="0"/>
              <a:t>Кадровый аудит</a:t>
            </a:r>
          </a:p>
          <a:p>
            <a:pPr>
              <a:buFont typeface="Arial" pitchFamily="34" charset="0"/>
              <a:buChar char="•"/>
            </a:pPr>
            <a:r>
              <a:rPr lang="ru-RU" sz="3600" dirty="0" smtClean="0"/>
              <a:t>Определение численности персонала </a:t>
            </a:r>
          </a:p>
          <a:p>
            <a:pPr>
              <a:buFont typeface="Arial" pitchFamily="34" charset="0"/>
              <a:buChar char="•"/>
            </a:pPr>
            <a:r>
              <a:rPr lang="ru-RU" sz="3600" dirty="0" smtClean="0"/>
              <a:t>Определение фонда заработной платы</a:t>
            </a:r>
            <a:endParaRPr lang="ru-RU" sz="36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2051050" y="404813"/>
            <a:ext cx="6072188" cy="1527175"/>
          </a:xfrm>
        </p:spPr>
        <p:txBody>
          <a:bodyPr/>
          <a:lstStyle/>
          <a:p>
            <a:pPr eaLnBrk="1" hangingPunct="1"/>
            <a:r>
              <a:rPr lang="ru-RU" smtClean="0"/>
              <a:t>Кадровый аудит -</a:t>
            </a:r>
            <a:r>
              <a:rPr lang="ru-RU" smtClean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7171" name="Text Box 3"/>
          <p:cNvSpPr txBox="1">
            <a:spLocks noChangeArrowheads="1"/>
          </p:cNvSpPr>
          <p:nvPr/>
        </p:nvSpPr>
        <p:spPr bwMode="auto">
          <a:xfrm>
            <a:off x="642910" y="2497141"/>
            <a:ext cx="7620000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ru-RU" sz="4400" dirty="0">
                <a:latin typeface="Times New Roman" pitchFamily="18" charset="0"/>
              </a:rPr>
              <a:t>специальный анализ кадрового состояния организации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513" y="260350"/>
            <a:ext cx="5856287" cy="1527175"/>
          </a:xfrm>
        </p:spPr>
        <p:txBody>
          <a:bodyPr/>
          <a:lstStyle/>
          <a:p>
            <a:pPr eaLnBrk="1" hangingPunct="1"/>
            <a:r>
              <a:rPr lang="ru-RU" sz="3800" smtClean="0"/>
              <a:t>Кадровый аудит</a:t>
            </a:r>
            <a:r>
              <a:rPr lang="en-US" sz="3800" smtClean="0"/>
              <a:t> </a:t>
            </a:r>
            <a:r>
              <a:rPr lang="ru-RU" sz="3800" smtClean="0"/>
              <a:t>предполагает: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088" y="1905000"/>
            <a:ext cx="7707312" cy="4548188"/>
          </a:xfrm>
        </p:spPr>
        <p:txBody>
          <a:bodyPr/>
          <a:lstStyle/>
          <a:p>
            <a:pPr eaLnBrk="1" hangingPunct="1"/>
            <a:r>
              <a:rPr lang="ru-RU" sz="3400" dirty="0" smtClean="0">
                <a:solidFill>
                  <a:schemeClr val="tx1"/>
                </a:solidFill>
              </a:rPr>
              <a:t>оценку уровня профессиональной обеспеченности организации: (количества и качества специалистов, работающих на различных уровнях и направлениях)</a:t>
            </a:r>
          </a:p>
          <a:p>
            <a:pPr eaLnBrk="1" hangingPunct="1"/>
            <a:r>
              <a:rPr lang="ru-RU" sz="3400" dirty="0" smtClean="0">
                <a:solidFill>
                  <a:schemeClr val="tx1"/>
                </a:solidFill>
              </a:rPr>
              <a:t>оценку степени готовности организации к изменениям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800" smtClean="0"/>
              <a:t>Кадровый аудит предполагает: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42988" y="1905000"/>
            <a:ext cx="7491412" cy="4114800"/>
          </a:xfrm>
        </p:spPr>
        <p:txBody>
          <a:bodyPr/>
          <a:lstStyle/>
          <a:p>
            <a:pPr eaLnBrk="1" hangingPunct="1"/>
            <a:r>
              <a:rPr lang="ru-RU" sz="3400" smtClean="0">
                <a:solidFill>
                  <a:schemeClr val="tx1"/>
                </a:solidFill>
              </a:rPr>
              <a:t>выявление существующих в организации типов организационной культуры</a:t>
            </a:r>
          </a:p>
          <a:p>
            <a:pPr eaLnBrk="1" hangingPunct="1"/>
            <a:r>
              <a:rPr lang="ru-RU" sz="3400" smtClean="0">
                <a:solidFill>
                  <a:schemeClr val="tx1"/>
                </a:solidFill>
              </a:rPr>
              <a:t>построение прогноза развития организации и оценка степени реализуемости поставленных целей</a:t>
            </a:r>
            <a:endParaRPr lang="ru-RU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1589088" y="366713"/>
            <a:ext cx="6402387" cy="105251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z="3800" smtClean="0"/>
              <a:t>Кадровый аудит предполагает:</a:t>
            </a:r>
            <a:endParaRPr lang="ru-RU" smtClean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ru-RU" sz="3400" smtClean="0">
                <a:solidFill>
                  <a:schemeClr val="tx1"/>
                </a:solidFill>
              </a:rPr>
              <a:t>подготовку рекомендаций по конкретным кадровым программам (набору, развитию персонала, планированию карьеры, обучению, программам оценки и стимулирования труда и т.п.)</a:t>
            </a:r>
            <a:endParaRPr lang="ru-RU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Поиск и отбор кадров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Должен быть разработан регламент поиска и отбора кандидатов:</a:t>
            </a:r>
          </a:p>
          <a:p>
            <a:r>
              <a:rPr lang="ru-RU" dirty="0" smtClean="0"/>
              <a:t>Требования к кандидату</a:t>
            </a:r>
          </a:p>
          <a:p>
            <a:r>
              <a:rPr lang="ru-RU" dirty="0" smtClean="0"/>
              <a:t>Методы отбора</a:t>
            </a:r>
          </a:p>
        </p:txBody>
      </p:sp>
      <p:pic>
        <p:nvPicPr>
          <p:cNvPr id="187394" name="Picture 2" descr="http://10041127.fis.ru/popup_imgs/1042362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43372" y="3286124"/>
            <a:ext cx="4357668" cy="29051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Корпоративные (универсальные компетенции)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90000"/>
              </a:lnSpc>
            </a:pPr>
            <a:r>
              <a:rPr lang="ru-RU" sz="2000">
                <a:cs typeface="Times New Roman" pitchFamily="18" charset="0"/>
              </a:rPr>
              <a:t>Наиболее часто встречающимися корпоративными компетенциями являются:</a:t>
            </a:r>
          </a:p>
          <a:p>
            <a:pPr algn="just">
              <a:lnSpc>
                <a:spcPct val="90000"/>
              </a:lnSpc>
            </a:pPr>
            <a:r>
              <a:rPr lang="ru-RU" sz="2000">
                <a:cs typeface="Times New Roman" pitchFamily="18" charset="0"/>
              </a:rPr>
              <a:t>–     навыки коммуникации,</a:t>
            </a:r>
          </a:p>
          <a:p>
            <a:pPr algn="just">
              <a:lnSpc>
                <a:spcPct val="90000"/>
              </a:lnSpc>
            </a:pPr>
            <a:r>
              <a:rPr lang="ru-RU" sz="2000">
                <a:cs typeface="Times New Roman" pitchFamily="18" charset="0"/>
              </a:rPr>
              <a:t>–     ориентация на результат,</a:t>
            </a:r>
          </a:p>
          <a:p>
            <a:pPr algn="just">
              <a:lnSpc>
                <a:spcPct val="90000"/>
              </a:lnSpc>
            </a:pPr>
            <a:r>
              <a:rPr lang="ru-RU" sz="2000">
                <a:cs typeface="Times New Roman" pitchFamily="18" charset="0"/>
              </a:rPr>
              <a:t>–     клиентоориентированность,</a:t>
            </a:r>
          </a:p>
          <a:p>
            <a:pPr algn="just">
              <a:lnSpc>
                <a:spcPct val="90000"/>
              </a:lnSpc>
            </a:pPr>
            <a:r>
              <a:rPr lang="ru-RU" sz="2000">
                <a:cs typeface="Times New Roman" pitchFamily="18" charset="0"/>
              </a:rPr>
              <a:t>–     умение работать в команде,</a:t>
            </a:r>
          </a:p>
          <a:p>
            <a:pPr algn="just">
              <a:lnSpc>
                <a:spcPct val="90000"/>
              </a:lnSpc>
            </a:pPr>
            <a:r>
              <a:rPr lang="ru-RU" sz="2000">
                <a:cs typeface="Times New Roman" pitchFamily="18" charset="0"/>
              </a:rPr>
              <a:t>–     лидерство,</a:t>
            </a:r>
          </a:p>
          <a:p>
            <a:pPr algn="just">
              <a:lnSpc>
                <a:spcPct val="90000"/>
              </a:lnSpc>
            </a:pPr>
            <a:r>
              <a:rPr lang="ru-RU" sz="2000">
                <a:cs typeface="Times New Roman" pitchFamily="18" charset="0"/>
              </a:rPr>
              <a:t>–     умение организовывать работу,</a:t>
            </a:r>
          </a:p>
          <a:p>
            <a:pPr algn="just">
              <a:lnSpc>
                <a:spcPct val="90000"/>
              </a:lnSpc>
            </a:pPr>
            <a:r>
              <a:rPr lang="ru-RU" sz="2000">
                <a:cs typeface="Times New Roman" pitchFamily="18" charset="0"/>
              </a:rPr>
              <a:t>–     знание бизнеса,</a:t>
            </a:r>
          </a:p>
          <a:p>
            <a:pPr algn="just">
              <a:lnSpc>
                <a:spcPct val="90000"/>
              </a:lnSpc>
            </a:pPr>
            <a:r>
              <a:rPr lang="ru-RU" sz="2000">
                <a:cs typeface="Times New Roman" pitchFamily="18" charset="0"/>
              </a:rPr>
              <a:t>–     готовность к изменениям,</a:t>
            </a:r>
          </a:p>
          <a:p>
            <a:pPr algn="just">
              <a:lnSpc>
                <a:spcPct val="90000"/>
              </a:lnSpc>
            </a:pPr>
            <a:r>
              <a:rPr lang="ru-RU" sz="2000">
                <a:cs typeface="Times New Roman" pitchFamily="18" charset="0"/>
              </a:rPr>
              <a:t>–     умение эффективно решать проблемы,</a:t>
            </a:r>
          </a:p>
          <a:p>
            <a:pPr algn="just">
              <a:lnSpc>
                <a:spcPct val="90000"/>
              </a:lnSpc>
            </a:pPr>
            <a:r>
              <a:rPr lang="ru-RU" sz="2000">
                <a:cs typeface="Times New Roman" pitchFamily="18" charset="0"/>
              </a:rPr>
              <a:t>–     готовность помогать коллегам в профессиональном развитии. </a:t>
            </a:r>
          </a:p>
          <a:p>
            <a:pPr>
              <a:lnSpc>
                <a:spcPct val="90000"/>
              </a:lnSpc>
            </a:pPr>
            <a:endParaRPr lang="ru-RU" sz="200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К традиционным методам отбора сотрудников относятся: </a:t>
            </a:r>
          </a:p>
          <a:p>
            <a:r>
              <a:rPr lang="ru-RU" dirty="0" smtClean="0"/>
              <a:t>резюме;</a:t>
            </a:r>
          </a:p>
          <a:p>
            <a:r>
              <a:rPr lang="ru-RU" dirty="0" smtClean="0"/>
              <a:t> собеседование;</a:t>
            </a:r>
          </a:p>
          <a:p>
            <a:r>
              <a:rPr lang="ru-RU" dirty="0" smtClean="0"/>
              <a:t> анкетирование;</a:t>
            </a:r>
          </a:p>
          <a:p>
            <a:r>
              <a:rPr lang="ru-RU" dirty="0" smtClean="0"/>
              <a:t> центры оценки;</a:t>
            </a:r>
          </a:p>
          <a:p>
            <a:r>
              <a:rPr lang="ru-RU" dirty="0" smtClean="0"/>
              <a:t> тестирование.   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Виды тестов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285860"/>
            <a:ext cx="8286808" cy="5286412"/>
          </a:xfrm>
        </p:spPr>
        <p:txBody>
          <a:bodyPr>
            <a:normAutofit fontScale="62500" lnSpcReduction="20000"/>
          </a:bodyPr>
          <a:lstStyle/>
          <a:p>
            <a:r>
              <a:rPr lang="ru-RU" b="1" dirty="0" smtClean="0"/>
              <a:t>Тест на выполнение работы</a:t>
            </a:r>
            <a:r>
              <a:rPr lang="ru-RU" dirty="0" smtClean="0"/>
              <a:t>. Здесь соискателей просят сделать определенную работу, которая схожа с той, что придется выполнять после приема на должность. Данный тест выявляет умения кандидата в данной области. </a:t>
            </a:r>
          </a:p>
          <a:p>
            <a:r>
              <a:rPr lang="ru-RU" b="1" dirty="0" smtClean="0"/>
              <a:t>Письменный тест</a:t>
            </a:r>
            <a:r>
              <a:rPr lang="ru-RU" dirty="0" smtClean="0"/>
              <a:t>, который позволяет выявить общий уровень способностей и умственного развития кандидата. </a:t>
            </a:r>
          </a:p>
          <a:p>
            <a:r>
              <a:rPr lang="ru-RU" b="1" dirty="0" smtClean="0"/>
              <a:t>Тесты на выявления уровня интеллекта</a:t>
            </a:r>
            <a:r>
              <a:rPr lang="ru-RU" dirty="0" smtClean="0"/>
              <a:t>. Такие тесты необходимо выполнить за определенный промежуток времени. В них имеется несколько вариантов ответа, из них только один – верный. </a:t>
            </a:r>
          </a:p>
          <a:p>
            <a:r>
              <a:rPr lang="ru-RU" b="1" dirty="0" err="1" smtClean="0"/>
              <a:t>Тесты-опросники</a:t>
            </a:r>
            <a:r>
              <a:rPr lang="ru-RU" b="1" dirty="0" smtClean="0"/>
              <a:t>.</a:t>
            </a:r>
            <a:r>
              <a:rPr lang="ru-RU" dirty="0" smtClean="0"/>
              <a:t> Они помогают определить склонности человека к различным видам деятельности. Преимущественно используются для профориентации. </a:t>
            </a:r>
          </a:p>
          <a:p>
            <a:r>
              <a:rPr lang="ru-RU" b="1" dirty="0" smtClean="0"/>
              <a:t>Детектор лжи</a:t>
            </a:r>
            <a:r>
              <a:rPr lang="ru-RU" dirty="0" smtClean="0"/>
              <a:t>. В России данный тест мало используется, так как не считается достоверным. </a:t>
            </a:r>
          </a:p>
          <a:p>
            <a:r>
              <a:rPr lang="ru-RU" b="1" dirty="0" smtClean="0"/>
              <a:t>Проективный тест </a:t>
            </a:r>
            <a:r>
              <a:rPr lang="ru-RU" dirty="0" smtClean="0"/>
              <a:t>направлен на исследование человеческого подсознания. В большинстве случаев используется для выявления скрытых качеств кандидата. Такой тест может провести и проанализировать лишь психолог. 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72386" name="Picture 2" descr="http://images.myshared.ru/4/54690/slide_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285728"/>
            <a:ext cx="7620000" cy="5715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77154" name="Picture 2"/>
          <p:cNvPicPr>
            <a:picLocks noChangeAspect="1" noChangeArrowheads="1"/>
          </p:cNvPicPr>
          <p:nvPr/>
        </p:nvPicPr>
        <p:blipFill>
          <a:blip r:embed="rId2"/>
          <a:srcRect l="29412" t="10065" r="31066" b="5620"/>
          <a:stretch>
            <a:fillRect/>
          </a:stretch>
        </p:blipFill>
        <p:spPr bwMode="auto">
          <a:xfrm>
            <a:off x="500034" y="142852"/>
            <a:ext cx="5357830" cy="6429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78178" name="Picture 2"/>
          <p:cNvPicPr>
            <a:picLocks noChangeAspect="1" noChangeArrowheads="1"/>
          </p:cNvPicPr>
          <p:nvPr/>
        </p:nvPicPr>
        <p:blipFill>
          <a:blip r:embed="rId2"/>
          <a:srcRect l="21138" t="18790" r="21137" b="7496"/>
          <a:stretch>
            <a:fillRect/>
          </a:stretch>
        </p:blipFill>
        <p:spPr bwMode="auto">
          <a:xfrm>
            <a:off x="214250" y="285728"/>
            <a:ext cx="8929750" cy="6414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79202" name="Picture 2"/>
          <p:cNvPicPr>
            <a:picLocks noChangeAspect="1" noChangeArrowheads="1"/>
          </p:cNvPicPr>
          <p:nvPr/>
        </p:nvPicPr>
        <p:blipFill>
          <a:blip r:embed="rId2"/>
          <a:srcRect l="29293" t="10775" r="30302" b="4824"/>
          <a:stretch>
            <a:fillRect/>
          </a:stretch>
        </p:blipFill>
        <p:spPr bwMode="auto">
          <a:xfrm>
            <a:off x="1769199" y="142853"/>
            <a:ext cx="5731759" cy="67348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 t="15459" r="50434" b="10337"/>
          <a:stretch>
            <a:fillRect/>
          </a:stretch>
        </p:blipFill>
        <p:spPr bwMode="auto">
          <a:xfrm>
            <a:off x="1142976" y="357166"/>
            <a:ext cx="7072362" cy="5955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1143000"/>
          </a:xfrm>
        </p:spPr>
        <p:txBody>
          <a:bodyPr/>
          <a:lstStyle/>
          <a:p>
            <a:r>
              <a:rPr lang="ru-RU" dirty="0" smtClean="0"/>
              <a:t>Адаптация работников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85720" y="3571876"/>
            <a:ext cx="435771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/>
              <a:t>Положение об адаптации вновь принятых сотрудников</a:t>
            </a:r>
            <a:endParaRPr lang="ru-RU" sz="3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00034" y="1214422"/>
            <a:ext cx="700092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smtClean="0"/>
              <a:t>Адаптация</a:t>
            </a:r>
            <a:r>
              <a:rPr lang="ru-RU" sz="2400" dirty="0" smtClean="0"/>
              <a:t> — процесс  знакомства сотрудника с деятельностью и организацией и изменение собственного поведения в соответствии с требованиями среды.</a:t>
            </a:r>
            <a:endParaRPr lang="ru-RU" sz="2400" dirty="0"/>
          </a:p>
        </p:txBody>
      </p:sp>
      <p:pic>
        <p:nvPicPr>
          <p:cNvPr id="262146" name="Picture 2" descr="https://rb.tv/Images/__admintech/articles/naim/2909910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00562" y="3357562"/>
            <a:ext cx="4085604" cy="304799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Перечень необходимых действий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57158" y="1071546"/>
            <a:ext cx="778674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u="sng" dirty="0" smtClean="0"/>
              <a:t>Перед приходом нового работника необходимо: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/>
              <a:t>убедиться, что должностная инструкция готова и соответствует действительности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/>
              <a:t>определить официального наставника или договориться с кем-нибудь из его будущих коллег о неформальной помощи и опеке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/>
              <a:t>проверить, готово ли его рабочее место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/>
              <a:t>дать предварительную информацию всем сотрудникам о приходе нового работника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/>
              <a:t>приготовить все информационные материалы, которые будут выданы сотруднику в первый день работы;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/>
              <a:t>подготовить необходимые пропуска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/>
              <a:t>позвонить сотруднику накануне его официального выхода на работу и убедиться, что все в порядке</a:t>
            </a:r>
          </a:p>
        </p:txBody>
      </p:sp>
      <p:pic>
        <p:nvPicPr>
          <p:cNvPr id="4" name="Picture 2" descr="http://profpoint.ru/files/lori-0003059749-a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72198" y="1000108"/>
            <a:ext cx="2967596" cy="197785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85720" y="285728"/>
            <a:ext cx="857256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u="sng" dirty="0" smtClean="0"/>
              <a:t>Первый день: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совместно с новым сотрудником разобрать его должностные обязанности;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объяснить правила по компенсации возможных затрат;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ознакомить с требованиями конфиденциальности информации;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ознакомить с правилами внутреннего трудового распорядка;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обсудить стиль управления, особенности культуры, традиции, нормы и т. д., принятые в организации;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ознакомить с основными процедурами и политикой по персоналу;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ознакомить с организационной структурой и структурой подчинения (если это необходимо);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провести инструктаж по технике безопасности;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провести инструктаж по оказанию неотложной помощи;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ознакомить с правилами и действиями на случай эвакуации, показать пожарные выходы;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ознакомить с процедурой коммуникаций и связей по должности;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ознакомить его с требованиями к внешнему виду;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ознакомить с требованиями пропускной системы, открытием и закрытием офиса;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представить сотрудника подчиненным, коллегам и руководителям;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предоставить ему информацию личного плана: местонахождение столовой, туалетов, места для отдыха, курения и т. д.;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представить информацию о традициях отдела или группы, в которой сотрудник будет работать.</a:t>
            </a:r>
            <a:endParaRPr lang="ru-RU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100" b="1" i="1" u="sng" dirty="0" smtClean="0"/>
              <a:t>До конца периода адаптации</a:t>
            </a:r>
            <a:r>
              <a:rPr lang="ru-RU" i="1" dirty="0" smtClean="0"/>
              <a:t>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57158" y="1000108"/>
            <a:ext cx="614366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400" dirty="0" smtClean="0"/>
              <a:t>ознакомить со специальными процедурами;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/>
              <a:t>ознакомить со спецификой его работы в отделе и организации;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/>
              <a:t>проанализировать компетенцию и разработать индивидуальную программу перспективной подготовки;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/>
              <a:t>объяснить, как действует административно-хозяйственная система организации, используемые правила и процедуры;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/>
              <a:t>ознакомить с требованиями и стандартами выполнения работы;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/>
              <a:t>ознакомить с системой отчетности.</a:t>
            </a:r>
            <a:endParaRPr lang="ru-RU" sz="240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Анализ работы и нормирование труда</a:t>
            </a:r>
            <a:endParaRPr lang="ru-RU" dirty="0"/>
          </a:p>
        </p:txBody>
      </p:sp>
      <p:pic>
        <p:nvPicPr>
          <p:cNvPr id="261122" name="Picture 2" descr="http://upravlencam.ru/files/03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2" y="1928802"/>
            <a:ext cx="7093132" cy="40005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Оценка исполнения</a:t>
            </a:r>
            <a:endParaRPr lang="ru-RU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71538" y="1428736"/>
            <a:ext cx="27462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Система оценки </a:t>
            </a:r>
            <a:r>
              <a:rPr lang="ru-RU" dirty="0" smtClean="0"/>
              <a:t>включает</a:t>
            </a:r>
            <a:endParaRPr lang="ru-RU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928662" y="2000240"/>
            <a:ext cx="7872412" cy="3736975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3200" b="0" i="0" u="sng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критерии</a:t>
            </a:r>
            <a:r>
              <a:rPr kumimoji="0" lang="ru-RU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определяющие, что и как оценивается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3200" b="0" i="0" u="sng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методы</a:t>
            </a:r>
            <a:r>
              <a:rPr kumimoji="0" lang="ru-RU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сбора, обработки и анализа информации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3200" b="0" i="0" u="sng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организационные процедуры</a:t>
            </a:r>
            <a:r>
              <a:rPr kumimoji="0" lang="ru-RU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оценки, определяющие, какие функции и кто выполняет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3200" b="0" i="0" u="sng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субъекты</a:t>
            </a:r>
            <a:r>
              <a:rPr kumimoji="0" lang="ru-RU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осуществляющие оценку</a:t>
            </a: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1716088" y="554038"/>
            <a:ext cx="6626225" cy="927100"/>
          </a:xfrm>
        </p:spPr>
        <p:txBody>
          <a:bodyPr/>
          <a:lstStyle/>
          <a:p>
            <a:pPr eaLnBrk="1" hangingPunct="1"/>
            <a:r>
              <a:rPr lang="ru-RU" sz="4000" dirty="0" smtClean="0"/>
              <a:t>Два типа оценивания: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447800"/>
            <a:ext cx="8424863" cy="4800600"/>
          </a:xfrm>
        </p:spPr>
        <p:txBody>
          <a:bodyPr/>
          <a:lstStyle/>
          <a:p>
            <a:pPr eaLnBrk="1" hangingPunct="1"/>
            <a:r>
              <a:rPr lang="ru-RU" sz="2800" dirty="0" smtClean="0">
                <a:solidFill>
                  <a:schemeClr val="tx1"/>
                </a:solidFill>
              </a:rPr>
              <a:t>Текущее - осуществляется периодически в течение </a:t>
            </a:r>
            <a:r>
              <a:rPr lang="ru-RU" sz="2800" dirty="0" smtClean="0">
                <a:solidFill>
                  <a:schemeClr val="tx1"/>
                </a:solidFill>
              </a:rPr>
              <a:t> </a:t>
            </a:r>
            <a:r>
              <a:rPr lang="ru-RU" sz="2800" dirty="0" smtClean="0">
                <a:solidFill>
                  <a:schemeClr val="tx1"/>
                </a:solidFill>
              </a:rPr>
              <a:t>года. Используемые формы не охватывают всю деятельность, а ориентированы на оценку отдельных его участков</a:t>
            </a:r>
          </a:p>
          <a:p>
            <a:pPr eaLnBrk="1" hangingPunct="1"/>
            <a:r>
              <a:rPr lang="ru-RU" sz="2800" dirty="0" smtClean="0">
                <a:solidFill>
                  <a:schemeClr val="tx1"/>
                </a:solidFill>
              </a:rPr>
              <a:t>Суммирующее - по широкому кругу выработанных и согласованных критериев, охватывающих все стороны деятельности. Составляет суждение о том, насколько работник отвечает профессиональным требованиям.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71472" y="357166"/>
            <a:ext cx="161133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92D050"/>
                </a:solidFill>
              </a:rPr>
              <a:t>Пример</a:t>
            </a:r>
            <a:endParaRPr lang="ru-RU" sz="3200" b="1" dirty="0">
              <a:solidFill>
                <a:srgbClr val="92D050"/>
              </a:solidFill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1979613" y="190500"/>
            <a:ext cx="6554787" cy="1527175"/>
          </a:xfrm>
        </p:spPr>
        <p:txBody>
          <a:bodyPr/>
          <a:lstStyle/>
          <a:p>
            <a:pPr eaLnBrk="1" hangingPunct="1"/>
            <a:r>
              <a:rPr lang="ru-RU" sz="3400" smtClean="0"/>
              <a:t>Важно, чтобы оцениваемый работник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088" y="1905000"/>
            <a:ext cx="7993062" cy="4476750"/>
          </a:xfrm>
        </p:spPr>
        <p:txBody>
          <a:bodyPr/>
          <a:lstStyle/>
          <a:p>
            <a:pPr eaLnBrk="1" hangingPunct="1"/>
            <a:r>
              <a:rPr lang="ru-RU" sz="3200" smtClean="0">
                <a:solidFill>
                  <a:schemeClr val="tx1"/>
                </a:solidFill>
              </a:rPr>
              <a:t>был убежден в объективности оценки</a:t>
            </a:r>
          </a:p>
          <a:p>
            <a:pPr eaLnBrk="1" hangingPunct="1"/>
            <a:r>
              <a:rPr lang="ru-RU" sz="3200" smtClean="0">
                <a:solidFill>
                  <a:schemeClr val="tx1"/>
                </a:solidFill>
              </a:rPr>
              <a:t>воспринимал ее как полезную для себя</a:t>
            </a:r>
          </a:p>
          <a:p>
            <a:pPr eaLnBrk="1" hangingPunct="1"/>
            <a:r>
              <a:rPr lang="ru-RU" sz="3200" smtClean="0">
                <a:solidFill>
                  <a:schemeClr val="tx1"/>
                </a:solidFill>
              </a:rPr>
              <a:t>знал, что нужно сделать, чтобы устранить выявленные недостатки</a:t>
            </a:r>
          </a:p>
          <a:p>
            <a:pPr eaLnBrk="1" hangingPunct="1"/>
            <a:r>
              <a:rPr lang="ru-RU" sz="3200" smtClean="0">
                <a:solidFill>
                  <a:schemeClr val="tx1"/>
                </a:solidFill>
              </a:rPr>
              <a:t>хотел их устранить</a:t>
            </a:r>
          </a:p>
          <a:p>
            <a:pPr eaLnBrk="1" hangingPunct="1"/>
            <a:r>
              <a:rPr lang="ru-RU" sz="3200" smtClean="0">
                <a:solidFill>
                  <a:schemeClr val="tx1"/>
                </a:solidFill>
              </a:rPr>
              <a:t>знал, что руководитель окажет ему помощь в этом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4"/>
          <p:cNvSpPr>
            <a:spLocks noGrp="1" noChangeArrowheads="1"/>
          </p:cNvSpPr>
          <p:nvPr>
            <p:ph type="title"/>
          </p:nvPr>
        </p:nvSpPr>
        <p:spPr>
          <a:xfrm>
            <a:off x="2071670" y="785794"/>
            <a:ext cx="6288088" cy="1077913"/>
          </a:xfrm>
        </p:spPr>
        <p:txBody>
          <a:bodyPr/>
          <a:lstStyle/>
          <a:p>
            <a:pPr eaLnBrk="1" hangingPunct="1"/>
            <a:r>
              <a:rPr lang="ru-RU" dirty="0" smtClean="0"/>
              <a:t>Типы вознаграждения</a:t>
            </a:r>
          </a:p>
        </p:txBody>
      </p:sp>
      <p:sp>
        <p:nvSpPr>
          <p:cNvPr id="40963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428596" y="2071678"/>
            <a:ext cx="3860800" cy="4475163"/>
          </a:xfrm>
          <a:ln>
            <a:solidFill>
              <a:schemeClr val="tx1"/>
            </a:solidFill>
          </a:ln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2600" u="sng" dirty="0" smtClean="0">
                <a:solidFill>
                  <a:schemeClr val="tx1"/>
                </a:solidFill>
              </a:rPr>
              <a:t>Внутреннее</a:t>
            </a:r>
            <a:r>
              <a:rPr lang="ru-RU" sz="2600" dirty="0" smtClean="0">
                <a:solidFill>
                  <a:schemeClr val="tx1"/>
                </a:solidFill>
              </a:rPr>
              <a:t> – дает сама работа, ее содержание:</a:t>
            </a:r>
          </a:p>
          <a:p>
            <a:pPr eaLnBrk="1" hangingPunct="1">
              <a:lnSpc>
                <a:spcPct val="90000"/>
              </a:lnSpc>
            </a:pPr>
            <a:r>
              <a:rPr lang="ru-RU" sz="2600" dirty="0" smtClean="0">
                <a:solidFill>
                  <a:schemeClr val="tx1"/>
                </a:solidFill>
              </a:rPr>
              <a:t>чувство достижения результата</a:t>
            </a:r>
          </a:p>
          <a:p>
            <a:pPr eaLnBrk="1" hangingPunct="1">
              <a:lnSpc>
                <a:spcPct val="90000"/>
              </a:lnSpc>
            </a:pPr>
            <a:r>
              <a:rPr lang="ru-RU" sz="2600" dirty="0" smtClean="0">
                <a:solidFill>
                  <a:schemeClr val="tx1"/>
                </a:solidFill>
              </a:rPr>
              <a:t>содержательности</a:t>
            </a:r>
          </a:p>
          <a:p>
            <a:pPr eaLnBrk="1" hangingPunct="1">
              <a:lnSpc>
                <a:spcPct val="90000"/>
              </a:lnSpc>
            </a:pPr>
            <a:r>
              <a:rPr lang="ru-RU" sz="2600" dirty="0" smtClean="0">
                <a:solidFill>
                  <a:schemeClr val="tx1"/>
                </a:solidFill>
              </a:rPr>
              <a:t>значимости выполняемой работы</a:t>
            </a:r>
          </a:p>
          <a:p>
            <a:pPr eaLnBrk="1" hangingPunct="1">
              <a:lnSpc>
                <a:spcPct val="90000"/>
              </a:lnSpc>
            </a:pPr>
            <a:r>
              <a:rPr lang="ru-RU" sz="2600" dirty="0" smtClean="0">
                <a:solidFill>
                  <a:schemeClr val="tx1"/>
                </a:solidFill>
              </a:rPr>
              <a:t>Самоуважения</a:t>
            </a:r>
          </a:p>
          <a:p>
            <a:pPr eaLnBrk="1" hangingPunct="1">
              <a:lnSpc>
                <a:spcPct val="90000"/>
              </a:lnSpc>
            </a:pPr>
            <a:r>
              <a:rPr lang="ru-RU" sz="2600" dirty="0" smtClean="0">
                <a:solidFill>
                  <a:schemeClr val="tx1"/>
                </a:solidFill>
              </a:rPr>
              <a:t>дружба и общение</a:t>
            </a:r>
          </a:p>
        </p:txBody>
      </p:sp>
      <p:sp>
        <p:nvSpPr>
          <p:cNvPr id="40964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4929190" y="2000240"/>
            <a:ext cx="3887787" cy="4462462"/>
          </a:xfrm>
          <a:ln>
            <a:solidFill>
              <a:schemeClr val="tx1"/>
            </a:solidFill>
          </a:ln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2600" u="sng" smtClean="0">
                <a:solidFill>
                  <a:schemeClr val="tx1"/>
                </a:solidFill>
              </a:rPr>
              <a:t>Внешнее</a:t>
            </a:r>
            <a:r>
              <a:rPr lang="ru-RU" sz="2600" smtClean="0">
                <a:solidFill>
                  <a:schemeClr val="tx1"/>
                </a:solidFill>
              </a:rPr>
              <a:t> – возникает не от работы, а дается организацией:</a:t>
            </a:r>
          </a:p>
          <a:p>
            <a:pPr eaLnBrk="1" hangingPunct="1">
              <a:lnSpc>
                <a:spcPct val="90000"/>
              </a:lnSpc>
            </a:pPr>
            <a:r>
              <a:rPr lang="ru-RU" sz="2600" smtClean="0">
                <a:solidFill>
                  <a:schemeClr val="tx1"/>
                </a:solidFill>
              </a:rPr>
              <a:t>зарплата</a:t>
            </a:r>
          </a:p>
          <a:p>
            <a:pPr eaLnBrk="1" hangingPunct="1">
              <a:lnSpc>
                <a:spcPct val="90000"/>
              </a:lnSpc>
            </a:pPr>
            <a:r>
              <a:rPr lang="ru-RU" sz="2600" smtClean="0">
                <a:solidFill>
                  <a:schemeClr val="tx1"/>
                </a:solidFill>
              </a:rPr>
              <a:t>продвижение по службе</a:t>
            </a:r>
          </a:p>
          <a:p>
            <a:pPr eaLnBrk="1" hangingPunct="1">
              <a:lnSpc>
                <a:spcPct val="90000"/>
              </a:lnSpc>
            </a:pPr>
            <a:r>
              <a:rPr lang="ru-RU" sz="2600" smtClean="0">
                <a:solidFill>
                  <a:schemeClr val="tx1"/>
                </a:solidFill>
              </a:rPr>
              <a:t>символы статуса и престижа</a:t>
            </a:r>
          </a:p>
          <a:p>
            <a:pPr eaLnBrk="1" hangingPunct="1">
              <a:lnSpc>
                <a:spcPct val="90000"/>
              </a:lnSpc>
            </a:pPr>
            <a:r>
              <a:rPr lang="ru-RU" sz="2600" smtClean="0">
                <a:solidFill>
                  <a:schemeClr val="tx1"/>
                </a:solidFill>
              </a:rPr>
              <a:t>похвалы и признание</a:t>
            </a:r>
          </a:p>
          <a:p>
            <a:pPr eaLnBrk="1" hangingPunct="1">
              <a:lnSpc>
                <a:spcPct val="90000"/>
              </a:lnSpc>
            </a:pPr>
            <a:r>
              <a:rPr lang="ru-RU" sz="2600" smtClean="0">
                <a:solidFill>
                  <a:schemeClr val="tx1"/>
                </a:solidFill>
              </a:rPr>
              <a:t>доп. выплаты</a:t>
            </a:r>
          </a:p>
        </p:txBody>
      </p:sp>
      <p:sp>
        <p:nvSpPr>
          <p:cNvPr id="40965" name="Line 7"/>
          <p:cNvSpPr>
            <a:spLocks noChangeShapeType="1"/>
          </p:cNvSpPr>
          <p:nvPr/>
        </p:nvSpPr>
        <p:spPr bwMode="auto">
          <a:xfrm flipH="1">
            <a:off x="2143108" y="1643050"/>
            <a:ext cx="1081087" cy="3587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40966" name="Line 8"/>
          <p:cNvSpPr>
            <a:spLocks noChangeShapeType="1"/>
          </p:cNvSpPr>
          <p:nvPr/>
        </p:nvSpPr>
        <p:spPr bwMode="auto">
          <a:xfrm>
            <a:off x="5857884" y="1571612"/>
            <a:ext cx="935038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428596" y="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Система стимулирования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2124075" y="260350"/>
            <a:ext cx="6648450" cy="1527175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z="3200" smtClean="0"/>
              <a:t>Мотивационные подсистемы для повышения эффективности деятельности персонала: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2205038"/>
            <a:ext cx="7994650" cy="4114800"/>
          </a:xfrm>
        </p:spPr>
        <p:txBody>
          <a:bodyPr/>
          <a:lstStyle/>
          <a:p>
            <a:pPr eaLnBrk="1" hangingPunct="1"/>
            <a:r>
              <a:rPr lang="ru-RU" sz="3200" smtClean="0">
                <a:solidFill>
                  <a:schemeClr val="tx1"/>
                </a:solidFill>
              </a:rPr>
              <a:t>Заработная плата и материальное вознаграждение</a:t>
            </a:r>
          </a:p>
          <a:p>
            <a:pPr eaLnBrk="1" hangingPunct="1"/>
            <a:r>
              <a:rPr lang="ru-RU" sz="3200" smtClean="0">
                <a:solidFill>
                  <a:schemeClr val="tx1"/>
                </a:solidFill>
              </a:rPr>
              <a:t>Человеческие взаимоотношения</a:t>
            </a:r>
          </a:p>
          <a:p>
            <a:pPr eaLnBrk="1" hangingPunct="1"/>
            <a:r>
              <a:rPr lang="ru-RU" sz="3200" smtClean="0">
                <a:solidFill>
                  <a:schemeClr val="tx1"/>
                </a:solidFill>
              </a:rPr>
              <a:t>Повышение статусных характеристик и меры ответственности</a:t>
            </a:r>
          </a:p>
        </p:txBody>
      </p:sp>
      <p:sp>
        <p:nvSpPr>
          <p:cNvPr id="53252" name="Text Box 4"/>
          <p:cNvSpPr txBox="1">
            <a:spLocks noChangeArrowheads="1"/>
          </p:cNvSpPr>
          <p:nvPr/>
        </p:nvSpPr>
        <p:spPr bwMode="auto">
          <a:xfrm>
            <a:off x="468313" y="5516563"/>
            <a:ext cx="7991475" cy="9556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800"/>
              <a:t>Главный принцип эффективной системы мотивации – ее немонотонность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32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3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2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2900" smtClean="0"/>
              <a:t>Условия, обеспечивающие положительную мотивацию: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088" y="1905000"/>
            <a:ext cx="7707312" cy="4114800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ru-RU" dirty="0" smtClean="0">
                <a:solidFill>
                  <a:schemeClr val="tx1"/>
                </a:solidFill>
              </a:rPr>
              <a:t>Ожидаемые руководителем результаты четко определены и известны каждому </a:t>
            </a:r>
            <a:r>
              <a:rPr lang="ru-RU" dirty="0" smtClean="0">
                <a:solidFill>
                  <a:schemeClr val="tx1"/>
                </a:solidFill>
              </a:rPr>
              <a:t>сотруднику</a:t>
            </a:r>
            <a:endParaRPr lang="ru-RU" dirty="0" smtClean="0">
              <a:solidFill>
                <a:schemeClr val="tx1"/>
              </a:solidFill>
            </a:endParaRPr>
          </a:p>
          <a:p>
            <a:pPr eaLnBrk="1" hangingPunct="1"/>
            <a:r>
              <a:rPr lang="ru-RU" dirty="0" smtClean="0">
                <a:solidFill>
                  <a:schemeClr val="tx1"/>
                </a:solidFill>
              </a:rPr>
              <a:t>Существуют известные всем вознаграждения за достижение высоких результатов</a:t>
            </a:r>
          </a:p>
          <a:p>
            <a:pPr eaLnBrk="1" hangingPunct="1"/>
            <a:r>
              <a:rPr lang="ru-RU" dirty="0" smtClean="0">
                <a:solidFill>
                  <a:schemeClr val="tx1"/>
                </a:solidFill>
              </a:rPr>
              <a:t>Эти вознаграждения имеют ценность для исполнителей</a:t>
            </a:r>
          </a:p>
          <a:p>
            <a:pPr eaLnBrk="1" hangingPunct="1"/>
            <a:endParaRPr lang="ru-RU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 l="24562" t="60122" r="25730" b="17868"/>
          <a:stretch>
            <a:fillRect/>
          </a:stretch>
        </p:blipFill>
        <p:spPr bwMode="auto">
          <a:xfrm>
            <a:off x="0" y="1285860"/>
            <a:ext cx="8891479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 l="24610" t="18750" r="25781" b="23344"/>
          <a:stretch>
            <a:fillRect/>
          </a:stretch>
        </p:blipFill>
        <p:spPr bwMode="auto">
          <a:xfrm>
            <a:off x="1" y="142853"/>
            <a:ext cx="9160516" cy="6014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/>
          <a:srcRect l="24684" t="22503" r="25949" b="9985"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7286644" y="0"/>
            <a:ext cx="161133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92D050"/>
                </a:solidFill>
              </a:rPr>
              <a:t>Пример</a:t>
            </a:r>
            <a:endParaRPr lang="ru-RU" sz="3200" b="1" dirty="0">
              <a:solidFill>
                <a:srgbClr val="92D050"/>
              </a:solidFill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 l="24676" t="15534" r="26050" b="18877"/>
          <a:stretch>
            <a:fillRect/>
          </a:stretch>
        </p:blipFill>
        <p:spPr bwMode="auto">
          <a:xfrm>
            <a:off x="214282" y="151095"/>
            <a:ext cx="8715436" cy="6627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24419" t="22739" r="25580" b="19379"/>
          <a:stretch>
            <a:fillRect/>
          </a:stretch>
        </p:blipFill>
        <p:spPr bwMode="auto">
          <a:xfrm>
            <a:off x="38243" y="285728"/>
            <a:ext cx="9105757" cy="592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 l="24779" t="12586" r="25663" b="29202"/>
          <a:stretch>
            <a:fillRect/>
          </a:stretch>
        </p:blipFill>
        <p:spPr bwMode="auto">
          <a:xfrm>
            <a:off x="-1" y="244946"/>
            <a:ext cx="9144001" cy="60415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 l="24461" t="14069" r="26618" b="20703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Обучение и развитие</a:t>
            </a:r>
            <a:endParaRPr lang="ru-RU" dirty="0"/>
          </a:p>
        </p:txBody>
      </p:sp>
      <p:pic>
        <p:nvPicPr>
          <p:cNvPr id="171010" name="Picture 2" descr="http://www.jourclub.ru/upload/img/image006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1428736"/>
            <a:ext cx="7269661" cy="47863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15042" name="Picture 2" descr="http://www.trainings.ru/f/1/pics/p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2" y="500042"/>
            <a:ext cx="6362700" cy="61436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6066" name="Picture 2" descr="http://www.tomskneft.ru/i/content/329/pagecontent/tseli%20i%20intstrumenti%20razvitiya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785794"/>
            <a:ext cx="8529847" cy="5953123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569105" y="156875"/>
            <a:ext cx="161133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ru-RU" sz="3200" b="1" dirty="0" smtClean="0">
                <a:solidFill>
                  <a:srgbClr val="92D050"/>
                </a:solidFill>
                <a:ea typeface="+mj-ea"/>
                <a:cs typeface="+mj-cs"/>
              </a:rPr>
              <a:t>Пример</a:t>
            </a:r>
            <a:endParaRPr lang="ru-RU" sz="3200" b="1" dirty="0">
              <a:solidFill>
                <a:srgbClr val="92D050"/>
              </a:solidFill>
              <a:ea typeface="+mj-ea"/>
              <a:cs typeface="+mj-cs"/>
            </a:endParaRPr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Направления развития персонала</a:t>
            </a:r>
            <a:endParaRPr lang="ru-RU" dirty="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Организационная культура</a:t>
            </a:r>
            <a:endParaRPr lang="ru-RU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1357290" y="2143116"/>
            <a:ext cx="7162800" cy="192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ru-RU" sz="4000" dirty="0">
                <a:latin typeface="Times New Roman" pitchFamily="18" charset="0"/>
              </a:rPr>
              <a:t>- ценности и поведенческие нормы, разделяемые ее сотрудниками</a:t>
            </a:r>
            <a:r>
              <a:rPr lang="ru-RU" sz="3200" dirty="0">
                <a:latin typeface="Times New Roman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1500166" y="214290"/>
            <a:ext cx="6624638" cy="102235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z="3400" dirty="0" smtClean="0"/>
              <a:t>Организационная культура включает:</a:t>
            </a:r>
          </a:p>
        </p:txBody>
      </p:sp>
      <p:sp>
        <p:nvSpPr>
          <p:cNvPr id="13315" name="Text Box 3"/>
          <p:cNvSpPr txBox="1">
            <a:spLocks noChangeArrowheads="1"/>
          </p:cNvSpPr>
          <p:nvPr/>
        </p:nvSpPr>
        <p:spPr bwMode="auto">
          <a:xfrm>
            <a:off x="642910" y="1285860"/>
            <a:ext cx="8067676" cy="4929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ru-RU" sz="3600" dirty="0">
                <a:solidFill>
                  <a:srgbClr val="FF0000"/>
                </a:solidFill>
                <a:latin typeface="Times New Roman" pitchFamily="18" charset="0"/>
              </a:rPr>
              <a:t>набор представлений </a:t>
            </a:r>
            <a:r>
              <a:rPr lang="ru-RU" sz="3600" dirty="0">
                <a:latin typeface="Times New Roman" pitchFamily="18" charset="0"/>
              </a:rPr>
              <a:t>о способах деятельности, нормах </a:t>
            </a:r>
            <a:r>
              <a:rPr lang="ru-RU" sz="3600" dirty="0" smtClean="0">
                <a:latin typeface="Times New Roman" pitchFamily="18" charset="0"/>
              </a:rPr>
              <a:t>поведения</a:t>
            </a:r>
          </a:p>
          <a:p>
            <a:pPr eaLnBrk="0" hangingPunct="0">
              <a:spcBef>
                <a:spcPct val="50000"/>
              </a:spcBef>
            </a:pPr>
            <a:r>
              <a:rPr lang="ru-RU" sz="3600" dirty="0" smtClean="0">
                <a:solidFill>
                  <a:srgbClr val="FF0000"/>
                </a:solidFill>
                <a:latin typeface="Times New Roman" pitchFamily="18" charset="0"/>
              </a:rPr>
              <a:t>набор </a:t>
            </a:r>
            <a:r>
              <a:rPr lang="ru-RU" sz="3600" dirty="0">
                <a:solidFill>
                  <a:srgbClr val="FF0000"/>
                </a:solidFill>
                <a:latin typeface="Times New Roman" pitchFamily="18" charset="0"/>
              </a:rPr>
              <a:t>привычек</a:t>
            </a:r>
            <a:r>
              <a:rPr lang="ru-RU" sz="3600" dirty="0">
                <a:latin typeface="Times New Roman" pitchFamily="18" charset="0"/>
              </a:rPr>
              <a:t>, писаных и неписаных правил, запретов, ценностей, ожиданий, представлений о будущем и настоящем и др., сознательно или бессознательно разделяемых большинством членов организации.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Oval 4"/>
          <p:cNvSpPr>
            <a:spLocks noChangeArrowheads="1"/>
          </p:cNvSpPr>
          <p:nvPr/>
        </p:nvSpPr>
        <p:spPr bwMode="auto">
          <a:xfrm>
            <a:off x="1676400" y="685800"/>
            <a:ext cx="6172200" cy="5638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4339" name="Oval 5"/>
          <p:cNvSpPr>
            <a:spLocks noChangeArrowheads="1"/>
          </p:cNvSpPr>
          <p:nvPr/>
        </p:nvSpPr>
        <p:spPr bwMode="auto">
          <a:xfrm>
            <a:off x="2743200" y="1524000"/>
            <a:ext cx="4114800" cy="36576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4340" name="Oval 6"/>
          <p:cNvSpPr>
            <a:spLocks noChangeArrowheads="1"/>
          </p:cNvSpPr>
          <p:nvPr/>
        </p:nvSpPr>
        <p:spPr bwMode="auto">
          <a:xfrm>
            <a:off x="3810000" y="2362200"/>
            <a:ext cx="2057400" cy="2057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4341" name="Text Box 7"/>
          <p:cNvSpPr txBox="1">
            <a:spLocks noChangeArrowheads="1"/>
          </p:cNvSpPr>
          <p:nvPr/>
        </p:nvSpPr>
        <p:spPr bwMode="auto">
          <a:xfrm>
            <a:off x="4038600" y="3048000"/>
            <a:ext cx="1828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ru-RU" sz="2000" b="1">
                <a:latin typeface="Times New Roman" pitchFamily="18" charset="0"/>
              </a:rPr>
              <a:t>ЦЕННОСТИ</a:t>
            </a:r>
          </a:p>
        </p:txBody>
      </p:sp>
      <p:sp>
        <p:nvSpPr>
          <p:cNvPr id="14342" name="Text Box 8"/>
          <p:cNvSpPr txBox="1">
            <a:spLocks noChangeArrowheads="1"/>
          </p:cNvSpPr>
          <p:nvPr/>
        </p:nvSpPr>
        <p:spPr bwMode="auto">
          <a:xfrm>
            <a:off x="3733800" y="1752600"/>
            <a:ext cx="1981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ru-RU" sz="2000" b="1">
                <a:latin typeface="Times New Roman" pitchFamily="18" charset="0"/>
              </a:rPr>
              <a:t>ОТНОШЕНИЯ</a:t>
            </a:r>
          </a:p>
        </p:txBody>
      </p:sp>
      <p:sp>
        <p:nvSpPr>
          <p:cNvPr id="14343" name="Text Box 9"/>
          <p:cNvSpPr txBox="1">
            <a:spLocks noChangeArrowheads="1"/>
          </p:cNvSpPr>
          <p:nvPr/>
        </p:nvSpPr>
        <p:spPr bwMode="auto">
          <a:xfrm>
            <a:off x="2743200" y="5257800"/>
            <a:ext cx="38100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ru-RU" sz="2400">
                <a:latin typeface="Times New Roman" pitchFamily="18" charset="0"/>
              </a:rPr>
              <a:t>ПОВЕДЕНЧЕСКИЕ НОРМЫ</a:t>
            </a:r>
          </a:p>
        </p:txBody>
      </p:sp>
      <p:sp>
        <p:nvSpPr>
          <p:cNvPr id="14344" name="Text Box 10"/>
          <p:cNvSpPr txBox="1">
            <a:spLocks noChangeArrowheads="1"/>
          </p:cNvSpPr>
          <p:nvPr/>
        </p:nvSpPr>
        <p:spPr bwMode="auto">
          <a:xfrm>
            <a:off x="609600" y="5943600"/>
            <a:ext cx="228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ru-RU" sz="2400" b="1">
                <a:latin typeface="Times New Roman" pitchFamily="18" charset="0"/>
              </a:rPr>
              <a:t>ПОВЕДЕНИЕ</a:t>
            </a:r>
          </a:p>
        </p:txBody>
      </p:sp>
      <p:sp>
        <p:nvSpPr>
          <p:cNvPr id="14345" name="Text Box 11"/>
          <p:cNvSpPr txBox="1">
            <a:spLocks noChangeArrowheads="1"/>
          </p:cNvSpPr>
          <p:nvPr/>
        </p:nvSpPr>
        <p:spPr bwMode="auto">
          <a:xfrm>
            <a:off x="323850" y="188913"/>
            <a:ext cx="58674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ru-RU" sz="2800" b="1">
                <a:latin typeface="Times New Roman" pitchFamily="18" charset="0"/>
              </a:rPr>
              <a:t>Организационная культура</a:t>
            </a:r>
            <a:endParaRPr lang="ru-RU" sz="2800">
              <a:latin typeface="Times New Roman" pitchFamily="18" charset="0"/>
            </a:endParaRPr>
          </a:p>
        </p:txBody>
      </p:sp>
      <p:sp>
        <p:nvSpPr>
          <p:cNvPr id="14346" name="Text Box 12"/>
          <p:cNvSpPr txBox="1">
            <a:spLocks noChangeArrowheads="1"/>
          </p:cNvSpPr>
          <p:nvPr/>
        </p:nvSpPr>
        <p:spPr bwMode="auto">
          <a:xfrm>
            <a:off x="6477000" y="6096000"/>
            <a:ext cx="2362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eaLnBrk="0" hangingPunct="0">
              <a:spcBef>
                <a:spcPct val="50000"/>
              </a:spcBef>
            </a:pPr>
            <a:r>
              <a:rPr lang="ru-RU" sz="2400" i="1">
                <a:latin typeface="Times New Roman" pitchFamily="18" charset="0"/>
              </a:rPr>
              <a:t>Шекшня С.В.</a:t>
            </a:r>
            <a:endParaRPr lang="ru-RU" sz="2400"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800" smtClean="0"/>
              <a:t>Организационная культура</a:t>
            </a:r>
            <a:r>
              <a:rPr lang="ru-RU" sz="3400" smtClean="0"/>
              <a:t> - </a:t>
            </a:r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571472" y="1571612"/>
            <a:ext cx="7543800" cy="4031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ru-RU" sz="3200" dirty="0" smtClean="0">
                <a:latin typeface="Times New Roman" pitchFamily="18" charset="0"/>
              </a:rPr>
              <a:t>Складывается </a:t>
            </a:r>
            <a:r>
              <a:rPr lang="ru-RU" sz="3200" dirty="0">
                <a:latin typeface="Times New Roman" pitchFamily="18" charset="0"/>
              </a:rPr>
              <a:t>в течение многих лет </a:t>
            </a:r>
            <a:r>
              <a:rPr lang="ru-RU" sz="3200" dirty="0" smtClean="0">
                <a:latin typeface="Times New Roman" pitchFamily="18" charset="0"/>
              </a:rPr>
              <a:t> </a:t>
            </a:r>
            <a:endParaRPr lang="ru-RU" sz="3200" dirty="0">
              <a:latin typeface="Times New Roman" pitchFamily="18" charset="0"/>
            </a:endParaRPr>
          </a:p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ru-RU" sz="3200" dirty="0">
                <a:latin typeface="Times New Roman" pitchFamily="18" charset="0"/>
              </a:rPr>
              <a:t> </a:t>
            </a:r>
            <a:r>
              <a:rPr lang="ru-RU" sz="3200" dirty="0" smtClean="0">
                <a:latin typeface="Times New Roman" pitchFamily="18" charset="0"/>
              </a:rPr>
              <a:t>Эволюционирует </a:t>
            </a:r>
            <a:r>
              <a:rPr lang="ru-RU" sz="3200" dirty="0">
                <a:latin typeface="Times New Roman" pitchFamily="18" charset="0"/>
              </a:rPr>
              <a:t>естественным путем под воздействием изменений, происходящих во внешней среде;</a:t>
            </a:r>
          </a:p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ru-RU" sz="3200" dirty="0" smtClean="0">
                <a:latin typeface="Times New Roman" pitchFamily="18" charset="0"/>
              </a:rPr>
              <a:t>М</a:t>
            </a:r>
            <a:r>
              <a:rPr lang="ru-RU" sz="3200" dirty="0" smtClean="0">
                <a:latin typeface="Times New Roman" pitchFamily="18" charset="0"/>
              </a:rPr>
              <a:t>ожет </a:t>
            </a:r>
            <a:r>
              <a:rPr lang="ru-RU" sz="3200" dirty="0">
                <a:latin typeface="Times New Roman" pitchFamily="18" charset="0"/>
              </a:rPr>
              <a:t>быть сознательно изменена руководством или другой влиятельной группой сотрудников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190500"/>
            <a:ext cx="7010400" cy="815975"/>
          </a:xfrm>
        </p:spPr>
        <p:txBody>
          <a:bodyPr/>
          <a:lstStyle/>
          <a:p>
            <a:pPr eaLnBrk="1" hangingPunct="1"/>
            <a:r>
              <a:rPr lang="ru-RU" sz="3400" smtClean="0"/>
              <a:t>Важно понимать!</a:t>
            </a:r>
            <a:endParaRPr lang="ru-RU" smtClean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7772400" cy="4648200"/>
          </a:xfrm>
        </p:spPr>
        <p:txBody>
          <a:bodyPr/>
          <a:lstStyle/>
          <a:p>
            <a:pPr eaLnBrk="1" hangingPunct="1"/>
            <a:r>
              <a:rPr lang="ru-RU" dirty="0" smtClean="0"/>
              <a:t>Культура организации обладает малой динамикой</a:t>
            </a:r>
          </a:p>
          <a:p>
            <a:pPr eaLnBrk="1" hangingPunct="1"/>
            <a:r>
              <a:rPr lang="ru-RU" dirty="0" smtClean="0"/>
              <a:t>Руководитель, имея наибольшие власть и свободу, обладает максимальными возможностями воздействия на культуру </a:t>
            </a:r>
            <a:r>
              <a:rPr lang="ru-RU" sz="2600" i="1" dirty="0" smtClean="0"/>
              <a:t>(но он и подвержен максим. проф. аберрациям, т.е. анализируя орг. состояние, он чаще анализирует желаемое, а не действительное состояние дел)</a:t>
            </a:r>
            <a:r>
              <a:rPr lang="ru-RU" sz="2600" dirty="0" smtClean="0"/>
              <a:t> 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400" smtClean="0"/>
              <a:t>Важно понимать!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Попытка резкого изменения организационной культуры приводит к потере у ее членов ощущения структуры, исчезновению традиционных центров власти.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1716088" y="458788"/>
            <a:ext cx="6626225" cy="1206500"/>
          </a:xfrm>
        </p:spPr>
        <p:txBody>
          <a:bodyPr/>
          <a:lstStyle/>
          <a:p>
            <a:pPr eaLnBrk="1" hangingPunct="1"/>
            <a:r>
              <a:rPr lang="ru-RU" sz="3400" smtClean="0"/>
              <a:t>Типология организационных культур</a:t>
            </a:r>
            <a:r>
              <a:rPr lang="en-US" sz="3400" smtClean="0"/>
              <a:t>                    </a:t>
            </a:r>
            <a:r>
              <a:rPr lang="ru-RU" sz="1900" i="1" smtClean="0"/>
              <a:t>(по К. Ханди)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54175" y="1905000"/>
            <a:ext cx="6623050" cy="3738563"/>
          </a:xfrm>
        </p:spPr>
        <p:txBody>
          <a:bodyPr>
            <a:normAutofit fontScale="92500" lnSpcReduction="10000"/>
          </a:bodyPr>
          <a:lstStyle/>
          <a:p>
            <a:pPr eaLnBrk="1" hangingPunct="1"/>
            <a:r>
              <a:rPr lang="ru-RU" smtClean="0"/>
              <a:t>Ролевая культура</a:t>
            </a:r>
          </a:p>
          <a:p>
            <a:pPr eaLnBrk="1" hangingPunct="1"/>
            <a:r>
              <a:rPr lang="ru-RU" smtClean="0"/>
              <a:t>Культура, ориентированная на власть и силу (культура «ордена»)</a:t>
            </a:r>
          </a:p>
          <a:p>
            <a:pPr eaLnBrk="1" hangingPunct="1"/>
            <a:r>
              <a:rPr lang="ru-RU" smtClean="0"/>
              <a:t>Культура, ориентированная на деятельность</a:t>
            </a:r>
          </a:p>
          <a:p>
            <a:pPr eaLnBrk="1" hangingPunct="1"/>
            <a:r>
              <a:rPr lang="ru-RU" smtClean="0"/>
              <a:t>Культура, ориентированная на людей или культура индивидуальности</a:t>
            </a:r>
          </a:p>
          <a:p>
            <a:pPr eaLnBrk="1" hangingPunct="1"/>
            <a:endParaRPr lang="ru-RU" smtClean="0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1716088" y="458788"/>
            <a:ext cx="6626225" cy="1022350"/>
          </a:xfrm>
        </p:spPr>
        <p:txBody>
          <a:bodyPr/>
          <a:lstStyle/>
          <a:p>
            <a:pPr eaLnBrk="1" hangingPunct="1"/>
            <a:r>
              <a:rPr lang="ru-RU" sz="3400" smtClean="0"/>
              <a:t>Уровни культуры </a:t>
            </a:r>
            <a:r>
              <a:rPr lang="ru-RU" sz="2500" smtClean="0"/>
              <a:t>(по К.М.Ушакову)</a:t>
            </a:r>
            <a:endParaRPr lang="ru-RU" sz="3400" smtClean="0"/>
          </a:p>
        </p:txBody>
      </p:sp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990600" y="1828800"/>
            <a:ext cx="7696200" cy="4367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ru-RU" sz="2800">
                <a:latin typeface="Times New Roman" pitchFamily="18" charset="0"/>
              </a:rPr>
              <a:t>Символы</a:t>
            </a:r>
          </a:p>
          <a:p>
            <a:pPr algn="ctr" eaLnBrk="0" hangingPunct="0">
              <a:spcBef>
                <a:spcPct val="50000"/>
              </a:spcBef>
            </a:pPr>
            <a:r>
              <a:rPr lang="ru-RU" sz="2800">
                <a:latin typeface="Times New Roman" pitchFamily="18" charset="0"/>
              </a:rPr>
              <a:t>Герои организации</a:t>
            </a:r>
          </a:p>
          <a:p>
            <a:pPr algn="ctr" eaLnBrk="0" hangingPunct="0">
              <a:spcBef>
                <a:spcPct val="50000"/>
              </a:spcBef>
            </a:pPr>
            <a:r>
              <a:rPr lang="ru-RU" sz="2800">
                <a:latin typeface="Times New Roman" pitchFamily="18" charset="0"/>
              </a:rPr>
              <a:t>Ритуалы, церемонии</a:t>
            </a:r>
          </a:p>
          <a:p>
            <a:pPr algn="ctr" eaLnBrk="0" hangingPunct="0">
              <a:spcBef>
                <a:spcPct val="50000"/>
              </a:spcBef>
            </a:pPr>
            <a:r>
              <a:rPr lang="ru-RU" sz="2800">
                <a:latin typeface="Times New Roman" pitchFamily="18" charset="0"/>
              </a:rPr>
              <a:t>Язык организации</a:t>
            </a:r>
          </a:p>
          <a:p>
            <a:pPr algn="ctr" eaLnBrk="0" hangingPunct="0">
              <a:spcBef>
                <a:spcPct val="50000"/>
              </a:spcBef>
            </a:pPr>
            <a:r>
              <a:rPr lang="ru-RU" sz="2800">
                <a:latin typeface="Times New Roman" pitchFamily="18" charset="0"/>
              </a:rPr>
              <a:t>Разделяемые убеждения</a:t>
            </a:r>
          </a:p>
          <a:p>
            <a:pPr algn="ctr" eaLnBrk="0" hangingPunct="0">
              <a:spcBef>
                <a:spcPct val="50000"/>
              </a:spcBef>
            </a:pPr>
            <a:r>
              <a:rPr lang="ru-RU" sz="2800">
                <a:latin typeface="Times New Roman" pitchFamily="18" charset="0"/>
              </a:rPr>
              <a:t>Профессиональные ценности</a:t>
            </a:r>
          </a:p>
          <a:p>
            <a:pPr algn="ctr" eaLnBrk="0" hangingPunct="0">
              <a:spcBef>
                <a:spcPct val="50000"/>
              </a:spcBef>
            </a:pPr>
            <a:r>
              <a:rPr lang="ru-RU" sz="2800">
                <a:latin typeface="Times New Roman" pitchFamily="18" charset="0"/>
              </a:rPr>
              <a:t>Общечеловеческие ценности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2"/>
          <p:cNvSpPr txBox="1">
            <a:spLocks noChangeArrowheads="1"/>
          </p:cNvSpPr>
          <p:nvPr/>
        </p:nvSpPr>
        <p:spPr bwMode="auto">
          <a:xfrm>
            <a:off x="457200" y="457200"/>
            <a:ext cx="78486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ru-RU" sz="2800" b="1">
                <a:latin typeface="Times New Roman" pitchFamily="18" charset="0"/>
              </a:rPr>
              <a:t>Факторы организационной культуры</a:t>
            </a:r>
            <a:endParaRPr lang="ru-RU" sz="2400">
              <a:latin typeface="Times New Roman" pitchFamily="18" charset="0"/>
            </a:endParaRPr>
          </a:p>
        </p:txBody>
      </p:sp>
      <p:sp>
        <p:nvSpPr>
          <p:cNvPr id="17411" name="Text Box 4"/>
          <p:cNvSpPr txBox="1">
            <a:spLocks noChangeArrowheads="1"/>
          </p:cNvSpPr>
          <p:nvPr/>
        </p:nvSpPr>
        <p:spPr bwMode="auto">
          <a:xfrm>
            <a:off x="4267200" y="3048000"/>
            <a:ext cx="1066800" cy="5889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ru-RU" sz="3200" b="1">
                <a:latin typeface="Times New Roman" pitchFamily="18" charset="0"/>
              </a:rPr>
              <a:t>ОК</a:t>
            </a:r>
          </a:p>
        </p:txBody>
      </p:sp>
      <p:sp>
        <p:nvSpPr>
          <p:cNvPr id="17412" name="Text Box 5"/>
          <p:cNvSpPr txBox="1">
            <a:spLocks noChangeArrowheads="1"/>
          </p:cNvSpPr>
          <p:nvPr/>
        </p:nvSpPr>
        <p:spPr bwMode="auto">
          <a:xfrm>
            <a:off x="381000" y="1219200"/>
            <a:ext cx="2895600" cy="8318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ru-RU" sz="2400">
                <a:latin typeface="Times New Roman" pitchFamily="18" charset="0"/>
              </a:rPr>
              <a:t>Интернациональ-ность</a:t>
            </a:r>
          </a:p>
        </p:txBody>
      </p:sp>
      <p:sp>
        <p:nvSpPr>
          <p:cNvPr id="17413" name="Text Box 7"/>
          <p:cNvSpPr txBox="1">
            <a:spLocks noChangeArrowheads="1"/>
          </p:cNvSpPr>
          <p:nvPr/>
        </p:nvSpPr>
        <p:spPr bwMode="auto">
          <a:xfrm>
            <a:off x="381000" y="2362200"/>
            <a:ext cx="2895600" cy="8318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ru-RU" sz="2400">
                <a:latin typeface="Times New Roman" pitchFamily="18" charset="0"/>
              </a:rPr>
              <a:t>Стиль управления и способ контроля</a:t>
            </a:r>
          </a:p>
        </p:txBody>
      </p:sp>
      <p:sp>
        <p:nvSpPr>
          <p:cNvPr id="17414" name="Text Box 8"/>
          <p:cNvSpPr txBox="1">
            <a:spLocks noChangeArrowheads="1"/>
          </p:cNvSpPr>
          <p:nvPr/>
        </p:nvSpPr>
        <p:spPr bwMode="auto">
          <a:xfrm>
            <a:off x="381000" y="3352800"/>
            <a:ext cx="2895600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ru-RU" sz="2400">
                <a:latin typeface="Times New Roman" pitchFamily="18" charset="0"/>
              </a:rPr>
              <a:t>Мотивация</a:t>
            </a:r>
          </a:p>
        </p:txBody>
      </p:sp>
      <p:sp>
        <p:nvSpPr>
          <p:cNvPr id="17415" name="Text Box 9"/>
          <p:cNvSpPr txBox="1">
            <a:spLocks noChangeArrowheads="1"/>
          </p:cNvSpPr>
          <p:nvPr/>
        </p:nvSpPr>
        <p:spPr bwMode="auto">
          <a:xfrm>
            <a:off x="304800" y="4191000"/>
            <a:ext cx="2971800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ru-RU" sz="2400">
                <a:latin typeface="Times New Roman" pitchFamily="18" charset="0"/>
              </a:rPr>
              <a:t>Информированность</a:t>
            </a:r>
          </a:p>
        </p:txBody>
      </p:sp>
      <p:sp>
        <p:nvSpPr>
          <p:cNvPr id="17416" name="Text Box 10"/>
          <p:cNvSpPr txBox="1">
            <a:spLocks noChangeArrowheads="1"/>
          </p:cNvSpPr>
          <p:nvPr/>
        </p:nvSpPr>
        <p:spPr bwMode="auto">
          <a:xfrm>
            <a:off x="381000" y="4953000"/>
            <a:ext cx="2895600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ru-RU" sz="2400">
                <a:latin typeface="Times New Roman" pitchFamily="18" charset="0"/>
              </a:rPr>
              <a:t>Инновации</a:t>
            </a:r>
          </a:p>
        </p:txBody>
      </p:sp>
      <p:sp>
        <p:nvSpPr>
          <p:cNvPr id="17417" name="Text Box 11"/>
          <p:cNvSpPr txBox="1">
            <a:spLocks noChangeArrowheads="1"/>
          </p:cNvSpPr>
          <p:nvPr/>
        </p:nvSpPr>
        <p:spPr bwMode="auto">
          <a:xfrm>
            <a:off x="6477000" y="1143000"/>
            <a:ext cx="2286000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ru-RU" sz="2400">
                <a:latin typeface="Times New Roman" pitchFamily="18" charset="0"/>
              </a:rPr>
              <a:t>Способ связи</a:t>
            </a:r>
          </a:p>
        </p:txBody>
      </p:sp>
      <p:sp>
        <p:nvSpPr>
          <p:cNvPr id="17418" name="Text Box 12"/>
          <p:cNvSpPr txBox="1">
            <a:spLocks noChangeArrowheads="1"/>
          </p:cNvSpPr>
          <p:nvPr/>
        </p:nvSpPr>
        <p:spPr bwMode="auto">
          <a:xfrm>
            <a:off x="6324600" y="1981200"/>
            <a:ext cx="2438400" cy="15621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ru-RU" sz="2400">
                <a:latin typeface="Times New Roman" pitchFamily="18" charset="0"/>
              </a:rPr>
              <a:t>Уровень кадро-вой политики и лояльность ра-ботников</a:t>
            </a:r>
          </a:p>
        </p:txBody>
      </p:sp>
      <p:sp>
        <p:nvSpPr>
          <p:cNvPr id="17419" name="Text Box 13"/>
          <p:cNvSpPr txBox="1">
            <a:spLocks noChangeArrowheads="1"/>
          </p:cNvSpPr>
          <p:nvPr/>
        </p:nvSpPr>
        <p:spPr bwMode="auto">
          <a:xfrm>
            <a:off x="6400800" y="3886200"/>
            <a:ext cx="2362200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ru-RU" sz="2400">
                <a:latin typeface="Times New Roman" pitchFamily="18" charset="0"/>
              </a:rPr>
              <a:t>Условия труда</a:t>
            </a:r>
          </a:p>
        </p:txBody>
      </p:sp>
      <p:sp>
        <p:nvSpPr>
          <p:cNvPr id="17420" name="Text Box 14"/>
          <p:cNvSpPr txBox="1">
            <a:spLocks noChangeArrowheads="1"/>
          </p:cNvSpPr>
          <p:nvPr/>
        </p:nvSpPr>
        <p:spPr bwMode="auto">
          <a:xfrm>
            <a:off x="6553200" y="4800600"/>
            <a:ext cx="2209800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ru-RU" sz="2400">
                <a:latin typeface="Times New Roman" pitchFamily="18" charset="0"/>
              </a:rPr>
              <a:t>Имидж</a:t>
            </a:r>
          </a:p>
        </p:txBody>
      </p:sp>
      <p:sp>
        <p:nvSpPr>
          <p:cNvPr id="17421" name="Text Box 15"/>
          <p:cNvSpPr txBox="1">
            <a:spLocks noChangeArrowheads="1"/>
          </p:cNvSpPr>
          <p:nvPr/>
        </p:nvSpPr>
        <p:spPr bwMode="auto">
          <a:xfrm>
            <a:off x="3657600" y="4876800"/>
            <a:ext cx="2438400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ru-RU" sz="2400">
                <a:latin typeface="Times New Roman" pitchFamily="18" charset="0"/>
              </a:rPr>
              <a:t>Эстетичность</a:t>
            </a:r>
          </a:p>
        </p:txBody>
      </p:sp>
      <p:sp>
        <p:nvSpPr>
          <p:cNvPr id="17422" name="Text Box 16"/>
          <p:cNvSpPr txBox="1">
            <a:spLocks noChangeArrowheads="1"/>
          </p:cNvSpPr>
          <p:nvPr/>
        </p:nvSpPr>
        <p:spPr bwMode="auto">
          <a:xfrm>
            <a:off x="3733800" y="1219200"/>
            <a:ext cx="2286000" cy="1196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ru-RU" sz="2400">
                <a:latin typeface="Times New Roman" pitchFamily="18" charset="0"/>
              </a:rPr>
              <a:t>Уровень цент-рализации и орг. структура</a:t>
            </a:r>
          </a:p>
        </p:txBody>
      </p:sp>
      <p:sp>
        <p:nvSpPr>
          <p:cNvPr id="17423" name="Line 17"/>
          <p:cNvSpPr>
            <a:spLocks noChangeShapeType="1"/>
          </p:cNvSpPr>
          <p:nvPr/>
        </p:nvSpPr>
        <p:spPr bwMode="auto">
          <a:xfrm>
            <a:off x="3276600" y="2057400"/>
            <a:ext cx="9906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7424" name="Line 18"/>
          <p:cNvSpPr>
            <a:spLocks noChangeShapeType="1"/>
          </p:cNvSpPr>
          <p:nvPr/>
        </p:nvSpPr>
        <p:spPr bwMode="auto">
          <a:xfrm>
            <a:off x="3276600" y="2895600"/>
            <a:ext cx="9906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7425" name="Line 19"/>
          <p:cNvSpPr>
            <a:spLocks noChangeShapeType="1"/>
          </p:cNvSpPr>
          <p:nvPr/>
        </p:nvSpPr>
        <p:spPr bwMode="auto">
          <a:xfrm flipV="1">
            <a:off x="3352800" y="3429000"/>
            <a:ext cx="9144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7426" name="Line 20"/>
          <p:cNvSpPr>
            <a:spLocks noChangeShapeType="1"/>
          </p:cNvSpPr>
          <p:nvPr/>
        </p:nvSpPr>
        <p:spPr bwMode="auto">
          <a:xfrm flipV="1">
            <a:off x="3276600" y="36576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7427" name="Line 21"/>
          <p:cNvSpPr>
            <a:spLocks noChangeShapeType="1"/>
          </p:cNvSpPr>
          <p:nvPr/>
        </p:nvSpPr>
        <p:spPr bwMode="auto">
          <a:xfrm flipV="1">
            <a:off x="3276600" y="3657600"/>
            <a:ext cx="129540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7428" name="Line 22"/>
          <p:cNvSpPr>
            <a:spLocks noChangeShapeType="1"/>
          </p:cNvSpPr>
          <p:nvPr/>
        </p:nvSpPr>
        <p:spPr bwMode="auto">
          <a:xfrm flipV="1">
            <a:off x="4800600" y="3657600"/>
            <a:ext cx="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7429" name="Line 24"/>
          <p:cNvSpPr>
            <a:spLocks noChangeShapeType="1"/>
          </p:cNvSpPr>
          <p:nvPr/>
        </p:nvSpPr>
        <p:spPr bwMode="auto">
          <a:xfrm flipH="1">
            <a:off x="5334000" y="1600200"/>
            <a:ext cx="1143000" cy="1752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7430" name="Line 25"/>
          <p:cNvSpPr>
            <a:spLocks noChangeShapeType="1"/>
          </p:cNvSpPr>
          <p:nvPr/>
        </p:nvSpPr>
        <p:spPr bwMode="auto">
          <a:xfrm>
            <a:off x="4876800" y="24384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7431" name="Line 26"/>
          <p:cNvSpPr>
            <a:spLocks noChangeShapeType="1"/>
          </p:cNvSpPr>
          <p:nvPr/>
        </p:nvSpPr>
        <p:spPr bwMode="auto">
          <a:xfrm flipH="1">
            <a:off x="5334000" y="2895600"/>
            <a:ext cx="990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7432" name="Line 27"/>
          <p:cNvSpPr>
            <a:spLocks noChangeShapeType="1"/>
          </p:cNvSpPr>
          <p:nvPr/>
        </p:nvSpPr>
        <p:spPr bwMode="auto">
          <a:xfrm flipH="1" flipV="1">
            <a:off x="5334000" y="3581400"/>
            <a:ext cx="1066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7433" name="Line 28"/>
          <p:cNvSpPr>
            <a:spLocks noChangeShapeType="1"/>
          </p:cNvSpPr>
          <p:nvPr/>
        </p:nvSpPr>
        <p:spPr bwMode="auto">
          <a:xfrm flipH="1" flipV="1">
            <a:off x="5181600" y="3657600"/>
            <a:ext cx="1371600" cy="1371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63170" name="Picture 2" descr="http://md-management.ru/articles/images/str_razv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1604" y="928670"/>
            <a:ext cx="6000792" cy="557480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2900" smtClean="0"/>
              <a:t>Организационная культура достаточно однозначно характеризует: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поведение ее членов</a:t>
            </a:r>
          </a:p>
          <a:p>
            <a:pPr eaLnBrk="1" hangingPunct="1"/>
            <a:r>
              <a:rPr lang="ru-RU" smtClean="0"/>
              <a:t>способ решения ими возникающих перед организацией проблем и конфликтных ситуаций</a:t>
            </a:r>
          </a:p>
          <a:p>
            <a:pPr eaLnBrk="1" hangingPunct="1"/>
            <a:r>
              <a:rPr lang="ru-RU" smtClean="0"/>
              <a:t>отношение к внешним воздействиям</a:t>
            </a:r>
          </a:p>
          <a:p>
            <a:pPr eaLnBrk="1" hangingPunct="1"/>
            <a:r>
              <a:rPr lang="ru-RU" smtClean="0"/>
              <a:t>скорость и способ реагирования на изменившиеся обстоятельства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800" smtClean="0"/>
              <a:t>Организационное поведение</a:t>
            </a:r>
            <a:endParaRPr lang="ru-RU" sz="3400" smtClean="0"/>
          </a:p>
        </p:txBody>
      </p:sp>
      <p:sp>
        <p:nvSpPr>
          <p:cNvPr id="24579" name="Text Box 4"/>
          <p:cNvSpPr txBox="1">
            <a:spLocks noChangeArrowheads="1"/>
          </p:cNvSpPr>
          <p:nvPr/>
        </p:nvSpPr>
        <p:spPr bwMode="auto">
          <a:xfrm>
            <a:off x="827088" y="1916113"/>
            <a:ext cx="7239000" cy="430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ru-RU" sz="3600">
                <a:latin typeface="Times New Roman" pitchFamily="18" charset="0"/>
              </a:rPr>
              <a:t>Стратегия поведения - это те общие установки, которые определяют направленность и содержание действий человека в различных ситуациях.</a:t>
            </a:r>
          </a:p>
          <a:p>
            <a:pPr eaLnBrk="0" hangingPunct="0">
              <a:spcBef>
                <a:spcPct val="50000"/>
              </a:spcBef>
            </a:pPr>
            <a:r>
              <a:rPr lang="ru-RU" sz="3200" i="1">
                <a:latin typeface="Times New Roman" pitchFamily="18" charset="0"/>
              </a:rPr>
              <a:t>«Работа не волк, в лес не убежит»</a:t>
            </a:r>
          </a:p>
          <a:p>
            <a:pPr eaLnBrk="0" hangingPunct="0">
              <a:spcBef>
                <a:spcPct val="50000"/>
              </a:spcBef>
            </a:pPr>
            <a:r>
              <a:rPr lang="ru-RU" sz="3200" i="1">
                <a:latin typeface="Times New Roman" pitchFamily="18" charset="0"/>
              </a:rPr>
              <a:t>«Дело мастера боится»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2"/>
          <p:cNvSpPr txBox="1">
            <a:spLocks noChangeArrowheads="1"/>
          </p:cNvSpPr>
          <p:nvPr/>
        </p:nvSpPr>
        <p:spPr bwMode="auto">
          <a:xfrm>
            <a:off x="539750" y="333375"/>
            <a:ext cx="7924800" cy="613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ru-RU" sz="3200">
                <a:latin typeface="Times New Roman" pitchFamily="18" charset="0"/>
              </a:rPr>
              <a:t>	</a:t>
            </a:r>
            <a:r>
              <a:rPr lang="ru-RU" sz="3600">
                <a:latin typeface="Times New Roman" pitchFamily="18" charset="0"/>
              </a:rPr>
              <a:t>Типы организационного поведения различаются по своей направленности (ориентации) и по величине усилий, которые работник готов вкладывать в общее дело:</a:t>
            </a:r>
          </a:p>
          <a:p>
            <a:pPr algn="ctr" eaLnBrk="0" hangingPunct="0">
              <a:spcBef>
                <a:spcPct val="50000"/>
              </a:spcBef>
              <a:buFontTx/>
              <a:buChar char="•"/>
            </a:pPr>
            <a:r>
              <a:rPr lang="ru-RU" sz="3600">
                <a:latin typeface="Times New Roman" pitchFamily="18" charset="0"/>
              </a:rPr>
              <a:t> «Инициативный» тип </a:t>
            </a:r>
          </a:p>
          <a:p>
            <a:pPr algn="ctr" eaLnBrk="0" hangingPunct="0">
              <a:spcBef>
                <a:spcPct val="50000"/>
              </a:spcBef>
              <a:buFontTx/>
              <a:buChar char="•"/>
            </a:pPr>
            <a:r>
              <a:rPr lang="ru-RU" sz="3600">
                <a:latin typeface="Times New Roman" pitchFamily="18" charset="0"/>
              </a:rPr>
              <a:t> «Исполнительский» тип</a:t>
            </a:r>
          </a:p>
          <a:p>
            <a:pPr algn="ctr" eaLnBrk="0" hangingPunct="0">
              <a:spcBef>
                <a:spcPct val="50000"/>
              </a:spcBef>
              <a:buFontTx/>
              <a:buChar char="•"/>
            </a:pPr>
            <a:r>
              <a:rPr lang="ru-RU" sz="3600">
                <a:latin typeface="Times New Roman" pitchFamily="18" charset="0"/>
              </a:rPr>
              <a:t> «Потребительский» тип</a:t>
            </a:r>
          </a:p>
          <a:p>
            <a:pPr algn="ctr" eaLnBrk="0" hangingPunct="0">
              <a:spcBef>
                <a:spcPct val="50000"/>
              </a:spcBef>
              <a:buFontTx/>
              <a:buChar char="•"/>
            </a:pPr>
            <a:r>
              <a:rPr lang="ru-RU" sz="3600">
                <a:latin typeface="Times New Roman" pitchFamily="18" charset="0"/>
              </a:rPr>
              <a:t> «Отсутствующий» тип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000" smtClean="0">
                <a:solidFill>
                  <a:schemeClr val="tx1"/>
                </a:solidFill>
              </a:rPr>
              <a:t>«Инициативный» тип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24000"/>
            <a:ext cx="7772400" cy="4648200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ru-RU" smtClean="0">
                <a:solidFill>
                  <a:schemeClr val="tx1"/>
                </a:solidFill>
              </a:rPr>
              <a:t>Активная творческая позиция</a:t>
            </a:r>
          </a:p>
          <a:p>
            <a:pPr eaLnBrk="1" hangingPunct="1"/>
            <a:r>
              <a:rPr lang="ru-RU" smtClean="0">
                <a:solidFill>
                  <a:schemeClr val="tx1"/>
                </a:solidFill>
              </a:rPr>
              <a:t>стремление к достижению максимальных результатов для себя и организации</a:t>
            </a:r>
          </a:p>
          <a:p>
            <a:pPr eaLnBrk="1" hangingPunct="1"/>
            <a:r>
              <a:rPr lang="ru-RU" smtClean="0">
                <a:solidFill>
                  <a:schemeClr val="tx1"/>
                </a:solidFill>
              </a:rPr>
              <a:t>цели и интересы человека совпадают с целями организации</a:t>
            </a:r>
          </a:p>
          <a:p>
            <a:pPr eaLnBrk="1" hangingPunct="1"/>
            <a:r>
              <a:rPr lang="ru-RU" smtClean="0">
                <a:solidFill>
                  <a:schemeClr val="tx1"/>
                </a:solidFill>
              </a:rPr>
              <a:t>берет на себя ответственность</a:t>
            </a:r>
          </a:p>
          <a:p>
            <a:pPr eaLnBrk="1" hangingPunct="1"/>
            <a:r>
              <a:rPr lang="ru-RU" smtClean="0">
                <a:solidFill>
                  <a:schemeClr val="tx1"/>
                </a:solidFill>
              </a:rPr>
              <a:t>считает себя частью организации, готов к жертвам ради организации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000" smtClean="0">
                <a:solidFill>
                  <a:schemeClr val="tx1"/>
                </a:solidFill>
              </a:rPr>
              <a:t>«Исполнительский» тип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72400" cy="4419600"/>
          </a:xfrm>
        </p:spPr>
        <p:txBody>
          <a:bodyPr/>
          <a:lstStyle/>
          <a:p>
            <a:pPr eaLnBrk="1" hangingPunct="1"/>
            <a:r>
              <a:rPr lang="ru-RU" smtClean="0">
                <a:solidFill>
                  <a:schemeClr val="tx1"/>
                </a:solidFill>
              </a:rPr>
              <a:t>Принцип «не высовываться», «инициатива наказуема»</a:t>
            </a:r>
          </a:p>
          <a:p>
            <a:pPr eaLnBrk="1" hangingPunct="1"/>
            <a:r>
              <a:rPr lang="ru-RU" smtClean="0">
                <a:solidFill>
                  <a:schemeClr val="tx1"/>
                </a:solidFill>
              </a:rPr>
              <a:t>аккуратное выполнение получаемых заданий, но не более</a:t>
            </a:r>
          </a:p>
          <a:p>
            <a:pPr eaLnBrk="1" hangingPunct="1"/>
            <a:r>
              <a:rPr lang="ru-RU" smtClean="0">
                <a:solidFill>
                  <a:schemeClr val="tx1"/>
                </a:solidFill>
              </a:rPr>
              <a:t>чувствителен к поощрениям</a:t>
            </a:r>
          </a:p>
          <a:p>
            <a:pPr eaLnBrk="1" hangingPunct="1"/>
            <a:r>
              <a:rPr lang="ru-RU" smtClean="0">
                <a:solidFill>
                  <a:schemeClr val="tx1"/>
                </a:solidFill>
              </a:rPr>
              <a:t>уходит от ответственности</a:t>
            </a:r>
          </a:p>
          <a:p>
            <a:pPr eaLnBrk="1" hangingPunct="1"/>
            <a:r>
              <a:rPr lang="ru-RU" smtClean="0">
                <a:solidFill>
                  <a:schemeClr val="tx1"/>
                </a:solidFill>
              </a:rPr>
              <a:t>подчиняется любым нормам и правилам, не пытаясь изменить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190500"/>
            <a:ext cx="7010400" cy="1119188"/>
          </a:xfrm>
        </p:spPr>
        <p:txBody>
          <a:bodyPr/>
          <a:lstStyle/>
          <a:p>
            <a:pPr eaLnBrk="1" hangingPunct="1"/>
            <a:r>
              <a:rPr lang="ru-RU" sz="4000" smtClean="0">
                <a:solidFill>
                  <a:schemeClr val="tx1"/>
                </a:solidFill>
              </a:rPr>
              <a:t>«Потребительский» тип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42910" y="1528778"/>
            <a:ext cx="7923212" cy="4114800"/>
          </a:xfrm>
        </p:spPr>
        <p:txBody>
          <a:bodyPr/>
          <a:lstStyle/>
          <a:p>
            <a:pPr eaLnBrk="1" hangingPunct="1"/>
            <a:r>
              <a:rPr lang="ru-RU" dirty="0" smtClean="0">
                <a:solidFill>
                  <a:schemeClr val="tx1"/>
                </a:solidFill>
              </a:rPr>
              <a:t>Четкое отделение себя от организации</a:t>
            </a:r>
          </a:p>
          <a:p>
            <a:pPr eaLnBrk="1" hangingPunct="1"/>
            <a:r>
              <a:rPr lang="ru-RU" dirty="0" smtClean="0">
                <a:solidFill>
                  <a:schemeClr val="tx1"/>
                </a:solidFill>
              </a:rPr>
              <a:t>ориентация на себя и свои интересы</a:t>
            </a:r>
          </a:p>
          <a:p>
            <a:pPr eaLnBrk="1" hangingPunct="1"/>
            <a:r>
              <a:rPr lang="ru-RU" dirty="0" smtClean="0">
                <a:solidFill>
                  <a:schemeClr val="tx1"/>
                </a:solidFill>
              </a:rPr>
              <a:t>организация - средство удовлетворения своих потребностей</a:t>
            </a:r>
          </a:p>
          <a:p>
            <a:pPr eaLnBrk="1" hangingPunct="1"/>
            <a:r>
              <a:rPr lang="ru-RU" dirty="0" smtClean="0">
                <a:solidFill>
                  <a:schemeClr val="tx1"/>
                </a:solidFill>
              </a:rPr>
              <a:t>делает то, что выгодно. Уход от работы, не приносящей личной пользы</a:t>
            </a:r>
          </a:p>
          <a:p>
            <a:pPr eaLnBrk="1" hangingPunct="1"/>
            <a:r>
              <a:rPr lang="ru-RU" dirty="0" smtClean="0">
                <a:solidFill>
                  <a:schemeClr val="tx1"/>
                </a:solidFill>
              </a:rPr>
              <a:t>никогда никаких жертв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1908175" y="404813"/>
            <a:ext cx="6046788" cy="990600"/>
          </a:xfrm>
        </p:spPr>
        <p:txBody>
          <a:bodyPr/>
          <a:lstStyle/>
          <a:p>
            <a:pPr eaLnBrk="1" hangingPunct="1"/>
            <a:r>
              <a:rPr lang="ru-RU" sz="4000" smtClean="0">
                <a:solidFill>
                  <a:schemeClr val="tx1"/>
                </a:solidFill>
              </a:rPr>
              <a:t>«Отсутствующий» тип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76400"/>
            <a:ext cx="7772400" cy="4648200"/>
          </a:xfrm>
        </p:spPr>
        <p:txBody>
          <a:bodyPr/>
          <a:lstStyle/>
          <a:p>
            <a:pPr eaLnBrk="1" hangingPunct="1"/>
            <a:r>
              <a:rPr lang="ru-RU" smtClean="0">
                <a:solidFill>
                  <a:schemeClr val="tx1"/>
                </a:solidFill>
              </a:rPr>
              <a:t>Ориентация на уход из организации</a:t>
            </a:r>
          </a:p>
          <a:p>
            <a:pPr eaLnBrk="1" hangingPunct="1"/>
            <a:r>
              <a:rPr lang="ru-RU" smtClean="0">
                <a:solidFill>
                  <a:schemeClr val="tx1"/>
                </a:solidFill>
              </a:rPr>
              <a:t>ощущает себя вне организации даже при отсутствии нового места</a:t>
            </a:r>
          </a:p>
          <a:p>
            <a:pPr eaLnBrk="1" hangingPunct="1"/>
            <a:r>
              <a:rPr lang="ru-RU" smtClean="0">
                <a:solidFill>
                  <a:schemeClr val="tx1"/>
                </a:solidFill>
              </a:rPr>
              <a:t>ситуативное поведение разное: делают, что требуется, досиживают и др.</a:t>
            </a:r>
          </a:p>
          <a:p>
            <a:pPr eaLnBrk="1" hangingPunct="1"/>
            <a:r>
              <a:rPr lang="ru-RU" smtClean="0">
                <a:solidFill>
                  <a:schemeClr val="tx1"/>
                </a:solidFill>
              </a:rPr>
              <a:t>разорваны все внутренние связи с организацией - усилий не приложит даже при попытке заинтересовать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 l="24516" t="11469" r="25806" b="22007"/>
          <a:stretch>
            <a:fillRect/>
          </a:stretch>
        </p:blipFill>
        <p:spPr bwMode="auto">
          <a:xfrm>
            <a:off x="11052" y="0"/>
            <a:ext cx="9132947" cy="6879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Философия компании Самсунг состоит в том, чтобы «направить свои  человеческие ресурсы и технологии на создание  высококачественных продуктов и услуг, внося,  тем самым,  свой вклад в глобальное повышение уровня жизни общества». Кодекс корпоративной этики компании Самсунг является основой для создания справедливой, чистой и прозрачной корпоративной культуры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52413" y="152400"/>
            <a:ext cx="8307388" cy="670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36513"/>
            <a:ext cx="8064500" cy="110807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hlinkClick r:id="rId2" tooltip="Миссия организации"/>
              </a:rPr>
              <a:t>Миссия компании</a:t>
            </a:r>
            <a:r>
              <a:rPr lang="ru-RU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>
              <a:defRPr/>
            </a:pPr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38226" y="797511"/>
            <a:ext cx="5688632" cy="224676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000" b="1" i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 Мы используем человеческие и технологические ресурсы компании для создания товаров и услуг превосходного качества, осуществляя тем самым свой вклад в улучшение глобального состояния общества»</a:t>
            </a:r>
            <a:endParaRPr lang="ru-RU" sz="2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Arial" charset="0"/>
            </a:endParaRPr>
          </a:p>
        </p:txBody>
      </p:sp>
      <p:pic>
        <p:nvPicPr>
          <p:cNvPr id="9220" name="Picture 10" descr="http://upload.wikimedia.org/wikipedia/commons/thumb/2/24/Samsung_Logo.svg/180px-Samsung_Logo.svg.png">
            <a:hlinkClick r:id="rId3" tooltip="Современный логотип Samsung, введён в 1993 г.[6]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26163" y="944563"/>
            <a:ext cx="3017837" cy="102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18" name="Picture 2" descr="http://blob.freent.de/contentblob/3527458/teaserImg847x565/samsung-will-250-zulieferfirmen-in-china-ueberpruefephoto-1346745972816hdjpg.jpg">
            <a:hlinkClick r:id="rId5"/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68275" y="3357563"/>
            <a:ext cx="4900613" cy="33369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/>
          </a:extLst>
        </p:spPr>
      </p:pic>
      <p:pic>
        <p:nvPicPr>
          <p:cNvPr id="34820" name="Picture 4" descr="http://img24.imageshack.us/img24/4455/64545959.jpg">
            <a:hlinkClick r:id="rId7"/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435600" y="2816225"/>
            <a:ext cx="3538538" cy="26543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/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http://img11.nnm.ru/c/5/7/1/c/b9ac4cac72bfc311529e382efba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359532" y="188640"/>
            <a:ext cx="3240360" cy="262829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/>
          </a:extLst>
        </p:spPr>
      </p:pic>
      <p:sp>
        <p:nvSpPr>
          <p:cNvPr id="4" name="Стрелка вправо 3"/>
          <p:cNvSpPr/>
          <p:nvPr/>
        </p:nvSpPr>
        <p:spPr>
          <a:xfrm>
            <a:off x="3779838" y="920750"/>
            <a:ext cx="1044575" cy="792163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" name="Прямоугольник с двумя скругленными противолежащими углами 2"/>
          <p:cNvSpPr/>
          <p:nvPr/>
        </p:nvSpPr>
        <p:spPr>
          <a:xfrm>
            <a:off x="4824413" y="128588"/>
            <a:ext cx="3743325" cy="2687637"/>
          </a:xfrm>
          <a:prstGeom prst="round2Diag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Совместное процветание</a:t>
            </a:r>
          </a:p>
          <a:p>
            <a:pPr>
              <a:defRPr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Samsung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берет на себя роль корпорации с высокой социальной и экологической ответственностью. Создает возможность  для процветания и реализации потенциала других людей.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727684" y="3609019"/>
            <a:ext cx="5580112" cy="224676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000" b="1" i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Компания верит, что ключ к успеху в бизнесе — это устойчивые ценности.  Именно поэтому в основе каждого принимаемого решения лежат строгие </a:t>
            </a:r>
            <a:r>
              <a:rPr lang="ru-RU" sz="2000" b="1" i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правила корпоративной</a:t>
            </a:r>
            <a:r>
              <a:rPr lang="ru-RU" sz="2000" b="1" i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этики, а также  базовые ценности.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 bwMode="auto">
          <a:xfrm>
            <a:off x="107950" y="15875"/>
            <a:ext cx="8229600" cy="11430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ru-RU" altLang="ru-RU" sz="3600" b="1" i="1" smtClean="0"/>
              <a:t>Ценности компании</a:t>
            </a:r>
          </a:p>
        </p:txBody>
      </p:sp>
      <p:pic>
        <p:nvPicPr>
          <p:cNvPr id="36866" name="Picture 2" descr="http://vtcdn.com/sites/default/files/images/2013/3/28/img-1364439294-1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232008" y="872716"/>
            <a:ext cx="3224930" cy="237626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/>
          </a:extLst>
        </p:spPr>
      </p:pic>
      <p:sp>
        <p:nvSpPr>
          <p:cNvPr id="4" name="Стрелка вправо 3"/>
          <p:cNvSpPr/>
          <p:nvPr/>
        </p:nvSpPr>
        <p:spPr>
          <a:xfrm>
            <a:off x="3600450" y="1628775"/>
            <a:ext cx="1042988" cy="792163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5" name="Прямоугольник с двумя скругленными противолежащими углами 4"/>
          <p:cNvSpPr/>
          <p:nvPr/>
        </p:nvSpPr>
        <p:spPr>
          <a:xfrm>
            <a:off x="4659313" y="765175"/>
            <a:ext cx="4140200" cy="2484438"/>
          </a:xfrm>
          <a:prstGeom prst="round2Diag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Люди</a:t>
            </a:r>
          </a:p>
          <a:p>
            <a:pPr>
              <a:defRPr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 просто: </a:t>
            </a:r>
            <a:r>
              <a:rPr lang="ru-RU" sz="20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компания — это ее сотрудники.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Samsung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стремятся  дать людям максимум возможностей для полноценной профессиональной реализации.</a:t>
            </a:r>
          </a:p>
        </p:txBody>
      </p:sp>
      <p:pic>
        <p:nvPicPr>
          <p:cNvPr id="36868" name="Picture 4" descr="http://cdn.androidpolice.com/wp-content/uploads/2013/05/nexusae0_5G_thumb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214359" y="3717032"/>
            <a:ext cx="3242579" cy="244827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/>
          </a:extLst>
        </p:spPr>
      </p:pic>
      <p:sp>
        <p:nvSpPr>
          <p:cNvPr id="9" name="Стрелка вправо 8"/>
          <p:cNvSpPr/>
          <p:nvPr/>
        </p:nvSpPr>
        <p:spPr>
          <a:xfrm>
            <a:off x="3600450" y="4149725"/>
            <a:ext cx="1058863" cy="792163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6" name="Прямоугольник с двумя скругленными противолежащими углами 5"/>
          <p:cNvSpPr/>
          <p:nvPr/>
        </p:nvSpPr>
        <p:spPr>
          <a:xfrm>
            <a:off x="4659313" y="3716338"/>
            <a:ext cx="4140200" cy="2449512"/>
          </a:xfrm>
          <a:prstGeom prst="round2Diag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</a:t>
            </a:r>
          </a:p>
          <a:p>
            <a:pPr>
              <a:defRPr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Все, что делает компания, подчинено постоянному стремлению к совершенству и твердой решимости разрабатывать лучшие на рынке продукты и услуги.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686800" cy="1143000"/>
          </a:xfrm>
        </p:spPr>
        <p:txBody>
          <a:bodyPr/>
          <a:lstStyle/>
          <a:p>
            <a:pPr algn="l">
              <a:defRPr/>
            </a:pPr>
            <a:r>
              <a:rPr lang="ru-RU" sz="3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Кодекс корпоративной этики</a:t>
            </a:r>
            <a:endParaRPr lang="ru-RU" sz="3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4339" name="Picture 10" descr="http://upload.wikimedia.org/wikipedia/commons/thumb/2/24/Samsung_Logo.svg/180px-Samsung_Logo.svg.png">
            <a:hlinkClick r:id="rId2" tooltip="Современный логотип Samsung, введён в 1993 г.[6]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2163" y="152400"/>
            <a:ext cx="2001837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0" y="944563"/>
            <a:ext cx="9144000" cy="477043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     Компания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Samsung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стремясь стать мировым лидером на рынке, направляет свои человеческие и технологические ресурсы на создание лучших продуктов и предоставление лучших услуг на рынке, внося, тем самым, свой вклад в глобальное повышение уровня жизни общества. </a:t>
            </a:r>
          </a:p>
          <a:p>
            <a:pPr>
              <a:defRPr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    Для этого компания разделяет и </a:t>
            </a:r>
            <a:r>
              <a:rPr lang="ru-RU" sz="2000" i="1" u="sng" dirty="0">
                <a:latin typeface="Times New Roman" pitchFamily="18" charset="0"/>
                <a:cs typeface="Times New Roman" pitchFamily="18" charset="0"/>
              </a:rPr>
              <a:t>следует таким ценностям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как люди, превосходство, способность меняться, </a:t>
            </a:r>
            <a:r>
              <a:rPr lang="ru-RU" sz="2000" b="1" i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добросоветность</a:t>
            </a:r>
            <a:r>
              <a:rPr lang="ru-RU" sz="20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/честность, совместное процветание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>
              <a:defRPr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    Реализуя эти ценности компания следует Принципам Ведения Бизнеса 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Samsung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Это не только обещание соблюдать законы, следовать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высокоэтической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практике, но и конкретное выражение приверженности этим ценностям.    </a:t>
            </a:r>
          </a:p>
          <a:p>
            <a:pPr>
              <a:defRPr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    Принципы Ведения Бизнеса компании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Samsung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должны стать основными стандартами для всех работников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Samsung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соблюдения которых ожидается от каждого работника в отдельности и коллектива работников в целом.</a:t>
            </a:r>
          </a:p>
          <a:p>
            <a:pPr>
              <a:defRPr/>
            </a:pPr>
            <a:r>
              <a:rPr lang="ru-RU" dirty="0">
                <a:latin typeface="Arial" charset="0"/>
              </a:rPr>
              <a:t/>
            </a:r>
            <a:br>
              <a:rPr lang="ru-RU" dirty="0">
                <a:latin typeface="Arial" charset="0"/>
              </a:rPr>
            </a:br>
            <a:endParaRPr lang="ru-RU" dirty="0">
              <a:latin typeface="Arial" charset="0"/>
            </a:endParaRPr>
          </a:p>
        </p:txBody>
      </p:sp>
      <p:pic>
        <p:nvPicPr>
          <p:cNvPr id="69634" name="Picture 2" descr="http://www.computerra.ru/wp-content/uploads/2013/08/samsung-brazil-300x198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55650" y="5157788"/>
            <a:ext cx="2303463" cy="15208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9636" name="Picture 4" descr="http://www.exeq.ru/blog/wp-content/uploads/2014/10/Samsung_SGR-1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987675" y="5445125"/>
            <a:ext cx="1852613" cy="129063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9638" name="Picture 6" descr="http://avivas.ru/img/topic/20719/4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824413" y="5265738"/>
            <a:ext cx="1911350" cy="130333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6804025" cy="728663"/>
          </a:xfrm>
        </p:spPr>
        <p:txBody>
          <a:bodyPr/>
          <a:lstStyle/>
          <a:p>
            <a:pPr algn="l">
              <a:defRPr/>
            </a:pPr>
            <a:r>
              <a:rPr lang="ru-RU" sz="3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Кодекс корпоративной этики</a:t>
            </a:r>
            <a:endParaRPr lang="ru-RU" sz="3200" dirty="0"/>
          </a:p>
        </p:txBody>
      </p:sp>
      <p:pic>
        <p:nvPicPr>
          <p:cNvPr id="15363" name="Picture 10" descr="http://upload.wikimedia.org/wikipedia/commons/thumb/2/24/Samsung_Logo.svg/180px-Samsung_Logo.svg.png">
            <a:hlinkClick r:id="rId2" tooltip="Современный логотип Samsung, введён в 1993 г.[6]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48488" y="115888"/>
            <a:ext cx="2001837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4" name="Прямоугольник 3"/>
          <p:cNvSpPr>
            <a:spLocks noChangeArrowheads="1"/>
          </p:cNvSpPr>
          <p:nvPr/>
        </p:nvSpPr>
        <p:spPr bwMode="auto">
          <a:xfrm>
            <a:off x="0" y="1052513"/>
            <a:ext cx="9144000" cy="501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>
                <a:latin typeface="Times New Roman" pitchFamily="18" charset="0"/>
                <a:cs typeface="Times New Roman" pitchFamily="18" charset="0"/>
              </a:rPr>
              <a:t>1-1 Мы уважаем человеческое достоинство и признаем разнообразие человеческих индивидуальностей:</a:t>
            </a:r>
          </a:p>
          <a:p>
            <a:pPr>
              <a:buFont typeface="Arial" pitchFamily="34" charset="0"/>
              <a:buChar char="•"/>
            </a:pPr>
            <a:r>
              <a:rPr lang="ru-RU" sz="2000">
                <a:latin typeface="Times New Roman" pitchFamily="18" charset="0"/>
                <a:cs typeface="Times New Roman" pitchFamily="18" charset="0"/>
              </a:rPr>
              <a:t>Мы уважаем основные права человека;</a:t>
            </a:r>
          </a:p>
          <a:p>
            <a:pPr>
              <a:buFont typeface="Arial" pitchFamily="34" charset="0"/>
              <a:buChar char="•"/>
            </a:pPr>
            <a:r>
              <a:rPr lang="ru-RU" sz="2000">
                <a:latin typeface="Times New Roman" pitchFamily="18" charset="0"/>
                <a:cs typeface="Times New Roman" pitchFamily="18" charset="0"/>
              </a:rPr>
              <a:t>Мы при любых обстоятельствах против принуждения к труду, ущемления в заработной плате и детского труда;</a:t>
            </a:r>
          </a:p>
          <a:p>
            <a:pPr>
              <a:buFont typeface="Arial" pitchFamily="34" charset="0"/>
              <a:buChar char="•"/>
            </a:pPr>
            <a:r>
              <a:rPr lang="ru-RU" sz="2000">
                <a:latin typeface="Times New Roman" pitchFamily="18" charset="0"/>
                <a:cs typeface="Times New Roman" pitchFamily="18" charset="0"/>
              </a:rPr>
              <a:t>Мы не ущемляем права заинтересованных лиц, включая покупателей и работников, будь то дискриминация по национальному, расовому, половому, религиозному или иному признаку.</a:t>
            </a:r>
          </a:p>
          <a:p>
            <a:endParaRPr lang="ru-RU" sz="2000" b="1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>
                <a:latin typeface="Times New Roman" pitchFamily="18" charset="0"/>
                <a:cs typeface="Times New Roman" pitchFamily="18" charset="0"/>
              </a:rPr>
              <a:t>1-2 Мы ведем честную конкуренцию в соответствии с законами страны и правилами деловой этики:</a:t>
            </a:r>
          </a:p>
          <a:p>
            <a:pPr>
              <a:buFont typeface="Arial" pitchFamily="34" charset="0"/>
              <a:buChar char="•"/>
            </a:pPr>
            <a:r>
              <a:rPr lang="ru-RU" sz="2000">
                <a:latin typeface="Times New Roman" pitchFamily="18" charset="0"/>
                <a:cs typeface="Times New Roman" pitchFamily="18" charset="0"/>
              </a:rPr>
              <a:t>Мы соблюдаем законодательство стран и сообществ, на территории которых ведем бизнес, и уважаем стандарты и практики честной конкуренции;</a:t>
            </a:r>
          </a:p>
          <a:p>
            <a:pPr>
              <a:buFont typeface="Arial" pitchFamily="34" charset="0"/>
              <a:buChar char="•"/>
            </a:pPr>
            <a:r>
              <a:rPr lang="ru-RU" sz="2000">
                <a:latin typeface="Times New Roman" pitchFamily="18" charset="0"/>
                <a:cs typeface="Times New Roman" pitchFamily="18" charset="0"/>
              </a:rPr>
              <a:t>Мы не извлекаем прибыль путем ведения неэтичных видов деятельности;</a:t>
            </a:r>
          </a:p>
          <a:p>
            <a:pPr>
              <a:buFont typeface="Arial" pitchFamily="34" charset="0"/>
              <a:buChar char="•"/>
            </a:pPr>
            <a:r>
              <a:rPr lang="ru-RU" sz="2000">
                <a:latin typeface="Times New Roman" pitchFamily="18" charset="0"/>
                <a:cs typeface="Times New Roman" pitchFamily="18" charset="0"/>
              </a:rPr>
              <a:t>Мы против обмена подарками, организации званых приемов и других способов дачи взятки как побуждения к ведению нечестного бизнеса.</a:t>
            </a:r>
          </a:p>
        </p:txBody>
      </p:sp>
      <p:pic>
        <p:nvPicPr>
          <p:cNvPr id="15365" name="Picture 2" descr="Принцип 1.  Мы соблюдаем законодательство страны и нравственные нормы 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2875" y="549275"/>
            <a:ext cx="7237413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6624638" cy="765175"/>
          </a:xfrm>
        </p:spPr>
        <p:txBody>
          <a:bodyPr/>
          <a:lstStyle/>
          <a:p>
            <a:pPr algn="l">
              <a:defRPr/>
            </a:pPr>
            <a:r>
              <a:rPr lang="ru-RU" sz="3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Кодекс корпоративной этики</a:t>
            </a:r>
            <a:endParaRPr lang="ru-RU" sz="3200" dirty="0"/>
          </a:p>
        </p:txBody>
      </p:sp>
      <p:pic>
        <p:nvPicPr>
          <p:cNvPr id="16387" name="Picture 10" descr="http://upload.wikimedia.org/wikipedia/commons/thumb/2/24/Samsung_Logo.svg/180px-Samsung_Logo.svg.png">
            <a:hlinkClick r:id="rId2" tooltip="Современный логотип Samsung, введён в 1993 г.[6]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48488" y="115888"/>
            <a:ext cx="2001837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8" name="Прямоугольник 3"/>
          <p:cNvSpPr>
            <a:spLocks noChangeArrowheads="1"/>
          </p:cNvSpPr>
          <p:nvPr/>
        </p:nvSpPr>
        <p:spPr bwMode="auto">
          <a:xfrm>
            <a:off x="0" y="944563"/>
            <a:ext cx="9144000" cy="501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>
                <a:latin typeface="Times New Roman" pitchFamily="18" charset="0"/>
                <a:cs typeface="Times New Roman" pitchFamily="18" charset="0"/>
              </a:rPr>
              <a:t>1-3 Мы поддерживаем принцип прозрачной отчетности, ведем точный бухгалтерский учет:</a:t>
            </a:r>
          </a:p>
          <a:p>
            <a:pPr>
              <a:buFont typeface="Arial" pitchFamily="34" charset="0"/>
              <a:buChar char="•"/>
            </a:pPr>
            <a:r>
              <a:rPr lang="ru-RU" sz="2000">
                <a:latin typeface="Times New Roman" pitchFamily="18" charset="0"/>
                <a:cs typeface="Times New Roman" pitchFamily="18" charset="0"/>
              </a:rPr>
              <a:t>Мы в точности записываем и ведем учет всех торговых операций с целью предоставления всем заинтересованным лицам объективной информации о своей деловой деятельности;</a:t>
            </a:r>
          </a:p>
          <a:p>
            <a:pPr>
              <a:buFont typeface="Arial" pitchFamily="34" charset="0"/>
              <a:buChar char="•"/>
            </a:pPr>
            <a:r>
              <a:rPr lang="ru-RU" sz="2000">
                <a:latin typeface="Times New Roman" pitchFamily="18" charset="0"/>
                <a:cs typeface="Times New Roman" pitchFamily="18" charset="0"/>
              </a:rPr>
              <a:t>Мы соблюдаем правила ведения бухгалтерского учета соответствующих стран, а также международные стандарты бухгалтерского учета;</a:t>
            </a:r>
          </a:p>
          <a:p>
            <a:pPr>
              <a:buFont typeface="Arial" pitchFamily="34" charset="0"/>
              <a:buChar char="•"/>
            </a:pPr>
            <a:r>
              <a:rPr lang="ru-RU" sz="2000">
                <a:latin typeface="Times New Roman" pitchFamily="18" charset="0"/>
                <a:cs typeface="Times New Roman" pitchFamily="18" charset="0"/>
              </a:rPr>
              <a:t>Мы раскрываем информацию о существенных вопросах, например, серьезные изменения в финансовой области, корпоративную информацию в соответствии с требованиями закона.</a:t>
            </a:r>
          </a:p>
          <a:p>
            <a:r>
              <a:rPr lang="ru-RU" sz="2000" b="1">
                <a:latin typeface="Times New Roman" pitchFamily="18" charset="0"/>
                <a:cs typeface="Times New Roman" pitchFamily="18" charset="0"/>
              </a:rPr>
              <a:t>1-4 Мы не вмешиваемся в политические дела и сохраняем нейтралитет по всем политическим вопросам:</a:t>
            </a:r>
          </a:p>
          <a:p>
            <a:pPr>
              <a:buFont typeface="Arial" pitchFamily="34" charset="0"/>
              <a:buChar char="•"/>
            </a:pPr>
            <a:r>
              <a:rPr lang="ru-RU" sz="2000">
                <a:latin typeface="Times New Roman" pitchFamily="18" charset="0"/>
                <a:cs typeface="Times New Roman" pitchFamily="18" charset="0"/>
              </a:rPr>
              <a:t>Мы уважаем политические права и мнение каждого человека. Однако политическими делами необходимо заниматься в свободное от работы время;</a:t>
            </a:r>
          </a:p>
          <a:p>
            <a:pPr>
              <a:buFont typeface="Arial" pitchFamily="34" charset="0"/>
              <a:buChar char="•"/>
            </a:pPr>
            <a:r>
              <a:rPr lang="ru-RU" sz="2000">
                <a:latin typeface="Times New Roman" pitchFamily="18" charset="0"/>
                <a:cs typeface="Times New Roman" pitchFamily="18" charset="0"/>
              </a:rPr>
              <a:t>Мы не используем ресурсы компании в политических целях;</a:t>
            </a:r>
          </a:p>
          <a:p>
            <a:pPr>
              <a:buFont typeface="Arial" pitchFamily="34" charset="0"/>
              <a:buChar char="•"/>
            </a:pPr>
            <a:r>
              <a:rPr lang="ru-RU" sz="2000">
                <a:latin typeface="Times New Roman" pitchFamily="18" charset="0"/>
                <a:cs typeface="Times New Roman" pitchFamily="18" charset="0"/>
              </a:rPr>
              <a:t>Мы не делаем незаконных пожертвований на политические компании.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6911975" cy="728663"/>
          </a:xfrm>
        </p:spPr>
        <p:txBody>
          <a:bodyPr/>
          <a:lstStyle/>
          <a:p>
            <a:pPr algn="l">
              <a:defRPr/>
            </a:pPr>
            <a:r>
              <a:rPr lang="ru-RU" sz="3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Кодекс корпоративной этики</a:t>
            </a:r>
            <a:endParaRPr lang="ru-RU" sz="3200" dirty="0"/>
          </a:p>
        </p:txBody>
      </p:sp>
      <p:pic>
        <p:nvPicPr>
          <p:cNvPr id="17411" name="Picture 10" descr="http://upload.wikimedia.org/wikipedia/commons/thumb/2/24/Samsung_Logo.svg/180px-Samsung_Logo.svg.png">
            <a:hlinkClick r:id="rId2" tooltip="Современный логотип Samsung, введён в 1993 г.[6]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48488" y="115888"/>
            <a:ext cx="2001837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2" name="Picture 2" descr="Принцип 2.  Мы обеспечиваем чистую организационную культуру 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5900" y="620713"/>
            <a:ext cx="6918325" cy="395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3" name="Прямоугольник 4"/>
          <p:cNvSpPr>
            <a:spLocks noChangeArrowheads="1"/>
          </p:cNvSpPr>
          <p:nvPr/>
        </p:nvSpPr>
        <p:spPr bwMode="auto">
          <a:xfrm>
            <a:off x="0" y="1089025"/>
            <a:ext cx="9144000" cy="2554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>
                <a:latin typeface="Times New Roman" pitchFamily="18" charset="0"/>
                <a:cs typeface="Times New Roman" pitchFamily="18" charset="0"/>
              </a:rPr>
              <a:t>2-1 Мы проводим четкую грань между общественными и личными делами во всех деловых отношениях:</a:t>
            </a:r>
          </a:p>
          <a:p>
            <a:pPr>
              <a:buFont typeface="Courier New" pitchFamily="49" charset="0"/>
              <a:buChar char="o"/>
            </a:pPr>
            <a:r>
              <a:rPr lang="ru-RU" sz="2000">
                <a:latin typeface="Times New Roman" pitchFamily="18" charset="0"/>
                <a:cs typeface="Times New Roman" pitchFamily="18" charset="0"/>
              </a:rPr>
              <a:t>В случае конфликта между интересами компании и отдельного человека, преимущественную силу имеют законные интересы компании;</a:t>
            </a:r>
          </a:p>
          <a:p>
            <a:pPr>
              <a:buFont typeface="Courier New" pitchFamily="49" charset="0"/>
              <a:buChar char="o"/>
            </a:pPr>
            <a:r>
              <a:rPr lang="ru-RU" sz="2000">
                <a:latin typeface="Times New Roman" pitchFamily="18" charset="0"/>
                <a:cs typeface="Times New Roman" pitchFamily="18" charset="0"/>
              </a:rPr>
              <a:t>Мы не используем ресурсы компании или занимаемую в ней должность в личных целях (включая растрату и незаконное присвоение имущества компании);</a:t>
            </a:r>
          </a:p>
          <a:p>
            <a:pPr>
              <a:buFont typeface="Courier New" pitchFamily="49" charset="0"/>
              <a:buChar char="o"/>
            </a:pPr>
            <a:r>
              <a:rPr lang="ru-RU" sz="2000">
                <a:latin typeface="Times New Roman" pitchFamily="18" charset="0"/>
                <a:cs typeface="Times New Roman" pitchFamily="18" charset="0"/>
              </a:rPr>
              <a:t>Мы не разрешаем операции с ценными бумагами, например, торговлю акциями компании, используя внутреннюю коммерческую информацию.</a:t>
            </a:r>
          </a:p>
        </p:txBody>
      </p:sp>
      <p:pic>
        <p:nvPicPr>
          <p:cNvPr id="73732" name="Picture 4" descr="http://www.3dnews.ru/assets/external/illustrations/2010/10/22/600650/samsung3dglasseswprescription01-575x335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50825" y="3716338"/>
            <a:ext cx="5095875" cy="2971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3734" name="Picture 6" descr="http://root-nation.com/wp-content/uploads/2013/06/samsung_kiev_07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256213" y="4221163"/>
            <a:ext cx="3714750" cy="208756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6372225" cy="692150"/>
          </a:xfrm>
        </p:spPr>
        <p:txBody>
          <a:bodyPr/>
          <a:lstStyle/>
          <a:p>
            <a:pPr algn="l">
              <a:defRPr/>
            </a:pPr>
            <a:r>
              <a:rPr lang="ru-RU" sz="3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Кодекс корпоративной этики</a:t>
            </a:r>
            <a:endParaRPr lang="ru-RU" sz="3200" dirty="0"/>
          </a:p>
        </p:txBody>
      </p:sp>
      <p:sp>
        <p:nvSpPr>
          <p:cNvPr id="18435" name="Прямоугольник 2"/>
          <p:cNvSpPr>
            <a:spLocks noChangeArrowheads="1"/>
          </p:cNvSpPr>
          <p:nvPr/>
        </p:nvSpPr>
        <p:spPr bwMode="auto">
          <a:xfrm>
            <a:off x="0" y="1052513"/>
            <a:ext cx="9144000" cy="501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>
                <a:latin typeface="Times New Roman" pitchFamily="18" charset="0"/>
                <a:cs typeface="Times New Roman" pitchFamily="18" charset="0"/>
              </a:rPr>
              <a:t>2-2 Мы защищаем и уважаем интеллектуальную собственность компании и других лиц:</a:t>
            </a:r>
          </a:p>
          <a:p>
            <a:pPr>
              <a:buFont typeface="Courier New" pitchFamily="49" charset="0"/>
              <a:buChar char="o"/>
            </a:pPr>
            <a:r>
              <a:rPr lang="ru-RU" sz="2000">
                <a:latin typeface="Times New Roman" pitchFamily="18" charset="0"/>
                <a:cs typeface="Times New Roman" pitchFamily="18" charset="0"/>
              </a:rPr>
              <a:t>Мы не обнародуем информацию об интеллектуальной собственности для внутреннего пользования и конфиденциальную информацию без предварительного разрешения или согласия;</a:t>
            </a:r>
          </a:p>
          <a:p>
            <a:pPr>
              <a:buFont typeface="Courier New" pitchFamily="49" charset="0"/>
              <a:buChar char="o"/>
            </a:pPr>
            <a:r>
              <a:rPr lang="ru-RU" sz="2000">
                <a:latin typeface="Times New Roman" pitchFamily="18" charset="0"/>
                <a:cs typeface="Times New Roman" pitchFamily="18" charset="0"/>
              </a:rPr>
              <a:t>Мы уважаем интеллектуальную собственность других лиц, избегая действий, нарушающих их права, например: копирование, распространение, изменение или использование информации без разрешения.</a:t>
            </a:r>
          </a:p>
          <a:p>
            <a:r>
              <a:rPr lang="ru-RU" sz="2000" b="1">
                <a:latin typeface="Times New Roman" pitchFamily="18" charset="0"/>
                <a:cs typeface="Times New Roman" pitchFamily="18" charset="0"/>
              </a:rPr>
              <a:t>2-3 Мы создаем здоровую атмосферу в компании:</a:t>
            </a:r>
          </a:p>
          <a:p>
            <a:pPr>
              <a:buFont typeface="Courier New" pitchFamily="49" charset="0"/>
              <a:buChar char="o"/>
            </a:pPr>
            <a:r>
              <a:rPr lang="ru-RU" sz="2000">
                <a:latin typeface="Times New Roman" pitchFamily="18" charset="0"/>
                <a:cs typeface="Times New Roman" pitchFamily="18" charset="0"/>
              </a:rPr>
              <a:t>Мы содействуем развитию положительных рабочих отношений, запрещая действия, наносящие вред человеку, например, сексуальное домогательство, насилие и неприемлемые валютные операции между сотрудниками;</a:t>
            </a:r>
          </a:p>
          <a:p>
            <a:pPr>
              <a:buFont typeface="Courier New" pitchFamily="49" charset="0"/>
              <a:buChar char="o"/>
            </a:pPr>
            <a:r>
              <a:rPr lang="ru-RU" sz="2000">
                <a:latin typeface="Times New Roman" pitchFamily="18" charset="0"/>
                <a:cs typeface="Times New Roman" pitchFamily="18" charset="0"/>
              </a:rPr>
              <a:t>Мы против фаворитизма и создания закрытых групп на основании внешних объединений, что причиняет ущерб гармонии внутри компании;</a:t>
            </a:r>
          </a:p>
          <a:p>
            <a:pPr>
              <a:buFont typeface="Courier New" pitchFamily="49" charset="0"/>
              <a:buChar char="o"/>
            </a:pPr>
            <a:r>
              <a:rPr lang="ru-RU" sz="2000">
                <a:latin typeface="Times New Roman" pitchFamily="18" charset="0"/>
                <a:cs typeface="Times New Roman" pitchFamily="18" charset="0"/>
              </a:rPr>
              <a:t>Мы устанавливаем взаимовыгодные трудовые отношения, основанные на обоюдном доверии и открытом общении.</a:t>
            </a:r>
          </a:p>
        </p:txBody>
      </p:sp>
      <p:pic>
        <p:nvPicPr>
          <p:cNvPr id="18436" name="Picture 10" descr="http://upload.wikimedia.org/wikipedia/commons/thumb/2/24/Samsung_Logo.svg/180px-Samsung_Logo.svg.png">
            <a:hlinkClick r:id="rId2" tooltip="Современный логотип Samsung, введён в 1993 г.[6]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48488" y="115888"/>
            <a:ext cx="2001837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6516688" cy="657225"/>
          </a:xfrm>
        </p:spPr>
        <p:txBody>
          <a:bodyPr/>
          <a:lstStyle/>
          <a:p>
            <a:pPr algn="l">
              <a:defRPr/>
            </a:pPr>
            <a:r>
              <a:rPr lang="ru-RU" sz="3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Кодекс корпоративной этики</a:t>
            </a:r>
            <a:endParaRPr lang="ru-RU" sz="3200" dirty="0"/>
          </a:p>
        </p:txBody>
      </p:sp>
      <p:pic>
        <p:nvPicPr>
          <p:cNvPr id="19459" name="Picture 10" descr="http://upload.wikimedia.org/wikipedia/commons/thumb/2/24/Samsung_Logo.svg/180px-Samsung_Logo.svg.png">
            <a:hlinkClick r:id="rId2" tooltip="Современный логотип Samsung, введён в 1993 г.[6]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48488" y="115888"/>
            <a:ext cx="2001837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0" name="Picture 2" descr="Принцип 3.   Мы уважаем покупателей, акционеров и работников 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620713"/>
            <a:ext cx="7164388" cy="388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1" name="Прямоугольник 4"/>
          <p:cNvSpPr>
            <a:spLocks noChangeArrowheads="1"/>
          </p:cNvSpPr>
          <p:nvPr/>
        </p:nvSpPr>
        <p:spPr bwMode="auto">
          <a:xfrm>
            <a:off x="0" y="1341438"/>
            <a:ext cx="9144000" cy="2554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>
                <a:latin typeface="Times New Roman" pitchFamily="18" charset="0"/>
                <a:cs typeface="Times New Roman" pitchFamily="18" charset="0"/>
              </a:rPr>
              <a:t>3-1 Мы полагаем, что удовлетворенность наших клиентов является главным приоритетом нашей деятельности:</a:t>
            </a:r>
          </a:p>
          <a:p>
            <a:pPr>
              <a:buFont typeface="Wingdings" pitchFamily="2" charset="2"/>
              <a:buChar char="§"/>
            </a:pPr>
            <a:r>
              <a:rPr lang="ru-RU" sz="2000">
                <a:latin typeface="Times New Roman" pitchFamily="18" charset="0"/>
                <a:cs typeface="Times New Roman" pitchFamily="18" charset="0"/>
              </a:rPr>
              <a:t>Мы предлагаем продукты и услуги, которые отвечают и требованиям заказчика, и его ожиданиям;</a:t>
            </a:r>
          </a:p>
          <a:p>
            <a:pPr>
              <a:buFont typeface="Wingdings" pitchFamily="2" charset="2"/>
              <a:buChar char="§"/>
            </a:pPr>
            <a:r>
              <a:rPr lang="ru-RU" sz="2000">
                <a:latin typeface="Times New Roman" pitchFamily="18" charset="0"/>
                <a:cs typeface="Times New Roman" pitchFamily="18" charset="0"/>
              </a:rPr>
              <a:t>Мы относимся к нашим клиентам с искренностью и добротой, и рассматриваем их предложения и жалобы;</a:t>
            </a:r>
          </a:p>
          <a:p>
            <a:pPr>
              <a:buFont typeface="Wingdings" pitchFamily="2" charset="2"/>
              <a:buChar char="§"/>
            </a:pPr>
            <a:r>
              <a:rPr lang="ru-RU" sz="2000">
                <a:latin typeface="Times New Roman" pitchFamily="18" charset="0"/>
                <a:cs typeface="Times New Roman" pitchFamily="18" charset="0"/>
              </a:rPr>
              <a:t>Мы уважаем и защищаем репутацию и конфиденциальную информацию наших клиентов.</a:t>
            </a:r>
          </a:p>
        </p:txBody>
      </p:sp>
      <p:pic>
        <p:nvPicPr>
          <p:cNvPr id="75780" name="Picture 4" descr="http://www.ipaddisti.it/wp-content/uploads/2014/05/galaxy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50825" y="3933825"/>
            <a:ext cx="4114800" cy="273843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5782" name="Picture 6" descr="http://yeninews.ru/wp-content/uploads/2012/11/img_aspx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356100" y="3608388"/>
            <a:ext cx="3024188" cy="28670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6516688" cy="620713"/>
          </a:xfrm>
        </p:spPr>
        <p:txBody>
          <a:bodyPr/>
          <a:lstStyle/>
          <a:p>
            <a:pPr algn="l">
              <a:defRPr/>
            </a:pPr>
            <a:r>
              <a:rPr lang="ru-RU" sz="3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Кодекс корпоративной этики</a:t>
            </a:r>
            <a:endParaRPr lang="ru-RU" sz="3200" dirty="0"/>
          </a:p>
        </p:txBody>
      </p:sp>
      <p:sp>
        <p:nvSpPr>
          <p:cNvPr id="20483" name="Прямоугольник 2"/>
          <p:cNvSpPr>
            <a:spLocks noChangeArrowheads="1"/>
          </p:cNvSpPr>
          <p:nvPr/>
        </p:nvSpPr>
        <p:spPr bwMode="auto">
          <a:xfrm>
            <a:off x="0" y="908050"/>
            <a:ext cx="9144000" cy="4402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>
                <a:latin typeface="Times New Roman" pitchFamily="18" charset="0"/>
                <a:cs typeface="Times New Roman" pitchFamily="18" charset="0"/>
              </a:rPr>
              <a:t>3-2 Мы ориентируемся на стоимость акций:</a:t>
            </a:r>
          </a:p>
          <a:p>
            <a:pPr>
              <a:buFont typeface="Wingdings" pitchFamily="2" charset="2"/>
              <a:buChar char="§"/>
            </a:pPr>
            <a:r>
              <a:rPr lang="ru-RU" sz="2000">
                <a:latin typeface="Times New Roman" pitchFamily="18" charset="0"/>
                <a:cs typeface="Times New Roman" pitchFamily="18" charset="0"/>
              </a:rPr>
              <a:t>Мы стремимся обеспечить долгосрочные выгоды для акционеров за счет рациональных инвестиций и эффективного управления;</a:t>
            </a:r>
          </a:p>
          <a:p>
            <a:pPr>
              <a:buFont typeface="Wingdings" pitchFamily="2" charset="2"/>
              <a:buChar char="§"/>
            </a:pPr>
            <a:r>
              <a:rPr lang="ru-RU" sz="2000">
                <a:latin typeface="Times New Roman" pitchFamily="18" charset="0"/>
                <a:cs typeface="Times New Roman" pitchFamily="18" charset="0"/>
              </a:rPr>
              <a:t>Мы стремимся получать стабильную прибыль и увеличивать рыночную стоимость Компании, проводя надежные бизнес-операции;</a:t>
            </a:r>
          </a:p>
          <a:p>
            <a:pPr>
              <a:buFont typeface="Wingdings" pitchFamily="2" charset="2"/>
              <a:buChar char="§"/>
            </a:pPr>
            <a:r>
              <a:rPr lang="ru-RU" sz="2000">
                <a:latin typeface="Times New Roman" pitchFamily="18" charset="0"/>
                <a:cs typeface="Times New Roman" pitchFamily="18" charset="0"/>
              </a:rPr>
              <a:t>Мы уважаем права, мнения и разумные запросы акционеров.</a:t>
            </a:r>
          </a:p>
          <a:p>
            <a:r>
              <a:rPr lang="ru-RU" sz="2000" b="1">
                <a:latin typeface="Times New Roman" pitchFamily="18" charset="0"/>
                <a:cs typeface="Times New Roman" pitchFamily="18" charset="0"/>
              </a:rPr>
              <a:t>3-3 Мы прилагаем все усилия для улучшения качества жизни сотрудников:</a:t>
            </a:r>
          </a:p>
          <a:p>
            <a:pPr>
              <a:buFont typeface="Wingdings" pitchFamily="2" charset="2"/>
              <a:buChar char="§"/>
            </a:pPr>
            <a:r>
              <a:rPr lang="ru-RU" sz="2000">
                <a:latin typeface="Times New Roman" pitchFamily="18" charset="0"/>
                <a:cs typeface="Times New Roman" pitchFamily="18" charset="0"/>
              </a:rPr>
              <a:t>Мы предоставляем равные возможности всем сотрудникам и относимся к ним справедливо на основе их способностей и показателей работы;</a:t>
            </a:r>
          </a:p>
          <a:p>
            <a:pPr>
              <a:buFont typeface="Wingdings" pitchFamily="2" charset="2"/>
              <a:buChar char="§"/>
            </a:pPr>
            <a:r>
              <a:rPr lang="ru-RU" sz="2000">
                <a:latin typeface="Times New Roman" pitchFamily="18" charset="0"/>
                <a:cs typeface="Times New Roman" pitchFamily="18" charset="0"/>
              </a:rPr>
              <a:t>Мы призываем всех сотрудников непрерывно заниматься саморазвитием, в связи с чем мы активно поддерживаем улучшение их возможностей для улучшения эффективности бизнеса;</a:t>
            </a:r>
          </a:p>
          <a:p>
            <a:pPr>
              <a:buFont typeface="Wingdings" pitchFamily="2" charset="2"/>
              <a:buChar char="§"/>
            </a:pPr>
            <a:r>
              <a:rPr lang="ru-RU" sz="2000">
                <a:latin typeface="Times New Roman" pitchFamily="18" charset="0"/>
                <a:cs typeface="Times New Roman" pitchFamily="18" charset="0"/>
              </a:rPr>
              <a:t>Мы стремимся создать такую рабочую среду, которая будет способствовать личной инициативе и творчеству.</a:t>
            </a:r>
          </a:p>
        </p:txBody>
      </p:sp>
      <p:pic>
        <p:nvPicPr>
          <p:cNvPr id="20484" name="Picture 10" descr="http://upload.wikimedia.org/wikipedia/commons/thumb/2/24/Samsung_Logo.svg/180px-Samsung_Logo.svg.png">
            <a:hlinkClick r:id="rId2" tooltip="Современный логотип Samsung, введён в 1993 г.[6]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48488" y="115888"/>
            <a:ext cx="2001837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6443663" cy="692150"/>
          </a:xfrm>
        </p:spPr>
        <p:txBody>
          <a:bodyPr/>
          <a:lstStyle/>
          <a:p>
            <a:pPr algn="l">
              <a:defRPr/>
            </a:pPr>
            <a:r>
              <a:rPr lang="ru-RU" sz="3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Кодекс корпоративной этики</a:t>
            </a:r>
            <a:endParaRPr lang="ru-RU" sz="3200" dirty="0"/>
          </a:p>
        </p:txBody>
      </p:sp>
      <p:pic>
        <p:nvPicPr>
          <p:cNvPr id="21507" name="Picture 10" descr="http://upload.wikimedia.org/wikipedia/commons/thumb/2/24/Samsung_Logo.svg/180px-Samsung_Logo.svg.png">
            <a:hlinkClick r:id="rId2" tooltip="Современный логотип Samsung, введён в 1993 г.[6]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48488" y="115888"/>
            <a:ext cx="2001837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8" name="Picture 2" descr="Принцип 4.   Мы заботимся об окружающей среде, здоровье и безопасности 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692150"/>
            <a:ext cx="70199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9" name="Прямоугольник 4"/>
          <p:cNvSpPr>
            <a:spLocks noChangeArrowheads="1"/>
          </p:cNvSpPr>
          <p:nvPr/>
        </p:nvSpPr>
        <p:spPr bwMode="auto">
          <a:xfrm>
            <a:off x="0" y="1412875"/>
            <a:ext cx="9144000" cy="440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>
                <a:latin typeface="Times New Roman" pitchFamily="18" charset="0"/>
                <a:cs typeface="Times New Roman" pitchFamily="18" charset="0"/>
              </a:rPr>
              <a:t>4-1 Мы используем экологически чистые способы управления:</a:t>
            </a:r>
          </a:p>
          <a:p>
            <a:pPr>
              <a:buFont typeface="Wingdings" pitchFamily="2" charset="2"/>
              <a:buChar char="v"/>
            </a:pPr>
            <a:r>
              <a:rPr lang="ru-RU" sz="2000">
                <a:latin typeface="Times New Roman" pitchFamily="18" charset="0"/>
                <a:cs typeface="Times New Roman" pitchFamily="18" charset="0"/>
              </a:rPr>
              <a:t>Мы соблюдаем мировые стандарты, соответствующие законы и правила внутреннего распорядка, связанные с сохранением окружающей среды;</a:t>
            </a:r>
          </a:p>
          <a:p>
            <a:pPr>
              <a:buFont typeface="Wingdings" pitchFamily="2" charset="2"/>
              <a:buChar char="v"/>
            </a:pPr>
            <a:r>
              <a:rPr lang="ru-RU" sz="2000">
                <a:latin typeface="Times New Roman" pitchFamily="18" charset="0"/>
                <a:cs typeface="Times New Roman" pitchFamily="18" charset="0"/>
              </a:rPr>
              <a:t>Мы прилагаем все усилия для защиты окружающей среды во всех бизнес-операциях, включая разработки, производство и продажи;</a:t>
            </a:r>
          </a:p>
          <a:p>
            <a:pPr>
              <a:buFont typeface="Wingdings" pitchFamily="2" charset="2"/>
              <a:buChar char="v"/>
            </a:pPr>
            <a:r>
              <a:rPr lang="ru-RU" sz="2000">
                <a:latin typeface="Times New Roman" pitchFamily="18" charset="0"/>
                <a:cs typeface="Times New Roman" pitchFamily="18" charset="0"/>
              </a:rPr>
              <a:t>Мы стремимся к осуществлению деятельности, которая бы эффективно использовала такие ресурсы, как утилизация.</a:t>
            </a:r>
          </a:p>
          <a:p>
            <a:r>
              <a:rPr lang="ru-RU" sz="2000" b="1">
                <a:latin typeface="Times New Roman" pitchFamily="18" charset="0"/>
                <a:cs typeface="Times New Roman" pitchFamily="18" charset="0"/>
              </a:rPr>
              <a:t>4-2 Мы ценим здоровье и безопасность человека:</a:t>
            </a:r>
          </a:p>
          <a:p>
            <a:pPr>
              <a:buFont typeface="Wingdings" pitchFamily="2" charset="2"/>
              <a:buChar char="v"/>
            </a:pPr>
            <a:r>
              <a:rPr lang="ru-RU" sz="2000">
                <a:latin typeface="Times New Roman" pitchFamily="18" charset="0"/>
                <a:cs typeface="Times New Roman" pitchFamily="18" charset="0"/>
              </a:rPr>
              <a:t>Мы соблюдаем мировые стандарты, соответствующие законы и правила внутреннего распорядка, связанные с безопасностью;</a:t>
            </a:r>
          </a:p>
          <a:p>
            <a:pPr>
              <a:buFont typeface="Wingdings" pitchFamily="2" charset="2"/>
              <a:buChar char="v"/>
            </a:pPr>
            <a:r>
              <a:rPr lang="ru-RU" sz="2000">
                <a:latin typeface="Times New Roman" pitchFamily="18" charset="0"/>
                <a:cs typeface="Times New Roman" pitchFamily="18" charset="0"/>
              </a:rPr>
              <a:t>Мы стремимся предотвратить несчастные случаи, соблюдая правила техники безопасности и содействуя установлению приятной обстановке в рабочее время;</a:t>
            </a:r>
          </a:p>
          <a:p>
            <a:pPr>
              <a:buFont typeface="Wingdings" pitchFamily="2" charset="2"/>
              <a:buChar char="v"/>
            </a:pPr>
            <a:r>
              <a:rPr lang="ru-RU" sz="2000">
                <a:latin typeface="Times New Roman" pitchFamily="18" charset="0"/>
                <a:cs typeface="Times New Roman" pitchFamily="18" charset="0"/>
              </a:rPr>
              <a:t>Мы принимаем все меры предосторожности, чтобы не поставлять продукты и услуги, которые могли бы нанести вред здоровью человека и его безопасности.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6516688" cy="692150"/>
          </a:xfrm>
        </p:spPr>
        <p:txBody>
          <a:bodyPr/>
          <a:lstStyle/>
          <a:p>
            <a:pPr algn="l">
              <a:defRPr/>
            </a:pPr>
            <a:r>
              <a:rPr lang="ru-RU" sz="3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Кодекс корпоративной этики</a:t>
            </a:r>
            <a:endParaRPr lang="ru-RU" sz="3200" dirty="0"/>
          </a:p>
        </p:txBody>
      </p:sp>
      <p:pic>
        <p:nvPicPr>
          <p:cNvPr id="22531" name="Picture 10" descr="http://upload.wikimedia.org/wikipedia/commons/thumb/2/24/Samsung_Logo.svg/180px-Samsung_Logo.svg.png">
            <a:hlinkClick r:id="rId2" tooltip="Современный логотип Samsung, введён в 1993 г.[6]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48488" y="115888"/>
            <a:ext cx="2001837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2" name="Picture 2" descr="Принцип 5.   Мы является компанией с высокой гражданской ответственностью &#10; &#10;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800100"/>
            <a:ext cx="9144000" cy="325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3" name="Прямоугольник 4"/>
          <p:cNvSpPr>
            <a:spLocks noChangeArrowheads="1"/>
          </p:cNvSpPr>
          <p:nvPr/>
        </p:nvSpPr>
        <p:spPr bwMode="auto">
          <a:xfrm>
            <a:off x="0" y="1592263"/>
            <a:ext cx="9144000" cy="193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>
                <a:latin typeface="Times New Roman" pitchFamily="18" charset="0"/>
                <a:cs typeface="Times New Roman" pitchFamily="18" charset="0"/>
              </a:rPr>
              <a:t>5-1 Мы активно выполняем свои обязанности как компания с высокой гражданской ответственностью:</a:t>
            </a:r>
          </a:p>
          <a:p>
            <a:pPr>
              <a:buFont typeface="Wingdings" pitchFamily="2" charset="2"/>
              <a:buChar char="q"/>
            </a:pPr>
            <a:r>
              <a:rPr lang="ru-RU" sz="2000">
                <a:latin typeface="Times New Roman" pitchFamily="18" charset="0"/>
                <a:cs typeface="Times New Roman" pitchFamily="18" charset="0"/>
              </a:rPr>
              <a:t>Мы стремимся повышать общественное доверие к нашей компании, исполняя наши функции и обязанности как члена местного сообщества;</a:t>
            </a:r>
          </a:p>
          <a:p>
            <a:pPr>
              <a:buFont typeface="Wingdings" pitchFamily="2" charset="2"/>
              <a:buChar char="q"/>
            </a:pPr>
            <a:r>
              <a:rPr lang="ru-RU" sz="2000">
                <a:latin typeface="Times New Roman" pitchFamily="18" charset="0"/>
                <a:cs typeface="Times New Roman" pitchFamily="18" charset="0"/>
              </a:rPr>
              <a:t>Мы стремимся предоставлять стабильную деятельность и выполнять свои обязанности, чтобы добросовестно платить налоги.</a:t>
            </a:r>
          </a:p>
        </p:txBody>
      </p:sp>
      <p:pic>
        <p:nvPicPr>
          <p:cNvPr id="78852" name="Picture 4" descr="http://www.mobile-review.com/articles/2011/image/ifa2011-samsung-booth/004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5900" y="3587750"/>
            <a:ext cx="4500563" cy="299878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8854" name="Picture 6" descr="http://www.ixbt.com/short/images/2012/Feb/197a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643438" y="3933825"/>
            <a:ext cx="3265487" cy="22828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6443663" cy="620713"/>
          </a:xfrm>
        </p:spPr>
        <p:txBody>
          <a:bodyPr/>
          <a:lstStyle/>
          <a:p>
            <a:pPr algn="l">
              <a:defRPr/>
            </a:pPr>
            <a:r>
              <a:rPr lang="ru-RU" sz="3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Кодекс корпоративной этики</a:t>
            </a:r>
            <a:endParaRPr lang="ru-RU" sz="3200" dirty="0"/>
          </a:p>
        </p:txBody>
      </p:sp>
      <p:pic>
        <p:nvPicPr>
          <p:cNvPr id="23555" name="Picture 10" descr="http://upload.wikimedia.org/wikipedia/commons/thumb/2/24/Samsung_Logo.svg/180px-Samsung_Logo.svg.png">
            <a:hlinkClick r:id="rId2" tooltip="Современный логотип Samsung, введён в 1993 г.[6]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48488" y="115888"/>
            <a:ext cx="2001837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6" name="Прямоугольник 3"/>
          <p:cNvSpPr>
            <a:spLocks noChangeArrowheads="1"/>
          </p:cNvSpPr>
          <p:nvPr/>
        </p:nvSpPr>
        <p:spPr bwMode="auto">
          <a:xfrm>
            <a:off x="0" y="1016000"/>
            <a:ext cx="9144000" cy="409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>
                <a:latin typeface="Times New Roman" pitchFamily="18" charset="0"/>
                <a:cs typeface="Times New Roman" pitchFamily="18" charset="0"/>
              </a:rPr>
              <a:t>5-2 Мы уважаем региональные традиции, культуру и общество и стремимся к процветанию вместе с местными сообществами:</a:t>
            </a:r>
          </a:p>
          <a:p>
            <a:pPr>
              <a:buFont typeface="Wingdings" pitchFamily="2" charset="2"/>
              <a:buChar char="ü"/>
            </a:pPr>
            <a:r>
              <a:rPr lang="ru-RU" sz="2000">
                <a:latin typeface="Times New Roman" pitchFamily="18" charset="0"/>
                <a:cs typeface="Times New Roman" pitchFamily="18" charset="0"/>
              </a:rPr>
              <a:t>Мы уважаем законы, культуру и ценности страны, в которой мы осуществляем бизнес, и мы вносим вклад в качество жизни местных жителей;</a:t>
            </a:r>
          </a:p>
          <a:p>
            <a:pPr>
              <a:buFont typeface="Wingdings" pitchFamily="2" charset="2"/>
              <a:buChar char="ü"/>
            </a:pPr>
            <a:r>
              <a:rPr lang="ru-RU" sz="2000">
                <a:latin typeface="Times New Roman" pitchFamily="18" charset="0"/>
                <a:cs typeface="Times New Roman" pitchFamily="18" charset="0"/>
              </a:rPr>
              <a:t>Мы нацелены на улучшение общества через поддержку таких общественных мероприятий, как образование, искусство, культура и спорт;</a:t>
            </a:r>
          </a:p>
          <a:p>
            <a:pPr>
              <a:buFont typeface="Wingdings" pitchFamily="2" charset="2"/>
              <a:buChar char="ü"/>
            </a:pPr>
            <a:r>
              <a:rPr lang="ru-RU" sz="2000">
                <a:latin typeface="Times New Roman" pitchFamily="18" charset="0"/>
                <a:cs typeface="Times New Roman" pitchFamily="18" charset="0"/>
              </a:rPr>
              <a:t>Мы активно предоставляем такие общественные услуги, как волонтерская деятельность и помощь при стихийных бедствиях.</a:t>
            </a:r>
          </a:p>
          <a:p>
            <a:r>
              <a:rPr lang="ru-RU" sz="2000" b="1">
                <a:latin typeface="Times New Roman" pitchFamily="18" charset="0"/>
                <a:cs typeface="Times New Roman" pitchFamily="18" charset="0"/>
              </a:rPr>
              <a:t>5-3 Мы строим взаимовыгодные отношения с партнёрами по бизнесу:</a:t>
            </a:r>
          </a:p>
          <a:p>
            <a:pPr>
              <a:buFont typeface="Wingdings" pitchFamily="2" charset="2"/>
              <a:buChar char="ü"/>
            </a:pPr>
            <a:r>
              <a:rPr lang="ru-RU" sz="2000">
                <a:latin typeface="Times New Roman" pitchFamily="18" charset="0"/>
                <a:cs typeface="Times New Roman" pitchFamily="18" charset="0"/>
              </a:rPr>
              <a:t>Мы формируем взаимные отношения на основе взаимного доверия с нашими поставщиками и рассматриваем их как стратегических партнеров;</a:t>
            </a:r>
          </a:p>
          <a:p>
            <a:pPr>
              <a:buFont typeface="Wingdings" pitchFamily="2" charset="2"/>
              <a:buChar char="ü"/>
            </a:pPr>
            <a:r>
              <a:rPr lang="ru-RU" sz="2000">
                <a:latin typeface="Times New Roman" pitchFamily="18" charset="0"/>
                <a:cs typeface="Times New Roman" pitchFamily="18" charset="0"/>
              </a:rPr>
              <a:t>Мы укрепляем конкурентоспособность наших поставщиков, поддерживая их в соответствии с законом, чтобы достичь совместного процветания.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669338" cy="800100"/>
          </a:xfrm>
        </p:spPr>
        <p:txBody>
          <a:bodyPr/>
          <a:lstStyle/>
          <a:p>
            <a:pPr algn="l" eaLnBrk="1" hangingPunct="1">
              <a:defRPr/>
            </a:pPr>
            <a:r>
              <a:rPr lang="ru-RU" sz="3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Принципы ведения бизнеса в  </a:t>
            </a:r>
            <a:r>
              <a:rPr lang="en-US" sz="3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Samsung</a:t>
            </a:r>
            <a:endParaRPr lang="ru-RU" sz="32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Рисунок 2" descr="Схема, иллюстрирующая бизнес-принципы Samsun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800100"/>
            <a:ext cx="8748712" cy="56165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7127875" cy="728663"/>
          </a:xfrm>
        </p:spPr>
        <p:txBody>
          <a:bodyPr/>
          <a:lstStyle/>
          <a:p>
            <a:pPr algn="l">
              <a:defRPr/>
            </a:pPr>
            <a:r>
              <a:rPr lang="ru-RU" sz="4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Корпоративная культура </a:t>
            </a:r>
            <a:endParaRPr lang="ru-RU" sz="4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1016000"/>
            <a:ext cx="9144000" cy="409416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    Еще одним важным компонентом корпоративной культуры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Samsung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Group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является лояльность с упором </a:t>
            </a:r>
            <a:r>
              <a:rPr lang="ru-RU" sz="20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 честность и исполнительность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Тут всегда делался акцент на честности и корпоративной этике, исключалось взяточничество и стремление к личной наживе и активно реализовывались программы обучения этическим принципам как новичков, так и старых работников. </a:t>
            </a:r>
          </a:p>
          <a:p>
            <a:pPr>
              <a:defRPr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    Кроме того,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Samsung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Group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разработала и внедрила специальную систему предотвращения любых неэтичных действий и поступков персонала.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    В рамках этой программы за людьми </a:t>
            </a:r>
            <a:r>
              <a:rPr lang="ru-RU" sz="2000" i="1" u="sng" dirty="0">
                <a:latin typeface="Times New Roman" pitchFamily="18" charset="0"/>
                <a:cs typeface="Times New Roman" pitchFamily="18" charset="0"/>
              </a:rPr>
              <a:t>постоянно наблюдают проверяющие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и провинившихся </a:t>
            </a:r>
            <a:r>
              <a:rPr lang="ru-RU" sz="2000" i="1" u="sng" dirty="0">
                <a:latin typeface="Times New Roman" pitchFamily="18" charset="0"/>
                <a:cs typeface="Times New Roman" pitchFamily="18" charset="0"/>
              </a:rPr>
              <a:t>ждет суровое наказание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Сотрудники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Samsung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Group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по праву гордятся чистотой корпоративной культуры своей фирмы. Тут даже проводятся такие необычные 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тренинги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: разрабатываются разные сценарии случаев взяточничества, и работникам предлагается обсудить их и принять решение по выходу из такой ситуации. </a:t>
            </a:r>
          </a:p>
        </p:txBody>
      </p:sp>
      <p:pic>
        <p:nvPicPr>
          <p:cNvPr id="25604" name="Picture 10" descr="http://upload.wikimedia.org/wikipedia/commons/thumb/2/24/Samsung_Logo.svg/180px-Samsung_Logo.svg.png">
            <a:hlinkClick r:id="rId2" tooltip="Современный логотип Samsung, введён в 1993 г.[6]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2163" y="152400"/>
            <a:ext cx="2001837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22" name="Picture 2" descr="http://www.atkcg.ru/images/stories/samsung%20team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24188" y="4833938"/>
            <a:ext cx="2392362" cy="159226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1924" name="Picture 4" descr="http://ordamed.com/files/news/26.08.2011/1/1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364163" y="4940300"/>
            <a:ext cx="2555875" cy="19177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1926" name="Picture 6" descr="http://www.samsungvl.ru/upload/iblock/126/1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49250" y="5049838"/>
            <a:ext cx="2709863" cy="180816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6264275" cy="728663"/>
          </a:xfrm>
        </p:spPr>
        <p:txBody>
          <a:bodyPr/>
          <a:lstStyle/>
          <a:p>
            <a:pPr algn="l">
              <a:defRPr/>
            </a:pPr>
            <a:r>
              <a:rPr lang="ru-RU" sz="3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Корпоративная культура </a:t>
            </a:r>
            <a:endParaRPr lang="ru-RU" sz="36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0" y="944563"/>
            <a:ext cx="9144000" cy="409416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    Однако понятие неэтичного поведения в этой компании ограничено только внутренним взяточничеством или использованием с целью личной наживы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инсайдерской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информации. К социальной же ответственности либо к соблюдению государственных законов отношение здесь совсем иное. 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Приверженность работников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Samsung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своей фирме стала притчей во языцех: 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«Они, словно пчелы, нередко жертвуют своими личными интересами ради процветания своего улья».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       В компании такого рода лояльность и самопожертвование негласно поощряются, даже если это предполагает неэтичные и противозаконные действия. Кроме того, работники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Samsung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Electronics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отличаются чрезвычайной дисциплинированностью и всегда стараются выполнить поставленные перед ними задачи, какими бы трудными они ни были.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6628" name="Picture 10" descr="http://upload.wikimedia.org/wikipedia/commons/thumb/2/24/Samsung_Logo.svg/180px-Samsung_Logo.svg.png">
            <a:hlinkClick r:id="rId2" tooltip="Современный логотип Samsung, введён в 1993 г.[6]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32588" y="188913"/>
            <a:ext cx="2166937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0898" name="Picture 2" descr="https://health.mail.ru/pic/news/2014/05/15/ea/62/ea62c02c3545ed94cc0af82fcbc49456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149600" y="5013325"/>
            <a:ext cx="2563813" cy="17049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0900" name="Picture 4" descr="http://galaxy-droid.ru/uploads/posts/2014-05/1401113453_j9jeetzlxr4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688013" y="4400550"/>
            <a:ext cx="3311525" cy="24574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0902" name="Picture 6" descr="http://www.iphone-mods.ru/wp-content/uploads/2012/08/foxconn-500x316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4835525"/>
            <a:ext cx="3203575" cy="20224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6408738" cy="620713"/>
          </a:xfrm>
        </p:spPr>
        <p:txBody>
          <a:bodyPr>
            <a:normAutofit fontScale="90000"/>
          </a:bodyPr>
          <a:lstStyle/>
          <a:p>
            <a:pPr algn="l">
              <a:defRPr/>
            </a:pPr>
            <a:r>
              <a:rPr lang="ru-RU" sz="3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Корпоративная культура </a:t>
            </a:r>
            <a:endParaRPr lang="ru-RU" sz="36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0" y="1052513"/>
            <a:ext cx="9144000" cy="317023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dirty="0">
                <a:latin typeface="Arial" charset="0"/>
              </a:rPr>
              <a:t>     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И в то же время сотрудники этой организации неизменно испытывают огромное напряжение, а в самой компании имеются немалые внутренние проблемы.     </a:t>
            </a:r>
          </a:p>
          <a:p>
            <a:pPr>
              <a:defRPr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    Команды внутренней ревизии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Samsung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Group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Samsung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Electronics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наделены властью немедленно увольнять любого нарушителя кодекса корпорации. Менеджеры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Samsung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Electronics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страшно боятся любых финансовых, бухгалтерских и аудиторских проверок, а также проверок кадрового отдела и  </a:t>
            </a:r>
          </a:p>
          <a:p>
            <a:pPr>
              <a:defRPr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    Секретариата головного офиса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Samsung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Group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 следует признать, честность и лояльность царят в этой организации в значительной мере именно благодаря этому страху.</a:t>
            </a:r>
          </a:p>
        </p:txBody>
      </p:sp>
      <p:pic>
        <p:nvPicPr>
          <p:cNvPr id="27652" name="Picture 10" descr="http://upload.wikimedia.org/wikipedia/commons/thumb/2/24/Samsung_Logo.svg/180px-Samsung_Logo.svg.png">
            <a:hlinkClick r:id="rId2" tooltip="Современный логотип Samsung, введён в 1993 г.[6]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32588" y="188913"/>
            <a:ext cx="2166937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3970" name="Picture 2" descr="http://www.iphones.ru/wp-content/uploads/2013/09/02-Samsung-Designers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06925" y="4149725"/>
            <a:ext cx="4537075" cy="254793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3972" name="Picture 4" descr="http://s.appleinsider.ru/2012/08/260470_393199824078578_1321959817_n-540x360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35038" y="4244975"/>
            <a:ext cx="3708400" cy="247173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7451725" cy="657225"/>
          </a:xfrm>
        </p:spPr>
        <p:txBody>
          <a:bodyPr/>
          <a:lstStyle/>
          <a:p>
            <a:pPr algn="l">
              <a:defRPr/>
            </a:pPr>
            <a:r>
              <a:rPr lang="ru-RU" sz="3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Корпоративная культура </a:t>
            </a:r>
            <a:endParaRPr lang="ru-RU" sz="36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0" y="836613"/>
            <a:ext cx="9144000" cy="467836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dirty="0">
                <a:latin typeface="Arial" charset="0"/>
              </a:rPr>
              <a:t>     </a:t>
            </a:r>
            <a:r>
              <a:rPr lang="ru-RU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Samsung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сохраняет и поддерживает свою организационную структуру и корпоративную культуру, стараясь нанимать дисциплинированных и готовых к трудностям работников, способных адаптироваться к условиям работы в компании.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Тренинговая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программа для новичков продолжается 27 дней. Она, прежде всего, нацелена на то, чтобы выявить умонастроение человека, его душевное состояние в процессе выполнения им должностных обязанностей. И только после такой проверки, по окончании испытательного срока, работника направляют в то подразделение, в котором он будет работать. </a:t>
            </a:r>
          </a:p>
          <a:p>
            <a:pPr>
              <a:defRPr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    Если же выясняется, что кандидат по своим личностным характеристикам не сможет приспособиться к организационной культуре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Samsung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его просят уйти. Сотрудников, идущих на повышение, подвергают похожей процедуре. И даже тренинги для менеджеров нацелены здесь прежде всего на оценку способности человека быть лояльным к своей компании и его исполнительности, а не каких-то других профессиональных качеств.</a:t>
            </a:r>
            <a:r>
              <a:rPr lang="ru-RU" dirty="0">
                <a:latin typeface="Arial" charset="0"/>
              </a:rPr>
              <a:t/>
            </a:r>
            <a:br>
              <a:rPr lang="ru-RU" dirty="0">
                <a:latin typeface="Arial" charset="0"/>
              </a:rPr>
            </a:br>
            <a:endParaRPr lang="ru-RU" dirty="0">
              <a:latin typeface="Arial" charset="0"/>
            </a:endParaRPr>
          </a:p>
        </p:txBody>
      </p:sp>
      <p:pic>
        <p:nvPicPr>
          <p:cNvPr id="28676" name="Picture 10" descr="http://upload.wikimedia.org/wikipedia/commons/thumb/2/24/Samsung_Logo.svg/180px-Samsung_Logo.svg.png">
            <a:hlinkClick r:id="rId2" tooltip="Современный логотип Samsung, введён в 1993 г.[6]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32588" y="188913"/>
            <a:ext cx="2166937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6018" name="Picture 2" descr="http://www.3dnews.ru/_imgdata/img/2012/07/13/632284/samsung-apple-store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11875" y="5049838"/>
            <a:ext cx="3032125" cy="180816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6020" name="Picture 4" descr="http://mapitom.ru/wp-content/uploads/2014/09/%D1%84%D0%B8%D1%822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649663" y="5229225"/>
            <a:ext cx="2640012" cy="16287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6022" name="Picture 6" descr="http://cdnimg.rg.ru/img/content/98/92/14/samsung-logo2-600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619250" y="5403850"/>
            <a:ext cx="2052638" cy="14541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6024" name="Picture 8" descr="http://www.krasfun.ru/images/2010/3/35b30_Samsung_24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5589588"/>
            <a:ext cx="1730375" cy="126841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1627</TotalTime>
  <Words>3195</Words>
  <Application>Microsoft Office PowerPoint</Application>
  <PresentationFormat>Экран (4:3)</PresentationFormat>
  <Paragraphs>429</Paragraphs>
  <Slides>94</Slides>
  <Notes>6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94</vt:i4>
      </vt:variant>
    </vt:vector>
  </HeadingPairs>
  <TitlesOfParts>
    <vt:vector size="96" baseType="lpstr">
      <vt:lpstr>Тема Office</vt:lpstr>
      <vt:lpstr>Visio</vt:lpstr>
      <vt:lpstr>Слайд 1</vt:lpstr>
      <vt:lpstr>Краткая характеристика видов оргструктур</vt:lpstr>
      <vt:lpstr>Слайд 3</vt:lpstr>
      <vt:lpstr>Краткая характеристика типов оргструктур</vt:lpstr>
      <vt:lpstr>Матричная оргструктура</vt:lpstr>
      <vt:lpstr>Проектные структуры</vt:lpstr>
      <vt:lpstr>Оргструктуры проектов</vt:lpstr>
      <vt:lpstr>Кросс-функциональные</vt:lpstr>
      <vt:lpstr>Слайд 9</vt:lpstr>
      <vt:lpstr>Бригадная оргструктура</vt:lpstr>
      <vt:lpstr>Поощрение горизонтальных структур</vt:lpstr>
      <vt:lpstr>Отличие процессного подхода от функционального подхода</vt:lpstr>
      <vt:lpstr>Примеры выбора оргструктуры в соответствии корпоративной стратегией</vt:lpstr>
      <vt:lpstr>Слайд 14</vt:lpstr>
      <vt:lpstr>Что должно быть </vt:lpstr>
      <vt:lpstr>ПОРТФОЛИО</vt:lpstr>
      <vt:lpstr>Слайд 17</vt:lpstr>
      <vt:lpstr>План лекции</vt:lpstr>
      <vt:lpstr>Источники информации</vt:lpstr>
      <vt:lpstr>Слайд 20</vt:lpstr>
      <vt:lpstr>Управление персоналом:</vt:lpstr>
      <vt:lpstr>Понятие персонала</vt:lpstr>
      <vt:lpstr>Кадровое планирование</vt:lpstr>
      <vt:lpstr>Кадровый аудит - </vt:lpstr>
      <vt:lpstr>Кадровый аудит предполагает:</vt:lpstr>
      <vt:lpstr>Кадровый аудит предполагает:</vt:lpstr>
      <vt:lpstr>Кадровый аудит предполагает:</vt:lpstr>
      <vt:lpstr>Поиск и отбор кадров</vt:lpstr>
      <vt:lpstr>Корпоративные (универсальные компетенции)</vt:lpstr>
      <vt:lpstr>Слайд 30</vt:lpstr>
      <vt:lpstr>Виды тестов</vt:lpstr>
      <vt:lpstr>Слайд 32</vt:lpstr>
      <vt:lpstr>Слайд 33</vt:lpstr>
      <vt:lpstr>Слайд 34</vt:lpstr>
      <vt:lpstr>Слайд 35</vt:lpstr>
      <vt:lpstr>Слайд 36</vt:lpstr>
      <vt:lpstr>Адаптация работников</vt:lpstr>
      <vt:lpstr>Перечень необходимых действий </vt:lpstr>
      <vt:lpstr>Слайд 39</vt:lpstr>
      <vt:lpstr>До конца периода адаптации: </vt:lpstr>
      <vt:lpstr>Анализ работы и нормирование труда</vt:lpstr>
      <vt:lpstr>Оценка исполнения</vt:lpstr>
      <vt:lpstr>Два типа оценивания:</vt:lpstr>
      <vt:lpstr>Важно, чтобы оцениваемый работник</vt:lpstr>
      <vt:lpstr>Типы вознаграждения</vt:lpstr>
      <vt:lpstr>Мотивационные подсистемы для повышения эффективности деятельности персонала:</vt:lpstr>
      <vt:lpstr>Условия, обеспечивающие положительную мотивацию:</vt:lpstr>
      <vt:lpstr>Слайд 48</vt:lpstr>
      <vt:lpstr>Слайд 49</vt:lpstr>
      <vt:lpstr>Слайд 50</vt:lpstr>
      <vt:lpstr>Слайд 51</vt:lpstr>
      <vt:lpstr>Слайд 52</vt:lpstr>
      <vt:lpstr>Слайд 53</vt:lpstr>
      <vt:lpstr>Слайд 54</vt:lpstr>
      <vt:lpstr>Обучение и развитие</vt:lpstr>
      <vt:lpstr>Слайд 56</vt:lpstr>
      <vt:lpstr>Направления развития персонала</vt:lpstr>
      <vt:lpstr>Организационная культура</vt:lpstr>
      <vt:lpstr>Организационная культура включает:</vt:lpstr>
      <vt:lpstr>Слайд 60</vt:lpstr>
      <vt:lpstr>Организационная культура - </vt:lpstr>
      <vt:lpstr>Важно понимать!</vt:lpstr>
      <vt:lpstr>Важно понимать!</vt:lpstr>
      <vt:lpstr>Типология организационных культур                    (по К. Ханди)</vt:lpstr>
      <vt:lpstr>Уровни культуры (по К.М.Ушакову)</vt:lpstr>
      <vt:lpstr>Слайд 66</vt:lpstr>
      <vt:lpstr>Слайд 67</vt:lpstr>
      <vt:lpstr>Организационная культура достаточно однозначно характеризует:</vt:lpstr>
      <vt:lpstr>Организационное поведение</vt:lpstr>
      <vt:lpstr>Слайд 70</vt:lpstr>
      <vt:lpstr>«Инициативный» тип</vt:lpstr>
      <vt:lpstr>«Исполнительский» тип</vt:lpstr>
      <vt:lpstr>«Потребительский» тип</vt:lpstr>
      <vt:lpstr>«Отсутствующий» тип</vt:lpstr>
      <vt:lpstr>Слайд 75</vt:lpstr>
      <vt:lpstr>Слайд 76</vt:lpstr>
      <vt:lpstr>Слайд 77</vt:lpstr>
      <vt:lpstr>Слайд 78</vt:lpstr>
      <vt:lpstr>Ценности компании</vt:lpstr>
      <vt:lpstr>Кодекс корпоративной этики</vt:lpstr>
      <vt:lpstr>Кодекс корпоративной этики</vt:lpstr>
      <vt:lpstr>Кодекс корпоративной этики</vt:lpstr>
      <vt:lpstr>Кодекс корпоративной этики</vt:lpstr>
      <vt:lpstr>Кодекс корпоративной этики</vt:lpstr>
      <vt:lpstr>Кодекс корпоративной этики</vt:lpstr>
      <vt:lpstr>Кодекс корпоративной этики</vt:lpstr>
      <vt:lpstr>Кодекс корпоративной этики</vt:lpstr>
      <vt:lpstr>Кодекс корпоративной этики</vt:lpstr>
      <vt:lpstr>Кодекс корпоративной этики</vt:lpstr>
      <vt:lpstr>Принципы ведения бизнеса в  Samsung</vt:lpstr>
      <vt:lpstr>Корпоративная культура </vt:lpstr>
      <vt:lpstr>Корпоративная культура </vt:lpstr>
      <vt:lpstr>Корпоративная культура </vt:lpstr>
      <vt:lpstr>Корпоративная культура 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Luda</dc:creator>
  <cp:lastModifiedBy>Luda</cp:lastModifiedBy>
  <cp:revision>147</cp:revision>
  <dcterms:created xsi:type="dcterms:W3CDTF">2015-09-25T09:36:40Z</dcterms:created>
  <dcterms:modified xsi:type="dcterms:W3CDTF">2015-11-08T10:33:12Z</dcterms:modified>
</cp:coreProperties>
</file>