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67" r:id="rId3"/>
    <p:sldId id="256" r:id="rId4"/>
    <p:sldId id="257" r:id="rId5"/>
    <p:sldId id="258" r:id="rId6"/>
    <p:sldId id="259" r:id="rId7"/>
    <p:sldId id="269" r:id="rId8"/>
    <p:sldId id="270" r:id="rId9"/>
    <p:sldId id="271" r:id="rId10"/>
    <p:sldId id="261" r:id="rId11"/>
    <p:sldId id="272" r:id="rId12"/>
    <p:sldId id="274" r:id="rId13"/>
    <p:sldId id="262" r:id="rId14"/>
    <p:sldId id="263" r:id="rId15"/>
    <p:sldId id="264" r:id="rId16"/>
    <p:sldId id="265" r:id="rId17"/>
    <p:sldId id="268" r:id="rId18"/>
    <p:sldId id="280" r:id="rId19"/>
    <p:sldId id="281" r:id="rId20"/>
    <p:sldId id="282" r:id="rId21"/>
    <p:sldId id="283" r:id="rId22"/>
    <p:sldId id="284" r:id="rId23"/>
    <p:sldId id="28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2331690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№1</a:t>
            </a:r>
            <a:br>
              <a:rPr lang="ru-RU" dirty="0" smtClean="0"/>
            </a:br>
            <a:r>
              <a:rPr lang="ru-RU" dirty="0" smtClean="0"/>
              <a:t> «Основы промышленного производства»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Кандидат политических наук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Кафедра Управления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65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1"/>
            <a:ext cx="8568952" cy="936103"/>
          </a:xfrm>
        </p:spPr>
        <p:txBody>
          <a:bodyPr>
            <a:normAutofit/>
          </a:bodyPr>
          <a:lstStyle/>
          <a:p>
            <a:r>
              <a:rPr lang="ru-RU" b="1" dirty="0"/>
              <a:t>Основы промышленной политики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352928" cy="547260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План лекции</a:t>
            </a:r>
            <a:r>
              <a:rPr lang="ru-RU" sz="2800" dirty="0" smtClean="0">
                <a:solidFill>
                  <a:schemeClr val="tx1"/>
                </a:solidFill>
              </a:rPr>
              <a:t>:</a:t>
            </a:r>
          </a:p>
          <a:p>
            <a:endParaRPr lang="ru-RU" sz="800" dirty="0">
              <a:solidFill>
                <a:schemeClr val="tx1"/>
              </a:solidFill>
            </a:endParaRP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Основные понятия курса: предпосылки разработки комплекса правовых, экономических, организационных и иных мер, направленных на развитие промышленного потенциала;</a:t>
            </a: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Правовое регулирование в сфере промышленной политики.</a:t>
            </a: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Содержание понятия «промышленная политика». </a:t>
            </a: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Характеристика инфраструктуры поддержки деятельности в сфере промышленности.</a:t>
            </a:r>
          </a:p>
          <a:p>
            <a:pPr marL="360000" indent="360000" algn="l">
              <a:spcBef>
                <a:spcPts val="0"/>
              </a:spcBef>
              <a:buFont typeface="+mj-lt"/>
              <a:buAutoNum type="arabicPeriod"/>
            </a:pP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596336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0108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864096"/>
          </a:xfrm>
        </p:spPr>
        <p:txBody>
          <a:bodyPr>
            <a:noAutofit/>
          </a:bodyPr>
          <a:lstStyle/>
          <a:p>
            <a:r>
              <a:rPr lang="ru-RU" sz="2800" dirty="0" smtClean="0"/>
              <a:t>Теоретические основы формирования промышленной политики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1. </a:t>
            </a:r>
            <a:r>
              <a:rPr lang="ru-RU" dirty="0">
                <a:solidFill>
                  <a:srgbClr val="C00000"/>
                </a:solidFill>
              </a:rPr>
              <a:t>Институциональная классическая </a:t>
            </a:r>
            <a:r>
              <a:rPr lang="ru-RU" dirty="0" smtClean="0">
                <a:solidFill>
                  <a:srgbClr val="C00000"/>
                </a:solidFill>
              </a:rPr>
              <a:t>теория </a:t>
            </a:r>
            <a:r>
              <a:rPr lang="ru-RU" dirty="0" smtClean="0"/>
              <a:t>- представители </a:t>
            </a:r>
            <a:r>
              <a:rPr lang="ru-RU" dirty="0"/>
              <a:t>– </a:t>
            </a:r>
            <a:r>
              <a:rPr lang="ru-RU" dirty="0" smtClean="0">
                <a:solidFill>
                  <a:srgbClr val="002060"/>
                </a:solidFill>
              </a:rPr>
              <a:t>Уоррен </a:t>
            </a:r>
            <a:r>
              <a:rPr lang="ru-RU" dirty="0" err="1" smtClean="0">
                <a:solidFill>
                  <a:srgbClr val="002060"/>
                </a:solidFill>
              </a:rPr>
              <a:t>Сэмюэлс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Торстен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Веблен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).</a:t>
            </a:r>
          </a:p>
          <a:p>
            <a:r>
              <a:rPr lang="ru-RU" dirty="0" smtClean="0"/>
              <a:t>-рассматривают экономику как систему в целом;</a:t>
            </a:r>
          </a:p>
          <a:p>
            <a:r>
              <a:rPr lang="ru-RU" dirty="0" smtClean="0"/>
              <a:t>-</a:t>
            </a:r>
            <a:r>
              <a:rPr lang="ru-RU" dirty="0"/>
              <a:t> применения теории к проблемам политики и экономической роли </a:t>
            </a:r>
            <a:r>
              <a:rPr lang="ru-RU" dirty="0" smtClean="0"/>
              <a:t>государства;</a:t>
            </a:r>
          </a:p>
          <a:p>
            <a:r>
              <a:rPr lang="ru-RU" dirty="0" smtClean="0"/>
              <a:t>- </a:t>
            </a:r>
            <a:r>
              <a:rPr lang="ru-RU" dirty="0"/>
              <a:t>структура власти (включая законные права) определяет, чьи интересы должны учитываться, а следовательно, </a:t>
            </a:r>
            <a:r>
              <a:rPr lang="ru-RU" dirty="0" smtClean="0"/>
              <a:t>решения </a:t>
            </a:r>
            <a:r>
              <a:rPr lang="ru-RU" dirty="0"/>
              <a:t>специфичны для каждой такой </a:t>
            </a:r>
            <a:r>
              <a:rPr lang="ru-RU" dirty="0" smtClean="0"/>
              <a:t>структуры;</a:t>
            </a:r>
          </a:p>
          <a:p>
            <a:r>
              <a:rPr lang="ru-RU" dirty="0" smtClean="0"/>
              <a:t>- предметно-</a:t>
            </a:r>
            <a:r>
              <a:rPr lang="ru-RU" dirty="0" err="1" smtClean="0"/>
              <a:t>деятельностное</a:t>
            </a:r>
            <a:r>
              <a:rPr lang="ru-RU" dirty="0" smtClean="0"/>
              <a:t> содержание институтов </a:t>
            </a:r>
            <a:r>
              <a:rPr lang="ru-RU" dirty="0"/>
              <a:t>, </a:t>
            </a:r>
            <a:r>
              <a:rPr lang="ru-RU" dirty="0" smtClean="0"/>
              <a:t>рассматривается </a:t>
            </a:r>
            <a:r>
              <a:rPr lang="ru-RU" dirty="0"/>
              <a:t>в рамках промышленной политики с достижением более высокого технологического уклада, повышением конкурентоспособности экономики на базе ее новой </a:t>
            </a:r>
            <a:r>
              <a:rPr lang="ru-RU" dirty="0" smtClean="0"/>
              <a:t>индустриализации;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587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640960" cy="1008111"/>
          </a:xfrm>
        </p:spPr>
        <p:txBody>
          <a:bodyPr>
            <a:normAutofit/>
          </a:bodyPr>
          <a:lstStyle/>
          <a:p>
            <a:r>
              <a:rPr lang="ru-RU" sz="2800" dirty="0"/>
              <a:t>Теоретические основы формирования </a:t>
            </a:r>
            <a:r>
              <a:rPr lang="ru-RU" sz="2800" dirty="0" smtClean="0"/>
              <a:t>промышленной </a:t>
            </a:r>
            <a:r>
              <a:rPr lang="ru-RU" sz="2800" dirty="0"/>
              <a:t>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496944" cy="468052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- понимание института как коллективного действия, контролирующего и расширяющего индивидуальное действие. Это положение предопределяет </a:t>
            </a:r>
            <a:r>
              <a:rPr lang="ru-RU" dirty="0" err="1">
                <a:solidFill>
                  <a:schemeClr val="tx1"/>
                </a:solidFill>
              </a:rPr>
              <a:t>многосубъектность</a:t>
            </a:r>
            <a:r>
              <a:rPr lang="ru-RU" dirty="0">
                <a:solidFill>
                  <a:schemeClr val="tx1"/>
                </a:solidFill>
              </a:rPr>
              <a:t> промышленной политики, когда не только государство и бизнес, но и наука, образование, институты гражданского общества принимают участие в разработке идеологии формирования промышленной политики и ее </a:t>
            </a:r>
            <a:r>
              <a:rPr lang="ru-RU" dirty="0" smtClean="0">
                <a:solidFill>
                  <a:schemeClr val="tx1"/>
                </a:solidFill>
              </a:rPr>
              <a:t>реализации;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вектор формирования промышленной политики государства определяется системой правоотношений в конкретном </a:t>
            </a:r>
            <a:r>
              <a:rPr lang="ru-RU" dirty="0" smtClean="0">
                <a:solidFill>
                  <a:schemeClr val="tx1"/>
                </a:solidFill>
              </a:rPr>
              <a:t>обществе;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вмешательства государства в экономику путем поддержки приоритетных для него направлений.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668344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7970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8204448" cy="1008112"/>
          </a:xfrm>
        </p:spPr>
        <p:txBody>
          <a:bodyPr>
            <a:normAutofit/>
          </a:bodyPr>
          <a:lstStyle/>
          <a:p>
            <a:r>
              <a:rPr lang="ru-RU" sz="2800" dirty="0"/>
              <a:t>Теоретические основы формирования </a:t>
            </a:r>
            <a:r>
              <a:rPr lang="ru-RU" sz="2800" dirty="0" smtClean="0"/>
              <a:t>промышленной </a:t>
            </a:r>
            <a:r>
              <a:rPr lang="ru-RU" sz="2800" dirty="0"/>
              <a:t>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424936" cy="496855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2</a:t>
            </a:r>
            <a:r>
              <a:rPr lang="ru-RU" sz="2000" dirty="0" smtClean="0">
                <a:solidFill>
                  <a:srgbClr val="C00000"/>
                </a:solidFill>
              </a:rPr>
              <a:t>. Теория долгосрочного технико-экономического развития </a:t>
            </a:r>
            <a:r>
              <a:rPr lang="ru-RU" sz="2000" dirty="0" smtClean="0">
                <a:solidFill>
                  <a:schemeClr val="tx1"/>
                </a:solidFill>
              </a:rPr>
              <a:t>–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представители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Карлота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Перес, </a:t>
            </a:r>
            <a:r>
              <a:rPr lang="ru-RU" sz="2000" dirty="0" smtClean="0">
                <a:solidFill>
                  <a:srgbClr val="002060"/>
                </a:solidFill>
              </a:rPr>
              <a:t>Сергей Юрьевич Глазьев, Борис Николаевич </a:t>
            </a:r>
            <a:r>
              <a:rPr lang="ru-RU" sz="2000" dirty="0" err="1">
                <a:solidFill>
                  <a:srgbClr val="002060"/>
                </a:solidFill>
              </a:rPr>
              <a:t>Кузыка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smtClean="0">
                <a:solidFill>
                  <a:srgbClr val="002060"/>
                </a:solidFill>
              </a:rPr>
              <a:t>Владимир Иванович Маевский, Юрий Владимирович </a:t>
            </a:r>
            <a:r>
              <a:rPr lang="ru-RU" sz="2000" dirty="0" err="1" smtClean="0">
                <a:solidFill>
                  <a:srgbClr val="002060"/>
                </a:solidFill>
              </a:rPr>
              <a:t>Яковец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выделили в </a:t>
            </a:r>
            <a:r>
              <a:rPr lang="ru-RU" sz="2000" dirty="0">
                <a:solidFill>
                  <a:schemeClr val="tx1"/>
                </a:solidFill>
              </a:rPr>
              <a:t>технологической структуре экономики </a:t>
            </a:r>
            <a:r>
              <a:rPr lang="ru-RU" sz="2000" dirty="0" smtClean="0">
                <a:solidFill>
                  <a:schemeClr val="tx1"/>
                </a:solidFill>
              </a:rPr>
              <a:t>группы </a:t>
            </a:r>
            <a:r>
              <a:rPr lang="ru-RU" sz="2000" dirty="0">
                <a:solidFill>
                  <a:schemeClr val="tx1"/>
                </a:solidFill>
              </a:rPr>
              <a:t>технологических совокупностей, связанные однотипными технологическими цепями и образующие воспроизводящиеся целостности, что </a:t>
            </a:r>
            <a:r>
              <a:rPr lang="ru-RU" sz="2000" dirty="0" smtClean="0">
                <a:solidFill>
                  <a:schemeClr val="tx1"/>
                </a:solidFill>
              </a:rPr>
              <a:t>влияет на формирование технологических укладов;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- установили </a:t>
            </a:r>
            <a:r>
              <a:rPr lang="ru-RU" sz="2000" dirty="0">
                <a:solidFill>
                  <a:schemeClr val="tx1"/>
                </a:solidFill>
              </a:rPr>
              <a:t>ряд закономерностей долгосрочного экономического развития, которые </a:t>
            </a:r>
            <a:r>
              <a:rPr lang="ru-RU" sz="2000" dirty="0" smtClean="0">
                <a:solidFill>
                  <a:schemeClr val="tx1"/>
                </a:solidFill>
              </a:rPr>
              <a:t>должны учитываться при формировании промышленной политики: </a:t>
            </a:r>
            <a:r>
              <a:rPr lang="ru-RU" sz="2000" dirty="0">
                <a:solidFill>
                  <a:schemeClr val="tx1"/>
                </a:solidFill>
              </a:rPr>
              <a:t>глубокие технологические сдвиги, </a:t>
            </a:r>
            <a:r>
              <a:rPr lang="ru-RU" sz="2000" dirty="0" smtClean="0">
                <a:solidFill>
                  <a:schemeClr val="tx1"/>
                </a:solidFill>
              </a:rPr>
              <a:t>структурные кризисы,  </a:t>
            </a:r>
            <a:r>
              <a:rPr lang="ru-RU" sz="2000" dirty="0">
                <a:solidFill>
                  <a:schemeClr val="tx1"/>
                </a:solidFill>
              </a:rPr>
              <a:t>неравновесность процессов </a:t>
            </a:r>
            <a:r>
              <a:rPr lang="ru-RU" sz="2000" dirty="0" err="1">
                <a:solidFill>
                  <a:schemeClr val="tx1"/>
                </a:solidFill>
              </a:rPr>
              <a:t>техникоэкономического</a:t>
            </a:r>
            <a:r>
              <a:rPr lang="ru-RU" sz="2000" dirty="0">
                <a:solidFill>
                  <a:schemeClr val="tx1"/>
                </a:solidFill>
              </a:rPr>
              <a:t> развития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>
                <a:solidFill>
                  <a:schemeClr val="tx1"/>
                </a:solidFill>
              </a:rPr>
              <a:t>нелинейность траекторий развития распространения и замещения </a:t>
            </a:r>
            <a:r>
              <a:rPr lang="ru-RU" sz="2000" dirty="0" smtClean="0">
                <a:solidFill>
                  <a:schemeClr val="tx1"/>
                </a:solidFill>
              </a:rPr>
              <a:t>технологий</a:t>
            </a:r>
            <a:r>
              <a:rPr lang="ru-RU" sz="2000" dirty="0">
                <a:solidFill>
                  <a:schemeClr val="tx1"/>
                </a:solidFill>
              </a:rPr>
              <a:t>,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состояния институтов инновационной и инвестиционной </a:t>
            </a:r>
            <a:r>
              <a:rPr lang="ru-RU" sz="2000" dirty="0" smtClean="0">
                <a:solidFill>
                  <a:schemeClr val="tx1"/>
                </a:solidFill>
              </a:rPr>
              <a:t>системы.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137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96944" cy="79208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Теоретические основы формирования </a:t>
            </a:r>
            <a:r>
              <a:rPr lang="ru-RU" sz="2800" dirty="0" smtClean="0"/>
              <a:t>промышленной </a:t>
            </a:r>
            <a:r>
              <a:rPr lang="ru-RU" sz="2800" dirty="0"/>
              <a:t>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920880" cy="4896544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C00000"/>
                </a:solidFill>
              </a:rPr>
              <a:t>Экономическая синергетика </a:t>
            </a:r>
            <a:r>
              <a:rPr lang="ru-RU" dirty="0" smtClean="0">
                <a:solidFill>
                  <a:schemeClr val="tx1"/>
                </a:solidFill>
              </a:rPr>
              <a:t>(взаимодействие) – представители </a:t>
            </a:r>
            <a:r>
              <a:rPr lang="ru-RU" dirty="0" smtClean="0">
                <a:solidFill>
                  <a:srgbClr val="002060"/>
                </a:solidFill>
              </a:rPr>
              <a:t>Герман </a:t>
            </a:r>
            <a:r>
              <a:rPr lang="ru-RU" dirty="0" err="1" smtClean="0">
                <a:solidFill>
                  <a:srgbClr val="002060"/>
                </a:solidFill>
              </a:rPr>
              <a:t>Хакен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теория систем, теория эволюции и самоорганизации;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 междисциплинарный </a:t>
            </a:r>
            <a:r>
              <a:rPr lang="ru-RU" dirty="0" smtClean="0">
                <a:solidFill>
                  <a:schemeClr val="tx1"/>
                </a:solidFill>
              </a:rPr>
              <a:t>подход – рассматривать </a:t>
            </a:r>
            <a:r>
              <a:rPr lang="ru-RU" dirty="0">
                <a:solidFill>
                  <a:schemeClr val="tx1"/>
                </a:solidFill>
              </a:rPr>
              <a:t>для выявления и объяснения развития </a:t>
            </a:r>
            <a:r>
              <a:rPr lang="ru-RU" dirty="0" smtClean="0">
                <a:solidFill>
                  <a:schemeClr val="tx1"/>
                </a:solidFill>
              </a:rPr>
              <a:t>экономики, политики, промышленности во  времени, т.е. проектирование на будущее.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Проблема </a:t>
            </a:r>
            <a:r>
              <a:rPr lang="ru-RU" dirty="0">
                <a:solidFill>
                  <a:schemeClr val="tx1"/>
                </a:solidFill>
              </a:rPr>
              <a:t>субъекта </a:t>
            </a:r>
            <a:r>
              <a:rPr lang="ru-RU" dirty="0" smtClean="0">
                <a:solidFill>
                  <a:schemeClr val="tx1"/>
                </a:solidFill>
              </a:rPr>
              <a:t>- именно субъекты </a:t>
            </a:r>
            <a:r>
              <a:rPr lang="ru-RU" dirty="0">
                <a:solidFill>
                  <a:schemeClr val="tx1"/>
                </a:solidFill>
              </a:rPr>
              <a:t>управления и хозяйствования оказывают особое влияние на </a:t>
            </a:r>
            <a:r>
              <a:rPr lang="ru-RU" dirty="0" smtClean="0">
                <a:solidFill>
                  <a:schemeClr val="tx1"/>
                </a:solidFill>
              </a:rPr>
              <a:t>эффективность формирования  и реализации промышленной политики.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7210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638728" cy="576064"/>
          </a:xfrm>
        </p:spPr>
        <p:txBody>
          <a:bodyPr>
            <a:normAutofit fontScale="90000"/>
          </a:bodyPr>
          <a:lstStyle/>
          <a:p>
            <a:pPr lvl="0"/>
            <a:r>
              <a:rPr lang="ru-RU" sz="2800" b="1" dirty="0"/>
              <a:t>СОДЕРЖАНИЕ ПОНЯТИЯ «ПРОМЫШЛЕННАЯ ПОЛИТИКА</a:t>
            </a:r>
            <a:r>
              <a:rPr lang="ru-RU" sz="2800" b="1" dirty="0" smtClean="0"/>
              <a:t>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280920" cy="5688632"/>
          </a:xfrm>
        </p:spPr>
        <p:txBody>
          <a:bodyPr>
            <a:normAutofit fontScale="47500" lnSpcReduction="20000"/>
          </a:bodyPr>
          <a:lstStyle/>
          <a:p>
            <a:r>
              <a:rPr lang="ru-RU" sz="5100" b="1" dirty="0" smtClean="0">
                <a:solidFill>
                  <a:schemeClr val="tx1"/>
                </a:solidFill>
              </a:rPr>
              <a:t>Промышленной политики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endParaRPr lang="ru-RU" b="1" i="1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sz="4200" dirty="0" smtClean="0">
                <a:solidFill>
                  <a:schemeClr val="tx1"/>
                </a:solidFill>
              </a:rPr>
              <a:t>Группировка </a:t>
            </a:r>
            <a:r>
              <a:rPr lang="ru-RU" sz="4200" dirty="0" smtClean="0">
                <a:solidFill>
                  <a:schemeClr val="tx1"/>
                </a:solidFill>
              </a:rPr>
              <a:t>определений «Промышленная политика» по критерию целеполагания:</a:t>
            </a:r>
          </a:p>
          <a:p>
            <a:pPr algn="just"/>
            <a:endParaRPr lang="ru-RU" sz="25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4200" dirty="0" smtClean="0">
                <a:solidFill>
                  <a:schemeClr val="tx1"/>
                </a:solidFill>
              </a:rPr>
              <a:t>позиции структурной модернизации;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4200" dirty="0" smtClean="0">
                <a:solidFill>
                  <a:schemeClr val="tx1"/>
                </a:solidFill>
              </a:rPr>
              <a:t>с позиции отраслевой конкурентоспособности;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4200" dirty="0" smtClean="0">
                <a:solidFill>
                  <a:schemeClr val="tx1"/>
                </a:solidFill>
              </a:rPr>
              <a:t> с позиции экономического роста и повышения благосостояния.</a:t>
            </a:r>
          </a:p>
          <a:p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594928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Прямая со стрелкой 7"/>
          <p:cNvCxnSpPr/>
          <p:nvPr/>
        </p:nvCxnSpPr>
        <p:spPr>
          <a:xfrm flipH="1">
            <a:off x="3131840" y="1181564"/>
            <a:ext cx="64807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220072" y="1185546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07704" y="15567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67920" y="1732291"/>
            <a:ext cx="32560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Термин «</a:t>
            </a:r>
            <a:r>
              <a:rPr lang="ru-RU" b="1" i="1" dirty="0" err="1"/>
              <a:t>Industrial</a:t>
            </a:r>
            <a:r>
              <a:rPr lang="ru-RU" b="1" i="1" dirty="0"/>
              <a:t> – </a:t>
            </a:r>
            <a:r>
              <a:rPr lang="ru-RU" b="1" i="1" dirty="0" err="1"/>
              <a:t>policy</a:t>
            </a:r>
            <a:r>
              <a:rPr lang="ru-RU" b="1" i="1" dirty="0"/>
              <a:t>»</a:t>
            </a:r>
            <a:r>
              <a:rPr lang="ru-RU" dirty="0"/>
              <a:t>, широко распространенный в западных странах, – политика по поддержке отдельных, важнейших на разных этапах развития секторов экономики.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1960" y="1597442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нашей стране буквальный перевод термина </a:t>
            </a:r>
            <a:r>
              <a:rPr lang="ru-RU" b="1" i="1" dirty="0"/>
              <a:t>«</a:t>
            </a:r>
            <a:r>
              <a:rPr lang="ru-RU" b="1" i="1" dirty="0" err="1"/>
              <a:t>Industrial</a:t>
            </a:r>
            <a:r>
              <a:rPr lang="ru-RU" b="1" i="1" dirty="0"/>
              <a:t> – </a:t>
            </a:r>
            <a:r>
              <a:rPr lang="ru-RU" b="1" i="1" dirty="0" err="1"/>
              <a:t>policy</a:t>
            </a:r>
            <a:r>
              <a:rPr lang="ru-RU" b="1" i="1" dirty="0"/>
              <a:t>»</a:t>
            </a:r>
            <a:r>
              <a:rPr lang="ru-RU" dirty="0"/>
              <a:t> как «промышленная политика» предопределил ее понимание как политики в области промышленности. Именно с этих позиций и обсуждаются сегодня проблемы законодательного обеспечения реализации промышленной политики в России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83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345279"/>
              </p:ext>
            </p:extLst>
          </p:nvPr>
        </p:nvGraphicFramePr>
        <p:xfrm>
          <a:off x="323528" y="116632"/>
          <a:ext cx="8568951" cy="6624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2232248"/>
                <a:gridCol w="5040559"/>
              </a:tblGrid>
              <a:tr h="178710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Тип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Характеристика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Типичный пример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  <a:tr h="1907867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структурная модернизация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Направленна на поддержание существующей структуры производства и ее изменение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Совокупность </a:t>
                      </a:r>
                      <a:r>
                        <a:rPr lang="ru-RU" sz="1900" dirty="0" smtClean="0">
                          <a:effectLst/>
                        </a:rPr>
                        <a:t>государственных</a:t>
                      </a:r>
                      <a:r>
                        <a:rPr lang="ru-RU" sz="1900" baseline="0" dirty="0" smtClean="0">
                          <a:effectLst/>
                        </a:rPr>
                        <a:t> </a:t>
                      </a:r>
                      <a:r>
                        <a:rPr lang="ru-RU" sz="1900" dirty="0" smtClean="0">
                          <a:effectLst/>
                        </a:rPr>
                        <a:t>мер</a:t>
                      </a:r>
                      <a:r>
                        <a:rPr lang="ru-RU" sz="1900" dirty="0">
                          <a:effectLst/>
                        </a:rPr>
                        <a:t>, предпринимаемых для перераспределения ресурсов между отраслями или изменения организационно-предпринимательской структуры отрасли, когда рыночный механизм способен обеспечить достижение этой цели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  <a:tr h="2109964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Отраслевая </a:t>
                      </a:r>
                      <a:r>
                        <a:rPr lang="ru-RU" sz="1900" dirty="0" smtClean="0">
                          <a:effectLst/>
                        </a:rPr>
                        <a:t>конкурен-тоспособ-ность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Направленна на повышение устойчивости конкурентоспособности промышленного сектора в целом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Комплекс правовых, экономических и иных мер, направленный на развитие промышленного потенциала РФ, обеспечение производства конкурентоспособной промышленной продукции 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  <a:tr h="2428195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экономический рост и </a:t>
                      </a:r>
                      <a:r>
                        <a:rPr lang="ru-RU" sz="1900" dirty="0" smtClean="0">
                          <a:effectLst/>
                        </a:rPr>
                        <a:t>повыше-</a:t>
                      </a:r>
                      <a:r>
                        <a:rPr lang="ru-RU" sz="1900" dirty="0" err="1" smtClean="0">
                          <a:effectLst/>
                        </a:rPr>
                        <a:t>ние</a:t>
                      </a:r>
                      <a:r>
                        <a:rPr lang="ru-RU" sz="1900" dirty="0" smtClean="0">
                          <a:effectLst/>
                        </a:rPr>
                        <a:t> </a:t>
                      </a:r>
                      <a:r>
                        <a:rPr lang="ru-RU" sz="1900" dirty="0">
                          <a:effectLst/>
                        </a:rPr>
                        <a:t>благосостояния.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</a:rPr>
                        <a:t>Направленна на обеспечение экономического роста и повышения благосостояния.</a:t>
                      </a:r>
                      <a:endParaRPr lang="ru-RU" sz="1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Любой тип вмешательства или государственной политики, направленный на улучшение бизнес-среды или изменения структуры экономической деятельности в отношении секторов, технологий или  задач, который, как ожидается, предлагает лучшие перспективы для экономического роста и повышения благосостояния 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3052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Autofit/>
          </a:bodyPr>
          <a:lstStyle/>
          <a:p>
            <a:pPr indent="360000" algn="l"/>
            <a:r>
              <a:rPr lang="ru-RU" sz="2000" b="1" i="1" dirty="0" smtClean="0"/>
              <a:t>Промышленная политика </a:t>
            </a:r>
            <a:r>
              <a:rPr lang="ru-RU" sz="2000" dirty="0" smtClean="0"/>
              <a:t>– </a:t>
            </a:r>
            <a:r>
              <a:rPr lang="ru-RU" sz="2000" dirty="0"/>
              <a:t>комплекс мер направленных на развитие промышленного сектора и повышение его конкурентоспособности, реализуемый посредством системного взаимодействия власти, бизнеса и общества и ориентированный на обеспечение устойчивого экономического роста и увеличение национального благосостояния.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Промышленная </a:t>
            </a:r>
            <a:r>
              <a:rPr lang="ru-RU" sz="2000" b="1" i="1" dirty="0"/>
              <a:t>политика</a:t>
            </a:r>
            <a:r>
              <a:rPr lang="ru-RU" sz="2000" dirty="0"/>
              <a:t> – это совокупность мер государственно-правового регулирования деятельности хозяйствующих субъектов (предприятий, корпораций, предпринимателей и т.д.), а также отдельных аспектов этой деятельности, относящихся к приобретению факторов производства, организации производства, распределению и реализации товаров и услуг во всех фазах жизненного цикла хозяйствующего субъекта и жизненного цикла его продукции.</a:t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Региональная промышленная политика </a:t>
            </a:r>
            <a:r>
              <a:rPr lang="ru-RU" sz="2000" dirty="0" smtClean="0"/>
              <a:t>–системная составляющая </a:t>
            </a:r>
            <a:r>
              <a:rPr lang="ru-RU" sz="2000" dirty="0"/>
              <a:t>национальной политики, </a:t>
            </a:r>
            <a:r>
              <a:rPr lang="ru-RU" sz="2000" dirty="0" smtClean="0"/>
              <a:t>обеспечивает </a:t>
            </a:r>
            <a:r>
              <a:rPr lang="ru-RU" sz="2000" dirty="0"/>
              <a:t>её продуктивность, и </a:t>
            </a:r>
            <a:r>
              <a:rPr lang="ru-RU" sz="2000" dirty="0" smtClean="0"/>
              <a:t>служит </a:t>
            </a:r>
            <a:r>
              <a:rPr lang="ru-RU" sz="2000" dirty="0"/>
              <a:t>планомерному раскрытию социально-экономического потенциала территорий.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12360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6042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97522"/>
            <a:ext cx="849694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dirty="0" smtClean="0"/>
              <a:t>Модели </a:t>
            </a:r>
            <a:r>
              <a:rPr lang="ru-RU" sz="2000" dirty="0"/>
              <a:t>экономической </a:t>
            </a:r>
            <a:r>
              <a:rPr lang="ru-RU" sz="2000" dirty="0" smtClean="0"/>
              <a:t>политики, определяющие </a:t>
            </a:r>
            <a:r>
              <a:rPr lang="ru-RU" sz="2000" dirty="0"/>
              <a:t>тип промышленной </a:t>
            </a:r>
            <a:r>
              <a:rPr lang="ru-RU" sz="2000" dirty="0" smtClean="0"/>
              <a:t>политики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393758" y="1005408"/>
            <a:ext cx="594066" cy="407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084168" y="1005408"/>
            <a:ext cx="468052" cy="311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9552" y="1464874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Либеральная</a:t>
            </a:r>
            <a:r>
              <a:rPr lang="ru-RU" sz="2000" dirty="0" smtClean="0"/>
              <a:t> - </a:t>
            </a:r>
            <a:r>
              <a:rPr lang="ru-RU" sz="2000" dirty="0"/>
              <a:t>характерна свободная игра рыночных сил и минимум участия государства в экономике. В соответствии с этой моделью формируется так называемая «мягкая» или горизонтальная модель промышленной политики.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644008" y="1423931"/>
            <a:ext cx="3960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/>
              <a:t>Дирижистская</a:t>
            </a:r>
            <a:r>
              <a:rPr lang="ru-RU" sz="2000" dirty="0" smtClean="0"/>
              <a:t> - </a:t>
            </a:r>
            <a:r>
              <a:rPr lang="ru-RU" sz="2000" dirty="0"/>
              <a:t>предполагает активное участие государства в экономике в качестве не только реформатора, но и действующего субъекта, государственного предпринимателя и инвестора. В этом случае формируется «жесткая» или вертикальная модель промышленной политики</a:t>
            </a:r>
          </a:p>
        </p:txBody>
      </p: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7933849" y="6381328"/>
            <a:ext cx="1033463" cy="409575"/>
            <a:chOff x="4876" y="4062"/>
            <a:chExt cx="651" cy="25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994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424936" cy="432048"/>
          </a:xfrm>
        </p:spPr>
        <p:txBody>
          <a:bodyPr>
            <a:noAutofit/>
          </a:bodyPr>
          <a:lstStyle/>
          <a:p>
            <a:r>
              <a:rPr lang="ru-RU" sz="2900" dirty="0" smtClean="0"/>
              <a:t>Типы промышленной политики</a:t>
            </a:r>
            <a:endParaRPr lang="ru-RU" sz="2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8280920" cy="5760640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Существуют три типа </a:t>
            </a:r>
            <a:r>
              <a:rPr lang="ru-RU" sz="2000" dirty="0" smtClean="0">
                <a:solidFill>
                  <a:schemeClr val="tx1"/>
                </a:solidFill>
              </a:rPr>
              <a:t>промышленной политики</a:t>
            </a:r>
            <a:r>
              <a:rPr lang="ru-RU" sz="2000" dirty="0">
                <a:solidFill>
                  <a:schemeClr val="tx1"/>
                </a:solidFill>
              </a:rPr>
              <a:t>: вертикальная, горизонтальная, </a:t>
            </a:r>
            <a:r>
              <a:rPr lang="ru-RU" sz="2000" dirty="0" smtClean="0">
                <a:solidFill>
                  <a:schemeClr val="tx1"/>
                </a:solidFill>
              </a:rPr>
              <a:t>интегрированная.</a:t>
            </a:r>
          </a:p>
          <a:p>
            <a:pPr algn="just"/>
            <a:endParaRPr lang="ru-RU" sz="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168305"/>
              </p:ext>
            </p:extLst>
          </p:nvPr>
        </p:nvGraphicFramePr>
        <p:xfrm>
          <a:off x="323528" y="1412774"/>
          <a:ext cx="8568952" cy="5112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5728"/>
                <a:gridCol w="1845728"/>
                <a:gridCol w="1845728"/>
                <a:gridCol w="3031768"/>
              </a:tblGrid>
              <a:tr h="447332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Тип ПП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Пример реализации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Преимущества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Недостатаки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1555079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Вертикальная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Япония, СССР (индустриализация 1930гг.)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Поддержка устойчивости базовых секторов; сравнительно низкие организационные издержки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Низкая эффективность при отсутствии жесткого контроля; дестимулирование конкуренции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1555079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Горизонтальная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США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Равные возможности доступа к преференциям и инфраструктуре; развитие конкуренции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Распыление ресурсов; низкая управляемость; расчет на действие рыночных регуляторных механизмов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1555079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Интеграционная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Республика Корея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Сочетание (баланс) национальных, корпоративных и частных интересов; стратегическая управляемость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Сравнительно высокие организационные издержки (на начальном этапе)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</a:tbl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12360" y="602128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7149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640960" cy="57606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Недостатки каждого типа в российских условиях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836712"/>
            <a:ext cx="8496944" cy="5688632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3300" b="1" i="1" dirty="0">
                <a:solidFill>
                  <a:schemeClr val="tx1"/>
                </a:solidFill>
              </a:rPr>
              <a:t>Вертикальные меры </a:t>
            </a:r>
            <a:r>
              <a:rPr lang="ru-RU" sz="3300" dirty="0">
                <a:solidFill>
                  <a:schemeClr val="tx1"/>
                </a:solidFill>
              </a:rPr>
              <a:t>воспроизводят существующие дисбалансы в структуре экономики и промышленного производства. Помощь крупнейшим компаниям в ущерб остальным – большая проблема в господдержке. Помогать следует среднему бизнесу, который зачастую создан с нуля и больше мотивирован к росту и </a:t>
            </a:r>
            <a:r>
              <a:rPr lang="ru-RU" sz="3300" dirty="0" smtClean="0">
                <a:solidFill>
                  <a:schemeClr val="tx1"/>
                </a:solidFill>
              </a:rPr>
              <a:t>эффективности.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endParaRPr lang="ru-RU" sz="3300" b="1" i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3300" b="1" i="1" dirty="0" smtClean="0">
                <a:solidFill>
                  <a:schemeClr val="tx1"/>
                </a:solidFill>
              </a:rPr>
              <a:t>В </a:t>
            </a:r>
            <a:r>
              <a:rPr lang="ru-RU" sz="3300" b="1" i="1" dirty="0">
                <a:solidFill>
                  <a:schemeClr val="tx1"/>
                </a:solidFill>
              </a:rPr>
              <a:t>горизонтальных типах </a:t>
            </a:r>
            <a:r>
              <a:rPr lang="ru-RU" sz="3300" dirty="0">
                <a:solidFill>
                  <a:schemeClr val="tx1"/>
                </a:solidFill>
              </a:rPr>
              <a:t>– негативная специфика рыночных регуляторных механизмов. Постсоветская рыночная стихия привела к тому, что экономически целесообразной оказалось предпринимательская деятельность в секторах обеспечивающих быструю оборачиваемость капиталов. Производство стало финансово и инвестиционно малопривлекательным видом деятельности.</a:t>
            </a:r>
            <a:br>
              <a:rPr lang="ru-RU" sz="3300" dirty="0">
                <a:solidFill>
                  <a:schemeClr val="tx1"/>
                </a:solidFill>
              </a:rPr>
            </a:br>
            <a:r>
              <a:rPr lang="ru-RU" sz="3300" dirty="0">
                <a:solidFill>
                  <a:schemeClr val="tx1"/>
                </a:solidFill>
              </a:rPr>
              <a:t>Наиболее рентабельную продукцию в РФ производят предприятия добывающей промышленности, нефтепродуктов, металлургической компании, химических производств</a:t>
            </a:r>
            <a:r>
              <a:rPr lang="ru-RU" dirty="0">
                <a:solidFill>
                  <a:schemeClr val="tx1"/>
                </a:solidFill>
              </a:rPr>
              <a:t>.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398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8496944" cy="50405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Промышленная политика в России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352928" cy="554461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</a:rPr>
              <a:t>Россия имеет достаточно богатый опыт формирования и реализации промышленной </a:t>
            </a:r>
            <a:r>
              <a:rPr lang="ru-RU" sz="2000" dirty="0" smtClean="0">
                <a:solidFill>
                  <a:schemeClr val="tx1"/>
                </a:solidFill>
              </a:rPr>
              <a:t>политики: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1989–1991 </a:t>
            </a:r>
            <a:r>
              <a:rPr lang="ru-RU" sz="2000" dirty="0">
                <a:solidFill>
                  <a:schemeClr val="tx1"/>
                </a:solidFill>
              </a:rPr>
              <a:t>гг. </a:t>
            </a:r>
            <a:r>
              <a:rPr lang="ru-RU" sz="2000" dirty="0" smtClean="0">
                <a:solidFill>
                  <a:schemeClr val="tx1"/>
                </a:solidFill>
              </a:rPr>
              <a:t> - рыночные механизмы развития экономики;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В 1992–1993 гг. на государственном уровне был определен круг отраслей, поддерживаемых в приоритетном порядке за счет специального бюджетного фонда поддержки приоритетных </a:t>
            </a:r>
            <a:r>
              <a:rPr lang="ru-RU" sz="2000" dirty="0" smtClean="0">
                <a:solidFill>
                  <a:schemeClr val="tx1"/>
                </a:solidFill>
              </a:rPr>
              <a:t>отраслей;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1994–1998 </a:t>
            </a:r>
            <a:r>
              <a:rPr lang="ru-RU" sz="2000" dirty="0">
                <a:solidFill>
                  <a:schemeClr val="tx1"/>
                </a:solidFill>
              </a:rPr>
              <a:t>гг</a:t>
            </a:r>
            <a:r>
              <a:rPr lang="ru-RU" sz="2000" dirty="0" smtClean="0">
                <a:solidFill>
                  <a:schemeClr val="tx1"/>
                </a:solidFill>
              </a:rPr>
              <a:t>. поддерживались </a:t>
            </a:r>
            <a:r>
              <a:rPr lang="ru-RU" sz="2000" dirty="0">
                <a:solidFill>
                  <a:schemeClr val="tx1"/>
                </a:solidFill>
              </a:rPr>
              <a:t>коммерчески эффективные проекты (принцип финансирования 4:1</a:t>
            </a:r>
            <a:r>
              <a:rPr lang="ru-RU" sz="2000" dirty="0" smtClean="0">
                <a:solidFill>
                  <a:schemeClr val="tx1"/>
                </a:solidFill>
              </a:rPr>
              <a:t>);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- </a:t>
            </a:r>
            <a:r>
              <a:rPr lang="ru-RU" sz="2000" dirty="0">
                <a:solidFill>
                  <a:schemeClr val="tx1"/>
                </a:solidFill>
              </a:rPr>
              <a:t>Отсутствие технологического </a:t>
            </a:r>
            <a:r>
              <a:rPr lang="ru-RU" sz="2000" dirty="0" smtClean="0">
                <a:solidFill>
                  <a:schemeClr val="tx1"/>
                </a:solidFill>
              </a:rPr>
              <a:t>прогресса и </a:t>
            </a:r>
            <a:r>
              <a:rPr lang="ru-RU" sz="2000" dirty="0">
                <a:solidFill>
                  <a:schemeClr val="tx1"/>
                </a:solidFill>
              </a:rPr>
              <a:t>положительных структурных сдвигов 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период 2001–2005 гг. </a:t>
            </a:r>
            <a:r>
              <a:rPr lang="ru-RU" sz="2000" dirty="0" smtClean="0">
                <a:solidFill>
                  <a:schemeClr val="tx1"/>
                </a:solidFill>
              </a:rPr>
              <a:t>активно проводилась государственная промышленная политика, которая реализовала </a:t>
            </a:r>
            <a:r>
              <a:rPr lang="ru-RU" sz="2000" dirty="0">
                <a:solidFill>
                  <a:schemeClr val="tx1"/>
                </a:solidFill>
              </a:rPr>
              <a:t>универсальные методы поддержки </a:t>
            </a:r>
            <a:r>
              <a:rPr lang="ru-RU" sz="2000" dirty="0" smtClean="0">
                <a:solidFill>
                  <a:schemeClr val="tx1"/>
                </a:solidFill>
              </a:rPr>
              <a:t>промышленности.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период с 2006 по 2008 г. «мягкая» промышленная политика была дополнена селективными мерами поддержки приоритетных видов деятельности. В этот же период поставлен вопрос о формировании национальной промышленной политики и переходе к конкурентной </a:t>
            </a:r>
            <a:r>
              <a:rPr lang="ru-RU" sz="2000" dirty="0" err="1">
                <a:solidFill>
                  <a:schemeClr val="tx1"/>
                </a:solidFill>
              </a:rPr>
              <a:t>промполитике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 algn="l">
              <a:buFontTx/>
              <a:buChar char="-"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427984" y="3645024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45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576063"/>
          </a:xfrm>
        </p:spPr>
        <p:txBody>
          <a:bodyPr>
            <a:normAutofit/>
          </a:bodyPr>
          <a:lstStyle/>
          <a:p>
            <a:r>
              <a:rPr lang="ru-RU" sz="2900" dirty="0"/>
              <a:t>Промышленная политика в России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08720"/>
            <a:ext cx="7992888" cy="5544616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1900" dirty="0">
                <a:solidFill>
                  <a:schemeClr val="tx1"/>
                </a:solidFill>
              </a:rPr>
              <a:t>Современная промышленная политика, политика XXI века, – это политика экономической реструктуризации с выявлением сфер возможного государственного вмешательства с целью смягчения структурных перемен и эффективного сотрудничества с бизнесом, институтами гражданского общества</a:t>
            </a:r>
            <a:r>
              <a:rPr lang="ru-RU" sz="1900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На сегодняшний день Россия исчерпала возможности роста промышленного потенциала на базе сырьевой экономической модели. </a:t>
            </a:r>
            <a:r>
              <a:rPr lang="ru-RU" sz="2000" dirty="0" smtClean="0">
                <a:solidFill>
                  <a:schemeClr val="tx1"/>
                </a:solidFill>
              </a:rPr>
              <a:t>Следовательно радикальное </a:t>
            </a:r>
            <a:r>
              <a:rPr lang="ru-RU" sz="2000" dirty="0">
                <a:solidFill>
                  <a:schemeClr val="tx1"/>
                </a:solidFill>
              </a:rPr>
              <a:t>преобразование </a:t>
            </a:r>
            <a:r>
              <a:rPr lang="ru-RU" sz="2000" dirty="0" err="1">
                <a:solidFill>
                  <a:schemeClr val="tx1"/>
                </a:solidFill>
              </a:rPr>
              <a:t>промполитики</a:t>
            </a:r>
            <a:r>
              <a:rPr lang="ru-RU" sz="2000" dirty="0">
                <a:solidFill>
                  <a:schemeClr val="tx1"/>
                </a:solidFill>
              </a:rPr>
              <a:t> требует рассмотрение новой экономической модели развития, принципов и инструментов современной </a:t>
            </a:r>
            <a:r>
              <a:rPr lang="ru-RU" sz="2000" dirty="0" err="1">
                <a:solidFill>
                  <a:schemeClr val="tx1"/>
                </a:solidFill>
              </a:rPr>
              <a:t>помполитики</a:t>
            </a:r>
            <a:r>
              <a:rPr lang="ru-RU" sz="2000" dirty="0">
                <a:solidFill>
                  <a:schemeClr val="tx1"/>
                </a:solidFill>
              </a:rPr>
              <a:t>, основных её направлений, проблем формирования и реализации в </a:t>
            </a:r>
            <a:r>
              <a:rPr lang="ru-RU" sz="2000" dirty="0" smtClean="0">
                <a:solidFill>
                  <a:schemeClr val="tx1"/>
                </a:solidFill>
              </a:rPr>
              <a:t>России.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b="1" i="1" dirty="0" smtClean="0">
                <a:solidFill>
                  <a:schemeClr val="tx1"/>
                </a:solidFill>
              </a:rPr>
              <a:t>«Новая </a:t>
            </a:r>
            <a:r>
              <a:rPr lang="ru-RU" sz="2000" b="1" i="1" dirty="0">
                <a:solidFill>
                  <a:schemeClr val="tx1"/>
                </a:solidFill>
              </a:rPr>
              <a:t>индустрия», </a:t>
            </a:r>
            <a:r>
              <a:rPr lang="ru-RU" sz="2000" dirty="0">
                <a:solidFill>
                  <a:schemeClr val="tx1"/>
                </a:solidFill>
              </a:rPr>
              <a:t>направленная на обеспечение экономического роста и конкурентоспособности товаров на мировых </a:t>
            </a:r>
            <a:r>
              <a:rPr lang="ru-RU" sz="2000" dirty="0" smtClean="0">
                <a:solidFill>
                  <a:schemeClr val="tx1"/>
                </a:solidFill>
              </a:rPr>
              <a:t>рынках.</a:t>
            </a:r>
          </a:p>
          <a:p>
            <a:pPr algn="l"/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1960" y="4365104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27370" y="5661248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1148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9"/>
            <a:ext cx="8208912" cy="720079"/>
          </a:xfrm>
        </p:spPr>
        <p:txBody>
          <a:bodyPr>
            <a:normAutofit/>
          </a:bodyPr>
          <a:lstStyle/>
          <a:p>
            <a:r>
              <a:rPr lang="ru-RU" sz="2900" dirty="0" smtClean="0"/>
              <a:t>Основные направления промышленной политики</a:t>
            </a:r>
            <a:endParaRPr lang="ru-RU" sz="2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96944" cy="5328592"/>
          </a:xfrm>
        </p:spPr>
        <p:txBody>
          <a:bodyPr>
            <a:normAutofit fontScale="70000" lnSpcReduction="20000"/>
          </a:bodyPr>
          <a:lstStyle/>
          <a:p>
            <a:pPr indent="36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</a:rPr>
              <a:t> </a:t>
            </a:r>
            <a:r>
              <a:rPr lang="ru-RU" sz="3400" b="1" i="1" dirty="0">
                <a:solidFill>
                  <a:schemeClr val="tx1"/>
                </a:solidFill>
              </a:rPr>
              <a:t>Инновационная </a:t>
            </a:r>
            <a:r>
              <a:rPr lang="ru-RU" sz="3400" b="1" i="1" dirty="0" smtClean="0">
                <a:solidFill>
                  <a:schemeClr val="tx1"/>
                </a:solidFill>
              </a:rPr>
              <a:t>политика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dirty="0" smtClean="0">
                <a:solidFill>
                  <a:schemeClr val="tx1"/>
                </a:solidFill>
              </a:rPr>
              <a:t>- способствует </a:t>
            </a:r>
            <a:r>
              <a:rPr lang="ru-RU" sz="3400" dirty="0">
                <a:solidFill>
                  <a:schemeClr val="tx1"/>
                </a:solidFill>
              </a:rPr>
              <a:t>взаимодействию предпринимательских и научно-инновационных структур, формированию инновационных стимулов хозяйственной деятельности, установлению государственных ориентиров инновационной модели развития.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400" b="1" i="1" dirty="0" smtClean="0">
                <a:solidFill>
                  <a:schemeClr val="tx1"/>
                </a:solidFill>
              </a:rPr>
              <a:t>Структурная политика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dirty="0" smtClean="0">
                <a:solidFill>
                  <a:schemeClr val="tx1"/>
                </a:solidFill>
              </a:rPr>
              <a:t>-  стимулирует </a:t>
            </a:r>
            <a:r>
              <a:rPr lang="ru-RU" sz="3400" dirty="0">
                <a:solidFill>
                  <a:schemeClr val="tx1"/>
                </a:solidFill>
              </a:rPr>
              <a:t>межсекторный, межотраслевой и межрегиональный перелив капитала для финансового обеспечения перестройки отраслевой и территориальной структуры промышленности в соответствии с целями промышленной политики.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400" dirty="0" smtClean="0">
                <a:solidFill>
                  <a:schemeClr val="tx1"/>
                </a:solidFill>
              </a:rPr>
              <a:t> </a:t>
            </a:r>
            <a:r>
              <a:rPr lang="ru-RU" sz="3400" b="1" i="1" dirty="0">
                <a:solidFill>
                  <a:schemeClr val="tx1"/>
                </a:solidFill>
              </a:rPr>
              <a:t>Инвестиционная </a:t>
            </a:r>
            <a:r>
              <a:rPr lang="ru-RU" sz="3400" b="1" i="1" dirty="0" smtClean="0">
                <a:solidFill>
                  <a:schemeClr val="tx1"/>
                </a:solidFill>
              </a:rPr>
              <a:t>политика -</a:t>
            </a:r>
            <a:r>
              <a:rPr lang="ru-RU" sz="3400" dirty="0" smtClean="0">
                <a:solidFill>
                  <a:schemeClr val="tx1"/>
                </a:solidFill>
              </a:rPr>
              <a:t> обеспечивает </a:t>
            </a:r>
            <a:r>
              <a:rPr lang="ru-RU" sz="3400" dirty="0">
                <a:solidFill>
                  <a:schemeClr val="tx1"/>
                </a:solidFill>
              </a:rPr>
              <a:t>и </a:t>
            </a:r>
            <a:r>
              <a:rPr lang="ru-RU" sz="3400" dirty="0" smtClean="0">
                <a:solidFill>
                  <a:schemeClr val="tx1"/>
                </a:solidFill>
              </a:rPr>
              <a:t>стимулирует </a:t>
            </a:r>
            <a:r>
              <a:rPr lang="ru-RU" sz="3400" dirty="0">
                <a:solidFill>
                  <a:schemeClr val="tx1"/>
                </a:solidFill>
              </a:rPr>
              <a:t>капиталовложения в развитие производства и производственной инфраструктуры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514350" indent="-514350" algn="l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4675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712968" cy="720079"/>
          </a:xfrm>
        </p:spPr>
        <p:txBody>
          <a:bodyPr>
            <a:noAutofit/>
          </a:bodyPr>
          <a:lstStyle/>
          <a:p>
            <a:r>
              <a:rPr lang="ru-RU" sz="2800" dirty="0" smtClean="0"/>
              <a:t>Уровни </a:t>
            </a:r>
            <a:r>
              <a:rPr lang="ru-RU" sz="2800" dirty="0"/>
              <a:t>разработки и реализации промышленной 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424936" cy="5688632"/>
          </a:xfrm>
        </p:spPr>
        <p:txBody>
          <a:bodyPr>
            <a:noAutofit/>
          </a:bodyPr>
          <a:lstStyle/>
          <a:p>
            <a:pPr algn="l"/>
            <a:r>
              <a:rPr lang="ru-RU" sz="2100" b="1" i="1" dirty="0" smtClean="0">
                <a:solidFill>
                  <a:schemeClr val="tx1"/>
                </a:solidFill>
              </a:rPr>
              <a:t>Макроуровень </a:t>
            </a:r>
            <a:r>
              <a:rPr lang="ru-RU" sz="2100" dirty="0" smtClean="0">
                <a:solidFill>
                  <a:schemeClr val="tx1"/>
                </a:solidFill>
              </a:rPr>
              <a:t>-  </a:t>
            </a:r>
            <a:r>
              <a:rPr lang="ru-RU" sz="2100" dirty="0">
                <a:solidFill>
                  <a:schemeClr val="tx1"/>
                </a:solidFill>
              </a:rPr>
              <a:t>определяются общенациональные цели промышленного развития, формируются федеральная нормативная база и федеральные целевые программы промышленной политики, разрабатывается стратегия их ресурсного обеспечения, организуется взаимодействие промышленного бизнеса и государства при формировании и реализации промышленной политики, уточняются разделение компетенций с регионами и внешнеполитические аспекты промышленной </a:t>
            </a:r>
            <a:r>
              <a:rPr lang="ru-RU" sz="2100" dirty="0" smtClean="0">
                <a:solidFill>
                  <a:schemeClr val="tx1"/>
                </a:solidFill>
              </a:rPr>
              <a:t>политики.</a:t>
            </a:r>
          </a:p>
          <a:p>
            <a:pPr algn="l"/>
            <a:r>
              <a:rPr lang="ru-RU" sz="2100" b="1" i="1" dirty="0" err="1" smtClean="0">
                <a:solidFill>
                  <a:schemeClr val="tx1"/>
                </a:solidFill>
              </a:rPr>
              <a:t>Мезоуровень</a:t>
            </a:r>
            <a:r>
              <a:rPr lang="ru-RU" sz="2100" dirty="0" smtClean="0">
                <a:solidFill>
                  <a:schemeClr val="tx1"/>
                </a:solidFill>
              </a:rPr>
              <a:t> -  </a:t>
            </a:r>
            <a:r>
              <a:rPr lang="ru-RU" sz="2100" dirty="0">
                <a:solidFill>
                  <a:schemeClr val="tx1"/>
                </a:solidFill>
              </a:rPr>
              <a:t>регулируется формирование и функционирование вертикальных и горизонтальных (в том числе транснациональных) производственно-технологических комплексов, сопряженных по выпуску конечной продукции, и территориально-промышленных комплексов.</a:t>
            </a:r>
          </a:p>
          <a:p>
            <a:pPr algn="l"/>
            <a:r>
              <a:rPr lang="ru-RU" sz="2100" b="1" dirty="0" smtClean="0">
                <a:solidFill>
                  <a:schemeClr val="tx1"/>
                </a:solidFill>
              </a:rPr>
              <a:t>Микроуровень </a:t>
            </a:r>
            <a:r>
              <a:rPr lang="ru-RU" sz="2100" dirty="0" smtClean="0">
                <a:solidFill>
                  <a:schemeClr val="tx1"/>
                </a:solidFill>
              </a:rPr>
              <a:t>- осуществляется </a:t>
            </a:r>
            <a:r>
              <a:rPr lang="ru-RU" sz="2100" dirty="0">
                <a:solidFill>
                  <a:schemeClr val="tx1"/>
                </a:solidFill>
              </a:rPr>
              <a:t>создание благоприятных и целенаправленно мотивирующих условий деятельности предприятий как самостоятельных рыночных субъектов (включая правила разрешения хозяйственных споров, </a:t>
            </a:r>
            <a:r>
              <a:rPr lang="ru-RU" sz="2100" dirty="0" smtClean="0">
                <a:solidFill>
                  <a:schemeClr val="tx1"/>
                </a:solidFill>
              </a:rPr>
              <a:t>различные правовые процедуры.</a:t>
            </a:r>
            <a:endParaRPr lang="ru-RU" sz="21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7530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496944" cy="720080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b="1" dirty="0"/>
              <a:t>ПРАВОВОЕ РЕГУЛИРОВАНИЕ В СФЕРЕ ПРОМЫШЛЕННОЙ </a:t>
            </a:r>
            <a:r>
              <a:rPr lang="ru-RU" sz="2400" b="1" dirty="0" smtClean="0"/>
              <a:t>ПОЛИТИКИ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352928" cy="568863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Правовое регулирование в сфере промышленной политики основывается </a:t>
            </a:r>
            <a:r>
              <a:rPr lang="ru-RU" dirty="0" smtClean="0">
                <a:solidFill>
                  <a:schemeClr val="tx1"/>
                </a:solidFill>
              </a:rPr>
              <a:t>на: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Конституции Российской </a:t>
            </a:r>
            <a:r>
              <a:rPr lang="ru-RU" dirty="0" smtClean="0">
                <a:solidFill>
                  <a:schemeClr val="tx1"/>
                </a:solidFill>
              </a:rPr>
              <a:t>Федерации;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федеральных конституционных </a:t>
            </a:r>
            <a:r>
              <a:rPr lang="ru-RU" dirty="0" smtClean="0">
                <a:solidFill>
                  <a:schemeClr val="tx1"/>
                </a:solidFill>
              </a:rPr>
              <a:t>законах;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Федеральным законом регулирующим </a:t>
            </a:r>
            <a:r>
              <a:rPr lang="ru-RU" dirty="0">
                <a:solidFill>
                  <a:schemeClr val="tx1"/>
                </a:solidFill>
              </a:rPr>
              <a:t>отношения в сфере промышленной политики в отдельных отраслях </a:t>
            </a:r>
            <a:r>
              <a:rPr lang="ru-RU" dirty="0" smtClean="0">
                <a:solidFill>
                  <a:schemeClr val="tx1"/>
                </a:solidFill>
              </a:rPr>
              <a:t>экономики;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Нормативными </a:t>
            </a:r>
            <a:r>
              <a:rPr lang="ru-RU" dirty="0">
                <a:solidFill>
                  <a:schemeClr val="tx1"/>
                </a:solidFill>
              </a:rPr>
              <a:t>правовыми актами Российской </a:t>
            </a:r>
            <a:r>
              <a:rPr lang="ru-RU" dirty="0" smtClean="0">
                <a:solidFill>
                  <a:schemeClr val="tx1"/>
                </a:solidFill>
              </a:rPr>
              <a:t>Федерации;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Законами и нормативными </a:t>
            </a:r>
            <a:r>
              <a:rPr lang="ru-RU" dirty="0">
                <a:solidFill>
                  <a:schemeClr val="tx1"/>
                </a:solidFill>
              </a:rPr>
              <a:t>правовыми актами субъектов Российской Федерации, регулирующими отношения в сфере промышленной политики.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3276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8712968" cy="648071"/>
          </a:xfrm>
        </p:spPr>
        <p:txBody>
          <a:bodyPr>
            <a:noAutofit/>
          </a:bodyPr>
          <a:lstStyle/>
          <a:p>
            <a:r>
              <a:rPr lang="ru-RU" sz="2500" dirty="0" smtClean="0"/>
              <a:t>Характеристика инфраструктуры поддержки деятельности в сфере промышленности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8280920" cy="5472608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sz="2400" b="1" i="1" dirty="0">
                <a:solidFill>
                  <a:schemeClr val="tx1"/>
                </a:solidFill>
              </a:rPr>
              <a:t>Инфраструктура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dirty="0" err="1">
                <a:solidFill>
                  <a:schemeClr val="tx1"/>
                </a:solidFill>
              </a:rPr>
              <a:t>лат.infra</a:t>
            </a:r>
            <a:r>
              <a:rPr lang="ru-RU" sz="2400" dirty="0">
                <a:solidFill>
                  <a:schemeClr val="tx1"/>
                </a:solidFill>
              </a:rPr>
              <a:t> – ниже, под и </a:t>
            </a:r>
            <a:r>
              <a:rPr lang="ru-RU" sz="2400" dirty="0" err="1">
                <a:solidFill>
                  <a:schemeClr val="tx1"/>
                </a:solidFill>
              </a:rPr>
              <a:t>structura</a:t>
            </a:r>
            <a:r>
              <a:rPr lang="ru-RU" sz="2400" dirty="0">
                <a:solidFill>
                  <a:schemeClr val="tx1"/>
                </a:solidFill>
              </a:rPr>
              <a:t> – строение, расположение) – это комплекс отраслей и хозяйствующих звеньев, обслуживающих производство и жизнедеятельность </a:t>
            </a:r>
            <a:r>
              <a:rPr lang="ru-RU" sz="2400" dirty="0" smtClean="0">
                <a:solidFill>
                  <a:schemeClr val="tx1"/>
                </a:solidFill>
              </a:rPr>
              <a:t>людей.</a:t>
            </a:r>
          </a:p>
          <a:p>
            <a:pPr indent="360000" algn="just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</a:rPr>
              <a:t>Основу комплекса </a:t>
            </a:r>
            <a:r>
              <a:rPr lang="ru-RU" sz="2400" dirty="0" smtClean="0">
                <a:solidFill>
                  <a:schemeClr val="tx1"/>
                </a:solidFill>
              </a:rPr>
              <a:t>инфраструктуры </a:t>
            </a:r>
            <a:r>
              <a:rPr lang="ru-RU" sz="2400" dirty="0">
                <a:solidFill>
                  <a:schemeClr val="tx1"/>
                </a:solidFill>
              </a:rPr>
              <a:t>составляют такие отрасли как транспорт, связь, материально – техническое снабжение и заготовки. </a:t>
            </a:r>
            <a:endParaRPr lang="ru-RU" sz="2400" dirty="0" smtClean="0">
              <a:solidFill>
                <a:schemeClr val="tx1"/>
              </a:solidFill>
            </a:endParaRPr>
          </a:p>
          <a:p>
            <a:pPr indent="360000" algn="just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Главным </a:t>
            </a:r>
            <a:r>
              <a:rPr lang="ru-RU" sz="2400" dirty="0">
                <a:solidFill>
                  <a:schemeClr val="tx1"/>
                </a:solidFill>
              </a:rPr>
              <a:t>компонентом инфраструктуры </a:t>
            </a:r>
            <a:r>
              <a:rPr lang="ru-RU" sz="2400" dirty="0" smtClean="0">
                <a:solidFill>
                  <a:schemeClr val="tx1"/>
                </a:solidFill>
              </a:rPr>
              <a:t> - материально </a:t>
            </a:r>
            <a:r>
              <a:rPr lang="ru-RU" sz="2400" dirty="0">
                <a:solidFill>
                  <a:schemeClr val="tx1"/>
                </a:solidFill>
              </a:rPr>
              <a:t>– техническое сооружение производственных отраслей сферы обращения</a:t>
            </a:r>
            <a:r>
              <a:rPr lang="ru-RU" sz="2000" dirty="0"/>
              <a:t>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0932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496944" cy="504055"/>
          </a:xfrm>
        </p:spPr>
        <p:txBody>
          <a:bodyPr>
            <a:normAutofit/>
          </a:bodyPr>
          <a:lstStyle/>
          <a:p>
            <a:r>
              <a:rPr lang="ru-RU" sz="2500" dirty="0" smtClean="0"/>
              <a:t>Типы инфраструктуры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8496944" cy="5976664"/>
          </a:xfrm>
        </p:spPr>
        <p:txBody>
          <a:bodyPr>
            <a:noAutofit/>
          </a:bodyPr>
          <a:lstStyle/>
          <a:p>
            <a:pPr indent="360000" algn="l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</a:rPr>
              <a:t>Различают производственную и социально–бытовую инфраструктуру.</a:t>
            </a:r>
            <a:endParaRPr lang="ru-RU" sz="1800" dirty="0">
              <a:solidFill>
                <a:schemeClr val="tx1"/>
              </a:solidFill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b="1" i="1" dirty="0">
                <a:solidFill>
                  <a:schemeClr val="tx1"/>
                </a:solidFill>
              </a:rPr>
              <a:t>Производственная инфраструктура</a:t>
            </a:r>
            <a:r>
              <a:rPr lang="ru-RU" sz="1800" i="1" dirty="0">
                <a:solidFill>
                  <a:schemeClr val="tx1"/>
                </a:solidFill>
              </a:rPr>
              <a:t>—</a:t>
            </a:r>
            <a:r>
              <a:rPr lang="ru-RU" sz="1800" dirty="0">
                <a:solidFill>
                  <a:schemeClr val="tx1"/>
                </a:solidFill>
              </a:rPr>
              <a:t> </a:t>
            </a:r>
            <a:r>
              <a:rPr lang="ru-RU" sz="1800" dirty="0" smtClean="0">
                <a:solidFill>
                  <a:schemeClr val="tx1"/>
                </a:solidFill>
              </a:rPr>
              <a:t>подсистема </a:t>
            </a:r>
            <a:r>
              <a:rPr lang="ru-RU" sz="1800" dirty="0">
                <a:solidFill>
                  <a:schemeClr val="tx1"/>
                </a:solidFill>
              </a:rPr>
              <a:t>хозяйства, которая создает и реализует общие условия для функционирования производства и жизни населения, в равной степени необходимые для деятельности всех сфер общественного </a:t>
            </a:r>
            <a:r>
              <a:rPr lang="ru-RU" sz="1800" dirty="0" smtClean="0">
                <a:solidFill>
                  <a:schemeClr val="tx1"/>
                </a:solidFill>
              </a:rPr>
              <a:t>производства.</a:t>
            </a:r>
          </a:p>
          <a:p>
            <a:pPr marL="100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Производственная инфраструктура </a:t>
            </a:r>
            <a:r>
              <a:rPr lang="ru-RU" sz="1800" dirty="0">
                <a:solidFill>
                  <a:schemeClr val="tx1"/>
                </a:solidFill>
              </a:rPr>
              <a:t>включает все отрасли или хозяйственно самостоятельные звенья, не входящие в состав производственных подразделений, организационно отдельно от них и обслуживающих собственно </a:t>
            </a:r>
            <a:r>
              <a:rPr lang="ru-RU" sz="1800" dirty="0" smtClean="0">
                <a:solidFill>
                  <a:schemeClr val="tx1"/>
                </a:solidFill>
              </a:rPr>
              <a:t>производство.</a:t>
            </a:r>
          </a:p>
          <a:p>
            <a:pPr marL="100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Производственная инфраструктура </a:t>
            </a:r>
            <a:r>
              <a:rPr lang="ru-RU" sz="1800" dirty="0">
                <a:solidFill>
                  <a:schemeClr val="tx1"/>
                </a:solidFill>
              </a:rPr>
              <a:t>включает все виды грузового транспорта и транспортного хозяйства в </a:t>
            </a:r>
            <a:r>
              <a:rPr lang="ru-RU" sz="1800" dirty="0" smtClean="0">
                <a:solidFill>
                  <a:schemeClr val="tx1"/>
                </a:solidFill>
              </a:rPr>
              <a:t>целом:</a:t>
            </a:r>
          </a:p>
          <a:p>
            <a:pPr marL="1080000" indent="360000" algn="l">
              <a:spcBef>
                <a:spcPts val="0"/>
              </a:spcBef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железнодорожные </a:t>
            </a:r>
            <a:r>
              <a:rPr lang="ru-RU" sz="1800" dirty="0">
                <a:solidFill>
                  <a:schemeClr val="tx1"/>
                </a:solidFill>
              </a:rPr>
              <a:t>станции, морские и речные порты, доки, депо, объекты, обеспечивающие бесперебойное функционирование </a:t>
            </a:r>
            <a:r>
              <a:rPr lang="ru-RU" sz="1800" dirty="0" err="1">
                <a:solidFill>
                  <a:schemeClr val="tx1"/>
                </a:solidFill>
              </a:rPr>
              <a:t>нефте</a:t>
            </a:r>
            <a:r>
              <a:rPr lang="ru-RU" sz="1800" dirty="0">
                <a:solidFill>
                  <a:schemeClr val="tx1"/>
                </a:solidFill>
              </a:rPr>
              <a:t>- и газопроводов, промышленный транспорт и т.п</a:t>
            </a:r>
            <a:r>
              <a:rPr lang="ru-RU" sz="1800" dirty="0" smtClean="0">
                <a:solidFill>
                  <a:schemeClr val="tx1"/>
                </a:solidFill>
              </a:rPr>
              <a:t>.; </a:t>
            </a:r>
          </a:p>
          <a:p>
            <a:pPr marL="1080000" indent="360000" algn="l">
              <a:spcBef>
                <a:spcPts val="0"/>
              </a:spcBef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линии </a:t>
            </a:r>
            <a:r>
              <a:rPr lang="ru-RU" sz="1800" dirty="0">
                <a:solidFill>
                  <a:schemeClr val="tx1"/>
                </a:solidFill>
              </a:rPr>
              <a:t>электропередач, формирующих энергосистемы различного масштаба; совокупность взаимодействующих средств передачи и обработки </a:t>
            </a:r>
            <a:r>
              <a:rPr lang="ru-RU" sz="1800" dirty="0" smtClean="0">
                <a:solidFill>
                  <a:schemeClr val="tx1"/>
                </a:solidFill>
              </a:rPr>
              <a:t>информации;</a:t>
            </a:r>
          </a:p>
          <a:p>
            <a:pPr marL="1080000" indent="360000" algn="l">
              <a:spcBef>
                <a:spcPts val="0"/>
              </a:spcBef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объекты</a:t>
            </a:r>
            <a:r>
              <a:rPr lang="ru-RU" sz="1800" dirty="0">
                <a:solidFill>
                  <a:schemeClr val="tx1"/>
                </a:solidFill>
              </a:rPr>
              <a:t>, обеспечивающие рациональное использование природных ресурсов и других систем и сооружений, которые непосредственно не используются в производстве материальных благ, но без которых не может обеспечиваться нормальное производство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6274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1"/>
            <a:ext cx="8424936" cy="504055"/>
          </a:xfrm>
        </p:spPr>
        <p:txBody>
          <a:bodyPr>
            <a:normAutofit/>
          </a:bodyPr>
          <a:lstStyle/>
          <a:p>
            <a:r>
              <a:rPr lang="ru-RU" sz="2500" dirty="0"/>
              <a:t>Типы инфраструктуры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640960" cy="5904656"/>
          </a:xfrm>
        </p:spPr>
        <p:txBody>
          <a:bodyPr>
            <a:normAutofit/>
          </a:bodyPr>
          <a:lstStyle/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i="1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chemeClr val="tx1"/>
                </a:solidFill>
              </a:rPr>
              <a:t>Социально–бытовая инфраструктура </a:t>
            </a:r>
            <a:r>
              <a:rPr lang="ru-RU" sz="2400" dirty="0" smtClean="0">
                <a:solidFill>
                  <a:schemeClr val="tx1"/>
                </a:solidFill>
              </a:rPr>
              <a:t>-  обслуживает </a:t>
            </a:r>
            <a:r>
              <a:rPr lang="ru-RU" sz="2400" dirty="0">
                <a:solidFill>
                  <a:schemeClr val="tx1"/>
                </a:solidFill>
              </a:rPr>
              <a:t>жизнедеятельность </a:t>
            </a:r>
            <a:r>
              <a:rPr lang="ru-RU" sz="2400" dirty="0" smtClean="0">
                <a:solidFill>
                  <a:schemeClr val="tx1"/>
                </a:solidFill>
              </a:rPr>
              <a:t>людей: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отрасли</a:t>
            </a:r>
            <a:r>
              <a:rPr lang="ru-RU" sz="2400" dirty="0">
                <a:solidFill>
                  <a:schemeClr val="tx1"/>
                </a:solidFill>
              </a:rPr>
              <a:t>, услуги, такие как торговля, здравоохранение, образование и </a:t>
            </a:r>
            <a:r>
              <a:rPr lang="ru-RU" sz="2400" dirty="0" smtClean="0">
                <a:solidFill>
                  <a:schemeClr val="tx1"/>
                </a:solidFill>
              </a:rPr>
              <a:t>культура;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все виды пассажирского транспорта и связь (занятые обслуживанием населения</a:t>
            </a:r>
            <a:r>
              <a:rPr lang="ru-RU" sz="2400" dirty="0" smtClean="0">
                <a:solidFill>
                  <a:schemeClr val="tx1"/>
                </a:solidFill>
              </a:rPr>
              <a:t>);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городские коммуникационные </a:t>
            </a:r>
            <a:r>
              <a:rPr lang="ru-RU" sz="2400" dirty="0" smtClean="0">
                <a:solidFill>
                  <a:schemeClr val="tx1"/>
                </a:solidFill>
              </a:rPr>
              <a:t>сооружения;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гостиничное </a:t>
            </a:r>
            <a:r>
              <a:rPr lang="ru-RU" sz="2400" dirty="0" smtClean="0">
                <a:solidFill>
                  <a:schemeClr val="tx1"/>
                </a:solidFill>
              </a:rPr>
              <a:t>хозяйство;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общественное </a:t>
            </a:r>
            <a:r>
              <a:rPr lang="ru-RU" sz="2400" dirty="0" smtClean="0">
                <a:solidFill>
                  <a:schemeClr val="tx1"/>
                </a:solidFill>
              </a:rPr>
              <a:t>питание;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систему учреждений отдыха и туризма и другие подразделения непроизводственной сферы</a:t>
            </a:r>
            <a:r>
              <a:rPr lang="ru-RU" sz="2400" dirty="0"/>
              <a:t>.</a:t>
            </a:r>
          </a:p>
          <a:p>
            <a:pPr marL="720000" indent="3600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8672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800200"/>
          </a:xfrm>
        </p:spPr>
        <p:txBody>
          <a:bodyPr>
            <a:normAutofit/>
          </a:bodyPr>
          <a:lstStyle/>
          <a:p>
            <a:pPr indent="360000" algn="just"/>
            <a:r>
              <a:rPr lang="ru-RU" sz="1600" dirty="0"/>
              <a:t>Развитие промышленной инфраструктуры и инфраструктуры поддержки деятельности в сфере промышленности осуществляется на основе Постановления Правительства РФ от 15 апреля 2014 г. N 328 "Об утверждении государственной программы Российской Федерации </a:t>
            </a:r>
            <a:r>
              <a:rPr lang="ru-RU" sz="1600" dirty="0" smtClean="0"/>
              <a:t>«Развитие </a:t>
            </a:r>
            <a:r>
              <a:rPr lang="ru-RU" sz="1600" dirty="0"/>
              <a:t>промышленности и повышение ее </a:t>
            </a:r>
            <a:r>
              <a:rPr lang="ru-RU" sz="1600" dirty="0" smtClean="0"/>
              <a:t>конкурентоспособности»</a:t>
            </a:r>
            <a:br>
              <a:rPr lang="ru-RU" sz="1600" dirty="0" smtClean="0"/>
            </a:br>
            <a:r>
              <a:rPr lang="ru-RU" sz="1600" dirty="0" smtClean="0"/>
              <a:t>       Программа </a:t>
            </a:r>
            <a:r>
              <a:rPr lang="ru-RU" sz="1600" dirty="0"/>
              <a:t>обеспечивает реализацию инфраструктурной поддержки следующих видов деятельности в сфере промышленности: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88840"/>
            <a:ext cx="8424936" cy="4608512"/>
          </a:xfrm>
        </p:spPr>
        <p:txBody>
          <a:bodyPr>
            <a:normAutofit fontScale="55000" lnSpcReduction="20000"/>
          </a:bodyPr>
          <a:lstStyle/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chemeClr val="tx1"/>
                </a:solidFill>
              </a:rPr>
              <a:t>разработка и реализация мер стимулирования инвестиций в создание и развитие индустриальных (промышленных) парков и технопарков, промышленных кластеров</a:t>
            </a:r>
            <a:r>
              <a:rPr lang="ru-RU" sz="25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chemeClr val="tx1"/>
                </a:solidFill>
              </a:rPr>
              <a:t>разработка и внедрение механизмов привлечения передовых технологий и передового международного опыта в области создания и развития индустриальных (промышленных) парков, технопарков, промышленных кластеров и управлении </a:t>
            </a:r>
            <a:r>
              <a:rPr lang="ru-RU" sz="2500" dirty="0" smtClean="0">
                <a:solidFill>
                  <a:schemeClr val="tx1"/>
                </a:solidFill>
              </a:rPr>
              <a:t>ими;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содействие созданию высокопроизводительных рабочих мест на предприятиях, осуществляющих деятельность в индустриальных (промышленных) парках и технопарках, промышленных </a:t>
            </a:r>
            <a:r>
              <a:rPr lang="ru-RU" sz="2400" dirty="0" smtClean="0">
                <a:solidFill>
                  <a:schemeClr val="tx1"/>
                </a:solidFill>
              </a:rPr>
              <a:t>кластерах;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стимулирование процессов производственной кооперации в рамках промышленных кластеров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создание промышленной инфраструктуры, обеспечение финансовой, образовательной и информационно-методологической поддержки развития промышленности субъектов Российской Федерации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обеспечение развития промышленной инфраструктуры на территориях, требующих особого внимания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синхронизация региональной и федеральной промышленной политики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стимулирование </a:t>
            </a:r>
            <a:r>
              <a:rPr lang="ru-RU" sz="2400" dirty="0" err="1">
                <a:solidFill>
                  <a:schemeClr val="tx1"/>
                </a:solidFill>
              </a:rPr>
              <a:t>импортозамещения</a:t>
            </a:r>
            <a:r>
              <a:rPr lang="ru-RU" sz="2400" dirty="0">
                <a:solidFill>
                  <a:schemeClr val="tx1"/>
                </a:solidFill>
              </a:rPr>
              <a:t>, а также развитие институтов повышения качества российской продукции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автоматизация процессов сбора, обработки информации, необходимой для обеспечения реализации промышленной политики и осуществления полномочий федеральных органов исполнительной власти по стимулированию деятельности в сфере промышленности</a:t>
            </a:r>
          </a:p>
          <a:p>
            <a:endParaRPr lang="ru-RU" sz="1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66834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2022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1"/>
            <a:ext cx="8568952" cy="1368151"/>
          </a:xfrm>
        </p:spPr>
        <p:txBody>
          <a:bodyPr>
            <a:normAutofit/>
          </a:bodyPr>
          <a:lstStyle/>
          <a:p>
            <a:r>
              <a:rPr lang="ru-RU" sz="2500" dirty="0"/>
              <a:t>поддержка других видов деятельности в сфере промышленности:</a:t>
            </a:r>
            <a:br>
              <a:rPr lang="ru-RU" sz="2500" dirty="0"/>
            </a:b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472608"/>
          </a:xfrm>
        </p:spPr>
        <p:txBody>
          <a:bodyPr>
            <a:normAutofit lnSpcReduction="10000"/>
          </a:bodyPr>
          <a:lstStyle/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Поддержка </a:t>
            </a:r>
            <a:r>
              <a:rPr lang="ru-RU" sz="2000" dirty="0">
                <a:solidFill>
                  <a:schemeClr val="tx1"/>
                </a:solidFill>
              </a:rPr>
              <a:t>научно-технической деятельности и инновационной </a:t>
            </a:r>
            <a:r>
              <a:rPr lang="ru-RU" sz="2000" dirty="0" smtClean="0">
                <a:solidFill>
                  <a:schemeClr val="tx1"/>
                </a:solidFill>
              </a:rPr>
              <a:t>деятельности;</a:t>
            </a: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Информационно-консультационная поддержка субъектов деятельности в сфере </a:t>
            </a:r>
            <a:r>
              <a:rPr lang="ru-RU" sz="20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Поддержка субъектов деятельности в сфере промышленности в области развития кадрового </a:t>
            </a:r>
            <a:r>
              <a:rPr lang="ru-RU" sz="2000" dirty="0" smtClean="0">
                <a:solidFill>
                  <a:schemeClr val="tx1"/>
                </a:solidFill>
              </a:rPr>
              <a:t>потенциала;</a:t>
            </a: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Поддержка субъектов деятельности в сфере промышленности в области внешнеэкономической </a:t>
            </a:r>
            <a:r>
              <a:rPr lang="ru-RU" sz="2000" dirty="0" smtClean="0">
                <a:solidFill>
                  <a:schemeClr val="tx1"/>
                </a:solidFill>
              </a:rPr>
              <a:t>деятельности.</a:t>
            </a: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tx1"/>
              </a:solidFill>
            </a:endParaRPr>
          </a:p>
          <a:p>
            <a:pPr marL="342900"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</a:p>
          <a:p>
            <a:pPr marL="342900"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Федеральный </a:t>
            </a:r>
            <a:r>
              <a:rPr lang="ru-RU" sz="2000" dirty="0">
                <a:solidFill>
                  <a:schemeClr val="tx1"/>
                </a:solidFill>
              </a:rPr>
              <a:t>закон от 31.12.2014 № </a:t>
            </a:r>
            <a:r>
              <a:rPr lang="ru-RU" sz="2000" dirty="0" smtClean="0">
                <a:solidFill>
                  <a:schemeClr val="tx1"/>
                </a:solidFill>
              </a:rPr>
              <a:t>488-ФЗ «</a:t>
            </a:r>
            <a:r>
              <a:rPr lang="ru-RU" sz="2000" dirty="0">
                <a:solidFill>
                  <a:schemeClr val="tx1"/>
                </a:solidFill>
              </a:rPr>
              <a:t>О промышленной политике в Российской Федерации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  <a:endParaRPr lang="ru-RU" sz="2000" dirty="0">
              <a:solidFill>
                <a:schemeClr val="tx1"/>
              </a:solidFill>
            </a:endParaRPr>
          </a:p>
          <a:p>
            <a:pPr marL="342900" algn="l"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66834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7076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58731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1711</Words>
  <Application>Microsoft Office PowerPoint</Application>
  <PresentationFormat>Экран (4:3)</PresentationFormat>
  <Paragraphs>175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Лекция №1  «Основы промышленного производства»</vt:lpstr>
      <vt:lpstr>Основы промышленной политики</vt:lpstr>
      <vt:lpstr>Теоретические основы формирования промышленной политики</vt:lpstr>
      <vt:lpstr>Теоретические основы формирования промышленной политики</vt:lpstr>
      <vt:lpstr>Теоретические основы формирования промышленной политики</vt:lpstr>
      <vt:lpstr>Теоретические основы формирования промышленной политики</vt:lpstr>
      <vt:lpstr>СОДЕРЖАНИЕ ПОНЯТИЯ «ПРОМЫШЛЕННАЯ ПОЛИТИКА»</vt:lpstr>
      <vt:lpstr>Презентация PowerPoint</vt:lpstr>
      <vt:lpstr>Промышленная политика – комплекс мер направленных на развитие промышленного сектора и повышение его конкурентоспособности, реализуемый посредством системного взаимодействия власти, бизнеса и общества и ориентированный на обеспечение устойчивого экономического роста и увеличение национального благосостояния.   Промышленная политика – это совокупность мер государственно-правового регулирования деятельности хозяйствующих субъектов (предприятий, корпораций, предпринимателей и т.д.), а также отдельных аспектов этой деятельности, относящихся к приобретению факторов производства, организации производства, распределению и реализации товаров и услуг во всех фазах жизненного цикла хозяйствующего субъекта и жизненного цикла его продукции.  Региональная промышленная политика –системная составляющая национальной политики, обеспечивает её продуктивность, и служит планомерному раскрытию социально-экономического потенциала территорий.</vt:lpstr>
      <vt:lpstr>Презентация PowerPoint</vt:lpstr>
      <vt:lpstr>Типы промышленной политики</vt:lpstr>
      <vt:lpstr>Недостатки каждого типа в российских условиях</vt:lpstr>
      <vt:lpstr>Промышленная политика в России</vt:lpstr>
      <vt:lpstr>Промышленная политика в России</vt:lpstr>
      <vt:lpstr>Основные направления промышленной политики</vt:lpstr>
      <vt:lpstr>Уровни разработки и реализации промышленной политики</vt:lpstr>
      <vt:lpstr>ПРАВОВОЕ РЕГУЛИРОВАНИЕ В СФЕРЕ ПРОМЫШЛЕННОЙ ПОЛИТИКИ</vt:lpstr>
      <vt:lpstr>Характеристика инфраструктуры поддержки деятельности в сфере промышленности</vt:lpstr>
      <vt:lpstr>Типы инфраструктуры</vt:lpstr>
      <vt:lpstr>Типы инфраструктуры</vt:lpstr>
      <vt:lpstr>Развитие промышленной инфраструктуры и инфраструктуры поддержки деятельности в сфере промышленности осуществляется на основе Постановления Правительства РФ от 15 апреля 2014 г. N 328 "Об утверждении государственной программы Российской Федерации «Развитие промышленности и повышение ее конкурентоспособности»        Программа обеспечивает реализацию инфраструктурной поддержки следующих видов деятельности в сфере промышленности:</vt:lpstr>
      <vt:lpstr>поддержка других видов деятельности в сфере промышленности: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формирования политической политики</dc:title>
  <dc:creator>Елена Кошевая</dc:creator>
  <cp:lastModifiedBy>Харчевникова Елена</cp:lastModifiedBy>
  <cp:revision>82</cp:revision>
  <dcterms:created xsi:type="dcterms:W3CDTF">2017-09-04T23:48:31Z</dcterms:created>
  <dcterms:modified xsi:type="dcterms:W3CDTF">2018-03-30T02:16:57Z</dcterms:modified>
</cp:coreProperties>
</file>