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81" r:id="rId9"/>
    <p:sldId id="282" r:id="rId10"/>
    <p:sldId id="276" r:id="rId11"/>
    <p:sldId id="277" r:id="rId12"/>
    <p:sldId id="263" r:id="rId13"/>
    <p:sldId id="279" r:id="rId14"/>
    <p:sldId id="268" r:id="rId15"/>
    <p:sldId id="269" r:id="rId16"/>
    <p:sldId id="283" r:id="rId17"/>
    <p:sldId id="284" r:id="rId18"/>
    <p:sldId id="285" r:id="rId19"/>
    <p:sldId id="286" r:id="rId20"/>
    <p:sldId id="287" r:id="rId21"/>
    <p:sldId id="288" r:id="rId22"/>
    <p:sldId id="278" r:id="rId23"/>
    <p:sldId id="289" r:id="rId24"/>
    <p:sldId id="290" r:id="rId25"/>
    <p:sldId id="291" r:id="rId26"/>
    <p:sldId id="292" r:id="rId27"/>
    <p:sldId id="265" r:id="rId28"/>
    <p:sldId id="270" r:id="rId29"/>
    <p:sldId id="275" r:id="rId30"/>
    <p:sldId id="271" r:id="rId31"/>
    <p:sldId id="272" r:id="rId32"/>
    <p:sldId id="273" r:id="rId33"/>
    <p:sldId id="262" r:id="rId34"/>
    <p:sldId id="293" r:id="rId35"/>
    <p:sldId id="264" r:id="rId36"/>
    <p:sldId id="266" r:id="rId37"/>
    <p:sldId id="267" r:id="rId38"/>
    <p:sldId id="274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133"/>
    <a:srgbClr val="3D954C"/>
    <a:srgbClr val="499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C7CF-0DB1-4F65-B0DD-C9402631FF18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30BD8-2926-4152-BA03-C4C95F1BC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47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30BD8-2926-4152-BA03-C4C95F1BCD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592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30BD8-2926-4152-BA03-C4C95F1BCD8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7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30BD8-2926-4152-BA03-C4C95F1BCD8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203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30BD8-2926-4152-BA03-C4C95F1BCD8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8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930C-145B-41C2-A25E-E2D87475B0A7}" type="datetime1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18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999E-A459-4E32-AD8D-29B41CCA95D6}" type="datetime1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77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621C5-8DE0-4AA3-BD22-EA82E2D6F83E}" type="datetime1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59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736EA-7806-4955-8184-7B12920DE31C}" type="datetime1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529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7568-BE8F-4604-9089-AAD2626B3D5E}" type="datetime1">
              <a:rPr lang="ru-RU" smtClean="0"/>
              <a:t>08.11.2020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37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EACA-1E31-4676-B4D1-ADBAE8F58F94}" type="datetime1">
              <a:rPr lang="ru-RU" smtClean="0"/>
              <a:t>08.11.2020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FE84-78A5-4EEB-B3B8-7E199E4954DC}" type="datetime1">
              <a:rPr lang="ru-RU" smtClean="0"/>
              <a:t>08.11.2020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66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DDBA-2A42-4375-B80F-6709FD461D5F}" type="datetime1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6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EB4C-BC0A-433C-966A-F53A66A46AA5}" type="datetime1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48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8801-5C3C-4622-ACDB-CED28F6301A9}" type="datetime1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25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3146-E1DE-472D-BF2A-1CB272C9BE7B}" type="datetime1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12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7A50A-38FA-4C67-BB6D-D63C9790C0A3}" type="datetime1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39A42-3B6E-4325-8469-756C53A83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28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8266" y="327378"/>
            <a:ext cx="1031804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500" dirty="0" smtClean="0"/>
              <a:t>тема 4 «Государственные органы внешних сношений РФ»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200" dirty="0" smtClean="0"/>
              <a:t>Лекция </a:t>
            </a:r>
            <a:r>
              <a:rPr lang="en-US" sz="2200" dirty="0" smtClean="0"/>
              <a:t>9</a:t>
            </a:r>
            <a:r>
              <a:rPr lang="ru-RU" sz="2200" dirty="0" smtClean="0"/>
              <a:t> «Центральный аппарат МИД и его структура». 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461" y="2051068"/>
            <a:ext cx="3767655" cy="28348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8177" y="5332371"/>
            <a:ext cx="8918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69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6044" y="668464"/>
            <a:ext cx="52606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Непосредственной реализацией утвержденного Президентом РФ внешнеполитического курса занимается Министерство иностранных дел РФ.</a:t>
            </a:r>
            <a:endParaRPr lang="ru-RU" sz="2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190045"/>
            <a:ext cx="679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66044" y="2984901"/>
            <a:ext cx="105889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Министерство иностранных </a:t>
            </a:r>
            <a:r>
              <a:rPr lang="ru-RU" sz="2200" dirty="0" smtClean="0"/>
              <a:t>дел Российской </a:t>
            </a:r>
            <a:r>
              <a:rPr lang="ru-RU" sz="2200" dirty="0"/>
              <a:t>Федерации (МИД России</a:t>
            </a:r>
            <a:r>
              <a:rPr lang="ru-RU" sz="2200" dirty="0" smtClean="0"/>
              <a:t>) –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головной орган </a:t>
            </a:r>
            <a:r>
              <a:rPr lang="ru-RU" sz="2200" dirty="0"/>
              <a:t>в области отношений с иностранными </a:t>
            </a:r>
            <a:r>
              <a:rPr lang="ru-RU" sz="2200" dirty="0" smtClean="0"/>
              <a:t>государствами, международными организациями. Оно </a:t>
            </a:r>
            <a:r>
              <a:rPr lang="ru-RU" sz="2200" dirty="0"/>
              <a:t>осуществляет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общий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за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выполнением международных обязательств</a:t>
            </a:r>
            <a:r>
              <a:rPr lang="ru-RU" sz="2200" dirty="0"/>
              <a:t> России.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Министерство </a:t>
            </a:r>
            <a:r>
              <a:rPr lang="ru-RU" sz="2200" dirty="0"/>
              <a:t>осуществляет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 по выработке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реализации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государственной политики и нормативно-правовому регулированию </a:t>
            </a:r>
            <a:r>
              <a:rPr lang="ru-RU" sz="2200" dirty="0"/>
              <a:t>в сфере </a:t>
            </a:r>
            <a:r>
              <a:rPr lang="ru-RU" sz="2200" dirty="0" smtClean="0"/>
              <a:t>внешнеполитических отношений </a:t>
            </a:r>
            <a:r>
              <a:rPr lang="ru-RU" sz="2200" dirty="0"/>
              <a:t>Российской Федерации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иностранными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государствами и международными организациями</a:t>
            </a:r>
            <a:r>
              <a:rPr lang="ru-RU" sz="2200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r="36835" b="1712"/>
          <a:stretch/>
        </p:blipFill>
        <p:spPr>
          <a:xfrm>
            <a:off x="7066845" y="491322"/>
            <a:ext cx="5125155" cy="18574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816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5690" y="654756"/>
            <a:ext cx="99567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Образовано Министерство в соответствии с Конституцией </a:t>
            </a:r>
            <a:r>
              <a:rPr lang="ru-RU" sz="2200" dirty="0" smtClean="0"/>
              <a:t>Российской.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 Непосредственно </a:t>
            </a:r>
            <a:r>
              <a:rPr lang="ru-RU" sz="2200" dirty="0"/>
              <a:t>подведомственно Президенту Российской Федерации</a:t>
            </a:r>
            <a:r>
              <a:rPr lang="ru-RU" sz="2200" dirty="0" smtClean="0"/>
              <a:t>.</a:t>
            </a:r>
          </a:p>
          <a:p>
            <a:pPr>
              <a:buClr>
                <a:schemeClr val="accent4"/>
              </a:buClr>
              <a:buSzPct val="150000"/>
            </a:pPr>
            <a:endParaRPr lang="ru-RU" sz="2200" dirty="0"/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/>
              <a:t> Руководствуется в </a:t>
            </a:r>
            <a:r>
              <a:rPr lang="ru-RU" sz="2200" dirty="0"/>
              <a:t>своей деятельности </a:t>
            </a:r>
            <a:endParaRPr lang="ru-RU" sz="2200" dirty="0" smtClean="0"/>
          </a:p>
          <a:p>
            <a:pPr>
              <a:buClr>
                <a:schemeClr val="accent4"/>
              </a:buClr>
              <a:buSzPct val="150000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Конституцией</a:t>
            </a:r>
            <a:r>
              <a:rPr lang="ru-RU" sz="2200" dirty="0"/>
              <a:t> </a:t>
            </a:r>
            <a:r>
              <a:rPr lang="ru-RU" sz="2200" dirty="0" smtClean="0"/>
              <a:t>РФ,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федеральными </a:t>
            </a:r>
            <a:r>
              <a:rPr lang="ru-RU" sz="2200" dirty="0"/>
              <a:t>конституционными законами,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федеральными </a:t>
            </a:r>
            <a:r>
              <a:rPr lang="ru-RU" sz="2200" dirty="0"/>
              <a:t>законами,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актами Президента РФ </a:t>
            </a:r>
            <a:r>
              <a:rPr lang="ru-RU" sz="2200" dirty="0"/>
              <a:t>и </a:t>
            </a:r>
            <a:r>
              <a:rPr lang="ru-RU" sz="2200" dirty="0" smtClean="0"/>
              <a:t>Правительства РФ,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международными </a:t>
            </a:r>
            <a:r>
              <a:rPr lang="ru-RU" sz="2200" dirty="0"/>
              <a:t>договорами </a:t>
            </a:r>
            <a:r>
              <a:rPr lang="ru-RU" sz="2200" dirty="0" smtClean="0"/>
              <a:t>РФ,</a:t>
            </a:r>
            <a:endParaRPr lang="ru-RU" sz="22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«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Положением о </a:t>
            </a:r>
            <a:r>
              <a:rPr lang="ru-RU" sz="2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Министерстве иностранных 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дел Российской Федерации</a:t>
            </a:r>
            <a:r>
              <a:rPr lang="ru-RU" sz="2200" dirty="0" smtClean="0"/>
              <a:t>»,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 </a:t>
            </a:r>
            <a:r>
              <a:rPr lang="ru-RU" sz="2200" dirty="0"/>
              <a:t>рядом других правовых актов, регулирующих деятельность всей системы</a:t>
            </a:r>
          </a:p>
          <a:p>
            <a:r>
              <a:rPr lang="ru-RU" sz="2200" dirty="0"/>
              <a:t>дипломатической службы России</a:t>
            </a:r>
            <a:r>
              <a:rPr lang="ru-RU" dirty="0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5649" b="18202"/>
          <a:stretch/>
        </p:blipFill>
        <p:spPr>
          <a:xfrm>
            <a:off x="7495821" y="2043289"/>
            <a:ext cx="2973781" cy="217891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106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491" y="378291"/>
            <a:ext cx="1013742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систему МИД России 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входят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центральный </a:t>
            </a:r>
            <a:r>
              <a:rPr lang="ru-RU" sz="2200" dirty="0"/>
              <a:t>аппарат;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Федеральное </a:t>
            </a:r>
            <a:r>
              <a:rPr lang="ru-RU" sz="2200" dirty="0"/>
              <a:t>агентство по делам Содружества Независимых Государств, </a:t>
            </a:r>
            <a:r>
              <a:rPr lang="ru-RU" sz="2200" dirty="0" smtClean="0"/>
              <a:t>соотечественников, проживающих </a:t>
            </a:r>
            <a:r>
              <a:rPr lang="ru-RU" sz="2200" dirty="0"/>
              <a:t>за рубежом, и по международному гуманитарному </a:t>
            </a:r>
            <a:r>
              <a:rPr lang="ru-RU" sz="2200" dirty="0" smtClean="0"/>
              <a:t>сотрудничеству (</a:t>
            </a:r>
            <a:r>
              <a:rPr lang="ru-RU" sz="2200" dirty="0" err="1" smtClean="0"/>
              <a:t>Россотрудничество</a:t>
            </a:r>
            <a:r>
              <a:rPr lang="ru-RU" sz="2200" dirty="0" smtClean="0"/>
              <a:t>);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российские </a:t>
            </a:r>
            <a:r>
              <a:rPr lang="ru-RU" sz="2200" dirty="0"/>
              <a:t>дипломатические представительства (посольства) </a:t>
            </a:r>
            <a:r>
              <a:rPr lang="ru-RU" sz="2200" dirty="0" smtClean="0"/>
              <a:t>и консульские учреждения;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представительства Российской Федерации при международных </a:t>
            </a:r>
            <a:r>
              <a:rPr lang="ru-RU" sz="2200" dirty="0"/>
              <a:t>(</a:t>
            </a:r>
            <a:r>
              <a:rPr lang="ru-RU" sz="2200" dirty="0" smtClean="0"/>
              <a:t>межгосударственных, межправительственных</a:t>
            </a:r>
            <a:r>
              <a:rPr lang="ru-RU" sz="2200" dirty="0"/>
              <a:t>) организациях</a:t>
            </a:r>
            <a:r>
              <a:rPr lang="ru-RU" sz="2200" dirty="0" smtClean="0"/>
              <a:t>;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территориальные органы – представительства Министерства на </a:t>
            </a:r>
            <a:endParaRPr lang="ru-RU" sz="2200" dirty="0" smtClean="0"/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/>
              <a:t> </a:t>
            </a:r>
            <a:r>
              <a:rPr lang="ru-RU" sz="2200" dirty="0" smtClean="0"/>
              <a:t>     территории Российской </a:t>
            </a:r>
            <a:r>
              <a:rPr lang="ru-RU" sz="2200" dirty="0"/>
              <a:t>Федерации;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865" y="4154311"/>
            <a:ext cx="2268625" cy="1477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08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442" y="541867"/>
            <a:ext cx="1130017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В систему МИД России входят: </a:t>
            </a:r>
          </a:p>
          <a:p>
            <a:endParaRPr lang="ru-RU" sz="2200" dirty="0" smtClean="0"/>
          </a:p>
          <a:p>
            <a:r>
              <a:rPr lang="ru-RU" sz="2200" dirty="0" smtClean="0"/>
              <a:t>подведомственные МИД предприятия, учреждения и организации, созданные для обеспечения деятельности Министерства. К таким учреждениям относятся и учебные заведения: 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Дипломатическая Академия,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Московский государственный институт международных отношений 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/>
              <a:t> </a:t>
            </a:r>
            <a:r>
              <a:rPr lang="ru-RU" sz="2200" dirty="0" smtClean="0"/>
              <a:t>    (университет) и колледж, готовящие специалистов для работы в международной сфере,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/>
              <a:t>     политологии, юриспруденции, журналистики и других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Управление по обслуживанию дипломатического корпуса (</a:t>
            </a:r>
            <a:r>
              <a:rPr lang="ru-RU" sz="2200" dirty="0" err="1" smtClean="0"/>
              <a:t>ГлавУпДК</a:t>
            </a:r>
            <a:r>
              <a:rPr lang="ru-RU" sz="2200" dirty="0" smtClean="0"/>
              <a:t> при МИД России), </a:t>
            </a:r>
          </a:p>
          <a:p>
            <a:pPr>
              <a:buClr>
                <a:schemeClr val="accent4"/>
              </a:buClr>
              <a:buSzPct val="150000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ряд других обслуживающих федеральных государственных унитарных предприятий и государственных учреждений МИД России. </a:t>
            </a:r>
            <a:endParaRPr lang="ru-RU" sz="2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931" y="1828801"/>
            <a:ext cx="3549227" cy="221826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08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866" y="349956"/>
            <a:ext cx="1089377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В </a:t>
            </a:r>
            <a:r>
              <a:rPr lang="ru-RU" sz="24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соответствии с целями и 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задачами</a:t>
            </a:r>
            <a:r>
              <a:rPr lang="en-US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выстроена</a:t>
            </a:r>
            <a:r>
              <a:rPr lang="ru-RU" sz="2400" dirty="0" smtClean="0"/>
              <a:t> 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структура министерства</a:t>
            </a:r>
            <a:r>
              <a:rPr lang="ru-RU" sz="2600" dirty="0"/>
              <a:t>:</a:t>
            </a:r>
          </a:p>
          <a:p>
            <a:r>
              <a:rPr lang="ru-RU" sz="2600" dirty="0" smtClean="0"/>
              <a:t> </a:t>
            </a:r>
          </a:p>
          <a:p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Руководящий </a:t>
            </a:r>
            <a:r>
              <a:rPr lang="ru-RU" sz="24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состав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: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pPr algn="ctr"/>
            <a:endParaRPr lang="ru-RU" sz="2200" dirty="0" smtClean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Непосредственно </a:t>
            </a:r>
            <a:r>
              <a:rPr lang="ru-RU" sz="24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под 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руководством  Министра работают</a:t>
            </a:r>
            <a:r>
              <a:rPr lang="ru-RU" sz="2400" dirty="0" smtClean="0"/>
              <a:t>:</a:t>
            </a:r>
            <a:endParaRPr lang="en-US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240897" y="502872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5055" y="1919112"/>
            <a:ext cx="6976533" cy="98213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dirty="0" smtClean="0"/>
          </a:p>
          <a:p>
            <a:pPr algn="ctr"/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член Правительства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Федерации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/>
              <a:t>(назначается Президентом РФ)</a:t>
            </a:r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3004" y="4170203"/>
            <a:ext cx="1773237" cy="141779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секретариат</a:t>
            </a:r>
          </a:p>
          <a:p>
            <a:pPr algn="ctr"/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53933" y="4170204"/>
            <a:ext cx="1784525" cy="14177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генеральный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секретариат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60864" y="4163074"/>
            <a:ext cx="1941607" cy="14249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внешнеполитического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679447" y="4163074"/>
            <a:ext cx="1739369" cy="14249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печати</a:t>
            </a:r>
            <a:endParaRPr lang="ru-RU" sz="2000" dirty="0"/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095792" y="4163074"/>
            <a:ext cx="1791408" cy="14249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правовой департамент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1069622" y="3773354"/>
            <a:ext cx="10072511" cy="33867"/>
          </a:xfrm>
          <a:prstGeom prst="line">
            <a:avLst/>
          </a:prstGeom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Стрелка вниз 17"/>
          <p:cNvSpPr/>
          <p:nvPr/>
        </p:nvSpPr>
        <p:spPr>
          <a:xfrm>
            <a:off x="5731005" y="2901245"/>
            <a:ext cx="484632" cy="189944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827306" y="3801434"/>
            <a:ext cx="484632" cy="17882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3203879" y="3781779"/>
            <a:ext cx="484632" cy="19848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5789351" y="3773354"/>
            <a:ext cx="484632" cy="199776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295526" y="3773354"/>
            <a:ext cx="484632" cy="20690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0774762" y="3773354"/>
            <a:ext cx="484632" cy="20690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9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55133" y="629088"/>
            <a:ext cx="104986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Генеральный секретариат (</a:t>
            </a:r>
            <a:r>
              <a:rPr lang="ru-RU" sz="2200" dirty="0" err="1" smtClean="0"/>
              <a:t>Генсекретариат</a:t>
            </a:r>
            <a:r>
              <a:rPr lang="ru-RU" sz="2200" dirty="0"/>
              <a:t>), </a:t>
            </a:r>
            <a:r>
              <a:rPr lang="ru-RU" sz="2200" dirty="0" smtClean="0"/>
              <a:t>- самый </a:t>
            </a:r>
            <a:r>
              <a:rPr lang="ru-RU" sz="2200" dirty="0"/>
              <a:t>«</a:t>
            </a:r>
            <a:r>
              <a:rPr lang="ru-RU" sz="2200" dirty="0" smtClean="0"/>
              <a:t>штабной» департамента Министерства - является </a:t>
            </a:r>
            <a:r>
              <a:rPr lang="ru-RU" sz="2200" dirty="0"/>
              <a:t>«старшим среди равных» </a:t>
            </a:r>
            <a:r>
              <a:rPr lang="ru-RU" sz="2200" dirty="0" smtClean="0"/>
              <a:t>как территориальных</a:t>
            </a:r>
            <a:r>
              <a:rPr lang="ru-RU" sz="2200" dirty="0"/>
              <a:t>, так и функциональных подразделений.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Ему принадлежит ключевая </a:t>
            </a:r>
            <a:r>
              <a:rPr lang="ru-RU" sz="2200" dirty="0"/>
              <a:t>роль в распределении потоков всех категорий входящих в МИД </a:t>
            </a:r>
            <a:r>
              <a:rPr lang="ru-RU" sz="2200" dirty="0" smtClean="0"/>
              <a:t>и исходящих </a:t>
            </a:r>
            <a:r>
              <a:rPr lang="ru-RU" sz="2200" dirty="0"/>
              <a:t>из него документов, организации их </a:t>
            </a:r>
            <a:r>
              <a:rPr lang="ru-RU" sz="2200" dirty="0" smtClean="0"/>
              <a:t>исполнения.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855133" y="3361914"/>
            <a:ext cx="8771466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состав </a:t>
            </a:r>
            <a:r>
              <a:rPr lang="ru-RU" sz="2200" dirty="0" err="1"/>
              <a:t>Генсекретариата</a:t>
            </a:r>
            <a:r>
              <a:rPr lang="ru-RU" sz="2200" dirty="0"/>
              <a:t> </a:t>
            </a:r>
            <a:r>
              <a:rPr lang="ru-RU" sz="2200" dirty="0" smtClean="0"/>
              <a:t>входят следующие отделы</a:t>
            </a:r>
            <a:r>
              <a:rPr lang="ru-RU" sz="2100" dirty="0" smtClean="0"/>
              <a:t>: </a:t>
            </a:r>
          </a:p>
          <a:p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Отдел </a:t>
            </a:r>
            <a:r>
              <a:rPr lang="ru-RU" sz="2100" dirty="0"/>
              <a:t>документации,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Отдел </a:t>
            </a:r>
            <a:r>
              <a:rPr lang="ru-RU" sz="2100" dirty="0"/>
              <a:t>контроля,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Отдел </a:t>
            </a:r>
            <a:r>
              <a:rPr lang="ru-RU" sz="2100" dirty="0"/>
              <a:t>координации и коллегии,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Отдел информации загранучреждений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Отдел по работе с обращениями граждан или приемная </a:t>
            </a:r>
            <a:r>
              <a:rPr lang="ru-RU" sz="2100" dirty="0"/>
              <a:t>Министерства</a:t>
            </a:r>
            <a:r>
              <a:rPr lang="ru-RU" sz="2100" dirty="0" smtClean="0"/>
              <a:t>;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100" dirty="0" smtClean="0"/>
              <a:t> </a:t>
            </a:r>
          </a:p>
          <a:p>
            <a:r>
              <a:rPr lang="ru-RU" sz="2200" dirty="0" smtClean="0"/>
              <a:t>в состав Департамента </a:t>
            </a:r>
            <a:r>
              <a:rPr lang="ru-RU" sz="2200" dirty="0"/>
              <a:t>также входят </a:t>
            </a:r>
            <a:r>
              <a:rPr lang="ru-RU" sz="2200" dirty="0" smtClean="0"/>
              <a:t>центральные канцелярии.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667" y="2843351"/>
            <a:ext cx="2267863" cy="22593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1810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5125" y="297713"/>
            <a:ext cx="114949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Особое место в структуре </a:t>
            </a:r>
            <a:r>
              <a:rPr lang="ru-RU" sz="2200" dirty="0" err="1"/>
              <a:t>Генсекретариата</a:t>
            </a:r>
            <a:r>
              <a:rPr lang="ru-RU" sz="2200" dirty="0"/>
              <a:t> занимают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отделы-секретариаты заместителей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Министра и ряда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послов по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особым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поручениям</a:t>
            </a:r>
            <a:r>
              <a:rPr lang="ru-RU" sz="2200" dirty="0" smtClean="0"/>
              <a:t>.   </a:t>
            </a:r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 smtClean="0"/>
          </a:p>
          <a:p>
            <a:endParaRPr lang="ru-RU" sz="2200" dirty="0" smtClean="0"/>
          </a:p>
          <a:p>
            <a:endParaRPr lang="ru-RU" sz="2200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94208" y="1385586"/>
            <a:ext cx="3282178" cy="6522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49187" y="1477972"/>
            <a:ext cx="30271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Отделы - секретариаты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5173884" y="2113614"/>
            <a:ext cx="2051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подотчетны</a:t>
            </a:r>
            <a:endParaRPr lang="ru-RU" sz="2200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370" y="3907856"/>
            <a:ext cx="117804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Наиболее значимое место в составе </a:t>
            </a:r>
            <a:r>
              <a:rPr lang="ru-RU" sz="2200" dirty="0" err="1"/>
              <a:t>Генсекретариата</a:t>
            </a:r>
            <a:r>
              <a:rPr lang="ru-RU" sz="2200" dirty="0"/>
              <a:t> занимает </a:t>
            </a:r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Секретариат </a:t>
            </a:r>
            <a:r>
              <a:rPr lang="ru-RU" sz="2200" b="1" i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Министра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2200" dirty="0"/>
              <a:t>руководитель которого, являясь заместителем Генерального секретаря, обладает достаточными полномочиями для самостоятельной организации работы отделов </a:t>
            </a:r>
            <a:r>
              <a:rPr lang="ru-RU" sz="2200" dirty="0" smtClean="0"/>
              <a:t>Секретариата, </a:t>
            </a:r>
            <a:r>
              <a:rPr lang="ru-RU" sz="2200" dirty="0"/>
              <a:t>занимающихся непосредственно </a:t>
            </a:r>
            <a:r>
              <a:rPr lang="ru-RU" sz="2200" dirty="0" smtClean="0"/>
              <a:t>организационно-информационным обеспечением </a:t>
            </a:r>
            <a:r>
              <a:rPr lang="ru-RU" sz="2200" dirty="0"/>
              <a:t>работы Министра, включая подготовку для доклада ему документов, протокольные дела и личную канцелярию.</a:t>
            </a:r>
          </a:p>
          <a:p>
            <a:endParaRPr lang="ru-RU" sz="2200" dirty="0"/>
          </a:p>
          <a:p>
            <a:r>
              <a:rPr lang="ru-RU" sz="2200" dirty="0" smtClean="0"/>
              <a:t>Функции </a:t>
            </a:r>
            <a:r>
              <a:rPr lang="ru-RU" sz="2200" dirty="0"/>
              <a:t>и структура </a:t>
            </a:r>
            <a:r>
              <a:rPr lang="ru-RU" sz="2200" dirty="0" err="1"/>
              <a:t>Генсекретариата</a:t>
            </a:r>
            <a:r>
              <a:rPr lang="ru-RU" sz="2200" dirty="0"/>
              <a:t> и Секретариата Министра являются дополняющими друг друга.</a:t>
            </a:r>
          </a:p>
          <a:p>
            <a:endParaRPr lang="ru-RU" sz="2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79202" y="2904958"/>
            <a:ext cx="2592729" cy="71287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своему прямому руководителю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91596" y="2946055"/>
            <a:ext cx="2569580" cy="61412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Генеральному </a:t>
            </a:r>
            <a:r>
              <a:rPr lang="ru-RU" sz="2000" dirty="0" smtClean="0"/>
              <a:t>секретарю</a:t>
            </a:r>
            <a:endParaRPr lang="ru-RU" sz="20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5876008" y="2037814"/>
            <a:ext cx="323754" cy="203335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216082" y="2557279"/>
            <a:ext cx="1643605" cy="0"/>
          </a:xfrm>
          <a:prstGeom prst="line">
            <a:avLst/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5000264" y="2544501"/>
            <a:ext cx="347240" cy="23731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666775" y="2545927"/>
            <a:ext cx="385823" cy="215945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88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9</a:t>
            </a:fld>
            <a:endParaRPr lang="ru-RU"/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869244" y="722489"/>
            <a:ext cx="8963378" cy="5633861"/>
          </a:xfrm>
          <a:prstGeom prst="flowChartMulti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28422" y="1980991"/>
            <a:ext cx="6488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Генеральный секретариат в силу</a:t>
            </a:r>
          </a:p>
          <a:p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выполняемых им функций является,</a:t>
            </a:r>
          </a:p>
          <a:p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фигурально говоря, законодателем</a:t>
            </a:r>
          </a:p>
          <a:p>
            <a:r>
              <a:rPr lang="ru-RU" sz="22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мидовской</a:t>
            </a:r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</a:t>
            </a:r>
            <a:r>
              <a:rPr lang="ru-RU" sz="22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бумаготворческой</a:t>
            </a:r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моды»,</a:t>
            </a:r>
          </a:p>
          <a:p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время от времени выпуская во внутреннее обращение новую версию сборника правил и регламентов по работе </a:t>
            </a:r>
            <a:r>
              <a:rPr lang="ru-RU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 всеми </a:t>
            </a:r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видами документов в </a:t>
            </a:r>
            <a:r>
              <a:rPr lang="ru-RU" sz="2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Центральном аппарате </a:t>
            </a:r>
            <a:r>
              <a:rPr lang="ru-RU" sz="2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Министерства</a:t>
            </a:r>
          </a:p>
        </p:txBody>
      </p:sp>
    </p:spTree>
    <p:extLst>
      <p:ext uri="{BB962C8B-B14F-4D97-AF65-F5344CB8AC3E}">
        <p14:creationId xmlns:p14="http://schemas.microsoft.com/office/powerpoint/2010/main" val="2747243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398" y="91946"/>
            <a:ext cx="9787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Руководящий 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состав – заместители Министра </a:t>
            </a:r>
            <a:r>
              <a:rPr lang="ru-RU" sz="20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(назначаются Президентом РФ)</a:t>
            </a:r>
            <a:endParaRPr lang="ru-RU" sz="2000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465" y="639327"/>
            <a:ext cx="1188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Первый заместитель Министра  </a:t>
            </a:r>
            <a:r>
              <a:rPr lang="ru-RU" dirty="0" smtClean="0"/>
              <a:t>-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отношения с европейскими странами и административные вопросы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5465" y="988406"/>
            <a:ext cx="835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 </a:t>
            </a:r>
            <a:r>
              <a:rPr lang="ru-RU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противодействия терроризму</a:t>
            </a:r>
            <a:r>
              <a:rPr lang="ru-RU" dirty="0"/>
              <a:t>.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465" y="1317987"/>
            <a:ext cx="842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Статс-секретарь </a:t>
            </a:r>
            <a:r>
              <a:rPr lang="ru-RU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- заместитель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Министра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вопросы</a:t>
            </a:r>
            <a:r>
              <a:rPr lang="ru-RU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465" y="1644013"/>
            <a:ext cx="1205653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4.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</a:t>
            </a:r>
            <a:r>
              <a:rPr lang="ru-RU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отношений России со странами Ближнего Востока и Африки, Организацией исламского сотрудничества (ОИС) и другими международными мусульманскими организациями, взаимодействия с российскими мусульманскими организациями, а также проблематику ближневосточного урегулирования</a:t>
            </a:r>
            <a:r>
              <a:rPr lang="ru-RU" sz="17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316" y="2513602"/>
            <a:ext cx="11233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5.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</a:t>
            </a:r>
            <a:r>
              <a:rPr lang="ru-RU" sz="1700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отношений с европейскими странами, общеевропейского сотрудничества, взаимодействия с ЕС, ОБСЕ, НАТО и Советом Европы.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465" y="3138366"/>
            <a:ext cx="1149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6.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</a:t>
            </a:r>
            <a:r>
              <a:rPr lang="ru-RU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отношений с государствами Восточной и Южной Азии, проблематику многостороннего сотрудничества в АТР.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465" y="3740472"/>
            <a:ext cx="8726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7.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</a:t>
            </a:r>
            <a:r>
              <a:rPr lang="ru-RU" dirty="0" smtClean="0"/>
              <a:t>-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35465" y="4109804"/>
            <a:ext cx="10600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8.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</a:t>
            </a:r>
            <a:r>
              <a:rPr lang="ru-RU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двусторонних отношений со странами Северной и Южной Америк, нераспространения и контроля над вооружениями, проблематику иранской ядерной программы и участие Российской Федерации в объединении БРИКС</a:t>
            </a:r>
            <a:r>
              <a:rPr lang="ru-RU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398" y="5024429"/>
            <a:ext cx="11458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9.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Генеральный </a:t>
            </a:r>
            <a:r>
              <a:rPr lang="ru-RU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директор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Министерства </a:t>
            </a:r>
            <a:r>
              <a:rPr lang="ru-RU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вопросы финансово-хозяйственной деятельности, капитального строительства, управления дипломатической собственностью за рубежом, размещения и обслуживания дипломатических представительств иностранных государств, аккредитованных в РФ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316" y="5947759"/>
            <a:ext cx="1127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10.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Министра </a:t>
            </a:r>
            <a:r>
              <a:rPr lang="ru-RU" dirty="0" smtClean="0"/>
              <a:t>-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евразийской интеграции и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экономического сотрудничества</a:t>
            </a:r>
            <a:endParaRPr lang="ru-RU" sz="1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8531" y="6317091"/>
            <a:ext cx="438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11. </a:t>
            </a:r>
            <a:r>
              <a:rPr lang="ru-RU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Заместитель </a:t>
            </a:r>
            <a:r>
              <a:rPr lang="ru-RU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Министра </a:t>
            </a:r>
            <a:r>
              <a:rPr lang="ru-RU" dirty="0" smtClean="0"/>
              <a:t>- </a:t>
            </a:r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869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6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05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9156" y="1444978"/>
            <a:ext cx="686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12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72910" y="997366"/>
            <a:ext cx="107808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Структурной единицей Министерства иностранных дел </a:t>
            </a:r>
            <a:r>
              <a:rPr lang="ru-RU" sz="2200" dirty="0" smtClean="0"/>
              <a:t>РФ </a:t>
            </a:r>
            <a:r>
              <a:rPr lang="ru-RU" sz="2200" dirty="0"/>
              <a:t>является </a:t>
            </a:r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департамент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dirty="0"/>
          </a:p>
          <a:p>
            <a:r>
              <a:rPr lang="ru-RU" sz="2200" dirty="0" smtClean="0"/>
              <a:t>Работа </a:t>
            </a:r>
            <a:r>
              <a:rPr lang="ru-RU" sz="2200" dirty="0"/>
              <a:t>каждого из департаментов регулируется </a:t>
            </a:r>
            <a:r>
              <a:rPr lang="ru-RU" sz="2200" i="1" dirty="0">
                <a:ln w="12700" cmpd="sng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соответствующим положением о нем</a:t>
            </a:r>
            <a:r>
              <a:rPr lang="ru-RU" sz="2200" dirty="0"/>
              <a:t>, в котором определяются его основные задачи и функции.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</a:t>
            </a:r>
            <a:r>
              <a:rPr lang="ru-RU" sz="2200" dirty="0"/>
              <a:t> департамента согласно положению </a:t>
            </a:r>
            <a:endParaRPr lang="ru-RU" sz="2200" dirty="0" smtClean="0"/>
          </a:p>
          <a:p>
            <a:r>
              <a:rPr lang="ru-RU" sz="2200" dirty="0" smtClean="0"/>
              <a:t>о </a:t>
            </a:r>
            <a:r>
              <a:rPr lang="ru-RU" sz="2200" dirty="0"/>
              <a:t>департаменте имеет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заместителей</a:t>
            </a:r>
            <a:r>
              <a:rPr lang="ru-RU" sz="2200" dirty="0"/>
              <a:t>, курирующих </a:t>
            </a:r>
            <a:endParaRPr lang="ru-RU" sz="2200" dirty="0" smtClean="0"/>
          </a:p>
          <a:p>
            <a:r>
              <a:rPr lang="ru-RU" sz="2200" dirty="0" smtClean="0"/>
              <a:t>отделы </a:t>
            </a:r>
            <a:r>
              <a:rPr lang="ru-RU" sz="2200" dirty="0"/>
              <a:t>(в каждом не менее 5 чел.), которые </a:t>
            </a:r>
            <a:endParaRPr lang="ru-RU" sz="2200" dirty="0" smtClean="0"/>
          </a:p>
          <a:p>
            <a:r>
              <a:rPr lang="ru-RU" sz="2200" dirty="0" smtClean="0"/>
              <a:t>возглавляются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начальниками отделов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ряде департаментов начальник отдела может иметь заместителей,</a:t>
            </a:r>
          </a:p>
          <a:p>
            <a:r>
              <a:rPr lang="ru-RU" sz="2200" dirty="0"/>
              <a:t>в зависимости от численности </a:t>
            </a:r>
            <a:r>
              <a:rPr lang="ru-RU" sz="2200" dirty="0" smtClean="0"/>
              <a:t>состава, объема </a:t>
            </a:r>
            <a:r>
              <a:rPr lang="ru-RU" sz="2200" dirty="0"/>
              <a:t>и специфики функций отдела. </a:t>
            </a:r>
            <a:endParaRPr lang="ru-RU" sz="22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741" t="17703" r="25185" b="45491"/>
          <a:stretch/>
        </p:blipFill>
        <p:spPr>
          <a:xfrm>
            <a:off x="8342489" y="13265"/>
            <a:ext cx="3609622" cy="758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590" y="2308737"/>
            <a:ext cx="2390422" cy="179281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/>
          <p:cNvSpPr txBox="1"/>
          <p:nvPr/>
        </p:nvSpPr>
        <p:spPr>
          <a:xfrm>
            <a:off x="572910" y="5599962"/>
            <a:ext cx="10408356" cy="92333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i="1" dirty="0" smtClean="0"/>
              <a:t>Департамент</a:t>
            </a:r>
            <a:r>
              <a:rPr lang="ru-RU" i="1" dirty="0"/>
              <a:t>, имеющий в своем составе отделы, как основная </a:t>
            </a:r>
            <a:r>
              <a:rPr lang="ru-RU" i="1" dirty="0" smtClean="0"/>
              <a:t>структурная единица </a:t>
            </a:r>
            <a:r>
              <a:rPr lang="ru-RU" i="1" dirty="0"/>
              <a:t>Центрального аппарата федерального ведомства был </a:t>
            </a:r>
            <a:r>
              <a:rPr lang="ru-RU" i="1" dirty="0" smtClean="0"/>
              <a:t>повсеместно введен </a:t>
            </a:r>
            <a:r>
              <a:rPr lang="ru-RU" i="1" dirty="0"/>
              <a:t>в порядке унификации структуры госаппарата в ходе административной реформы (2003-2005 гг., </a:t>
            </a:r>
            <a:r>
              <a:rPr lang="ru-RU" i="1" dirty="0" smtClean="0"/>
              <a:t>2006-2008 гг.)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865559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16000" y="1400080"/>
            <a:ext cx="941493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Хотя у каждого департамента имеется своя специфика, тем не менее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основные задачи и функции </a:t>
            </a:r>
            <a:r>
              <a:rPr lang="ru-RU" sz="2200" dirty="0"/>
              <a:t>всех департаментов сводятся к следующим:</a:t>
            </a:r>
          </a:p>
          <a:p>
            <a:endParaRPr lang="ru-RU" sz="2200" dirty="0"/>
          </a:p>
          <a:p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сбор, анализ и обобщение официальной документации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информационных материалов по всему комплексу проблем, отнесенных к компетенции департамента. Имеющиеся материалы распределяются по тематическим досье и в памяти компьюте­ров. Они образуют </a:t>
            </a:r>
            <a:r>
              <a:rPr lang="ru-RU" sz="2200" b="1" i="1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базу данных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которая постоянно пополняет­ся и используется в повседневной работе департамента;</a:t>
            </a:r>
          </a:p>
          <a:p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заданий, предусмотренных планом работы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департамента, в частности написание справочно-аналитических материалов по конкретным направлениям работы и проблемам, входящим в компетенцию департамента;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627" y="135433"/>
            <a:ext cx="360914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12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2222" y="899875"/>
            <a:ext cx="1138059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3)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предложений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доклада руководству Мини­стерства по вопросам, возникающим в процессе выполнения департаментом своих функций, подготовка и реализация шагов по осуществлению департаментом стоящих перед ним задач;</a:t>
            </a:r>
          </a:p>
          <a:p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4)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отдельных поручений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руководства Министер­ства, в том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числе: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 для предстоящих меж­дународных встреч, переговоров и совещаний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пози­ции российской делегации по отдельным вопросам повестки дня,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составление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текстов заявлений, коммюнике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других документов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buSzPct val="90000"/>
            </a:pPr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5)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ведение дипломатической переписки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иностранными ди­пломатическими представительствами по вопросам, отнесен­ным к компетенции департамента, поддержание личных кон­тактов с работниками этих представительств;</a:t>
            </a:r>
          </a:p>
          <a:p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6)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заключений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документы, поступающие из российских посольств, запросов и ответов на запросы, относя­щиеся к компетенции департамента.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801" y="23025"/>
            <a:ext cx="361524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5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0688" y="288501"/>
            <a:ext cx="11634599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Департаменты МИД России </a:t>
            </a:r>
            <a:r>
              <a:rPr lang="ru-RU" sz="2200" dirty="0" smtClean="0"/>
              <a:t>по сложившейся </a:t>
            </a:r>
            <a:r>
              <a:rPr lang="ru-RU" sz="2200" dirty="0" smtClean="0"/>
              <a:t>классификации </a:t>
            </a:r>
          </a:p>
          <a:p>
            <a:r>
              <a:rPr lang="ru-RU" sz="2200" dirty="0" smtClean="0"/>
              <a:t>подразделяются </a:t>
            </a:r>
            <a:r>
              <a:rPr lang="ru-RU" sz="2200" dirty="0"/>
              <a:t>на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территори­альные и функциональные</a:t>
            </a:r>
            <a:r>
              <a:rPr lang="ru-RU" sz="2200" dirty="0" smtClean="0"/>
              <a:t>.</a:t>
            </a:r>
          </a:p>
          <a:p>
            <a:endParaRPr lang="ru-RU" sz="2200" dirty="0" smtClean="0"/>
          </a:p>
          <a:p>
            <a:r>
              <a:rPr lang="ru-RU" sz="2100" dirty="0" smtClean="0"/>
              <a:t>Территориальные </a:t>
            </a:r>
            <a:r>
              <a:rPr lang="ru-RU" sz="2100" dirty="0"/>
              <a:t>департаменты — это те, на которые возложена практическая работа по поддержа­нию и развитию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двусторонних отношений </a:t>
            </a:r>
            <a:r>
              <a:rPr lang="ru-RU" sz="2100" dirty="0"/>
              <a:t>России с иностран­ными государствами, расположенными в том или ином регионе мира, а также находящимися там региональными организация­ми</a:t>
            </a:r>
            <a:r>
              <a:rPr lang="ru-RU" sz="2000" dirty="0" smtClean="0"/>
              <a:t>.</a:t>
            </a:r>
            <a:r>
              <a:rPr lang="ru-RU" sz="2000" dirty="0" smtClean="0"/>
              <a:t>(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Относительно однотипные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традиционно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решающие политические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развития двусторонних отношений. В настоящее время это претерпевшие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многочисленные эволюции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разные исторические периоды, но сохраняющие в целом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 прежние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установки и названия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департаменты</a:t>
            </a:r>
            <a:r>
              <a:rPr lang="ru-RU" dirty="0" smtClean="0"/>
              <a:t>)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 smtClean="0"/>
              <a:t>В </a:t>
            </a:r>
            <a:r>
              <a:rPr lang="ru-RU" sz="2000" dirty="0"/>
              <a:t>настоящее время в Министерстве иностранных дел РФ имеется 17 территориальных </a:t>
            </a:r>
            <a:r>
              <a:rPr lang="ru-RU" sz="2000" dirty="0" smtClean="0"/>
              <a:t>департаментов:</a:t>
            </a:r>
            <a:r>
              <a:rPr lang="ru-RU" sz="2200" dirty="0" smtClean="0"/>
              <a:t>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 стран СНГ,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 европейского сотрудничества,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Северной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Америки,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Латиноамериканский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 Азии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Ближнего Востока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Северной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Африки,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Африки,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общеевропейского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сотрудничества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азиатско-тихоокеанского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сотрудничества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046" y="19321"/>
            <a:ext cx="3615241" cy="7620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046" y="0"/>
            <a:ext cx="361524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72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709335" y="1930400"/>
            <a:ext cx="6987822" cy="267765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</a:t>
            </a:r>
            <a:r>
              <a:rPr lang="ru-RU" sz="2400" dirty="0">
                <a:solidFill>
                  <a:schemeClr val="accent4"/>
                </a:solidFill>
              </a:rPr>
              <a:t>Первый Европейский департамент</a:t>
            </a:r>
          </a:p>
          <a:p>
            <a:r>
              <a:rPr lang="ru-RU" sz="2400" dirty="0"/>
              <a:t>(I ЕД) ведет вопросы отношений с </a:t>
            </a:r>
            <a:endParaRPr lang="ru-RU" sz="2400" dirty="0" smtClean="0"/>
          </a:p>
          <a:p>
            <a:r>
              <a:rPr lang="ru-RU" sz="2400" dirty="0" smtClean="0"/>
              <a:t>Бельгией</a:t>
            </a:r>
            <a:r>
              <a:rPr lang="ru-RU" sz="2400" dirty="0"/>
              <a:t>, Нидерландами, Люксембургом,</a:t>
            </a:r>
          </a:p>
          <a:p>
            <a:r>
              <a:rPr lang="ru-RU" sz="2400" dirty="0"/>
              <a:t>Испанией, Португалией, Андоррой,</a:t>
            </a:r>
          </a:p>
          <a:p>
            <a:r>
              <a:rPr lang="ru-RU" sz="2400" dirty="0"/>
              <a:t>Францией, Монако, Италией, Мальтой,</a:t>
            </a:r>
          </a:p>
          <a:p>
            <a:r>
              <a:rPr lang="ru-RU" sz="2400" dirty="0"/>
              <a:t>Ватиканом, Сан-Марино, Мальтийским</a:t>
            </a:r>
          </a:p>
          <a:p>
            <a:r>
              <a:rPr lang="ru-RU" sz="2400" dirty="0"/>
              <a:t>орденом;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022" y="485423"/>
            <a:ext cx="4538133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Европейские департаменты: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806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40268" y="891821"/>
            <a:ext cx="11017954" cy="517064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200" dirty="0">
                <a:solidFill>
                  <a:schemeClr val="accent4"/>
                </a:solidFill>
              </a:rPr>
              <a:t>Второй Европейский </a:t>
            </a:r>
            <a:r>
              <a:rPr lang="ru-RU" sz="2200" dirty="0" smtClean="0">
                <a:solidFill>
                  <a:schemeClr val="accent4"/>
                </a:solidFill>
              </a:rPr>
              <a:t>департамент </a:t>
            </a:r>
            <a:r>
              <a:rPr lang="ru-RU" sz="2200" dirty="0" smtClean="0"/>
              <a:t>(2 </a:t>
            </a:r>
            <a:r>
              <a:rPr lang="ru-RU" sz="2200" dirty="0"/>
              <a:t>ЕД) ведает вопросам дипломатических отношений с </a:t>
            </a:r>
            <a:r>
              <a:rPr lang="ru-RU" sz="2200" dirty="0" smtClean="0"/>
              <a:t>Великобританией, Ирландией</a:t>
            </a:r>
            <a:r>
              <a:rPr lang="ru-RU" sz="2200" dirty="0"/>
              <a:t>, странами Северной Европы, включающей Скандинавский полуостров, Данию, Исландию и три </a:t>
            </a:r>
            <a:r>
              <a:rPr lang="ru-RU" sz="2200" dirty="0" smtClean="0"/>
              <a:t>страны Балтии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Здесь </a:t>
            </a:r>
            <a:r>
              <a:rPr lang="ru-RU" sz="2200" dirty="0"/>
              <a:t>же функционируют такие региональные структуры, как </a:t>
            </a:r>
            <a:endParaRPr lang="ru-RU" sz="2200" dirty="0" smtClean="0"/>
          </a:p>
          <a:p>
            <a:r>
              <a:rPr lang="ru-RU" sz="2200" dirty="0" smtClean="0"/>
              <a:t>Совет государств </a:t>
            </a:r>
            <a:r>
              <a:rPr lang="ru-RU" sz="2200" dirty="0"/>
              <a:t>Балтийского моря (СГБМ),</a:t>
            </a:r>
          </a:p>
          <a:p>
            <a:r>
              <a:rPr lang="ru-RU" sz="2200" dirty="0"/>
              <a:t>Совет </a:t>
            </a:r>
            <a:r>
              <a:rPr lang="ru-RU" sz="2200" dirty="0" smtClean="0"/>
              <a:t>Баренцева/</a:t>
            </a:r>
            <a:r>
              <a:rPr lang="ru-RU" sz="2200" dirty="0" err="1" smtClean="0"/>
              <a:t>Евроарктическогорегиона</a:t>
            </a:r>
            <a:r>
              <a:rPr lang="ru-RU" sz="2200" dirty="0" smtClean="0"/>
              <a:t> </a:t>
            </a:r>
            <a:r>
              <a:rPr lang="ru-RU" sz="2200" dirty="0"/>
              <a:t>(СБЕР), ряд других.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В сфере компетенции </a:t>
            </a:r>
            <a:r>
              <a:rPr lang="ru-RU" sz="2200" dirty="0"/>
              <a:t>2 ЕД и пограничная проблематика – демаркация границ России</a:t>
            </a:r>
          </a:p>
          <a:p>
            <a:r>
              <a:rPr lang="ru-RU" sz="2200" dirty="0"/>
              <a:t>с Литвой, Латвией, а также </a:t>
            </a:r>
            <a:r>
              <a:rPr lang="ru-RU" sz="2200" dirty="0" smtClean="0"/>
              <a:t>совместная проверка </a:t>
            </a:r>
            <a:r>
              <a:rPr lang="ru-RU" sz="2200" dirty="0"/>
              <a:t>прохождения госграницы </a:t>
            </a:r>
            <a:r>
              <a:rPr lang="ru-RU" sz="2200" dirty="0" smtClean="0"/>
              <a:t>с Норвегией</a:t>
            </a:r>
            <a:r>
              <a:rPr lang="ru-RU" sz="2200" dirty="0"/>
              <a:t>. </a:t>
            </a:r>
            <a:endParaRPr lang="ru-RU" sz="2200" dirty="0" smtClean="0"/>
          </a:p>
          <a:p>
            <a:r>
              <a:rPr lang="ru-RU" sz="2200" dirty="0" smtClean="0"/>
              <a:t>Вопросы </a:t>
            </a:r>
            <a:r>
              <a:rPr lang="ru-RU" sz="2200" dirty="0"/>
              <a:t>координации взаимодействия по Арктике </a:t>
            </a:r>
            <a:r>
              <a:rPr lang="ru-RU" sz="2200" dirty="0" smtClean="0"/>
              <a:t>российских организаций </a:t>
            </a:r>
            <a:r>
              <a:rPr lang="ru-RU" sz="2200" dirty="0"/>
              <a:t>с партнерами </a:t>
            </a:r>
            <a:r>
              <a:rPr lang="ru-RU" sz="2200" dirty="0" smtClean="0"/>
              <a:t>возложены на </a:t>
            </a:r>
            <a:r>
              <a:rPr lang="ru-RU" sz="2200" dirty="0"/>
              <a:t>Посла по особым поручениям.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Специально </a:t>
            </a:r>
            <a:r>
              <a:rPr lang="ru-RU" sz="2200" dirty="0"/>
              <a:t>назначенный посол координирует работу в МИД России по вопросам, связанным с внешними </a:t>
            </a:r>
            <a:r>
              <a:rPr lang="ru-RU" sz="2200" dirty="0" smtClean="0"/>
              <a:t>аспектами жизнеобеспечения Калининградской области</a:t>
            </a:r>
            <a:r>
              <a:rPr lang="ru-RU" sz="2200" dirty="0"/>
              <a:t>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08" y="94799"/>
            <a:ext cx="418831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38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814689" y="2359378"/>
            <a:ext cx="6874933" cy="193899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dirty="0">
                <a:solidFill>
                  <a:schemeClr val="accent4"/>
                </a:solidFill>
              </a:rPr>
              <a:t>Третий Европейский департамент</a:t>
            </a:r>
          </a:p>
          <a:p>
            <a:r>
              <a:rPr lang="ru-RU" sz="2400" dirty="0"/>
              <a:t>(3 ЕД) курирует страны Центральной</a:t>
            </a:r>
          </a:p>
          <a:p>
            <a:r>
              <a:rPr lang="ru-RU" sz="2400" dirty="0"/>
              <a:t>Европы: Германию, Венгрию, Польшу,</a:t>
            </a:r>
          </a:p>
          <a:p>
            <a:r>
              <a:rPr lang="ru-RU" sz="2400" dirty="0"/>
              <a:t>Чехию и Словакию, а также Австрию,</a:t>
            </a:r>
          </a:p>
          <a:p>
            <a:r>
              <a:rPr lang="ru-RU" sz="2400" dirty="0"/>
              <a:t>Лихтенштейн, Швейцарию;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86" y="377020"/>
            <a:ext cx="418831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45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30311" y="2325511"/>
            <a:ext cx="6287911" cy="230832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dirty="0"/>
              <a:t> </a:t>
            </a:r>
            <a:r>
              <a:rPr lang="ru-RU" sz="2400" dirty="0" smtClean="0"/>
              <a:t>В ведении </a:t>
            </a:r>
            <a:r>
              <a:rPr lang="ru-RU" sz="2400" dirty="0">
                <a:solidFill>
                  <a:schemeClr val="accent4"/>
                </a:solidFill>
              </a:rPr>
              <a:t>Четвертого Европейского департамента</a:t>
            </a:r>
            <a:r>
              <a:rPr lang="ru-RU" sz="2400" dirty="0"/>
              <a:t> (4 ЕД) страны </a:t>
            </a:r>
            <a:r>
              <a:rPr lang="ru-RU" sz="2400" dirty="0" smtClean="0"/>
              <a:t>Южной и </a:t>
            </a:r>
            <a:r>
              <a:rPr lang="ru-RU" sz="2400" dirty="0"/>
              <a:t>Юго-Восточной Европы, включая Балканские; сюда же относятся тематика</a:t>
            </a:r>
          </a:p>
          <a:p>
            <a:r>
              <a:rPr lang="ru-RU" sz="2400" dirty="0"/>
              <a:t>кипрского урегулирования, а также ситуация в Косово и Боснии.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65" y="365732"/>
            <a:ext cx="418831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16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00956" y="1411110"/>
            <a:ext cx="8116711" cy="381642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200" dirty="0"/>
              <a:t>В конце 60-х – начале 70-х гг. ХХ в.</a:t>
            </a:r>
          </a:p>
          <a:p>
            <a:r>
              <a:rPr lang="ru-RU" sz="2200" dirty="0"/>
              <a:t>был запущен общеевропейский процесс</a:t>
            </a:r>
          </a:p>
          <a:p>
            <a:r>
              <a:rPr lang="ru-RU" sz="2200" dirty="0"/>
              <a:t>по вопросам организации Общеевропейского совещания по безопасности </a:t>
            </a:r>
            <a:r>
              <a:rPr lang="ru-RU" sz="2200" dirty="0" smtClean="0"/>
              <a:t>и сотрудничеству </a:t>
            </a:r>
            <a:r>
              <a:rPr lang="ru-RU" sz="2200" dirty="0"/>
              <a:t>в Европе, в итоге давшего в 1975 г. в Хельсинки жизнь Заключительному акту. В то время в МИД </a:t>
            </a:r>
            <a:r>
              <a:rPr lang="ru-RU" sz="2200" dirty="0" smtClean="0"/>
              <a:t>СССР был </a:t>
            </a:r>
            <a:r>
              <a:rPr lang="ru-RU" sz="2200" dirty="0"/>
              <a:t>сформирован соответствующий</a:t>
            </a:r>
          </a:p>
          <a:p>
            <a:r>
              <a:rPr lang="ru-RU" sz="2200" dirty="0"/>
              <a:t>Отдел, а затем Управление по вопросам</a:t>
            </a:r>
          </a:p>
          <a:p>
            <a:r>
              <a:rPr lang="ru-RU" sz="2200" dirty="0"/>
              <a:t>безопасности и сотрудничеству в Европе (УБСЕ). </a:t>
            </a:r>
            <a:endParaRPr lang="ru-RU" sz="2200" dirty="0" smtClean="0"/>
          </a:p>
          <a:p>
            <a:r>
              <a:rPr lang="ru-RU" sz="2200" dirty="0" smtClean="0"/>
              <a:t>Сейчас </a:t>
            </a:r>
            <a:r>
              <a:rPr lang="ru-RU" sz="2200" dirty="0"/>
              <a:t>это </a:t>
            </a:r>
            <a:r>
              <a:rPr lang="ru-RU" sz="2200" dirty="0">
                <a:solidFill>
                  <a:schemeClr val="accent4"/>
                </a:solidFill>
              </a:rPr>
              <a:t>Департамент общеевропейского сотрудничества </a:t>
            </a:r>
            <a:r>
              <a:rPr lang="ru-RU" sz="2200" dirty="0"/>
              <a:t>(ДОС</a:t>
            </a:r>
            <a:r>
              <a:rPr lang="ru-RU" sz="2200" dirty="0" smtClean="0"/>
              <a:t>), курирующий </a:t>
            </a:r>
            <a:r>
              <a:rPr lang="ru-RU" sz="2200" dirty="0"/>
              <a:t>проблематику сотрудничества России с европейскими организациями.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09" y="282299"/>
            <a:ext cx="418831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43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5780" y="295067"/>
            <a:ext cx="11627554" cy="632480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Второй «коренной», с </a:t>
            </a:r>
            <a:r>
              <a:rPr lang="ru-RU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традициями, уходящими </a:t>
            </a:r>
            <a:r>
              <a:rPr lang="ru-RU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 Посольскому </a:t>
            </a:r>
            <a:r>
              <a:rPr lang="ru-RU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приказу, блок </a:t>
            </a:r>
            <a:r>
              <a:rPr lang="ru-RU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азиатский. </a:t>
            </a:r>
            <a:endParaRPr lang="ru-RU" sz="24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ru-RU" sz="2100" dirty="0" smtClean="0"/>
          </a:p>
          <a:p>
            <a:r>
              <a:rPr lang="ru-RU" sz="2100" dirty="0" smtClean="0"/>
              <a:t>В </a:t>
            </a:r>
            <a:r>
              <a:rPr lang="ru-RU" sz="2100" dirty="0"/>
              <a:t>ведении </a:t>
            </a:r>
            <a:r>
              <a:rPr lang="ru-RU" sz="2100" dirty="0">
                <a:solidFill>
                  <a:schemeClr val="accent4"/>
                </a:solidFill>
              </a:rPr>
              <a:t>Первого департамента Азии </a:t>
            </a:r>
            <a:r>
              <a:rPr lang="ru-RU" sz="2100" dirty="0"/>
              <a:t>(1 ДА</a:t>
            </a:r>
            <a:r>
              <a:rPr lang="ru-RU" sz="2100" dirty="0" smtClean="0"/>
              <a:t>) – </a:t>
            </a:r>
            <a:r>
              <a:rPr lang="ru-RU" sz="2100" dirty="0"/>
              <a:t>отношения с КНР, Монголией, КНДР, Республикой Корея, тематика </a:t>
            </a:r>
            <a:r>
              <a:rPr lang="ru-RU" sz="2100" dirty="0" smtClean="0"/>
              <a:t>Тайваня и </a:t>
            </a:r>
            <a:r>
              <a:rPr lang="ru-RU" sz="2100" dirty="0"/>
              <a:t>Гонконга. Вопросы урегулирования</a:t>
            </a:r>
          </a:p>
          <a:p>
            <a:r>
              <a:rPr lang="ru-RU" sz="2100" dirty="0"/>
              <a:t>ядерной проблемы Корейского полуострова возложены на Посла по особым</a:t>
            </a:r>
          </a:p>
          <a:p>
            <a:r>
              <a:rPr lang="ru-RU" sz="2100" dirty="0"/>
              <a:t>поручениям.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>
                <a:solidFill>
                  <a:schemeClr val="accent4"/>
                </a:solidFill>
              </a:rPr>
              <a:t>Второй </a:t>
            </a:r>
            <a:r>
              <a:rPr lang="ru-RU" sz="2100" dirty="0">
                <a:solidFill>
                  <a:schemeClr val="accent4"/>
                </a:solidFill>
              </a:rPr>
              <a:t>департамент </a:t>
            </a:r>
            <a:r>
              <a:rPr lang="ru-RU" sz="2100" dirty="0" smtClean="0">
                <a:solidFill>
                  <a:schemeClr val="accent4"/>
                </a:solidFill>
              </a:rPr>
              <a:t>Азии </a:t>
            </a:r>
            <a:r>
              <a:rPr lang="ru-RU" sz="2100" dirty="0" smtClean="0"/>
              <a:t>(2 </a:t>
            </a:r>
            <a:r>
              <a:rPr lang="ru-RU" sz="2100" dirty="0"/>
              <a:t>ДА) занимается странами </a:t>
            </a:r>
            <a:r>
              <a:rPr lang="ru-RU" sz="2100" dirty="0" smtClean="0"/>
              <a:t>Южной Азии</a:t>
            </a:r>
            <a:r>
              <a:rPr lang="ru-RU" sz="2100" dirty="0"/>
              <a:t>, к которым отнесены Индия, Бангладеш, Пакистан, Мальдивская Республика, Непал и Шри-Ланка.</a:t>
            </a:r>
          </a:p>
          <a:p>
            <a:endParaRPr lang="ru-RU" sz="2100" dirty="0" smtClean="0"/>
          </a:p>
          <a:p>
            <a:r>
              <a:rPr lang="ru-RU" sz="2100" dirty="0" smtClean="0"/>
              <a:t>Несколько </a:t>
            </a:r>
            <a:r>
              <a:rPr lang="ru-RU" sz="2100" dirty="0"/>
              <a:t>более «пёстро» </a:t>
            </a:r>
            <a:r>
              <a:rPr lang="ru-RU" sz="2100" dirty="0" smtClean="0"/>
              <a:t>выглядит </a:t>
            </a:r>
            <a:r>
              <a:rPr lang="ru-RU" sz="2100" dirty="0" smtClean="0">
                <a:solidFill>
                  <a:schemeClr val="accent4"/>
                </a:solidFill>
              </a:rPr>
              <a:t>Третий </a:t>
            </a:r>
            <a:r>
              <a:rPr lang="ru-RU" sz="2100" dirty="0">
                <a:solidFill>
                  <a:schemeClr val="accent4"/>
                </a:solidFill>
              </a:rPr>
              <a:t>департамент Азии </a:t>
            </a:r>
            <a:r>
              <a:rPr lang="ru-RU" sz="2100" dirty="0"/>
              <a:t>(3 ДА), в который вошли страны Дальнего </a:t>
            </a:r>
            <a:r>
              <a:rPr lang="ru-RU" sz="2100" dirty="0" smtClean="0"/>
              <a:t>Востока и </a:t>
            </a:r>
            <a:r>
              <a:rPr lang="ru-RU" sz="2100" dirty="0"/>
              <a:t>Тихоокеанской части Азии: </a:t>
            </a:r>
            <a:r>
              <a:rPr lang="ru-RU" sz="2100" dirty="0" smtClean="0"/>
              <a:t>Япония, Страны Индокитая</a:t>
            </a:r>
            <a:r>
              <a:rPr lang="ru-RU" sz="2100" dirty="0"/>
              <a:t>, </a:t>
            </a:r>
            <a:r>
              <a:rPr lang="ru-RU" sz="2100" dirty="0" err="1"/>
              <a:t>Южнотихоокеанского</a:t>
            </a:r>
            <a:r>
              <a:rPr lang="ru-RU" sz="2100" dirty="0"/>
              <a:t> </a:t>
            </a:r>
            <a:r>
              <a:rPr lang="ru-RU" sz="2100" dirty="0" err="1"/>
              <a:t>субрегиона</a:t>
            </a:r>
            <a:r>
              <a:rPr lang="ru-RU" sz="2100" dirty="0"/>
              <a:t> и Юго-Восточной Азии </a:t>
            </a:r>
            <a:r>
              <a:rPr lang="ru-RU" sz="2100" dirty="0" smtClean="0"/>
              <a:t>- всего </a:t>
            </a:r>
            <a:r>
              <a:rPr lang="ru-RU" sz="2100" dirty="0"/>
              <a:t>16.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Обусловленным </a:t>
            </a:r>
            <a:r>
              <a:rPr lang="ru-RU" sz="2100" dirty="0"/>
              <a:t>происходящими в Азии геополитическими явлениями последних десятилетий стало нововведение – появление в структуре </a:t>
            </a:r>
            <a:r>
              <a:rPr lang="ru-RU" sz="2100" dirty="0" smtClean="0"/>
              <a:t>ЦА Министерства </a:t>
            </a:r>
            <a:r>
              <a:rPr lang="ru-RU" sz="2100" dirty="0"/>
              <a:t>сначала Управления общих проблем </a:t>
            </a:r>
            <a:r>
              <a:rPr lang="ru-RU" sz="2100" dirty="0" smtClean="0"/>
              <a:t>азиатско-тихоокеанского региона </a:t>
            </a:r>
            <a:r>
              <a:rPr lang="ru-RU" sz="2100" dirty="0"/>
              <a:t>(УОПАТР), а затем Департамента Азиатско-Тихоокеанского региона (ДАТР). Сейчас это </a:t>
            </a:r>
            <a:r>
              <a:rPr lang="ru-RU" sz="2100" dirty="0" smtClean="0"/>
              <a:t>– </a:t>
            </a:r>
            <a:r>
              <a:rPr lang="ru-RU" sz="2100" dirty="0" smtClean="0">
                <a:solidFill>
                  <a:schemeClr val="accent4"/>
                </a:solidFill>
              </a:rPr>
              <a:t>Департамент азиатского </a:t>
            </a:r>
            <a:r>
              <a:rPr lang="ru-RU" sz="2100" dirty="0">
                <a:solidFill>
                  <a:schemeClr val="accent4"/>
                </a:solidFill>
              </a:rPr>
              <a:t>и тихоокеанского сотрудничества </a:t>
            </a:r>
            <a:r>
              <a:rPr lang="ru-RU" sz="2100" dirty="0"/>
              <a:t>(ДАТС).</a:t>
            </a:r>
          </a:p>
        </p:txBody>
      </p:sp>
    </p:spTree>
    <p:extLst>
      <p:ext uri="{BB962C8B-B14F-4D97-AF65-F5344CB8AC3E}">
        <p14:creationId xmlns:p14="http://schemas.microsoft.com/office/powerpoint/2010/main" val="1217080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83822" y="111654"/>
            <a:ext cx="11469511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Департамент азиатского и тихоокеанского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сотрудничества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(ДАТС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)</a:t>
            </a:r>
          </a:p>
          <a:p>
            <a:r>
              <a:rPr lang="ru-RU" sz="2000" dirty="0" smtClean="0"/>
              <a:t>Курирует </a:t>
            </a:r>
            <a:r>
              <a:rPr lang="ru-RU" sz="2000" dirty="0" smtClean="0"/>
              <a:t>вопросы </a:t>
            </a:r>
            <a:r>
              <a:rPr lang="ru-RU" sz="2000" dirty="0"/>
              <a:t>многостороннего сотрудничества в </a:t>
            </a:r>
            <a:r>
              <a:rPr lang="ru-RU" sz="2000" dirty="0" smtClean="0"/>
              <a:t>АТР.</a:t>
            </a:r>
          </a:p>
          <a:p>
            <a:endParaRPr lang="ru-RU" sz="2200" dirty="0"/>
          </a:p>
          <a:p>
            <a:r>
              <a:rPr lang="ru-RU" sz="2100" dirty="0"/>
              <a:t>ДАТС является молодым департаментом, созданным в 2001 году с целью продвижения интересов России на многосторонних площадках в </a:t>
            </a:r>
            <a:r>
              <a:rPr lang="ru-RU" sz="2100" dirty="0" smtClean="0"/>
              <a:t>АТР: </a:t>
            </a:r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b="1" dirty="0" smtClean="0"/>
              <a:t>АТЭС</a:t>
            </a:r>
            <a:r>
              <a:rPr lang="ru-RU" sz="2200" dirty="0" smtClean="0"/>
              <a:t> (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форум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экономики Азиатско-Тихоокеанского региона для сотрудничества в области региональной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торговли</a:t>
            </a:r>
            <a:r>
              <a:rPr lang="ru-RU" sz="2000" dirty="0" smtClean="0"/>
              <a:t>;</a:t>
            </a:r>
            <a:endParaRPr lang="ru-RU" sz="2000" dirty="0"/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b="1" dirty="0"/>
              <a:t>АСЕАН</a:t>
            </a:r>
            <a:r>
              <a:rPr lang="ru-RU" sz="2000" dirty="0"/>
              <a:t> (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политическая, экономическая и культурная региональная межправительственная организация 10 стран, расположенных в Юго-Восточной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Азии</a:t>
            </a:r>
            <a:r>
              <a:rPr lang="ru-RU" sz="2000" dirty="0" smtClean="0"/>
              <a:t>)</a:t>
            </a:r>
            <a:endParaRPr lang="ru-RU" sz="2000" dirty="0" smtClean="0"/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b="1" dirty="0" smtClean="0"/>
              <a:t>ШОС </a:t>
            </a:r>
            <a:r>
              <a:rPr lang="ru-RU" dirty="0" smtClean="0"/>
              <a:t>(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Шанхайская организация сотрудничества,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созданная лидерами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лидерами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Китая, России, Казахстана, Таджикистана, Киргизии и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Узбекистана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2200" dirty="0" smtClean="0"/>
              <a:t> </a:t>
            </a:r>
          </a:p>
          <a:p>
            <a:pPr marL="285750" indent="-28575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r>
              <a:rPr lang="ru-RU" sz="2000" dirty="0" smtClean="0"/>
              <a:t>Россия </a:t>
            </a:r>
            <a:r>
              <a:rPr lang="ru-RU" sz="2000" dirty="0"/>
              <a:t>участвует также в таких форумах, как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орум «Один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пояс и один путь»,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форум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«Азия — Европа» (АСЕМ),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Совещание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взаимодействию и мерам доверия в Азии  (СВМДА) ,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35000"/>
              <a:buFont typeface="Arial" panose="020B0604020202020204" pitchFamily="34" charset="0"/>
              <a:buChar char="•"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егиональный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форум АСЕАН по безопасности (АРФ), где одной из главных тем является борьба с терроризмом в регионе.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dirty="0" smtClean="0"/>
          </a:p>
          <a:p>
            <a:r>
              <a:rPr lang="ru-RU" sz="2200" dirty="0"/>
              <a:t> </a:t>
            </a:r>
            <a:r>
              <a:rPr lang="ru-RU" sz="2000" dirty="0"/>
              <a:t>Россия выступает за развитие разнопланового сотрудничества со странами АТР на многосторонних площадках. З</a:t>
            </a:r>
            <a:r>
              <a:rPr lang="ru-RU" sz="2000" dirty="0" smtClean="0"/>
              <a:t>а </a:t>
            </a:r>
            <a:r>
              <a:rPr lang="ru-RU" sz="2000" dirty="0"/>
              <a:t>последние пять лет положение нашей страны в регионе значительно </a:t>
            </a:r>
            <a:r>
              <a:rPr lang="ru-RU" sz="2000" dirty="0" smtClean="0"/>
              <a:t>укрепилось.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75" y="3356621"/>
            <a:ext cx="2468739" cy="16458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759" y="133839"/>
            <a:ext cx="361524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53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32556" y="847150"/>
            <a:ext cx="1052124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Возникновение </a:t>
            </a:r>
            <a:r>
              <a:rPr lang="ru-RU" sz="2200" dirty="0" smtClean="0"/>
              <a:t>на </a:t>
            </a:r>
            <a:r>
              <a:rPr lang="ru-RU" sz="2200" dirty="0"/>
              <a:t>пространстве бывшего </a:t>
            </a:r>
            <a:r>
              <a:rPr lang="ru-RU" sz="2200" dirty="0" smtClean="0"/>
              <a:t>СССР стран СНГ обусловили </a:t>
            </a:r>
            <a:r>
              <a:rPr lang="ru-RU" sz="2200" dirty="0"/>
              <a:t>учреждение блока департаментов, к компетенции которых относится проблематика развития всесторонних связей со странами СНГ, бывшими союзными республиками, а </a:t>
            </a:r>
            <a:r>
              <a:rPr lang="ru-RU" sz="2200" dirty="0" smtClean="0"/>
              <a:t>также интеграционные </a:t>
            </a:r>
            <a:r>
              <a:rPr lang="ru-RU" sz="2200" dirty="0"/>
              <a:t>процессы и участие </a:t>
            </a:r>
            <a:r>
              <a:rPr lang="ru-RU" sz="2200" dirty="0" smtClean="0"/>
              <a:t>в организациях</a:t>
            </a:r>
            <a:r>
              <a:rPr lang="ru-RU" sz="2200" dirty="0"/>
              <a:t>, созданных этими странами и Россией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 </a:t>
            </a:r>
          </a:p>
          <a:p>
            <a:r>
              <a:rPr lang="ru-RU" sz="2200" dirty="0" smtClean="0"/>
              <a:t>После </a:t>
            </a:r>
            <a:r>
              <a:rPr lang="ru-RU" sz="2200" dirty="0"/>
              <a:t>ряда предпринятых в 90-е гг. попыток передать </a:t>
            </a:r>
            <a:r>
              <a:rPr lang="ru-RU" sz="2200" dirty="0" smtClean="0"/>
              <a:t>это новое </a:t>
            </a:r>
            <a:r>
              <a:rPr lang="ru-RU" sz="2200" dirty="0"/>
              <a:t>и важнейшее направление международной деятельности России отдельному министерству или госкомитету </a:t>
            </a:r>
            <a:r>
              <a:rPr lang="ru-RU" sz="2200" dirty="0" smtClean="0"/>
              <a:t>по делам </a:t>
            </a:r>
            <a:r>
              <a:rPr lang="ru-RU" sz="2200" dirty="0"/>
              <a:t>СНГ (Содружества) в </a:t>
            </a:r>
            <a:r>
              <a:rPr lang="ru-RU" sz="2200" dirty="0" smtClean="0"/>
              <a:t>конечном итоге </a:t>
            </a:r>
            <a:r>
              <a:rPr lang="ru-RU" sz="2200" dirty="0"/>
              <a:t>ожидаемо возобладал </a:t>
            </a:r>
            <a:r>
              <a:rPr lang="ru-RU" sz="2200" dirty="0" smtClean="0"/>
              <a:t>системный подход </a:t>
            </a:r>
            <a:r>
              <a:rPr lang="ru-RU" sz="2200" dirty="0"/>
              <a:t>к решению этой наиболее значимой задачи внешней политики России: </a:t>
            </a:r>
            <a:r>
              <a:rPr lang="ru-RU" sz="2200" dirty="0">
                <a:solidFill>
                  <a:schemeClr val="accent4"/>
                </a:solidFill>
              </a:rPr>
              <a:t>в МИДе были специально </a:t>
            </a:r>
            <a:r>
              <a:rPr lang="ru-RU" sz="2200" dirty="0" smtClean="0">
                <a:solidFill>
                  <a:schemeClr val="accent4"/>
                </a:solidFill>
              </a:rPr>
              <a:t>созданы четыре </a:t>
            </a:r>
            <a:r>
              <a:rPr lang="ru-RU" sz="2200" dirty="0">
                <a:solidFill>
                  <a:schemeClr val="accent4"/>
                </a:solidFill>
              </a:rPr>
              <a:t>департамента стран СНГ. </a:t>
            </a:r>
            <a:endParaRPr lang="ru-RU" sz="2200" dirty="0" smtClean="0">
              <a:solidFill>
                <a:schemeClr val="accent4"/>
              </a:solidFill>
            </a:endParaRPr>
          </a:p>
          <a:p>
            <a:endParaRPr lang="ru-RU" sz="2200" dirty="0" smtClean="0"/>
          </a:p>
          <a:p>
            <a:r>
              <a:rPr lang="ru-RU" sz="2200" dirty="0" smtClean="0"/>
              <a:t>Идея «растворить</a:t>
            </a:r>
            <a:r>
              <a:rPr lang="ru-RU" sz="2200" dirty="0"/>
              <a:t>» эту тематику в существовавших территориальных департаментах по принципу региональной, </a:t>
            </a:r>
            <a:r>
              <a:rPr lang="ru-RU" sz="2200" dirty="0" smtClean="0"/>
              <a:t>чисто географической </a:t>
            </a:r>
            <a:r>
              <a:rPr lang="ru-RU" sz="2200" dirty="0"/>
              <a:t>принадлежности </a:t>
            </a:r>
            <a:r>
              <a:rPr lang="ru-RU" sz="2200" dirty="0" smtClean="0"/>
              <a:t>была ненадолго </a:t>
            </a:r>
            <a:r>
              <a:rPr lang="ru-RU" sz="2200" dirty="0"/>
              <a:t>воплощена, но не сработала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43594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45823" y="349956"/>
            <a:ext cx="7868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 настоящее время </a:t>
            </a:r>
            <a:r>
              <a:rPr lang="ru-RU" sz="2400" b="1" i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 СНГ </a:t>
            </a:r>
            <a:r>
              <a:rPr lang="ru-RU" sz="2400" dirty="0" smtClean="0"/>
              <a:t>структуры Центрального аппарата </a:t>
            </a:r>
            <a:r>
              <a:rPr lang="ru-RU" sz="2400" dirty="0"/>
              <a:t>МИДа выглядит </a:t>
            </a:r>
            <a:r>
              <a:rPr lang="ru-RU" sz="2400" dirty="0" smtClean="0"/>
              <a:t>следующим образом</a:t>
            </a:r>
            <a:r>
              <a:rPr lang="ru-RU"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3379" y="1896533"/>
            <a:ext cx="7473244" cy="415498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4"/>
                </a:solidFill>
              </a:rPr>
              <a:t>Первый департамент стран </a:t>
            </a:r>
            <a:r>
              <a:rPr lang="ru-RU" sz="2200" dirty="0" smtClean="0">
                <a:solidFill>
                  <a:schemeClr val="accent4"/>
                </a:solidFill>
              </a:rPr>
              <a:t>СНГ </a:t>
            </a:r>
            <a:r>
              <a:rPr lang="ru-RU" sz="2200" dirty="0" smtClean="0"/>
              <a:t>(1 </a:t>
            </a:r>
            <a:r>
              <a:rPr lang="ru-RU" sz="2200" dirty="0"/>
              <a:t>ДСНГ) ведет комплекс вопросов </a:t>
            </a:r>
            <a:r>
              <a:rPr lang="ru-RU" sz="2200" dirty="0" smtClean="0"/>
              <a:t>по обеспечению </a:t>
            </a:r>
            <a:r>
              <a:rPr lang="ru-RU" sz="2200" dirty="0"/>
              <a:t>работы уставных </a:t>
            </a:r>
            <a:r>
              <a:rPr lang="ru-RU" sz="2200" dirty="0" smtClean="0"/>
              <a:t>органов СНГ</a:t>
            </a:r>
            <a:r>
              <a:rPr lang="ru-RU" sz="2200" dirty="0"/>
              <a:t>, </a:t>
            </a:r>
            <a:r>
              <a:rPr lang="ru-RU" sz="2200" dirty="0" err="1"/>
              <a:t>ЕврАзЭС</a:t>
            </a:r>
            <a:r>
              <a:rPr lang="ru-RU" sz="2200" dirty="0"/>
              <a:t>, Таможенного союза </a:t>
            </a:r>
            <a:r>
              <a:rPr lang="ru-RU" sz="2200" dirty="0" smtClean="0"/>
              <a:t>и ЕЭП </a:t>
            </a:r>
            <a:r>
              <a:rPr lang="ru-RU" sz="2200" dirty="0"/>
              <a:t>в рамках </a:t>
            </a:r>
            <a:r>
              <a:rPr lang="ru-RU" sz="2200" dirty="0" err="1"/>
              <a:t>ЕврАзЭС</a:t>
            </a:r>
            <a:r>
              <a:rPr lang="ru-RU" sz="2200" dirty="0"/>
              <a:t>, тематику Организации Договора о коллективной</a:t>
            </a:r>
          </a:p>
          <a:p>
            <a:r>
              <a:rPr lang="ru-RU" sz="2200" dirty="0"/>
              <a:t>безопасности (ОДКБ), сотрудничество </a:t>
            </a:r>
            <a:r>
              <a:rPr lang="ru-RU" sz="2200" dirty="0" smtClean="0"/>
              <a:t>в гуманитарной </a:t>
            </a:r>
            <a:r>
              <a:rPr lang="ru-RU" sz="2200" dirty="0"/>
              <a:t>сфере, охране границ </a:t>
            </a:r>
            <a:r>
              <a:rPr lang="ru-RU" sz="2200" dirty="0" smtClean="0"/>
              <a:t>и правопорядка</a:t>
            </a:r>
            <a:r>
              <a:rPr lang="ru-RU" sz="2200" dirty="0"/>
              <a:t>, в борьбе с терроризмом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В этом тематическом блоке функционируют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Постоянный представитель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 при </a:t>
            </a:r>
            <a:r>
              <a:rPr 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ЕврАзЭС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Полномочный представитель России при ОДКБ </a:t>
            </a:r>
            <a:r>
              <a:rPr lang="ru-RU" sz="2200" dirty="0"/>
              <a:t>- оба в </a:t>
            </a:r>
            <a:r>
              <a:rPr lang="ru-RU" sz="2200" dirty="0" smtClean="0"/>
              <a:t>качестве послов </a:t>
            </a:r>
            <a:r>
              <a:rPr lang="ru-RU" sz="2200" dirty="0"/>
              <a:t>по особым </a:t>
            </a:r>
            <a:r>
              <a:rPr lang="ru-RU" sz="2200" dirty="0" smtClean="0"/>
              <a:t>поручениям.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87192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41777" y="1162755"/>
            <a:ext cx="9525002" cy="452431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/>
                </a:solidFill>
              </a:rPr>
              <a:t>Второй департамент стран СНГ </a:t>
            </a:r>
            <a:r>
              <a:rPr lang="ru-RU" sz="2400" dirty="0" smtClean="0"/>
              <a:t>(2 ДСНГ) курирует двусторонние отношения с Белоруссией, Украиной и Молдавией. </a:t>
            </a:r>
          </a:p>
          <a:p>
            <a:endParaRPr lang="ru-RU" sz="2400" dirty="0" smtClean="0"/>
          </a:p>
          <a:p>
            <a:r>
              <a:rPr lang="ru-RU" sz="2400" dirty="0" smtClean="0"/>
              <a:t>Отношения России с такими центрально-азиатскими странами, как</a:t>
            </a:r>
          </a:p>
          <a:p>
            <a:r>
              <a:rPr lang="ru-RU" sz="2400" dirty="0" smtClean="0"/>
              <a:t>Таджикистан, Туркмения, Казахстан, Киргизия, Узбекистан находятся в ведении </a:t>
            </a:r>
            <a:r>
              <a:rPr lang="ru-RU" sz="2400" dirty="0" smtClean="0">
                <a:solidFill>
                  <a:schemeClr val="accent4"/>
                </a:solidFill>
              </a:rPr>
              <a:t>Третьего департамента стран СНГ</a:t>
            </a:r>
            <a:r>
              <a:rPr lang="ru-RU" sz="2400" dirty="0" smtClean="0"/>
              <a:t> (3 ДСНГ), который также курирует работу российской делегации в Совместной российско-казахстанской демаркационной комиссии.</a:t>
            </a:r>
          </a:p>
          <a:p>
            <a:endParaRPr lang="ru-RU" sz="2400" dirty="0" smtClean="0"/>
          </a:p>
          <a:p>
            <a:r>
              <a:rPr lang="ru-RU" sz="2400" dirty="0"/>
              <a:t>Закавказский регион, а точнее дипломатические отношения с </a:t>
            </a:r>
            <a:r>
              <a:rPr lang="ru-RU" sz="2400" dirty="0" smtClean="0"/>
              <a:t>Абхазией, Азербайджаном</a:t>
            </a:r>
            <a:r>
              <a:rPr lang="ru-RU" sz="2400" dirty="0"/>
              <a:t>, Арменией, </a:t>
            </a:r>
            <a:r>
              <a:rPr lang="ru-RU" sz="2400" dirty="0" smtClean="0"/>
              <a:t>Грузией, Южной </a:t>
            </a:r>
            <a:r>
              <a:rPr lang="ru-RU" sz="2400" dirty="0"/>
              <a:t>Осетией, - сфера компетенции </a:t>
            </a:r>
            <a:r>
              <a:rPr lang="ru-RU" sz="2400" dirty="0">
                <a:solidFill>
                  <a:schemeClr val="accent4"/>
                </a:solidFill>
              </a:rPr>
              <a:t>Четвертого департамента </a:t>
            </a:r>
            <a:r>
              <a:rPr lang="ru-RU" sz="2400" dirty="0" smtClean="0">
                <a:solidFill>
                  <a:schemeClr val="accent4"/>
                </a:solidFill>
              </a:rPr>
              <a:t>стран СНГ</a:t>
            </a:r>
            <a:r>
              <a:rPr lang="ru-RU" sz="2400" dirty="0" smtClean="0"/>
              <a:t> </a:t>
            </a:r>
            <a:r>
              <a:rPr lang="ru-RU" sz="2400" dirty="0"/>
              <a:t>(4 ДСНГ)</a:t>
            </a:r>
          </a:p>
        </p:txBody>
      </p:sp>
    </p:spTree>
    <p:extLst>
      <p:ext uri="{BB962C8B-B14F-4D97-AF65-F5344CB8AC3E}">
        <p14:creationId xmlns:p14="http://schemas.microsoft.com/office/powerpoint/2010/main" val="1871265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41867" y="629388"/>
            <a:ext cx="108119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Функциональные департаменты МИД</a:t>
            </a:r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К функциональным департаментам относятся те департа­менты </a:t>
            </a:r>
          </a:p>
          <a:p>
            <a:r>
              <a:rPr lang="ru-RU" sz="2400" dirty="0"/>
              <a:t>Министерства иностранных дел РФ, которые занимают­ся не </a:t>
            </a:r>
          </a:p>
          <a:p>
            <a:r>
              <a:rPr lang="ru-RU" sz="2400" dirty="0"/>
              <a:t>отдельными странами или регионами, а </a:t>
            </a:r>
            <a:r>
              <a:rPr lang="ru-RU" sz="2400" dirty="0">
                <a:solidFill>
                  <a:schemeClr val="accent4"/>
                </a:solidFill>
              </a:rPr>
              <a:t>проблемами или вопросами в целом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Эту </a:t>
            </a:r>
            <a:r>
              <a:rPr lang="ru-RU" sz="2400" dirty="0"/>
              <a:t>категорию департаментов </a:t>
            </a:r>
            <a:r>
              <a:rPr lang="ru-RU" sz="2400" dirty="0" smtClean="0"/>
              <a:t>условно можно </a:t>
            </a:r>
            <a:r>
              <a:rPr lang="ru-RU" sz="2400" dirty="0"/>
              <a:t>разделить </a:t>
            </a:r>
            <a:r>
              <a:rPr lang="ru-RU" sz="2400" dirty="0" smtClean="0"/>
              <a:t>на</a:t>
            </a:r>
          </a:p>
          <a:p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политические</a:t>
            </a:r>
            <a:r>
              <a:rPr lang="ru-RU" sz="2400" dirty="0"/>
              <a:t>, непосредственно участвующие в реализации уставных задач </a:t>
            </a:r>
            <a:r>
              <a:rPr lang="ru-RU" sz="2400" dirty="0" smtClean="0"/>
              <a:t>Министерства, </a:t>
            </a:r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200000"/>
              <a:buFont typeface="Arial" panose="020B0604020202020204" pitchFamily="34" charset="0"/>
              <a:buChar char="•"/>
            </a:pPr>
            <a:r>
              <a:rPr lang="ru-RU" sz="2400" dirty="0" smtClean="0"/>
              <a:t>вспомогательные</a:t>
            </a:r>
            <a:r>
              <a:rPr lang="ru-RU" sz="2400" dirty="0"/>
              <a:t>, которые обеспечивают функционирование всей </a:t>
            </a:r>
            <a:r>
              <a:rPr lang="ru-RU" sz="2400" dirty="0" smtClean="0"/>
              <a:t>системы МИДа</a:t>
            </a:r>
            <a:r>
              <a:rPr lang="ru-RU" sz="2400" dirty="0"/>
              <a:t>, включая и его загранучреждения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157" y="248355"/>
            <a:ext cx="361524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50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911" y="1229515"/>
            <a:ext cx="1051984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 </a:t>
            </a:r>
            <a:endParaRPr lang="ru-RU" sz="2200" dirty="0" smtClean="0"/>
          </a:p>
          <a:p>
            <a:r>
              <a:rPr lang="ru-RU" sz="2200" dirty="0" smtClean="0"/>
              <a:t>Среди функциональных департаментов есть </a:t>
            </a:r>
            <a:r>
              <a:rPr lang="ru-RU" sz="2200" dirty="0"/>
              <a:t>три департамента, которые отличаются тем, что находятся в непосредственном подчине­нии у министра, а не его заместителей, как все остальные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 </a:t>
            </a:r>
            <a:endParaRPr lang="ru-RU" sz="22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068" y="146722"/>
            <a:ext cx="3615241" cy="7620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2911" y="3573410"/>
            <a:ext cx="107808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)Департамент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внешнеполитического планирования (ДВП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r>
              <a:rPr lang="ru-RU" sz="2200" dirty="0"/>
              <a:t> ана­лизирует общие проблемы и тенденции современных междуна­родных отношений, </a:t>
            </a:r>
            <a:r>
              <a:rPr lang="ru-RU" sz="2200" dirty="0" smtClean="0"/>
              <a:t>формулирует </a:t>
            </a:r>
            <a:r>
              <a:rPr lang="ru-RU" sz="2200" dirty="0"/>
              <a:t>конкретные предложения в этих сферах, а также готовит важнейшие внешнеполитические выступления министра. ДВП тесно сотрудничает с экспертным сообществом и политологическими центрами, поддерживает контакты с на­учной общественностью.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менно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 ДВП возложена задача подготовки и обобщения материалов для уча­стия России, в том числе на уровне Президента 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РФ.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408690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07800" y="1084441"/>
            <a:ext cx="1118728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За весь комплекс проблем международного частного, между­народного публичного и международного экономического права отвечает </a:t>
            </a:r>
            <a:r>
              <a:rPr lang="ru-RU" sz="24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Правовой департамент (ДП)</a:t>
            </a:r>
            <a:r>
              <a:rPr lang="ru-RU" sz="2400" dirty="0"/>
              <a:t>. </a:t>
            </a:r>
            <a:r>
              <a:rPr lang="ru-RU" sz="2200" dirty="0"/>
              <a:t>Он также обеспечивает участие Российской Федерации в различных договорах, конвенциях и соглашениях, подготовку юридических заключений по го­товящимся к подписанию международным документам, отслежи­вает проблематику, связанную с государственными границами РФ.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ДП работают опытные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юристы-международники.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07800" y="3707368"/>
            <a:ext cx="1128888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ru-RU" sz="2200" dirty="0" smtClean="0"/>
              <a:t>Работу </a:t>
            </a:r>
            <a:r>
              <a:rPr lang="ru-RU" sz="2200" dirty="0"/>
              <a:t>со средствами массовой информации и об­щественным </a:t>
            </a:r>
            <a:r>
              <a:rPr lang="ru-RU" sz="2200" dirty="0" smtClean="0"/>
              <a:t>мнением поручена </a:t>
            </a:r>
            <a:r>
              <a:rPr lang="ru-RU" sz="24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Департаменту информации и печати (ДИП). </a:t>
            </a:r>
            <a:r>
              <a:rPr lang="ru-RU" sz="2200" dirty="0"/>
              <a:t>Этот Депар­тамент систематически отслеживает и анализирует международ­ные информационные процессы, работает с российской и зарубежной </a:t>
            </a:r>
            <a:r>
              <a:rPr lang="ru-RU" sz="2200" dirty="0" smtClean="0"/>
              <a:t>прессой </a:t>
            </a:r>
            <a:r>
              <a:rPr lang="ru-RU" sz="2200" dirty="0"/>
              <a:t>распростра­няет информацию об официальной позиции России по тому или иному вопросу, осуществляет информационно-разъяснитель­ную работу от имени </a:t>
            </a:r>
            <a:r>
              <a:rPr lang="ru-RU" sz="2200" dirty="0" smtClean="0"/>
              <a:t>Министерства.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ДИП является официальным представите­лем Министерства иностранных дел РФ, уполномоченным его руководством делать официальные заявления от имени Мини­стерства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446" y="145729"/>
            <a:ext cx="361524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34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044" y="221860"/>
            <a:ext cx="647982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 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Функциональные подразделения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:</a:t>
            </a:r>
          </a:p>
          <a:p>
            <a:endParaRPr lang="ru-RU" dirty="0"/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международных организаций (ДМО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по вопросам нераспространения и контроля над вооружениями (ДНКВ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внешнеполитического планирования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(ДВП);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Государственного протокола (ДГП);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международной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информационной безопасности (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ДМИБ) 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вопросам новых вызовов и угроз (ДНВ);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гуманитарному сотрудничеству и правам 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человека (ДГПЧ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работе с соотечественниками за рубежом (ДРС);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и 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печати (ДИП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лингвистического обеспечения (ДЛО);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связям с 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субъектами Федерации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парламентом и общественными объединениями (ДСПО);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экономического сотрудничества (ДЭС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41067" y="891212"/>
            <a:ext cx="520417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Ситуационно-кризисный центр (ДСКЦ)</a:t>
            </a:r>
            <a:endParaRPr lang="ru-RU" sz="19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Правовой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(ДП);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 (КАДРЫ, ДК);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(КД);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Историко-документальный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(ИДД);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безопасности (ДБ);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информационного обеспечения (ДИО);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дипломатическо-курьерской связи (ДДКС);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Валютно-финансовый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(ВФД);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специальной связи (ДСС);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делами (Департамент) (УДД);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капитального строительства и собственности за рубежом (</a:t>
            </a:r>
            <a:r>
              <a:rPr lang="ru-RU" sz="19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ДКСиСЗ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Clr>
                <a:schemeClr val="accent4"/>
              </a:buClr>
              <a:buSzPct val="90000"/>
              <a:buFont typeface="+mj-lt"/>
              <a:buAutoNum type="arabicPeriod" startAt="13"/>
            </a:pP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мобилизационной 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</a:t>
            </a: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29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004" y="19321"/>
            <a:ext cx="361524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20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9982" y="247946"/>
            <a:ext cx="1163108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В системе МИД </a:t>
            </a:r>
            <a:r>
              <a:rPr lang="ru-RU" sz="2200" dirty="0"/>
              <a:t>главную координирующую </a:t>
            </a:r>
            <a:r>
              <a:rPr lang="ru-RU" sz="2200" dirty="0" smtClean="0"/>
              <a:t>роль играет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Коллегия Министерства иностранных дел </a:t>
            </a:r>
            <a:r>
              <a:rPr lang="ru-RU" sz="2200" dirty="0"/>
              <a:t>– совещательный </a:t>
            </a:r>
            <a:r>
              <a:rPr lang="ru-RU" sz="2200" dirty="0" smtClean="0"/>
              <a:t>орган при </a:t>
            </a:r>
            <a:r>
              <a:rPr lang="ru-RU" sz="2200" dirty="0"/>
              <a:t>Министре, состоящий из 25 человек.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По </a:t>
            </a:r>
            <a:r>
              <a:rPr lang="ru-RU" sz="2200" dirty="0"/>
              <a:t>должности в нее входят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заместители Министра, Гендиректор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глава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подведомственного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агентства 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Россотрудничество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Остальные </a:t>
            </a:r>
            <a:r>
              <a:rPr lang="ru-RU" sz="2200" dirty="0"/>
              <a:t>–  назначаются персональными указами </a:t>
            </a:r>
            <a:r>
              <a:rPr lang="ru-RU" sz="2200" dirty="0" smtClean="0"/>
              <a:t>Президента по представлению Министра.  (</a:t>
            </a:r>
            <a:r>
              <a:rPr lang="ru-RU" b="1" dirty="0" smtClean="0"/>
              <a:t>На данный момент это: </a:t>
            </a:r>
            <a:r>
              <a:rPr lang="ru-RU" b="1" dirty="0" smtClean="0">
                <a:solidFill>
                  <a:schemeClr val="accent4"/>
                </a:solidFill>
              </a:rPr>
              <a:t>1</a:t>
            </a:r>
            <a:r>
              <a:rPr lang="ru-RU" b="1" dirty="0" smtClean="0"/>
              <a:t>.Чрезвычайный </a:t>
            </a:r>
            <a:r>
              <a:rPr lang="ru-RU" b="1" dirty="0"/>
              <a:t>и Полномочный Посол Российской Федерации в Республике </a:t>
            </a:r>
            <a:r>
              <a:rPr lang="ru-RU" b="1" dirty="0" smtClean="0"/>
              <a:t>Белоруссия,  </a:t>
            </a:r>
            <a:r>
              <a:rPr lang="ru-RU" b="1" dirty="0" smtClean="0">
                <a:solidFill>
                  <a:schemeClr val="accent4"/>
                </a:solidFill>
              </a:rPr>
              <a:t>2. </a:t>
            </a:r>
            <a:r>
              <a:rPr lang="ru-RU" b="1" dirty="0" smtClean="0"/>
              <a:t>генеральный </a:t>
            </a:r>
            <a:r>
              <a:rPr lang="ru-RU" b="1" dirty="0"/>
              <a:t>секретарь - руководитель секретариата </a:t>
            </a:r>
            <a:r>
              <a:rPr lang="ru-RU" b="1" dirty="0" smtClean="0"/>
              <a:t>Министра, </a:t>
            </a:r>
            <a:r>
              <a:rPr lang="ru-RU" b="1" dirty="0" smtClean="0">
                <a:solidFill>
                  <a:schemeClr val="accent4"/>
                </a:solidFill>
              </a:rPr>
              <a:t>3. </a:t>
            </a:r>
            <a:r>
              <a:rPr lang="ru-RU" b="1" dirty="0" smtClean="0"/>
              <a:t>директор </a:t>
            </a:r>
            <a:r>
              <a:rPr lang="ru-RU" b="1" dirty="0"/>
              <a:t>Историко-документального </a:t>
            </a:r>
            <a:r>
              <a:rPr lang="ru-RU" b="1" dirty="0" smtClean="0"/>
              <a:t>департамента, </a:t>
            </a:r>
            <a:r>
              <a:rPr lang="ru-RU" b="1" dirty="0" smtClean="0">
                <a:solidFill>
                  <a:schemeClr val="accent4"/>
                </a:solidFill>
              </a:rPr>
              <a:t>4</a:t>
            </a:r>
            <a:r>
              <a:rPr lang="ru-RU" b="1" dirty="0" smtClean="0"/>
              <a:t>. директор </a:t>
            </a:r>
            <a:r>
              <a:rPr lang="ru-RU" b="1" dirty="0"/>
              <a:t>Консульского </a:t>
            </a:r>
            <a:r>
              <a:rPr lang="ru-RU" b="1" dirty="0" smtClean="0"/>
              <a:t>департамента,  </a:t>
            </a:r>
            <a:r>
              <a:rPr lang="ru-RU" b="1" dirty="0" smtClean="0">
                <a:solidFill>
                  <a:schemeClr val="accent4"/>
                </a:solidFill>
              </a:rPr>
              <a:t>5. </a:t>
            </a:r>
            <a:r>
              <a:rPr lang="ru-RU" b="1" dirty="0" smtClean="0"/>
              <a:t>директор </a:t>
            </a:r>
            <a:r>
              <a:rPr lang="ru-RU" b="1" dirty="0"/>
              <a:t>Департамента </a:t>
            </a:r>
            <a:r>
              <a:rPr lang="ru-RU" b="1" dirty="0" smtClean="0"/>
              <a:t>кадров, 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6. </a:t>
            </a:r>
            <a:r>
              <a:rPr lang="ru-RU" b="1" dirty="0" smtClean="0"/>
              <a:t>директор </a:t>
            </a:r>
            <a:r>
              <a:rPr lang="ru-RU" b="1" dirty="0"/>
              <a:t>Первого департамента стран </a:t>
            </a:r>
            <a:r>
              <a:rPr lang="ru-RU" b="1" dirty="0" smtClean="0"/>
              <a:t>СНГ,   </a:t>
            </a:r>
            <a:r>
              <a:rPr lang="ru-RU" b="1" dirty="0" smtClean="0">
                <a:solidFill>
                  <a:schemeClr val="accent4"/>
                </a:solidFill>
              </a:rPr>
              <a:t>7. </a:t>
            </a:r>
            <a:r>
              <a:rPr lang="ru-RU" b="1" dirty="0" smtClean="0"/>
              <a:t>директор </a:t>
            </a:r>
            <a:r>
              <a:rPr lang="ru-RU" b="1" dirty="0"/>
              <a:t>Департамента информации и </a:t>
            </a:r>
            <a:r>
              <a:rPr lang="ru-RU" b="1" dirty="0" smtClean="0"/>
              <a:t>печати, 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8. </a:t>
            </a:r>
            <a:r>
              <a:rPr lang="ru-RU" b="1" dirty="0" smtClean="0"/>
              <a:t>директор </a:t>
            </a:r>
            <a:r>
              <a:rPr lang="ru-RU" b="1" dirty="0"/>
              <a:t>Второго департамента </a:t>
            </a:r>
            <a:r>
              <a:rPr lang="ru-RU" b="1" dirty="0" smtClean="0"/>
              <a:t>Азии, 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9. </a:t>
            </a:r>
            <a:r>
              <a:rPr lang="ru-RU" b="1" dirty="0" smtClean="0"/>
              <a:t>директор </a:t>
            </a:r>
            <a:r>
              <a:rPr lang="ru-RU" b="1" dirty="0"/>
              <a:t>3 </a:t>
            </a:r>
            <a:r>
              <a:rPr lang="ru-RU" b="1" dirty="0" smtClean="0"/>
              <a:t>ДСНГ,  </a:t>
            </a:r>
            <a:r>
              <a:rPr lang="ru-RU" b="1" dirty="0" smtClean="0">
                <a:solidFill>
                  <a:schemeClr val="accent4"/>
                </a:solidFill>
              </a:rPr>
              <a:t>10.</a:t>
            </a:r>
            <a:r>
              <a:rPr lang="ru-RU" b="1" dirty="0" smtClean="0"/>
              <a:t> директор </a:t>
            </a:r>
            <a:r>
              <a:rPr lang="ru-RU" b="1" dirty="0"/>
              <a:t>3 </a:t>
            </a:r>
            <a:r>
              <a:rPr lang="ru-RU" b="1" dirty="0" smtClean="0"/>
              <a:t>ЕД, 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11.</a:t>
            </a:r>
            <a:r>
              <a:rPr lang="ru-RU" b="1" dirty="0" smtClean="0"/>
              <a:t> </a:t>
            </a:r>
            <a:r>
              <a:rPr lang="ru-RU" b="1" dirty="0"/>
              <a:t>ректор МГИМО МИД </a:t>
            </a:r>
            <a:r>
              <a:rPr lang="ru-RU" b="1" dirty="0" smtClean="0"/>
              <a:t>России,  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12.</a:t>
            </a:r>
            <a:r>
              <a:rPr lang="ru-RU" b="1" dirty="0" smtClean="0"/>
              <a:t> ректор </a:t>
            </a:r>
            <a:r>
              <a:rPr lang="ru-RU" b="1" dirty="0"/>
              <a:t>ДА МИД </a:t>
            </a:r>
            <a:r>
              <a:rPr lang="ru-RU" b="1" dirty="0" smtClean="0"/>
              <a:t>России). </a:t>
            </a:r>
          </a:p>
          <a:p>
            <a:endParaRPr lang="ru-RU" b="1" dirty="0" smtClean="0"/>
          </a:p>
          <a:p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Рассматривая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важные вопросы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Министерства, Коллегия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итогам обстоятельного обсуждения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принимает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постановления, обязательные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исполнения в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системе МИДа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часть которых при необходимости оформляется приказами по Министерству. Решения принимаются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простым большинством голосов.</a:t>
            </a:r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4608" r="2938" b="22726"/>
          <a:stretch/>
        </p:blipFill>
        <p:spPr>
          <a:xfrm>
            <a:off x="5353401" y="3894668"/>
            <a:ext cx="5543551" cy="104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52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31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38666" y="278725"/>
            <a:ext cx="389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работы Коллегии МИД :</a:t>
            </a:r>
            <a:endParaRPr lang="ru-RU" sz="2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779" y="963047"/>
            <a:ext cx="111280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“</a:t>
            </a:r>
            <a:r>
              <a:rPr lang="ru-RU" sz="2000" dirty="0" smtClean="0"/>
              <a:t>Состоялось </a:t>
            </a:r>
            <a:r>
              <a:rPr lang="ru-RU" sz="2000" dirty="0"/>
              <a:t>заседание Коллегии МИД России на тему подготовки к предстоящим в октябре </a:t>
            </a:r>
            <a:r>
              <a:rPr lang="ru-RU" sz="2000" dirty="0" err="1"/>
              <a:t>с.г</a:t>
            </a:r>
            <a:r>
              <a:rPr lang="ru-RU" sz="2000" dirty="0"/>
              <a:t>. в Сочи саммиту и экономическому форуму Россия - Африка. В заседании приняли участие приглашенные представители </a:t>
            </a:r>
            <a:r>
              <a:rPr lang="ru-RU" sz="2000" dirty="0" err="1"/>
              <a:t>Минпромторга</a:t>
            </a:r>
            <a:r>
              <a:rPr lang="ru-RU" sz="2000" dirty="0"/>
              <a:t> России, Минэкономразвития России, Фонда «</a:t>
            </a:r>
            <a:r>
              <a:rPr lang="ru-RU" sz="2000" dirty="0" err="1"/>
              <a:t>Росконгресс</a:t>
            </a:r>
            <a:r>
              <a:rPr lang="ru-RU" sz="2000" dirty="0"/>
              <a:t>», АО «Российский экспортный центр», Института Африки Российской академии наук.</a:t>
            </a:r>
          </a:p>
          <a:p>
            <a:endParaRPr lang="ru-RU" sz="2000" dirty="0"/>
          </a:p>
          <a:p>
            <a:r>
              <a:rPr lang="ru-RU" sz="2000" dirty="0"/>
              <a:t>Было подчеркнуто, что проведение первого такого саммита отражает выход российско-африканских отношений на качественно новый уровень. Подробно рассмотрены </a:t>
            </a:r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задачи</a:t>
            </a:r>
            <a:r>
              <a:rPr lang="ru-RU" sz="2000" dirty="0"/>
              <a:t>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координации деятельности министерств и ведомств по решению вопросов содержательного наполнения встречи в верхах, ее организационное, протокольное и логистическое обеспечение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На заседании Коллегии была заслушана информация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согласовании итоговых документов </a:t>
            </a:r>
            <a:r>
              <a:rPr lang="ru-RU" sz="2000" dirty="0"/>
              <a:t>Сочинского саммита и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о планируемых на его «полях» двусторонних мероприятиях</a:t>
            </a:r>
            <a:r>
              <a:rPr lang="ru-RU" sz="2000" dirty="0"/>
              <a:t>, включая подписание документов о реализации взаимовыгодных проектов.</a:t>
            </a:r>
          </a:p>
          <a:p>
            <a:endParaRPr lang="ru-RU" sz="2000" dirty="0"/>
          </a:p>
          <a:p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Итоги обсуждения отражены в принятом Коллегией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постановлении</a:t>
            </a:r>
            <a:r>
              <a:rPr lang="ru-RU" sz="2000" dirty="0" smtClean="0"/>
              <a:t>.</a:t>
            </a:r>
            <a:r>
              <a:rPr lang="en-US" sz="2000" dirty="0" smtClean="0"/>
              <a:t>”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566771" y="6352143"/>
            <a:ext cx="422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пресс-релиза МИД РФ от 18.09.2019 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5871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34244" y="206010"/>
            <a:ext cx="11325578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Целям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планирования и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разноуровневого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координирования работы руководства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200" dirty="0"/>
              <a:t>подразделений и загранучреждений служат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 smtClean="0"/>
              <a:t>регулярные совещания</a:t>
            </a:r>
            <a:r>
              <a:rPr lang="en-US" sz="2100" dirty="0" smtClean="0"/>
              <a:t> </a:t>
            </a:r>
            <a:r>
              <a:rPr lang="ru-RU" sz="2100" dirty="0"/>
              <a:t>руководства Министерства у </a:t>
            </a:r>
            <a:r>
              <a:rPr lang="ru-RU" sz="2100" dirty="0" smtClean="0"/>
              <a:t>Министра,</a:t>
            </a:r>
            <a:r>
              <a:rPr lang="en-US" sz="2100" dirty="0" smtClean="0"/>
              <a:t>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 smtClean="0"/>
              <a:t>тематические </a:t>
            </a:r>
            <a:r>
              <a:rPr lang="ru-RU" sz="2100" dirty="0"/>
              <a:t>совещания,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 smtClean="0"/>
              <a:t>работа </a:t>
            </a:r>
            <a:r>
              <a:rPr lang="ru-RU" sz="2100" dirty="0" err="1"/>
              <a:t>междепартаментских</a:t>
            </a:r>
            <a:r>
              <a:rPr lang="ru-RU" sz="2100" dirty="0"/>
              <a:t> (общеминистерских) комиссий,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 smtClean="0"/>
              <a:t>в </a:t>
            </a:r>
            <a:r>
              <a:rPr lang="ru-RU" sz="2100" dirty="0"/>
              <a:t>ряде случаев </a:t>
            </a:r>
            <a:r>
              <a:rPr lang="ru-RU" sz="2100" dirty="0" smtClean="0"/>
              <a:t>и рабочих </a:t>
            </a:r>
            <a:r>
              <a:rPr lang="ru-RU" sz="2100" dirty="0"/>
              <a:t>групп по отдельным </a:t>
            </a:r>
            <a:r>
              <a:rPr lang="ru-RU" sz="2100" dirty="0" smtClean="0"/>
              <a:t>вопросам</a:t>
            </a:r>
            <a:r>
              <a:rPr lang="en-US" sz="2100" dirty="0" smtClean="0"/>
              <a:t> </a:t>
            </a:r>
            <a:r>
              <a:rPr lang="ru-RU" sz="2100" dirty="0" smtClean="0"/>
              <a:t>или </a:t>
            </a:r>
            <a:r>
              <a:rPr lang="ru-RU" sz="2100" dirty="0"/>
              <a:t>видам деятельности </a:t>
            </a:r>
            <a:r>
              <a:rPr lang="ru-RU" sz="2100" dirty="0" smtClean="0"/>
              <a:t>Министерства, включая </a:t>
            </a:r>
            <a:r>
              <a:rPr lang="ru-RU" sz="2100" dirty="0"/>
              <a:t>и ряд аспектов кадровых дел</a:t>
            </a:r>
            <a:r>
              <a:rPr lang="ru-RU" sz="21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Решающее значение для </a:t>
            </a:r>
            <a:r>
              <a:rPr lang="ru-RU" sz="2200" dirty="0" smtClean="0"/>
              <a:t>слаженного</a:t>
            </a:r>
            <a:r>
              <a:rPr lang="en-US" sz="2200" dirty="0" smtClean="0"/>
              <a:t> </a:t>
            </a:r>
            <a:r>
              <a:rPr lang="ru-RU" sz="2200" dirty="0" smtClean="0"/>
              <a:t>взаимодействия </a:t>
            </a:r>
            <a:r>
              <a:rPr lang="ru-RU" sz="2200" dirty="0"/>
              <a:t>в системе </a:t>
            </a:r>
            <a:r>
              <a:rPr lang="ru-RU" sz="2200" dirty="0" smtClean="0"/>
              <a:t>МИДа </a:t>
            </a:r>
            <a:r>
              <a:rPr lang="ru-RU" sz="2200" dirty="0"/>
              <a:t>имеют оптимальные схемы </a:t>
            </a:r>
            <a:r>
              <a:rPr lang="ru-RU" sz="2200" dirty="0" smtClean="0"/>
              <a:t>и</a:t>
            </a:r>
            <a:r>
              <a:rPr lang="en-US" sz="2200" dirty="0" smtClean="0"/>
              <a:t> </a:t>
            </a:r>
            <a:r>
              <a:rPr lang="ru-RU" sz="2200" dirty="0" smtClean="0"/>
              <a:t>четко </a:t>
            </a:r>
            <a:r>
              <a:rPr lang="ru-RU" sz="2200" dirty="0"/>
              <a:t>регламентированные </a:t>
            </a:r>
            <a:r>
              <a:rPr lang="ru-RU" sz="2200" dirty="0" smtClean="0"/>
              <a:t>технологии работы </a:t>
            </a:r>
            <a:r>
              <a:rPr lang="ru-RU" sz="2200" dirty="0"/>
              <a:t>с </a:t>
            </a:r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 smtClean="0"/>
          </a:p>
          <a:p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этом контексте на первом плане всегда находится вопрос эффективности «</a:t>
            </a:r>
            <a:r>
              <a:rPr lang="ru-RU" sz="2200" dirty="0" smtClean="0"/>
              <a:t>обратной»</a:t>
            </a:r>
            <a:r>
              <a:rPr lang="en-US" sz="2200" dirty="0" smtClean="0"/>
              <a:t> </a:t>
            </a:r>
            <a:r>
              <a:rPr lang="ru-RU" sz="2200" dirty="0" smtClean="0"/>
              <a:t>связи </a:t>
            </a:r>
            <a:r>
              <a:rPr lang="ru-RU" sz="2200" dirty="0"/>
              <a:t>между </a:t>
            </a:r>
            <a:endParaRPr lang="ru-RU" sz="2200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09067" y="3566857"/>
            <a:ext cx="6863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/>
              <a:t>поручениями, поступающими</a:t>
            </a:r>
            <a:r>
              <a:rPr lang="en-US" sz="2100" dirty="0"/>
              <a:t> </a:t>
            </a:r>
            <a:r>
              <a:rPr lang="ru-RU" sz="2100" dirty="0"/>
              <a:t>от руководства страны, </a:t>
            </a:r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/>
              <a:t>обращениями федеральных ведомств и организаций,</a:t>
            </a:r>
            <a:r>
              <a:rPr lang="en-US" sz="2100" dirty="0"/>
              <a:t> </a:t>
            </a:r>
            <a:endParaRPr lang="ru-RU" sz="2100" dirty="0"/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/>
              <a:t>указаниями руководства Министерства,</a:t>
            </a:r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100" dirty="0"/>
              <a:t>информацией послов и др.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56266" y="5664837"/>
            <a:ext cx="7845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000" dirty="0"/>
              <a:t>Центром и загранучреждениями,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000" dirty="0" smtClean="0"/>
              <a:t>Центром </a:t>
            </a:r>
            <a:r>
              <a:rPr lang="ru-RU" sz="2000" dirty="0"/>
              <a:t>и представительствами МИДа в субъектах федерации</a:t>
            </a:r>
            <a:r>
              <a:rPr lang="ru-RU" sz="2000" dirty="0" smtClean="0"/>
              <a:t>,</a:t>
            </a:r>
          </a:p>
          <a:p>
            <a:pPr marL="342900" indent="-3429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</a:pPr>
            <a:r>
              <a:rPr lang="ru-RU" sz="2000" dirty="0" smtClean="0"/>
              <a:t>также </a:t>
            </a:r>
            <a:r>
              <a:rPr lang="ru-RU" sz="2000" dirty="0"/>
              <a:t>этими представительствами и Загранучреждениями</a:t>
            </a:r>
          </a:p>
        </p:txBody>
      </p:sp>
    </p:spTree>
    <p:extLst>
      <p:ext uri="{BB962C8B-B14F-4D97-AF65-F5344CB8AC3E}">
        <p14:creationId xmlns:p14="http://schemas.microsoft.com/office/powerpoint/2010/main" val="2728688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9733" y="1648178"/>
            <a:ext cx="8240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8622" y="1515358"/>
            <a:ext cx="1047608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Послы </a:t>
            </a:r>
            <a:r>
              <a:rPr lang="ru-RU" sz="2200" dirty="0"/>
              <a:t>по особым поручениям </a:t>
            </a:r>
            <a:r>
              <a:rPr lang="ru-RU" sz="2200" dirty="0" smtClean="0"/>
              <a:t>плотно вписаны </a:t>
            </a:r>
            <a:r>
              <a:rPr lang="ru-RU" sz="2200" dirty="0"/>
              <a:t>в структуру Центрального аппарата, но, функционируя </a:t>
            </a:r>
            <a:r>
              <a:rPr lang="ru-RU" sz="2200" dirty="0" smtClean="0"/>
              <a:t>формально вне </a:t>
            </a:r>
            <a:r>
              <a:rPr lang="ru-RU" sz="2200" dirty="0"/>
              <a:t>департаментов,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наделены </a:t>
            </a:r>
            <a:r>
              <a:rPr lang="ru-RU" sz="22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особыми полномочиями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и занимают обособленное положение</a:t>
            </a:r>
            <a:r>
              <a:rPr lang="ru-RU" sz="2200" dirty="0"/>
              <a:t>. Посол по мере необходимости взаимодействует как с подразделениями Центрального аппарата, </a:t>
            </a:r>
            <a:r>
              <a:rPr lang="ru-RU" sz="2200" dirty="0" smtClean="0"/>
              <a:t>так и </a:t>
            </a:r>
            <a:r>
              <a:rPr lang="ru-RU" sz="2200" dirty="0"/>
              <a:t>с загранучреждениями МИДа и другими российскими ведомствами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Назначение на должность посла </a:t>
            </a:r>
            <a:r>
              <a:rPr lang="ru-RU" sz="2200" dirty="0" smtClean="0"/>
              <a:t>по особым </a:t>
            </a:r>
            <a:r>
              <a:rPr lang="ru-RU" sz="2200" dirty="0"/>
              <a:t>поручениям </a:t>
            </a:r>
            <a:r>
              <a:rPr lang="ru-RU" sz="2200" dirty="0" smtClean="0"/>
              <a:t>осуществляется приказом </a:t>
            </a:r>
            <a:r>
              <a:rPr lang="ru-RU" sz="2200" dirty="0"/>
              <a:t>Министра.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Каждый </a:t>
            </a:r>
            <a:r>
              <a:rPr lang="ru-RU" sz="2200" dirty="0"/>
              <a:t>из </a:t>
            </a:r>
            <a:r>
              <a:rPr lang="ru-RU" sz="2200" dirty="0" smtClean="0"/>
              <a:t>послов отвечает </a:t>
            </a:r>
            <a:r>
              <a:rPr lang="ru-RU" sz="2200" dirty="0"/>
              <a:t>за определенное </a:t>
            </a:r>
            <a:r>
              <a:rPr lang="ru-RU" sz="2200" dirty="0" smtClean="0"/>
              <a:t>направление работы </a:t>
            </a:r>
            <a:r>
              <a:rPr lang="ru-RU" sz="2200" dirty="0"/>
              <a:t>Министерства, которое </a:t>
            </a:r>
            <a:r>
              <a:rPr lang="ru-RU" sz="2200" dirty="0" smtClean="0"/>
              <a:t>может иметь </a:t>
            </a:r>
            <a:r>
              <a:rPr lang="ru-RU" sz="2200" dirty="0"/>
              <a:t>как внешнеполитическое измерение (например, возглавляет делегации на двусторонних переговорах </a:t>
            </a:r>
            <a:r>
              <a:rPr lang="ru-RU" sz="2200" dirty="0" smtClean="0"/>
              <a:t>или в </a:t>
            </a:r>
            <a:r>
              <a:rPr lang="ru-RU" sz="2200" dirty="0"/>
              <a:t>многосторонних механизмах), так и</a:t>
            </a:r>
          </a:p>
          <a:p>
            <a:r>
              <a:rPr lang="ru-RU" sz="2200" dirty="0"/>
              <a:t>внутренний характер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05490" y="248356"/>
            <a:ext cx="4418065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Послы по особым поручениям</a:t>
            </a:r>
            <a:endParaRPr lang="ru-RU" sz="2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45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59467" y="1772356"/>
            <a:ext cx="84666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Большинство послов по особым поручениям работают по </a:t>
            </a:r>
            <a:r>
              <a:rPr lang="ru-RU" sz="2200" dirty="0" smtClean="0"/>
              <a:t>проблематике, непосредственно </a:t>
            </a:r>
            <a:r>
              <a:rPr lang="ru-RU" sz="2200" dirty="0"/>
              <a:t>относящейся к ведению территориальных или функциональных департаментов.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Распределение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служебных задач и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ответственности между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руководителем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департамента и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послом в таких случаях основано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на конкретном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поручении Министра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или его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заместителя послу и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действующим положением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о соответствующем департаменте. </a:t>
            </a:r>
            <a:endParaRPr lang="ru-RU" sz="22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2200" dirty="0"/>
          </a:p>
          <a:p>
            <a:r>
              <a:rPr lang="ru-RU" sz="2200" dirty="0" smtClean="0"/>
              <a:t>По мере </a:t>
            </a:r>
            <a:r>
              <a:rPr lang="ru-RU" sz="2200" dirty="0"/>
              <a:t>необходимости </a:t>
            </a:r>
            <a:r>
              <a:rPr lang="ru-RU" sz="2200" dirty="0" smtClean="0"/>
              <a:t>он взаимодействует как </a:t>
            </a:r>
            <a:r>
              <a:rPr lang="ru-RU" sz="2200" dirty="0"/>
              <a:t>с подразделениями ЦА, так и загранучреждениями МИДа, другими российскими ведомствами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77" y="388310"/>
            <a:ext cx="4450466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52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8178" y="1411111"/>
            <a:ext cx="94149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Деятельность и статус послов по особым поручениям в целом регламентируется специальным Положением о после по особым поручениям, принятым в</a:t>
            </a:r>
          </a:p>
          <a:p>
            <a:r>
              <a:rPr lang="ru-RU" sz="2400" dirty="0"/>
              <a:t>2001 г.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Послы </a:t>
            </a:r>
            <a:r>
              <a:rPr lang="ru-RU" sz="2400" dirty="0"/>
              <a:t>могут иметь и отдельное,</a:t>
            </a:r>
          </a:p>
          <a:p>
            <a:r>
              <a:rPr lang="ru-RU" sz="2400" dirty="0"/>
              <a:t>утвержденное Министром Положение</a:t>
            </a:r>
          </a:p>
          <a:p>
            <a:r>
              <a:rPr lang="ru-RU" sz="2400" dirty="0"/>
              <a:t>о выполняемом виде деятельности, как</a:t>
            </a:r>
          </a:p>
          <a:p>
            <a:r>
              <a:rPr lang="ru-RU" sz="2400" dirty="0"/>
              <a:t>например, Положение об инспекционной деятельности в Министерстве, или</a:t>
            </a:r>
          </a:p>
          <a:p>
            <a:r>
              <a:rPr lang="ru-RU" sz="2400" dirty="0"/>
              <a:t>специально оформленные указания заместителя </a:t>
            </a:r>
            <a:r>
              <a:rPr lang="ru-RU" sz="2400" dirty="0" smtClean="0"/>
              <a:t>Министра.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126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9556" y="451555"/>
            <a:ext cx="8048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669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9067" y="1501422"/>
            <a:ext cx="74393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Президентом установлена предельная численность работников центрального аппарата в количестве 3278 единиц</a:t>
            </a:r>
          </a:p>
          <a:p>
            <a:r>
              <a:rPr lang="ru-RU"/>
              <a:t>(без персонала по охране и обслуживанию зданий); а также предельная численность работников территориальных</a:t>
            </a:r>
          </a:p>
          <a:p>
            <a:r>
              <a:rPr lang="ru-RU"/>
              <a:t>органов – представительств Министерства иностранных дел Российской Федерации на территории Российской Федерации в количестве 380 единиц (без</a:t>
            </a:r>
          </a:p>
          <a:p>
            <a:r>
              <a:rPr lang="ru-RU"/>
              <a:t>персонала по охране и обслуживанию</a:t>
            </a:r>
          </a:p>
          <a:p>
            <a:r>
              <a:rPr lang="ru-RU"/>
              <a:t>зданий). Финансирование осуществляется из средств федерального бюджета.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861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39A42-3B6E-4325-8469-756C53A83F2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339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3399</TotalTime>
  <Words>3407</Words>
  <Application>Microsoft Office PowerPoint</Application>
  <PresentationFormat>Широкоэкранный</PresentationFormat>
  <Paragraphs>379</Paragraphs>
  <Slides>38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89</cp:revision>
  <dcterms:created xsi:type="dcterms:W3CDTF">2020-11-02T13:41:53Z</dcterms:created>
  <dcterms:modified xsi:type="dcterms:W3CDTF">2020-11-08T16:24:22Z</dcterms:modified>
</cp:coreProperties>
</file>