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58" r:id="rId2"/>
    <p:sldId id="331" r:id="rId3"/>
    <p:sldId id="332" r:id="rId4"/>
    <p:sldId id="338" r:id="rId5"/>
    <p:sldId id="378" r:id="rId6"/>
    <p:sldId id="333" r:id="rId7"/>
    <p:sldId id="379" r:id="rId8"/>
    <p:sldId id="340" r:id="rId9"/>
    <p:sldId id="380" r:id="rId10"/>
    <p:sldId id="341" r:id="rId11"/>
    <p:sldId id="342" r:id="rId12"/>
    <p:sldId id="343" r:id="rId13"/>
    <p:sldId id="344" r:id="rId14"/>
    <p:sldId id="372" r:id="rId15"/>
    <p:sldId id="373" r:id="rId16"/>
    <p:sldId id="374" r:id="rId17"/>
    <p:sldId id="375" r:id="rId18"/>
    <p:sldId id="376" r:id="rId19"/>
    <p:sldId id="377" r:id="rId20"/>
    <p:sldId id="298" r:id="rId21"/>
    <p:sldId id="271" r:id="rId22"/>
  </p:sldIdLst>
  <p:sldSz cx="9144000" cy="6858000" type="screen4x3"/>
  <p:notesSz cx="6858000" cy="9144000"/>
  <p:custDataLst>
    <p:tags r:id="rId25"/>
  </p:custDataLst>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orient="horz" pos="3974">
          <p15:clr>
            <a:srgbClr val="A4A3A4"/>
          </p15:clr>
        </p15:guide>
        <p15:guide id="3" orient="horz" pos="890">
          <p15:clr>
            <a:srgbClr val="A4A3A4"/>
          </p15:clr>
        </p15:guide>
        <p15:guide id="4" orient="horz" pos="709">
          <p15:clr>
            <a:srgbClr val="A4A3A4"/>
          </p15:clr>
        </p15:guide>
        <p15:guide id="5" orient="horz" pos="527">
          <p15:clr>
            <a:srgbClr val="A4A3A4"/>
          </p15:clr>
        </p15:guide>
        <p15:guide id="6" orient="horz" pos="346">
          <p15:clr>
            <a:srgbClr val="A4A3A4"/>
          </p15:clr>
        </p15:guide>
        <p15:guide id="7" pos="204">
          <p15:clr>
            <a:srgbClr val="A4A3A4"/>
          </p15:clr>
        </p15:guide>
        <p15:guide id="8" pos="5556">
          <p15:clr>
            <a:srgbClr val="A4A3A4"/>
          </p15:clr>
        </p15:guide>
        <p15:guide id="9" pos="2880">
          <p15:clr>
            <a:srgbClr val="A4A3A4"/>
          </p15:clr>
        </p15:guide>
        <p15:guide id="10" pos="2744">
          <p15:clr>
            <a:srgbClr val="A4A3A4"/>
          </p15:clr>
        </p15:guide>
        <p15:guide id="11" pos="30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FFFFFF"/>
    <a:srgbClr val="0000CC"/>
    <a:srgbClr val="B2B2B2"/>
    <a:srgbClr val="33CC33"/>
    <a:srgbClr val="FFCC00"/>
    <a:srgbClr val="00DCDC"/>
    <a:srgbClr val="0064EB"/>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4502" autoAdjust="0"/>
  </p:normalViewPr>
  <p:slideViewPr>
    <p:cSldViewPr snapToGrid="0">
      <p:cViewPr varScale="1">
        <p:scale>
          <a:sx n="112" d="100"/>
          <a:sy n="112" d="100"/>
        </p:scale>
        <p:origin x="1488" y="132"/>
      </p:cViewPr>
      <p:guideLst>
        <p:guide orient="horz" pos="2432"/>
        <p:guide orient="horz" pos="3974"/>
        <p:guide orient="horz" pos="890"/>
        <p:guide orient="horz" pos="709"/>
        <p:guide orient="horz" pos="527"/>
        <p:guide orient="horz" pos="346"/>
        <p:guide pos="204"/>
        <p:guide pos="5556"/>
        <p:guide pos="2880"/>
        <p:guide pos="2744"/>
        <p:guide pos="3016"/>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717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717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E5FDE15-6177-4CE3-9356-F1A8AA943A07}" type="slidenum">
              <a:rPr lang="ru-RU" altLang="ru-RU"/>
              <a:pPr>
                <a:defRPr/>
              </a:pPr>
              <a:t>‹#›</a:t>
            </a:fld>
            <a:endParaRPr lang="ru-RU" altLang="ru-RU"/>
          </a:p>
        </p:txBody>
      </p:sp>
    </p:spTree>
    <p:extLst>
      <p:ext uri="{BB962C8B-B14F-4D97-AF65-F5344CB8AC3E}">
        <p14:creationId xmlns:p14="http://schemas.microsoft.com/office/powerpoint/2010/main" val="243631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277B536-6C4C-43EB-9A4A-1F2BB5DC0470}" type="slidenum">
              <a:rPr lang="ru-RU" altLang="ru-RU"/>
              <a:pPr>
                <a:defRPr/>
              </a:pPr>
              <a:t>‹#›</a:t>
            </a:fld>
            <a:endParaRPr lang="ru-RU" altLang="ru-RU"/>
          </a:p>
        </p:txBody>
      </p:sp>
    </p:spTree>
    <p:extLst>
      <p:ext uri="{BB962C8B-B14F-4D97-AF65-F5344CB8AC3E}">
        <p14:creationId xmlns:p14="http://schemas.microsoft.com/office/powerpoint/2010/main" val="185917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2703274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106873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26826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Tree>
    <p:extLst>
      <p:ext uri="{BB962C8B-B14F-4D97-AF65-F5344CB8AC3E}">
        <p14:creationId xmlns:p14="http://schemas.microsoft.com/office/powerpoint/2010/main" val="3795310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5</a:t>
            </a:fld>
            <a:endParaRPr lang="ru-RU" altLang="ru-RU"/>
          </a:p>
        </p:txBody>
      </p:sp>
    </p:spTree>
    <p:extLst>
      <p:ext uri="{BB962C8B-B14F-4D97-AF65-F5344CB8AC3E}">
        <p14:creationId xmlns:p14="http://schemas.microsoft.com/office/powerpoint/2010/main" val="3313346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6</a:t>
            </a:fld>
            <a:endParaRPr lang="ru-RU" altLang="ru-RU"/>
          </a:p>
        </p:txBody>
      </p:sp>
    </p:spTree>
    <p:extLst>
      <p:ext uri="{BB962C8B-B14F-4D97-AF65-F5344CB8AC3E}">
        <p14:creationId xmlns:p14="http://schemas.microsoft.com/office/powerpoint/2010/main" val="604905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2277B536-6C4C-43EB-9A4A-1F2BB5DC0470}" type="slidenum">
              <a:rPr lang="ru-RU" altLang="ru-RU" smtClean="0"/>
              <a:pPr>
                <a:defRPr/>
              </a:pPr>
              <a:t>7</a:t>
            </a:fld>
            <a:endParaRPr lang="ru-RU" altLang="ru-RU"/>
          </a:p>
        </p:txBody>
      </p:sp>
    </p:spTree>
    <p:extLst>
      <p:ext uri="{BB962C8B-B14F-4D97-AF65-F5344CB8AC3E}">
        <p14:creationId xmlns:p14="http://schemas.microsoft.com/office/powerpoint/2010/main" val="4130342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Tree>
    <p:extLst>
      <p:ext uri="{BB962C8B-B14F-4D97-AF65-F5344CB8AC3E}">
        <p14:creationId xmlns:p14="http://schemas.microsoft.com/office/powerpoint/2010/main" val="2961417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Tree>
    <p:extLst>
      <p:ext uri="{BB962C8B-B14F-4D97-AF65-F5344CB8AC3E}">
        <p14:creationId xmlns:p14="http://schemas.microsoft.com/office/powerpoint/2010/main" val="1754250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Tree>
    <p:extLst>
      <p:ext uri="{BB962C8B-B14F-4D97-AF65-F5344CB8AC3E}">
        <p14:creationId xmlns:p14="http://schemas.microsoft.com/office/powerpoint/2010/main" val="2140223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Tree>
    <p:extLst>
      <p:ext uri="{BB962C8B-B14F-4D97-AF65-F5344CB8AC3E}">
        <p14:creationId xmlns:p14="http://schemas.microsoft.com/office/powerpoint/2010/main" val="4067352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Tree>
    <p:extLst>
      <p:ext uri="{BB962C8B-B14F-4D97-AF65-F5344CB8AC3E}">
        <p14:creationId xmlns:p14="http://schemas.microsoft.com/office/powerpoint/2010/main" val="912448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Tree>
    <p:extLst>
      <p:ext uri="{BB962C8B-B14F-4D97-AF65-F5344CB8AC3E}">
        <p14:creationId xmlns:p14="http://schemas.microsoft.com/office/powerpoint/2010/main" val="2431109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Образ слайда 1"/>
          <p:cNvSpPr>
            <a:spLocks noGrp="1" noRot="1" noChangeAspect="1" noTextEdit="1"/>
          </p:cNvSpPr>
          <p:nvPr>
            <p:ph type="sldImg"/>
          </p:nvPr>
        </p:nvSpPr>
        <p:spPr>
          <a:ln/>
        </p:spPr>
      </p:sp>
      <p:sp>
        <p:nvSpPr>
          <p:cNvPr id="7885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7885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6B631B6-CED0-40EB-8F89-977115F89034}" type="slidenum">
              <a:rPr lang="ru-RU" altLang="ru-RU" smtClean="0"/>
              <a:pPr/>
              <a:t>14</a:t>
            </a:fld>
            <a:endParaRPr lang="ru-RU" altLang="ru-RU" smtClean="0"/>
          </a:p>
        </p:txBody>
      </p:sp>
    </p:spTree>
    <p:extLst>
      <p:ext uri="{BB962C8B-B14F-4D97-AF65-F5344CB8AC3E}">
        <p14:creationId xmlns:p14="http://schemas.microsoft.com/office/powerpoint/2010/main" val="131811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Образ слайда 1"/>
          <p:cNvSpPr>
            <a:spLocks noGrp="1" noRot="1" noChangeAspect="1" noTextEdit="1"/>
          </p:cNvSpPr>
          <p:nvPr>
            <p:ph type="sldImg"/>
          </p:nvPr>
        </p:nvSpPr>
        <p:spPr>
          <a:ln/>
        </p:spPr>
      </p:sp>
      <p:sp>
        <p:nvSpPr>
          <p:cNvPr id="80899"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80900"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88FD6D-AA08-4AF6-9911-6994AD7DA82C}" type="slidenum">
              <a:rPr lang="ru-RU" altLang="ru-RU" smtClean="0"/>
              <a:pPr/>
              <a:t>15</a:t>
            </a:fld>
            <a:endParaRPr lang="ru-RU" altLang="ru-RU" smtClean="0"/>
          </a:p>
        </p:txBody>
      </p:sp>
    </p:spTree>
    <p:extLst>
      <p:ext uri="{BB962C8B-B14F-4D97-AF65-F5344CB8AC3E}">
        <p14:creationId xmlns:p14="http://schemas.microsoft.com/office/powerpoint/2010/main" val="1063645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Образ слайда 1"/>
          <p:cNvSpPr>
            <a:spLocks noGrp="1" noRot="1" noChangeAspect="1" noTextEdit="1"/>
          </p:cNvSpPr>
          <p:nvPr>
            <p:ph type="sldImg"/>
          </p:nvPr>
        </p:nvSpPr>
        <p:spPr>
          <a:ln/>
        </p:spPr>
      </p:sp>
      <p:sp>
        <p:nvSpPr>
          <p:cNvPr id="82947"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82948"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95605A0-E770-4D47-8B5E-0A0CDFAC404D}" type="slidenum">
              <a:rPr lang="ru-RU" altLang="ru-RU" smtClean="0"/>
              <a:pPr/>
              <a:t>16</a:t>
            </a:fld>
            <a:endParaRPr lang="ru-RU" altLang="ru-RU" smtClean="0"/>
          </a:p>
        </p:txBody>
      </p:sp>
    </p:spTree>
    <p:extLst>
      <p:ext uri="{BB962C8B-B14F-4D97-AF65-F5344CB8AC3E}">
        <p14:creationId xmlns:p14="http://schemas.microsoft.com/office/powerpoint/2010/main" val="4279098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Образ слайда 1"/>
          <p:cNvSpPr>
            <a:spLocks noGrp="1" noRot="1" noChangeAspect="1" noTextEdit="1"/>
          </p:cNvSpPr>
          <p:nvPr>
            <p:ph type="sldImg"/>
          </p:nvPr>
        </p:nvSpPr>
        <p:spPr>
          <a:ln/>
        </p:spPr>
      </p:sp>
      <p:sp>
        <p:nvSpPr>
          <p:cNvPr id="8499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8499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D1AF78-AA56-4087-8F63-6040C09D2B5F}" type="slidenum">
              <a:rPr lang="ru-RU" altLang="ru-RU" smtClean="0"/>
              <a:pPr/>
              <a:t>17</a:t>
            </a:fld>
            <a:endParaRPr lang="ru-RU" altLang="ru-RU" smtClean="0"/>
          </a:p>
        </p:txBody>
      </p:sp>
    </p:spTree>
    <p:extLst>
      <p:ext uri="{BB962C8B-B14F-4D97-AF65-F5344CB8AC3E}">
        <p14:creationId xmlns:p14="http://schemas.microsoft.com/office/powerpoint/2010/main" val="1437397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Образ слайда 1"/>
          <p:cNvSpPr>
            <a:spLocks noGrp="1" noRot="1" noChangeAspect="1" noTextEdit="1"/>
          </p:cNvSpPr>
          <p:nvPr>
            <p:ph type="sldImg"/>
          </p:nvPr>
        </p:nvSpPr>
        <p:spPr>
          <a:ln/>
        </p:spPr>
      </p:sp>
      <p:sp>
        <p:nvSpPr>
          <p:cNvPr id="8704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8704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155211-DA9B-4019-924E-859C92385625}" type="slidenum">
              <a:rPr lang="ru-RU" altLang="ru-RU" smtClean="0"/>
              <a:pPr/>
              <a:t>18</a:t>
            </a:fld>
            <a:endParaRPr lang="ru-RU" altLang="ru-RU" smtClean="0"/>
          </a:p>
        </p:txBody>
      </p:sp>
    </p:spTree>
    <p:extLst>
      <p:ext uri="{BB962C8B-B14F-4D97-AF65-F5344CB8AC3E}">
        <p14:creationId xmlns:p14="http://schemas.microsoft.com/office/powerpoint/2010/main" val="3702579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Образ слайда 1"/>
          <p:cNvSpPr>
            <a:spLocks noGrp="1" noRot="1" noChangeAspect="1" noTextEdit="1"/>
          </p:cNvSpPr>
          <p:nvPr>
            <p:ph type="sldImg"/>
          </p:nvPr>
        </p:nvSpPr>
        <p:spPr>
          <a:ln/>
        </p:spPr>
      </p:sp>
      <p:sp>
        <p:nvSpPr>
          <p:cNvPr id="8909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8909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CA7112-EECF-499E-B59B-B7E4CBFBF9CE}" type="slidenum">
              <a:rPr lang="ru-RU" altLang="ru-RU" smtClean="0"/>
              <a:pPr/>
              <a:t>19</a:t>
            </a:fld>
            <a:endParaRPr lang="ru-RU" altLang="ru-RU" smtClean="0"/>
          </a:p>
        </p:txBody>
      </p:sp>
    </p:spTree>
    <p:extLst>
      <p:ext uri="{BB962C8B-B14F-4D97-AF65-F5344CB8AC3E}">
        <p14:creationId xmlns:p14="http://schemas.microsoft.com/office/powerpoint/2010/main" val="3026100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185035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703365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extLst>
      <p:ext uri="{BB962C8B-B14F-4D97-AF65-F5344CB8AC3E}">
        <p14:creationId xmlns:p14="http://schemas.microsoft.com/office/powerpoint/2010/main" val="25640342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8192897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369534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862099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525532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Tree>
    <p:extLst>
      <p:ext uri="{BB962C8B-B14F-4D97-AF65-F5344CB8AC3E}">
        <p14:creationId xmlns:p14="http://schemas.microsoft.com/office/powerpoint/2010/main" val="57165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00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77838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77187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649326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581259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8522257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23741"/>
            </a:gs>
            <a:gs pos="100000">
              <a:srgbClr val="230FAF"/>
            </a:gs>
          </a:gsLst>
          <a:lin ang="2700000" scaled="1"/>
        </a:gradFill>
        <a:effectLst/>
      </p:bgPr>
    </p:bg>
    <p:spTree>
      <p:nvGrpSpPr>
        <p:cNvPr id="1" name=""/>
        <p:cNvGrpSpPr/>
        <p:nvPr/>
      </p:nvGrpSpPr>
      <p:grpSpPr>
        <a:xfrm>
          <a:off x="0" y="0"/>
          <a:ext cx="0" cy="0"/>
          <a:chOff x="0" y="0"/>
          <a:chExt cx="0" cy="0"/>
        </a:xfrm>
      </p:grpSpPr>
      <p:pic>
        <p:nvPicPr>
          <p:cNvPr id="1026" name="Picture 13" descr="Untitled-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940675" y="6381750"/>
            <a:ext cx="8794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4"/>
          <p:cNvSpPr>
            <a:spLocks noChangeArrowheads="1"/>
          </p:cNvSpPr>
          <p:nvPr userDrawn="1"/>
        </p:nvSpPr>
        <p:spPr bwMode="auto">
          <a:xfrm>
            <a:off x="0" y="0"/>
            <a:ext cx="9144000" cy="11255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5"/>
          <p:cNvSpPr>
            <a:spLocks noChangeArrowheads="1"/>
          </p:cNvSpPr>
          <p:nvPr/>
        </p:nvSpPr>
        <p:spPr bwMode="auto">
          <a:xfrm>
            <a:off x="0" y="0"/>
            <a:ext cx="9144000" cy="200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4099" name="Text Box 7"/>
          <p:cNvSpPr txBox="1">
            <a:spLocks noChangeArrowheads="1"/>
          </p:cNvSpPr>
          <p:nvPr/>
        </p:nvSpPr>
        <p:spPr bwMode="auto">
          <a:xfrm>
            <a:off x="323850" y="2723356"/>
            <a:ext cx="84963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b="1">
                <a:solidFill>
                  <a:srgbClr val="FFFF00"/>
                </a:solidFill>
              </a:rPr>
              <a:t>ТЕМА </a:t>
            </a:r>
            <a:r>
              <a:rPr lang="ru-RU" altLang="ru-RU" sz="4000" b="1" smtClean="0">
                <a:solidFill>
                  <a:srgbClr val="FFFF00"/>
                </a:solidFill>
              </a:rPr>
              <a:t>3</a:t>
            </a:r>
            <a:endParaRPr lang="ru-RU" altLang="ru-RU" sz="4000" b="1" dirty="0">
              <a:solidFill>
                <a:srgbClr val="FFFF00"/>
              </a:solidFill>
            </a:endParaRPr>
          </a:p>
        </p:txBody>
      </p:sp>
      <p:sp>
        <p:nvSpPr>
          <p:cNvPr id="4100" name="Text Box 8"/>
          <p:cNvSpPr txBox="1">
            <a:spLocks noChangeArrowheads="1"/>
          </p:cNvSpPr>
          <p:nvPr/>
        </p:nvSpPr>
        <p:spPr bwMode="auto">
          <a:xfrm>
            <a:off x="360362" y="75414"/>
            <a:ext cx="8632809" cy="193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ru-RU" altLang="ru-RU" sz="2200" dirty="0">
                <a:solidFill>
                  <a:srgbClr val="0000CC"/>
                </a:solidFill>
              </a:rPr>
              <a:t>Анализ деятельности финансовых </a:t>
            </a:r>
            <a:r>
              <a:rPr lang="ru-RU" altLang="ru-RU" sz="2200" dirty="0" smtClean="0">
                <a:solidFill>
                  <a:srgbClr val="0000CC"/>
                </a:solidFill>
              </a:rPr>
              <a:t>институтов</a:t>
            </a:r>
          </a:p>
          <a:p>
            <a:pPr eaLnBrk="1" hangingPunct="1">
              <a:lnSpc>
                <a:spcPct val="130000"/>
              </a:lnSpc>
            </a:pPr>
            <a:r>
              <a:rPr lang="ru-RU" altLang="ru-RU" sz="2200" dirty="0" smtClean="0">
                <a:solidFill>
                  <a:srgbClr val="0000CC"/>
                </a:solidFill>
              </a:rPr>
              <a:t>380301 </a:t>
            </a:r>
            <a:r>
              <a:rPr lang="ru-RU" altLang="ru-RU" sz="2200" dirty="0">
                <a:solidFill>
                  <a:srgbClr val="0000CC"/>
                </a:solidFill>
              </a:rPr>
              <a:t>Экономика. Финансы и кредит</a:t>
            </a:r>
          </a:p>
          <a:p>
            <a:pPr eaLnBrk="1" hangingPunct="1">
              <a:lnSpc>
                <a:spcPct val="130000"/>
              </a:lnSpc>
            </a:pPr>
            <a:r>
              <a:rPr lang="ru-RU" altLang="ru-RU" sz="2200" dirty="0" smtClean="0">
                <a:solidFill>
                  <a:srgbClr val="0000CC"/>
                </a:solidFill>
              </a:rPr>
              <a:t>Кафедра </a:t>
            </a:r>
            <a:r>
              <a:rPr lang="ru-RU" altLang="ru-RU" sz="2200" dirty="0" smtClean="0">
                <a:solidFill>
                  <a:srgbClr val="0000CC"/>
                </a:solidFill>
              </a:rPr>
              <a:t>экономики</a:t>
            </a:r>
            <a:r>
              <a:rPr lang="en-US" altLang="ru-RU" sz="2200" dirty="0" smtClean="0">
                <a:solidFill>
                  <a:srgbClr val="0000CC"/>
                </a:solidFill>
              </a:rPr>
              <a:t> </a:t>
            </a:r>
            <a:r>
              <a:rPr lang="ru-RU" altLang="ru-RU" sz="2200" dirty="0" smtClean="0">
                <a:solidFill>
                  <a:srgbClr val="0000CC"/>
                </a:solidFill>
              </a:rPr>
              <a:t>и управления</a:t>
            </a:r>
            <a:endParaRPr lang="ru-RU" altLang="ru-RU" sz="2200" dirty="0">
              <a:solidFill>
                <a:srgbClr val="0000CC"/>
              </a:solidFill>
            </a:endParaRPr>
          </a:p>
          <a:p>
            <a:pPr eaLnBrk="1" hangingPunct="1">
              <a:lnSpc>
                <a:spcPct val="130000"/>
              </a:lnSpc>
            </a:pPr>
            <a:r>
              <a:rPr lang="ru-RU" altLang="ru-RU" sz="2200" dirty="0">
                <a:solidFill>
                  <a:srgbClr val="0000CC"/>
                </a:solidFill>
              </a:rPr>
              <a:t>Канд. экон. наук, доцент Корень Андрей Владимирович</a:t>
            </a:r>
          </a:p>
        </p:txBody>
      </p:sp>
      <p:sp>
        <p:nvSpPr>
          <p:cNvPr id="4101" name="Text Box 13"/>
          <p:cNvSpPr txBox="1">
            <a:spLocks noChangeArrowheads="1"/>
          </p:cNvSpPr>
          <p:nvPr/>
        </p:nvSpPr>
        <p:spPr bwMode="auto">
          <a:xfrm>
            <a:off x="360363" y="3727450"/>
            <a:ext cx="84963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dirty="0">
                <a:solidFill>
                  <a:schemeClr val="bg1"/>
                </a:solidFill>
              </a:rPr>
              <a:t>Банки и анализ банковской деятельности</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34963" y="1349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МАТЕРИАЛ ДЛЯ ВОССТАНОВЛЕНИЯ ЗНАНИЙ</a:t>
            </a:r>
          </a:p>
        </p:txBody>
      </p:sp>
      <p:sp>
        <p:nvSpPr>
          <p:cNvPr id="6147"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9922F02-EA37-4038-B181-00EE422DD6FC}" type="slidenum">
              <a:rPr lang="ru-RU" altLang="ru-RU">
                <a:solidFill>
                  <a:schemeClr val="bg1"/>
                </a:solidFill>
              </a:rPr>
              <a:pPr eaLnBrk="1" hangingPunct="1"/>
              <a:t>2</a:t>
            </a:fld>
            <a:endParaRPr lang="ru-RU" altLang="ru-RU">
              <a:solidFill>
                <a:schemeClr val="bg1"/>
              </a:solidFill>
            </a:endParaRPr>
          </a:p>
        </p:txBody>
      </p:sp>
      <p:sp>
        <p:nvSpPr>
          <p:cNvPr id="6148" name="Text Box 5"/>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buClr>
                <a:srgbClr val="FFFF00"/>
              </a:buClr>
              <a:buFont typeface="Symbol" panose="05050102010706020507" pitchFamily="18" charset="2"/>
              <a:buChar char="¨"/>
            </a:pPr>
            <a:r>
              <a:rPr lang="ru-RU" altLang="ru-RU" sz="2400" dirty="0">
                <a:solidFill>
                  <a:schemeClr val="bg1"/>
                </a:solidFill>
              </a:rPr>
              <a:t>Тема 1. Особенности деятельности инвестиционных финансовых </a:t>
            </a:r>
            <a:r>
              <a:rPr lang="ru-RU" altLang="ru-RU" sz="2400" dirty="0" smtClean="0">
                <a:solidFill>
                  <a:schemeClr val="bg1"/>
                </a:solidFill>
              </a:rPr>
              <a:t>организаций</a:t>
            </a:r>
          </a:p>
          <a:p>
            <a:pPr eaLnBrk="1" hangingPunct="1">
              <a:spcBef>
                <a:spcPct val="10000"/>
              </a:spcBef>
              <a:buClr>
                <a:srgbClr val="FFFF00"/>
              </a:buClr>
              <a:buFont typeface="Symbol" panose="05050102010706020507" pitchFamily="18" charset="2"/>
              <a:buChar char="¨"/>
            </a:pPr>
            <a:endParaRPr lang="ru-RU" altLang="ru-RU" sz="2400" u="sng" dirty="0">
              <a:solidFill>
                <a:srgbClr val="FFFF00"/>
              </a:solidFill>
            </a:endParaRPr>
          </a:p>
          <a:p>
            <a:pPr eaLnBrk="1" hangingPunct="1">
              <a:spcBef>
                <a:spcPct val="10000"/>
              </a:spcBef>
              <a:buClr>
                <a:srgbClr val="FFFF00"/>
              </a:buClr>
              <a:buFont typeface="Symbol" panose="05050102010706020507" pitchFamily="18" charset="2"/>
              <a:buChar char="¨"/>
            </a:pPr>
            <a:r>
              <a:rPr lang="ru-RU" altLang="ru-RU" sz="2400" dirty="0" smtClean="0">
                <a:solidFill>
                  <a:schemeClr val="bg1"/>
                </a:solidFill>
              </a:rPr>
              <a:t>Тема </a:t>
            </a:r>
            <a:r>
              <a:rPr lang="ru-RU" altLang="ru-RU" sz="2400" dirty="0">
                <a:solidFill>
                  <a:schemeClr val="bg1"/>
                </a:solidFill>
              </a:rPr>
              <a:t>2. Анализ деятельности страховых </a:t>
            </a:r>
            <a:r>
              <a:rPr lang="ru-RU" altLang="ru-RU" sz="2400" dirty="0" smtClean="0">
                <a:solidFill>
                  <a:schemeClr val="bg1"/>
                </a:solidFill>
              </a:rPr>
              <a:t>организаций</a:t>
            </a:r>
          </a:p>
          <a:p>
            <a:pPr eaLnBrk="1" hangingPunct="1">
              <a:spcBef>
                <a:spcPct val="10000"/>
              </a:spcBef>
              <a:buClr>
                <a:srgbClr val="FFFF00"/>
              </a:buClr>
              <a:buFont typeface="Symbol" panose="05050102010706020507" pitchFamily="18" charset="2"/>
              <a:buChar char="¨"/>
            </a:pPr>
            <a:endParaRPr lang="ru-RU" altLang="ru-RU" sz="2400" dirty="0" smtClean="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u="sng" dirty="0" smtClean="0">
                <a:solidFill>
                  <a:srgbClr val="FFFF00"/>
                </a:solidFill>
              </a:rPr>
              <a:t>Тема </a:t>
            </a:r>
            <a:r>
              <a:rPr lang="ru-RU" altLang="ru-RU" sz="2400" u="sng" dirty="0">
                <a:solidFill>
                  <a:srgbClr val="FFFF00"/>
                </a:solidFill>
              </a:rPr>
              <a:t>3. Банки и анализ банковской </a:t>
            </a:r>
            <a:r>
              <a:rPr lang="ru-RU" altLang="ru-RU" sz="2400" u="sng" dirty="0" smtClean="0">
                <a:solidFill>
                  <a:srgbClr val="FFFF00"/>
                </a:solidFill>
              </a:rPr>
              <a:t>деятельности</a:t>
            </a:r>
          </a:p>
          <a:p>
            <a:pPr eaLnBrk="1" hangingPunct="1">
              <a:spcBef>
                <a:spcPct val="10000"/>
              </a:spcBef>
              <a:buClr>
                <a:srgbClr val="FFFF00"/>
              </a:buClr>
              <a:buFont typeface="Symbol" panose="05050102010706020507" pitchFamily="18" charset="2"/>
              <a:buChar char="¨"/>
            </a:pPr>
            <a:endParaRPr lang="ru-RU" altLang="ru-RU" sz="2400" dirty="0" smtClean="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dirty="0" smtClean="0">
                <a:solidFill>
                  <a:schemeClr val="bg1"/>
                </a:solidFill>
              </a:rPr>
              <a:t>Тема 4</a:t>
            </a:r>
            <a:r>
              <a:rPr lang="ru-RU" altLang="ru-RU" sz="2400" dirty="0">
                <a:solidFill>
                  <a:schemeClr val="bg1"/>
                </a:solidFill>
              </a:rPr>
              <a:t>. Деятельность финансовых </a:t>
            </a:r>
            <a:r>
              <a:rPr lang="ru-RU" altLang="ru-RU" sz="2400" dirty="0" smtClean="0">
                <a:solidFill>
                  <a:schemeClr val="bg1"/>
                </a:solidFill>
              </a:rPr>
              <a:t>посредников</a:t>
            </a:r>
          </a:p>
          <a:p>
            <a:pPr eaLnBrk="1" hangingPunct="1">
              <a:spcBef>
                <a:spcPct val="10000"/>
              </a:spcBef>
              <a:buClr>
                <a:srgbClr val="FFFF00"/>
              </a:buClr>
              <a:buFont typeface="Symbol" panose="05050102010706020507" pitchFamily="18" charset="2"/>
              <a:buChar char="¨"/>
            </a:pPr>
            <a:endParaRPr lang="ru-RU" altLang="ru-RU" sz="2400" dirty="0" smtClean="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dirty="0" smtClean="0">
                <a:solidFill>
                  <a:schemeClr val="bg1"/>
                </a:solidFill>
              </a:rPr>
              <a:t>Тема </a:t>
            </a:r>
            <a:r>
              <a:rPr lang="ru-RU" altLang="ru-RU" sz="2400" dirty="0">
                <a:solidFill>
                  <a:schemeClr val="bg1"/>
                </a:solidFill>
              </a:rPr>
              <a:t>5. Центральный банк как участник и регулятор финансового рынка</a:t>
            </a:r>
            <a:endParaRPr lang="ru-RU" altLang="ru-RU" sz="2400" dirty="0" smtClean="0">
              <a:solidFill>
                <a:schemeClr val="bg1"/>
              </a:solidFill>
            </a:endParaRPr>
          </a:p>
        </p:txBody>
      </p:sp>
    </p:spTree>
    <p:custDataLst>
      <p:tags r:id="rId1"/>
    </p:custDataLst>
    <p:extLst>
      <p:ext uri="{BB962C8B-B14F-4D97-AF65-F5344CB8AC3E}">
        <p14:creationId xmlns:p14="http://schemas.microsoft.com/office/powerpoint/2010/main" val="107149379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34963" y="1349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КЛЮЧЕВЫЕ ПОНЯТИЯ</a:t>
            </a:r>
          </a:p>
        </p:txBody>
      </p:sp>
      <p:sp>
        <p:nvSpPr>
          <p:cNvPr id="8195"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E35DEC1-06A5-4B19-A164-A95F1D8F194F}" type="slidenum">
              <a:rPr lang="ru-RU" altLang="ru-RU">
                <a:solidFill>
                  <a:schemeClr val="bg1"/>
                </a:solidFill>
              </a:rPr>
              <a:pPr eaLnBrk="1" hangingPunct="1"/>
              <a:t>3</a:t>
            </a:fld>
            <a:endParaRPr lang="ru-RU" altLang="ru-RU">
              <a:solidFill>
                <a:schemeClr val="bg1"/>
              </a:solidFill>
            </a:endParaRPr>
          </a:p>
        </p:txBody>
      </p:sp>
      <p:sp>
        <p:nvSpPr>
          <p:cNvPr id="8196" name="Text Box 4"/>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buClr>
                <a:srgbClr val="FFFF00"/>
              </a:buClr>
              <a:buFont typeface="Symbol" panose="05050102010706020507" pitchFamily="18" charset="2"/>
              <a:buChar char="¨"/>
            </a:pPr>
            <a:r>
              <a:rPr lang="ru-RU" altLang="ru-RU" sz="2400" dirty="0">
                <a:solidFill>
                  <a:schemeClr val="bg1"/>
                </a:solidFill>
              </a:rPr>
              <a:t>Перечень основных терминов и понятий дисциплины приведен в среде Moodle в электронном курсе «Обеспечение безопасности предпринимательской </a:t>
            </a:r>
            <a:r>
              <a:rPr lang="ru-RU" altLang="ru-RU" sz="2400" dirty="0" smtClean="0">
                <a:solidFill>
                  <a:schemeClr val="bg1"/>
                </a:solidFill>
              </a:rPr>
              <a:t>деятельности»</a:t>
            </a:r>
            <a:endParaRPr lang="ru-RU" altLang="ru-RU" sz="2400" dirty="0">
              <a:solidFill>
                <a:schemeClr val="bg1"/>
              </a:solidFill>
            </a:endParaRPr>
          </a:p>
          <a:p>
            <a:pPr eaLnBrk="1" hangingPunct="1">
              <a:spcBef>
                <a:spcPct val="10000"/>
              </a:spcBef>
              <a:buClr>
                <a:srgbClr val="FFFF00"/>
              </a:buClr>
              <a:buFont typeface="Symbol" panose="05050102010706020507" pitchFamily="18" charset="2"/>
              <a:buChar char="¨"/>
            </a:pPr>
            <a:endParaRPr lang="ru-RU" altLang="ru-RU" sz="2400" dirty="0">
              <a:solidFill>
                <a:schemeClr val="bg1"/>
              </a:solidFill>
            </a:endParaRPr>
          </a:p>
          <a:p>
            <a:pPr eaLnBrk="1" hangingPunct="1">
              <a:spcBef>
                <a:spcPct val="10000"/>
              </a:spcBef>
              <a:buClr>
                <a:srgbClr val="FFFF00"/>
              </a:buClr>
              <a:buFont typeface="Symbol" panose="05050102010706020507" pitchFamily="18" charset="2"/>
              <a:buChar char="¨"/>
            </a:pPr>
            <a:r>
              <a:rPr lang="en-US" altLang="ru-RU" sz="2400" dirty="0">
                <a:solidFill>
                  <a:srgbClr val="FFFF00"/>
                </a:solidFill>
              </a:rPr>
              <a:t>http://edu.vvsu.ru/course/view.php?id=32300</a:t>
            </a:r>
            <a:endParaRPr lang="ru-RU" altLang="ru-RU" sz="2400" dirty="0">
              <a:solidFill>
                <a:srgbClr val="FFFF00"/>
              </a:solidFill>
            </a:endParaRPr>
          </a:p>
        </p:txBody>
      </p:sp>
    </p:spTree>
    <p:custDataLst>
      <p:tags r:id="rId1"/>
    </p:custDataLst>
    <p:extLst>
      <p:ext uri="{BB962C8B-B14F-4D97-AF65-F5344CB8AC3E}">
        <p14:creationId xmlns:p14="http://schemas.microsoft.com/office/powerpoint/2010/main" val="312725744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96838" y="150813"/>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600" b="1">
                <a:solidFill>
                  <a:srgbClr val="0000CC"/>
                </a:solidFill>
              </a:rPr>
              <a:t>Вопросы</a:t>
            </a:r>
          </a:p>
        </p:txBody>
      </p:sp>
      <p:sp>
        <p:nvSpPr>
          <p:cNvPr id="8195"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172685-DB0A-4F72-964C-363F3B29347C}" type="slidenum">
              <a:rPr lang="ru-RU" altLang="ru-RU">
                <a:solidFill>
                  <a:schemeClr val="bg1"/>
                </a:solidFill>
              </a:rPr>
              <a:pPr eaLnBrk="1" hangingPunct="1"/>
              <a:t>4</a:t>
            </a:fld>
            <a:endParaRPr lang="ru-RU" altLang="ru-RU">
              <a:solidFill>
                <a:schemeClr val="bg1"/>
              </a:solidFill>
            </a:endParaRPr>
          </a:p>
        </p:txBody>
      </p:sp>
      <p:sp>
        <p:nvSpPr>
          <p:cNvPr id="5" name="Rectangle 3"/>
          <p:cNvSpPr txBox="1">
            <a:spLocks noChangeArrowheads="1"/>
          </p:cNvSpPr>
          <p:nvPr/>
        </p:nvSpPr>
        <p:spPr>
          <a:xfrm>
            <a:off x="468313" y="1412875"/>
            <a:ext cx="8229600" cy="4530725"/>
          </a:xfrm>
          <a:prstGeom prst="rect">
            <a:avLst/>
          </a:prstGeom>
        </p:spPr>
        <p:txBody>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609600" indent="-609600" algn="l">
              <a:buFont typeface="Wingdings" panose="05000000000000000000" pitchFamily="2" charset="2"/>
              <a:buAutoNum type="arabicPeriod"/>
              <a:defRPr/>
            </a:pPr>
            <a:r>
              <a:rPr lang="ru-RU" altLang="ru-RU" sz="2800" kern="0" dirty="0" smtClean="0">
                <a:solidFill>
                  <a:schemeClr val="bg1"/>
                </a:solidFill>
              </a:rPr>
              <a:t>Анализ деятельности российских банков</a:t>
            </a:r>
          </a:p>
          <a:p>
            <a:pPr marL="609600" indent="-609600" algn="l">
              <a:buFont typeface="Wingdings" panose="05000000000000000000" pitchFamily="2" charset="2"/>
              <a:buAutoNum type="arabicPeriod"/>
              <a:defRPr/>
            </a:pPr>
            <a:r>
              <a:rPr lang="ru-RU" altLang="ru-RU" sz="2800" kern="0" dirty="0" smtClean="0">
                <a:solidFill>
                  <a:schemeClr val="bg1"/>
                </a:solidFill>
              </a:rPr>
              <a:t>Статистика уровня задолженности </a:t>
            </a:r>
            <a:r>
              <a:rPr lang="ru-RU" altLang="ru-RU" sz="2800" kern="0" dirty="0" err="1" smtClean="0">
                <a:solidFill>
                  <a:schemeClr val="bg1"/>
                </a:solidFill>
              </a:rPr>
              <a:t>физ.лиц</a:t>
            </a:r>
            <a:endParaRPr lang="ru-RU" altLang="ru-RU" sz="2800" kern="0" dirty="0" smtClean="0">
              <a:solidFill>
                <a:schemeClr val="bg1"/>
              </a:solidFill>
            </a:endParaRPr>
          </a:p>
          <a:p>
            <a:pPr marL="609600" indent="-609600" algn="l">
              <a:buFont typeface="Wingdings" panose="05000000000000000000" pitchFamily="2" charset="2"/>
              <a:buAutoNum type="arabicPeriod"/>
              <a:defRPr/>
            </a:pPr>
            <a:r>
              <a:rPr lang="ru-RU" altLang="ru-RU" sz="2800" kern="0" dirty="0" err="1" smtClean="0">
                <a:solidFill>
                  <a:schemeClr val="bg1"/>
                </a:solidFill>
              </a:rPr>
              <a:t>Микрофинансовые</a:t>
            </a:r>
            <a:r>
              <a:rPr lang="ru-RU" altLang="ru-RU" sz="2800" kern="0" dirty="0" smtClean="0">
                <a:solidFill>
                  <a:schemeClr val="bg1"/>
                </a:solidFill>
              </a:rPr>
              <a:t> организации как конкуренты российских банков </a:t>
            </a:r>
          </a:p>
          <a:p>
            <a:pPr marL="609600" indent="-609600" algn="l">
              <a:buFont typeface="Wingdings" panose="05000000000000000000" pitchFamily="2" charset="2"/>
              <a:buAutoNum type="arabicPeriod"/>
              <a:defRPr/>
            </a:pPr>
            <a:r>
              <a:rPr lang="ru-RU" altLang="ru-RU" sz="2800" kern="0" dirty="0" smtClean="0">
                <a:solidFill>
                  <a:schemeClr val="bg1"/>
                </a:solidFill>
              </a:rPr>
              <a:t>Банки как источник национальных и международных финансовых кризисов</a:t>
            </a:r>
            <a:endParaRPr lang="ru-RU" altLang="ru-RU" sz="2800" kern="0" dirty="0">
              <a:solidFill>
                <a:schemeClr val="bg1"/>
              </a:solidFill>
            </a:endParaRPr>
          </a:p>
        </p:txBody>
      </p:sp>
    </p:spTree>
    <p:custDataLst>
      <p:tags r:id="rId1"/>
    </p:custDataLst>
    <p:extLst>
      <p:ext uri="{BB962C8B-B14F-4D97-AF65-F5344CB8AC3E}">
        <p14:creationId xmlns:p14="http://schemas.microsoft.com/office/powerpoint/2010/main" val="399094544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60255"/>
            <a:ext cx="8229600" cy="907330"/>
          </a:xfrm>
        </p:spPr>
        <p:txBody>
          <a:bodyPr/>
          <a:lstStyle/>
          <a:p>
            <a:r>
              <a:rPr lang="ru-RU" sz="3200" dirty="0" smtClean="0"/>
              <a:t>1. Анализ банков РФ по размеру активов</a:t>
            </a:r>
            <a:r>
              <a:rPr lang="ru-RU" sz="3200" dirty="0"/>
              <a:t/>
            </a:r>
            <a:br>
              <a:rPr lang="ru-RU" sz="3200" dirty="0"/>
            </a:br>
            <a:endParaRPr lang="ru-RU" sz="3200" dirty="0"/>
          </a:p>
        </p:txBody>
      </p:sp>
      <p:pic>
        <p:nvPicPr>
          <p:cNvPr id="4" name="Объект 3"/>
          <p:cNvPicPr>
            <a:picLocks noGrp="1" noChangeAspect="1"/>
          </p:cNvPicPr>
          <p:nvPr>
            <p:ph idx="1"/>
          </p:nvPr>
        </p:nvPicPr>
        <p:blipFill>
          <a:blip r:embed="rId3"/>
          <a:stretch>
            <a:fillRect/>
          </a:stretch>
        </p:blipFill>
        <p:spPr>
          <a:xfrm>
            <a:off x="914399" y="1384291"/>
            <a:ext cx="7513163" cy="4845568"/>
          </a:xfrm>
          <a:prstGeom prst="rect">
            <a:avLst/>
          </a:prstGeom>
        </p:spPr>
      </p:pic>
    </p:spTree>
    <p:extLst>
      <p:ext uri="{BB962C8B-B14F-4D97-AF65-F5344CB8AC3E}">
        <p14:creationId xmlns:p14="http://schemas.microsoft.com/office/powerpoint/2010/main" val="2465022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3122"/>
            <a:ext cx="8229600" cy="794208"/>
          </a:xfrm>
        </p:spPr>
        <p:txBody>
          <a:bodyPr/>
          <a:lstStyle/>
          <a:p>
            <a:r>
              <a:rPr lang="ru-RU" sz="3200" dirty="0" smtClean="0"/>
              <a:t>Чистая прибыль банков РФ</a:t>
            </a:r>
            <a:r>
              <a:rPr lang="ru-RU" sz="3200" dirty="0"/>
              <a:t/>
            </a:r>
            <a:br>
              <a:rPr lang="ru-RU" sz="3200" dirty="0"/>
            </a:br>
            <a:endParaRPr lang="ru-RU" sz="3200" dirty="0"/>
          </a:p>
        </p:txBody>
      </p:sp>
      <p:pic>
        <p:nvPicPr>
          <p:cNvPr id="4" name="Объект 3"/>
          <p:cNvPicPr>
            <a:picLocks noGrp="1" noChangeAspect="1"/>
          </p:cNvPicPr>
          <p:nvPr>
            <p:ph idx="1"/>
          </p:nvPr>
        </p:nvPicPr>
        <p:blipFill>
          <a:blip r:embed="rId3"/>
          <a:stretch>
            <a:fillRect/>
          </a:stretch>
        </p:blipFill>
        <p:spPr>
          <a:xfrm>
            <a:off x="726373" y="1600200"/>
            <a:ext cx="7691254" cy="4525963"/>
          </a:xfrm>
          <a:prstGeom prst="rect">
            <a:avLst/>
          </a:prstGeom>
        </p:spPr>
      </p:pic>
    </p:spTree>
    <p:extLst>
      <p:ext uri="{BB962C8B-B14F-4D97-AF65-F5344CB8AC3E}">
        <p14:creationId xmlns:p14="http://schemas.microsoft.com/office/powerpoint/2010/main" val="2502183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3122"/>
            <a:ext cx="8229600" cy="794208"/>
          </a:xfrm>
        </p:spPr>
        <p:txBody>
          <a:bodyPr/>
          <a:lstStyle/>
          <a:p>
            <a:r>
              <a:rPr lang="ru-RU" sz="3200" dirty="0" smtClean="0"/>
              <a:t>Народный рейтинг банков РФ</a:t>
            </a:r>
            <a:r>
              <a:rPr lang="ru-RU" sz="3200" dirty="0"/>
              <a:t/>
            </a:r>
            <a:br>
              <a:rPr lang="ru-RU" sz="3200" dirty="0"/>
            </a:br>
            <a:endParaRPr lang="ru-RU" sz="3200" dirty="0"/>
          </a:p>
        </p:txBody>
      </p:sp>
      <p:pic>
        <p:nvPicPr>
          <p:cNvPr id="5" name="Объект 4"/>
          <p:cNvPicPr>
            <a:picLocks noGrp="1" noChangeAspect="1"/>
          </p:cNvPicPr>
          <p:nvPr>
            <p:ph idx="1"/>
          </p:nvPr>
        </p:nvPicPr>
        <p:blipFill>
          <a:blip r:embed="rId3"/>
          <a:stretch>
            <a:fillRect/>
          </a:stretch>
        </p:blipFill>
        <p:spPr>
          <a:xfrm>
            <a:off x="2402572" y="1600200"/>
            <a:ext cx="4338856" cy="4525963"/>
          </a:xfrm>
          <a:prstGeom prst="rect">
            <a:avLst/>
          </a:prstGeom>
        </p:spPr>
      </p:pic>
    </p:spTree>
    <p:extLst>
      <p:ext uri="{BB962C8B-B14F-4D97-AF65-F5344CB8AC3E}">
        <p14:creationId xmlns:p14="http://schemas.microsoft.com/office/powerpoint/2010/main" val="36757447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323850" y="207390"/>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600" b="1" dirty="0" smtClean="0">
                <a:solidFill>
                  <a:srgbClr val="0000CC"/>
                </a:solidFill>
              </a:rPr>
              <a:t>Тренды в деятельности банков</a:t>
            </a:r>
            <a:endParaRPr lang="ru-RU" altLang="ru-RU" sz="3600" b="1" dirty="0">
              <a:solidFill>
                <a:srgbClr val="0000CC"/>
              </a:solidFill>
            </a:endParaRPr>
          </a:p>
        </p:txBody>
      </p:sp>
      <p:sp>
        <p:nvSpPr>
          <p:cNvPr id="12291"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9909A7F-5734-4918-B082-F3E9D648E740}" type="slidenum">
              <a:rPr lang="ru-RU" altLang="ru-RU">
                <a:solidFill>
                  <a:schemeClr val="bg1"/>
                </a:solidFill>
              </a:rPr>
              <a:pPr eaLnBrk="1" hangingPunct="1"/>
              <a:t>8</a:t>
            </a:fld>
            <a:endParaRPr lang="ru-RU" altLang="ru-RU">
              <a:solidFill>
                <a:schemeClr val="bg1"/>
              </a:solidFill>
            </a:endParaRPr>
          </a:p>
        </p:txBody>
      </p:sp>
      <p:sp>
        <p:nvSpPr>
          <p:cNvPr id="6" name="Rectangle 3"/>
          <p:cNvSpPr txBox="1">
            <a:spLocks noChangeArrowheads="1"/>
          </p:cNvSpPr>
          <p:nvPr/>
        </p:nvSpPr>
        <p:spPr>
          <a:xfrm>
            <a:off x="457200" y="1268413"/>
            <a:ext cx="8229600" cy="486251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ru-RU" altLang="ru-RU" sz="2000" kern="0" dirty="0">
                <a:solidFill>
                  <a:schemeClr val="bg1"/>
                </a:solidFill>
              </a:rPr>
              <a:t>Мировой тренд в банковском секторе: цифровизация и сокращение </a:t>
            </a:r>
            <a:r>
              <a:rPr lang="ru-RU" altLang="ru-RU" sz="2000" kern="0" dirty="0" smtClean="0">
                <a:solidFill>
                  <a:schemeClr val="bg1"/>
                </a:solidFill>
              </a:rPr>
              <a:t>штата</a:t>
            </a:r>
          </a:p>
          <a:p>
            <a:pPr>
              <a:defRPr/>
            </a:pPr>
            <a:endParaRPr lang="ru-RU" altLang="ru-RU" sz="2000" kern="0" dirty="0" smtClean="0">
              <a:solidFill>
                <a:schemeClr val="bg1"/>
              </a:solidFill>
            </a:endParaRPr>
          </a:p>
          <a:p>
            <a:pPr>
              <a:defRPr/>
            </a:pPr>
            <a:r>
              <a:rPr lang="ru-RU" altLang="ru-RU" sz="2000" kern="0" dirty="0">
                <a:solidFill>
                  <a:schemeClr val="bg1"/>
                </a:solidFill>
              </a:rPr>
              <a:t>В начале 2017 года глава «Сбербанка» Герман Греф поделился схожими прогнозами. В ходе своего выступление на Всемирном экономическом форуме в Давосе он заявил, что количество сотрудников Сбербанка может сократиться к 2025 году вдвое. «Если мы посмотрим в наше будущее, то сейчас у нас 330 тыс. сотрудников. Но в 2025 году, я думаю, мы будем иметь половину из них», — отметил тогда </a:t>
            </a:r>
            <a:r>
              <a:rPr lang="ru-RU" altLang="ru-RU" sz="2000" kern="0" dirty="0" smtClean="0">
                <a:solidFill>
                  <a:schemeClr val="bg1"/>
                </a:solidFill>
              </a:rPr>
              <a:t>Греф</a:t>
            </a:r>
            <a:endParaRPr lang="ru-RU" altLang="ru-RU" sz="2000" kern="0" dirty="0">
              <a:solidFill>
                <a:schemeClr val="bg1"/>
              </a:solidFill>
            </a:endParaRPr>
          </a:p>
        </p:txBody>
      </p:sp>
    </p:spTree>
    <p:custDataLst>
      <p:tags r:id="rId1"/>
    </p:custDataLst>
    <p:extLst>
      <p:ext uri="{BB962C8B-B14F-4D97-AF65-F5344CB8AC3E}">
        <p14:creationId xmlns:p14="http://schemas.microsoft.com/office/powerpoint/2010/main" val="397984345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323850" y="113122"/>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600" b="1" dirty="0" smtClean="0">
                <a:solidFill>
                  <a:srgbClr val="0000CC"/>
                </a:solidFill>
              </a:rPr>
              <a:t>Тренды в деятельности банков</a:t>
            </a:r>
            <a:endParaRPr lang="ru-RU" altLang="ru-RU" sz="3600" b="1" dirty="0">
              <a:solidFill>
                <a:srgbClr val="0000CC"/>
              </a:solidFill>
            </a:endParaRPr>
          </a:p>
        </p:txBody>
      </p:sp>
      <p:sp>
        <p:nvSpPr>
          <p:cNvPr id="12291"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9909A7F-5734-4918-B082-F3E9D648E740}" type="slidenum">
              <a:rPr lang="ru-RU" altLang="ru-RU">
                <a:solidFill>
                  <a:schemeClr val="bg1"/>
                </a:solidFill>
              </a:rPr>
              <a:pPr eaLnBrk="1" hangingPunct="1"/>
              <a:t>9</a:t>
            </a:fld>
            <a:endParaRPr lang="ru-RU" altLang="ru-RU">
              <a:solidFill>
                <a:schemeClr val="bg1"/>
              </a:solidFill>
            </a:endParaRPr>
          </a:p>
        </p:txBody>
      </p:sp>
      <p:sp>
        <p:nvSpPr>
          <p:cNvPr id="6" name="Rectangle 3"/>
          <p:cNvSpPr txBox="1">
            <a:spLocks noChangeArrowheads="1"/>
          </p:cNvSpPr>
          <p:nvPr/>
        </p:nvSpPr>
        <p:spPr>
          <a:xfrm>
            <a:off x="457200" y="1268413"/>
            <a:ext cx="8229600" cy="486251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ru-RU" altLang="ru-RU" sz="2800" kern="0" dirty="0" smtClean="0">
                <a:solidFill>
                  <a:schemeClr val="bg1"/>
                </a:solidFill>
              </a:rPr>
              <a:t>Обострение борьбы за клиентов приводит к существенному росту сервиса и многообразных инструментов повышения лояльности клиентов (</a:t>
            </a:r>
            <a:r>
              <a:rPr lang="ru-RU" altLang="ru-RU" sz="2800" kern="0" dirty="0" err="1" smtClean="0">
                <a:solidFill>
                  <a:schemeClr val="bg1"/>
                </a:solidFill>
              </a:rPr>
              <a:t>кэшбэк</a:t>
            </a:r>
            <a:r>
              <a:rPr lang="ru-RU" altLang="ru-RU" sz="2800" kern="0" dirty="0" smtClean="0">
                <a:solidFill>
                  <a:schemeClr val="bg1"/>
                </a:solidFill>
              </a:rPr>
              <a:t>, отмена комиссий в чужих банкоматах)</a:t>
            </a:r>
          </a:p>
          <a:p>
            <a:pPr>
              <a:defRPr/>
            </a:pPr>
            <a:endParaRPr lang="ru-RU" altLang="ru-RU" sz="2800" kern="0" dirty="0">
              <a:solidFill>
                <a:schemeClr val="bg1"/>
              </a:solidFill>
            </a:endParaRPr>
          </a:p>
          <a:p>
            <a:pPr>
              <a:defRPr/>
            </a:pPr>
            <a:r>
              <a:rPr lang="ru-RU" altLang="ru-RU" sz="2800" kern="0" dirty="0" smtClean="0">
                <a:solidFill>
                  <a:schemeClr val="bg1"/>
                </a:solidFill>
              </a:rPr>
              <a:t>Конкуренция в банковской сфере существенно растёт.</a:t>
            </a:r>
            <a:endParaRPr lang="ru-RU" altLang="ru-RU" sz="2800" kern="0" dirty="0">
              <a:solidFill>
                <a:schemeClr val="bg1"/>
              </a:solidFill>
            </a:endParaRPr>
          </a:p>
        </p:txBody>
      </p:sp>
    </p:spTree>
    <p:custDataLst>
      <p:tags r:id="rId1"/>
    </p:custDataLst>
    <p:extLst>
      <p:ext uri="{BB962C8B-B14F-4D97-AF65-F5344CB8AC3E}">
        <p14:creationId xmlns:p14="http://schemas.microsoft.com/office/powerpoint/2010/main" val="147528724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323850" y="188536"/>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600" b="1" dirty="0">
                <a:solidFill>
                  <a:srgbClr val="0000CC"/>
                </a:solidFill>
              </a:rPr>
              <a:t>Зарубежный опыт</a:t>
            </a:r>
          </a:p>
        </p:txBody>
      </p:sp>
      <p:sp>
        <p:nvSpPr>
          <p:cNvPr id="14339"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49D8F6B-004C-4AF2-B928-395E3F33786D}" type="slidenum">
              <a:rPr lang="ru-RU" altLang="ru-RU">
                <a:solidFill>
                  <a:schemeClr val="bg1"/>
                </a:solidFill>
              </a:rPr>
              <a:pPr eaLnBrk="1" hangingPunct="1"/>
              <a:t>10</a:t>
            </a:fld>
            <a:endParaRPr lang="ru-RU" altLang="ru-RU">
              <a:solidFill>
                <a:schemeClr val="bg1"/>
              </a:solidFill>
            </a:endParaRPr>
          </a:p>
        </p:txBody>
      </p:sp>
      <p:sp>
        <p:nvSpPr>
          <p:cNvPr id="14340" name="Rectangle 3"/>
          <p:cNvSpPr>
            <a:spLocks noGrp="1" noChangeArrowheads="1"/>
          </p:cNvSpPr>
          <p:nvPr>
            <p:ph/>
          </p:nvPr>
        </p:nvSpPr>
        <p:spPr bwMode="auto">
          <a:xfrm>
            <a:off x="457200" y="1936750"/>
            <a:ext cx="8229600" cy="41005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90000"/>
              </a:lnSpc>
              <a:spcBef>
                <a:spcPts val="1800"/>
              </a:spcBef>
            </a:pPr>
            <a:r>
              <a:rPr lang="ru-RU" altLang="ru-RU" sz="2400" smtClean="0">
                <a:solidFill>
                  <a:schemeClr val="bg1"/>
                </a:solidFill>
              </a:rPr>
              <a:t>В странах с развитой рыночной экономикой сложились </a:t>
            </a:r>
            <a:r>
              <a:rPr lang="ru-RU" altLang="ru-RU" sz="2400" smtClean="0">
                <a:solidFill>
                  <a:srgbClr val="FFFF00"/>
                </a:solidFill>
              </a:rPr>
              <a:t>двухуровневые банковские системы. </a:t>
            </a:r>
          </a:p>
          <a:p>
            <a:pPr>
              <a:lnSpc>
                <a:spcPct val="90000"/>
              </a:lnSpc>
              <a:spcBef>
                <a:spcPts val="1800"/>
              </a:spcBef>
            </a:pPr>
            <a:r>
              <a:rPr lang="ru-RU" altLang="ru-RU" sz="2400" smtClean="0">
                <a:solidFill>
                  <a:schemeClr val="bg1"/>
                </a:solidFill>
              </a:rPr>
              <a:t>Верхний уровень системы представлен центральным (эмиссионным) банком. </a:t>
            </a:r>
          </a:p>
          <a:p>
            <a:pPr>
              <a:spcBef>
                <a:spcPts val="1800"/>
              </a:spcBef>
            </a:pPr>
            <a:r>
              <a:rPr lang="ru-RU" altLang="ru-RU" sz="2400" smtClean="0">
                <a:solidFill>
                  <a:schemeClr val="bg1"/>
                </a:solidFill>
              </a:rPr>
              <a:t>На нижнем уровне действуют коммерческие банки, подразделяющиеся на </a:t>
            </a:r>
            <a:r>
              <a:rPr lang="ru-RU" altLang="ru-RU" sz="2400" smtClean="0">
                <a:solidFill>
                  <a:srgbClr val="FFFF00"/>
                </a:solidFill>
              </a:rPr>
              <a:t>универсальные и специализированные банки </a:t>
            </a:r>
            <a:r>
              <a:rPr lang="ru-RU" altLang="ru-RU" sz="2400" smtClean="0">
                <a:solidFill>
                  <a:schemeClr val="bg1"/>
                </a:solidFill>
              </a:rPr>
              <a:t>(инвестиционные банки, сберегательные банки, ипотечные банки, банки потребительского кредита, отраслевые банки, внутрипроизводственные банки).</a:t>
            </a:r>
          </a:p>
        </p:txBody>
      </p:sp>
    </p:spTree>
    <p:custDataLst>
      <p:tags r:id="rId1"/>
    </p:custDataLst>
    <p:extLst>
      <p:ext uri="{BB962C8B-B14F-4D97-AF65-F5344CB8AC3E}">
        <p14:creationId xmlns:p14="http://schemas.microsoft.com/office/powerpoint/2010/main" val="78520382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23850" y="188536"/>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600" b="1" dirty="0">
                <a:solidFill>
                  <a:srgbClr val="0000CC"/>
                </a:solidFill>
              </a:rPr>
              <a:t>Проблема</a:t>
            </a:r>
          </a:p>
        </p:txBody>
      </p:sp>
      <p:sp>
        <p:nvSpPr>
          <p:cNvPr id="16387"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24A6623-03B5-459E-AD95-43DD5D161C52}" type="slidenum">
              <a:rPr lang="ru-RU" altLang="ru-RU">
                <a:solidFill>
                  <a:schemeClr val="bg1"/>
                </a:solidFill>
              </a:rPr>
              <a:pPr eaLnBrk="1" hangingPunct="1"/>
              <a:t>11</a:t>
            </a:fld>
            <a:endParaRPr lang="ru-RU" altLang="ru-RU">
              <a:solidFill>
                <a:schemeClr val="bg1"/>
              </a:solidFill>
            </a:endParaRPr>
          </a:p>
        </p:txBody>
      </p:sp>
      <p:sp>
        <p:nvSpPr>
          <p:cNvPr id="5" name="Rectangle 3"/>
          <p:cNvSpPr txBox="1">
            <a:spLocks noChangeArrowheads="1"/>
          </p:cNvSpPr>
          <p:nvPr/>
        </p:nvSpPr>
        <p:spPr>
          <a:xfrm>
            <a:off x="457200" y="1600200"/>
            <a:ext cx="8229600" cy="453072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ru-RU" altLang="ru-RU" kern="0" smtClean="0">
                <a:solidFill>
                  <a:schemeClr val="bg1"/>
                </a:solidFill>
              </a:rPr>
              <a:t>В России почти все банки универсальные.</a:t>
            </a:r>
          </a:p>
          <a:p>
            <a:pPr>
              <a:defRPr/>
            </a:pPr>
            <a:endParaRPr lang="ru-RU" altLang="ru-RU" kern="0" smtClean="0">
              <a:solidFill>
                <a:schemeClr val="bg1"/>
              </a:solidFill>
            </a:endParaRPr>
          </a:p>
          <a:p>
            <a:pPr>
              <a:defRPr/>
            </a:pPr>
            <a:r>
              <a:rPr lang="ru-RU" altLang="ru-RU" kern="0" smtClean="0">
                <a:solidFill>
                  <a:schemeClr val="bg1"/>
                </a:solidFill>
              </a:rPr>
              <a:t>Это основной признак неразвитой банковской системы</a:t>
            </a:r>
          </a:p>
          <a:p>
            <a:pPr>
              <a:defRPr/>
            </a:pPr>
            <a:endParaRPr lang="ru-RU" altLang="ru-RU" kern="0" smtClean="0">
              <a:solidFill>
                <a:schemeClr val="bg1"/>
              </a:solidFill>
            </a:endParaRPr>
          </a:p>
          <a:p>
            <a:pPr>
              <a:defRPr/>
            </a:pPr>
            <a:r>
              <a:rPr lang="ru-RU" altLang="ru-RU" kern="0" smtClean="0">
                <a:solidFill>
                  <a:schemeClr val="bg1"/>
                </a:solidFill>
              </a:rPr>
              <a:t>Примеры специализированных банков Европы и США</a:t>
            </a:r>
            <a:endParaRPr lang="ru-RU" altLang="ru-RU" kern="0">
              <a:solidFill>
                <a:schemeClr val="bg1"/>
              </a:solidFill>
            </a:endParaRPr>
          </a:p>
        </p:txBody>
      </p:sp>
    </p:spTree>
    <p:custDataLst>
      <p:tags r:id="rId1"/>
    </p:custDataLst>
    <p:extLst>
      <p:ext uri="{BB962C8B-B14F-4D97-AF65-F5344CB8AC3E}">
        <p14:creationId xmlns:p14="http://schemas.microsoft.com/office/powerpoint/2010/main" val="269069707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323850" y="226244"/>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600" b="1" dirty="0">
                <a:solidFill>
                  <a:srgbClr val="0000CC"/>
                </a:solidFill>
              </a:rPr>
              <a:t>История банковской системы</a:t>
            </a:r>
          </a:p>
        </p:txBody>
      </p:sp>
      <p:sp>
        <p:nvSpPr>
          <p:cNvPr id="18435"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16DF7AE-7489-4273-BDE9-29569A1D5673}" type="slidenum">
              <a:rPr lang="ru-RU" altLang="ru-RU">
                <a:solidFill>
                  <a:schemeClr val="bg1"/>
                </a:solidFill>
              </a:rPr>
              <a:pPr eaLnBrk="1" hangingPunct="1"/>
              <a:t>12</a:t>
            </a:fld>
            <a:endParaRPr lang="ru-RU" altLang="ru-RU">
              <a:solidFill>
                <a:schemeClr val="bg1"/>
              </a:solidFill>
            </a:endParaRPr>
          </a:p>
        </p:txBody>
      </p:sp>
      <p:sp>
        <p:nvSpPr>
          <p:cNvPr id="6" name="Rectangle 3"/>
          <p:cNvSpPr txBox="1">
            <a:spLocks noChangeArrowheads="1"/>
          </p:cNvSpPr>
          <p:nvPr/>
        </p:nvSpPr>
        <p:spPr>
          <a:xfrm>
            <a:off x="457200" y="1250950"/>
            <a:ext cx="8229600" cy="560705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ru-RU" altLang="ru-RU" sz="2400" kern="0" dirty="0" smtClean="0">
                <a:solidFill>
                  <a:schemeClr val="bg1"/>
                </a:solidFill>
              </a:rPr>
              <a:t>… многие банки создавались криминальными структурами. В те годы достаточно было, как выражались в криминальной среде, «</a:t>
            </a:r>
            <a:r>
              <a:rPr lang="ru-RU" altLang="ru-RU" sz="2400" kern="0" dirty="0" err="1" smtClean="0">
                <a:solidFill>
                  <a:schemeClr val="bg1"/>
                </a:solidFill>
              </a:rPr>
              <a:t>уставняка</a:t>
            </a:r>
            <a:r>
              <a:rPr lang="ru-RU" altLang="ru-RU" sz="2400" kern="0" dirty="0" smtClean="0">
                <a:solidFill>
                  <a:schemeClr val="bg1"/>
                </a:solidFill>
              </a:rPr>
              <a:t>» в размере 10 тыс. рублей. Так что деньги от фальшивых авизо, помимо финансирования «респектабельной» деятельности по созданию криминализированных банков, шли на содержание «киллерских» команд, подкуп чиновников, нечистоплотные сделки по приобретению производственных мощностей.</a:t>
            </a:r>
          </a:p>
          <a:p>
            <a:pPr>
              <a:defRPr/>
            </a:pPr>
            <a:endParaRPr lang="ru-RU" altLang="ru-RU" sz="2400" kern="0" dirty="0" smtClean="0">
              <a:solidFill>
                <a:schemeClr val="bg1"/>
              </a:solidFill>
            </a:endParaRPr>
          </a:p>
          <a:p>
            <a:pPr>
              <a:defRPr/>
            </a:pPr>
            <a:r>
              <a:rPr lang="ru-RU" altLang="ru-RU" sz="2400" kern="0" dirty="0" smtClean="0">
                <a:solidFill>
                  <a:schemeClr val="bg1"/>
                </a:solidFill>
              </a:rPr>
              <a:t>С. В. Степашин. Интервью председателя Счётной палаты РФ // «Независимая газета», 28.09.2006.</a:t>
            </a:r>
            <a:endParaRPr lang="ru-RU" altLang="ru-RU" sz="2400" kern="0" dirty="0">
              <a:solidFill>
                <a:schemeClr val="bg1"/>
              </a:solidFill>
            </a:endParaRPr>
          </a:p>
        </p:txBody>
      </p:sp>
    </p:spTree>
    <p:custDataLst>
      <p:tags r:id="rId1"/>
    </p:custDataLst>
    <p:extLst>
      <p:ext uri="{BB962C8B-B14F-4D97-AF65-F5344CB8AC3E}">
        <p14:creationId xmlns:p14="http://schemas.microsoft.com/office/powerpoint/2010/main" val="267360805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323850" y="245097"/>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600" b="1" dirty="0">
                <a:solidFill>
                  <a:srgbClr val="0000CC"/>
                </a:solidFill>
              </a:rPr>
              <a:t>Структура и динамика системы</a:t>
            </a:r>
          </a:p>
        </p:txBody>
      </p:sp>
      <p:sp>
        <p:nvSpPr>
          <p:cNvPr id="20483"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8BA584-148F-4B54-AD12-8E23CD988EB9}" type="slidenum">
              <a:rPr lang="ru-RU" altLang="ru-RU">
                <a:solidFill>
                  <a:schemeClr val="bg1"/>
                </a:solidFill>
              </a:rPr>
              <a:pPr eaLnBrk="1" hangingPunct="1"/>
              <a:t>13</a:t>
            </a:fld>
            <a:endParaRPr lang="ru-RU" altLang="ru-RU">
              <a:solidFill>
                <a:schemeClr val="bg1"/>
              </a:solidFill>
            </a:endParaRPr>
          </a:p>
        </p:txBody>
      </p:sp>
      <p:sp>
        <p:nvSpPr>
          <p:cNvPr id="5" name="Rectangle 3"/>
          <p:cNvSpPr txBox="1">
            <a:spLocks noChangeArrowheads="1"/>
          </p:cNvSpPr>
          <p:nvPr/>
        </p:nvSpPr>
        <p:spPr>
          <a:xfrm>
            <a:off x="457200" y="1344613"/>
            <a:ext cx="8229600" cy="478631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defRPr/>
            </a:pPr>
            <a:r>
              <a:rPr lang="ru-RU" altLang="ru-RU" sz="2400" kern="0" dirty="0" smtClean="0">
                <a:solidFill>
                  <a:schemeClr val="bg1"/>
                </a:solidFill>
              </a:rPr>
              <a:t>К концу 1990-х годов в связи с финансовым кризисом обозначилась тенденция </a:t>
            </a:r>
            <a:r>
              <a:rPr lang="ru-RU" altLang="ru-RU" sz="2400" kern="0" dirty="0" smtClean="0">
                <a:solidFill>
                  <a:srgbClr val="FFFF00"/>
                </a:solidFill>
              </a:rPr>
              <a:t>сокращения количества российских банков. </a:t>
            </a:r>
          </a:p>
          <a:p>
            <a:pPr marL="0" indent="0">
              <a:buFontTx/>
              <a:buNone/>
              <a:defRPr/>
            </a:pPr>
            <a:r>
              <a:rPr lang="ru-RU" altLang="ru-RU" sz="2400" kern="0" dirty="0" smtClean="0">
                <a:solidFill>
                  <a:schemeClr val="bg1"/>
                </a:solidFill>
              </a:rPr>
              <a:t>Так, на 1 января 1997 года в России действовало 2007 банков, имеющих право на осуществление банковских операций, а на 1 мая 2009 года их осталось 1041, в том числе:</a:t>
            </a:r>
          </a:p>
          <a:p>
            <a:pPr>
              <a:spcBef>
                <a:spcPts val="0"/>
              </a:spcBef>
              <a:defRPr/>
            </a:pPr>
            <a:r>
              <a:rPr lang="ru-RU" altLang="ru-RU" sz="2400" kern="0" dirty="0" smtClean="0">
                <a:solidFill>
                  <a:schemeClr val="bg1"/>
                </a:solidFill>
              </a:rPr>
              <a:t>871 имеют право привлекать вклады населения;</a:t>
            </a:r>
          </a:p>
          <a:p>
            <a:pPr>
              <a:spcBef>
                <a:spcPts val="0"/>
              </a:spcBef>
              <a:defRPr/>
            </a:pPr>
            <a:r>
              <a:rPr lang="ru-RU" altLang="ru-RU" sz="2400" kern="0" dirty="0" smtClean="0">
                <a:solidFill>
                  <a:schemeClr val="bg1"/>
                </a:solidFill>
              </a:rPr>
              <a:t>293 имеют генеральную лицензию;</a:t>
            </a:r>
          </a:p>
          <a:p>
            <a:pPr>
              <a:spcBef>
                <a:spcPts val="0"/>
              </a:spcBef>
              <a:defRPr/>
            </a:pPr>
            <a:r>
              <a:rPr lang="ru-RU" altLang="ru-RU" sz="2400" kern="0" dirty="0" smtClean="0">
                <a:solidFill>
                  <a:schemeClr val="bg1"/>
                </a:solidFill>
              </a:rPr>
              <a:t>881 являются участниками системы обязательного страхования вкладов.</a:t>
            </a:r>
          </a:p>
          <a:p>
            <a:pPr marL="0" indent="0">
              <a:buFontTx/>
              <a:buNone/>
              <a:defRPr/>
            </a:pPr>
            <a:r>
              <a:rPr lang="ru-RU" altLang="ru-RU" sz="2400" kern="0" dirty="0" smtClean="0">
                <a:solidFill>
                  <a:schemeClr val="bg1"/>
                </a:solidFill>
              </a:rPr>
              <a:t>Большинство российских банков входит в </a:t>
            </a:r>
            <a:r>
              <a:rPr lang="ru-RU" altLang="ru-RU" sz="2400" kern="0" dirty="0" smtClean="0">
                <a:solidFill>
                  <a:srgbClr val="FFFF00"/>
                </a:solidFill>
              </a:rPr>
              <a:t>систему обязательного страхования вкладов.</a:t>
            </a:r>
            <a:endParaRPr lang="ru-RU" altLang="ru-RU" sz="2400" kern="0" dirty="0">
              <a:solidFill>
                <a:srgbClr val="FFFF00"/>
              </a:solidFill>
            </a:endParaRPr>
          </a:p>
        </p:txBody>
      </p:sp>
    </p:spTree>
    <p:custDataLst>
      <p:tags r:id="rId1"/>
    </p:custDataLst>
    <p:extLst>
      <p:ext uri="{BB962C8B-B14F-4D97-AF65-F5344CB8AC3E}">
        <p14:creationId xmlns:p14="http://schemas.microsoft.com/office/powerpoint/2010/main" val="106998319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Заголовок 1"/>
          <p:cNvSpPr>
            <a:spLocks noGrp="1"/>
          </p:cNvSpPr>
          <p:nvPr>
            <p:ph type="title"/>
          </p:nvPr>
        </p:nvSpPr>
        <p:spPr bwMode="auto">
          <a:xfrm>
            <a:off x="457200" y="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ru-RU" sz="4000" smtClean="0"/>
              <a:t>III </a:t>
            </a:r>
            <a:r>
              <a:rPr lang="ru-RU" altLang="ru-RU" sz="4000" smtClean="0"/>
              <a:t>Статистика уровня задолженности физических лиц</a:t>
            </a:r>
          </a:p>
        </p:txBody>
      </p:sp>
      <p:sp>
        <p:nvSpPr>
          <p:cNvPr id="5" name="Rectangle 3"/>
          <p:cNvSpPr txBox="1">
            <a:spLocks noChangeArrowheads="1"/>
          </p:cNvSpPr>
          <p:nvPr/>
        </p:nvSpPr>
        <p:spPr>
          <a:xfrm>
            <a:off x="457200" y="1600200"/>
            <a:ext cx="8229600" cy="453072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90000"/>
              </a:lnSpc>
              <a:defRPr/>
            </a:pPr>
            <a:r>
              <a:rPr lang="ru-RU" altLang="ru-RU" kern="0" dirty="0" smtClean="0">
                <a:solidFill>
                  <a:schemeClr val="bg1"/>
                </a:solidFill>
              </a:rPr>
              <a:t>Задолженность россиян перед банками все растет: </a:t>
            </a:r>
            <a:r>
              <a:rPr lang="ru-RU" altLang="ru-RU" kern="0" dirty="0" smtClean="0">
                <a:solidFill>
                  <a:srgbClr val="FFFF00"/>
                </a:solidFill>
              </a:rPr>
              <a:t>почти каждый второй экономически активный гражданин сегодня – заемщик</a:t>
            </a:r>
          </a:p>
          <a:p>
            <a:pPr>
              <a:lnSpc>
                <a:spcPct val="90000"/>
              </a:lnSpc>
              <a:defRPr/>
            </a:pPr>
            <a:endParaRPr lang="ru-RU" altLang="ru-RU" kern="0" dirty="0" smtClean="0">
              <a:solidFill>
                <a:schemeClr val="bg1"/>
              </a:solidFill>
            </a:endParaRPr>
          </a:p>
          <a:p>
            <a:pPr>
              <a:lnSpc>
                <a:spcPct val="90000"/>
              </a:lnSpc>
              <a:defRPr/>
            </a:pPr>
            <a:r>
              <a:rPr lang="ru-RU" altLang="ru-RU" kern="0" dirty="0" err="1" smtClean="0">
                <a:solidFill>
                  <a:schemeClr val="bg1"/>
                </a:solidFill>
              </a:rPr>
              <a:t>Закредитованность</a:t>
            </a:r>
            <a:r>
              <a:rPr lang="ru-RU" altLang="ru-RU" kern="0" dirty="0" smtClean="0">
                <a:solidFill>
                  <a:schemeClr val="bg1"/>
                </a:solidFill>
              </a:rPr>
              <a:t> населения вызывает беспокойство, но пока она не достигла критического уровня.</a:t>
            </a:r>
            <a:endParaRPr lang="ru-RU" altLang="ru-RU" kern="0" dirty="0">
              <a:solidFill>
                <a:schemeClr val="bg1"/>
              </a:solidFill>
            </a:endParaRPr>
          </a:p>
        </p:txBody>
      </p:sp>
    </p:spTree>
    <p:custDataLst>
      <p:tags r:id="rId1"/>
    </p:custDataLst>
    <p:extLst>
      <p:ext uri="{BB962C8B-B14F-4D97-AF65-F5344CB8AC3E}">
        <p14:creationId xmlns:p14="http://schemas.microsoft.com/office/powerpoint/2010/main" val="2354340615"/>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Заголовок 1"/>
          <p:cNvSpPr>
            <a:spLocks noGrp="1"/>
          </p:cNvSpPr>
          <p:nvPr>
            <p:ph type="title"/>
          </p:nvPr>
        </p:nvSpPr>
        <p:spPr bwMode="auto">
          <a:xfrm>
            <a:off x="457200" y="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4000" smtClean="0"/>
              <a:t>Кредитный бум</a:t>
            </a:r>
          </a:p>
        </p:txBody>
      </p:sp>
      <p:sp>
        <p:nvSpPr>
          <p:cNvPr id="5" name="Rectangle 3"/>
          <p:cNvSpPr txBox="1">
            <a:spLocks noChangeArrowheads="1"/>
          </p:cNvSpPr>
          <p:nvPr/>
        </p:nvSpPr>
        <p:spPr>
          <a:xfrm>
            <a:off x="457200" y="1384300"/>
            <a:ext cx="8229600" cy="453072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1800"/>
              </a:spcBef>
              <a:defRPr/>
            </a:pPr>
            <a:r>
              <a:rPr lang="ru-RU" altLang="ru-RU" sz="2400" kern="0" dirty="0" smtClean="0">
                <a:solidFill>
                  <a:schemeClr val="bg1"/>
                </a:solidFill>
              </a:rPr>
              <a:t>Общий кредитный долг россиян перед банками приближается </a:t>
            </a:r>
            <a:r>
              <a:rPr lang="ru-RU" altLang="ru-RU" sz="2400" kern="0" dirty="0" smtClean="0">
                <a:solidFill>
                  <a:srgbClr val="FFFF00"/>
                </a:solidFill>
              </a:rPr>
              <a:t>к 9 трлн. рублей</a:t>
            </a:r>
            <a:r>
              <a:rPr lang="ru-RU" altLang="ru-RU" sz="2400" kern="0" dirty="0" smtClean="0">
                <a:solidFill>
                  <a:schemeClr val="bg1"/>
                </a:solidFill>
              </a:rPr>
              <a:t>, сообщило на днях Национальное бюро кредитных историй (НБКИ). </a:t>
            </a:r>
          </a:p>
          <a:p>
            <a:pPr>
              <a:spcBef>
                <a:spcPts val="1800"/>
              </a:spcBef>
              <a:defRPr/>
            </a:pPr>
            <a:r>
              <a:rPr lang="ru-RU" altLang="ru-RU" sz="2400" kern="0" dirty="0" smtClean="0">
                <a:solidFill>
                  <a:schemeClr val="bg1"/>
                </a:solidFill>
              </a:rPr>
              <a:t>Потребители продолжают активно становиться заемщиками, при этом не всегда готовы исправно платить по долгам. </a:t>
            </a:r>
          </a:p>
          <a:p>
            <a:pPr>
              <a:spcBef>
                <a:spcPts val="1800"/>
              </a:spcBef>
              <a:defRPr/>
            </a:pPr>
            <a:r>
              <a:rPr lang="ru-RU" altLang="ru-RU" sz="2400" kern="0" dirty="0" smtClean="0">
                <a:solidFill>
                  <a:schemeClr val="bg1"/>
                </a:solidFill>
              </a:rPr>
              <a:t>В связи с этим уже более года раздаются тревожные прогнозы: чиновники различных ведомств, а также представители финансовой отрасли утверждают, что ситуация с кредитами всерьез угрожает устойчивости банковской сферы, </a:t>
            </a:r>
            <a:r>
              <a:rPr lang="ru-RU" altLang="ru-RU" sz="2400" kern="0" dirty="0" smtClean="0">
                <a:solidFill>
                  <a:srgbClr val="FFFF00"/>
                </a:solidFill>
              </a:rPr>
              <a:t>и требуют положить конец кредитному буму.</a:t>
            </a:r>
            <a:endParaRPr lang="ru-RU" altLang="ru-RU" sz="2400" kern="0" dirty="0">
              <a:solidFill>
                <a:srgbClr val="FFFF00"/>
              </a:solidFill>
            </a:endParaRPr>
          </a:p>
        </p:txBody>
      </p:sp>
    </p:spTree>
    <p:custDataLst>
      <p:tags r:id="rId1"/>
    </p:custDataLst>
    <p:extLst>
      <p:ext uri="{BB962C8B-B14F-4D97-AF65-F5344CB8AC3E}">
        <p14:creationId xmlns:p14="http://schemas.microsoft.com/office/powerpoint/2010/main" val="749854737"/>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Заголовок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mtClean="0"/>
              <a:t>Ужесточение требований</a:t>
            </a:r>
          </a:p>
        </p:txBody>
      </p:sp>
      <p:sp>
        <p:nvSpPr>
          <p:cNvPr id="6" name="Rectangle 3"/>
          <p:cNvSpPr txBox="1">
            <a:spLocks noChangeArrowheads="1"/>
          </p:cNvSpPr>
          <p:nvPr/>
        </p:nvSpPr>
        <p:spPr>
          <a:xfrm>
            <a:off x="457200" y="1417638"/>
            <a:ext cx="8229600" cy="471328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ru-RU" altLang="ru-RU" sz="2400" kern="0" dirty="0" smtClean="0">
                <a:solidFill>
                  <a:schemeClr val="bg1"/>
                </a:solidFill>
              </a:rPr>
              <a:t>Банк России ужесточил </a:t>
            </a:r>
            <a:r>
              <a:rPr lang="ru-RU" altLang="ru-RU" sz="2400" kern="0" dirty="0" smtClean="0">
                <a:solidFill>
                  <a:srgbClr val="FFFF00"/>
                </a:solidFill>
              </a:rPr>
              <a:t>требования к банкам, занимающимся выдачей дорогих необеспеченных потребительских кредитов под 40–60% годовых. </a:t>
            </a:r>
          </a:p>
          <a:p>
            <a:pPr>
              <a:defRPr/>
            </a:pPr>
            <a:endParaRPr lang="ru-RU" altLang="ru-RU" sz="2400" kern="0" dirty="0" smtClean="0">
              <a:solidFill>
                <a:srgbClr val="FFFF00"/>
              </a:solidFill>
            </a:endParaRPr>
          </a:p>
          <a:p>
            <a:pPr>
              <a:defRPr/>
            </a:pPr>
            <a:r>
              <a:rPr lang="ru-RU" altLang="ru-RU" sz="2400" kern="0" dirty="0" smtClean="0">
                <a:solidFill>
                  <a:schemeClr val="bg1"/>
                </a:solidFill>
              </a:rPr>
              <a:t>Глава Сбербанка России Герман Греф заявил о необходимости убрать с рынка все банковские учреждения, предоставляющие населению услуги экспресс-кредитования. </a:t>
            </a:r>
          </a:p>
          <a:p>
            <a:pPr>
              <a:defRPr/>
            </a:pPr>
            <a:endParaRPr lang="ru-RU" altLang="ru-RU" sz="2400" kern="0" dirty="0" smtClean="0">
              <a:solidFill>
                <a:schemeClr val="bg1"/>
              </a:solidFill>
            </a:endParaRPr>
          </a:p>
          <a:p>
            <a:pPr>
              <a:defRPr/>
            </a:pPr>
            <a:r>
              <a:rPr lang="ru-RU" altLang="ru-RU" sz="2400" kern="0" dirty="0" smtClean="0">
                <a:solidFill>
                  <a:schemeClr val="bg1"/>
                </a:solidFill>
              </a:rPr>
              <a:t>Эксперты отметили, что Сбербанк печется о собственных интересах, а не защищает права заемщиков. </a:t>
            </a:r>
            <a:endParaRPr lang="ru-RU" altLang="ru-RU" sz="2400" kern="0" dirty="0">
              <a:solidFill>
                <a:schemeClr val="bg1"/>
              </a:solidFill>
            </a:endParaRPr>
          </a:p>
        </p:txBody>
      </p:sp>
    </p:spTree>
    <p:custDataLst>
      <p:tags r:id="rId1"/>
    </p:custDataLst>
    <p:extLst>
      <p:ext uri="{BB962C8B-B14F-4D97-AF65-F5344CB8AC3E}">
        <p14:creationId xmlns:p14="http://schemas.microsoft.com/office/powerpoint/2010/main" val="3230443693"/>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Заголовок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mtClean="0"/>
              <a:t>Статистика</a:t>
            </a:r>
          </a:p>
        </p:txBody>
      </p:sp>
      <p:sp>
        <p:nvSpPr>
          <p:cNvPr id="4" name="Rectangle 3"/>
          <p:cNvSpPr txBox="1">
            <a:spLocks noChangeArrowheads="1"/>
          </p:cNvSpPr>
          <p:nvPr/>
        </p:nvSpPr>
        <p:spPr>
          <a:xfrm>
            <a:off x="457200" y="1417638"/>
            <a:ext cx="8229600" cy="474186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ru-RU" altLang="ru-RU" sz="2400" kern="0" dirty="0" smtClean="0">
                <a:solidFill>
                  <a:schemeClr val="bg1"/>
                </a:solidFill>
              </a:rPr>
              <a:t>Задолженность россиян перед финансовыми организациями продолжает расти. На сегодняшний день заемщиками </a:t>
            </a:r>
            <a:r>
              <a:rPr lang="ru-RU" altLang="ru-RU" sz="2400" kern="0" dirty="0" smtClean="0">
                <a:solidFill>
                  <a:srgbClr val="FFFF00"/>
                </a:solidFill>
              </a:rPr>
              <a:t>являются 45% </a:t>
            </a:r>
            <a:r>
              <a:rPr lang="ru-RU" altLang="ru-RU" sz="2400" kern="0" dirty="0" smtClean="0">
                <a:solidFill>
                  <a:schemeClr val="bg1"/>
                </a:solidFill>
              </a:rPr>
              <a:t>экономически активного населения страны (почти 34 млн. человек). </a:t>
            </a:r>
          </a:p>
          <a:p>
            <a:pPr>
              <a:defRPr/>
            </a:pPr>
            <a:endParaRPr lang="ru-RU" altLang="ru-RU" sz="2400" kern="0" dirty="0" smtClean="0">
              <a:solidFill>
                <a:schemeClr val="bg1"/>
              </a:solidFill>
            </a:endParaRPr>
          </a:p>
          <a:p>
            <a:pPr>
              <a:defRPr/>
            </a:pPr>
            <a:r>
              <a:rPr lang="ru-RU" altLang="ru-RU" sz="2400" kern="0" dirty="0" smtClean="0">
                <a:solidFill>
                  <a:schemeClr val="bg1"/>
                </a:solidFill>
              </a:rPr>
              <a:t>Самыми </a:t>
            </a:r>
            <a:r>
              <a:rPr lang="ru-RU" altLang="ru-RU" sz="2400" kern="0" dirty="0" err="1" smtClean="0">
                <a:solidFill>
                  <a:schemeClr val="bg1"/>
                </a:solidFill>
              </a:rPr>
              <a:t>закредитованными</a:t>
            </a:r>
            <a:r>
              <a:rPr lang="ru-RU" altLang="ru-RU" sz="2400" kern="0" dirty="0" smtClean="0">
                <a:solidFill>
                  <a:schemeClr val="bg1"/>
                </a:solidFill>
              </a:rPr>
              <a:t> регионами НБКИ называет «нефтяные» и «газовые» субъекты РФ – Тюменскую область, Ханты-Мансийский и Ямало-Ненецкий автономные округа и Магаданскую область. </a:t>
            </a:r>
          </a:p>
        </p:txBody>
      </p:sp>
    </p:spTree>
    <p:custDataLst>
      <p:tags r:id="rId1"/>
    </p:custDataLst>
    <p:extLst>
      <p:ext uri="{BB962C8B-B14F-4D97-AF65-F5344CB8AC3E}">
        <p14:creationId xmlns:p14="http://schemas.microsoft.com/office/powerpoint/2010/main" val="2231183224"/>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Заголовок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mtClean="0"/>
              <a:t>Статистика</a:t>
            </a:r>
          </a:p>
        </p:txBody>
      </p:sp>
      <p:sp>
        <p:nvSpPr>
          <p:cNvPr id="86019" name="Прямоугольник 2"/>
          <p:cNvSpPr>
            <a:spLocks noChangeArrowheads="1"/>
          </p:cNvSpPr>
          <p:nvPr/>
        </p:nvSpPr>
        <p:spPr bwMode="auto">
          <a:xfrm>
            <a:off x="519113" y="1417638"/>
            <a:ext cx="8167687"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altLang="ru-RU" sz="2400">
                <a:solidFill>
                  <a:schemeClr val="bg1"/>
                </a:solidFill>
              </a:rPr>
              <a:t>При этом </a:t>
            </a:r>
            <a:r>
              <a:rPr lang="ru-RU" altLang="ru-RU" sz="2400">
                <a:solidFill>
                  <a:srgbClr val="FFFF00"/>
                </a:solidFill>
              </a:rPr>
              <a:t>долговая нагрузка на каждого россиянина составляет 46 тыс. рублей</a:t>
            </a:r>
            <a:r>
              <a:rPr lang="ru-RU" altLang="ru-RU" sz="2400">
                <a:solidFill>
                  <a:schemeClr val="bg1"/>
                </a:solidFill>
              </a:rPr>
              <a:t>. Уже каждому пятому россиянину приходится обслуживать не менее пяти кредитов. </a:t>
            </a:r>
            <a:endParaRPr lang="en-US" altLang="ru-RU" sz="2400">
              <a:solidFill>
                <a:schemeClr val="bg1"/>
              </a:solidFill>
            </a:endParaRPr>
          </a:p>
          <a:p>
            <a:endParaRPr lang="ru-RU" altLang="ru-RU" sz="2400">
              <a:solidFill>
                <a:schemeClr val="bg1"/>
              </a:solidFill>
            </a:endParaRPr>
          </a:p>
          <a:p>
            <a:r>
              <a:rPr lang="ru-RU" altLang="ru-RU" sz="2400">
                <a:solidFill>
                  <a:schemeClr val="bg1"/>
                </a:solidFill>
              </a:rPr>
              <a:t>В свою очередь, </a:t>
            </a:r>
            <a:r>
              <a:rPr lang="ru-RU" altLang="ru-RU" sz="2400">
                <a:solidFill>
                  <a:srgbClr val="FFFF00"/>
                </a:solidFill>
              </a:rPr>
              <a:t>доходы населения не успевают расти</a:t>
            </a:r>
            <a:r>
              <a:rPr lang="ru-RU" altLang="ru-RU" sz="2400">
                <a:solidFill>
                  <a:schemeClr val="bg1"/>
                </a:solidFill>
              </a:rPr>
              <a:t> за кредитной нагрузкой: за последний год прирост доходов составил всего лишь 22%.</a:t>
            </a:r>
          </a:p>
        </p:txBody>
      </p:sp>
    </p:spTree>
    <p:custDataLst>
      <p:tags r:id="rId1"/>
    </p:custDataLst>
    <p:extLst>
      <p:ext uri="{BB962C8B-B14F-4D97-AF65-F5344CB8AC3E}">
        <p14:creationId xmlns:p14="http://schemas.microsoft.com/office/powerpoint/2010/main" val="826444638"/>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Заголовок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mtClean="0"/>
              <a:t>Угроза банковской системе</a:t>
            </a:r>
          </a:p>
        </p:txBody>
      </p:sp>
      <p:sp>
        <p:nvSpPr>
          <p:cNvPr id="4" name="Rectangle 3"/>
          <p:cNvSpPr txBox="1">
            <a:spLocks noChangeArrowheads="1"/>
          </p:cNvSpPr>
          <p:nvPr/>
        </p:nvSpPr>
        <p:spPr>
          <a:xfrm>
            <a:off x="457200" y="1600200"/>
            <a:ext cx="8229600" cy="453072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ru-RU" altLang="ru-RU" sz="2800" kern="0" smtClean="0">
                <a:solidFill>
                  <a:schemeClr val="bg1"/>
                </a:solidFill>
              </a:rPr>
              <a:t>Приведенные выше данные банковское сообщество считает угрозой себе и поводом бить тревогу. </a:t>
            </a:r>
          </a:p>
          <a:p>
            <a:pPr>
              <a:defRPr/>
            </a:pPr>
            <a:r>
              <a:rPr lang="ru-RU" altLang="ru-RU" sz="2800" kern="0" smtClean="0">
                <a:solidFill>
                  <a:schemeClr val="bg1"/>
                </a:solidFill>
              </a:rPr>
              <a:t>Так, вице-президент Ассоциации российских банков Анатолий Милюков уверен, что потребительское кредитование в долгосрочном периоде бьет не только по населению, но оттягивает кредитные ресурсы из кредитования производства. </a:t>
            </a:r>
            <a:endParaRPr lang="ru-RU" altLang="ru-RU" sz="2800" kern="0">
              <a:solidFill>
                <a:schemeClr val="bg1"/>
              </a:solidFill>
            </a:endParaRPr>
          </a:p>
        </p:txBody>
      </p:sp>
    </p:spTree>
    <p:custDataLst>
      <p:tags r:id="rId1"/>
    </p:custDataLst>
    <p:extLst>
      <p:ext uri="{BB962C8B-B14F-4D97-AF65-F5344CB8AC3E}">
        <p14:creationId xmlns:p14="http://schemas.microsoft.com/office/powerpoint/2010/main" val="2964963033"/>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284163" y="277813"/>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ВОПРОСЫ ДЛЯ САМОПРОВЕРКИ</a:t>
            </a:r>
          </a:p>
        </p:txBody>
      </p:sp>
      <p:sp>
        <p:nvSpPr>
          <p:cNvPr id="46083" name="Text Box 3"/>
          <p:cNvSpPr txBox="1">
            <a:spLocks noChangeArrowheads="1"/>
          </p:cNvSpPr>
          <p:nvPr/>
        </p:nvSpPr>
        <p:spPr bwMode="auto">
          <a:xfrm>
            <a:off x="323850" y="6308725"/>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F505EA-C9F9-47E1-ADA6-8975620363E7}" type="slidenum">
              <a:rPr lang="ru-RU" altLang="ru-RU">
                <a:solidFill>
                  <a:schemeClr val="bg1"/>
                </a:solidFill>
              </a:rPr>
              <a:pPr eaLnBrk="1" hangingPunct="1"/>
              <a:t>20</a:t>
            </a:fld>
            <a:endParaRPr lang="ru-RU" altLang="ru-RU">
              <a:solidFill>
                <a:schemeClr val="bg1"/>
              </a:solidFill>
            </a:endParaRPr>
          </a:p>
        </p:txBody>
      </p:sp>
      <p:sp>
        <p:nvSpPr>
          <p:cNvPr id="46084" name="Text Box 4"/>
          <p:cNvSpPr txBox="1">
            <a:spLocks noChangeArrowheads="1"/>
          </p:cNvSpPr>
          <p:nvPr/>
        </p:nvSpPr>
        <p:spPr bwMode="auto">
          <a:xfrm>
            <a:off x="349250" y="1074738"/>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endParaRPr lang="ru-RU" altLang="ru-RU" sz="2400" dirty="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dirty="0">
                <a:solidFill>
                  <a:schemeClr val="bg1"/>
                </a:solidFill>
              </a:rPr>
              <a:t>Для проверки степени усвоения знаний возможно прохождение интерактивного модуля  вопросов для самопроверки в среде Moodle по соответствующей теме учебного курса</a:t>
            </a:r>
          </a:p>
          <a:p>
            <a:pPr eaLnBrk="1" hangingPunct="1">
              <a:spcBef>
                <a:spcPct val="10000"/>
              </a:spcBef>
              <a:buClr>
                <a:srgbClr val="FFFF00"/>
              </a:buClr>
              <a:buFont typeface="Symbol" panose="05050102010706020507" pitchFamily="18" charset="2"/>
              <a:buChar char="¨"/>
            </a:pPr>
            <a:endParaRPr lang="ru-RU" altLang="ru-RU" sz="2400" dirty="0">
              <a:solidFill>
                <a:schemeClr val="bg1"/>
              </a:solidFill>
            </a:endParaRPr>
          </a:p>
        </p:txBody>
      </p:sp>
    </p:spTree>
    <p:custDataLst>
      <p:tags r:id="rId1"/>
    </p:custData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323850" y="6308725"/>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8E425FE-18A4-406A-8F22-BA5382F201EC}" type="slidenum">
              <a:rPr lang="ru-RU" altLang="ru-RU">
                <a:solidFill>
                  <a:schemeClr val="bg1"/>
                </a:solidFill>
              </a:rPr>
              <a:pPr eaLnBrk="1" hangingPunct="1"/>
              <a:t>21</a:t>
            </a:fld>
            <a:endParaRPr lang="ru-RU" altLang="ru-RU">
              <a:solidFill>
                <a:schemeClr val="bg1"/>
              </a:solidFill>
            </a:endParaRPr>
          </a:p>
        </p:txBody>
      </p:sp>
      <p:sp>
        <p:nvSpPr>
          <p:cNvPr id="48131" name="Text Box 4"/>
          <p:cNvSpPr txBox="1">
            <a:spLocks noChangeArrowheads="1"/>
          </p:cNvSpPr>
          <p:nvPr/>
        </p:nvSpPr>
        <p:spPr bwMode="auto">
          <a:xfrm>
            <a:off x="323850" y="3860800"/>
            <a:ext cx="84963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10000"/>
              </a:spcBef>
              <a:buClr>
                <a:srgbClr val="FF0000"/>
              </a:buClr>
              <a:buSzPct val="120000"/>
              <a:buFont typeface="Symbol" panose="05050102010706020507" pitchFamily="18" charset="2"/>
              <a:buNone/>
            </a:pPr>
            <a:r>
              <a:rPr lang="ru-RU" altLang="ru-RU" sz="1200" b="1">
                <a:solidFill>
                  <a:schemeClr val="bg1"/>
                </a:solidFill>
              </a:rPr>
              <a:t>Использование материалов презентации</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spTree>
    <p:custDataLst>
      <p:tags r:id="rId1"/>
    </p:custData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jwvY29uZmlndXJhdGlvbj4NCg=="/>
  <p:tag name="MMPROD_UIDATA" val="&lt;database version=&quot;6.0&quot;&gt;&lt;object type=&quot;1&quot; unique_id=&quot;10001&quot;&gt;&lt;property id=&quot;20139&quot; value=&quot;%n. %s&quot;/&gt;&lt;property id=&quot;20141&quot; value=&quot;01 lecture templat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91&quot; value=&quot;http://connectpro60727338.acrobat.com&quot;/&gt;&lt;property id=&quot;20192&quot; value=&quot;http://connectpro60727338.acrobat.com&quot;/&gt;&lt;property id=&quot;20193&quot; value=&quot;0&quot;/&gt;&lt;property id=&quot;20250&quot; value=&quot;6&quot;/&gt;&lt;property id=&quot;20251&quot; value=&quot;0&quot;/&gt;&lt;property id=&quot;20259&quot; value=&quot;0&quot;/&gt;&lt;property id=&quot;20262&quot; value=&quot;731685214&quot;/&gt;&lt;object type=&quot;4&quot; unique_id=&quot;10424&quot;&gt;&lt;/object&gt;&lt;object type=&quot;8&quot; unique_id=&quot;10425&quot;&gt;&lt;/object&gt;&lt;object type=&quot;2&quot; unique_id=&quot;10426&quot;&gt;&lt;object type=&quot;3&quot; unique_id=&quot;10427&quot;&gt;&lt;property id=&quot;20148&quot; value=&quot;5&quot;/&gt;&lt;property id=&quot;20300&quot; value=&quot;Slide 1&quot;/&gt;&lt;property id=&quot;20303&quot; value=&quot;-1&quot;/&gt;&lt;property id=&quot;20307&quot; value=&quot;258&quot;/&gt;&lt;property id=&quot;20309&quot; value=&quot;-1&quot;/&gt;&lt;/object&gt;&lt;object type=&quot;3&quot; unique_id=&quot;10430&quot;&gt;&lt;property id=&quot;20148&quot; value=&quot;5&quot;/&gt;&lt;property id=&quot;20300&quot; value=&quot;Slide 2&quot;/&gt;&lt;property id=&quot;20303&quot; value=&quot;-1&quot;/&gt;&lt;property id=&quot;20307&quot; value=&quot;267&quot;/&gt;&lt;property id=&quot;20309&quot; value=&quot;-1&quot;/&gt;&lt;/object&gt;&lt;object type=&quot;3&quot; unique_id=&quot;10431&quot;&gt;&lt;property id=&quot;20148&quot; value=&quot;5&quot;/&gt;&lt;property id=&quot;20300&quot; value=&quot;Slide 3&quot;/&gt;&lt;property id=&quot;20303&quot; value=&quot;-1&quot;/&gt;&lt;property id=&quot;20307&quot; value=&quot;268&quot;/&gt;&lt;property id=&quot;20309&quot; value=&quot;-1&quot;/&gt;&lt;/object&gt;&lt;object type=&quot;3&quot; unique_id=&quot;10432&quot;&gt;&lt;property id=&quot;20148&quot; value=&quot;5&quot;/&gt;&lt;property id=&quot;20300&quot; value=&quot;Slide 4&quot;/&gt;&lt;property id=&quot;20303&quot; value=&quot;-1&quot;/&gt;&lt;property id=&quot;20307&quot; value=&quot;269&quot;/&gt;&lt;property id=&quot;20309&quot; value=&quot;-1&quot;/&gt;&lt;/object&gt;&lt;object type=&quot;3&quot; unique_id=&quot;10433&quot;&gt;&lt;property id=&quot;20148&quot; value=&quot;5&quot;/&gt;&lt;property id=&quot;20300&quot; value=&quot;Slide 5&quot;/&gt;&lt;property id=&quot;20303&quot; value=&quot;-1&quot;/&gt;&lt;property id=&quot;20307&quot; value=&quot;257&quot;/&gt;&lt;property id=&quot;20309&quot; value=&quot;-1&quot;/&gt;&lt;/object&gt;&lt;object type=&quot;3&quot; unique_id=&quot;10434&quot;&gt;&lt;property id=&quot;20148&quot; value=&quot;5&quot;/&gt;&lt;property id=&quot;20300&quot; value=&quot;Slide 6&quot;/&gt;&lt;property id=&quot;20303&quot; value=&quot;-1&quot;/&gt;&lt;property id=&quot;20307&quot; value=&quot;256&quot;/&gt;&lt;property id=&quot;20309&quot; value=&quot;-1&quot;/&gt;&lt;/object&gt;&lt;object type=&quot;3&quot; unique_id=&quot;10435&quot;&gt;&lt;property id=&quot;20148&quot; value=&quot;5&quot;/&gt;&lt;property id=&quot;20300&quot; value=&quot;Slide 7&quot;/&gt;&lt;property id=&quot;20303&quot; value=&quot;-1&quot;/&gt;&lt;property id=&quot;20307&quot; value=&quot;264&quot;/&gt;&lt;property id=&quot;20309&quot; value=&quot;-1&quot;/&gt;&lt;/object&gt;&lt;object type=&quot;3&quot; unique_id=&quot;10436&quot;&gt;&lt;property id=&quot;20148&quot; value=&quot;5&quot;/&gt;&lt;property id=&quot;20300&quot; value=&quot;Slide 8&quot;/&gt;&lt;property id=&quot;20303&quot; value=&quot;-1&quot;/&gt;&lt;property id=&quot;20307&quot; value=&quot;259&quot;/&gt;&lt;property id=&quot;20309&quot; value=&quot;-1&quot;/&gt;&lt;/object&gt;&lt;object type=&quot;3&quot; unique_id=&quot;10437&quot;&gt;&lt;property id=&quot;20148&quot; value=&quot;5&quot;/&gt;&lt;property id=&quot;20300&quot; value=&quot;Slide 10&quot;/&gt;&lt;property id=&quot;20303&quot; value=&quot;-1&quot;/&gt;&lt;property id=&quot;20307&quot; value=&quot;265&quot;/&gt;&lt;property id=&quot;20309&quot; value=&quot;-1&quot;/&gt;&lt;/object&gt;&lt;object type=&quot;3&quot; unique_id=&quot;10438&quot;&gt;&lt;property id=&quot;20148&quot; value=&quot;5&quot;/&gt;&lt;property id=&quot;20300&quot; value=&quot;Slide 11&quot;/&gt;&lt;property id=&quot;20303&quot; value=&quot;-1&quot;/&gt;&lt;property id=&quot;20307&quot; value=&quot;266&quot;/&gt;&lt;property id=&quot;20309&quot; value=&quot;-1&quot;/&gt;&lt;/object&gt;&lt;object type=&quot;3&quot; unique_id=&quot;10439&quot;&gt;&lt;property id=&quot;20148&quot; value=&quot;5&quot;/&gt;&lt;property id=&quot;20300&quot; value=&quot;Slide 12&quot;/&gt;&lt;property id=&quot;20303&quot; value=&quot;-1&quot;/&gt;&lt;property id=&quot;20307&quot; value=&quot;262&quot;/&gt;&lt;property id=&quot;20309&quot; value=&quot;-1&quot;/&gt;&lt;/object&gt;&lt;object type=&quot;3&quot; unique_id=&quot;10440&quot;&gt;&lt;property id=&quot;20148&quot; value=&quot;5&quot;/&gt;&lt;property id=&quot;20300&quot; value=&quot;Slide 13&quot;/&gt;&lt;property id=&quot;20303&quot; value=&quot;-1&quot;/&gt;&lt;property id=&quot;20307&quot; value=&quot;263&quot;/&gt;&lt;property id=&quot;20309&quot; value=&quot;-1&quot;/&gt;&lt;/object&gt;&lt;object type=&quot;3&quot; unique_id=&quot;10441&quot;&gt;&lt;property id=&quot;20148&quot; value=&quot;5&quot;/&gt;&lt;property id=&quot;20300&quot; value=&quot;Slide 15&quot;/&gt;&lt;property id=&quot;20303&quot; value=&quot;-1&quot;/&gt;&lt;property id=&quot;20307&quot; value=&quot;270&quot;/&gt;&lt;property id=&quot;20309&quot; value=&quot;-1&quot;/&gt;&lt;/object&gt;&lt;object type=&quot;3&quot; unique_id=&quot;10541&quot;&gt;&lt;property id=&quot;20148&quot; value=&quot;5&quot;/&gt;&lt;property id=&quot;20300&quot; value=&quot;Slide 16&quot;/&gt;&lt;property id=&quot;20307&quot; value=&quot;271&quot;/&gt;&lt;property id=&quot;20309&quot; value=&quot;-1&quot;/&gt;&lt;/object&gt;&lt;object type=&quot;3&quot; unique_id=&quot;11959&quot;&gt;&lt;property id=&quot;20148&quot; value=&quot;5&quot;/&gt;&lt;property id=&quot;20300&quot; value=&quot;Slide 9&quot;/&gt;&lt;property id=&quot;20307&quot; value=&quot;272&quot;/&gt;&lt;/object&gt;&lt;object type=&quot;3&quot; unique_id=&quot;11978&quot;&gt;&lt;property id=&quot;20148&quot; value=&quot;5&quot;/&gt;&lt;property id=&quot;20300&quot; value=&quot;Slide 14&quot;/&gt;&lt;property id=&quot;20307&quot; value=&quot;273&quot;/&gt;&lt;/object&gt;&lt;/object&gt;&lt;/object&gt;&lt;/database&gt;"/>
  <p:tag name="FLASHSPRING_BG_AUDIO_DURATION_TAG" val="0.0000000"/>
  <p:tag name="ISPRING_SCORM_RATE_SLIDES" val="1"/>
  <p:tag name="ISPRING_SCORM_PASSING_SCORE" val="100.0000000000"/>
  <p:tag name="ISPRING_UUID" val="{69FE0B99-A217-43EB-87DE-A498FA55920D}"/>
  <p:tag name="ISPRING_RESOURCE_FOLDER" val="D:\Documents\Дисциплины\Moodle-2014\Moodle-2013\Лекции\Lect-1\"/>
  <p:tag name="ISPRING_PRESENTATION_PATH" val="D:\Documents\Дисциплины\Moodle-2014\Moodle-2013\Лекции\Lect-1.ppt"/>
  <p:tag name="ISPRING_PRESENTATION_INFO" val="&lt;?xml version=&quot;1.0&quot; encoding=&quot;UTF-8&quot; standalone=&quot;no&quot; ?&gt;&#10;&lt;presentation&gt;&#10;&#10;  &lt;slides&gt;&#10;    &lt;slide duration=&quot;22450&quot; id=&quot;{84E56C29-299E-4501-9EC0-81A4D7F7E17F}&quot; pptId=&quot;258&quot; transitionDuration=&quot;0&quot;/&gt;&#10;    &lt;slide duration=&quot;17400&quot; id=&quot;{1AA3389F-3F1E-4748-83B2-144567DBA6F3}&quot; pptId=&quot;295&quot; transitionDuration=&quot;0&quot;/&gt;&#10;    &lt;slide duration=&quot;10370&quot; id=&quot;{1192DB6F-104E-4A32-835D-41FA9BFCF2FF}&quot; pptId=&quot;296&quot; transitionDuration=&quot;0&quot;/&gt;&#10;    &lt;slide duration=&quot;35660&quot; id=&quot;{EE3523DE-8D50-422A-90D7-989E329C026C}&quot; pptId=&quot;274&quot; transitionDuration=&quot;0&quot;/&gt;&#10;    &lt;slide duration=&quot;43700&quot; id=&quot;{47383AD8-91AA-4A15-9AE1-53430DCC3018}&quot; pptId=&quot;302&quot; transitionDuration=&quot;0&quot;/&gt;&#10;    &lt;slide duration=&quot;19840&quot; id=&quot;{B4B1DDAA-AE5D-4334-A8E5-30C195AEC98B}&quot; pptId=&quot;273&quot; transitionDuration=&quot;0&quot;/&gt;&#10;    &lt;slide duration=&quot;19230&quot; id=&quot;{A5FF5ADF-F88B-461F-A107-514095062BB1}&quot; pptId=&quot;301&quot; transitionDuration=&quot;0&quot;/&gt;&#10;    &lt;slide duration=&quot;46990&quot; id=&quot;{AF48154C-6821-425F-BCD6-D3D06CF1A4D3}&quot; pptId=&quot;285&quot; transitionDuration=&quot;0&quot;/&gt;&#10;    &lt;slide duration=&quot;60240&quot; id=&quot;{338E0625-1B65-4DD8-A4F8-2D55431A6DEC}&quot; pptId=&quot;284&quot; transitionDuration=&quot;0&quot;/&gt;&#10;    &lt;slide duration=&quot;50600&quot; id=&quot;{D07AB3D1-97D5-4968-AFFB-70E3072ED7C6}&quot; pptId=&quot;286&quot; transitionDuration=&quot;0&quot;/&gt;&#10;    &lt;slide duration=&quot;63780&quot; id=&quot;{63E7F3E2-5A6B-4ACD-BB09-05E3075BD0FF}&quot; pptId=&quot;287&quot; transitionDuration=&quot;0&quot;/&gt;&#10;    &lt;slide duration=&quot;18020&quot; id=&quot;{33E9A703-6554-410B-B097-7E1D5B7F63E9}&quot; pptId=&quot;288&quot; transitionDuration=&quot;0&quot;/&gt;&#10;    &lt;slide duration=&quot;18480&quot; id=&quot;{36EBDD29-B7C6-4B5C-BE6B-88E7451159C8}&quot; pptId=&quot;303&quot; transitionDuration=&quot;0&quot;/&gt;&#10;    &lt;slide duration=&quot;49700&quot; id=&quot;{99CBD65B-4DC4-4827-A32A-8ECC1E5CFDBD}&quot; pptId=&quot;289&quot; transitionDuration=&quot;0&quot;/&gt;&#10;    &lt;slide duration=&quot;32000&quot; id=&quot;{3C88915E-0BCF-46B6-97BC-5D23C7E0481C}&quot; pptId=&quot;299&quot; transitionDuration=&quot;0&quot;/&gt;&#10;    &lt;slide duration=&quot;42670&quot; id=&quot;{BE8F9F46-7B0E-4DC9-88EE-B04EB81E95C6}&quot; pptId=&quot;290&quot; transitionDuration=&quot;0&quot;/&gt;&#10;    &lt;slide duration=&quot;24830&quot; id=&quot;{FBF5C8A9-072F-452F-A284-C9DC686BF85D}&quot; pptId=&quot;293&quot; transitionDuration=&quot;0&quot;/&gt;&#10;    &lt;slide duration=&quot;9150&quot; id=&quot;{4195A1E5-9B74-4F52-9F2A-8C921E8B896F}&quot; pptId=&quot;298&quot; transitionDuration=&quot;0&quot;/&gt;&#10;    &lt;slide duration=&quot;8450&quot; id=&quot;{3864E923-F8D7-4305-9B14-BCCCB81AA296}&quot; pptId=&quot;271&quot; transitionDuration=&quot;0&quot;/&gt;&#10;  &lt;/slides&gt;&#10;&#10;  &lt;narration&gt;&#10;    &lt;audioTracks&gt;&#10;      &lt;audioTrack duration=&quot;22450&quot; muted=&quot;false&quot; slideId=&quot;{84E56C29-299E-4501-9EC0-81A4D7F7E17F}&quot; startTime=&quot;0&quot; stepIndex=&quot;0&quot; volume=&quot;1&quot;&gt;&#10;        &lt;file modifyTime=&quot;2014-06-01T06:02:19&quot; size=&quot;3960224&quot;&gt;&#10;          &lt;path full=&quot;D:\Documents\Дисциплины\Moodle-2014\Moodle-2013\Лекции\Lect-1\audio\Sun Jun 01 17-01-56 2014.wav&quot; relative=&quot;Lect-1\audio\Sun Jun 01 17-01-56 2014.wav&quot; resource=&quot;Sun Jun 01 17-01-56 2014.wav&quot;/&gt;&#10;        &lt;/file&gt;&#10;        &lt;audio channels=&quot;2&quot; sampleRate=&quot;44100&quot;/&gt;&#10;      &lt;/audioTrack&gt;&#10;      &lt;audioTrack duration=&quot;17400&quot; muted=&quot;false&quot; slideId=&quot;{1AA3389F-3F1E-4748-83B2-144567DBA6F3}&quot; startTime=&quot;0&quot; stepIndex=&quot;0&quot; volume=&quot;1&quot;&gt;&#10;        &lt;file modifyTime=&quot;2014-06-01T06:03:07&quot; size=&quot;3069404&quot;&gt;&#10;          &lt;path full=&quot;D:\Documents\Дисциплины\Moodle-2014\Moodle-2013\Лекции\Lect-1\audio\Sun Jun 01 17-02-49 2014.wav&quot; relative=&quot;Lect-1\audio\Sun Jun 01 17-02-49 2014.wav&quot; resource=&quot;Sun Jun 01 17-02-49 2014.wav&quot;/&gt;&#10;        &lt;/file&gt;&#10;        &lt;audio channels=&quot;2&quot; sampleRate=&quot;44100&quot;/&gt;&#10;      &lt;/audioTrack&gt;&#10;      &lt;audioTrack duration=&quot;10370&quot; muted=&quot;false&quot; slideId=&quot;{1192DB6F-104E-4A32-835D-41FA9BFCF2FF}&quot; startTime=&quot;0&quot; stepIndex=&quot;0&quot; volume=&quot;1&quot;&gt;&#10;        &lt;file modifyTime=&quot;2014-06-01T06:03:28&quot; size=&quot;1829312&quot;&gt;&#10;          &lt;path full=&quot;D:\Documents\Дисциплины\Moodle-2014\Moodle-2013\Лекции\Lect-1\audio\Sun Jun 01 17-03-17 2014.wav&quot; relative=&quot;Lect-1\audio\Sun Jun 01 17-03-17 2014.wav&quot; resource=&quot;Sun Jun 01 17-03-17 2014.wav&quot;/&gt;&#10;        &lt;/file&gt;&#10;        &lt;audio channels=&quot;2&quot; sampleRate=&quot;44100&quot;/&gt;&#10;      &lt;/audioTrack&gt;&#10;      &lt;audioTrack duration=&quot;35660&quot; muted=&quot;false&quot; slideId=&quot;{EE3523DE-8D50-422A-90D7-989E329C026C}&quot; startTime=&quot;0&quot; stepIndex=&quot;0&quot; volume=&quot;1&quot;&gt;&#10;        &lt;file modifyTime=&quot;2014-06-01T06:04:23&quot; size=&quot;6290468&quot;&gt;&#10;          &lt;path full=&quot;D:\Documents\Дисциплины\Moodle-2014\Moodle-2013\Лекции\Lect-1\audio\Sun Jun 01 17-03-47 2014.wav&quot; relative=&quot;Lect-1\audio\Sun Jun 01 17-03-47 2014.wav&quot; resource=&quot;Sun Jun 01 17-03-47 2014.wav&quot;/&gt;&#10;        &lt;/file&gt;&#10;        &lt;audio channels=&quot;2&quot; sampleRate=&quot;44100&quot;/&gt;&#10;      &lt;/audioTrack&gt;&#10;      &lt;audioTrack duration=&quot;43700&quot; muted=&quot;false&quot; slideId=&quot;{47383AD8-91AA-4A15-9AE1-53430DCC3018}&quot; startTime=&quot;0&quot; stepIndex=&quot;0&quot; volume=&quot;1&quot;&gt;&#10;        &lt;file modifyTime=&quot;2014-06-01T06:06:59&quot; size=&quot;7708724&quot;&gt;&#10;          &lt;path full=&quot;D:\Documents\Дисциплины\Moodle-2014\Moodle-2013\Лекции\Lect-1\audio\Sun Jun 01 17-06-15 2014.wav&quot; relative=&quot;Lect-1\audio\Sun Jun 01 17-06-15 2014.wav&quot; resource=&quot;Sun Jun 01 17-06-15 2014.wav&quot;/&gt;&#10;        &lt;/file&gt;&#10;        &lt;audio channels=&quot;2&quot; sampleRate=&quot;44100&quot;/&gt;&#10;      &lt;/audioTrack&gt;&#10;      &lt;audioTrack duration=&quot;19840&quot; muted=&quot;false&quot; slideId=&quot;{B4B1DDAA-AE5D-4334-A8E5-30C195AEC98B}&quot; startTime=&quot;0&quot; stepIndex=&quot;0&quot; volume=&quot;1&quot;&gt;&#10;        &lt;file modifyTime=&quot;2014-06-01T06:08:14&quot; size=&quot;3499820&quot;&gt;&#10;          &lt;path full=&quot;D:\Documents\Дисциплины\Moodle-2014\Moodle-2013\Лекции\Lect-1\audio\Sun Jun 01 17-07-54 2014.wav&quot; relative=&quot;Lect-1\audio\Sun Jun 01 17-07-54 2014.wav&quot; resource=&quot;Sun Jun 01 17-07-54 2014.wav&quot;/&gt;&#10;        &lt;/file&gt;&#10;        &lt;audio channels=&quot;2&quot; sampleRate=&quot;44100&quot;/&gt;&#10;      &lt;/audioTrack&gt;&#10;      &lt;audioTrack duration=&quot;19230&quot; muted=&quot;false&quot; slideId=&quot;{A5FF5ADF-F88B-461F-A107-514095062BB1}&quot; startTime=&quot;0&quot; stepIndex=&quot;0&quot; volume=&quot;1&quot;&gt;&#10;        &lt;file modifyTime=&quot;2014-06-01T06:08:46&quot; size=&quot;3392216&quot;&gt;&#10;          &lt;path full=&quot;D:\Documents\Дисциплины\Moodle-2014\Moodle-2013\Лекции\Lect-1\audio\Sun Jun 01 17-08-26 2014.wav&quot; relative=&quot;Lect-1\audio\Sun Jun 01 17-08-26 2014.wav&quot; resource=&quot;Sun Jun 01 17-08-26 2014.wav&quot;/&gt;&#10;        &lt;/file&gt;&#10;        &lt;audio channels=&quot;2&quot; sampleRate=&quot;44100&quot;/&gt;&#10;      &lt;/audioTrack&gt;&#10;      &lt;audioTrack duration=&quot;46990&quot; muted=&quot;false&quot; slideId=&quot;{AF48154C-6821-425F-BCD6-D3D06CF1A4D3}&quot; startTime=&quot;0&quot; stepIndex=&quot;0&quot; volume=&quot;1&quot;&gt;&#10;        &lt;file modifyTime=&quot;2014-06-01T06:09:56&quot; size=&quot;8289080&quot;&gt;&#10;          &lt;path full=&quot;D:\Documents\Дисциплины\Moodle-2014\Moodle-2013\Лекции\Lect-1\audio\Sun Jun 01 17-09-09 2014.wav&quot; relative=&quot;Lect-1\audio\Sun Jun 01 17-09-09 2014.wav&quot; resource=&quot;Sun Jun 01 17-09-09 2014.wav&quot;/&gt;&#10;        &lt;/file&gt;&#10;        &lt;audio channels=&quot;2&quot; sampleRate=&quot;44100&quot;/&gt;&#10;      &lt;/audioTrack&gt;&#10;      &lt;audioTrack duration=&quot;60240&quot; muted=&quot;false&quot; slideId=&quot;{338E0625-1B65-4DD8-A4F8-2D55431A6DEC}&quot; startTime=&quot;0&quot; stepIndex=&quot;0&quot; volume=&quot;1&quot;&gt;&#10;        &lt;file modifyTime=&quot;2014-06-01T06:11:55&quot; size=&quot;10626380&quot;&gt;&#10;          &lt;path full=&quot;D:\Documents\Дисциплины\Moodle-2014\Moodle-2013\Лекции\Lect-1\audio\Sun Jun 01 17-10-54 2014.wav&quot; relative=&quot;Lect-1\audio\Sun Jun 01 17-10-54 2014.wav&quot; resource=&quot;Sun Jun 01 17-10-54 2014.wav&quot;/&gt;&#10;        &lt;/file&gt;&#10;        &lt;audio channels=&quot;2&quot; sampleRate=&quot;44100&quot;/&gt;&#10;      &lt;/audioTrack&gt;&#10;      &lt;audioTrack duration=&quot;50600&quot; muted=&quot;false&quot; slideId=&quot;{D07AB3D1-97D5-4968-AFFB-70E3072ED7C6}&quot; startTime=&quot;0&quot; stepIndex=&quot;0&quot; volume=&quot;1&quot;&gt;&#10;        &lt;file modifyTime=&quot;2014-06-01T06:13:00&quot; size=&quot;8925884&quot;&gt;&#10;          &lt;path full=&quot;D:\Documents\Дисциплины\Moodle-2014\Moodle-2013\Лекции\Lect-1\audio\Sun Jun 01 17-12-09 2014.wav&quot; relative=&quot;Lect-1\audio\Sun Jun 01 17-12-09 2014.wav&quot; resource=&quot;Sun Jun 01 17-12-09 2014.wav&quot;/&gt;&#10;        &lt;/file&gt;&#10;        &lt;audio channels=&quot;2&quot; sampleRate=&quot;44100&quot;/&gt;&#10;      &lt;/audioTrack&gt;&#10;      &lt;audioTrack duration=&quot;63780&quot; muted=&quot;false&quot; slideId=&quot;{63E7F3E2-5A6B-4ACD-BB09-05E3075BD0FF}&quot; startTime=&quot;0&quot; stepIndex=&quot;0&quot; volume=&quot;1&quot;&gt;&#10;        &lt;file modifyTime=&quot;2014-06-01T06:14:56&quot; size=&quot;11250836&quot;&gt;&#10;          &lt;path full=&quot;D:\Documents\Дисциплины\Moodle-2014\Moodle-2013\Лекции\Lect-1\audio\Sun Jun 01 17-13-52 2014.wav&quot; relative=&quot;Lect-1\audio\Sun Jun 01 17-13-52 2014.wav&quot; resource=&quot;Sun Jun 01 17-13-52 2014.wav&quot;/&gt;&#10;        &lt;/file&gt;&#10;        &lt;audio channels=&quot;2&quot; sampleRate=&quot;44100&quot;/&gt;&#10;      &lt;/audioTrack&gt;&#10;      &lt;audioTrack duration=&quot;18020&quot; muted=&quot;false&quot; slideId=&quot;{33E9A703-6554-410B-B097-7E1D5B7F63E9}&quot; startTime=&quot;0&quot; stepIndex=&quot;0&quot; volume=&quot;1&quot;&gt;&#10;        &lt;file modifyTime=&quot;2014-06-01T06:15:58&quot; size=&quot;3178772&quot;&gt;&#10;          &lt;path full=&quot;D:\Documents\Дисциплины\Moodle-2014\Moodle-2013\Лекции\Lect-1\audio\Sun Jun 01 17-15-39 2014.wav&quot; relative=&quot;Lect-1\audio\Sun Jun 01 17-15-39 2014.wav&quot; resource=&quot;Sun Jun 01 17-15-39 2014.wav&quot;/&gt;&#10;        &lt;/file&gt;&#10;        &lt;audio channels=&quot;2&quot; sampleRate=&quot;44100&quot;/&gt;&#10;      &lt;/audioTrack&gt;&#10;      &lt;audioTrack duration=&quot;18480&quot; muted=&quot;false&quot; slideId=&quot;{36EBDD29-B7C6-4B5C-BE6B-88E7451159C8}&quot; startTime=&quot;0&quot; stepIndex=&quot;0&quot; volume=&quot;1&quot;&gt;&#10;        &lt;file modifyTime=&quot;2014-06-01T06:16:34&quot; size=&quot;3259916&quot;&gt;&#10;          &lt;path full=&quot;D:\Documents\Дисциплины\Moodle-2014\Moodle-2013\Лекции\Lect-1\audio\Sun Jun 01 17-16-15 2014.wav&quot; relative=&quot;Lect-1\audio\Sun Jun 01 17-16-15 2014.wav&quot; resource=&quot;Sun Jun 01 17-16-15 2014.wav&quot;/&gt;&#10;        &lt;/file&gt;&#10;        &lt;audio channels=&quot;2&quot; sampleRate=&quot;44100&quot;/&gt;&#10;      &lt;/audioTrack&gt;&#10;      &lt;audioTrack duration=&quot;49700&quot; muted=&quot;false&quot; slideId=&quot;{99CBD65B-4DC4-4827-A32A-8ECC1E5CFDBD}&quot; startTime=&quot;0&quot; stepIndex=&quot;0&quot; volume=&quot;1&quot;&gt;&#10;        &lt;file modifyTime=&quot;2014-06-01T06:17:36&quot; size=&quot;8767124&quot;&gt;&#10;          &lt;path full=&quot;D:\Documents\Дисциплины\Moodle-2014\Moodle-2013\Лекции\Lect-1\audio\Sun Jun 01 17-16-46 2014.wav&quot; relative=&quot;Lect-1\audio\Sun Jun 01 17-16-46 2014.wav&quot; resource=&quot;Sun Jun 01 17-16-46 2014.wav&quot;/&gt;&#10;        &lt;/file&gt;&#10;        &lt;audio channels=&quot;2&quot; sampleRate=&quot;44100&quot;/&gt;&#10;      &lt;/audioTrack&gt;&#10;      &lt;audioTrack duration=&quot;32000&quot; muted=&quot;false&quot; slideId=&quot;{3C88915E-0BCF-46B6-97BC-5D23C7E0481C}&quot; startTime=&quot;0&quot; stepIndex=&quot;0&quot; volume=&quot;1&quot;&gt;&#10;        &lt;file modifyTime=&quot;2014-06-01T06:22:00&quot; size=&quot;5644844&quot;&gt;&#10;          &lt;path full=&quot;D:\Documents\Дисциплины\Moodle-2014\Moodle-2013\Лекции\Lect-1\audio\Sun Jun 01 17-21-27 2014.wav&quot; relative=&quot;Lect-1\audio\Sun Jun 01 17-21-27 2014.wav&quot; resource=&quot;Sun Jun 01 17-21-27 2014.wav&quot;/&gt;&#10;        &lt;/file&gt;&#10;        &lt;audio channels=&quot;2&quot; sampleRate=&quot;44100&quot;/&gt;&#10;      &lt;/audioTrack&gt;&#10;      &lt;audioTrack duration=&quot;42670&quot; muted=&quot;false&quot; slideId=&quot;{BE8F9F46-7B0E-4DC9-88EE-B04EB81E95C6}&quot; startTime=&quot;0&quot; stepIndex=&quot;0&quot; volume=&quot;1&quot;&gt;&#10;        &lt;file modifyTime=&quot;2014-06-01T06:22:58&quot; size=&quot;7527032&quot;&gt;&#10;          &lt;path full=&quot;D:\Documents\Дисциплины\Moodle-2014\Moodle-2013\Лекции\Lect-1\audio\Sun Jun 01 17-22-15 2014.wav&quot; relative=&quot;Lect-1\audio\Sun Jun 01 17-22-15 2014.wav&quot; resource=&quot;Sun Jun 01 17-22-15 2014.wav&quot;/&gt;&#10;        &lt;/file&gt;&#10;        &lt;audio channels=&quot;2&quot; sampleRate=&quot;44100&quot;/&gt;&#10;      &lt;/audioTrack&gt;&#10;      &lt;audioTrack duration=&quot;24830&quot; muted=&quot;false&quot; slideId=&quot;{FBF5C8A9-072F-452F-A284-C9DC686BF85D}&quot; startTime=&quot;0&quot; stepIndex=&quot;0&quot; volume=&quot;1&quot;&gt;&#10;        &lt;file modifyTime=&quot;2014-06-01T06:23:38&quot; size=&quot;4380056&quot;&gt;&#10;          &lt;path full=&quot;D:\Documents\Дисциплины\Moodle-2014\Moodle-2013\Лекции\Lect-1\audio\Sun Jun 01 17-23-13 2014.wav&quot; relative=&quot;Lect-1\audio\Sun Jun 01 17-23-13 2014.wav&quot; resource=&quot;Sun Jun 01 17-23-13 2014.wav&quot;/&gt;&#10;        &lt;/file&gt;&#10;        &lt;audio channels=&quot;2&quot; sampleRate=&quot;44100&quot;/&gt;&#10;      &lt;/audioTrack&gt;&#10;      &lt;audioTrack duration=&quot;9150&quot; muted=&quot;false&quot; slideId=&quot;{4195A1E5-9B74-4F52-9F2A-8C921E8B896F}&quot; startTime=&quot;0&quot; stepIndex=&quot;0&quot; volume=&quot;1&quot;&gt;&#10;        &lt;file modifyTime=&quot;2014-06-01T06:24:18&quot; size=&quot;1614104&quot;&gt;&#10;          &lt;path full=&quot;D:\Documents\Дисциплины\Moodle-2014\Moodle-2013\Лекции\Lect-1\audio\Sun Jun 01 17-24-09 2014.wav&quot; relative=&quot;Lect-1\audio\Sun Jun 01 17-24-09 2014.wav&quot; resource=&quot;Sun Jun 01 17-24-09 2014.wav&quot;/&gt;&#10;        &lt;/file&gt;&#10;        &lt;audio channels=&quot;2&quot; sampleRate=&quot;44100&quot;/&gt;&#10;      &lt;/audioTrack&gt;&#10;      &lt;audioTrack duration=&quot;8450&quot; muted=&quot;false&quot; slideId=&quot;{3864E923-F8D7-4305-9B14-BCCCB81AA296}&quot; startTime=&quot;0&quot; stepIndex=&quot;0&quot; volume=&quot;1&quot;&gt;&#10;        &lt;file modifyTime=&quot;2014-06-01T06:25:55&quot; size=&quot;1490624&quot;&gt;&#10;          &lt;path full=&quot;D:\Documents\Дисциплины\Moodle-2014\Moodle-2013\Лекции\Lect-1\audio\Sun Jun 01 17-25-46 2014.wav&quot; relative=&quot;Lect-1\audio\Sun Jun 01 17-25-46 2014.wav&quot; resource=&quot;Sun Jun 01 17-25-46 2014.wav&quot;/&gt;&#10;        &lt;/file&gt;&#10;        &lt;audio channels=&quot;2&quot; sampleRate=&quot;44100&quot;/&gt;&#10;      &lt;/audioTrack&gt;&#10;    &lt;/audioTracks&gt;&#10;  &lt;/narration&gt;&#10;&#10;&lt;/presentation&gt;&#10;"/>
  <p:tag name="ISPRING_RESOURCE_PATHS_HASH_2" val="63bfb924d5dc5c1737db4eb19968e542c61ed7"/>
  <p:tag name="ISPRING_PRESENTER_PHOTO_0" val="jpeg|/9j/4AAQSkZJRgABAQEAZABkAAD/2wBDAAEBAQEBAQEBAQEBAQEBAQEBAQEBAQEBAQEBAQEBAQEB&#10;AQEBAQEBAQEBAQEBAQEBAQEBAQEBAQEBAQEBAQEBAQH/2wBDAQEBAQEBAQEBAQEBAQEBAQEBAQEB&#10;AQEBAQEBAQEBAQEBAQEBAQEBAQEBAQEBAQEBAQEBAQEBAQEBAQEBAQEBAQH/wgARCACxAJQDASIA&#10;AhEBAxEB/8QAHgAAAAYDAQEAAAAAAAAAAAAAAAMEBQYHAggJAQr/xAAaAQABBQEAAAAAAAAAAAAA&#10;AAABAAIDBAUG/9oADAMBAAIQAxAAAAHtPkSJ7hvmGCRvqWJJTg/kZpNnXPpJy+WF0kr/AFDFfPLt&#10;u2brLnTFwXq6j0kPad6V6icMAgk8KxCMJxb0m3i7ttzPx9HGsui1rZO3xuK6vt2pm8r7C6M1dE6E&#10;dbeEW3MkHacxEbu5SjIjNI8YAJCX4UFizObAW6c6D9BNSef3drZlDpzm7zi5pnbUgQw+dV9VOlzz&#10;JrQ0MboGpblO1iLjEihFQCwxNxXpKRUPktega8VE9SrluspOr51Wdi1tbI6klCsV1bOplvS1JnZh&#10;76/P27VN6ve5paamMT1gLDE3EgpNZKvndVRy6t2WXBOW6+5GiMvlmwonOo0ukV6yeJo7MD6hYb/V&#10;Kx1iBXucssOTHNcqHgYmhsVR4tZa0nMGis1REbBr7KvZySrIhk9Nc051JlulPsbEIXJIalyXxCbB&#10;6DkHRY2LZ6a09IcHLQSA+Jsp7dG5miEpiqfAqstXlrWOwFlx+kcXf2we9eFLdS0iqg3kmpwncXmL&#10;bfS8VvUrbVTpHE1CraFoKEZrtDo/poD2B075Dx4Q7O6upfVW7P7F6J9jtOzxRtvYS1ud6mFb1v0b&#10;6LmPnw1JzSVqG7O7fE/1sn1Bu3zB7iKx3DHPAJ3F9EaSKJCdegBSIXZrjO23Xj5+PpT1X/Onu7C2&#10;GBv0j6dy/Sa27j2c3r82E3FMED1DeqRcQ3hzmckI4A8IzWIp3bUi5hdPo4+cnsLcdrrZehUxae9/&#10;GDvD8xVwxDElBnRHlFOIRpQJKXBGAEac5E1y05rdnJP6cAs9g9d3AmzDEi6Q9guEm9GikgPJxKga&#10;q8T4pG4F4gqAmARSUBoSv4DneJgAj3UACbLALQl1BANmJAEERXoCcV6AmeACQ//EAC8QAAAGAgED&#10;AwQBAwUAAAAAAAABAgMEBQYRBxASIRMUMQgVIkEWIDM1FyQ0NkL/2gAIAQEAAQUC/o2NjY7HNa0O&#10;1YNKklsbG/6S6bGxsbF1e11BDyTnS8fFnm91ZPu2b7y49taxV1PIeSwFUPMuXIXjma1eQI2NjfUu&#10;myGwahZ2kOog5/mNjk1m7FKYUmulNmTKx6bndHacSqBPOIrHbG7eXg+VpuGBvrvqZhStDnx+ainj&#10;R/uDtHhUNiOWJ1ZJm4FVSii8U16Ff6XVhJtOL+1Cm51XL4vvDss5JWxsbGwQ2DCg4sc0t+vjGGV/&#10;+/jGRJaNKyQSTPQd7NOkQ5Bp45OcI1UZ3MSMEfQgQPooPK8cqbexrFY6nJMdGww0giQ14bTsPMIM&#10;pG0pzHucLhqO0U8jBb6ECBmDChKcHIZ9+PUMUodVZX1lFNeb5rAcoMwXaIvMsKnbZ5UvZDsPL0Tk&#10;5fF763hdpftSMECBAuhh5WkyXNFk8d558o5e1OlU1YxcdWiPiVO4zbZzSuSrR+nyNgNQrhqwtoXu&#10;abAXpMGAQIwQIF0MSleJjh6yZqUu6jSEktTEWSk4cZoUxLdlWzRnM+z1Mg2IECImTqQvCFWKLIgQ&#10;IENDYM/EpYmqMT1t9rT/AKjcaYvcl5w4zWTWkGxq8mu7q6bldpO2jRFGW45IpENBPTY/ZGNhxYlL&#10;EwxMSSh2MtN9xEfuE+k/EbUzFYTXNylNOkcZIqamDaMQo7MRojBeQXVatE4sSD2JIlIISi/ByZoS&#10;WJUhbK3IjsVmydOC85BbVNSZUDPp1aAQIECBBxYWYfD4lC0mxK2LW2iranYro0pLeM1pg8cisif7&#10;SGqqL3Mp3J5mGZd5IyMEYI+hBagow+YePw+RrPk/No9vKwnHF5fw5Bu7OsmfyOeQLJLNSGGrGwew&#10;LGW5hfVFOadn8Ocjt5NWEYIwXQjClBSxYSGYMa+5kwWqLI+XsqvzP4+nOWcjC864/ay2LBdsoD7R&#10;IU3g+AuXBemhtPPd0VvyXDlzIEnHOe84p14/z5g9qIMuJZxSBGYv+esVrhcc4cg2QsZ0u0kLUZhv&#10;57h9NE/smRdrGdSePbO8wLBKSY24YmSmYUaZOft5SSLbv9xKlJFdZzqiTRc957WqhfUZjK46lmYM&#10;9noGEF+J73wlZnWch8kZFa0GF0vtlI4s5AVx7kSzHOd0qn4wcMu5J6Bn3dO4EYJShsbJXRZkQ12J&#10;VsVU9ymsDr41m1zDhX8NyvGcPey8uLreTYYl9UNzG9irZub/ABI/yUYT5G+ilDfk/juSbxkFF5Sl&#10;GuGbD7txlzFk68o5D4TuI6p2PV32tfPVo7Y8omRbc2SVKJCCeJ4yV47vOyH7X4CFeJcf1FIkvtBl&#10;aHD354NyhNTxPGJ7sobuXj9vXuMOs5FcfyHIjPYW66Y9o2aiTodwMwSujheGFfgfyYJJIItjFblE&#10;XD21fkx2bq8s9twchPpNmFAj2DPoZgj0DCzEc9KMJG/OxDX2yE+CeV3nMvfb8Cb87G9A9pPfQzHg&#10;K+V/Mb+4v4MfsxX/AOSb/wAa/wD8m7/6H/7H6c+Qfx+h/8QAOxEAAQIEAgYHBQYHAAAAAAAAAQIR&#10;AAMSITFBBBNRYXGBEDJCkaHB8AUiUrHRI3KC0uHxICRikqKzwv/aAAgBAwEBPwGOcAKJAAqJsAIO&#10;iFA+2molf03W24kMgH8ZgolvaYSn49Wlv9z94hOiqmCqXMlzCHcOxs2yoA7ASl8UuLwpCkKKVpKV&#10;DEHH9thzjKOfRs3/AKdGhJTSFAEzVvqzgwdgEn4z2tttkTPZcqa1cwoX2qQ6XVY2ccWDJd2CXhfs&#10;Qjqz00viQpKnLN7t9hziT7KXJA1c9FTHGqmsMzW/bHFmnqlrllExR10t2UsGsqAdrISkVFzQBbb0&#10;22dDZfK0ey5RWJRPZVN5F0l+JQrHsvBsd/8Ajl3+UKcPxz63OEgZbxhGny6dZMa9Pzo81Afwpuec&#10;aHo40eWAF6wTEImoU1IpnISohV1MQfd3gBWbBYOtloRI0lYLPpUoSzKlsxOsrqZJwU6bIVXdqYJl&#10;axKWDHtC3aCRffCGVNmy/wCZQUP9pOkamQqwICCwNN/dM0JUbn3ksY02XMnSl00poQVrUXSKJQUp&#10;TkBVzQyRtObQD0kwgGJUzXaHoa6UgS5eo9wC5SWDs12AxvtSnMJfM3AdNRwOTF38GhclRNWATjuT&#10;She8GyhgTC0KZnmFILtUSnx9cY0qaJWh6WFICkzJYkpN3SslgUkZX5tlGzj9IGGHcIcbR3wmE5cv&#10;CNEm0T01KZBJCh2U1hqm6guwemz5wjIB7keJAcmwD79mMTdHSlAVr5SsCWUp11JwFOJD4YnIYxMc&#10;WewU34cz+ZXC0aXPXMnTU1LMtMw0oUSZaWZLpR1HYEYWfODAPQBAidN1SSrE3pS2JIZt4L3wj2Zp&#10;yZ0hEoq+1lhKFBXWWhgyxuxr+FaVFzUEoK1lqSvYKZalDg9J6vAO+EaVPTo8hc6f1Q1Mt2XNWeqk&#10;2PHO1RwSY1xmTFqVbWLUu2AKzUQOB/WGyyjDLPLc0P67oVPljN+F/HC/F9ouIVpZ7Kea7nut5wpa&#10;1l1qKtmwDdEicuSUzZaqVpPwg2s4ILgpUHSUkMU2LiJftzR9RUqoTwBVJaZiKXomUqSEKIKiSK0i&#10;p0khCTpelztMm6ycX7KJYcS0JLWSC7ZVHFRxODEsdnhCZqk4qB4i/l5wmcnO3C8axG1H9qvpA+UA&#10;v0JUwO7DjFXDmWeDjwfhhGe9x9Yv3et8eHrl0bRugejG+EXLPBIcHIlsGaFlk7Lhs+i0MNkU+ve/&#10;NAjA93QCxEDDAj5cvOFl6W325t5eMARaxzzw5YNv6U9VP3f+lR+nyHQesn12FRM64/BCuqn7vmI9&#10;fKMxygZ8fpAj/8QAQBEAAQIEAgcEBggEBwAAAAAAAQIRAAMSITFBBBMiUWFxkTJCgfAQYqGxweEF&#10;FBUzUnKC0SNDstJTc5Kis7TC/9oACAECAQE/AfQSAHUQALl4+0EKJEmVMm5awjVoPKrabcqmlXdK&#10;hePrS/8ABS7O2s2hshV06uxybHe2EfaEtNpkuZLfvFIp/wBT9N97WMIWiakKlqC0HNJcfuDvBEdf&#10;ERh090UqyTbn8vTp61rWZVVMtNzSHrsguoXBCXsC92IwIiVpMyWqwSzm5NmtTlYYtk7sA15elVd3&#10;DLPk2KU2xItxidpAWQlctRQWL2chJAN7EE03IObEApMaIFyZgUkJ1K9WkhJUQquhmq7yQtnzbJ7A&#10;dd8YdR1yEX8gf2wIEfScymYWDKKUFxTdrbXadO97bwqzSEKJ7Kj+K2AHB7dbwlDtiGYNu5bxxjSA&#10;Qc7EY2PSNCNepAIat8T3arPa7Aq9UhPIQQ8F3wHnw9Bw8+c40mb9Zmk0UGXMMohyfulqRZqXBILF&#10;r5OllK0c1pUULkgpDCWorK1EJTklIerutVxpvEuZO20gqUUTEpTiKt5uLLfZOLEUllApCgoSgqZS&#10;sEALpxLgbQf7z1ila6dmsoUaY0RSJM6U9wpVKEpCQXXsNiA227qOXH0+EboX7g0T006TNLdohQN7&#10;hxiS+RJG9oSbAoJBIbHkwcMQd4BHjEm0o9rWEy1JHgntCxDNtONlwz5FSFitRFVgbX4dI0aWFT5Z&#10;v/DJUBssySsbWzdqLfm6qx5n9vQY6Esc8cIXd+nSNLlkoNg4GzbaBTtb6sElk1Puqu0uylDCzXqY&#10;Fkl2Q5VjgMPGESylKVa6VfIFsQDcFKlf7fbYAqezgHIg547W1iHGJ+B0eUiXJlkJS+rF2Y7W0Q4L&#10;gXsAbXuXs/j1+BHoY7vd+0E4hvEcDCk+LvCpdZbrGn6FNkTjMAJkTqVyym1K1Euj8QIuagECZZy+&#10;shITSjaQxDj+MkBgF32VEkJNLlrCkZudFkTNInCVIcrW9cxyKGAURSzpILVPSaCKVJSrYoEg6oFw&#10;jZysoJSG5EJHLC0UwQzePwg4wxJfjh8L7/fDZefdADRLkyp2jCXNTVLXLZSSc0kpJtcXqDgginGJ&#10;n0NOlTm2dStTpmApekmtzLSoLvUSxG395rAFCNB0eXoks0JyJUrvG2D+b3gmtVRY1Fzx3E2GIvh4&#10;QzYOOeHQxfMdPnF/Jg++CGg7t0aClE6Xq1lSQgzCohgRKUKkhL1APMrDtYF2uRA0eZrTooAMyoBE&#10;zsoaoFMyraYNtN+ly4ClGmUsKsu8sj1gct1RYtnbnAzyxOHJof29Idob1hBMYi3k/OMY0VQQpT4a&#10;tduNJAqwdyaRZ3LxLmKSpKwTWFBRKr/hLcjSAS7sGjTVYNczdotY0hi+HeISScqAM7E8MfaYYw5Z&#10;3h+Ps+cP7yx4Wt4QA45E/CPIgM+D2UAOJSQFc0EhQ4hrO8CxJ4eGIx884ndqW5qOplEDAgKFTHcz&#10;jwbCCYJt59gjI4R06coVgfyiBj4D+tUJ7A85R3v0y/6oTgv9X/mF/wAr/L0b/rSo7p/KP+OVBxH5&#10;v7YGPSPnH//EAFcQAAEDAgMDBgcKCgYGCwAAAAIBAwQREgAFEyEiMQYUIzJBUTNCQ2FxgfAQFSAk&#10;UmJykaGxU2NzgoOSssHR4QclosLS8RZEk7O0wzQ1dHV3o7W24vLz/9oACAEBAAY/Avc/l7vsnudQ&#10;vXs+/rY2k2i7dms0irTj4/mxsGvbuqh7Oxd1V4r1MJuqKcE3aJTspu22+57en4X8/hLNzJ3SaraK&#10;JtNxeKo2F1xEDYmemHkm3MPRsmaaykdRwBJlBdmOslutrzhy7Rd3jO9kPwenhyRPzOc+YCaahzpR&#10;mrd9rbQIrqIIuPjfZ5TTbdxc07Y4zpiKualuo6ZLuihpaXSGZmeA0M2lRyXRVvQzCWzZb8aaQyZc&#10;aIbStM97Tacccd/C4TmvKzPRdK+1RlPPC8ZuFVtWZr77eo6+ZleY9HXU6TDAy5OVZ6C0uYkxkiyH&#10;EU7UFvMIygt2mN+ocaxrU39TT0sCNPeyapGHM5LzZodhWVjPjRty4uox1/0uKbU7POnm+B/DHb8F&#10;/MJ74sxWEqRESVMy8Gy0i9Z1wk6MMOOvuC1CbcIIbDQnayyKrzczMK3SNoA8YC35TyWAlRVqVBbk&#10;M1QSbMFvBQ8Ud7fsPonNT9FiSKtrZchgtKJYjl1PpCSkFmEFapcpoq8E30olyfNHcwRoi1uJUReN&#10;CQUX9nF9CogKKd975Erp/OIYxGH6TCuFcpuIt1tbhYGt4NeMJSSsC8Ok/wDK0gkOxkSOhAEUNYGN&#10;KzeEWmwucHS8mZf/AK+9sw1TNojaXCZXE4wKUB4qNA1vD8h5zpPwXue1Me1cf5fA7cbfPwrwrs/s&#10;45NIwqpH99J5P7UQVeSK2DFVXq2tlILf6PS/G4Fiw3HjoAlqGq1WlKJQBEcN6wKbqpvFVVIlXuNS&#10;6n/LxTmjG1a9VFVa+nrfPwQ8zFktqIbSbE629Rd3xsCZ3qKpaKKqJxQtu76Q/wBng91eGm3VEWnq&#10;6o3YU4bvSCPR3D46XUvW67xuvghktzlNg7NPXcFrj5FxpnTau+XZ0f43HJ7LXzeQ1kvEy46Nk0mo&#10;8U5StvPRkKNJY6Iw17m9RvwjePXX4HHHt+/H7se23H24y5ESrgZ8GmtKoOrCkod6XCVvR9JZ+kwr&#10;7pE49vKlypREXgqW2iO7v2M/i8Nrs83Z2cafm4qid/dsXHCteK02pXZhE7K9yd23Gy1PF4d/+HC/&#10;b3UUtv52AzGwk5w0QvGyZC43bsJbbSbUbd87v91hJLxPJKySFNehki0YlJpc3daOO4Tltrc3nIHG&#10;PorOj1YruPb7sf5fB9vv9xcDSu5m0RF2om661IbVVr6Q3A1MHIFCFppVG5eBImxBT6dMJWi0Wnb3&#10;1p1cWqVPpbURE9rMVEkLiqV20Su9cnzcJVOCL56U2ba4r6e2v629g+Pya9uxdlMRwbNBMSuQVWiG&#10;KL2EPVIeu24H+6ddxygkpahjBgsiIgg2C7JNXBRabpXMj0d/5LosebHdw7K/A7Pux9nH3FTBgJIt&#10;M1gCdpIpAVki0FRCuEyIg3Cwzu0VdR4l2cVOu3eG7q4sF9sQKoM1fSOqlTZpstirj9vj6IfosAjj&#10;MZ9tw0QEccNlXNvkhfBhwiLxAZP/AGuLFZOPIpboElaKlK0OtpW/Tw6TjZkQ0VARdpqnmRVL599j&#10;mKReSc9yPtRXxbJ1abaKiFZ1R64YJqXCMDJaIisPQX2kW1EVWnkUS/Wbw1KFPAOgWwUVVFy5DSu3&#10;HKWUY9eblkUDpRC0Yz8hwAXqkI85ZP8AF6nwvb+OOzC4r24kAKaYe+XS21TncBE14vOk8aRBfkSW&#10;mDv8G5+NdwjLe7a3YnCiWpSn62Ck5i68jDoONuJDJWJCCqLp6Mnwgg2RaxsCTbc3/WnOj0sZgzLz&#10;yXnDzpK1loXPygbFZGvqTud29UfiwNgfOW23P+k/FWtVlVU1ZWMysoS6S2UidIyB2jq2jv3h5Pwm&#10;EdbSjIwVcitoNbpImAWU3vJnreU8G5ptuO6TWIBZBLCRIe1Ws1bkDGAorl7qA9bmCOfFBHSe1B/B&#10;yW3W2/iuqLQXz4Ik2HOgFbNVUFVdRtTV2Na5cHQnzdxvTdbjQXdXVcaLdcRoCXzGPVxk+TCqDrz8&#10;0f0BaRUGBc7Llzpz1NQnXEEYkIAJvT+Laur0nuf5+57Jj+K09393CvrTewtFxlapJejsSZzTNw1V&#10;py6xtWXEXd6Vu6y/ymm410uEUuqvZ3JXtxWyq+hFFVTeTYuFOxOC8UpTivzcI42iIDREnBd5VXbw&#10;612BN8RJt9RREXalbNiLvbp2p4mNrAea4N7vrW3etx0dLRooiK1S5e35XVW/Cx2ySr9zLd2xEcNK&#10;CR/neEw9HmsMpYEloXmQt0VAERGlO4id3RMT/Ke79uzbj1+v6sfzp7q+vHb29+CQ0rqIcc7nbAFs&#10;6LVE/DiXgDA+jwhIepYpsmVwF0rJaZXqG7qkNhn+UxxVFXZvKqotuy1U3brcGtKEgqW3iq03fpbx&#10;YBpqKbeWQ4mpIkrIbaslHda1zZW75CPKLlxXggVHTA7XECTEchkGXR2mXm31Nk9aoC4j1G6uRhEj&#10;0emPUc/FNYqdbk71oqW9iDile1dvGndwwBXKC3oiLTUUOqpu+LcTbYlZ+MxJkMKiMk4jTLCNoCxt&#10;0XX7z3teQ+4rJm+fk22sef4P2+57L/ix9fHBAQoQqlqiSIQqncQGijhAbbaZaG7o22wbFFW1VWgI&#10;g73lMd1KV7N7dtX87CAlK3ChV7uK4cNWrldtGhApNkncib25i8WqawtmVQRDVKIiAPAejEr+vjUA&#10;h03K1pxRU2X0wryqlEVbiKiLaPFVTq7uHSmtE6Iut82NmRJjOsuo2qm8y9GMC3hd3wPUbcb8nhuP&#10;HDTab6qKZmSqq3GbjrhK446745n0mPTw7a/nY9vv+B/DC49u3H144f5YKlaptRO+nZs+bhK/XWtU&#10;T52OdR87lwXE3UBmPDeZovGuuC6btq7hh0eFcLlTn0WbQt9yK3NB5FTavQtNoN125Z0eDRjlZm/N&#10;31VXOfQI7yERcXAacRlxsy8Sw8LFfllNJFSkhRQCdFOsqgAiIkXyADFF3rqIgpXbVep43W+RiLWt&#10;zmq4dU4mrzgLavjAOnoh+Tx7Urj+PDH8cfzx9nuen4C4lZjPe5tBgslIlvUqQtDbQWQ8pKecII8V&#10;gd+RIcabb8LjJs+kMsxiz+HLzYITZKSx4YZ5meWxUqSITpAzDZ52+Ldjj8i8GwIwbwjrLy6ZdoKi&#10;iq+MiqN3V6mAV1XN5a3C+tqXd6JujvYTTecPhxWtEVK7VqNw4sFxXCHsFeJp4lP7+EcNUBpi519x&#10;V3GWw2kl62jqKPhHPJN/jPBclctzlEicl/6Qco1YZyVcU8j5VRpMeEDhDtXL8uz+JMyIMyhWExFz&#10;iQmZqkRBzJyQqUoQqtUWqKKitFQ/k2luY9tmPb+17vb8Bf3YQARSNSQREdpERLaIiPf3Y/0eyl7W&#10;yzLJmrPntLVjNM2j3tizEMdjuW5SpGgSEozMzZVkRr4sGK6/yOSG6DOf8nkztvKn3DsYeMM1mszs&#10;lnHRbcvzdkItHlquXzo8CdarUd1tyXEfjvwJMWUUWVFmN6T8eSiVNmQ1cQ6w3AaoHRyAcbkRnHIz&#10;jTuNrLhCtVSwaht48LvGwgiDoJt2CC3n6VOwb/n43+gaLrnerh7VrRF3d8x+Rhuc8ynvPGcuZbPq&#10;ZvKjn0aL+FgQnkvfJOjlTA5oGo0ExHOReVrvOtwOUeZSBVdpMTJGV5eCbqj4XRlL1uzDHJzOJLpc&#10;qMojWNyJTuqXKPKooALeYA6W+ea5a1pxs6juXvPgLOdoWnKlaPudn2+5/NPdObPfj5fCBFI5mYSG&#10;oMQU71kSjaa3fp4cGLPk8pJIVQY+QR1KIp0r0mcTeb5fYnjLH52VdlnHEiLDWNycyt9t9g4eW3PT&#10;pEZ9lG3GZmdyQSQouNm425zCPlgkLu1fK4QeCbLRRERBQUoiIPi2jjM4JbSy3lPPt2+RzCLDmhT5&#10;txl+kxzuJpROUUVlG4c1V0m5jDVxjlmZqnXjLcfMZRfGctkOavSQedxXnokmObEuG8USdAlha7Hk&#10;NWobTqDdadpAQl0seQ243IjOOtONOYV961pEFSNF2A2KDcRER2iIJ+EM9LAZxnrD0bJiqsDKzRWZ&#10;Obgv+tTeo7EydzyMUUbmZr4SU4GWdBLEAAAFsRbBtsUBttsEsbaARoINtiloiI2BjOGgMHGMgh5X&#10;yeZIC2a0Zg8zzBF27CCZmpsF8g41nAEwxLhSZEKZGeB+PLiOqxJjyB6j8d1FQwdG4kS3rCZsG24w&#10;bjbot5yUTlhC2JZmojl2bAiIQ0YzrLIqXXFaqpmWXzbqeHHYOEbzccz5JSFol2aM++OVKpHb/wBb&#10;ZUjyxw7VLMIUNunlONAn5ZMh5nl7iKrc/LZTM+GdvWtkxDdbSi7FEjv8+Osnm7cfwT/5YNrIoGZc&#10;qHhW3nKKOSZL51CZLaezOYzd1XY2VoDmzSkYtiTcu5ONb25kGXtLJS7YgrmmcFmckrE4kwMNPyXg&#10;sc7zSXMzWZx5zm0uTmT9a1v1Zjr+nv8AihaOxKqtExtX+f14PzU4eda/uxxTj9de352OWGWqaUdZ&#10;yjMm2lrdeCyobzg9hNUBgfl6nhPExb2rSmyqqvYlMaTvKjI8oz3LFPL8zzd7NsqaitOx95vJMxhS&#10;JrEjM5DFz9r0cm/el0XITs6R02XlE5SOZ7l/KvL7keyVMsT+p9WO4onKldM7z6XGlAYNRVJuNCdb&#10;Vw45zEaVjEidIKyPCYfmPl8lmIyb7pefcbLErN5RVlZvMmZw/anB/N5T2YOW3eKCydK63frjiOz7&#10;Nv8AexVK0Ie/gvBccVrXsWnycLNynMJ2UTS603KZ0jLJBrW7pTiOtI8FOISheDaqWby1EczdyvlR&#10;HvC8c5hjAzFW7aKDWbZLzUfGRbpWWTT499RFcx5M8pocqq6jMJ/JcxjfSalOzcsdMV4dLDaNKbU7&#10;u1eOxFx9mzb9Fcd/ZtXt7sfWm3z4LtqS+pB3P2t/C8eP1be752MsBNjeawczyl306KZlGT6SHAP0&#10;X4zEuTyOnyizb+qsm0RInoxSW3HJ+YtWPR/jUDL2pHMSvX+tDheEpYbNjUdERBRtVa6Ut0V2Eoaj&#10;jmoOsrbF8hw+lPSc6VyGMya61yS5Qy2YOeRD0OZQZ0heaxeVDZPvNczKLI0IGeuahtOwFUZwBPy6&#10;Jlcf+fnov62OVBNGISM2jx+Tse7tLPZTcCRSip1MvOaSecMUDhVKIlKIKcMD+9PN68DXsKi8fG7P&#10;1hx7U/xDj2rj+PBU7aY4r6kr9fnTh6sfuTbXzY9l29vsGPr4e3i4+7zquz9rCDtWlEJe8vHX9Ysf&#10;x83mxl+cNIquZRmELNQoVq2wZAPugKru1OOjjOnw6bGTZgoq4Bll7mXuVVURmbLguNyBDaPTIcbf&#10;PxPVhubBacbyzlIUmQDTIK4rOYx97NGAEVBNAmKZhYfxcPjPRSXEbbxmD8th9vLckixlkNnZSZmk&#10;tXGo0MnGHHAVGoLTsx1WVXXgJF5sUHK5QZYkOBmLpPZryesyaW+ZXPzIrTaLlGYOKqqbrsrL9NuU&#10;+ew8wjTBTYmOSfJdDukyMwk8pZTYkKE1Dy2M5l0I3ArWr0+e4UbZROZvdraaly9uwvyicUTxsdvq&#10;4qvqx9NLa9iL2Lj18O9a7f1Sx68U7tlOHzezGz7fqx7cEwnHz17E40xXz+njghqik2CGg1qqqSlR&#10;fzaX4/ei/vTA7PGTbt2qmKGlRJLSRaKiovZau7vY5BypJEchqG3lpk4qqSv5Tm55cF6lVVVChAKG&#10;WzuxmQNkfvTyafe5P5YAAQI69CeBc6laT7ug9Ifz4ObNkYhDd96Mt52aZU3mbjmd8kZCtA7ngt53&#10;lkq97Udl5VBRuTli61pqDmTOBmWWC8Lcw2sunOSm44FDjQwzVN1p1s4GZAAkq82v1YklGgRdUokx&#10;FDdDwEyQtNmM5vqnvZluR5WILRUZJIi5obHHrNe+QIa1pzjUTx8emidtEJN1F/uH+jwuxO/ai029&#10;3ycKbhoA/KPYle75RHi5OqtKKValRLVOnW3iHqY+rzr5sdnBF/lTHWRPX/LHtx/+2EX0ehPNiv1e&#10;nCOjVHATrDsLZwVFTeHFHwR8a+EFKOImzaYbolb8sNPCkKoVtKim6oqu1EVN0u3GynD61rXjdjln&#10;LknqDyKzbN80ZbNFoDMvK42bw2yFrpFa99kkVURRbD2bNTDfOiUpCgjkwpDm67JLnCy3JJvIQWOE&#10;zmHPJL1UZQOUOYykdTKlanx+UUZS51k+YhnA6us088jGpz5h4nTTpJkY5rOYajmoY5lmrsuye1Lc&#10;y+CkYr4c2IMiO7wU47zQSWXF+lHML8coc+uI0zrPM1zJvU8WO9LdCAidoAEBuOAV29+3CpxRajRe&#10;1F2LhGEBSVKXOuJRoU8Q0pvPkXXsD9JhHHVV5zbvu8G/M00iWtD9AMJ2bd1O1F4bMbfR6K4+3vX2&#10;uxxp66Y9vRj+z5tvBceun93s3sduyvHj/ZxwqtUpsqq1pT+11Mdm3atNtV7dq/J8THnouxKLs9eP&#10;6SMj1Dbcz4eQbjenXVP3v5THzlQs4nzZwGhpUnqxY43uvMtlUEHiFmmQbCHmqNthrdDQSjxUim9W&#10;PSDk86ZqZFl+ZLKBN2w20To2nnA2ixTonC54Q6UqODbC/GnY0uBAkf17yoz16BE5Sa+lJyn+jvNo&#10;ouIesvvnlYP8l4tXR8Irk9pm6S30bpXvtlpLXDbSrcrTYN179MUbu+SN2Psr3omKpSo9lOKcVROP&#10;V6+KJ29VERVVVXgiW7xXYXzJ9i/tY8/CnYuO77dvq9z1+mvqxx7fbbgk29np2pj669/fUsXbOFRT&#10;itPP1etbitfq9h3ce3Be3DfClHblUyAABG1ccceIN9tpsBM3JDV7sJmuZQW+fRoyYt3qmtiiUYSN&#10;VUijEKwrtF255t9jmXgpUludyS1PeuDFddbO4ircVxuq8i1E3dTnVtxiQy3HkllvTGp8rlCenP5b&#10;5YEb3o3DOfy3eyFRRLbIbObP8sX9xUQRuRmN0TaWtrIBk1bc50OPWv172PZKd+3Hbxr37cVHZVdh&#10;IqjavpTql44Y7vr4ccdnD0eNwTdx3+nzd+O368L6P34T1/8ALwv5n34X0JhPVgfV92PUuMs/7wg/&#10;8Q3hP+xOf+3OTmP00z/1p7HJ/wD8ReWf/Ct4H6Sft4L0L+xgvX9y4b9uzC+v7iwnt2rhMJ6Mf//E&#10;ACYQAQACAgEEAQQDAQAAAAAAAAEAESExQVFhcfCRgaGxwRDR8eH/2gAIAQEAAT8hvWpjxNcfhL73&#10;0lL8bh4MU0G4JYrecnWSKDZA1Xr9IcxqOAX5fdBnUvz8aU6Rx9ZVxmHfU7Xepd8lnEvGFO0x1mOn&#10;3ls63F+cTTdzDtGt7jes34gjTsE75pS+ReFCOUxPWjgDDV8ysoUwvsEJ8TEeLHPe8zXzXFseZggT&#10;5Dpti96BRO1jrUZykpRh6/EphfphLCoTYjOHEp9JdZ+0uvHMLy98yw+kwRpz4Z3fBDTPEUa9mdzN&#10;o/jhMW+TYckXPhnL0+0ocLqT7K8mloBGH02jv4VGYwk2z74aW94uGmCKPYYmsG8t6MbY0TpVz02l&#10;g/7oQG+GHZfEDkDBxH5JOyX13Fbu9SgswihKXo7Y3OGrqG/5rXQ1n33Zf3uEIDX5S+eTSd+A90Pa&#10;y3GYA9jPWUG5SpcRF+AT7ddRiT1Cd8viVhb3accteI3ogtfB8z+YwfW6WLqrogfHaAozc+FcRqcH&#10;nu9frFdb8StcwsXriAL+6NRUeKVOzck2X1n8sOfzcIlKAf0cgGRy/wAvSUQFF+U7HG0HYufcbJBp&#10;DjFnEDotl9w+LPf0mySprPAs7jK6ZrmPyQLrUX+xHN7x4i635iw8O7gCLiA28pvq/tNEvVkWErUo&#10;H1eYaEH8BRpmlCfT2wT82HOVeh7mIA0QS9hhugl7j+g4gIc2DabL19HcmC9dUXBpALFn+4sdJkxl&#10;UL+jC3jyTGGA377XzDTGgw138D+Thghi/djLjt1g7oxNv+lRtwTfAaSK+OA2y21e990gkwL4PlQn&#10;j+18835eYaDvzJp5k+AIXyxvy/0O1wwt9rvqbms8xXrXEXzzEeUixhi46E/cNzuytSytfVHEYbrJ&#10;fMAwzNfKqP3fpGO7zcwexJuPoD+NB+XuIOyx+EzF+dHs5mMB9lN0n5eNisCCHVcDZ3onKb6n1g1J&#10;ZmE/5kHTVPfEkf8ADd9cyqFo+Li1W9MLGj5HxxF73F3zxUrqmtwc2oma/KynWcwZAldIuYMmvTl9&#10;AyNYYyHqO/vbATNBUZJL1eL/AMzIRqfQBJ/3Kxp/2B2INecYK+i7SXGY8H5+vvE+mOw2jpDYLuEw&#10;pvGCqK4xHCbkxD6ooTCN5NuZMcMBWP8ANqm3fQu0XV0ZCdstW8YtLgSPKqeESCFRAsTB7cH/AKQB&#10;ruBfoDsxDmSh/m5V+9JjAac/vjQCtefJpPp0n2GDgrrDbkg7LxhZg4mm+ILhubM2vEMF1j+Ai870&#10;daGlpuNY+CNvdsv2P9Jl93z29+k9zoTrnkjZH9asvPGYBQoRGhozkMf/AMQC1VOzHHlFF7VGq8/X&#10;JqNQTFf38yu8HpzBJgDEI/oR+UEcdYfe0PUFinp+qlRLn3B8T6NgoDzzLaDZk1eKItaDffnxSJ25&#10;a/ZMC62bDIBM4gFv+pxYur9uAWFu6g8ax6XG63cWvKxbT5RldZuxCq4lKYbPrPgOZgtkhJkAMmjy&#10;C0ukhWcYdkMJ96xMp/rWUv8AkIe5XM+cJU5cOoP97/7CX8AmkxxJ+plysz8W3EwdEzMEZKiLvWKh&#10;Ao4qFz1X8J2TtBet30jK7GOr+Ztm1vWoGgviLDP+EI/KmgGVaNkPKpvTHpoDIQMxTdS7zNX3xJqf&#10;bw3gIgEvCvQSNi86ETy784a/T2mIuwJr+OH2cRq8IDkwCqGxSyOoOdkstHJWtwXxBHnXCtkqo6aU&#10;k93vcZoif6e/vn5hfnrECOZ1CBzU6ANTft3cjyRE7GENXr6GvkNUbGYI0CMAqDvjAgCD4KH7kZAd&#10;mmOwQfShxZdc7Dcg3q1wq5HiH4XosjidnwGlsipvMRIwtpDK1mEUy0hQPIvIBkOtkQxObZ/56y02&#10;fcD6I1/PVrtFjpufDTrlBgviGvUkRLkXUNFPoVK1NCgo9oRhMCeOfVUANYLwr479ff3DFW/Z/KLU&#10;UDYilNc3PsDhhu8hQWNjqT27ixuYd26AoqFo7kBEVZDDPbaUA9P39EXdl0J9j9iKcsGZ9l3s4sQ5&#10;UUsE4VmlkAADY1IiKySYaJqsOOGO8mc92W41t4AOzVZ0sgx2qwZHipKwNBXFZmFkPT5wjbVof9H9&#10;vxENCggj4mKOKhWsIVUYCRlwBKFj0HzVYVZecF6t7EHUWCHLuAbhusDwev4nJqy0IJoulvJFbE0U&#10;YYuoQ5uL8LpKcO53YdZWljNdmgSVRgwcB6vAaegCkEEyPN4FBnAoSJSvtu9oVcXIOspp5hdGtoUY&#10;sSxpmJwobKvad412s+j3+IY25K85ihdZ63GY2ZTFRUOc1uDiKprBwO6s7sIShcwJZB8EZKsu+uIC&#10;12DBNSwOoPV9LmYsquRM5oxaYBDfju4h6vb+NPiy5sh0Gp/KwB2eMcbWSptdRb2sTC21PJfY3cSI&#10;9ZjRRH7EE3FZiRS71dr0/tjvDA3phgXUXRYcnhvnBEO5bvh3lRNbUmrdORQdQmj4qWcudkBCplrB&#10;q8BjT6G4X1ov7xtSzHHEOaGnoj3xHfcaDaPy+Ip5lpVOHjEdiPwUWhe+h094qF+rCFqGVLeKkCi9&#10;cSwxlAxnSCUrv9LmhqiZWGopGDObHxBxtFCjD00fEE884JcR3jwaumq/W1XkmwsKkMyrkZqN3prF&#10;R4Ci4uKstSF7TjtqfwKC7mnUXbZf4Ihp91rg7YcO29EgjWqJOsHAJunJljJ5zIzVh6pDFNgEgNlX&#10;iokuWqTjjP2a3xCpHVjgOkACHrzdRLvVKj6HbeuGhLPUmfp4gWUDD0H7mNqPB+D6zvX1T0GCPmrF&#10;13qKbXXHv3UoA31e370nxrPX13lOVtEFWrtUOqPzOsBZTHvBTgek/MoflOkP8iRqgrJfMERjUKxe&#10;0Q2YX0VcyvKrJMTO9kMqmLS/y4r6vKtpzWy+6WALMbgG2cig7iAF/wDYYc/3MWVCW/s1IuhyaQGm&#10;6JuGltzlzyxazugQ5aaVpKh4D6v+xVbyW/Zorz9GPqvU0DbT79eJ2Vg38HvmE5Fib+h82m5CA9bQ&#10;pyGs5qxZjEGRQOVIIHvkheGix0BUByyOMhm3yxdnt8zt115vHC69HB+iVWJZI6Wurw4/X+kuuhgi&#10;P1ahFbrSnyZ9q/Gej3/gP0fSb/wPseu/5CQtX8VWJI178YfZn9vhOfGf7Sb9r9TjwT//2gAMAwEA&#10;AgADAAAAEB8tQj4TGrvHEL3kL0sCPiEbJ626owDAIGh8LJCyMgI+kMHcRgTFb45+dY3HAI0lasy2&#10;4FjCu1ZZLnU7P8Hv8o7GVRTIb93k+0kwcDpgw16WYaTYAvHHHAYow//EACURAQEAAgICAQQDAQEA&#10;AAAAAAERITEAQVFhcZGhsfAQgcHR8f/aAAgBAwEBPxBnTf6nj2+/pysRi+rr0p+y64iZZQqpoM9D&#10;8AfPMudwEZQ2rYoTxUwOAvAimu8geIF2OGPMIWlcgRUYGlQziWbIwF0yuXowcYedHt6/od/344tm&#10;T8msB/n2/grl+vD6/bjS0k+//Opu3is+OEBsCjEQwnRaVh42SlV9ixOcFFYd68nCwr7GVeLqwiJ6&#10;gIxutaggXBp9AIK2HB0A5aDz8dnnmAqxNnj+/qfPJs07W7cXr193Of4aywzMYal3XcITebOZAlgT&#10;cScZAI2rXbEBccBtPweINajwQGxD8BL8Oj2JeJgkRQY1ETOdJOvLedXAHmQByfS32HBGKWf1v678&#10;/Mf5YCpfGQ/I9z44Cj2Ax07cfeFc8FJp7wddGsuIF8imPxJWAUImAG0gIDMFCMnpspFJI8KwsAgJ&#10;kfkMQyrv2QsC3YEhhtjTmaPec+f5od5lXuGCer5d48uJocbd2HjXvesa5gaHAYCIwAkudA4SAkih&#10;YUJ0VTZGsTAgiOTDimW9ZO4oAAD5ECyRrc2TWfBgoth44FdNZr0VPycLCLo0+DOYaxMb1nn6b169&#10;v098yrE6KT+z8cY4vQ+r9x1zLXVaxl5wQJZGVzDBGwqDQghdIXCioZql6I1TICiHLajjHJBKDhKb&#10;gYwZXYcfJJzoVCh3OriMoNg3z1PGPrf64wxJZM3P2/T+CDGLGfoc6WiJhPju36hPng1xAokjnk2B&#10;ugKMeUVlBuRYVgAqwDygJAPqxe6wzXwC8SUDD2I8M3E7URyCRIlYACuEQB3XbkMGMAPGf6/z55l2&#10;AoAQm1y5zPXlvDAyPv8AXox7nKgpvRik6xU00BgyQAYgAyU8ABjZcvEnCCAAroEB1769ecOlqhUA&#10;6npzkkwN4EhFSEZAJy4xRR7GmZNKiVcxpw7BWhcAxZnMoegLrOHAM4KstQHuIpYnaoFTOpzMDSym&#10;5eED0fZ9/J28SnlD/dz/AJO+ZGJOGX7eP1+LXzcr2wYVJVtiSPzdoaBRYXbgKUiZXfg8ZxRhZuxV&#10;GltmkB6yl4uB0RudMeN16IB5hhgzp2ahhCFD/wBs5EiCrhw5xj5Y74JD4D8f9OYWAZFPc9e/PBsE&#10;LJ6Hr1queAi9GR8zc+3/ADSmjGhg2ghUmJfdr6mAmECkEy5tcjnI9dcZ1iQTIe8UvStM3euAUBAM&#10;gNxgyw8bd31ynWCTT6vX7jhRGEztz+OLVaZfPr6+/t75880MeTxPmd2HGLtEWcATS5B8Yy9c7H5+&#10;/wD574ngIi7MoAJhtbqUS3hKDQGHfHa4X0ycSG4bAbsTZsm7QyZSi0nlvUx45BIatwmjBFeVCAPb&#10;yVG6/wB/H+8h4P3/AMPp/HLt/lB/Q9P8Udnw/nj9Hwc3+f8AHGh8H45//8QAJhEBAQABBAEEAgID&#10;AAAAAAAAAREhADFBUWFxgZGhsfDB0RDh8f/aAAgBAgEBPxBWhN77SeP330LyTrN06KVXCEzY5P3b&#10;Uo2mSxvhqWQpFhNIIZLsLCBC02MIwVJs8IX5EA+plGw742Q2wjAZgS4WM33R1g3nn0vm+dC1Tkmx&#10;wx97u0+FXcWyqoyPrp8mv399dUBWYm5eTbJNjh+nWMSFSqWbKIlktQQNPMm5GIu1cDRjK2JUFEO7&#10;QGBkNpyidglYAKxm5KBBrYxw41wLCjwqQNEHKiNj1MO7M9976rgOyXv6FznYeHSBcc/j/h+5uDYc&#10;OP8Aht76Fc7fvjn+9BKW4TFhyBaMqhFoAsmGMuQ27wpRxNRQCMAAm02pcYWOCOg9Ngjc7pmxAXnS&#10;IBkgwD2UuFJligaEonesDMmsiQvafVT5f8SCqVx5CDznI+HbRppfCqytbkUIV6JPhrfyBFyIHlTC&#10;iNxSSiV9rzTPpp1lZhMzAqV0wwm0USooZI5REMAYYQiRTrSWdKDjtlvCffjTa/yXrp8n0aci4kHu&#10;c/emCrgNPrEZ8kvWdIU1ujQwKyCIGUhaQZ6AtrKJA3AMVElkZp0SCCkcsHKgrpRICgMGAtF3As3U&#10;ND9QKEWqKW6wIo0yDco/h6v1/hFf6Hr/AH+rq8ykIJHoo5ggiXaTQcBs4Xsc+fjYXOo3GNJgXWoJ&#10;JmMVoWyIjuIKIZRAIM3RlphAI6LCwQ4EYHUuCgUkGhJC1gztu+jfEiUpgJHJthYBqM3OG6JPcWZt&#10;8St02w56fyrV6paCFvInHy4vWkybGk2lk5zK+vxqKFB3nWIpczPPtpkdQ4QTFSmJKd0+1+9QVCUK&#10;BhR0FDXBgDlZQqIFJqkAcXwBT2AaicAaQsHmVyuxloYmMHvqhW56cV2/1k1VYf2f6+dQE5BhsMEC&#10;jsXABx0wKxiYb1EvDOG7740Jh7veqYdIBAiBwhskNgFAUEQcX/lTho0bPEjQEwUyQSybpgs07wAL&#10;dCvoQC1Wuj8SiVBF7HOcweHVPJy9DG4irbv433AAQwBkDiDiv5ducUZPI9pj338aQMzkepMee9Vi&#10;G4J+G75ziH9I3+HRZFS2oHuBBsFEvUgwtSxlOqI2zMrGgjIAZKBHKm3G6gQQ2Mu+TwHNxCVww5cp&#10;wnMvfPnQqz5wcCV3dqetlzoCDvR5vHN8fjrKjGs7dLCt8uPCvVBAdpL0lYd/qB/fjOhjCCiiiUsJ&#10;Mphb6LoUykMxgoViFLF1s0wjSmONSolKhy0GNVRVxwkMy+rIb8KnOdlbtLBfUzw8OsAcujGr/wCH&#10;j+X2e6AzkhwRhHGV83AYpCJgCTeEr42T851jppuu21ZN2TcmmKQ1xIH7CjbkyGA3jYMZVQwHzjDE&#10;oLp8sZhBRI0QwpAyE0TZMzYkk+f40FFWCvRE3JLzl498C0EorLEs37PnXt7P7PH3r9T1rY1f4+h+&#10;jx1+t4036g6D+103/XQ29/ydf//EACcQAQEAAgICAQQDAQEBAQAAAAERITEAQVFhcYGRofCxwfHR&#10;EOEg/9oACAEBAAE/EPsXP78XfxwYVVdH/wBrvxeL5Ph+514n7hi9n8sP/M/TOeOAawN/Z/XEw6I+&#10;X3xOuz1Gc/0DvNGON3WfN4MlIlJxpQ9axzF8xwTs6w+wAo6RWiA9aRSsubnzO4aTLjkfVwAN0jYY&#10;yjUN/wCZmPGX4ZrTOdLTP2j8TFXwVnfPuj5+vjPn7b5Xb8D9xH+uVs39Pt18e+WNfjr48cvBj9u7&#10;5x7P7+Xhpnd8567z+uufoBb+c/x557/P7d3M++Py7s/++z996y8/QPd+wX/OG2qnwJqCRBjpHh+j&#10;9gE5CQrBOU5cTDCgY9mlTqyIlvGIR0VLN0U8Ol6EFYI+mcmTkMpQFQ0KY262uQbKbM0xGrt08iCF&#10;OoMUyiKGMjOc+ksMwwWIgdYrUP0cav265gkMN/iSyc0Ze+n7nHjxrn5F0bbbPO9+Yt5gcUXN+PTj&#10;kFPBkL1Or++eaHc3O/55lSM3wfYPPq78T6j8v27vznlYtRnSWP5C5zeHtzDusFGksygeOh+V98JZ&#10;p0SCsC2QzHOVBrSTRlvA3OU6vaIsckzSXrxaRJw05xz+ZhhTw2Uc1FlSFKnIWy86BDrHmClOILBS&#10;cZENo1h0cBS5ceIUpsgiBgcwJr9dO1160Z0FnIZPu8X7bOzN+vIeR34fM6z1/ByQ8NMVG/Xr4H3z&#10;E+3n49fTgAdVrb83L+3lJd+7e7LXHf8AOuekF9vu59/YxzBDbbhMrjrdoozIcUwk17asG/JoQpwU&#10;LckBJ+9zfoXnUCR0wIg9veWL/WhQoFJLXdYCQiBGT1TzrK3DI74kAsqsm5QzUK3GnE0WQ0ratCWb&#10;CoeR0RpfVVbkVx1jhAgKuOyjDA9pFDiNvWPWr+wcm0HYLFM9S+DGczGuA/t/WdT/AJvZgP4ua+fP&#10;45s/UXf26638ZnKnMW86y9/DeYcQ9zMy+LcTGvix1z0F6Qxgn3/5rnyF+LOutG83s4Bm4yGEuRW9&#10;583NEc331iYEzjgYkVUeXqDYdDBMgAuKnGkob9T7noQxCBIaOkb0DXbLeZCHJO+fEvAQwqJQMdTk&#10;Uqztk16L3opiUvBN3b1m6g5HvomdHEOEw75OrvHdcJWAYGM7wBI3kmKqALbkdKhAC5SXmJDEDDCe&#10;rvPpZzZr735MMuzHyc2Xbv8Ah+vSb74B9e2Pt9T166kLW7saE+fnhZp5fre99+jfjif7P879Bc8h&#10;9S/z6fb6cqhxjXvfz/ZNk51Dy+PtbksYVMT2tEC1G/K5bGF4EYFYbd3Zmsx2XCG/lBgHaW3Z6ucZ&#10;WpOMBr0vhRPuhOCrdKpI6bTpY00ZK2JedVyGUN1vS9McXlKkpmDPbRACkx5IJA76Ka9MikNvMIIU&#10;YUsvjFCQTmz8ZU1r6FzP+cR+sB8nXst8TmB39iZ9ffXxyno4O/r+df8AM4WTDQz/AH551Ne+D4rP&#10;s/Pnmh/S8H1p83rnQeTRno6vxjwdPDRlRsdHbIdymH3OYh6bbCI6zKQ4TYSsi2IVGXmbDwqHqNFw&#10;sbgQwRvNaLv5agy1ZkOzMS5RBxOhpBrFJZ4kyiHR3NomSt5EMvLhsiGFAEvYJmWgQU3q1B8AEqXX&#10;oqzxEEWXcGG5vN2QgwULAi58A5Y+ZTrv+sc9CPaB+z793mBz+Ydfg/Z3+qTz76y+jXPKC59OMfac&#10;TD2se3vTXjqvl5CeCyLi/EfiZ5PG2pXfcPOp3fpyNQg3u+W36/eLahKlM05cMDydgTjdYrvZZgYi&#10;MFmZvPalkqr5eW90f49nemEKETji14LklKlvSgGcAxvuzIkkamYFML5rupg0TEnYiHi5mcMSHP8A&#10;t05tfkz4EOIOg5UJqSXsyQBMC6/UTU4ucevuLl2Jh8iY7Ma+Aue+jxsvg76y88hr+3rv8fXmAdQX&#10;x7k8XWPHXMjPl/sv4uuJ83xr5/rnsEf0/T++XfHYvWnvZmIBnpTptjvHo7OyhTHCjwk3zfIHN6+8&#10;y4dKUbVagk8bgYShSbF0JUXMHw2SPAkSwPsFvhmYXNmRddfmNxulW0M5cuDgF+V6HADMb1HZQOuc&#10;Nb4rlOhbjnR4ot0DLHWjpaYB+Mwi+BQDE3jyMtoPB6aup1IgTxth+cnhC/B02HjnT5/H+f3xaH+s&#10;FztfJet3PYMmPWYh9684LwYQyBIOhODPNnHz5/ZX7Y5l4TKTf1Wft1nlld5MFx7+ni75uoNMoNq4&#10;w+a+l0cO1nEcAcWkSMQypyqkrQFo4lPFhlONiBQYuz9VTOei8QVkpEyKrBZs8tooanSoFkeOSDjS&#10;PxiO28kkuZEHMnmeZrGBlpj6cMP5cOCTM2ONapxYhYBwFGnpLhAZh0S1ZftBgSHixAHwAZHBcwmn&#10;uGV4x1unZvvqem/jki4A9n+a+DzjmFRZ9PB5694nCbbbvzrf7nd5h0T6R5/vx9eVJOGTO8l19swr&#10;rLyh4vSyhpcoSd5yW5s0MstDHjPlz84zx3VqUHF5xroR8wrIIKHhrlDwDLyajLNQcn0Y5EiG64VD&#10;DaAa3zgZyuquIzIbJwlMuLDRLioyRjJ3pUlMFUtaC3V6ozFEiYq9Aki8jJ2kvCMbaZheNYtzwDtd&#10;BVoyBJqLxlNYDtV5VCwCcETxYEd5xLdiCuImtapkQ5TS9erzwfA+z+nIGRgCZtPxLnPfWOS6udwz&#10;gz1zNC3SErYyeOwa/M4hha437xN/2/xxLLv9ZzrbEmPl0Q4FILLvPnx9Uu+JeBAc+IaNFMfENC45&#10;syY3Wx6I7ZBeFOhG2ddPmvkspOLdrmcWQEpltTJHuaVd0UtyHkyZQ3YQ5V3rZJThLmNA7WF2w8IM&#10;kBQhWckQCaSHVLcQdcPVmkqxNixs60Ti16L4/ZPWvO+3kxRbkK4koOgXWS+yyXax1d5o3FKCu9uJ&#10;XL/fr7ar/HfEjswHb/eH91H35bg9H57SG9cshh3vV1POsfXwc+AGvX21/vkehDP0cZ/7n275L8bP&#10;ywnmb3/9owPqvNvzg+82nMbxXpLBh43cf+A8cO5jtCUC0jsuaNphglJGyqxaFsYBDl6nBtqr0aSm&#10;3K9IfQYZiOEzvzj5aB9fZkzQKRMd6xqLUDSN5mDrqm05/JFZDK1IwkpmIelQFATqQMlxNwpcJm+F&#10;xLeZ9JMDoyy56KAGvOhJ6LkUaesfNEx9zli6Gu+MZS5+2uscxtVDF6Dij7wv24xfB85/R+5xfHXf&#10;PUB19/W9BjF3nh4jp+ad9Uz+dcDibQ5O0YNAFQ5jhCWxyVvHIeoqwelJvNzvdoR+6GMdrd0NElta&#10;3zTtpvLaYUyI9lF5CsGZldBZSAJoHUIPUoAEsHbhTTmVSLHRuMKk6cvcS8AHOxIqpRA+daoLeNwm&#10;AfJ+Gvt1rDz5An2P4nWPPviGBk3W1cBHePQfCDuaW9iPeHtzS+rySQtyuZhk9fvocJB/Pb86zn+e&#10;aEO/nad2bj1LOZkOtZTv0gEW5Hhti4ELC3IHUeGXp+I+qn0MTFuC3F4taGAAACA8YymZMtrdoIuI&#10;Jxej7XDI2+uMYBzpnGXhd0/DwTiC3KzwdAiCB6OAPfi0CkQlxuTn9ZieyicpckpczPjUnmij8VGx&#10;91Fov34yLFK+MC5ZOPjywdCig+CMzNAc4H4BMrI7Fp4JSGhH3QCzigX3rKYCCgQE6J1NIHzlzfjg&#10;1nr3l3gu7vzhzfJ492lKW0heUpVOohOFi/KAN1QzqxgBVXGFyu3Lx/M9zz457ylVUd8bNtGShDrR&#10;uM6i1GwlspxKgxhZHOB+F2F2wRC1pibzGS4Tlg/rnpdwh02qOD9xYrBWCobRAgGJiDo6zB3w5/Rz&#10;a2YRlMyx5M178wxdxccIcJbyEZZ2kYxhUCDtZ4rJQzO+RjGEQUOOz+b55bIdUCb8WVXFRNDcOX2T&#10;Cy/4pE+EDVKnIgurcxXWiA/XCKiiVJdXV66k804RgShup9BpDxZAV0GnC7mcyJcw/viGRTE/2yyJ&#10;boTs4z1i2JPn3TMZnM2aTLkz06d4TD2peMonBAcEETqLLfIkDdPrnJQgXPGyzvEEDeN+drNmakgX&#10;y0fKqc8AgjxhBgWKtB73E5TIhiKC5OQUE4Hsdr80HDi+RqWRsHHPCJtsm63pgyIQwv3AyFNrDXCL&#10;hMEQzTTKRYGbySoLOPk6UDmXuHxg+vEIHLitxeVBRAN6b3cit2UYC7ZvnHjF3XB61k7etOsc1gRc&#10;3dsdFLi9W3mnqBo9k3ankzW0iMmRWBjtn456cdZWiwExc7bk7HJjhCj64EGcRN2T1vHE0GD1jCWS&#10;khpSm4MSlAnbSGkzj73X0bvANTALwZGOFn9q/uoBcAVGLQV4cziYF2FT6xc4zo5Yys1lVJ0jKQdg&#10;trlHMxn+Kibl8cQGYC1N16sgFSSl4FQsC3flEdNx3rUVRStMTLdpjx/pwjC36hYjVFYGXAY64gCU&#10;mZmUiYDVMwwcTBjhL+vP2AhnsWecgFcciAyYPWTgURS6b0ZW+jOs74pSaauSfxmul59EdwlJ4tbn&#10;0nDU/khw1XIeNGLDwVBAL7lRBl0TDFODTI/61W9nLSZU4qyF7CH/AJz8H1ae1pyXcWpIOSzc3k7d&#10;NaAZQxlcqFcK31Lh4lnsrwskoqMmADBrUrlZKrf1OVpbVeQluBbcDTI54fM363AgSLsxsLzZd941&#10;syr487MjyQcgv5wWIDps84XmYUbFbA3N1KYx9A2nhv8AMc5nR3v3piklw+UwjkQAyGQdcGTg4sDX&#10;bitjrps3EozWLp1VxcPwjxhCSY3FNYk6bAvIa2q9J1CTYZxCoCJA53uopiqSY674lXV0zZFumrgh&#10;owMKIEUHciCYrLzZ4F5eJO+KGIMascSphCiDjhhofjiabOewzKgfDhEoKVMMJXczUHD81IddYDIC&#10;4ocZ3pIfcFd6DQgKk9Vl50LkwbRcac+pVU7Rye3X3dcQaYOlybcNzWNqVjzecVgtDGkgbLA4TyyH&#10;xpmceIYxGDhQff00/wCDENopBwuG2XN8tb73ZgWQ3MiJXmk7WbPUc3hx9iebtqo03hhAyi3Z6N21&#10;Mo1FMzOM8Ccns58coBDWh2w5YaRy7SLGaI3DnARkgbCEeEfwAlMqDBensFPOFQ20cYkkvKo7cpXg&#10;PQMphRuLkAqtEGfWvyJ6BBuycyxE9ZAKrmDV8KMXkiqmAaSDcgytqZyJWMPLjv8AYz3O+FXMyN0M&#10;Eut418FSjnvxJTBufziu+XjO2VaL164itD41aQtZ/NkNsXFGDoBfsmMx+0pKjbkyyKJVqvRgnfDW&#10;D35zQBWZ6CO98xGgaDP61ut91REumd8btKuWOSscwCSA3Azp3lVnw+laLckbhEkoknT5CRZIxyDH&#10;Ew7ywvreYAoysM0CmOzVAZaai+jVgfMvkRxZmmQUhObamRmpvF5fDTMXkDIAPrRJlpyYy5lby3mJ&#10;Msx0kghk68cmDpgmZBhXRpd608zkYoia1X0zcT6HB1Hp+5AOcOdkLseEMNCygeY9+Pvt/wDbiN/1&#10;Hlz8f+/H8/8AJz955/8AyWEF7f8AfeH/ALC5/gPN4l+F/wDDD+h5ef/Z"/>
  <p:tag name="ISPRING_PRESENTER_PHOTO_1" val="png|iVBORw0KGgoAAAANSUhEUgAAAI8AAAEsCAYAAAGNm9DxAAAACXBIWXMAAAsTAAALEwEAmpwYAAAK&#10;T2lDQ1BQaG90b3Nob3AgSUNDIHByb2ZpbGUAAHjanVNnVFPpFj333vRCS4iAlEtvUhUIIFJCi4AU&#10;kSYqIQkQSoghodkVUcERRUUEG8igiAOOjoCMFVEsDIoK2AfkIaKOg6OIisr74Xuja9a89+bN/rXX&#10;Pues852zzwfACAyWSDNRNYAMqUIeEeCDx8TG4eQuQIEKJHAAEAizZCFz/SMBAPh+PDwrIsAHvgAB&#10;eNMLCADATZvAMByH/w/qQplcAYCEAcB0kThLCIAUAEB6jkKmAEBGAYCdmCZTAKAEAGDLY2LjAFAt&#10;AGAnf+bTAICd+Jl7AQBblCEVAaCRACATZYhEAGg7AKzPVopFAFgwABRmS8Q5ANgtADBJV2ZIALC3&#10;AMDOEAuyAAgMADBRiIUpAAR7AGDIIyN4AISZABRG8lc88SuuEOcqAAB4mbI8uSQ5RYFbCC1xB1dX&#10;Lh4ozkkXKxQ2YQJhmkAuwnmZGTKBNA/g88wAAKCRFRHgg/P9eM4Ors7ONo62Dl8t6r8G/yJiYuP+&#10;5c+rcEAAAOF0ftH+LC+zGoA7BoBt/qIl7gRoXgugdfeLZrIPQLUAoOnaV/Nw+H48PEWhkLnZ2eXk&#10;5NhKxEJbYcpXff5nwl/AV/1s+X48/Pf14L7iJIEyXYFHBPjgwsz0TKUcz5IJhGLc5o9H/LcL//wd&#10;0yLESWK5WCoU41EScY5EmozzMqUiiUKSKcUl0v9k4t8s+wM+3zUAsGo+AXuRLahdYwP2SycQWHTA&#10;4vcAAPK7b8HUKAgDgGiD4c93/+8//UegJQCAZkmScQAAXkQkLlTKsz/HCAAARKCBKrBBG/TBGCzA&#10;BhzBBdzBC/xgNoRCJMTCQhBCCmSAHHJgKayCQiiGzbAdKmAv1EAdNMBRaIaTcA4uwlW4Dj1wD/ph&#10;CJ7BKLyBCQRByAgTYSHaiAFiilgjjggXmYX4IcFIBBKLJCDJiBRRIkuRNUgxUopUIFVIHfI9cgI5&#10;h1xGupE7yAAygvyGvEcxlIGyUT3UDLVDuag3GoRGogvQZHQxmo8WoJvQcrQaPYw2oefQq2gP2o8+&#10;Q8cwwOgYBzPEbDAuxsNCsTgsCZNjy7EirAyrxhqwVqwDu4n1Y8+xdwQSgUXACTYEd0IgYR5BSFhM&#10;WE7YSKggHCQ0EdoJNwkDhFHCJyKTqEu0JroR+cQYYjIxh1hILCPWEo8TLxB7iEPENyQSiUMyJ7mQ&#10;AkmxpFTSEtJG0m5SI+ksqZs0SBojk8naZGuyBzmULCAryIXkneTD5DPkG+Qh8lsKnWJAcaT4U+Io&#10;UspqShnlEOU05QZlmDJBVaOaUt2ooVQRNY9aQq2htlKvUYeoEzR1mjnNgxZJS6WtopXTGmgXaPdp&#10;r+h0uhHdlR5Ol9BX0svpR+iX6AP0dwwNhhWDx4hnKBmbGAcYZxl3GK+YTKYZ04sZx1QwNzHrmOeZ&#10;D5lvVVgqtip8FZHKCpVKlSaVGyovVKmqpqreqgtV81XLVI+pXlN9rkZVM1PjqQnUlqtVqp1Q61Mb&#10;U2epO6iHqmeob1Q/pH5Z/YkGWcNMw09DpFGgsV/jvMYgC2MZs3gsIWsNq4Z1gTXEJrHN2Xx2KruY&#10;/R27iz2qqaE5QzNKM1ezUvOUZj8H45hx+Jx0TgnnKKeX836K3hTvKeIpG6Y0TLkxZVxrqpaXllir&#10;SKtRq0frvTau7aedpr1Fu1n7gQ5Bx0onXCdHZ4/OBZ3nU9lT3acKpxZNPTr1ri6qa6UbobtEd79u&#10;p+6Ynr5egJ5Mb6feeb3n+hx9L/1U/W36p/VHDFgGswwkBtsMzhg8xTVxbzwdL8fb8VFDXcNAQ6Vh&#10;lWGX4YSRudE8o9VGjUYPjGnGXOMk423GbcajJgYmISZLTepN7ppSTbmmKaY7TDtMx83MzaLN1pk1&#10;mz0x1zLnm+eb15vft2BaeFostqi2uGVJsuRaplnutrxuhVo5WaVYVVpds0atna0l1rutu6cRp7lO&#10;k06rntZnw7Dxtsm2qbcZsOXYBtuutm22fWFnYhdnt8Wuw+6TvZN9un2N/T0HDYfZDqsdWh1+c7Ry&#10;FDpWOt6azpzuP33F9JbpL2dYzxDP2DPjthPLKcRpnVOb00dnF2e5c4PziIuJS4LLLpc+Lpsbxt3I&#10;veRKdPVxXeF60vWdm7Obwu2o26/uNu5p7ofcn8w0nymeWTNz0MPIQ+BR5dE/C5+VMGvfrH5PQ0+B&#10;Z7XnIy9jL5FXrdewt6V3qvdh7xc+9j5yn+M+4zw33jLeWV/MN8C3yLfLT8Nvnl+F30N/I/9k/3r/&#10;0QCngCUBZwOJgUGBWwL7+Hp8Ib+OPzrbZfay2e1BjKC5QRVBj4KtguXBrSFoyOyQrSH355jOkc5p&#10;DoVQfujW0Adh5mGLw34MJ4WHhVeGP45wiFga0TGXNXfR3ENz30T6RJZE3ptnMU85ry1KNSo+qi5q&#10;PNo3ujS6P8YuZlnM1VidWElsSxw5LiquNm5svt/87fOH4p3iC+N7F5gvyF1weaHOwvSFpxapLhIs&#10;OpZATIhOOJTwQRAqqBaMJfITdyWOCnnCHcJnIi/RNtGI2ENcKh5O8kgqTXqS7JG8NXkkxTOlLOW5&#10;hCepkLxMDUzdmzqeFpp2IG0yPTq9MYOSkZBxQqohTZO2Z+pn5mZ2y6xlhbL+xW6Lty8elQfJa7OQ&#10;rAVZLQq2QqboVFoo1yoHsmdlV2a/zYnKOZarnivN7cyzytuQN5zvn//tEsIS4ZK2pYZLVy0dWOa9&#10;rGo5sjxxedsK4xUFK4ZWBqw8uIq2Km3VT6vtV5eufr0mek1rgV7ByoLBtQFr6wtVCuWFfevc1+1d&#10;T1gvWd+1YfqGnRs+FYmKrhTbF5cVf9go3HjlG4dvyr+Z3JS0qavEuWTPZtJm6ebeLZ5bDpaql+aX&#10;Dm4N2dq0Dd9WtO319kXbL5fNKNu7g7ZDuaO/PLi8ZafJzs07P1SkVPRU+lQ27tLdtWHX+G7R7ht7&#10;vPY07NXbW7z3/T7JvttVAVVN1WbVZftJ+7P3P66Jqun4lvttXa1ObXHtxwPSA/0HIw6217nU1R3S&#10;PVRSj9Yr60cOxx++/p3vdy0NNg1VjZzG4iNwRHnk6fcJ3/ceDTradox7rOEH0x92HWcdL2pCmvKa&#10;RptTmvtbYlu6T8w+0dbq3nr8R9sfD5w0PFl5SvNUyWna6YLTk2fyz4ydlZ19fi753GDborZ752PO&#10;32oPb++6EHTh0kX/i+c7vDvOXPK4dPKy2+UTV7hXmq86X23qdOo8/pPTT8e7nLuarrlca7nuer21&#10;e2b36RueN87d9L158Rb/1tWeOT3dvfN6b/fF9/XfFt1+cif9zsu72Xcn7q28T7xf9EDtQdlD3YfV&#10;P1v+3Njv3H9qwHeg89HcR/cGhYPP/pH1jw9DBY+Zj8uGDYbrnjg+OTniP3L96fynQ89kzyaeF/6i&#10;/suuFxYvfvjV69fO0ZjRoZfyl5O/bXyl/erA6xmv28bCxh6+yXgzMV70VvvtwXfcdx3vo98PT+R8&#10;IH8o/2j5sfVT0Kf7kxmTk/8EA5jz/GMzLdsAAAAgY0hSTQAAeiUAAICDAAD5/wAAgOkAAHUwAADq&#10;YAAAOpgAABdvkl/FRgAAN1hJREFUeNqsVtFtwjAQfY4YADYoG4QNQPIAMAIToLoDFBZw2wnoBjCA&#10;UdmAFdgg3eD6Ycdxwjm2VSwhhTv75d753V0EEeEpiwVShqAMMfYf1s4CxTZyL4sC5YJw+z1QaFTm&#10;VBpZ5f9oKQLHujTCKmJfALh68LGlpYAyJIgIQohhuC8ATgBqvzlBLxbRew9EmWOSZrEgeX0xET3e&#10;3tE9T53vG8rUecnuwNYAvtxzA2ALLbcA7mmgTgZ7AAcAt8C7c3t+c6/fJlzLvadoVz2gTjlAfYqh&#10;BFp7YKuybsXab/6gEyGUafIisgcP7nnhXnL2Pi1n7dZJFrU2giG9UWp97hvuEEc/paNdsmtm5QhY&#10;jvhWeUB8xc8C/zUPSJnpwHLmFJ2T7LoXlZab0g45d0kdy8+mbK61t2QLuLBDdppZBbT2ASgrgUlm&#10;R5ylpkqs+TcA5q6ZpeUx0vyn7sdp6rNM2Vre2drS8pUTa4UnLZujt8v/P5KI6FE3ls4x2ja6Hu7P&#10;Trg57ub+ymuqs3flY2uxSY2j5WgP1/JRGgG1j17V92k2kUnsU/K0ZP8BAAD//7RY7Y2CQBB9XCxg&#10;7cASLGFJLEA7gArOswE7MHagHWABJnAd0AF2cJRwP3Zgh/2AgSgJiQEzzM6+N/PeJm9TtVF+RVSH&#10;TMWZP+4XSZu3KNog+BZq7Q5HmfdSEowB9Qun59Fjs9VIWrz93jj2s8lx2d2X6mw+EGsKvh+pVbkK&#10;OqBhhjXRpgAQ09s6lNGGAmasZq1jMURTZMMy0QAULrsHEVcBqOQ1Ml9V5ACqfiCY3pSGMlsFRzbQ&#10;kNqoiDahIZBM6eyXQ9CrxNhIVO3RsV+QLs1uu7mzQM+eyOj05HZhy4JohzrZ1PZvRyVySOEK5bHb&#10;9LS82LYeKYCcvakAlHKdbbe8BHBju6UBXD0RNrG0HwAtMzE1e44+s2igITFVZJJoAHepg8yd+vCr&#10;JDs6wf7hqcQNwJoyq+WADNer7f3a7Fbr+jSLo+jhy5gXKQNLUfMAaa7fvuHzZ7OMn0Vy4RyHnSno&#10;WhooZaDTXrYBu5XMFg+iGnXCkwPTfWZ+d/Q5xBqb6klqDqO+Hc3YUMAOpIUfyHzhj5G0oUZ3oKBG&#10;zYpwxAFol/Kg8ZQ4UGg/Uux/AAAA//+8Wu1NwzAQPVUMUDbICO0GRMp/2gmACYAu0HSBwAYtGzBA&#10;pbAB2aBs0DIB/LDjnO27y9ktWEIqSepcz/fx3rNpviajtCcAeFE+/T5GqtMNMoTgycElgfqrcOuY&#10;EsnifjU0vxAVEMXsvzBEaZi/ZOaBpY1kmQFoVGX9crpQmBA33vP5TMbAdQKwSM8Uz0jEGDyzueAC&#10;usI0sGKFDi9IzD+2iB0BoHSwJX3pykm2m/0fMLdGXQPAF1Lji8SZ20GA0HpmtT8g4aEgn8X3zOep&#10;OutUBnGTctJCLukXFDo8eoHtKBrAYUb/+v2YobqgpieZQ1N1ATR8CagYBY+eXS8klPpJQq0Ir3Xo&#10;RSWs9lMkS57IgDVjRyRFgszLL8uNfUmJeBL2BsVSvsaa89UZFbnlqBEAFNBUO2egvzSfFkN2+R7i&#10;lJumOiGDHwDgzsLnLaz2W2ap5/kekjPiiJYIEEuFqEH7c70i4pnhIUolCrHuGAKISdrz+TE09Kpp&#10;Vr8z92uK16fyV5+uD7+yI2uTPNbM99QGlQIengm1iWJnvQ56OsegIoqbfj/CCBhlsGQFG0fm+vY8&#10;UbZXdY0xBZr4xgohLSkNxrFVs/0tK4aMMQdyy9kgyY2If5qq1mJwTZb1LeKVyb4+hWsCIYDWMymV&#10;unUvDtN2RMl2omKCUZpuPw/SFhAabL2NttiDa/T/9jIGNVUXKMQfNltOgvoHnjhlxkLP7dNYBw0t&#10;uGMRwpkLav60bj/ETJtFHBVxdJVkzNAyZtlIU71kMsh/s59vkTE9c30Ec5hpja6t0fc3UVKYEvJN&#10;PEvsecd737XA0fzjWriFaNlJ8Md5KFa+4kN6/KZGXAIOdpt8NNa4LYYlIeP15zkWjj3ojJl6kENg&#10;HNoY+tfxy8zVHScOA+GFoQBTwYUO4goOJhQAFWA6ABogKSBAKgipAO6dmfgqCB3YHYQOfA+yrJW9&#10;kla2uImekgBmtdqfb3c/5c6j/BYCdWpgcisT5iqKgimQhB9qrWE3PVje/wg6HfFIDZLaCaQ0csOc&#10;PQ+NPlexxhEo7QLhXYZocKqK5WoqFouiMA673kthjsG6rUK7Q6iTQJ1GrVQct+oV+jhGbbMmDW1t&#10;zYBA2uqZQNuAkPzW4JAoXA3BbEq1cZb0kUmj0wFVBDSDL634FwGPrn5kETTHlyY64ThIJ18dXaQn&#10;V8k7azN6CrMajLvICdgdWbqzlhrwgyZDHYiIPbxTKNgLgWz1EiZ7CkydaXalM3IfOoq0km6feAB8&#10;U9mTVaPmdsdadXL7RvTnB0MeKhTQxvsQ/1sK9MFoOADK+lTpnFghiddObXRBTEV1Z3NZ7yfGgtIi&#10;hznb6ysyli3NbA5lBH+vajLJh2Cuvoed4FiUMuu0PQA8hLjPpOyFFmwCkr7V7F/Pymp1Brtp7BtQ&#10;+wx3pHZfVPlMXndS64Ru5kSwuYy1qrZTs0HMw0xxKas8sA7gdRJqio74s4Sw6y4dtKZHClT5QfaJ&#10;JBqgNzgBgD+2qM5px8wBMYVAzsh20xQ2l60xROh2dy3t6lRqawyby9D3lpbc1Zkw9LyGZzJEpjXZ&#10;4jvS0tCEtdqMOCMAyGreNULeNDfgnQi9/wZe1OF20b5AGr06N2aAwF1GnPjazTfKeQsQ87AFC0l0&#10;itQO+AmSDLqbprVQMARJx3A8dwChVx0TqZ+vIMhzM1vkbk9GUQ1NaZyx1vIzE6HOXVKHSwt5FQQx&#10;y6FDQTnodDS2LzU1RB1tnYHlCz+9BOMIY5pmMzX0F+WkFOyXB83CNLtvLd1eQgjxBW8NjMQ9JimM&#10;gilpNxviEAhsCFNsQKaNxP9qhnr4rNa0xMMXDkNPauLNI8ha3f6E4ssSeVVcNrVyy2ePpRAr1xH5&#10;CHQjjuKFKA4pW5JpY1+/BNxFIPlPC740Q+fX8OM24c3mZXPDuWdGr7L/PgpRdYDlgWdj54SuhBNw&#10;MGP8BNpN81JjcaVBM96hBNpy7Mkl0LHCxLJeF+3iK2MLt7A2hL1FzeqPZU6Kq7uyzfWi1fp3sKF1&#10;6VkvNRS4ql7nHnkQgUTPJ6tyG/16Mwfi3mHA2l73GGFHKdtmRJm99rEhPjtGLBM3sVfbwAF5WxrO&#10;qM1aeyYEkUzgBSqRc9+eY1ti5W/LexLYXG6l0U/Cur25uy+OQr+3eWx4oAyEwTpoqru/Ngj1gY4u&#10;gQCL22w4GAz5F/BGDVdu0cBnetJrhQzYhiIfuXCkz/Sqb2PHVSHJ5xDTIq7bR9YUoQt7QH+PtFYy&#10;w7h9KtdrixCxAsVvXHMGyz6BcdHiSLbIFjmQha2hUQldl2xRWtoT1+1zEDecsntfhuv9l9t2zFW8&#10;PvU4R0ax7G5AM/PqLL0D0Gw8is3n1NCSYDjQ/y1L4iRRCOxB8K1j62cJzyxen3p9Zx6TUIOep8YI&#10;J+UoesdES2bSxcswxW/k3T1rvp45qc5WgeRu9S/MnS4ux1AdUoitHXNC+eoLESMzTRP6jmcNLYi2&#10;zrDxWbaGFHFgXsvWeteD1gJFljuhZ45caJTbQTuz3ufwIgY0/nmBsQ8/bP1j7+quU8eB8LDnFgAV&#10;LOmAVBBz9haQVHChggS2AJIC9oZUEDpY5509MRVAB/FWAFsB+yAJjUajH9uy8cPVS85xjC1/mn/N&#10;jKrX2zcZIhXxsab9fQCAt5iWRslW7HyGdgASgnkPvsov/dEHAPiXOLgT+du7SFP8xRl66A1A7lK4&#10;eSurLtLoPoEvV1ikyNNpDhAvwEZXS/UTEdhZKrDqAYRzo5XlWCfHun2wnoD2JqlogVQDyF6deZcC&#10;syFYtbaB4wCyU/1vW82y7g6oIOWHATIfGFUDQYToMDZSfkWgnAvuB6hKax4R9Jy0FXhoCSQ8ZzZz&#10;ngeI7vdXb3IRGos0qbJJQMpAb1BYLGdnwJrgnFpa8dfe+DcinK88xCGXfkx9H0w5banuEVqMPoBU&#10;onDMkO5m/1ZL5oTljOjgquPSIyseEHZDuqYkJahntrP65z9YldeTEWZKyKMEQKXJng2/yQ4nHkJN&#10;UjrXbj+/D7AMwikm6waUs5EOpuJr7kCTFQroHCR5v1l9n5bb+6jmUmnHhg936NLf5isZJ4A3TFq6&#10;aOfEdw7oTvMhTjj/9cczFdIfLb76JNnrRYY3KAUuPLLwNbbpRMLxA8COcRYNkJ+Bbm7xJtnnFEwR&#10;MsMkOYiagTOpGttL4Tm3Vrs943PMAVQ/DqRlUIjtTKuVMyeW2xMst0f0vzcQXbAoINOWQWpYESDI&#10;fhgRHsEjQ+VWM4fAz6XgVkmzG+CrobLLNd/zGgwqpKeVsjBtgRz3e8Eyig334OoVq2JPemdJsyNN&#10;CxIs8TuIBnDTBot++aYUuwiUpT7ZNo3L7R6t8t9SU76DPirp3pGk/kwm/UYCYnChMJHVMU9Srp2M&#10;gkJqnc/Ct7szmhudZiDOfD7t1OcbBYiE/bxS/IpQUIoSlzlENDIj6nxh1RLGFS0eAaBatbjIytvX&#10;DfQ1p6B6YY9CypKJ03gUHzUF39lFQoYVoLMkAMJbRX6gWqAgiClcscDXrfeyi5MoyqpxkWeo+nli&#10;gEwL2YXAxt0WjgCwh+U22iFPQ0G80cet9sRTquSSWcdGnr+9Qf8EomZiEENBaQGq9kFce90ziESS&#10;qTQ+D+TZX+ArGolRElcQ0tTViGXHPSy3C2ZiYxS4G1w8e/HszmNIKVyNJudLvV7UurubdCkTZ3Lm&#10;/xhMU9apAi/dVGMo7a7NNS3ptsaBTaPT48ZxNp5pgsSwXGssFq/eX4DvCoBbqI5lVPL+oq1Uzako&#10;R6dbyqVH9myaTLjrhKWFpFDsd5WSAgaXjxX3fCDtp8YQdEbHQ2sthpLKoGpjL5tg5FYrLHeD+Ekj&#10;7UQOs+gGIFHwkDUA6p7pafEhKeskn81ZxHEfqs2BE4h85CPU6ZvYEgUVNcCbgH/rOhaYs8G6ntOH&#10;ugKoNHJXtT2UscCJE0a5JCdw3l9Pm1ZLtEgOkDpKNdzH6CQt5hJV6owiAcqs8Idg7bm0Z9ae+c0Z&#10;dd8rLXZrJLZrF2IT4YDS8Y5SxDNpGL5acW5qQOpQ70OTRK+61ZB7h5xQavfT6Osjrt9Cs/K7FwsQ&#10;Xcu6I/d+gVlc0rkdhAVqzrReGTqihU3GI1HvBTIY123ZJSli0i/y44+R9sooUs7R3w6JlswuCyU0&#10;XO54TtE9QHryMzDzF8ERvMLUczSor2q4Qmk28b8Duv7QONSRmIJ8K5NH/H4UeSxg4QHwNhBSKa4J&#10;UOZU7erDzfM5S+MD4ncncMzoPuJ+3INkdz2A3N2fRoitMnTvkAjt54CmVL89eP0yLjSijdjn6wpp&#10;E6Tcc66SigZiq3sVeHbhYTNuP3+GVDxYFv4VDcW1IST59JWZZL0yWuWbHW52BDzOtvmRWkCnAQg3&#10;ONYf/kD20/1JobhVa331nIGIiCaND6VzNUzKyRn7BYdKOHb5cFrrQpZsguzedEemNYBoDYQZl6Ek&#10;n7Hs8vP7Grkqc7DriGfMe58rtUe+SjzIlidYOI49cgXAVS6uzi80cxQHHq//M3VWRxoK4npS2QJ0&#10;6qAeewdFtf8RwOA9tleD5fR7CwTSVx8p6MkDHhfWWKGAVlHRiZ0Y+/nL7X+yK56mVnzUUC8oyCb7&#10;k1M4U3litwHAB6TmERb8HfO/cWqZlELNDwwr2lWDYVrOC7Jls0FRQJF5Vm9MJXXN+sJitr8kLNkB&#10;Y8/coWtrg70SxY9Bb0i+Q8MNw7RqXqjo9SU3kfezdoiahk5fTOQZDiDcZHBHfC8co4IqHe27MRTN&#10;WM+KYa2C3LcyTAW78LZEbHhyCnx15oBgrw2i5vtI778TFuNkwSeygqvaVAdpLO6D/ppiYfFXacZC&#10;CvOyrwApiimdRmNIpYfA0RqtYNg0mdGYGqATqAQD2wRooxhlBebZtD2zpPlg2cgyAFP7S0o2dVBF&#10;3bujIvs0etnQqG+jiQzyVydymRb8PQ9G/Eg1iven3LmzPexj93z3ntsAKJx1oasD3SDqBM3cmrAL&#10;nDiZc4y6N/KIrm81qIY7u6lEfemGoGPQt4w/hpt04rZvT5cV58EOd3FRIRH7uvne1liMfrAri11r&#10;NDr5CbpyY7kr9nHzCuwYipjI598E3tsaQCMyceXrPCAezyVAN47Jg+HU0kO7bBCOFwo1TYUdY6Hv&#10;QXXg1O8dNwGnCkAbIujUxNfk+pdkw5KZPB60x/LaEqQ6QvhCQHx2yhNbNs6Ydz1ChYz9ODsoTN5D&#10;p3CktRtxydz2obAhbVnluRXsoG8RcsfXHodmu1K5MyMTWnueNSPuyNxzLxW6mwrP/WVJ/7KkOxz/&#10;s3dFx23zSHjlybvpCn65gsgVhJrz+0kVRK4gkhuQVcBZTAVSKpDy7hkpFYhXgflXYF4FugcAwgJY&#10;EAAJUsxdMONxIkuk+GGx++0Cuzs4n/8IjxWcTu/GONLXmmZ3C6yOa97J0jqfWwaH8Y9dUw5iGa3W&#10;b2wPHHsyiunLsYB7CWrAPQVWOSEFd/SxAHYWu+w3ONVpBXtgVXrzBtd3+VD3seo0xgPH/qWPmtsR&#10;cyJsXCZKHdnm4JgxFukytFDHuUKvUTWqs9DuT/HAoaWlO1BokN6DXaHo4Jg+S39KIlNlkGvU5agH&#10;jhmC7GdJ5IbfMxwc84bXqyru9311J9k7gS4MnAj9iK8EkG7VvAAyi9f6AVP+NsCwSdxqoZCZ73mg&#10;QQ1g7uB3HKYEVSppt+ToGYK/KzBSgjDvcR5yqGoZlIKtAJHfTKU9BCgDfKLDsb/lWy3cjyfY3Yh+&#10;mXu9ujBBXO3WSi1CtK9MWlNLlleNqZZe0B+AiFVB6xxZNUV8cOrgEb5HUnY9W2Qr1/KidM67EgKo&#10;9mXSBuJ8bf2Dl1JC1ZumivRjs10VG9nUFuf+KOt7i1CQkuMnNf8rQ518Q3psprxs2Wf6Z48gurdx&#10;nxtNuUrT7R6jGjM1ABbznfdUeoY2yUktH7CN3AqAPAB57/25/liuiQqOqoh9yRqVL55d3A7Wi7lQ&#10;TrEzRTzpoe55oQyNkJw1euNTjQuKMeecYaQp91K7T9ZjNZ3o4ExqIi6Wz0JhwvgmbA9riPRUyUE8&#10;o5+kB6BkaGkllLUqa4KUgUhKYzkMBVLyPsr3o1d6h39nHZzvDdbtlND6qUVsxSQsgCWhlNop+ROh&#10;C9vWO1gwvgEAfNKiYk0dQ7/CIWZc6E773BRVwLy7lt65ATUbr6mZbZbpIrgWoxI5WPpudTVuICxN&#10;yCURuScItgfGXOsB0fqz9vm2FPhRByeeE8iO2lYpPPEztX4xNU3y3mVuIw+Fu8XO07LFZUN2HGXu&#10;Fat7WBjSzV5fN9kL911WsaTmjCRgBaL6CfvJLZ950eoSsjoZ2ErJtIKdMcsttIeJKzmyMWz47idj&#10;2TrTFtXA9dDlRPvsngObt3UUrmmdjIQDs61I73nR2HAacG39Neqzh74uK6Fj/iYeZMMlYGk8DF0x&#10;Ew89s3hVAUSi9NPpEThDzCg1sX/iBK4kY0FV/IVt4wxJJ5fuBtdKf9RYCjmxUvLXxzvunK44scu5&#10;ZKwcD7TSABQcZIbiLguLUeittbIrX1aBgLWlYs6q3d1g0pIgyzVF95rD6+OeX+Me8adjjEoG7fCc&#10;57eTd/dK1h/njhd5tFVm2oMoQsIKPmIulCFX46XfPEfqkpNhYczYzRZkxK0AUbrK5umb1aM6if+0&#10;kRwyUpTm6+NRK6v3AQA/Lj6WrJ6SVvhMcx52HRhhDWkZD7GtVux2eHBRmvraZ8vmTjPJCZKKhSPo&#10;9XFxReQkCHY94wx7zV/74IC9XE/nvD4+VVD40hJQ0nt6zUF2tM08PX+fRNkJACzh+W1Z9yRamzlX&#10;3yr+tvBgvjTb9g2dMOs44L7aR/eSIxUqFROacL2wMGI1tAvgM7tLeH7Lgnw40ZsixJJGBGcM1Mlx&#10;oRdoyn/08KsOlof5QCb9qMVgbvk9UysrDzi6F6N6XOH5zgyFMcZg9jveabpp5AieCWlcop+fnAzu&#10;EU/aov8nIYUcY+mcsQeIC1SQcQiy2TRehjPP4JntHkd+D7GUf3CqMAW5DT30DbPGqhp3dPx9YEgb&#10;e+274ciKLrj1WXqKljnePHhAAM270jli3Fl5iszcUw9OsrKcJbBt4hUZ/AoBynxvqk3KQ8j14ply&#10;picKK8Nl4ys8v601k7wGUaedMulV7cx92Dql+zzTnmLzHJepTDlQS6R7WHCLuRyHi1tBx4ZCxt7S&#10;u2LRveQIpVo9So3QvSsuh1waiSFF4SfNGu9MxNE5gpe4T3vlfOnNuPQIAnlwXHsN4U2FhtCwCONN&#10;BGA2XBGPPN6dEMvwwboE2fISXvyY/0y9vleEuu+fIgATMqMjDcQP3ouCdhWEFTSXlK0LU4magQwB&#10;YIYa3c+4HirbB0fcvLnknT2WR0587mC4JCKaiMtUyTqnS048B11Izgy6GSfLA6UXPYZ9MAbaCPle&#10;O76cg5teNwHnC3Q1nt/OWhRwojFfPaiGP3sC2Qi2M52T1vjMEwd1RjJsFkQXgSq13hZbfhn3wncK&#10;UFXZOIFhiljgHIMAwvXbmXIUu5ifORgiFCGU6gviQ0vEtOdaLKloS2CbgPMrCBw1llKgB6aZrDz2&#10;lng5sy2MLktTJaiM3T1qPTdRtm5UtyKBK46u63YlfGdgdNEHDKQpyOO5Z7BHFoF79gNPaX1pcqaw&#10;bvNn3+JBNpZ8QsRPpEnuNQ51ADM2vffOFQ2sERhT58wjStOEM+2/NSWfGH6ZT4NEeZhKxphwIfzO&#10;Hc/mY6a5DPVMsppYX6D99RRqdIZsQ+ccI1+v8Cy1uQGcWsm2ZGbIOl5dId9BkxQBc2Re3YzYzsWM&#10;mKCvTcBpuqyo/le7yvf6xnD9LdIEzMOU4xjhi5vaok7d1G42xyD7XsUeJfnd6rs4jcGRTdxVAqdb&#10;mC3K61zz3ytvZ1Nk/AmJFCcy8HkdUyqiHdyuC07iBI+BMiRIXUit9BE3xWe+dOb83/OK5bhHlkvo&#10;wU7B+VYp5qwh4QjMusnDiGGMkZUVs7HhYJVdg5NWKN07jYjJcERcumBT/MtYLV8+RfuyMkSpA7Pn&#10;ZCxteA/ZVoop4aFFOScQKRPopoY4p8QyGiNFqVdrEpT/0CjcoCrep5q6sGMSKKP9VLJrTgLqZ9Kp&#10;ZbhtqkfaBUedwRV/2HdSlKU/tHQ8NDUoJ/OnArY8PbrvXzyHbf5/WNb/EwFI7uleHMnlLGPFB2UZ&#10;2b314lrg5FzHJBbgthbe4sNzUuLBUgI8m1uwcuimVsFZ8AedO2de7iZQ475CKgttaX25OKMyq69U&#10;nFRd113FfRANT6vBc4n2okL/HBW2K6UOQOR2vT5utQy9EbKe+xjhk3ZiyPhL05al4ADbSlv9qjDT&#10;uYOYfr8o7IaHCeqBE0LoZAgjVwJRbNiW222DZ9pDpNTGugw5dy4ptbJ1jsR+pTmGIe6Jjx75dl1T&#10;bidhBepF/E7wHZySuHF441BDbywQrXi4Djh26REmdG0hc3XI2i8nB1INxdDQe52DY+4GHBG3mSnx&#10;FdkLTySXuXygleEyqAw9t+i3c8ywSFNrhZXsmFDWe2KZgIfCvNX4DnhLT6QlFQOcJ8JfOigeuQQr&#10;s+gUaswdUrvwphJX9K1yZabUSklPiuIVDxQxe9cxYT0IWaiiLyzUHdI/Qw9TuyC4SgjvGjl8uquB&#10;MzakxjT1ZWVowu2OuMYGWiicHyPYddSkBs/o/ELpbUDRR9b0pefaQVi0UR8+zrJSdQ1+2CWhjCc1&#10;JqD0nKAegqNKzXfDWRQPZ/pkmWaeCwgpikYX/Yg2YhQXSh2zWDXr/zF4Erumfg8baZzFtE5tSM7B&#10;AVpe4TRmlmUyICTzyXKfQz8lp7oCZEpIztJblziq6wd46VeTHH3WMMf4rPhTlAm3SZyewevyxVqS&#10;nliVl8T44W2VdBMuqqXQByU/tPeuu5CemwZLakTGc0Ip/vPbHIECzmXG3I858ff3PumcpUWS3AAJ&#10;is+U9jpgQs4V1m/YH8lxt1jRX3sh9MjBCIG4XYCk4r7vfZEcALbv9E5wHEoHfNYUaOow3zF04FVD&#10;FkXAuyeaAqWjfWGsdw8tjhgkMCO+6K0D1AEPtBf8/08a660fu4m4tGKAo+5Lq2mEhSN2M2wouWWb&#10;SytGyKK8/NYLitEHrLdaOCOLuBIevEhjx165GH/x3yOr1ZJDmPCf0RSzDNvu+gSOMOtzrmzFzFEN&#10;d04WkHSAwmM0kpim/QHHnoA6J3WCapFGpIWiqjO5xylmrKfrTD2bRaIbjzIm/WCRkgmyfKJryQIt&#10;y1l/wGm+5bKxAJRb3r/T3pcZgfqGx3tjJqOtvcMS1QBtgAXU5xCWCqCP8jrnc9zUPXPoIvph1BBF&#10;E2CKGLsRbZ3sqpO5kkS8f5R+gDHB2bfgSLr0XNrm5WMWNJt68I/YI2kTnNjZwSWI3jCq5GyiSqhP&#10;CnXv3AemBI9cWoYK0Ys3RtDRiK+Q5ebc+6UhRtxRdAXOoFf9fHs0zv/6x+DmDwz9861+ixHDWu0B&#10;4N/E60vHe2+5i4BjyeI1/Zp/EY7kEeg0gC9EyCIHPW5k/45RwHmo6Fs10m5sr1yg9pHZkZxJjQuv&#10;KguvqjrUbvbNXdNI4LjZr08+5wTMEOnE4beFZBm7urHN4+scP7cguTwMPWtDwweTcd+FJRQydgIj&#10;49KLGMdtQyVnq32ZGZ/VIyohPkEiXXrFYrC0mYcnxVFdn/DD2nINHcRNfHDw/hJz+jaG3hAPTq11&#10;VR8sPJlvQnyWhUVo7z9z3LcTUx4W4de/IJ5dXDTalEy/sIhQsObrnRQ0WxB+lA2ALFAiC6Drj24u&#10;pthdlmoe23O/CXiAzBtA26zW94/GtSawYdeiuqXwDoSjKRWie1aHhB5QuZD6YDvlhKlZnHVjmcB1&#10;F+Do+0epRanaXvORzGPFg6UaM9bH7HruA062wEpSVaq0GTXN5hbU1pZlxZLNAJ9VxpTB5Ee6Mk+B&#10;rvK0jAlOSQC1DVCIMysdcC1bv0D9yZhAKYlHqzqIpJB9Hubk+d7S41ojvoxyj/cKEhpy3YjguPae&#10;cL1zffbMsnhTx7VSkPvdUw9gNl6TYhY8irKsCseDHBxSMXEoXaw3TqB2fS0q3vuu8BfbBFLXDRh/&#10;wqSW8SdM2qJv9Qec/+fxX/au7ThxpAsfu+Z95QhWjmBxBBa1fh8cgSGCAf4AbAewBkcAEwHyO1vI&#10;EaCJwJoIrI2A/+G0UHerr1LrAlZXUbU7Bl26vz7nO5c+5+JwOMDFxcXXeFtUIj75/EkJ6sDyShGl&#10;sH5D1mDI0Xn2zsvjw+HMwINuoQAwTzOAlov/cywnBAyWhE1V8uvBo+bID1DjQcaGRgjYVDPswVOf&#10;RHmE8s6blKiV99rUCxpxPjE2byuCeg0YwUx68DQDlkw1vHVyF6MxPCIqdWT56yUBU9qDR05kV4ae&#10;hgwond6dFhLrh8VGiQHL3cdfGzzmgEkBa60sz4FsGkioKfBN9DoGpHbAY95bNyITk8BXHiiZFgYc&#10;KiTzlZ4feNgIQicm4ERdESsNkFLAwnHR6YNH35O5Ezr8RCXSRqPyJy7LKTYHHj1oZg7KKvbDbK7X&#10;RtkLrYNH/SIpYAZTL2XaoQbOJJFb8KgfvAdNt0A0rMqJ3IBHlDXCjpseNJ0EUQwmpypqAw/bq77n&#10;NKfJiUqtU3nwqPPOKiFas4tUgdAQAF7rNlFPGEAqDREbtf+uDJ5iUqVbQoYgqZpSUZuJegYgUmkL&#10;Y4phDx75jVMAuC4tbfAkwdTxNFV7pvMGkE80h1d249mBR643o8KhoHZBU7uP44xAlJ9XYIf6QLsV&#10;eOTA0d6kJImrB0TnEIV3D6ANiFNElGubgeey5CKXBw4Ov+FpGgPWAgp6xFADj8aL1NRjoWq6YFxq&#10;1EodwGlzDHrEFAA0UQBobA8e/JGIjyxPDDjPwB7J+9GjRQqgUPCXlUpaX0rY+EpCjmctSIAY8NDo&#10;FfkMAQ/AhwaT8kTqea6P6rJXXSoVJuKEGxvJs5GYvi6rQ0aG30vg5e4GXu7oIysxqaF8TxWcHoLo&#10;yHZ+sL8HjNkQWc6erG7RpUBdDST2v0ufybMVyObbASmpgx++QMvLXUS8pGGBKOdn/DPgRT1GpNIn&#10;AXFZk7Go6DprquMCedx36qtJmzP6P4jJaGOF5R5RdXrrM+TOzQTYWgge+U0K6BNKewRBVsjQL9AH&#10;EsYo+nmwOtBCuUjNPPiY41x4/2JoJLf6xC8LFGB+glmtmd6piPM5ktCXe3i5C0XgEXkcy3uQqz28&#10;D3mjsgnVuq6pWh5LQS2zEXyh8+gqPLDg+d+//K5mkNbSw9PPFBMV45e+nkk1UvaeRX8WSudHwq3G&#10;cNo+LxNKIZLWV4d//k5pwhxIJjxs7eGR2K4p096vOBm+4T0zQv1YIImY+/IKufP0EebbzxqbQrQ5&#10;1pJ/H/HW1m0Fc7pOAE0cPseHzmNKxk/GbcEDAyXNDeQ1vjwA2MN8e6i7OXsLlpdIRd/y4BFJnveO&#10;vIbv8For7QIXUxL2Ban1chczDUZYk3ajkH6LE4NQolqPb5Y/bFrvrizBk4KbZPslsOGZHWC3YR5o&#10;Q0FqyZsCmDOYb0cnVFLlFxSj7kG3wYOqYgf6bMKU7P43YgkkJe/nkUmSpbr6MN/uhJYnAuIX5V5Y&#10;wXybSJ2RL3chqcT689QzHjNrS2QCDxv1xuICrsgipoDOvLjWHBy85wJoDzQuaizxe8j9QMV+5upm&#10;GLnbobtpsxKL6/DP3xc6ydPUA46pXZuAXQcSWlLtIS/klBCRGyrBh/fROwVRWqwJp/ktMc9jDjwb&#10;UNepzzzfK5hvb0/ROXnZIeAA2fWp0e/YevkLyvIJiCm9IBbWgXyq+WNwcROQ57k8A1tlOdCQ84gj&#10;2kEPHnPgBFBM/bg1XMg1AMQw334Q8W8y8Y8ERFX8MpmJXuysjKC/EVhfppXmd9TzjXrwqIfIbA0M&#10;fTFZJP2aeI6voJj4JVMVEeWXmVpKn5RYXRmApgLfyFDwTgeBZJGZ7R7xLx2M5+LLEWZ1nMqt2z8P&#10;OyTHZs9s7CYGm8OK7CE6URhjDOKEOuRzKPnSIx9TnyRJAIPDaePo0BDmroLHpc+Gt4ZoAI3IIntH&#10;tWR6PzZ4Gwn6Eu0E6rSxlstNgKdNtaUDpkfUy57KCBRbWjkppj8fnFp5pnw2H0crCj3Fmbrbw3y7&#10;MyKvKDUmlGr64L4h8tCPzikO1iZ43gy/NwDMHhSDCEMFWTrqkvqLDwALAqQd4UgXgAE/n+EhKImG&#10;BNAB4TOeIXEHCpQ0t4lBnGe9Mbr2CYx2nYTizEXdWBol4iPvWIBZVVGW7+SH4fRqRqx+WTUm5jQp&#10;AddvUBf+To5Ev+lDix13Ek7Ati0pwBTm2/+0hJpuJCfPjMsk2wewHYUnlJqZlihDEjAxLAxhiNSV&#10;D7l3W7VRH4g0lP29lQzI9sMT5c6s2z+bPl62LHW0SE38r2q1kopz5zZluMOEORs/S/xmZ+0DydMo&#10;YoVE2zh+t49a+c3L3Yzie6GRgeFwtB/bwuT2ZQnps6oh+WrkOGXCI2Q/IWoJm6eUlQ4IigGjHlkO&#10;RRsYbl0dnQQPywmCmu7A5mKr6/VtYL69VnTvzEi+jZrzAeNtY3KNJmY1c3XUBqJugAcBNJQ41mxH&#10;AiqPbF6SX6duZKkSr4QHTKt2adcMMV9iPeN8c3UPiufXMhA5J9XdAU8OoCq1e0ylwTUJE6jASqvF&#10;SKIq6pyL1IDwB8yzZcFZMYjGMN/+cllotFvgwQmYwHz7Gywawh91Pqo/D7JmH1kYgudYrEk+Buw3&#10;Oub4w7VgAQNC8H3im6FNbdeW1CdkDk15j65bBfBuBIDzzlfy5C//RHS1TcK4VzCbs9TRPEvxjVFF&#10;yGueuLSJVKr2RO4B9CEtagCRZ2BEBFpjBOCKOlHr1PXS3dbPKF6r6uiAcIQPyDvt8Yu/oRZhSMz5&#10;lJi8B+bEg+jsF8bHrimT+QrkZ55cjgQAJoZm+YxIUqfg6U4Os1x8fzje1Xnd4WJNvqxUy6dy0UTq&#10;sPjcLsi/irMlDcz9E3Q6h1n+4FNLtSUaEdl1e+rfBkS9XQm4hMlRHywQJdtYNOeqb/jQgaNR3zoE&#10;ljGYBTJt1V8M8+2zYAftAQtWbbhFsXlmH6p1Xi4vPTswunB6os56zIEi9uQDwANTAMG8CscO5tuI&#10;ki5mSV5orS0IKR9YbJSIWHkJsSJTBsAtlQj+1iJoVi3sWH6MCGCWpYBpA5zcWrvhyPpIIV2GAnfB&#10;D/LM6RF8822W3sr7d1LAVI778wEPmrdtA4ce04oA/ATTdgXqHKYUsAHLk0ClrwSmPM3jfOo7S8iT&#10;7ZJzkzznVtLWAwxGqkMAuMAi4OjqIMXEEsxVHfrCBoS78cd7fjVhKbcFnqDjYIhL8BKAvIDmGrCX&#10;VcpZYTuJOgu1pD/nPrwxcEX+O216ktoCT1QzgNgmZLhwnxa/fyPgSQgnGUrOr2ftnfwCiBBIpmr8&#10;w8h3JAZW2tYOaws8db5wAnziOZLJjGA+H3ewONwQQN7v6zegl9uD+dZjFgqlRajgJKqxBFFBhRMb&#10;bYHnl8LKqDp8wJSKlJEYL3dXVCkVdAaykiHmQJ2QBY6cuhZMaiP24OkEid3DfJubvCg51kDHnlDS&#10;PEisvzEBYeyAq62JJHNtue6Jhbb+KuC5bfBeA2IJ0RImJguZ+UEmwAdhkdMMoHrqhfuKqShBp5B7&#10;zVfEWfh0nuBxE6tyBaYB92wA/MkDmtMU38Uk6JlLPHeAWXHqfk3+3wOsArJu0tvcpOT53nE1t3eU&#10;W5yC2zP2YxDH/DBNlk2c86HBgOk5c56mR0IWNHIIGpkFR+dX0w7XABosgdwkeOIShBNFP47PjoIm&#10;JovpStLoYn55nhXGxmiJFDX54k2Cx9fs2kRqIpc7jBdBXupt7/hdIkBHZNyAlKEHfyLU49wAZwue&#10;N47s6Zui5LEb80XNrokEfQOu84PqybBMrIGDcbLA8honCh4kd0DtsKyEHP/SD2AfcZ8Anp4IBScG&#10;EgPJZydB59uBY++wbuGXgvttBOoTzlXyiCapzHHhkPhOYrL7UhJ+CAT5zs8k+rxzCJ4VZd4DZzb/&#10;BoC/OAl7TzbECGT5zy93icbSexWY7QNmTlqoONY0eIIKv2UP9NF+o+LEZyB9hPn2saF3k0nLDSe1&#10;dhJ1HYG8+1DCAWfPqepWStU1DZ4fJSRVVgk+pXiQrFRKDJljTt4vqk1TPlPXC8HJ1lTB/Q7HDQTw&#10;X0G6tjSa9DCvDMmr2PTV19fhj6M8tDSnEQHKWAIeH/Cc+yv3vCbB4jHUm5FgNZo89Dc2AM0VaYUd&#10;M2Yspm7uFcAZcqJdxnHWIO7e63KkBY6Sj5+K+TCx4Dyo63hzZ8Gjry46I6BJGUmF4lonsZacT0gW&#10;d0oJyaw7vuYR8F8LLc5cciRw4qMpyRMrdunVMetvvvWOx3zNzPVrjkSvFKSct1DKDp30CiiSO1Fw&#10;nxVTp/AE+703Ax55ZPn6WBEdVdOn4QInBHRJwQfDfw+Tr1yRypSkb8QaSetL/EP8+40K82E/t9G5&#10;Sx6RNZGdF99r+AwIACE75vIuWLCDQ6vLlKwGlJqaUMBOoZityJvk9xoyHjEq+4sQZt63sbCQNPS4&#10;l+z2zxIgCS2/75Nc5gjUlTAeOJ4TUeC7kYIHvx8qyPM79/6/vgZ4skrt+cQEJa4ijl4jIfcsr3VT&#10;wrkWHSXey93EIh85k4gDeLlLjuVY5Conltz7iXtP76tIHlpylPFVpNI8XTu9vyYLF5doSfSuIMBF&#10;tWVnhqvcGkvKK73iyPsXAQ9aF58ld8yzsXSQt2ccHk90ssdzq4zEgjSbm/vs+E3xw4CSwmmb4Gk6&#10;POGVXiBRIcZiy6Ns1wcContNhTg8yNsd2QxR4v4byDoiu4noJwAQCip4tO4nalbyoHqxJak3TCQ6&#10;cx7iZNL5OhHHqcTAwVG20nsgeKelwXf9CpvmWiAhY+hAjZ42OI9NncF1IVQhdh7GisQy3nMdQJXo&#10;vthbruMeZdXLULIJb9pWWe2Ax7QdtZjnLCQ85oYCV8D9jRfvVSp0JBIg6PpnRBbgpF0XWfmWoAL5&#10;PivJk/k+VN7UrLpoQk2qOKKeJ4OPOPE+ExwVnkK1Y87i8+U6aw9/8wzmwU96s/Dv/NoV8LR39Aaz&#10;52YCaXJfkBbymBUt1ldKgm3WNqAMYaZV11jxvk+leVWuwifQodFuHWZc4IRRU3ytGvFRlBgwtpVJ&#10;HX6HigKXOwdPHCjqHrs6h/7nKQCnXcnDiuEFYB7ukwI4EWTFljKOk0uUKfWrUADAJ3Dlja2fqI4F&#10;FlfngNO+5MmlT1wgx0WJ8w4vd1eCkACvimaW6iaz1rIK7qkFgXc7EOSsZVq26NMXkTzASBK5qgol&#10;lknASZ2khC/lhruPjLt8BwAZdwnJ3wclgTMADOyugS9J14PHeBLFHEd8TupRa4noezM8W3CXAcy3&#10;T0Lyi893U6ltwIkVfrrsGHB2kl3/JtmpI06CRALgfCoWMxIEW3Xm9KPD9/U48J3U+NYx4AQKM5gf&#10;Pwz8HzoV8i7x2VwIns+0nFxg+L5TAFgoW1L2kqcycGTN6Mfcd5Yl7hwZfxNzpYegcm6yKR66a2dS&#10;58PggEAveSQTvtHs1lfNIqkI6E4JHNv839yv5BPJN6CAMIAsV8h+7GC+HZ5aEvy3loHzBOpwQSwp&#10;cO1T/51KTOhAc91hSY6yh2KUfFmwGL8AgNpsXBIYkE9ZwJH229xLJtxTSJyh4TOOwayNU9bpOAbz&#10;OoSR4P13iq7KPXioYZLFFwsWdGRISv+0kjh43R9QrRjDAEQ9KFDNfQCm0l5p52W+hVMA0GVLUmcK&#10;5ROkflgsJDDqTaRa5tsFlVjmiriOScLamDPvPaoXe6IB0LgHj3iEUCZBCjlHYPC9QACeYo0bzJXR&#10;md8xlD/fvhKcfvUI+U4MfjvuwVO0WhIivnXkMClwC7MRSCUWnk7dgzoRfwZ4yiMrvLAEd3GtW0vw&#10;dRZA7Vpb2PNcVv0zquA8exASaLM2kNeCfCIP2ivZ8lcveeQAmkj0f7lqV7hTRXwqBYxSX1ARdP7v&#10;IuD4REr5Nby9SarFyLB3+hcET64m2EnNj8lsKJJpIvK/S6ysK8aCYXOF8RnEku6jxo2jsqgyq9An&#10;FtxTDx7xJIaQp1yEx0lF4jsCeesBkVPNMwAnAHv8Ju6gabwz2BQ9eDhr6FlDfGnQRQbXFUXbeS/x&#10;s+IeF+D2WO+7xaa6YFwP6IvqwSMBQsilJtxyPptAwG9EpjU9fErtZb/hVdZAy8twISfQfE3AiJGW&#10;HQqidiufh65agTo+0FhKovDGf4J/WxCrDiTE95H6u5qj5KmwsxrAwZN/EVHfVTwHf6bg0QMDlFIl&#10;U1PiMdYUesq8wgtDoC8JiG4spdEf3P+r/Ece+YQFEt8BC+wcWyYlFX+fBTnNApSoZq8s6j5PYb4N&#10;jqESWfJZUQrxOU8bEkRNevCwE7WRmK47AVDCmp5iRVRZCHhSNOSe0SdgGZfgQQMCoKjC8/ltZyB2&#10;VfKMFFLFp3b9dUPPMtL0hmhChSSUQTDswumKU1NbE0r61DV5EWSHC+sdAdilwRab6PaEWThi4WSj&#10;mL8ifheZ1PnuYFGbkCTf4cRHV8HzKp1s7I+uKqk2PZG5Hxi5B3rwWA60cpbWk10027tmBUbkswZM&#10;n52cMni6y3le7mYw3/4EjEFlJHlMUjQnAuAMoBt920VjKWiRdPLjstNPh7Wbr4kzbkkBaCeQOPsO&#10;v8kIznCckrX1TvGZwDCxq0sq6+zGxeFwgIv//XuAfvTDcBz++fui+2qrHz3n6cd5jjY5zxowZhRZ&#10;/arY/pofEQC8So4pZ9cYQ37oUF7vj/0egCjHmf2+qpJGAui/WluHFjDWJyPdKXXdxPB6AxcGxrfG&#10;AVPFt4F+Hl8CRLNqWpjKsDouqBw4HhRL8yaaBZkKFnZYqfYOAngkuO6sQurs5pQkT3U/B6Zgjh2A&#10;kTbzVSc0aODEBiVcdtzi3lSOeoubq1QrhiDfgJ0Ej6viRdUnEf1BAwrQseJ7I+Ze+gXxnEhXuYSI&#10;K1fiEG/AzoJHDhzxYb8bSTM2ukEJSgwT4ODOHUOeCx1Q6mqm+A3tqVa3JmIXJAXMbtTVfI61kpgF&#10;emIEnOL78mNwKoR5ZgmcpQQ4vM5fKskw/uYJ1Fl9Q8PdHip5RZEXeWBWLGFmAIKFoXrNS9SdibUl&#10;5wg44T+Br70jkiRFaycx3LGPpUCNz2GjGkQ933WdDBMDNb7jnjfWEOpWYnp1gWeoWJwU1CcGBoBF&#10;CXzJwuhM0EUpULuxgiZaqai/7oIitOrnddetsDPgqda+EHdZ1sqR9kU8G5i8OhM0S+t4rWg+ixYt&#10;rHzqtGju31d835MCj3wCiypIbUGwhDHWdo1hd6xqjCFL7ZCrlesSizbSBGtNTmPsuO8nhoS6leEy&#10;PJGCLMe2SCzVO6uofnTqKoDqGYQpmPR6sF+0CLDOz9rC3NcRdZ16PjnJo1JXq4JlhWooNdjZMwOC&#10;uVGCQl8H0FStBNSixQ4qoNJSeczMpV61Xxg+767r4FkriSJ9jFjPJfbcDlxa7FgxqN0s8NRKGtoR&#10;ZJbnuDhWg/6nTdclT1rZo5qrtZHVwus9pmsH1s+A7F7PUhqWuW5dz9tZ8Awr7g6Z5NB5dj3Nzkoq&#10;BmGfJP6isLS5L98k1Teh+XFnZ6NqJmEI5g1TA8DayIGBVRSBvoDkI6i9uTMw6z3uEQL8F5jlGuuc&#10;gNnwyecWzLzONg1ss+cNoJkzZszIMgn7NNR+lAZPn0nYj9KjB08/qnGefvSjzPj/ANVjA+o5kvTw&#10;AAAAAElFTkSuQmCC"/>
  <p:tag name="ISPRING_PRESENTERDATA_0" val="0JDQvdC00YDQtdC5INCS0LvQsNC00LjQvNC40YDQvtCy0LjRhyDQmtC+0YDQtdC90Yw=|0Jou0Y0u0L0uLCDQtNC+0YbQtdC90YIg0JLQk9Cj0K3QoQ==|YW5kcmV5LmtvcmVuM0BtYWlsLnJ1||e0UxOTg0QTg4LTIzMEMtNEQ2Ri05MkEyLTYxRkU3ODZCQThBMn0=||SVNQUklOR19QUkVTRU5URVJfUEhPVE9fMA==|MA==|aHR0cDovL3d3dy52dnN1LnJ1|SVNQUklOR19QUkVTRU5URVJfUEhPVE9fMQ==|KzcoNDIzKTI0MC00MS02MA=="/>
  <p:tag name="GENSWF_OUTPUT_FILE_NAME" val="Lecture-1"/>
  <p:tag name="ISPRING_ULTRA_SCORM_COURSE_ID" val="24513F57-C6DF-4C5D-8C09-2AF4A4EBB7C0"/>
  <p:tag name="ISPRINGONLINEFOLDERID" val="0"/>
  <p:tag name="ISPRINGONLINEFOLDERPATH" val="Каталог"/>
  <p:tag name="ISPRINGCLOUDFOLDERID" val="0"/>
  <p:tag name="ISPRINGCLOUDFOLDERPATH" val="Каталог"/>
  <p:tag name="ISPRING_PLAYERS_CUSTOMIZATION" val="UEsDBBQAAgAIAHx9Y0qt4bhPtwUAAJUUAAAdAAAAdW5pdmVyc2FsL2NvbW1vbl9tZXNzYWdlcy5sbmfFWF1P3FYQfY+U/2CtFKmVGpJUShRVEOTdvYAVr01s85F+yEIFISSySCGt8shC2lDRJjQKgtJAmrTqS/rgEjYsLLv8heu/0F/SM3Nt1ruQ2hsS9WGRbXzPnXtm5syMe/vv35nVvp26Oz8zV+7LXem5nNOmyl/PTc6Up/tyI97Axes5bf7eRHlyYnauPNWXK8/ltP4b58/1zk6Up7+ZmJ7C9flzmtZ7Z2p+HrfzN+iuda/NTPblhvN+wS4N69Zt37QHbT9vDOZuyF9lU76WzXBR1uSRJg9weyiPZCAbeFD78u5Hn167fv/K1Wsf916KwLJguyXdNFPRNQa/ejkDtuU5tuljA2H6lhj3gP1UrgJ/Ta51t9oe8UzDEgB4geWr8hcAveoOYtgRo1i/hdXr+D1NXT3iOMLyfNc0isI3XN+yPebLFJ4o8lHq4WNNHoULIGgXv7p8I6tEEj1u4LIp/w6/43/WwGAzejes0E24iOsq/v6o4UEd7O7LXY1wFOON8HsZpNlYtEu6YfmOcD3HKHiGbcGuVbkD1zXDBU3uAfZI7QMT6icMUA+qeA92450Am5KLYX2ghT8RjDxko7CCjlbtSTXJ0ccMa9D3bNt0fWEV4yewbB3m7MCYhXAZJPHRF3BRAfxOFF7VLvEd3RUOx2wQVviUB++A4KvA3w4fkjkEw9aByEq3Fg0Zg0Mmfh6b9QxmLcCfOHN3MMOCXPkHAoOoV2fLAIKAFQ4C3nXHbIeC9AkRTgFI6zXKYg7XOp1uNxHAiaAM3hIVaXsbVsFGyhS85P5bwGCXA2lF7rdZkAZYEq6rDwo/b48j+RhsTb7sZpV9k7wqN7tZc1u4SqfSFln6qDGoU9KROsQ5yNLwJFzRiE8ShIj40zN/UTFBGU/U0BvV8AdONeKrmtCGcKU7g1xxawThYOhmbFCsUQ26aRkUsEE1SkEV9ad4P3wUm1fncGqqt3FN1jdkM802qG9BFCm+b40Yn/sDumGKoo+AL9pjvqdqAxvZaLG1jM1qGgc+wj8SpWM+8N6FSJutohi/oCndqmYjPjpIuBQ+At+1DqZ7znYcwzOpVD1nHrFHxOgbMjqbynXgt5WeDtbiMsRJVo3qTaDYoqsolPbbysyp1WnvpDxn5L7nvZzng9BGWvThOEP8VBhmmZIgbgb2qYJ8UPI6TvVemHNV8cgbJLU/YxG6QCoH4QPqaLIDCPQk0Bxx8c7EzGz2ZYY1YLNrmlBDomqXqnF6OW8hWHYMskVpDkGAFx9QJ8QqF7U2TSWEbXt0w88oPGdzZa0xvafiBdnxxkTeNTzV2gYUOmlLOQhUALVH9VZ3Sf2JlgwTDZZXqdmLkiIK4iglsHyJZoK2lOh5B0vPHqmJZretbsfQ2ypquQ9/GIPyOcBDDYfI2M5gn5GSiB2lyurJekVkq36RNtkBQ3vkA1ID2q5VUDN03WGl5RESm9fkv0PlLBn0n8XgBO2tWaX2H+U+bTNX6E5hyC/oVkGo1nkxGhGCjEuRrWSx6bm+qecZ5AWTRpNmHA37UUlvxNKZpdeINlBjX1EM6Ngk9tlzbEETx8E/C39mxOm08jd0oevyd4wcf8mXmLZeylcacLflBg6wKVc/6woXkkWKLo7xv+Ax6ZD7lwNZ+yoNzdPz7QA83j6jVhnWbGRZHk3XCT9knrE9AyHXPn8+YXdx0DbDx9zNUmpwlB2eMnAcV1yWl7dPpFWN83qPS/Yy/V9T0EE88NKs1JNuMXIhCg7d8/TCUAnp4rJjKdWWoHWV9GY7CVPSnZtQcp7cgLMByyt0MsjboToHKUXHqJteUpNbsIejEfo4NroBaH1BgUCygu9wC5xJc5NAZ6/YxJNnDPt6scgfnoCxSa0+UBqxkkaz6S6LacJWelhPfp+i8tTxhSrr/oUh3ULx+D9M4CYiVmcoobqP8y9qX3biDqMd7fhunj8g9l5KfE/8F1BLAwQUAAIACAB8fWNKbgyC/M0FAADZGAAAJwAAAHVuaXZlcnNhbC9mbGFzaF9wdWJsaXNoaW5nX3NldHRpbmdzLnhtbM1ZW08bRxR+51eMtspbgyGBcpHtiMBasWoMtTdqqqpCa++At6x3rd1xCX3i0jZURAmtgpombdK0VV/SBzfBjbnmL8z+hfySnrOzvoMzVgqKkAWePd833zlz5syZJXrtdtEiX1HXMx07pgwPDimE2nnHMO2lmHJTS1weV4jHdNvQLcemMcV2FHItPhAtlXOW6RWylDEw9QjQ2N5kicWUAmOlyUhkZWVl0PRKLj51rDIDfm8w7xQjJZd61GbUjZQsfRV+sdUS9ZT4wAAhUTE06xhlixLTAAm2iep0K2HpXkGJCLOcnl9ecp2ybUw7luMSdykXUz5IjOFP3UZQzZhFaqNzXhwGcZhN6oZhoh7dyppfU1Kg5lIBhA8PjShkxTRYIaZcHbqCPGAf6eYJ2IUXOvJMO+COzcIJipTphs508VXM6NJF6kJcqRdnbpkCadtYiyWjt1ljQAwZq7ZeNPMaPCEYq5gyoy1k1ISaUdPT6sLNTEpIlUZoSS2lSmGyqeSMupCe09Tswg1tNtU3SFNvaX2A+lUmTT+fUbNqWlMzC9eTc30i5EU1MersVDLVJ+ZT9Xo2qfU7U3pqtl/I/I25tBzmxmfzaiaVTH+8oM3NpbTkfBMV5HBLtkYj7YkfhQ3ilN3W9GaFcjFn66YFVaMjxz3KoO5YurtENSdhwm5c1C2PKuTLEl36pKxbJlvFHQrlaZnS0pRXonmWwd0XU3BHKU06QQjCYEs29vboRGNrj423uR4RszfdOlVltFG15gsOcy5Y/fDQaEP+xEhv+WcIjeqM6fkCFDFWr0GtI3WrRcduWxr8TnKOZTRcosUcNdJ6kbbU5uyyaSfAclghi5BEFjg75Zq6pRCTgfP5Btgr5zxmsuA0SLRaEuCCU4eS2WxXMPIF3fXaMqYRd6y/+fjn/Cde4Ue86m/wA177QgRFPDsLE0BeAGTN3+I1f8O/S/w1+GOdn8BwhR/zGq9KEf3JDwFzxCv+OswPhFKoX8B+DdTK2j8O+Wv8QMr+iX8HvUFE4Bx/Aa7JOfQbiFr3NyEy6/62FOIhP8apALGJywDfNvztrnj696XIHgDiAGJa4Xvog5y/6uUi7Fgp/mfAvO9vSNn+APOf8JfgScX/RtqDH9H5b/mJCD6vQvCB5RV8/oE4YDzCNXkNxCcQoiO09dfEQBUsgxDCnN/B/DXir9ef/Av4Kn/JT0iQ7ri8lWtSmn4FHMyPsvgesB4hx6vuPbAhaD9szrgHDsBCVPkRjKEx/LmPrhEQUyGwSrjsoInvg9Jg4fb53qDkWh/69xu0obhKnThIm2N/u42YBCHodAXSdT2g2cIIh5ENZdZ9ErRNJvDrkmgjkukZ9dalC5bcI/r/j1JMQ5y5nmdbQCcfDSIWuIqZdgJpUBWZ3JGyOIzCkaYKqbDp3/O/x9LZwuxv9xfZYOn24HOI04rKcUYIe6gJI7+HZgeAOYbNVJGPm4zTG6jRv4v0mBBoUQXvq2EKtMdAfuq668f4pTl1JZi6htW0WT06ioV/ry4kWA5Re9GHQCfsDBkVQ8NXro6MfjQ2PjE5GHmz9tflnqCwb5y3dNOuN47TPW8b0siOm81bcGfcIORQHfeIt4DOvE1I4/qV2eNmIY085X4hje28ZUgDu+4ab0H2uHF0YROOW4Qmlhpd63n65TNsl7v7yWgE+9zT296gP38fu17o03ahi/0DWsO/+e98Bz7PCX/Kn0A79ow/4juTku0QFonX2G6JYgtHl6j7x/WDQbZwANdj0PEzVPLnkj34DjTCu6D8EX8o2cbsBKgHkifKDija5buy1pIaQLFcE84fSdk9bTvyaj3Ku+S0QccanJx3wkUN1xNaT2jVwsbywg6DdynNZ23l86zq51btLqRivdNFXZS7c6pYTyHD8Up4AIl0bsn33p8K5xni9yli4lvj9WDb+8DGe6r2F+j4pGjaZhHiaJkGbbx1j4+ODEUjpz8aGAC29n9HxAf+A1BLAwQUAAIACAB8fWNKtmpfwbICAABRCgAAIQAAAHVuaXZlcnNhbC9mbGFzaF9za2luX3NldHRpbmdzLnhtbJVWbW/bIBD+vl8RZd/r7jWbRCO1aSZVytZqrfod2xcbBYMFOFn+/QBDDIldu0aRzN3zcC/cnYPkjrDlh9kMZZxy8QxKEVZII/GyGclv5mmjFGdXGWcKmLpiXFSYzpcff9kHJRY5xuJ7EFM5W5xBZ2ZhnykUZ+PbwqwhQsarGrPjhhf8KsXZrhC8Yfmoa+WxBkEJ22nk9c/Faj1ogBKpHhRUkU/rH2ZNo9QCpATj0ve1WaMsilOg3tK1fSZyOlNvR39G2xNJlKXdfjJriFbjAs6SvDBrGM/06e8mKPinNPTLZ7MGoRQfQcSH3381a5DB66Z+T43UghcmoTHn7Us8cSjHuW4/49W1WaMEE5AxNHoLLj021vsA5F7DvkemXQWnTyavZwPBXHpKYalEAyjxu1YnS354bJTuD1huMZUaEIo60JN2+gk3MoJ1wg74Fw6E5c5YIOgQr5w2FaxahwNgLO/wq9WdnRWh5ZMs8FDA3gm7MwNhh/yj83qBDIQd8pmSHB4ZPV7AzzUtx9/xHXa3GaTfeR/lX6uBYb31CfM7rzWmNqZ1ZWDbCTym4jkspfHnhVRg7g0lVtb6lFw4hRjekwIrwtlvg0uPNhqJkjOFq7X+ykKKKAp9BWd91GM6vDC7H6/H9qvQxdbuZ0oP8Zs5VgpnZaW/SnI+czzdJfqYedLPMGNSw0E8sC2fyKmw2IF44ZxOtcK4ghBrwx4C87a1huAoCVKAkv4cI3dIX/JZU6Ug1vrOCPiiiWUtriRFSfVPvRI4QB4TBpQtU5X6OIbJqSYDgSsAwCIrfcW2m1ZTNVQRCnvwjR8IbMBDkSGpK3So2G7VBrYqLDcnmVSPbk50hRKNuEjRQ3jVfvUzWs14zSucShtZ1PV+BHdtHw1lP8pM6YVTzO5dJUUHa/1lBrXQ/JX8D1BLAwQUAAIACAB8fWNKCAJdpJ4FAADqFwAAJgAAAHVuaXZlcnNhbC9odG1sX3B1Ymxpc2hpbmdfc2V0dGluZ3MueG1szVjdThtHFL7nKVZb5a7YkED5kW1EYBFWjXHtjZqqqtBiD/Y2611rd1xCr8C0DRVRQqugpqQNTVv1Jr1wE7sxPyavMPsKeZKes7O2sQ1mrAKtIivs+Hzf+c6ZM8dnNjR1P29IXxDb0S0zLA8HhmSJmGkro5vZsHxHnRsclyWHamZGMyyThGXTkqWpyECoUFw2dCeXIpSCqSMBjelMFmhYzlFamAwGV1dXA7pTsPFbyyhS4HcCaSsfLNjEISYldrBgaGvwH10rEEeODAxIUogvLViZokEkPQMSTB3VacY8zRtykFsta+l7WdsqmpkZy7Bsyc4uh+X35sbwX8OGM83qeWJibE4EFnGZTmqZjI5yNCOlf0mkHNGzOdA9PDQiS6t6hubC8q2hm8gD9sFuHo+dB6Ehz4wF0ZjUd5AnVMtoVOOP3KNNVogNaSVOhNpFAqRta6csKblPmwt8KbNmank9rcI3EqYqLM+qS0llTkkq8Rll6U4yxqUKI9SoGlOEMKlYdFZZii+qSmppXl2I9Q1SlbtqH6B+lQnTJ5JKSomrSnLpdnSxT4S4qBZGWZiOxvrEfKzcTkXVfj3Fpxf6hSTmF+NimPlPEkoyFo1/uKQuLsbUaKKF8mr4VLWGgu2FH4IDYhXt0+VNc8X8sqnpBjSNjhp3CIW2Y2h2lqjWnA6ncUUzHCJLnxdI9qOiZuh0DU8odKd7hBSmnQJJ0ySevrCMJ0pu0XFCEAZHsnm2RyeaR3tsvC30IPfeCutMlaFm00rkLGpds/rhodGm/ImR3vLPERrSKNXSOWhitNGDTq80rFYss21r8FlatoxMM6QVqBIDopm2dc2QJZ1CdOnmtxRzQOd0A+oHscOBFZN2hZfOabbTVgPNTGJHTUc+ZT+wMjtmVbfEDlntMx4m/+48jAd5BZB1d4vV3JL7UHLX4Y8NdgLLZVZnNVYVIvqdHQHmmJXdDfAPhEKon8B+HdSK2j/z+WvsUMj+ufsAo0GEFxx7BaGJBfQLiNpwNyEzG+62EOIpq6MrQGziNsBTyd3uyqf7WIjsCSAOIadlVsEYxOJVBvNwBoX4XwDzgVsSsv0O/J+w1xBJ2f1KOILvMfiv2QlPPqtC8oHlDXz+gjxgPvw9eQvEJ5CiY7R11/lCFSy9FILPb8B/TXI3Gt/8Dfgqe81OJK/ccXvLU0KafgYc+EdZrAKsx8jxpvsMlDjt+y2PFQgANqLKjmENjeHPAwxNAjFlCXYJtx00sQNQ6m3cAasEBPf6yH3cpPXFlRvEXtnU3e02YslLQWcoUK4bHs0WZtjPrC+zEROnbTFBXDf4YBCNzyp3b1yz5B7ZvxylWIbouVFnW0Anng2Jb3AVK+0EyqDKK7mjZHEZhSNNFUph033kfout8xSzu91fZr2tq8DnCN3yznFOCnuo8TNfQbNDwNThMJXF8yYSdAk1ug+RHgsCLaoQfdUvgfYciLtuhF7Hh5brsue6ht201T06moX7qCHE2w7eezEGTyecDBEVQ8M3b42MfjA2PjEZCL5b/2OwJ8ifBBOGppuNUXCm5/1BGNlxV7kAd86dQAzVcTO4AHTu/UAY16/MHncFYeQZNwZhbOe9QRjYdXu4ANnjDtGFnbPsPIylJNO1n2dfJ/0BuHueDAVx+jx7kPUm7uuZY2Hy2oW59DcY9v5kv7Id+LyU2D57DgPWC7bHdiYFBxw89m9xgOLtE36MeCevN1q9aCsArmeg40fozS8Fp+odGG13Qfkeeyo4mOx4qCeCvxE7oGiX7YpaC2oAxWJjNdsTsttv+xGr9WjYgm69GdT7LXzgb6q/nzBMwvDlj4rX1t7/TbM973BeZZ++sv51LT2o92Wad6jL6kH7ULN4bTuE0riycvrvO/elJu3/lAP+1HzN1vZerfm+p/1F9ACst7+fjwz8A1BLAwQUAAIACAB8fWNKYg+icJkBAAAtBgAAHwAAAHVuaXZlcnNhbC9odG1sX3NraW5fc2V0dGluZ3MuanONlE1vwjAMhu/8CpRdJ8Q+2XabBpOQOEwat2mHUEypSOMqCR0M8d9Xh6+mdQfxpXn16HXsyt602sURkWi/tDf+298/wrvXgDRnlnAd6qpBT0kXViVTGCcpqESDqCA5ITOpLBz17QnhnIX2rpP1J/nakqHAo1lJzDjRML6W0XJG+2G0FZfk9wC2SmXtSio1erJ0DnUnQu1Au45Gk0rPiKt3f8oVVmDMwZxBZzKCwLTnTxN5cnzoUZS5CNNM6vUIY+xMZLSIDS71tCn/fJ2BKX75Ygd0n3tvg8BOJdYNHaTVxIMnimYyM2At7PM+DihYWMkJqJJv159/0MC4XlCFzhObuAP9ekNRpjMZQ71LPYoQ04XXpZyDldsRd7cUAaHkGkzNqn9PEYCYLbMLfmBmMKaO1NB6z4+oQjlNdLxP3aVgOXos2TZ171Sof35fBCOElRGaMxOZNm2OC6besYNrK1lH3MwrTuTyIqOxqypnH+OqW4TuX20hnZPRPC2WQ7EZqeFgi28wQz1DElJpFmDGiKoo5/vcwyu5W9s/UEsDBBQAAgAIAHx9Y0rShK5mrwAAAEABAAAaAAAAdW5pdmVyc2FsL2kxOG5fcHJlc2V0cy54bWydj7EOwiAQhneegtwu2K1pADcTNwedTaWoJO3RcGB9fGlqTBcXh0v4yf99uVO719Dzp4vkA2qoxBa4Qxs6j3cN59N+UwOn1GLX9gGdBgzAd4YpX9V4jI5cIl4USBoeKY2NlNM0CU9jLAYKfU5FTMKGQZYZAsqZlOOCwsI2/i/68weGMc7VNfs+HdCUd0lLhVO0Gmbm4lB4vAWQvwoxrwpKfnVzsplS2aEEJVeXG/YGUEsDBBQAAgAIAHx9Y0phZcqvfAAAAH4AAAAcAAAAdW5pdmVyc2FsL2xvY2FsX3NldHRpbmdzLnhtbLOxr8jNUShLLSrOzM+zVTLUM1BSSM1Lzk/JzEu3VQoNcdO1UFIoLknMS0nMyc9LtVXKy1dSsLfjssnJT07MCU4tKQEqLFYoyEmsTC0KSc0FMkpS/RJzgSovzL+w78LuC3svdl/YqaCrcGHGhe0X9lzYemEvGO9T0rfjAgBQSwMEFAACAAgAO5N0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fH1jSmBsPzY+CQAANiEAACkAAAB1bml2ZXJzYWwvc2tpbl9jdXN0b21pemF0aW9uX3NldHRpbmdzLnhtbMVabW/byBH+3l9BuDigBVrrhXrzQVFLiSuHOFnySbSTa1EItLWxCVOkQVJOfNAHO0F7V+TQBocLkqaXXJsW/XL94Cb2xYlj5y+Qf+F+SWeWpEVStkzepagIGeLszDOzs8/O7pKuWluq3hhZtjFUP1Vs1dB71LZVfcOq/YTjquuGZpjLJrWobWUmkhuqPjBuS/otA2UgtWxFHyjmoIGtVi3LNdmHq5SFiliBu0K9kOfKBZInFU4kxQa0LfDiAt+ANjGfa1QzMQgP16TrVLcvRq1mIq3TBpJuUdOW9AG9U+Oj2uGmaA8WTWWggp5VKxXwGgdex2IBL66QK5aLZJwXeJ4vcY2imBOz43J5oSzkOJItFLP8uF7J83meyxWLuYXSOFfOF3m4ay6UAKVAFkpcoVwo5MVxnuTBmhOEuphvjMv8Qi4ngDdSWWiMm816OZvlcrkcXxDHxRLfrGc50OYBQ+ArmEBe5Ot8aSzUhVyF55qNZr1ZGBORlBpFrpInpWx2XKjX+Wx2ktxJ78LpmkgTdydI5xWAFw7Bha3IrcwF5Kquj0wTlGU63NYUm3JrikWlwbW55kqrNedzkvE30AhCiUo9IYh1ZUhrznPnyN1371Yz7DZoY/7DEyAs51TwujaybUOfXzd0G4Ka1w1zqGhztZ96HPF7kMTS2KFmGrtbyjqduCuzT1Iz3xfwFq5ZRuvGcFvRd1vGhjG/pqxvbZjGSB8kCnNzd5uamqpvgXZ2odwgMx1pqmVLNh1G4iMVvJKbbUNdsiiGVyJ4JbLUlDWqBR6z7JPCbuLy6ozETHdUS7WZqZDDa5bptrJB0w4ADBx4iRqV8brayKZ3bFDncZrnZ6pryi41o068sjjTytgebafujmlsYLKjdlcP9LmdZkCV0TcwwixeiYywg+gw0Sj5aWP9F2OK/m28llSH4AUGN1xcfBGDXK73G52lZaH9Sb/VWez069LiXM35q3PmvHTO3LvOsfOOc97A7VvnnXPgnILg+Gf5UuVOrlj6eTXjQyUE7y0JUEKvgucYfjGbDL4tdzutPvggrX6b3JQB/ivnAbh46DxMDdBZkVtSmwDG3wHhgfMXwPo2Ncpyl6wCxFMAeATfr5IArHS7pC33ey1JJH2p1293ZJa7FpGJyPp04v6Zc965e5CsQ/ieON85R5gwFJ/CzzPnP+7vWeMxZPPM13X38ca9C7+P4O8XHAhOINOvnUMOcbzsn7p/cA4ShCl2hRtSe7EvdzqtXp+0xUACET4C1BfgZM/9HIJirvbgxz7Av/CH9ii9i67QI11GmQNcPgHkzQ8D6XvUe+Z+hkEhEovReQERpo/rurR4vQVfmQX3NQS3B4mEzqdGWiZtQPgnDApOAq+TyXCWSK8nLJJ+vXMT6MII99B5ntKw8xEmxXmS0uwT0vMmWgK7trAqLQqy1GkjsbukJ3elhsfqL937HPITuYz9vpS0d5Hx7hdIVtBhGkfuH9kEOHXvg+GE1u791DH1yMcrMPskoRXEFMywU7yZxHTAYjpGQnvswaYj5xUGAjEewDQ6dv8URHgC4kOP/tg51oFT5yxBeFBBGkREkny8Iv2m3xSkFhH7wBqxc6Mve1WOxXmKOYsmENkDzl4jxVHhIJSbX3ihYTbfuvc49zP8iXPAg3LvgSoCfI5xctCv0JQGjGOOkRMo6gF/4JertkhufhBy4xzN/+hOSnIL6/A3rDOH7j0/1d8heuJiEnMRKaqxdD69qIS+mq5pkQTMyABy6PKS/b5i/19laVno9RKlKE4Zr7ce+ZKSZSpVJx6hvVTNv5cevK9E9aBOkC5skzreUfAqRbIEtJ6rwWHYpLvzWwacLPlfDxVVmzdHqTxK7WaHldwzKIKYukNcyRKthhOQVRgBRPkSLLHjZ16liwAm2ghMIG+Qek+SIbebtr39YSaj6jvUsn8J53/Tnh+tG58m6ygbN48hUdJ949Uzj3QekyDSPRjBl0i0yH7mBUheBeXQOb1w2ThBvoXndbCJCtjqHMz/sHjfC8WC5RFXpvCCG6A/ZZEfQ+e9xQZmDeylwRHbYcEIoquDZI5WlkgwkN5SOL3AYNq9vRKmzcsvlACc6xjGZBEMrdkXropYDva585TghvUlDsrbIOm/+pExh7I/qbbHM1bpBP56ROg2rkM5YZ5bcq/fEuqkxY4H2H88sgSD+9pfjE+DqpZwqfd9eCcHkTQF8DPh/hnbQb/5fu9fyaHisf4NtoWPnH/AFvrfznM4jzx3vuUA+pnzGLrxxHnwYVpoqEVYYsm5i9+yzf9btgV54xz/LgGgLNSjGOyo9DXuYCGmxwkR/PNaaFjSnNoYZ/zMC7IsNK4vAa16LGXIyntQH/YTbSfDSEtC9yOoi2x3D1CPgXP7OC2gILz1GIjzKnY0SrQjCHthufNPXeeJT4kxOe0+g8l4wirLSYpaFcZ6LwsV5kyWlvuCKLIHBgDzBLedAHQa1CB/q3DIylAoYhSehJ8r4EIRe7KQIoTGdaENpff/FAVbp4PSBuXHuw9Y/hTHm2PLAFvEpwDPBZPHQJqya4zsyFMl3TYNbRmfx00/gAYFfHy4ptHaLUWzaDUT3IZVrE3jdmdka6p+rhYWxVWXIYhlZWRFlCfCuHqX3lb1QVjXl8QVVw1tNKQNr0Nh/WhD3KzRqLNH1mGLc9lU7CbdmVYPSeMGbXrHnjYISeMGPU0d0I6u7U5bxZvCpsGTxLpihuWJBhCUqK6AcFCzzRHoBHdRHQyhhY+ULV8tJIhqDo0BrVkYrawOKZIAqIiycMSZS0Ku6sqOusFeCS6hzdou67eFr0wiDRMSZ2azuGqrtkYvpzjrh7FhhHPN7lPOA+/VRzwZnpSzd7fptTnFtpX1zSG+hJrjfIxrcwwzfJCYNsQXAGBFTXw/lc50qJhb1JQNQ0vpUzdsmtLE8Ob8bKNqZipT1cysMar6sJcPoT4arlGTAAtUGtAzKgtrb6obmxp87VWV3qaDqNkljWF7exOgdTi9BTYhQYRYVDHXN4PZ4t2E24cjzVY1ukM1XyckCKVmdu+rFsyO2eQW7Ba9ZYfp7UtSzwK/2k2oGCuDoYZLzVYh3ovtvJaUs85W1izW/QvKVbJVKSjVSPdIlTbs2MBnLnAGupcNQDUTXm+hTE29GY7LwBTwLv3XiP8CUEsDBBQAAgAIAH19Y0rO0v4p2igAAEFVAAAXAAAAdW5pdmVyc2FsL3VuaXZlcnNhbC5wbmftfHlUU1fbr/36VjugWEUZBCJ1FoRGRARCUksVLSp1wKCSREkVFYFGCCSYodbXgSnRqkRFSStSFCQpooYhJFohR42YSoVog0nNIUSIEE5iyJzcBOxrh/f741vf/e669y5Yi5V19tl7/569n+n35GSfgi/WxU983+/9cePGTVy96rMN48a9kzBu3Nu0d8e7WkJWbg12fbyVvSH+03Gch/59rot/pC1fu3zcuDrmB7Yd77iu3/tq1ZbsceMm3XH/vwVkXf5y3LhNXas/W76JhB14hisatG5RQIi5sE9gn9w+GXi9XI2I7V51+NTM2e+s/izkUfKT8Z9+mrFiyvIPFy34fO2tyfBjS9tmT5jbipK1yM7QD0T25XBUgpsKuzhCmtfVsmsXV5MnlA+ltnfT03a1U4LY3fXD1sxSmg2EKfiGrm2RWQJzbzjKdNtznPtv3Sye5MlyvCfmQFpISXBNzNvuxvNJLy8+ra97FY+yrCfHuVu+ri+ivnqabHE6FM7grJGRXy1KnUdl44QT3BcczMtLWutzT3oy9r1/3cQR3asfd+sGvBT5faSCou+l25jO9VhA3K4IcN8w+yawj9/OCKXnufupjTPxfWFOXZjzn1y6XaPK4D7d6JFJN+bR8/QA3QagbiuAInKhsLlfPdeBtCPeco1BlEzwTaD3V9H6exX2Zrpx3+MClNMgdEglodZ2ha1dNyztXzCe59PpAF3YWr/PUeZ7iUhrfVOsUe9Fz4PCsykMJqVnlkrllgDBnzAjgYlf51Hp1OEc4jxM7kD5/hBMWJHwA3xfETlM1EGKCbV6O5U4hCXbvVNDx/B7JsWaHVaF05GmrTIkVUVdFamiPJLw6fy9EbjbfkwWd3ssUo4W6E7nYYwaoUMjCWVaD/Mx0bSrTNVOl+xWHt36NGMDpUWpA6ko/VkJP1tIKjYgg7jW3kih+eVNMrl7aagYuDI4gwXYpcx0qqOBYo9p1yglgyAlJDG2VMRVAEan0M5zDj815mMF8rn+wirw9GUo3ItXZAVAf/rwp8hd/ACjRAyqgwPn0bt0hDgE1nahZ4BJR5mTzTTHmqOmMzprSOZUCds4kVBm08/PhME0EHJBZj1t7QZkInFdj7qcV8LdSCk2Q4AVuiGxtsnIMoPuONPX2C5WRoG5gLCGT6NyQGCKTptmJIjYBJktxpPs1vOQLXBfSMnyxU6AevfEPA4THiQ6xLdr7XJtrBVmhFA2/YApPKtsVmJK+dsJfJhkqlb94kfGRAKbFLPyHHHNMY2uUXlt76pjslYwIIy+OzGiVERqwE7H/eI/FdQY04XD6ZFOPd0hycuEaZ1ap13IbmlhnGY7bWqFwYdgt9Bcq7/A9E4txgBigwBQJ2fl8UMHWVKVzwxelDzTvgwm3sishKhNjAtkc34ZH0NLBL7wQ6WZw6eiDhG2EGWTmVOZ3rwi9T12o8kiIkLD+TIKCnWzAYeFsWpReWb63h4DROghT2apZX0mPY/2MEiOlM8LEM5dUD6PI2bOyjyp/ozfgkxzZE8gy/xj9JopWsCIPyYJl9SQzpNQrl3GEsiIXZMeQo788SLFeqQTwr9nNsO4MbTzUC5ljTkv0CjWuP1QbdyO73tEuF7waKYToB87GDS+ywRz7qDyG5COlAksn3/s33dM3PU8qNVKEBpyFyAZ/uE6MJnLNIJ4bNgBj0R4A7UvAZc/HJEcVmTMPlXMk+4Ib53saxR/uPjIL6a8daCEv7Y7jINT4I4+nMydWyJrPX4d682chnOSDgREg9qdAblSTVfdkgmPwOSt1PNM1QKgw79DZ+56/nEozsksMKTNPnLLH/qU0q5P+7h1QHczaBDGZNEjg2jTpYDYCuh7JHtS2BUYeVhmMy3ErL8AS7NhRAMgpFxq1p/rAt7XqP2VA3yJBTrSoM2XnZLUY28is5BpyNxJJZCJ8MyCMFO9eVuEoqDBGWwNpC/kru+mtWQgdhls5qhLVsp5whbKBakQNES7dus3c+yv3OdcJf0WcGYKnZP6SQFKa4EZoya1yshWUozLXLi8duAKJ4GMcfjCNvJbJk1h9rnChf90qbhrR7ic8aiqCRl/t1/6K9O4DRYukpKIez1Y8Nm10sP+n8Qh4/kBs9K6w5DyBqogfwmnyAgSUlMKxeBNAqZbaHVbFaMSihU6YO9CLeckAbx7t/fZA7FatjGmUKbKiOseNlFhUnXwSnDAtGw/4oHQSTnfgLFRgWTvLLWKUAYCZ/eHlJzIarGZCK07NeopWWq1n+S0sUgzaOGDN8llXlpApVEHwtIoKZ3EeNeAbJX9JwtZtd2fV8DdQemGGshWCoMi4OPkkaFa5MOGEEeKpMtlte6QjRDO803Az04G2JOdFSgRq7/JBLNGPWidPJkZMOtWPtVjgpl2NyhIVAAS4U1t+FZ7V1BQqIQZO6EAeOV1aBtlHURchi2tSLUV2iCLT4BeOwu4b0Ab4hArHRd6rNCZqFSOc+UeBhvKRazsXsrdxp7VesyLdZhETMey8HvuMmdxxDK5gYAsrfJLwA8Vas2mph4VYQvSCKVl2MsZ7BOGJCZE3CpUMBVOM1WIRNtCejOUDqiuVbHcdr43Q0dQNio7LwVl1iMdLmeBKFAKocx0vkvDQNFHbMiAhOpUUqUpYjWEyLswlSw04BkAkwdaQOmcTDbuqCk8zBM6YzZzYaBlGUTECI8QtqS4dh74VnrYZmtmutQPFKiZwkOmc1el7lwj0a4WdfhMSUXcOxHqKDaC9G4Yt8iI/+6eVeQcYhqlyyNCi9QPHn0EmyV/+OEc14qDB70rPmVMhnIZdUCdEo4Y/m06G198DIoCZAtEP/twUp8Ua1K3PyCEK5ganYNA9jgOff6I0k2KcTxQF3KzPM5Bywhs/1KlnXJjd8p0V/x5yJwz4RExZa1GD+ABsLWhTAoQzcs6AfOZ8r0hE831x/cvE8uuwuIpiepl0xUS+HmVYgUfVi07YhNIZD2S+xYb1A2FX5vE1oCtxKDybJdl1bWqIJoggDkjqwqUKCxRR0kxgzD6ERNqhRIJtXxlO3eJVN7AiZ6nHHb5HpwTh6esMxMLNGAuwUkptvmprGYzGoZP8Y7rs+R9mKUmmut6iEEo5zPAl86Z9TL/dfj/MqTEeZDmT2K4XdH5whP+2VWeliOGz3akZMHA5cdcycyAhL9s/fpDaRtbkzwFplk46O0KA048+eXtReNb/XMYqaQH3B0eJwiyyXH4SSworXspLEzAMN//2WcR/ot2TapHO5fsjvK8kuVLBmdIpjLZsLhCaKnjAfD5yHbJNNkiK6GsGfmQ4oQj2pL9FIfM6bIaE+p9XfoFRT0ZQwnQpZ+oSHGEtGVkb4+RL+2ZzLqDsb2slaqprtS8k9xs2vKAkNnCtyTrrGGZ2ZQIM6TOsp+P4wfwtqiy22SajI1563rAWnoVdN58hkCVh21ypq1NltQ0aC3QYf+z4FKCrCHx/GrI6I9jkxy2ZB0UR3OQMQaCSBrO2eZkSCVuKyPRPBeXIn/w9+0Sp15dxvhgqkvWrZjA/SlXOAdC4KVHQBVEWDMjpzw1hLoXMreS0BhW6uNtuA+j7j3O/g/3eC3/MX6PYHGIA4HNDLGvDpMln+MWx2ADuR4l6IrAMPpZjMy1+GAoezr3m/MW8oyEt9xpxdDBrOzkzgGObyz5Kqw5fFKmVFns4kcaWR51XVRpL/dE4hLDeTdHkseE2bnP2QV1Ob/TtrSQEZrXsPO/+GkQoJx6lPCtkYtc0YYRnrntf+Rz+3U3o4zM4kOi9jyh9VnaJiMIc5oucB/lCfQXyrJo+rJIOuRNX09bywa0tofabr6lvyYSZn8RzzY3sq2NZWgs+bAoHqk7kSfAQjesd1C2O7p08S/hpe49x7etqhYXvWW4IcUGC2/GwIeoL+JgC4FPyhVuOqugmMW4UGEXIgC/wNX54w38xRs8f+EJ7QO6dAoLZTqEGnq/I37yoT0GQ2+fz4g6TtCGDsH4sYa+oEKo0RINawv+fGIlU42mG9BibkzinWR3MVJ86egi2hwn0nlkjy2mrPMucKcAPbgZdyCQXefluu2z2lOhcAwoSnEar1nYiEHox9TjHIEDgRyV4ttAAU+eX2PbWmWaBu3tBp9ToSJciHMSKWV0xy6tttskTpss61k3RTmV3WAuE5rLeIoDZotFKsTSWkDhY2xJPoLhZsoJZuMtcPHIVsxa259GH07LQg4d9OTr1eLuGVn89bQWlPWppLQikHmH7uts2TFiACubLpFWqEeYsb/Vze/zMELLr1LB8HCtHIPF3cB6G5k8qfruoJVP3oKmMfKofOMVi2dsy136kwU0KsquDHOkksuGTrj4+9MMpaSZU8NhAg80SFdp42jdGe9KwpymUBVwVsuVsJTwQcsZbZON3FpDZtI9EaGjm9Chny50OH5B2X/R6sJR+nAUfGVg1kll0vdAlww9axeWN9154hKoMlLl/KuaX9iOV4ndWvIIL+dwiTbr2c4zvKmHQKPQaefBDOwi4Gomm+4NqaEmhdOuoOdicvhOi3/Uvlw8IcWbp7nPDBKrLSUKUwkvzFylvs8MdjyQ/VOKo7fwRwSTCif8rrs+8tYJ903GOPwXxXC4nO50FRjDtQ7y9WKxculzPMz65IKLz7kiJJ6Mmc6dWXJwmGSmso0kYXWDFqJJZG6rzqPWggrJVRH/gn+I0FCbFTtjovS2Pptt7W7OnMG9lRIj+Ci7Jau4gkz2uJYO1L1KwFk6YiQXUoeKAYkRXLre47wmQ0m4RopBiUgOUjlp557upYUoPf6++KJBp1YJC52viivdVdwqycbi4/CZgTi7LwsQBp27s5VRqvk5GTO9bcjVgO8BgZ3phC13GdzMdpcuAWtSbGuyX61r/Pee1Mv++tzUu8XrcwKQ+GUlDHwfzP4IFtuMcIYq7QaL/0y9w5yuIwv5tmWlvdYLDWu9jFFYVpsMgsd3fnyO1aZuEnQYVog6fnPNdv21NMZF43/08cT/3G1A4PfYCnNSAum97/plcdt2BhXSE5bIH+6ICGOW54WUaD6d9E26Z4QruCmdz2GOHVFKzEfYAl+u3LXlzoxHXiyVaj2/Bcuu+FLw/hKgy2c1CGeCuwUwXpF4M6BmiC8+Sz4n3CqUO5eVcrgbSrA5IVRDJ5quPMAG8K8tPCuv5EKSMWBRhaHzUt7Ea4Qtx1wMZthbMHQ4DxOoym5FfXg8SVLm4oO4AebtpfmX65bQp6FETXtbD2CjsKJ3LfcSaTqMVCV8+xx3brtQYUsyHa/4sjuyUNbDbQPsg34JNbqlfUj8npu0NTsCEvQEHTvgmEuOErSh14hgSkbDRI4iEO8uYnlxjm2XoNzp2qP+q7I92sX1fOSRh1fz5Xxcd2gr2IaadZwF1KBhe0NKlGgozD7NVkE6nFZ8wlwoJv74YEf4kbuuuvO0jb+WwSRQBdER9EXIQRbzBLNMi3ocnKDHF6oxzi0HiV4YZ8HXR/0S4mxlzZ2ScZ7/EkKnmF4C1yfbfqUUF8EXr+z8ZAvmpuPoBUaX8+eN2OncZSVqifqeuL5famque5XcPTeUuX4gCOjg0gw1KpLxI13Spag1vTVx2oVH7xFD2p/vt98wNYs6KMJsdp1LqdpmU5KVj0RxXHm1s84zqlQE5NkcasLreFpe5T9VCl98pA6sWZ793UtaABKQHucOrSGTHUfLdXZ+Rilrp5nQc8v7mcsw1PfpU2YCCtAeOqB1OrRiaFCQOr8Ynco5tFPgt+ToPUPSJYL1FK4INPkwTx9K95q1M4XNk6ijBYoC2WdmeO01V6mUqyfowUJldju6tlcFpSG7ikw6ljDF4T/04xuv2R61SnTMp8tYQSKmMRiaH8n+i/DHi91MskisbPLfCQ5MFi4UlrK4WXm6xhrNBsF+g2tHXtyBOb6Kkj+Ln3QE/pFIsXzSmfWO5koC5pSTaPXSxrsK3mT4BtHMs6oz+f7xUnX1ffV7xoCEOJpWlSGty7HzkmH5ISXaK+Ab5bzitwV/jP8kBWgznTZTpu0uriRQ7+JYzFSvIrEO9Z2XscAIKnxjp7PaiOYak5lkvt8ZEsbU4e+JGV3P9SRM4YmlqF5Tkq0hBCX3XoR9b2tJnvE0179defq7qIWiVb44hcmKkIe1qgjU7lAnpsM/Sd9EuUoqN1gozlCzf9DgVJZqqClajsyaoTz9g5lQKzwH0+lMLn66wZ2CFWa5GnqtyIcdg0nfNWtgzSbm9CQwIFFbhLOlmutv3YGPpp8LlSxqSAm2Bw2Rl3EFlr1/uNXXV02LvVBldIcd25bfnr+e8VWOik4oN2JtZdc7JW97/p5bqwbQNBX6PsSomuasq+lXHzz6Om11/JJr47bo5eYRfa4ZUr7WZ77FnXlKXTJp6tn2febw20XhvwNbJU4ziuW+VQGz7/7zLVfK28zIQ7SE0aAileSdMNFrAYw/eNJNd1Qk4Jd8V1gRsz/AFr/O698yqMZmRQvZbpBmOfq5jmpEZO5rIb7NQbu/32vH2dpwp9LigdG5Zq/GONVOG1v38sXrRc/egybm5vw+6HpNdEz0aNqfvfrXpAsBr5nKt7MHqh8yGL/D5ib9Ycbm6vqK12GuP19Ty8uUk8CSMlcys/dmOYezDp4sYA+YfJlsA6f/X6hNDofLoXoPKKzy9jKXnMNzvn24ybYPkJBsV/PeTP54GhdxMseRi9J0Pn30WnlE34RKzd2R+1/ViJMXYuJH5P16G0a0oS96lHt09y8u/Vx6YkTc3zaz6jY1MUZWOI7XVFzZIVa497OMS1EFRwrtMqGdobC2KJrN/WihZXjRsK9bxHGZxJa7yX5vP+QJDLUxVHWMgmwt/TZ0EY1Bs0tdK5vKNn3WJ3RIna4R1t/nxrqqG/SNtmP1gl8XtR3TI7j5J1+dbHMGfYjfbUOMfttCmz5rL79pCcdqU6Ocw5V5o5S5odPwEX6Px5LOVVNnrfNYxm0Z/lXGWtV0yWdVMzwnYCPY2Y35fZFhi0tFq6Y6Gcq6LAo4QyIqCxH90oDxQO0IWA82NexbhD3RNAll1kaIBrrQNaIMhhbITkjrczOWenQWlzs/drrCaCQTr7zeG2klfk9xZF7LuUUr211+Oz/TG59oa/oqJfDQOo9Pohyt7+bbIr1Bi38sCIEOgrCBjkjDspi+bQbIVW3OWrtIoNCnXdEgeeGv970pJyRWkJ+zaGUZygGiaMO5Hud2ZFBX7E3Jo6xIQWTylUuOdhk6L0Kfd1Be+idlfzGApc5b+2BEm0O3mkIDEsBpF+CbN7d95VuxyyGrhNRbi6PNhT+7wvKdNC8WDEc8pwreBhIYh6pzSpVWlEDS7Jw108kssqE+HLz/2ig0HXVLxkvA4JUV/nBQMafkebgc6Y5YhDJ+xnQwDemS4hXnrfkTLtpu0JzwBRfqTOS7Wn21iSxeTjSGb3+tEWJfsh+4RhCdkxHgSpIYsTi154roMen0buSg5f3H87Hf+7HaqKDOdgPsR5sr60/hd9O0aVC9lzN+eYq3MldjAH43i1DfhOyh4jr9k+jUlRqTLz7NI9pMY1Sa0y1wkmhATwCTKs01jqhTvfP9stRgK1cDgFfj1qfcpPmvR2Dl8wplQEYu9+5JuVhpXeLwPOi/IubZ9r2/S3kv2U/4H7BZ+Ij7rT5nndAP813ZOcMjCv5PjnRF1H+ouB2A1dwQtat38nWsdxYXPwDZTcsY3KUlwFZnxi8N1JS5a+fTBzdQ6IBzwWQU2hw+ZdBvTckbwee0INqc936c9AOUa9i7ZyQY3KoNxV9ZIvRfo/X7fNablpyA3x3nv+egWLrdUKalag9kCef1Fbf9NSIYurZlPbM9U9if1aMvvKX2QoFQvfy/HKi+vYR5E1FWd/whMv1vjYf/OUwu1cXkheYs54Dwma3K+YqdSXvuTXveq6YNqr9+rkyLov0ApsXQRH9a+q/p3Gd83f3gSJjp1oSvTxayIdMW7Rs5rmg2si2bojjj1FNQmj8AE8lJC1KO/rlrjV/S19n9f2rY9LeGn4QWtLPwZI1DHsX7Y/CuXj6n9cywp3PI8/xjNdLYqNNeyNb8eeg3da+6iyulV97s3yXO3i/eE3Vkh5diq/4ymU+CpD05/0LTHxJJ9fjT20NiI/F9xP6xiccmHpv430/M8/ZNQBmuJMZuxOS9ctORhVSHnh2W5fRS4p03cNYbaVl0yEWMCzSwBMpDrit4hAvNZcIt8t464h8iS9LEhbeT8zNZjEq4boVQHyPciKV72TvC7B3NrZ/4HtpDtFZNxu+keUSdQx52DsEcd2IkM7LQPPK+P0aZpEOff1xaLpuD72Pbn7Kf2Qw4p6EexU4LicVON2KADp9J2atKgrJbMHw6f1DhtNKdL5sm49P4Qvk8BValMieTyd1ODvqeCOwdkBLC2QdOS9sGdNcMBHDAABY/ikIxDPrVmgzYhj8EaEznd1OKK9W595LPHdoxKR/QBHcak7sjXWAThcYWbax1mqEBIXpCKZ+fyZKwjAUnoBtS7AG1jhRz9N58B+K+WI+Ecj2+hbo1X5WlnikBStDfiAbA3KiuleZlQYViPKlFAxaq7xKWZHq3ZSjt/fp7MuT1vytnYIWjvcPfUK1hVGvrGrImndJ855N63gPKvS74afF4sY8fflXKhIf+W/VIsnlhGA41TDq8D7EuolSU0cUMLs8LIOh1BrvtiU5naNwfUnI7Yvzz49IAFJufIXAe/zdKZ+0Mqd3K3ab1ZgFU/KoH6H8emQ+0zQ91FdNZQuRm2kv4vl6Dq9KMLxQP+oXo66qN4OlrBMVklV4Nqn6coVUTCeRJrZoMvf3o4zcpbQM64vI/8H2NLWvwfZDFS8UVHPX5BOwsh8/utcchsPzPl2hPuvAqSCt2n+KV3F6MfXTOufmFJblvWbJIlmevpgvYsHiDZFor2HbcT1LmQoHS3E9RiKPZP77jtZG5KvLeFw3yuUkKPEHmP1+Pmn66YrfHRfgukWw9MrP4qFl7JBDocPEsxvH1WJo02Y95ktlMC6nxCQPxYvr4mUA7aZBy9ZQWyNj/qljNUN+TzOEUGbP/0Q4U8bIbSnj66FFOMqvvjYuA00o1QrUv/ksPiiZjA5HcHRnf6jMNf+qBTje5jVsVD1/SG7xUb95Mfgbp/MPAAVN4eYz8ISHXnszQNVYQXz1A1/1AeemTUe9DBRv1Ug3o0HB/dRGruk0X+QNx/8azXZUAdeEzo3pL68dbMY5k9oG/2+yuEGrUVe7PGBX3BerfmFTGT8mWZGemOuLfJNa5xZUI/li0HJt4bOL/7sST8QvUhixHu3CB8y8kF0tWnd6/6a2Hc2hdf/yGw/K4Cpk0KfhWY6sk/49O7arZz6FZP937a8FyXcN1WrhZtD4W7Yr/lq+fKv/C6v+3liUdc+xGp0MRFbWn9s2WJBTCB2CO57BlVyTUwews59oE56Y3c7G+dG/tFcYbiXJWj2xgf/JYp7FO/492av4yxO5+TFnmfqjaYH5VhbI/kAqGb/C4jc1udkqN71bXs+0vZVJEBtvUOi/TAcGc0Nkqi49Sc1IyjS7KFj74+5Tumt25L8R+Hy3Q7TMVv5UjTXS+SkQ1Uy23JiCHXgoSMR4smPUJUE59YPQlw6p9VoNR+KvUpzX/ilp937oy/zAfv8fjAnwpp21yk4ZUFkZ5/oE25abg84i2GnQFadquSVfNhQ8oO9NtZ6UBYrGecJGfOP3tXUTF/COPQXwrG2CGB4YXSRaESYKWDtbL54YyNfWgWiAfbqn+g9MvdlHxIkdZJXwQo7vfQSGmnTq0g58aEcrkZZ8pFu9fVQzc/VCfRutNk5OJe+Xz7mt01xrojvcpCFwKTJVcZtxWJOvRi4KX68GUME+NerIWkJExiFzKJAKbv9YLls1oXZ/CgmksJO3ONyEL8+0o9yl5vlh0hzJtJ9rjn/B/HCHFjG8H7com//AK0ktKkkuSVEbpFsS6SccJdkv/g4YMBPoUE8b9ouSRjkN/f2ZmHkVOOZyewqp1cbwuayseMGgydGiIid/TPTca6TiQ9Gf18xJcdH+2NubUSs0nPqpbjQ6A0fX842j5PKB176ZiGUfKVYE9RGjvI59I0L43JBaZlUuRG+wmhO709+b+Rw3IrKlxeyktXXTazPuaiyAoRP9d8yXfL8HWNgq+3Y+O+ET0sc/bO3IpqMF6xhX4Eof72Xi9rHXmWVeBcBOCWvGtA9caMqk79/CbwnGn/bSKtJASSWS5ftkujlaNV0tny3HaqbA85EOLyVy3AgDo3Oq/m0fxQfiwiu6/QEXsNPm0UbtkgF36/cf3D8KLDsJhYSslPqvw75bIWkHV/HPcKSVKAkiL2iqqidULP4HxCtQP1MeMNUyjiU9gkzikl8QHxcA9IwjeQz/lwHDun3/KVMT1xVUQtFMDtrD+stoD8rolE+5UzBf9RLE+gYbhUzjccSWpj1PotagJHT7ecZPOwBeKVGSMzZfXrqzTI+GUXiJk0izz1QLbyfuocp9ocKm5sU3NbtsZ1Spia7JFgB+v3doG+Lv0GZyi15xQXtt7i3r/TdZrmu0uO+7Sf+tr6d9Jfqe3yIsdF1Eo2jlaOMz7atTrBZFtqKnHuUsxReJqMfvam9QYes9VVUwFOkwRZoPUYPjxL+spW1baT/iLB+4K6az7ywSiDQFjncY6/V/WaYFow0NNoqMnUe4oK3Vc+T/+NfUYzBjMGMwYzBjMGMwYzBjMGMwYzBjMGMwYzBjMGMwYzBjMGMwYzBjMGMwYzBjMGMz/ZzAK+2Ceojxudt+8ovCLbx6uCy01wibzIybt1XDIR6udKecnElZu+heQoZNLM/S6XwQk0x+b/QwRM1W57/LD4lEBx91a9D/0WWu0/zYB1fA/cogeu3DkwLzWMaiVU2wgTEhWnUavC0NKhrYJDdskSGN/+oYCmYiqc3Ti2Wsp5VALhMBVqUfPyf1WCZVkUcDekcOKpzCHPGlDhySC8Z3SXdN4BbLNTMJE5YEepKs78VFyE8fqCbXPYBLuLXwJupGXMbPoVpnntdo1xv4abimOndT9Q5M2okB72lR+RYBk5Q/WLUF+DaTUgnVa/WrLMveYh7OwHw/XMalXu+M56w0RW5OMjSuhWP3xsKWUwbpX4WzzGvPB2EskRn8jGjnJvUr9McWPtbkn0pOoJZs7qZwkinYTriIBYUy2nOFeXAP5d2ZzKf4jbziY7Bz+8kZBSn2/5nr1YHZtasyBy3Thq0ago//tfA9Xt2or4ohr2k5qYJyh2z3ilzbuF9a8z+kbDDfccuyCNKZOaR/ZNyGyWo11NdQoTCWK+Vl0WOfIa6TWqFGbNtUINtf0I6WDPJqGd5/bqSedqnt1km3raWc7zWwFZSAd10yaebX8QNIzNXyTpKV6cKPho7g9l8tnuI3zmvvnJKpJ39S92kC3VNG30loGNcuBDvcxQL65iycwDCNMiXaH1kkjyy6MiJo7aEm+2K/7ItZY3SSpSxCOr+lvdFvRD5ZhntA+27nozJVq7tPqJk/nKy1LZNxsiGhmTpiRAL7tPnaoKJ+QVd6Cabn2yn2evF6j1A1OuJg/mERkN7fqW4EpSVIFkXx5RNYn7tPxaXH7iTJr9ais1abIuTUTe5DKw3uA9j73Ow3YmEA6h0XvmQVbkMXW0fo47QtDmRoQYkgPG+Cb857RqiznaqutL3ukF/dLM7SWpgAtWzf8LFulWE9bG6zJjuV6m40JsH0h7fDF/cjvTQbbjTBqX4LqeHKssZ9kbW71Ronu72sJVUhQwSPq+hJq3AnBc8ChdaP6mtomXLRlAGac1jb9Bnb6gU053ZVd1N5lKaIiS7WSfSYly9soVkJdmg5MAOBahyDTpakYqK67E7r5TLqoO8nRkiM5TY/XlJP2UTkJKRYtC3k32S/4q1xp5JqmGjByv6G7xnAzHgPIaumbR0ygYP8KnHAplOiVEn1ms2SiO4i14xwqXKkM0B8bjCnlhF1sTl/V7q1TMbIpL4mbWjTvEB7lC20krKguxx7ds71RHpqD4x1XWc1PzBGXyzUvOGrafKhlM3Ug2nNxaW/NClCqaYZ/vNl8w3QR8L66tapGjQ3IEvbf19S83oSeL84pJ4QipV/1cUH0axHibFJtBfjdWbAn+qHKdNYZ8mWyNtureXMOBb69Oyz3AoUPDk+9WF9caTQ37TQ7xMtKRcathhsaxN3kc/ZHMPt6MnUrTjCjLXhRjezwiJ1tQGNx9i1X3LZQNWVWX+W/TPbcXiMJi9EsY4UNFX24BBeQb5tm9TIW1S4czyfeKeBVdLekLonN3GpOt4RZk8/NepEZ0iKRLhIbte5T7+nfSqj77NGCy/3pUvLPdde3FcalwHBPbLsKqv+OqxZUox/LK/Mz3V6/p/oZSF4B3yq6XKrsZK4f3Bi1XTTkrQWGWMYtsGCVHZQQfRCOatrgVs275+78Zvn0p/5cSYXl1xH7A67TaJDhmM5upT27RkEJx5ObKShBOeHpQmEplJvDpxm/eaBe71JBouV+hxdPXK1xBQSXrVwJ5nIdV0e8NhsGHZqu2A2gywIVia/dX//ck97QjSyP96r4NX/LpINRpRznwxd1zdhbpXE7Ts1Y+zIyScPtV2erso+yCCHt6GIObCMloILiFOB4IQpheghGODceUNN2v9H/vM126zunSVf2v8La/Rz5zQbJ5yOSxJjbp9Qe2mPz1cKyYNVq9ysMz/Tq2U5KIxXB3B1Z2hu8AsxdEHmFchvnccj8/v1T4O6XkeZ0DYCO781QJrEI7L3/pPgCHbYGqVip3xLW7NLJl2baIIZgNdiN+0NKtDfcKjlet0RIuDj4wWTlTsEWStxm3nsjJrdJNyN8G1ds1L+WxlhHa1fOiJBzBTs2vvZEqivRhBmZ1sL9pxIa32pjQ99cf0Eq84mseLJdaXeZiH9ctlexBrzZ+a6fjvcDXraVfig6cJbqhQ+TLM2aklfNlVU3JabZu7uY4cbLJCsSx2tYmwKrjdNj8H2E3ZOimkSyR5Dlq3vSfdMU+E5phnq5qOO4YtwjzKE9HpVm7+OKnM6BT0eEyysQnqfI+y3NoZ4jwndLo89wkni1o+Z7MVJOqnh2ODd1zTacyic1rUAMSnzg4IBB0bumblsbsc5bNbNpcGtUpohIaAaDE+Ns0fkp3vh0m2/zRhv51Nsqwr4WZr/mZvXgLwXVzxf3qOls7jZ5L6nZf71eO0fB7clQSvotQx/h99ietRmTDUQZ+UdX0jvoP7vCtOtYWOr9OcgawYuaEVuPNk/EYryTWEdHrsrjKRmMJF7N62grtImFIZHH9+zvruGI0WhBCH7Pyy86iY2JSdK1r6pc2UIlfYkM3Bcysa5anUpDwy/L1TMujcRyYDQ5UAMm9F5tyhjVz0n7oNaR2XhozRQuAyG4H6GqCQ4jn/7SYHDlub5W4ENuU60LRbVZulZ/VkL5wZb/THqIURmEve0bBmBwAv82K1SSLaVnvLz8J4juiFMrOwdqRu1xEA+zJjceTmnuT7/hcpgBpZBG7+MqqibAEmCjdsP8/vfRkW4SlKNwDPPYLSbOr3GcLaMpN1dhEkWOpFFX8l8gIINRrrBrHiUKQY6Se3unNu7qlO5xBYdz1Ocf4OYL10k0roRuanG6cvoqo5n3zuvcD3nNEM/ulO529dwa25M73I3vwwuXRAfGlFfkD55muv33txSkA2KyrHdvFNAP1FssV5VLO6nctRTJJhw7IdaY7Kc0OmFgWWSgnuzIeAvmfvvaLTJiuKjjB9IWmsy80+gTtpi/e4Q1fQ1MDvNv7r39SvD2bzc8xVAjSlTkMXowl78pUMMj4XLDxFkxwpeBel7daPs4XvF/8ik3usjXj3w32x3329bWdZaRN/7wp7y5hjlNgOr0SG/pR7kdxmfdvZ2Vo+/sLKQuyV9autLp/mW57shIl7RpzbuHHyb72V/Eo5rI+vZIccwI7zy/4uV3dUcd2ZGRTpjHP5avwYgqU93tq1es+4zz6fZv/hdQSwMEFAACAAgAfX1jSowhappNAAAAawAAABsAAAB1bml2ZXJzYWwvdW5pdmVyc2FsLnBuZy54bWyzsa/IzVEoSy0qzszPs1Uy1DNQsrfj5bIpKEoty0wtV6gAihnpGUCAkkKlrZIJErc8M6UkA6jCwNQYIZiRmpmeUWKrZG5pABfUB5oJAFBLAQIAABQAAgAIAHx9Y0qt4bhPtwUAAJUUAAAdAAAAAAAAAAEAAAAAAAAAAAB1bml2ZXJzYWwvY29tbW9uX21lc3NhZ2VzLmxuZ1BLAQIAABQAAgAIAHx9Y0puDIL8zQUAANkYAAAnAAAAAAAAAAEAAAAAAPIFAAB1bml2ZXJzYWwvZmxhc2hfcHVibGlzaGluZ19zZXR0aW5ncy54bWxQSwECAAAUAAIACAB8fWNKtmpfwbICAABRCgAAIQAAAAAAAAABAAAAAAAEDAAAdW5pdmVyc2FsL2ZsYXNoX3NraW5fc2V0dGluZ3MueG1sUEsBAgAAFAACAAgAfH1jSggCXaSeBQAA6hcAACYAAAAAAAAAAQAAAAAA9Q4AAHVuaXZlcnNhbC9odG1sX3B1Ymxpc2hpbmdfc2V0dGluZ3MueG1sUEsBAgAAFAACAAgAfH1jSmIPonCZAQAALQYAAB8AAAAAAAAAAQAAAAAA1xQAAHVuaXZlcnNhbC9odG1sX3NraW5fc2V0dGluZ3MuanNQSwECAAAUAAIACAB8fWNK0oSuZq8AAABAAQAAGgAAAAAAAAABAAAAAACtFgAAdW5pdmVyc2FsL2kxOG5fcHJlc2V0cy54bWxQSwECAAAUAAIACAB8fWNKYWXKr3wAAAB+AAAAHAAAAAAAAAABAAAAAACUFwAAdW5pdmVyc2FsL2xvY2FsX3NldHRpbmdzLnhtbFBLAQIAABQAAgAIADuTdETOggk37AIAAIgIAAAUAAAAAAAAAAEAAAAAAEoYAAB1bml2ZXJzYWwvcGxheWVyLnhtbFBLAQIAABQAAgAIAHx9Y0pgbD82PgkAADYhAAApAAAAAAAAAAEAAAAAAGgbAAB1bml2ZXJzYWwvc2tpbl9jdXN0b21pemF0aW9uX3NldHRpbmdzLnhtbFBLAQIAABQAAgAIAH19Y0rO0v4p2igAAEFVAAAXAAAAAAAAAAAAAAAAAO0kAAB1bml2ZXJzYWwvdW5pdmVyc2FsLnBuZ1BLAQIAABQAAgAIAH19Y0qMIWqaTQAAAGsAAAAbAAAAAAAAAAEAAAAAAPxNAAB1bml2ZXJzYWwvdW5pdmVyc2FsLnBuZy54bWxQSwUGAAAAAAsACwBJAwAAgk4AAAAA"/>
  <p:tag name="ISPRING_PRESENTATION_TITLE" val="Lect-ADFI-3"/>
  <p:tag name="ISPRING_RESOURCE_PATHS_HASH_PRESENTER" val="df93eba7bd8752e6d59cf2b5748def3ae3ab42c"/>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ема"/>
  <p:tag name="ISPRING_SLIDE_INDENT_LEVEL" val="0"/>
  <p:tag name="ISPRING_SLIDE_ID" val="{84E56C29-299E-4501-9EC0-81A4D7F7E17F}"/>
  <p:tag name="GENSWF_ADVANCE_TIME" val="22.45"/>
  <p:tag name="TIMING" val=""/>
  <p:tag name="ISPRING_CUSTOM_TIMING_USED" val="1"/>
  <p:tag name="ISPRING_PRESENTER_ID" val="{E1984A88-230C-4D6F-92A2-61FE786BA8A2}"/>
</p:tagLst>
</file>

<file path=ppt/tags/tag3.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Материал"/>
  <p:tag name="ISPRING_SLIDE_ID" val="{1AA3389F-3F1E-4748-83B2-144567DBA6F3}"/>
  <p:tag name="TIMING" val=""/>
  <p:tag name="ISPRING_CUSTOM_TIMING_USED" val="1"/>
  <p:tag name="GENSWF_ADVANCE_TIME" val="17.40"/>
  <p:tag name="ISPRING_PRESENTER_ID" val="{E1984A88-230C-4D6F-92A2-61FE786BA8A2}"/>
</p:tagLst>
</file>

<file path=ppt/tags/tag4.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Понятия"/>
  <p:tag name="ISPRING_SLIDE_ID" val="{1192DB6F-104E-4A32-835D-41FA9BFCF2FF}"/>
  <p:tag name="GENSWF_ADVANCE_TIME" val="10.37"/>
  <p:tag name="TIMING" val=""/>
  <p:tag name="ISPRING_CUSTOM_TIMING_USED" val="1"/>
  <p:tag name="ISPRING_PRESENTER_ID" val="{E1984A88-230C-4D6F-92A2-61FE786BA8A2}"/>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GENSWF_SLIDE_TITLE" val="Понятия"/>
  <p:tag name="ISPRING_PRESENTER_ID" val="{BA384E69-FA30-48DD-979C-F544B4585983}"/>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GENSWF_SLIDE_TITLE" val="Понятия"/>
  <p:tag name="ISPRING_PRESENTER_ID" val="{BA384E69-FA30-48DD-979C-F544B4585983}"/>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GENSWF_SLIDE_TITLE" val="Понятия"/>
  <p:tag name="ISPRING_PRESENTER_ID" val="{BA384E69-FA30-48DD-979C-F544B4585983}"/>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GENSWF_SLIDE_TITLE" val="Понятия"/>
  <p:tag name="ISPRING_PRESENTER_ID" val="{BA384E69-FA30-48DD-979C-F544B4585983}"/>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GENSWF_SLIDE_TITLE" val="Понятия"/>
  <p:tag name="ISPRING_PRESENTER_ID" val="{BA384E69-FA30-48DD-979C-F544B4585983}"/>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GENSWF_SLIDE_TITLE" val="Понятия"/>
  <p:tag name="ISPRING_PRESENTER_ID" val="{BA384E69-FA30-48DD-979C-F544B4585983}"/>
</p:tagLst>
</file>

<file path=ppt/tags/tag1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GENSWF_SLIDE_TITLE" val="Понятия"/>
  <p:tag name="ISPRING_PRESENTER_ID" val="{BA384E69-FA30-48DD-979C-F544B4585983}"/>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BA384E69-FA30-48DD-979C-F544B4585983}"/>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BA384E69-FA30-48DD-979C-F544B4585983}"/>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BA384E69-FA30-48DD-979C-F544B4585983}"/>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BA384E69-FA30-48DD-979C-F544B4585983}"/>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BA384E69-FA30-48DD-979C-F544B4585983}"/>
  <p:tag name="ISPRING_CUSTOM_TIMING_USED" val="0"/>
</p:tagLst>
</file>

<file path=ppt/tags/tag1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BA384E69-FA30-48DD-979C-F544B4585983}"/>
  <p:tag name="ISPRING_CUSTOM_TIMING_USED" val="0"/>
</p:tagLst>
</file>

<file path=ppt/tags/tag18.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Вопросы"/>
  <p:tag name="ISPRING_SLIDE_ID" val="{4195A1E5-9B74-4F52-9F2A-8C921E8B896F}"/>
  <p:tag name="GENSWF_ADVANCE_TIME" val="9.15"/>
  <p:tag name="TIMING" val=""/>
  <p:tag name="ISPRING_CUSTOM_TIMING_USED" val="1"/>
  <p:tag name="ISPRING_PRESENTER_ID" val="{E1984A88-230C-4D6F-92A2-61FE786BA8A2}"/>
</p:tagLst>
</file>

<file path=ppt/tags/tag19.xml><?xml version="1.0" encoding="utf-8"?>
<p:tagLst xmlns:a="http://schemas.openxmlformats.org/drawingml/2006/main" xmlns:r="http://schemas.openxmlformats.org/officeDocument/2006/relationships" xmlns:p="http://schemas.openxmlformats.org/presentationml/2006/main">
  <p:tag name="GENSWF_SLIDE_TITLE" val="Конец"/>
  <p:tag name="ISPRING_SLIDE_INDENT_LEVEL" val="0"/>
  <p:tag name="ISPRING_SLIDE_ID" val="{3864E923-F8D7-4305-9B14-BCCCB81AA296}"/>
  <p:tag name="GENSWF_ADVANCE_TIME" val="8.45"/>
  <p:tag name="TIMING" val=""/>
  <p:tag name="ISPRING_CUSTOM_TIMING_USED" val="1"/>
  <p:tag name="ISPRING_PRESENTER_ID" val="{E1984A88-230C-4D6F-92A2-61FE786BA8A2}"/>
</p:tagLst>
</file>

<file path=ppt/theme/theme1.xml><?xml version="1.0" encoding="utf-8"?>
<a:theme xmlns:a="http://schemas.openxmlformats.org/drawingml/2006/main" name="Оформление по умолчанию">
  <a:themeElements>
    <a:clrScheme name="Другая 1">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FFFFFF"/>
      </a:hlink>
      <a:folHlink>
        <a:srgbClr val="FFFFFF"/>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3613</TotalTime>
  <Words>979</Words>
  <Application>Microsoft Office PowerPoint</Application>
  <PresentationFormat>Экран (4:3)</PresentationFormat>
  <Paragraphs>110</Paragraphs>
  <Slides>21</Slides>
  <Notes>21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21</vt:i4>
      </vt:variant>
    </vt:vector>
  </HeadingPairs>
  <TitlesOfParts>
    <vt:vector size="25" baseType="lpstr">
      <vt:lpstr>Arial</vt:lpstr>
      <vt:lpstr>Symbol</vt:lpstr>
      <vt:lpstr>Wingdings</vt:lpstr>
      <vt:lpstr>Оформление по умолчанию</vt:lpstr>
      <vt:lpstr>Презентация PowerPoint</vt:lpstr>
      <vt:lpstr>Презентация PowerPoint</vt:lpstr>
      <vt:lpstr>Презентация PowerPoint</vt:lpstr>
      <vt:lpstr>Презентация PowerPoint</vt:lpstr>
      <vt:lpstr>1. Анализ банков РФ по размеру активов </vt:lpstr>
      <vt:lpstr>Чистая прибыль банков РФ </vt:lpstr>
      <vt:lpstr>Народный рейтинг банков РФ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III Статистика уровня задолженности физических лиц</vt:lpstr>
      <vt:lpstr>Кредитный бум</vt:lpstr>
      <vt:lpstr>Ужесточение требований</vt:lpstr>
      <vt:lpstr>Статистика</vt:lpstr>
      <vt:lpstr>Статистика</vt:lpstr>
      <vt:lpstr>Угроза банковской системе</vt:lpstr>
      <vt:lpstr>Презентация PowerPoint</vt:lpstr>
      <vt:lpstr>Презентация PowerPoint</vt:lpstr>
    </vt:vector>
  </TitlesOfParts>
  <Company>OPITUP VVSU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Lect-ADFI-3</dc:title>
  <dc:creator>S.V.Ryzhkov</dc:creator>
  <cp:lastModifiedBy>Корень Андрей</cp:lastModifiedBy>
  <cp:revision>277</cp:revision>
  <dcterms:created xsi:type="dcterms:W3CDTF">2007-04-22T06:20:01Z</dcterms:created>
  <dcterms:modified xsi:type="dcterms:W3CDTF">2018-10-02T04:35:45Z</dcterms:modified>
</cp:coreProperties>
</file>