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801A0EA-75A5-490B-9828-FE7A9654F64C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DBD34BE-0FCD-42C0-B600-59817084CEB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u.wikipedia.org/wiki/%D0%9D%D0%B5%D0%BC%D0%B5%D1%86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slovari.yandex.ru/~%D0%BA%D0%BD%D0%B8%D0%B3%D0%B8/%D0%98%D0%BD%D1%82%D0%B5%D1%80%D0%BD%D0%B5%D1%82/%D0%A0%D0%B5%D0%BA%D0%BB%D0%B0%D0%BC%D0%BD%D1%8B%D0%B5%20%D1%81%D0%B5%D1%82%D0%B8/" TargetMode="External"/><Relationship Id="rId2" Type="http://schemas.openxmlformats.org/officeDocument/2006/relationships/hyperlink" Target="http://slovari.yandex.ru/~%D0%BA%D0%BD%D0%B8%D0%B3%D0%B8/%D0%98%D0%BD%D1%82%D0%B5%D1%80%D0%BD%D0%B5%D1%82/%D0%A0%D0%B5%D0%BA%D0%BB%D0%B0%D0%BC%D0%BD%D0%B0%D1%8F%20%D0%BF%D0%BB%D0%BE%D1%89%D0%B0%D0%B4%D0%BA%D0%B0/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dphone.ru/" TargetMode="External"/><Relationship Id="rId7" Type="http://schemas.openxmlformats.org/officeDocument/2006/relationships/hyperlink" Target="http://www.tophotels.ru/" TargetMode="External"/><Relationship Id="rId2" Type="http://schemas.openxmlformats.org/officeDocument/2006/relationships/hyperlink" Target="http://www.tour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ury.ru/" TargetMode="External"/><Relationship Id="rId5" Type="http://schemas.openxmlformats.org/officeDocument/2006/relationships/hyperlink" Target="http://forum.awd.ru/" TargetMode="External"/><Relationship Id="rId4" Type="http://schemas.openxmlformats.org/officeDocument/2006/relationships/hyperlink" Target="http://www.travel.ru/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772816"/>
            <a:ext cx="7992887" cy="416184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Рекламные объявления </a:t>
            </a:r>
            <a:r>
              <a:rPr lang="ru-RU" sz="2400" dirty="0" smtClean="0"/>
              <a:t>–представляют собой платные рекламные сообщения, размещаемые в периодической печати. Они состоят из текстового сообщения, включают товарный знак, иллюстративный материал, реквизиты компании, сведения о лицензировании услуг. 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Публикации обзорно-рекламного типа </a:t>
            </a:r>
            <a:r>
              <a:rPr lang="ru-RU" sz="2400" dirty="0" smtClean="0"/>
              <a:t>носят характер редакционного материала, а форма их исполнения может быть разная. Это могут быть статьи, репортажи, обзоры о деятельности фирмы, интервью с руководителями и т.д.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9"/>
            <a:ext cx="7772400" cy="864095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Реклама в прессе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680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776864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При выборе печатного издания для размещения рекламного сообщения необходимо провести анализ изданий по направлениям:</a:t>
            </a:r>
          </a:p>
          <a:p>
            <a:pPr marL="502920" indent="-457200">
              <a:buAutoNum type="arabicPeriod"/>
            </a:pPr>
            <a:r>
              <a:rPr lang="ru-RU" dirty="0" smtClean="0"/>
              <a:t>Анализ основной тематики печатного издания</a:t>
            </a:r>
          </a:p>
          <a:p>
            <a:pPr marL="502920" indent="-457200">
              <a:buAutoNum type="arabicPeriod"/>
            </a:pPr>
            <a:r>
              <a:rPr lang="ru-RU" dirty="0" smtClean="0"/>
              <a:t>Сопоставление целевой аудитории печатного издания и рекламируемой услуги</a:t>
            </a:r>
          </a:p>
          <a:p>
            <a:pPr marL="502920" indent="-457200">
              <a:buAutoNum type="arabicPeriod"/>
            </a:pPr>
            <a:r>
              <a:rPr lang="ru-RU" dirty="0" smtClean="0"/>
              <a:t>Анализ периодичности выхода в свет издания и его тиража. </a:t>
            </a:r>
          </a:p>
          <a:p>
            <a:pPr marL="502920" indent="-457200">
              <a:buAutoNum type="arabicPeriod"/>
            </a:pPr>
            <a:r>
              <a:rPr lang="ru-RU" dirty="0" smtClean="0"/>
              <a:t>Определение сравнительных затрат на размещение рекламы в разных изданиях. 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Стоимость рекламы на тысячу читателей (руб.) </a:t>
            </a:r>
            <a:r>
              <a:rPr lang="ru-RU" sz="2500" dirty="0" smtClean="0"/>
              <a:t>=Стоимость полосы рекламы (руб.) /Тираж издания (экз.)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3339778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776864" cy="5289768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На эффективность рекламного объявления влияет </a:t>
            </a:r>
            <a:r>
              <a:rPr lang="ru-RU" dirty="0" smtClean="0">
                <a:solidFill>
                  <a:srgbClr val="FF0000"/>
                </a:solidFill>
              </a:rPr>
              <a:t>месторасположение</a:t>
            </a:r>
            <a:r>
              <a:rPr lang="ru-RU" dirty="0" smtClean="0"/>
              <a:t> рекламы в печатном издании. </a:t>
            </a:r>
          </a:p>
          <a:p>
            <a:pPr marL="45720" indent="0">
              <a:buNone/>
            </a:pPr>
            <a:r>
              <a:rPr lang="ru-RU" dirty="0" smtClean="0"/>
              <a:t>Самыми дорогими и эффективными рекламными страницами являются – </a:t>
            </a:r>
            <a:r>
              <a:rPr lang="ru-RU" dirty="0" smtClean="0">
                <a:solidFill>
                  <a:srgbClr val="FF0000"/>
                </a:solidFill>
              </a:rPr>
              <a:t>первая и последняя. 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Месторасположение рекламных материалов в издании можно охарактеризовать</a:t>
            </a:r>
            <a:r>
              <a:rPr lang="ru-RU" dirty="0" smtClean="0">
                <a:solidFill>
                  <a:srgbClr val="FF0000"/>
                </a:solidFill>
              </a:rPr>
              <a:t> позиционным  эффектом, эффектом контраста и эффектом слияния впечатлений. </a:t>
            </a:r>
          </a:p>
          <a:p>
            <a:pPr marL="45720" indent="0">
              <a:buNone/>
            </a:pPr>
            <a:r>
              <a:rPr lang="ru-RU" dirty="0"/>
              <a:t>Позиционный эффект объясняется привычкой человека направлять взгляд в правую сторону по линии чтения строки.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964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5"/>
            <a:ext cx="7128792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Прямоугольник 10"/>
          <p:cNvSpPr/>
          <p:nvPr/>
        </p:nvSpPr>
        <p:spPr>
          <a:xfrm>
            <a:off x="683568" y="4077072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Цифры в каждом квадрате указывают порядок обзора и соответственно степень эффективности места для публикации рекламы (</a:t>
            </a:r>
            <a:r>
              <a:rPr lang="ru-RU" b="1" dirty="0" smtClean="0"/>
              <a:t>1</a:t>
            </a:r>
            <a:r>
              <a:rPr lang="ru-RU" dirty="0" smtClean="0"/>
              <a:t> - наиболее предпочтительное, </a:t>
            </a:r>
            <a:r>
              <a:rPr lang="ru-RU" b="1" dirty="0" smtClean="0"/>
              <a:t>24</a:t>
            </a:r>
            <a:r>
              <a:rPr lang="ru-RU" dirty="0" smtClean="0"/>
              <a:t> - наименее эффективное).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6697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731520"/>
            <a:ext cx="7416824" cy="507374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Эффект контраста </a:t>
            </a:r>
            <a:r>
              <a:rPr lang="ru-RU" dirty="0" smtClean="0"/>
              <a:t>заключается в том, чтобы различными средствами привлечь внимание читателя и выделить объявление среди других.</a:t>
            </a:r>
          </a:p>
          <a:p>
            <a:pPr marL="45720" indent="0">
              <a:buNone/>
            </a:pPr>
            <a:r>
              <a:rPr lang="ru-RU" dirty="0"/>
              <a:t>Учет эффекта </a:t>
            </a:r>
            <a:r>
              <a:rPr lang="ru-RU" dirty="0">
                <a:solidFill>
                  <a:srgbClr val="FF0000"/>
                </a:solidFill>
              </a:rPr>
              <a:t>слияния впечатлений </a:t>
            </a:r>
            <a:r>
              <a:rPr lang="ru-RU" dirty="0"/>
              <a:t>требует анализа того, какие другие материалы окружают ваше объявление. Было бы не совсем разумным помещать объявления прямо над редакционным текстом типа: "Редакция не несет ответственности за достоверность сведений, указанных рекламодателями".</a:t>
            </a:r>
          </a:p>
        </p:txBody>
      </p:sp>
    </p:spTree>
    <p:extLst>
      <p:ext uri="{BB962C8B-B14F-4D97-AF65-F5344CB8AC3E}">
        <p14:creationId xmlns:p14="http://schemas.microsoft.com/office/powerpoint/2010/main" val="3656762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632848" cy="514575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Существенное влияние на эффективность рекламы имеет размер и повторяемость рекламных сообщений. </a:t>
            </a:r>
          </a:p>
          <a:p>
            <a:r>
              <a:rPr lang="ru-RU" dirty="0" smtClean="0"/>
              <a:t>Экспериментальные </a:t>
            </a:r>
            <a:r>
              <a:rPr lang="ru-RU" dirty="0"/>
              <a:t>исследования свидетельствуют, что если принять "</a:t>
            </a:r>
            <a:r>
              <a:rPr lang="ru-RU" dirty="0" err="1"/>
              <a:t>замечаемость</a:t>
            </a:r>
            <a:r>
              <a:rPr lang="ru-RU" dirty="0"/>
              <a:t>" объявления форматом в одну страницу за 100 %, то "</a:t>
            </a:r>
            <a:r>
              <a:rPr lang="ru-RU" dirty="0" err="1"/>
              <a:t>замечаемость</a:t>
            </a:r>
            <a:r>
              <a:rPr lang="ru-RU" dirty="0"/>
              <a:t>" дважды повторенного объявления на 1/2 страницы составляет 90,3 %, четырежды повторенного объявления на 1/4 страницы — 14,8 %, 8 раз на 1/3 страницы — 133,3 %, 8 раз на 1/2 страницы — 142,4 %.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8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5361776"/>
          </a:xfrm>
        </p:spPr>
        <p:txBody>
          <a:bodyPr/>
          <a:lstStyle/>
          <a:p>
            <a:pPr marL="45720" indent="0">
              <a:buNone/>
            </a:pPr>
            <a:r>
              <a:rPr lang="ru-RU" u="sng" dirty="0" smtClean="0"/>
              <a:t>Виды рекламного текста: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Информационный текст</a:t>
            </a:r>
            <a:r>
              <a:rPr lang="ru-RU" dirty="0" smtClean="0"/>
              <a:t> используется, когда необходимо сообщить клиентам о новых видах товаров и услуг, изменения адреса фирмы.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Напоминающий текст</a:t>
            </a:r>
            <a:r>
              <a:rPr lang="ru-RU" dirty="0" smtClean="0"/>
              <a:t> используется в тех случаях, когда необходимо  указать о приближении окончания действующих скидок и предложить клиенту оформить заказ.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Внушающий текст </a:t>
            </a:r>
            <a:r>
              <a:rPr lang="ru-RU" dirty="0" smtClean="0"/>
              <a:t>должен помочь запомнить клиентам название фирмы.</a:t>
            </a:r>
          </a:p>
          <a:p>
            <a:pPr marL="502920" indent="-45720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Убеждающий текст </a:t>
            </a:r>
            <a:r>
              <a:rPr lang="ru-RU" dirty="0" smtClean="0"/>
              <a:t>используется  при необходимости сделать акцент на достоинствах рекламируемых видов товаров и услуг.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449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704856" cy="5361776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 smtClean="0"/>
              <a:t>Виды печатных изданий:</a:t>
            </a:r>
          </a:p>
          <a:p>
            <a:pPr marL="502920" indent="-457200">
              <a:buAutoNum type="arabicPeriod"/>
            </a:pPr>
            <a:r>
              <a:rPr lang="ru-RU" dirty="0" smtClean="0"/>
              <a:t>Периодические издания, предназначенные для профессионалов (Турбизнес, </a:t>
            </a:r>
            <a:r>
              <a:rPr lang="ru-RU" dirty="0" err="1" smtClean="0"/>
              <a:t>Туринфо</a:t>
            </a:r>
            <a:r>
              <a:rPr lang="ru-RU" dirty="0" smtClean="0"/>
              <a:t>, Отель и </a:t>
            </a:r>
            <a:r>
              <a:rPr lang="ru-RU" dirty="0" err="1" smtClean="0"/>
              <a:t>т.д</a:t>
            </a:r>
            <a:r>
              <a:rPr lang="ru-RU" dirty="0" smtClean="0"/>
              <a:t>). </a:t>
            </a:r>
          </a:p>
          <a:p>
            <a:pPr marL="502920" indent="-457200">
              <a:buAutoNum type="arabicPeriod"/>
            </a:pPr>
            <a:r>
              <a:rPr lang="ru-RU" dirty="0" smtClean="0"/>
              <a:t>Специализированные рекламные издания (</a:t>
            </a:r>
            <a:r>
              <a:rPr lang="en-US" dirty="0" smtClean="0"/>
              <a:t>GEO, </a:t>
            </a:r>
            <a:r>
              <a:rPr lang="ru-RU" dirty="0" smtClean="0"/>
              <a:t>Вояж, Магазин путешествий и </a:t>
            </a:r>
            <a:r>
              <a:rPr lang="ru-RU" dirty="0" err="1" smtClean="0"/>
              <a:t>т.д</a:t>
            </a:r>
            <a:r>
              <a:rPr lang="ru-RU" dirty="0" smtClean="0"/>
              <a:t>)</a:t>
            </a:r>
          </a:p>
          <a:p>
            <a:pPr marL="502920" indent="-457200">
              <a:buAutoNum type="arabicPeriod"/>
            </a:pPr>
            <a:r>
              <a:rPr lang="ru-RU" dirty="0" smtClean="0"/>
              <a:t>Массовые общественно-политические газеты и журналы (МК, Аргументы и факты, Семь дней и </a:t>
            </a:r>
            <a:r>
              <a:rPr lang="ru-RU" dirty="0" err="1" smtClean="0"/>
              <a:t>т.д</a:t>
            </a:r>
            <a:r>
              <a:rPr lang="ru-RU" dirty="0" smtClean="0"/>
              <a:t>)</a:t>
            </a:r>
          </a:p>
          <a:p>
            <a:pPr marL="502920" indent="-457200">
              <a:buAutoNum type="arabicPeriod"/>
            </a:pPr>
            <a:r>
              <a:rPr lang="ru-RU" dirty="0" smtClean="0"/>
              <a:t>Деловые издания, рассчитанные на экономически активную категорию населения (Деньги, Власть, Эксперт, Итоги и </a:t>
            </a:r>
            <a:r>
              <a:rPr lang="ru-RU" dirty="0" err="1" smtClean="0"/>
              <a:t>т.д</a:t>
            </a:r>
            <a:r>
              <a:rPr lang="ru-RU" dirty="0" smtClean="0"/>
              <a:t>)</a:t>
            </a:r>
          </a:p>
          <a:p>
            <a:pPr marL="502920" indent="-457200">
              <a:buAutoNum type="arabicPeriod"/>
            </a:pPr>
            <a:r>
              <a:rPr lang="ru-RU" dirty="0" smtClean="0"/>
              <a:t>Элитные развлекательные издания, рассчитанные на состоятельные слои общества (Космополитен, Домашний очаг, Домовой)</a:t>
            </a:r>
          </a:p>
          <a:p>
            <a:pPr marL="502920" indent="-457200">
              <a:buAutoNum type="arabicPeriod"/>
            </a:pPr>
            <a:r>
              <a:rPr lang="ru-RU" dirty="0" smtClean="0"/>
              <a:t>Специализированные рекламные издания (Из рук в руки, </a:t>
            </a:r>
            <a:r>
              <a:rPr lang="ru-RU" dirty="0" err="1" smtClean="0"/>
              <a:t>Дальпресс</a:t>
            </a:r>
            <a:r>
              <a:rPr lang="ru-RU" dirty="0" smtClean="0"/>
              <a:t>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2107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Печатная реклама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8064896" cy="460851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Фирменные туристские каталоги </a:t>
            </a:r>
            <a:r>
              <a:rPr lang="ru-RU" dirty="0" smtClean="0"/>
              <a:t>– выпускаются крупными фирмами 2 раза в год к летнему и зимнему сезону. В каталогах дается описание фирмы и предлагаемых ею услуг. Приводится подробное описание отелей, экскурсий, туристских формальностей. </a:t>
            </a:r>
          </a:p>
          <a:p>
            <a:pPr marL="45720" indent="0">
              <a:buNone/>
            </a:pPr>
            <a:r>
              <a:rPr lang="ru-RU" dirty="0" smtClean="0"/>
              <a:t>Процесс подготовки каталога состоит из этапов: </a:t>
            </a:r>
          </a:p>
          <a:p>
            <a:pPr marL="45720" indent="0">
              <a:buNone/>
            </a:pPr>
            <a:r>
              <a:rPr lang="ru-RU" dirty="0" smtClean="0"/>
              <a:t>Допечатная подготовка (написание, редактирование и корректура текста, подбор иллюстраций, разработка дизайна, изготовление макета)</a:t>
            </a:r>
          </a:p>
          <a:p>
            <a:pPr marL="45720" indent="0">
              <a:buNone/>
            </a:pPr>
            <a:r>
              <a:rPr lang="ru-RU" dirty="0" smtClean="0"/>
              <a:t>Печать</a:t>
            </a:r>
          </a:p>
          <a:p>
            <a:pPr marL="45720" indent="0">
              <a:buNone/>
            </a:pPr>
            <a:r>
              <a:rPr lang="ru-RU" dirty="0" err="1" smtClean="0"/>
              <a:t>Послепечатная</a:t>
            </a:r>
            <a:r>
              <a:rPr lang="ru-RU" dirty="0" smtClean="0"/>
              <a:t> обработка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2550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992888" cy="5001736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Проспекты и брошюры  </a:t>
            </a:r>
            <a:r>
              <a:rPr lang="ru-RU" dirty="0" smtClean="0"/>
              <a:t>в туризме посвящены рекламированию отдельных маршрутов, гостиниц, ресторанов.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Буклеты</a:t>
            </a:r>
            <a:r>
              <a:rPr lang="ru-RU" dirty="0" smtClean="0"/>
              <a:t> –иллюстрированное, но не сброшюрованное издание (форматы А4, А3 складываются в 2 или 3 раза) информируют об основных группах продукции, а также о деятельности фирмы. Достоинством буклетов являются большие тиражи и дешевизна издания. 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Рекламные листовки </a:t>
            </a:r>
            <a:r>
              <a:rPr lang="ru-RU" dirty="0" smtClean="0"/>
              <a:t>–издаются на отдельном листе или его части и относятся к средствам оперативной рекламы.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881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Радиореклама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196752"/>
            <a:ext cx="7704856" cy="4752528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dirty="0" smtClean="0"/>
              <a:t>Основными целями радиорекламы является информирование целевой аудитории и напоминание. 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Преимущества радиорекламы</a:t>
            </a:r>
            <a:r>
              <a:rPr lang="ru-RU" dirty="0" smtClean="0"/>
              <a:t>:</a:t>
            </a:r>
          </a:p>
          <a:p>
            <a:pPr marL="45720" indent="0">
              <a:buNone/>
            </a:pPr>
            <a:r>
              <a:rPr lang="ru-RU" dirty="0" smtClean="0"/>
              <a:t>-широкий географический охват и частота;</a:t>
            </a:r>
          </a:p>
          <a:p>
            <a:pPr marL="45720" indent="0">
              <a:buNone/>
            </a:pPr>
            <a:r>
              <a:rPr lang="ru-RU" dirty="0" smtClean="0"/>
              <a:t>-возможность целенаправленного выбора целевой аудитории за счет закупки эфирного времени в конкретных радиопередачах;</a:t>
            </a:r>
          </a:p>
          <a:p>
            <a:pPr marL="45720" indent="0">
              <a:buNone/>
            </a:pPr>
            <a:r>
              <a:rPr lang="ru-RU" dirty="0" smtClean="0"/>
              <a:t>-охват аудитории: дачники, автомобилисты, студенты;</a:t>
            </a:r>
          </a:p>
          <a:p>
            <a:pPr marL="45720" indent="0">
              <a:buNone/>
            </a:pPr>
            <a:r>
              <a:rPr lang="ru-RU" dirty="0" smtClean="0"/>
              <a:t>-включение в рекламный ролик популярных музыкальных мелодий;</a:t>
            </a:r>
          </a:p>
          <a:p>
            <a:pPr marL="45720" indent="0">
              <a:buNone/>
            </a:pPr>
            <a:r>
              <a:rPr lang="ru-RU" dirty="0" smtClean="0"/>
              <a:t>-высокая оперативность и актуальность передаваемой информации;</a:t>
            </a:r>
          </a:p>
          <a:p>
            <a:pPr marL="45720" indent="0">
              <a:buNone/>
            </a:pPr>
            <a:r>
              <a:rPr lang="ru-RU" dirty="0" smtClean="0"/>
              <a:t>-высокая степень повторяемости объявления и невысокая стоимость.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0083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80920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Особенности радиорекламы:</a:t>
            </a:r>
          </a:p>
          <a:p>
            <a:pPr marL="45720" indent="0">
              <a:buNone/>
            </a:pPr>
            <a:r>
              <a:rPr lang="ru-RU" dirty="0" smtClean="0"/>
              <a:t>Слуховое восприятие длится дольше, чем зрительное. Зрительный образ (картина, печатные слова) затухает менее чем за 1 секунду, слуховое же восприятие длится в 45 раз дольше. Радиореклама не должна удерживать внимание слушателей более одной минуты, а суть сообщения должна быть изложена не более чем за 6-8 секунд. 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Недостатки радиорекламы: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Короткая жизнь рекламных сообщений, использование только звуковых средств.</a:t>
            </a:r>
          </a:p>
          <a:p>
            <a:pPr marL="45720" indent="0">
              <a:buNone/>
            </a:pPr>
            <a:r>
              <a:rPr lang="ru-RU" dirty="0"/>
              <a:t>Изучением аудитории средств массовой информации, которое называется </a:t>
            </a:r>
            <a:r>
              <a:rPr lang="ru-RU" dirty="0" err="1">
                <a:solidFill>
                  <a:srgbClr val="FF0000"/>
                </a:solidFill>
              </a:rPr>
              <a:t>медиаметрией</a:t>
            </a:r>
            <a:r>
              <a:rPr lang="ru-RU" dirty="0"/>
              <a:t>, занимаются специальные агентства. </a:t>
            </a:r>
          </a:p>
          <a:p>
            <a:pPr marL="4572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432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208912" cy="550579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Форматы радиорекламы:</a:t>
            </a:r>
          </a:p>
          <a:p>
            <a:r>
              <a:rPr lang="ru-RU" dirty="0" err="1"/>
              <a:t>радиообъявление</a:t>
            </a:r>
            <a:r>
              <a:rPr lang="ru-RU" dirty="0"/>
              <a:t> — информация, зачитываемая диктором;</a:t>
            </a:r>
          </a:p>
          <a:p>
            <a:r>
              <a:rPr lang="ru-RU" dirty="0" err="1"/>
              <a:t>радиоролик</a:t>
            </a:r>
            <a:r>
              <a:rPr lang="ru-RU" dirty="0"/>
              <a:t> — специально подготовленный постановочный (игровой) </a:t>
            </a:r>
            <a:r>
              <a:rPr lang="ru-RU" dirty="0" err="1" smtClean="0"/>
              <a:t>радиосюжет</a:t>
            </a:r>
            <a:r>
              <a:rPr lang="ru-RU" dirty="0" smtClean="0"/>
              <a:t> (в форме сценки или диалога);</a:t>
            </a:r>
            <a:endParaRPr lang="ru-RU" dirty="0"/>
          </a:p>
          <a:p>
            <a:r>
              <a:rPr lang="ru-RU" dirty="0"/>
              <a:t>радиорепортаж — информация о каких-либо событиях (ярмарках, выставках-продажах и т.п.), содержащая как прямую, так и косвенную (например, отзывы клиентов) рекламу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музыкальная реклама –текст рекламного сообщения накладывается на музыку.</a:t>
            </a:r>
          </a:p>
          <a:p>
            <a:r>
              <a:rPr lang="ru-RU" dirty="0" smtClean="0"/>
              <a:t>радиожурнал –тематическая радиопередача, в которую включены рекламно-информационные материалы. </a:t>
            </a:r>
          </a:p>
          <a:p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876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66248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Телевизионная реклама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412776"/>
            <a:ext cx="8208912" cy="475252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 smtClean="0"/>
              <a:t>По данным «</a:t>
            </a:r>
            <a:r>
              <a:rPr lang="en-US" dirty="0" smtClean="0"/>
              <a:t>TNS-GALLUP MEDIA</a:t>
            </a:r>
            <a:r>
              <a:rPr lang="ru-RU" dirty="0" smtClean="0"/>
              <a:t>»</a:t>
            </a:r>
            <a:r>
              <a:rPr lang="en-US" dirty="0" smtClean="0"/>
              <a:t>, </a:t>
            </a:r>
            <a:r>
              <a:rPr lang="ru-RU" dirty="0" smtClean="0"/>
              <a:t>телевизионное покрытие территории России составляет 98%, покрытие кабельными каналами 16,9%. Продажу рекламного времени на телеканалах осуществляют 2 компании: </a:t>
            </a:r>
            <a:r>
              <a:rPr lang="en-US" dirty="0" smtClean="0">
                <a:solidFill>
                  <a:srgbClr val="FF0000"/>
                </a:solidFill>
              </a:rPr>
              <a:t>VIDEO INTERNATIONAL</a:t>
            </a:r>
            <a:r>
              <a:rPr lang="en-US" dirty="0" smtClean="0"/>
              <a:t> (</a:t>
            </a:r>
            <a:r>
              <a:rPr lang="ru-RU" dirty="0" smtClean="0"/>
              <a:t>ОРТ, РТР, СТС, РЕН-ТВ, ТВ-6</a:t>
            </a:r>
            <a:r>
              <a:rPr lang="en-US" dirty="0" smtClean="0"/>
              <a:t>)</a:t>
            </a:r>
            <a:r>
              <a:rPr lang="ru-RU" dirty="0" smtClean="0"/>
              <a:t> и </a:t>
            </a:r>
            <a:r>
              <a:rPr lang="ru-RU" dirty="0" smtClean="0">
                <a:solidFill>
                  <a:srgbClr val="FF0000"/>
                </a:solidFill>
              </a:rPr>
              <a:t>НТВ-МЕДИА </a:t>
            </a:r>
            <a:r>
              <a:rPr lang="ru-RU" dirty="0" smtClean="0"/>
              <a:t>(НТВ, ТНТ). Другие каналы продают свое время сами.</a:t>
            </a:r>
          </a:p>
          <a:p>
            <a:pPr marL="45720" indent="0">
              <a:buNone/>
            </a:pPr>
            <a:r>
              <a:rPr lang="ru-RU" dirty="0" smtClean="0"/>
              <a:t>Телевидение </a:t>
            </a:r>
            <a:r>
              <a:rPr lang="ru-RU" dirty="0"/>
              <a:t>имеет широкие </a:t>
            </a:r>
            <a:r>
              <a:rPr lang="ru-RU" dirty="0" smtClean="0"/>
              <a:t>возмож</a:t>
            </a:r>
            <a:r>
              <a:rPr lang="ru-RU" dirty="0"/>
              <a:t>н</a:t>
            </a:r>
            <a:r>
              <a:rPr lang="ru-RU" dirty="0" smtClean="0"/>
              <a:t>ости </a:t>
            </a:r>
            <a:r>
              <a:rPr lang="ru-RU" dirty="0"/>
              <a:t>оказывать целенаправленное воздействие и вызывать желаемую ответную реакцию зрительской аудитории. </a:t>
            </a:r>
            <a:r>
              <a:rPr lang="ru-RU" dirty="0">
                <a:solidFill>
                  <a:srgbClr val="FF0000"/>
                </a:solidFill>
              </a:rPr>
              <a:t>Благодаря комбинации изображения, цвета, движения и звука достигается высокая степень привлечения внимания. </a:t>
            </a:r>
            <a:r>
              <a:rPr lang="ru-RU" dirty="0"/>
              <a:t>Кроме того, телевидение обеспечивает широкий охват, а также хорошую географическую и демографическую избирательность.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8968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5361776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 smtClean="0"/>
              <a:t>Виды рекламы на телевидении:</a:t>
            </a:r>
          </a:p>
          <a:p>
            <a:pPr marL="45720" indent="0">
              <a:buNone/>
            </a:pPr>
            <a:r>
              <a:rPr lang="ru-RU" dirty="0">
                <a:solidFill>
                  <a:srgbClr val="FF0000"/>
                </a:solidFill>
              </a:rPr>
              <a:t>Рекламное </a:t>
            </a:r>
            <a:r>
              <a:rPr lang="ru-RU" dirty="0" err="1">
                <a:solidFill>
                  <a:srgbClr val="FF0000"/>
                </a:solidFill>
              </a:rPr>
              <a:t>телеобъявление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— может воспроизводиться диктором или другим специально подобранным лицом (например, актером), осуществляться в виде бегущей строки или неподвижного текста на экране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Телезаставка</a:t>
            </a:r>
            <a:r>
              <a:rPr lang="ru-RU" dirty="0" smtClean="0"/>
              <a:t> </a:t>
            </a:r>
            <a:r>
              <a:rPr lang="ru-RU" dirty="0"/>
              <a:t>— непродолжительное неподвижное </a:t>
            </a:r>
            <a:r>
              <a:rPr lang="ru-RU" dirty="0" smtClean="0"/>
              <a:t>изображение </a:t>
            </a:r>
            <a:r>
              <a:rPr lang="ru-RU" b="1" dirty="0"/>
              <a:t>рекламного</a:t>
            </a:r>
            <a:r>
              <a:rPr lang="ru-RU" dirty="0"/>
              <a:t> сообщения, товарного знака или логотипа на экране, например, на фоне часов перед информационной программой.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Телеролик </a:t>
            </a:r>
            <a:r>
              <a:rPr lang="ru-RU" dirty="0"/>
              <a:t>— самый распространенный и дорогостоящий вид теле</a:t>
            </a:r>
            <a:r>
              <a:rPr lang="ru-RU" b="1" dirty="0"/>
              <a:t>рекламы,</a:t>
            </a:r>
            <a:r>
              <a:rPr lang="ru-RU" dirty="0"/>
              <a:t> мини-фильм, игровой сюжет, продолжительностью от 10 секунд до нескольких минут, своего рода произведение режиссерского и операторского искусства с привлечением актеров, использованием музыкального сопровождения, спецэффектов и т.д.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165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424936" cy="51457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Телерепортаж</a:t>
            </a:r>
            <a:r>
              <a:rPr lang="ru-RU" dirty="0"/>
              <a:t> — </a:t>
            </a:r>
            <a:r>
              <a:rPr lang="ru-RU" b="1" dirty="0"/>
              <a:t>телевизионный рекламный</a:t>
            </a:r>
            <a:r>
              <a:rPr lang="ru-RU" dirty="0"/>
              <a:t> репортаж с места каких-то событий (выставок, презентаций, показов моделей одежды, из магазина и т.д.), как правило, сопровождающийся не только показом предмета </a:t>
            </a:r>
            <a:r>
              <a:rPr lang="ru-RU" b="1" dirty="0"/>
              <a:t>рекламы,</a:t>
            </a:r>
            <a:r>
              <a:rPr lang="ru-RU" dirty="0"/>
              <a:t> но и высказыванием мнений репортера, посетителей, потребителей, продавцов и т.п.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Телепередача</a:t>
            </a:r>
            <a:r>
              <a:rPr lang="ru-RU" dirty="0"/>
              <a:t> — специализированная </a:t>
            </a:r>
            <a:r>
              <a:rPr lang="ru-RU" b="1" dirty="0"/>
              <a:t>телевизионная</a:t>
            </a:r>
            <a:r>
              <a:rPr lang="ru-RU" dirty="0"/>
              <a:t> передача </a:t>
            </a:r>
            <a:r>
              <a:rPr lang="ru-RU" b="1" dirty="0"/>
              <a:t>рекламного</a:t>
            </a:r>
            <a:r>
              <a:rPr lang="ru-RU" dirty="0"/>
              <a:t> характера в рамках определенной тематики, проводимая с участием производителей и продавцов товаров и услуг, специалистов, экспертов, торговых посредников, демонстраторов, потребителей. Часто выпускается в телеэфир в записи и с повторами («ТВ-</a:t>
            </a:r>
            <a:r>
              <a:rPr lang="ru-RU" dirty="0" err="1"/>
              <a:t>шоп</a:t>
            </a:r>
            <a:r>
              <a:rPr lang="ru-RU" dirty="0"/>
              <a:t>», «Магазин на диване»).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072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7992888" cy="5361776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Стоимость телевизионной рекламы: 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Телевидение</a:t>
            </a:r>
            <a:r>
              <a:rPr lang="ru-RU" dirty="0" smtClean="0"/>
              <a:t> – самый дорогой вид рекламы. Только 0,1% всех зарегистрированных предприятий используют телерекламу как средство продвижения своей продукции. </a:t>
            </a:r>
          </a:p>
          <a:p>
            <a:pPr marL="45720" indent="0">
              <a:buNone/>
            </a:pPr>
            <a:r>
              <a:rPr lang="ru-RU" dirty="0" smtClean="0"/>
              <a:t>Стоимость </a:t>
            </a:r>
            <a:r>
              <a:rPr lang="ru-RU" dirty="0"/>
              <a:t>одной минуты эфира на канале СТС </a:t>
            </a:r>
            <a:r>
              <a:rPr lang="ru-RU" dirty="0" smtClean="0"/>
              <a:t>составляет 1500 </a:t>
            </a:r>
            <a:r>
              <a:rPr lang="ru-RU" dirty="0"/>
              <a:t>у.е., а на таких телеканалах, как </a:t>
            </a:r>
            <a:r>
              <a:rPr lang="ru-RU" dirty="0" smtClean="0"/>
              <a:t>«ОРТ» </a:t>
            </a:r>
            <a:r>
              <a:rPr lang="ru-RU" dirty="0"/>
              <a:t>или </a:t>
            </a:r>
            <a:r>
              <a:rPr lang="ru-RU" dirty="0" smtClean="0"/>
              <a:t>«РТР» </a:t>
            </a:r>
            <a:r>
              <a:rPr lang="ru-RU" dirty="0"/>
              <a:t>- до 5000 у.е.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Крупнейшими рекламодателями на ТВ являются: </a:t>
            </a:r>
          </a:p>
          <a:p>
            <a:pPr marL="45720" indent="0">
              <a:buNone/>
            </a:pPr>
            <a:r>
              <a:rPr lang="en-US" dirty="0"/>
              <a:t>Procter &amp; Gamble (P&amp;G</a:t>
            </a:r>
            <a:r>
              <a:rPr lang="en-US" dirty="0" smtClean="0"/>
              <a:t>)</a:t>
            </a:r>
            <a:r>
              <a:rPr lang="ru-RU" dirty="0" smtClean="0"/>
              <a:t>, </a:t>
            </a:r>
            <a:r>
              <a:rPr lang="en-US" dirty="0"/>
              <a:t>L`Oreal </a:t>
            </a:r>
            <a:r>
              <a:rPr lang="ru-RU" dirty="0" smtClean="0"/>
              <a:t>,</a:t>
            </a:r>
            <a:r>
              <a:rPr lang="en-US" dirty="0" smtClean="0"/>
              <a:t> Mars, Unilever,</a:t>
            </a:r>
            <a:r>
              <a:rPr lang="ru-RU" dirty="0" smtClean="0"/>
              <a:t>  </a:t>
            </a:r>
            <a:r>
              <a:rPr lang="en-US" dirty="0" smtClean="0"/>
              <a:t>Nestle</a:t>
            </a:r>
            <a:r>
              <a:rPr lang="ru-RU" dirty="0" smtClean="0"/>
              <a:t>, </a:t>
            </a:r>
            <a:r>
              <a:rPr lang="en-US" dirty="0" smtClean="0"/>
              <a:t>Coca-Cola</a:t>
            </a:r>
            <a:r>
              <a:rPr lang="ru-RU" dirty="0" smtClean="0"/>
              <a:t>, </a:t>
            </a:r>
            <a:r>
              <a:rPr lang="en-US" dirty="0" smtClean="0"/>
              <a:t>PepsiCo</a:t>
            </a:r>
            <a:r>
              <a:rPr lang="ru-RU" dirty="0" smtClean="0"/>
              <a:t>, </a:t>
            </a:r>
            <a:r>
              <a:rPr lang="en-US" dirty="0" err="1" smtClean="0"/>
              <a:t>Baltica</a:t>
            </a:r>
            <a:r>
              <a:rPr lang="en-US" dirty="0" smtClean="0"/>
              <a:t>, </a:t>
            </a:r>
            <a:r>
              <a:rPr lang="en-US" dirty="0" err="1" smtClean="0"/>
              <a:t>Danone</a:t>
            </a:r>
            <a:r>
              <a:rPr lang="en-US" dirty="0" smtClean="0"/>
              <a:t>, Ferrero, </a:t>
            </a:r>
            <a:r>
              <a:rPr lang="ru-RU" dirty="0" err="1" smtClean="0"/>
              <a:t>Вимм</a:t>
            </a:r>
            <a:r>
              <a:rPr lang="ru-RU" dirty="0" smtClean="0"/>
              <a:t> </a:t>
            </a:r>
            <a:r>
              <a:rPr lang="ru-RU" dirty="0" err="1" smtClean="0"/>
              <a:t>Биль</a:t>
            </a:r>
            <a:r>
              <a:rPr lang="ru-RU" dirty="0" smtClean="0"/>
              <a:t> Дан, Сбербанк, </a:t>
            </a:r>
            <a:r>
              <a:rPr lang="ru-RU" dirty="0" err="1" smtClean="0"/>
              <a:t>Вымпелком</a:t>
            </a:r>
            <a:r>
              <a:rPr lang="ru-RU" dirty="0" smtClean="0"/>
              <a:t>, Мегафон.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344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001736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Эффективность ТВ рекламы: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Если численность страны 143 млн. чел., то в «</a:t>
            </a:r>
            <a:r>
              <a:rPr lang="ru-RU" dirty="0" err="1" smtClean="0">
                <a:solidFill>
                  <a:schemeClr val="tx1"/>
                </a:solidFill>
              </a:rPr>
              <a:t>телезрительском</a:t>
            </a:r>
            <a:r>
              <a:rPr lang="ru-RU" dirty="0" smtClean="0">
                <a:solidFill>
                  <a:schemeClr val="tx1"/>
                </a:solidFill>
              </a:rPr>
              <a:t> возрасте» находятся примерно 137 млн. чел. 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Наиболее эффективна реклама в вечернее время с 20 до 24 часов. </a:t>
            </a:r>
          </a:p>
          <a:p>
            <a:pPr marL="45720" indent="0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Зэппинг</a:t>
            </a:r>
            <a:r>
              <a:rPr lang="ru-RU" dirty="0" smtClean="0">
                <a:solidFill>
                  <a:srgbClr val="FF0000"/>
                </a:solidFill>
              </a:rPr>
              <a:t>-</a:t>
            </a:r>
            <a:r>
              <a:rPr lang="ru-RU" dirty="0" smtClean="0">
                <a:solidFill>
                  <a:schemeClr val="tx1"/>
                </a:solidFill>
              </a:rPr>
              <a:t>это переключение телезрителем канала с помощью дистанционного пульта управления в момент появления рекламы. 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Данные наблюдений свидетельствуют о том, что при продолжительности рекламы до 1 мин. падения аудитории нет, до 3 мин. Аудитория уменьшается на 25%, до 5 мин., аудитория канала резко снижается. Для преодоления </a:t>
            </a:r>
            <a:r>
              <a:rPr lang="ru-RU" dirty="0" err="1" smtClean="0">
                <a:solidFill>
                  <a:schemeClr val="tx1"/>
                </a:solidFill>
              </a:rPr>
              <a:t>зэппинга</a:t>
            </a:r>
            <a:r>
              <a:rPr lang="ru-RU" dirty="0" smtClean="0">
                <a:solidFill>
                  <a:schemeClr val="tx1"/>
                </a:solidFill>
              </a:rPr>
              <a:t> обычно осуществляется показ рекламы одновременно на </a:t>
            </a:r>
            <a:r>
              <a:rPr lang="ru-RU" smtClean="0">
                <a:solidFill>
                  <a:schemeClr val="tx1"/>
                </a:solidFill>
              </a:rPr>
              <a:t>многих каналах. </a:t>
            </a:r>
            <a:endParaRPr lang="ru-RU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90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064896" cy="9361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Прямая почтовая реклама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196752"/>
            <a:ext cx="8064896" cy="4968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Прямая почтовая рассылка </a:t>
            </a:r>
            <a:r>
              <a:rPr lang="ru-RU" dirty="0" smtClean="0"/>
              <a:t>(</a:t>
            </a:r>
            <a:r>
              <a:rPr lang="en-US" dirty="0" smtClean="0"/>
              <a:t>direct mail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–метод рассылки рекламных материалов по заранее подготовленным спискам потенциальных потребителей.</a:t>
            </a:r>
          </a:p>
          <a:p>
            <a:pPr marL="45720" indent="0">
              <a:buNone/>
            </a:pPr>
            <a:r>
              <a:rPr lang="ru-RU" dirty="0" smtClean="0"/>
              <a:t>Прямая почтовая рассылка имеет ряд преимуществ:</a:t>
            </a:r>
          </a:p>
          <a:p>
            <a:pPr marL="45720" indent="0">
              <a:buNone/>
            </a:pPr>
            <a:r>
              <a:rPr lang="ru-RU" dirty="0" smtClean="0"/>
              <a:t>-высокую селективность, т.е. материал может быть направлен именно тем, кто заинтересован в услуге;</a:t>
            </a:r>
          </a:p>
          <a:p>
            <a:pPr marL="45720" indent="0">
              <a:buNone/>
            </a:pPr>
            <a:r>
              <a:rPr lang="ru-RU" dirty="0" smtClean="0"/>
              <a:t>-гибкость</a:t>
            </a:r>
            <a:r>
              <a:rPr lang="ru-RU" dirty="0"/>
              <a:t>, которая проявляется в том, что для различных сегментов целевой аудитории могут быть разработаны и разосланы различные сообщения, в наибольшей степени отвечающие их интересам</a:t>
            </a:r>
            <a:r>
              <a:rPr lang="ru-RU" dirty="0" smtClean="0"/>
              <a:t>;</a:t>
            </a:r>
          </a:p>
          <a:p>
            <a:pPr marL="45720" indent="0">
              <a:buNone/>
            </a:pPr>
            <a:r>
              <a:rPr lang="ru-RU" dirty="0" smtClean="0"/>
              <a:t> </a:t>
            </a:r>
            <a:r>
              <a:rPr lang="ru-RU" dirty="0"/>
              <a:t>высокую степень </a:t>
            </a:r>
            <a:r>
              <a:rPr lang="ru-RU" dirty="0" err="1"/>
              <a:t>замечаемости</a:t>
            </a:r>
            <a:r>
              <a:rPr lang="ru-RU" dirty="0"/>
              <a:t>, т.е. если эту рекламу читают, то ей не приходится одновременно конкурировать с другими рекламными объявлениями;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789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5505792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- высокую способность заинтересовать и мотивировать клиента, например, действия по совершению покупки могут быть стимулированы, если прилагается оплаченная открытка, с помощью которой можно сделать заказ или купон со скидкой;</a:t>
            </a:r>
          </a:p>
          <a:p>
            <a:pPr marL="45720" indent="0">
              <a:buNone/>
            </a:pPr>
            <a:r>
              <a:rPr lang="ru-RU" dirty="0"/>
              <a:t>- относительно низкую стоимость по сравнению с другими рекламными средствами;</a:t>
            </a:r>
          </a:p>
          <a:p>
            <a:pPr marL="45720" indent="0">
              <a:buNone/>
            </a:pPr>
            <a:r>
              <a:rPr lang="ru-RU" dirty="0"/>
              <a:t>- возможность предоставления большого объема и подробного рекламно-информационного материала по сравнению, например, с телевизионной и радиорекламой;</a:t>
            </a:r>
          </a:p>
          <a:p>
            <a:pPr marL="45720" indent="0">
              <a:buNone/>
            </a:pPr>
            <a:r>
              <a:rPr lang="ru-RU" dirty="0"/>
              <a:t>- прямая рассылка позволяет рекламодателю экспериментировать с различными посланиями, чтобы проверить, какое окажется наиболее эффективным.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707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80920" cy="5433784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dirty="0"/>
              <a:t>Рассылка обычно осуществляется постоянным или потенциальным потребителям, деловым партнерам и т. п. </a:t>
            </a:r>
            <a:r>
              <a:rPr lang="ru-RU" dirty="0" smtClean="0"/>
              <a:t>Различают </a:t>
            </a:r>
            <a:r>
              <a:rPr lang="ru-RU" dirty="0"/>
              <a:t>несколько типов </a:t>
            </a:r>
            <a:r>
              <a:rPr lang="ru-RU" dirty="0" smtClean="0"/>
              <a:t>рассылочных списков</a:t>
            </a:r>
            <a:r>
              <a:rPr lang="ru-RU" dirty="0"/>
              <a:t>:</a:t>
            </a:r>
          </a:p>
          <a:p>
            <a:pPr marL="45720" indent="0">
              <a:buNone/>
            </a:pPr>
            <a:r>
              <a:rPr lang="ru-RU" dirty="0"/>
              <a:t>- списки постоянных клиентов, формируемые по базам данных самого предприятия-рекламодателя;</a:t>
            </a:r>
          </a:p>
          <a:p>
            <a:pPr marL="45720" indent="0">
              <a:buNone/>
            </a:pPr>
            <a:r>
              <a:rPr lang="ru-RU" dirty="0"/>
              <a:t>- списки потенциальных клиентов, откликнувшихся на ранее проведенную рекламу (например, на выставках и т.п.);</a:t>
            </a:r>
          </a:p>
          <a:p>
            <a:pPr marL="45720" indent="0">
              <a:buNone/>
            </a:pPr>
            <a:r>
              <a:rPr lang="ru-RU" dirty="0"/>
              <a:t>- списки, составленные по справочникам и каталогам, причем электронные справочники дают возможность быстро сделать выборку нужных адресатов по заданным параметрам;</a:t>
            </a:r>
          </a:p>
          <a:p>
            <a:pPr marL="45720" indent="0">
              <a:buNone/>
            </a:pPr>
            <a:r>
              <a:rPr lang="ru-RU" dirty="0"/>
              <a:t>- готовые базы данных, которые составляются и продаются специальными фирмами по различным направлениям;</a:t>
            </a:r>
          </a:p>
          <a:p>
            <a:pPr marL="45720" indent="0">
              <a:buNone/>
            </a:pPr>
            <a:r>
              <a:rPr lang="ru-RU" dirty="0"/>
              <a:t>- списки, которые готовятся специализированными фирмами (маркетинговыми или рекламными агентствами) по заказу </a:t>
            </a:r>
            <a:r>
              <a:rPr lang="ru-RU" dirty="0" smtClean="0"/>
              <a:t>рекламодателя;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- арендуемые списки — предоставляются, как правило, для одноразовой рассылки рекламно-информационных материалов фирмами, которые непосредственно предлагают услуги </a:t>
            </a:r>
            <a:r>
              <a:rPr lang="ru-RU" dirty="0" err="1"/>
              <a:t>direct-mail</a:t>
            </a:r>
            <a:r>
              <a:rPr lang="ru-RU" dirty="0"/>
              <a:t>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485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208912" cy="557780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/>
              <a:t>Традиционный </a:t>
            </a:r>
            <a:r>
              <a:rPr lang="ru-RU" dirty="0" smtClean="0"/>
              <a:t>вариант рассылки </a:t>
            </a:r>
            <a:r>
              <a:rPr lang="ru-RU" dirty="0"/>
              <a:t>— это использование услуг почтовой связи и рассылка рекламно-информационных материалов по своим спискам или по принципу «в каждый почтовый ящик». Многие специализированные издания предлагают рассылку рекламных материалов всем своим подписчикам вместе с очередным номером газеты или </a:t>
            </a:r>
            <a:r>
              <a:rPr lang="ru-RU" dirty="0" smtClean="0"/>
              <a:t>журнала.</a:t>
            </a:r>
          </a:p>
          <a:p>
            <a:r>
              <a:rPr lang="ru-RU" dirty="0" smtClean="0"/>
              <a:t>При подготовке материала  </a:t>
            </a:r>
            <a:r>
              <a:rPr lang="ru-RU" dirty="0"/>
              <a:t>для прямой почтовой рассылки, необходимо соблюдать следующие требования:</a:t>
            </a:r>
          </a:p>
          <a:p>
            <a:pPr marL="45720" indent="0">
              <a:buNone/>
            </a:pPr>
            <a:r>
              <a:rPr lang="ru-RU" dirty="0"/>
              <a:t>- дать краткое описание товара или услуги;</a:t>
            </a:r>
          </a:p>
          <a:p>
            <a:pPr marL="45720" indent="0">
              <a:buNone/>
            </a:pPr>
            <a:r>
              <a:rPr lang="ru-RU" dirty="0"/>
              <a:t>- указать стоимость и условия продажи;</a:t>
            </a:r>
          </a:p>
          <a:p>
            <a:pPr marL="45720" indent="0">
              <a:buNone/>
            </a:pPr>
            <a:r>
              <a:rPr lang="ru-RU" dirty="0"/>
              <a:t>- обозначить, какое действие ожидается от адресата; для этого можно воспользоваться, например, фразой, в которой содержится предложение позвонить в фирму, воспользоваться купоном со скидкой и т. п.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201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80920" cy="5577800"/>
          </a:xfrm>
        </p:spPr>
        <p:txBody>
          <a:bodyPr>
            <a:normAutofit/>
          </a:bodyPr>
          <a:lstStyle/>
          <a:p>
            <a:r>
              <a:rPr lang="ru-RU" dirty="0"/>
              <a:t>Прямую почтовую рассылку желательно произвести несколько раз, обязательно при этом переработав текст письма, например, дополнив его уточняющей информацией о товаре, услуге или самой фирме.</a:t>
            </a:r>
          </a:p>
          <a:p>
            <a:r>
              <a:rPr lang="ru-RU" dirty="0"/>
              <a:t>Прямая почтовая рассылка, </a:t>
            </a:r>
            <a:r>
              <a:rPr lang="ru-RU" dirty="0" smtClean="0"/>
              <a:t>дает </a:t>
            </a:r>
            <a:r>
              <a:rPr lang="ru-RU" dirty="0"/>
              <a:t>от 5 до 10 % реакций потребителя, т.е. из 100 разосланных рекламных посланий можно рассчитывать на 5—10 обращений клиентов.</a:t>
            </a:r>
          </a:p>
          <a:p>
            <a:r>
              <a:rPr lang="ru-RU" dirty="0"/>
              <a:t>После проведения рассылки </a:t>
            </a:r>
            <a:r>
              <a:rPr lang="ru-RU" dirty="0" smtClean="0"/>
              <a:t>следует </a:t>
            </a:r>
            <a:r>
              <a:rPr lang="ru-RU" dirty="0"/>
              <a:t>организовать эффективную обратную </a:t>
            </a:r>
            <a:r>
              <a:rPr lang="ru-RU" dirty="0" smtClean="0"/>
              <a:t>связь с клиентом. </a:t>
            </a:r>
            <a:r>
              <a:rPr lang="ru-RU" dirty="0"/>
              <a:t>Необходимо обязательно анализировать получаемую в ответ на рекламную рассылку корреспонденцию и отвечать на нее. Желательно вести реестр рассылки, в котором отмечать реакцию адресата, например, получен ответ или </a:t>
            </a:r>
            <a:r>
              <a:rPr lang="ru-RU" dirty="0" smtClean="0"/>
              <a:t>нет.</a:t>
            </a: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807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848872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Наружная реклама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8352928" cy="496855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dirty="0" smtClean="0"/>
              <a:t>В наружной рекламе можно выделить два направления: </a:t>
            </a:r>
          </a:p>
          <a:p>
            <a:pPr marL="45720" indent="0">
              <a:buNone/>
            </a:pPr>
            <a:r>
              <a:rPr lang="ru-RU" sz="2400" dirty="0"/>
              <a:t>1) информационное оформление входов, витрин фасадов — </a:t>
            </a:r>
            <a:r>
              <a:rPr lang="ru-RU" sz="2400" dirty="0" err="1"/>
              <a:t>sign</a:t>
            </a:r>
            <a:r>
              <a:rPr lang="ru-RU" sz="2400" dirty="0"/>
              <a:t>-бизнес;</a:t>
            </a:r>
            <a:br>
              <a:rPr lang="ru-RU" sz="2400" dirty="0"/>
            </a:br>
            <a:r>
              <a:rPr lang="ru-RU" sz="2400" dirty="0"/>
              <a:t>2) использование различных конструкций как носителей рекламы — </a:t>
            </a:r>
            <a:r>
              <a:rPr lang="ru-RU" sz="2400" dirty="0" err="1"/>
              <a:t>out-door</a:t>
            </a:r>
            <a:r>
              <a:rPr lang="ru-RU" sz="2400" dirty="0"/>
              <a:t> или </a:t>
            </a:r>
            <a:r>
              <a:rPr lang="ru-RU" sz="2400" dirty="0" err="1"/>
              <a:t>ooh</a:t>
            </a:r>
            <a:r>
              <a:rPr lang="ru-RU" sz="2400" dirty="0"/>
              <a:t> (</a:t>
            </a:r>
            <a:r>
              <a:rPr lang="ru-RU" sz="2400" dirty="0" err="1"/>
              <a:t>out</a:t>
            </a:r>
            <a:r>
              <a:rPr lang="ru-RU" sz="2400" dirty="0"/>
              <a:t> </a:t>
            </a:r>
            <a:r>
              <a:rPr lang="ru-RU" sz="2400" dirty="0" err="1"/>
              <a:t>of</a:t>
            </a:r>
            <a:r>
              <a:rPr lang="ru-RU" sz="2400" dirty="0"/>
              <a:t> </a:t>
            </a:r>
            <a:r>
              <a:rPr lang="ru-RU" sz="2400" dirty="0" err="1"/>
              <a:t>home</a:t>
            </a:r>
            <a:r>
              <a:rPr lang="ru-RU" sz="2400" dirty="0"/>
              <a:t>).</a:t>
            </a:r>
            <a:br>
              <a:rPr lang="ru-RU" sz="2400" dirty="0"/>
            </a:br>
            <a:r>
              <a:rPr lang="ru-RU" sz="2400" dirty="0"/>
              <a:t>Средства наружной рекламы и информации подразделяются на следующие виды:</a:t>
            </a:r>
            <a:br>
              <a:rPr lang="ru-RU" sz="2400" dirty="0"/>
            </a:br>
            <a:r>
              <a:rPr lang="ru-RU" sz="2400" dirty="0"/>
              <a:t>- </a:t>
            </a:r>
            <a:r>
              <a:rPr lang="ru-RU" sz="2400" dirty="0">
                <a:solidFill>
                  <a:srgbClr val="FF0000"/>
                </a:solidFill>
              </a:rPr>
              <a:t>стационарные средства </a:t>
            </a:r>
            <a:r>
              <a:rPr lang="ru-RU" sz="2400" dirty="0"/>
              <a:t>наружной рекламы и информации — характеризуются неизменными местом размещения и конструкцией;</a:t>
            </a:r>
            <a:br>
              <a:rPr lang="ru-RU" sz="2400" dirty="0"/>
            </a:br>
            <a:r>
              <a:rPr lang="ru-RU" sz="2400" dirty="0"/>
              <a:t>- </a:t>
            </a:r>
            <a:r>
              <a:rPr lang="ru-RU" sz="2400" dirty="0">
                <a:solidFill>
                  <a:srgbClr val="FF0000"/>
                </a:solidFill>
              </a:rPr>
              <a:t>временные средства</a:t>
            </a:r>
            <a:r>
              <a:rPr lang="ru-RU" sz="2400" dirty="0"/>
              <a:t> наружной рекламы и информации — характеризуются периодом размещения и определенным местом, на котором они размещаются.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93285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064896" cy="5361776"/>
          </a:xfrm>
        </p:spPr>
        <p:txBody>
          <a:bodyPr>
            <a:normAutofit fontScale="85000" lnSpcReduction="10000"/>
          </a:bodyPr>
          <a:lstStyle/>
          <a:p>
            <a:pPr marL="4572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Стационарные средства наружной рекламы и информации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marL="45720" indent="0">
              <a:buNone/>
            </a:pPr>
            <a:r>
              <a:rPr lang="ru-RU" sz="2400" dirty="0" smtClean="0"/>
              <a:t>Стационарные </a:t>
            </a:r>
            <a:r>
              <a:rPr lang="ru-RU" sz="2400" dirty="0"/>
              <a:t>средства наружной рекламы и информации подразделяются на отдельно стоящие и размещаемые на зданиях и сооружениях.</a:t>
            </a:r>
            <a:br>
              <a:rPr lang="ru-RU" sz="2400" dirty="0"/>
            </a:br>
            <a:r>
              <a:rPr lang="ru-RU" sz="2400" dirty="0"/>
              <a:t>К разновидностям наружной рекламы относят следующие типы рекламных конструкций:</a:t>
            </a:r>
            <a:br>
              <a:rPr lang="ru-RU" sz="2400" dirty="0"/>
            </a:br>
            <a:r>
              <a:rPr lang="ru-RU" sz="2400" dirty="0">
                <a:solidFill>
                  <a:srgbClr val="FF0000"/>
                </a:solidFill>
              </a:rPr>
              <a:t>Щитовые установки </a:t>
            </a:r>
            <a:r>
              <a:rPr lang="ru-RU" sz="2400" dirty="0"/>
              <a:t>— это отдельно стоящие конструкции, имеющие внешние поверхности для размещения информации и состоящие из фундамента, каркаса и информационного поля. Щитовые установки выполняются, как правило, в двустороннем варианте. Щитовые конструкции должны иметь маркировку с указанием идентификации владельца. </a:t>
            </a:r>
            <a:r>
              <a:rPr lang="ru-RU" sz="2400" dirty="0" smtClean="0"/>
              <a:t>Для </a:t>
            </a:r>
            <a:r>
              <a:rPr lang="ru-RU" sz="2400" dirty="0"/>
              <a:t>восприятия информации, размещенной на щитах, наиболее благоприятными следует считать места, где скорость движения автомобилей ниже обычной: в местах ограничения скорости, перед переходами, светофорами. Помимо трасс щиты также устанавливаются в местах большого скопления людей, например около местных достопримечательностей, крупных магазинов 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93241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08912" cy="550579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 err="1">
                <a:solidFill>
                  <a:srgbClr val="FF0000"/>
                </a:solidFill>
              </a:rPr>
              <a:t>Билборд</a:t>
            </a:r>
            <a:r>
              <a:rPr lang="ru-RU" sz="2400" dirty="0"/>
              <a:t> — элемент наружной щитовой рекламы, представляющий собой специальную конструкцию, которая может крепиться на заборах, стенах зданий. Самым популярным форматом щита является формат с размерами сторон </a:t>
            </a:r>
            <a:r>
              <a:rPr lang="ru-RU" sz="2400" dirty="0">
                <a:solidFill>
                  <a:srgbClr val="FF0000"/>
                </a:solidFill>
              </a:rPr>
              <a:t>3×6м</a:t>
            </a:r>
            <a:r>
              <a:rPr lang="ru-RU" sz="2400" dirty="0"/>
              <a:t>, который рассчитан на автомобилистов. Наиболее дорогие места размещения — около светофоров и в местах постоянных автомобильных пробок. Плакаты для таких щитов могут печататься на бумаге или ткани, которую называют </a:t>
            </a:r>
            <a:r>
              <a:rPr lang="ru-RU" sz="2400" dirty="0" smtClean="0"/>
              <a:t>баннерной.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08895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836712"/>
            <a:ext cx="8136904" cy="4968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Вывеска</a:t>
            </a:r>
            <a:r>
              <a:rPr lang="ru-RU" i="1" dirty="0"/>
              <a:t> </a:t>
            </a:r>
            <a:r>
              <a:rPr lang="ru-RU" dirty="0"/>
              <a:t>содержит информацию о профиле предприятия – продавце услуги, его фирменном наименовании и зарегистрированном товарном знаке. Вывеска должна информировать потребителя о местонахождении предприятия и указывать место входа в него. Вывеска может быть выполнена в виде </a:t>
            </a:r>
            <a:r>
              <a:rPr lang="ru-RU" dirty="0">
                <a:solidFill>
                  <a:srgbClr val="FF0000"/>
                </a:solidFill>
              </a:rPr>
              <a:t>настенного панно, кронштейна, маркизы </a:t>
            </a:r>
            <a:r>
              <a:rPr lang="ru-RU" dirty="0"/>
              <a:t>либо размещаться на козырьке или крыше одноэтажного здания, сооружения, пристроенного помещения, а также в витрине. Популярно применение объемных букв и знаков из нержавеющей стали с неоновой подсветкой. </a:t>
            </a:r>
          </a:p>
        </p:txBody>
      </p:sp>
    </p:spTree>
    <p:extLst>
      <p:ext uri="{BB962C8B-B14F-4D97-AF65-F5344CB8AC3E}">
        <p14:creationId xmlns:p14="http://schemas.microsoft.com/office/powerpoint/2010/main" val="2571221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361776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Наземное панно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средство наружной рекламы и информации, размещаемое на поверхности земли. Состоит из нанесенных либо встроенных в дорожное или земляное покрытие строительных материалов. Наземные панно подразделяются на каркасные панно на склонах (откосах) трасс и дорог; покрытия тротуаров улиц различными красящими веществами или пленочными материалами, панно на тротуарах улиц.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C:\Users\1\Desktop\untitled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45024"/>
            <a:ext cx="367240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321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5289768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Крышная установка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объемная или плоскостная конструкция, размещаемая полностью или частично выше уровня карниза здания или на крыше.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1\Desktop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44824"/>
            <a:ext cx="4374431" cy="315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599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908720"/>
            <a:ext cx="7704856" cy="525658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Объемно-пространственные конструкции </a:t>
            </a:r>
            <a:r>
              <a:rPr lang="ru-RU" dirty="0" smtClean="0"/>
              <a:t>– средства наружной рекламы  и информации , в которых для размещения  последней  используются как объем конструкции, так и ее поверхность.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3074" name="Picture 2" descr="C:\Users\1\Desktop\0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564904"/>
            <a:ext cx="4098032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989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136904" cy="3474720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Настенное панно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средство наружной рекламы и информации, размещаемое на плоскости стен зданий и сооружений в виде изображения, непосредственно нанесенного на стену.</a:t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C:\Users\1\Desktop\news51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204864"/>
            <a:ext cx="21907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5876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361776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Брандмауэр</a:t>
            </a:r>
            <a:r>
              <a:rPr lang="ru-RU" i="1" dirty="0"/>
              <a:t> </a:t>
            </a:r>
            <a:r>
              <a:rPr lang="ru-RU" dirty="0"/>
              <a:t>– реклама, размещаемая на глухих стенах зданий.</a:t>
            </a:r>
            <a:br>
              <a:rPr lang="ru-RU" dirty="0"/>
            </a:br>
            <a:r>
              <a:rPr lang="ru-RU" dirty="0"/>
              <a:t> </a:t>
            </a:r>
            <a:r>
              <a:rPr lang="ru-RU" b="1" dirty="0" err="1" smtClean="0"/>
              <a:t>Брандма́уэр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>
                <a:hlinkClick r:id="rId2" action="ppaction://hlinkfile" tooltip="Немецкий язык"/>
              </a:rPr>
              <a:t>нем.</a:t>
            </a:r>
            <a:r>
              <a:rPr lang="ru-RU" dirty="0"/>
              <a:t>  </a:t>
            </a:r>
            <a:r>
              <a:rPr lang="ru-RU" i="1" dirty="0" err="1"/>
              <a:t>Brandmauer</a:t>
            </a:r>
            <a:r>
              <a:rPr lang="ru-RU" dirty="0"/>
              <a:t>, от </a:t>
            </a:r>
            <a:r>
              <a:rPr lang="ru-RU" i="1" dirty="0" err="1"/>
              <a:t>Brand</a:t>
            </a:r>
            <a:r>
              <a:rPr lang="ru-RU" dirty="0"/>
              <a:t> — пожар и </a:t>
            </a:r>
            <a:r>
              <a:rPr lang="ru-RU" i="1" dirty="0" err="1"/>
              <a:t>Mauer</a:t>
            </a:r>
            <a:r>
              <a:rPr lang="ru-RU" dirty="0"/>
              <a:t> — стена) — глухая противопожарная стена здания, выполняемая из несгораемых материалов и предназначенная для воспрепятствования распространению огня на соседние помещения или </a:t>
            </a:r>
            <a:r>
              <a:rPr lang="ru-RU" dirty="0" smtClean="0"/>
              <a:t>здания. </a:t>
            </a: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5122" name="Picture 2" descr="C:\Users\1\Desktop\brandmaue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84984"/>
            <a:ext cx="2669282" cy="317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587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8064896" cy="5361776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Кронштейн</a:t>
            </a:r>
            <a:r>
              <a:rPr lang="ru-RU" dirty="0"/>
              <a:t> – двусторонняя консольная плоскостная конструкция, устанавливаемая на собственных опорах и мачтах или на зданиях. Выполняется в двустороннем варианте с внутренней подсветкой.</a:t>
            </a:r>
            <a:br>
              <a:rPr lang="ru-RU" dirty="0"/>
            </a:br>
            <a:r>
              <a:rPr lang="ru-RU" b="1" dirty="0" smtClean="0">
                <a:solidFill>
                  <a:srgbClr val="FF0000"/>
                </a:solidFill>
              </a:rPr>
              <a:t>Консоль</a:t>
            </a:r>
            <a:r>
              <a:rPr lang="ru-RU" dirty="0"/>
              <a:t> — архитектурный элемент, горизонтально </a:t>
            </a:r>
            <a:r>
              <a:rPr lang="ru-RU" dirty="0" smtClean="0"/>
              <a:t>выступающий  </a:t>
            </a:r>
            <a:r>
              <a:rPr lang="ru-RU" dirty="0"/>
              <a:t>из стены.</a:t>
            </a:r>
          </a:p>
        </p:txBody>
      </p:sp>
      <p:pic>
        <p:nvPicPr>
          <p:cNvPr id="6146" name="Picture 2" descr="C:\Users\1\Desktop\panel-kronshte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20888"/>
            <a:ext cx="3429000" cy="374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905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064896" cy="5433784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Маркиз</a:t>
            </a:r>
            <a:r>
              <a:rPr lang="ru-RU" dirty="0"/>
              <a:t> – средство наружной рекламы и информации, выполненное в виде козырька и навеса с нанесенной на нем рекламной информацией и размещенное над витринами, входами или проемами зданий и сооружений. Маркиз состоит из элементов крепления к зданию, каркаса и информационного поля, выполненного на мягкой или жесткой основе.</a:t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 descr="C:\Users\1\Desktop\vitrina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140968"/>
            <a:ext cx="4847580" cy="331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3335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848872" cy="5361776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 err="1">
                <a:solidFill>
                  <a:srgbClr val="FF0000"/>
                </a:solidFill>
              </a:rPr>
              <a:t>Флаговая</a:t>
            </a:r>
            <a:r>
              <a:rPr lang="ru-RU" i="1" dirty="0">
                <a:solidFill>
                  <a:srgbClr val="FF0000"/>
                </a:solidFill>
              </a:rPr>
              <a:t> композиция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средство наружной рекламы, состоящее из основания, одного или нескольких флагштоков (стоек) и мягких полотнищ.</a:t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 descr="C:\Users\1\Desktop\no_flag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0002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327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776864" cy="5289768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Реклама на остановочных павильонах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средства наружной рекламы, устанавливаемые на остановочных павильонах общественного транспорта, в павильонах подземных переходов, на киосках. Размещаются в плоскости, подлежащей остеклению.</a:t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27483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C:\Users\1\Desktop\ef71f94fe9e84e443f723d875eafaa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21168"/>
            <a:ext cx="3960440" cy="313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4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920880" cy="5289768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 err="1">
                <a:solidFill>
                  <a:srgbClr val="FF0000"/>
                </a:solidFill>
              </a:rPr>
              <a:t>Басорама</a:t>
            </a:r>
            <a:r>
              <a:rPr lang="ru-RU" dirty="0"/>
              <a:t> – рекламная панель с подсветкой, устанавливаемая на крыше или по периметру автобусов, троллейбусов, трамваев.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1\Desktop\busora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00808"/>
            <a:ext cx="192405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0964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5433784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Перетяжка</a:t>
            </a:r>
            <a:r>
              <a:rPr lang="ru-RU" i="1" dirty="0"/>
              <a:t> </a:t>
            </a:r>
            <a:r>
              <a:rPr lang="ru-RU" dirty="0"/>
              <a:t>– рекламное средство, состоящее из устройства крепления, устройства натяжения и информационного изображения. Перетяжки крепятся над проезжей частью дороги и рассчитаны на автомобилистов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C:\Users\1\Desktop\poster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84984"/>
            <a:ext cx="4173488" cy="282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406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08912" cy="5505792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Электронное табло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>
                <a:solidFill>
                  <a:schemeClr val="tx1"/>
                </a:solidFill>
              </a:rPr>
              <a:t>средство наружной рекламы и информации, предназначенное для воспроизведения изображения на плоскости экрана за счет излучения светодиодов, ламп и т.д.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C:\Users\1\Desktop\Izgotovlenie_informacionnyh_elektronnyh_tabl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048256"/>
            <a:ext cx="1524000" cy="92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559549"/>
            <a:ext cx="59766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Витрины</a:t>
            </a:r>
            <a:r>
              <a:rPr lang="ru-RU" dirty="0" smtClean="0"/>
              <a:t>- </a:t>
            </a:r>
            <a:r>
              <a:rPr lang="ru-RU" sz="2000" dirty="0">
                <a:cs typeface="Times New Roman" pitchFamily="18" charset="0"/>
              </a:rPr>
              <a:t>это остекленная часть фасадов зданий, предназначенная для информации о товарах и услугах, реализуемых в данном предприятии.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099" name="Picture 3" descr="C:\Users\1\Desktop\oformlenie-ukrashenie-dekorirovanie-intererov-vitrin-magazinov-torgovyh-centrova-restoranov-klubov-k-dnyu-svyatogo-valentina--f23c-1326392647808158-2-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90765"/>
            <a:ext cx="3161928" cy="209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285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704856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Временные средства наружной рекламы и информации</a:t>
            </a:r>
          </a:p>
          <a:p>
            <a:pPr marL="45720" indent="0">
              <a:buNone/>
            </a:pPr>
            <a:r>
              <a:rPr lang="ru-RU" dirty="0"/>
              <a:t>К временным средствам наружной рекламы и информации относятся носители рекламных и информационных сообщений, размещаемые на определенном участке городской территории с </a:t>
            </a:r>
            <a:r>
              <a:rPr lang="ru-RU" dirty="0" smtClean="0"/>
              <a:t>условием </a:t>
            </a:r>
            <a:r>
              <a:rPr lang="ru-RU" dirty="0"/>
              <a:t>ограничений по времени размещения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r>
              <a:rPr lang="ru-RU" dirty="0" smtClean="0"/>
              <a:t>К временным средствам  наружной рекламы можно отнести:</a:t>
            </a:r>
          </a:p>
          <a:p>
            <a:pPr marL="45720" indent="0">
              <a:buNone/>
            </a:pPr>
            <a:r>
              <a:rPr lang="ru-RU" b="1" dirty="0" err="1">
                <a:solidFill>
                  <a:srgbClr val="FF0000"/>
                </a:solidFill>
              </a:rPr>
              <a:t>Штендеры</a:t>
            </a:r>
            <a:r>
              <a:rPr lang="ru-RU" dirty="0"/>
              <a:t> - выносные рекламные щиты,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которые </a:t>
            </a:r>
            <a:r>
              <a:rPr lang="ru-RU" dirty="0"/>
              <a:t>устанавливаются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в </a:t>
            </a:r>
            <a:r>
              <a:rPr lang="ru-RU" dirty="0"/>
              <a:t>непосредственной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близости </a:t>
            </a:r>
            <a:r>
              <a:rPr lang="ru-RU" dirty="0"/>
              <a:t>от мест продаж.</a:t>
            </a:r>
          </a:p>
        </p:txBody>
      </p:sp>
      <p:pic>
        <p:nvPicPr>
          <p:cNvPr id="5122" name="Picture 2" descr="C:\Users\1\Desktop\3-kupit-listovoj-pv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645024"/>
            <a:ext cx="247687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974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136904" cy="5433784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>
                <a:solidFill>
                  <a:srgbClr val="FF0000"/>
                </a:solidFill>
              </a:rPr>
              <a:t>Носимые рекламные конструкции </a:t>
            </a:r>
            <a:r>
              <a:rPr lang="ru-RU" b="1" dirty="0"/>
              <a:t>- </a:t>
            </a:r>
            <a:r>
              <a:rPr lang="ru-RU" dirty="0"/>
              <a:t>это временные средства наружной рекламы и информации, перемещаемые физическими лицами без использования технических средств. Эксплуатация носимых рекламных конструкций допускается в пешеходных зонах и на тротуарах. Запрещается использование носимых рекламных конструкций, мешающих проходу пешеходов, а также </a:t>
            </a:r>
            <a:r>
              <a:rPr lang="ru-RU" dirty="0" smtClean="0"/>
              <a:t>ориентированных </a:t>
            </a:r>
            <a:r>
              <a:rPr lang="ru-RU" dirty="0"/>
              <a:t>на восприятие с проезжей части. </a:t>
            </a: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6146" name="Picture 2" descr="C:\Users\1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6"/>
            <a:ext cx="3175819" cy="229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0116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776864" cy="5289768"/>
          </a:xfrm>
        </p:spPr>
        <p:txBody>
          <a:bodyPr/>
          <a:lstStyle/>
          <a:p>
            <a:pPr marL="45720" indent="0">
              <a:buNone/>
            </a:pPr>
            <a:r>
              <a:rPr lang="ru-RU" i="1" dirty="0">
                <a:solidFill>
                  <a:srgbClr val="FF0000"/>
                </a:solidFill>
              </a:rPr>
              <a:t>Реклама на подъемных воздушных шарах, аэростатах, дирижаблях </a:t>
            </a:r>
            <a:r>
              <a:rPr lang="ru-RU" dirty="0"/>
              <a:t>– временные средства наружной рекламы, размещаемые на движущихся предметах в воздухе.</a:t>
            </a:r>
            <a:br>
              <a:rPr lang="ru-RU" dirty="0"/>
            </a:b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7170" name="Picture 2" descr="C:\Users\1\Desktop\aerostat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4320480" cy="326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1024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9361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Компьютерная реклама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628800"/>
            <a:ext cx="8136904" cy="4104456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Внедрение компьютерной рекламы в сервисе и туризме осуществляется по  нескольким направлениям:</a:t>
            </a:r>
          </a:p>
          <a:p>
            <a:r>
              <a:rPr lang="ru-RU" dirty="0" smtClean="0"/>
              <a:t>Использование электронной почты для осуществления прямой почтовой рассылки;</a:t>
            </a:r>
          </a:p>
          <a:p>
            <a:r>
              <a:rPr lang="ru-RU" dirty="0" smtClean="0"/>
              <a:t>Создание иллюстративных </a:t>
            </a:r>
            <a:r>
              <a:rPr lang="en-US" dirty="0" smtClean="0"/>
              <a:t>CD ROM </a:t>
            </a:r>
            <a:r>
              <a:rPr lang="ru-RU" dirty="0" smtClean="0"/>
              <a:t>о предлагаемых турпродуктах и услугах;</a:t>
            </a:r>
          </a:p>
          <a:p>
            <a:r>
              <a:rPr lang="ru-RU" dirty="0" smtClean="0"/>
              <a:t>Разработка и поддержание фирмами  собственных </a:t>
            </a:r>
            <a:r>
              <a:rPr lang="en-US" dirty="0" smtClean="0"/>
              <a:t>WEB </a:t>
            </a:r>
            <a:r>
              <a:rPr lang="ru-RU" dirty="0" smtClean="0"/>
              <a:t>–сайтов;</a:t>
            </a:r>
          </a:p>
          <a:p>
            <a:r>
              <a:rPr lang="ru-RU" dirty="0" smtClean="0"/>
              <a:t>Размещение баннерной рекламы, контекстной рекламы.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2229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64704"/>
            <a:ext cx="7920880" cy="528976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Реклама на сайтах</a:t>
            </a:r>
            <a:endParaRPr lang="ru-RU" sz="2800" dirty="0">
              <a:solidFill>
                <a:srgbClr val="FF0000"/>
              </a:solidFill>
            </a:endParaRP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Появление первых туристских сайтов относится к 1995 г., когда стали появляться первые сайты о путешествиях. 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Самые первые сайты о путешествиях: сайт турфирмы «Команда Горький», 1995 г., туристский сервер «100 дорог», 1996 г. 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Посещаемость туристских сайтов занимает </a:t>
            </a:r>
            <a:r>
              <a:rPr lang="ru-RU" sz="2400" dirty="0" smtClean="0">
                <a:solidFill>
                  <a:srgbClr val="FF0000"/>
                </a:solidFill>
              </a:rPr>
              <a:t>3</a:t>
            </a:r>
            <a:r>
              <a:rPr lang="ru-RU" sz="2400" dirty="0" smtClean="0">
                <a:solidFill>
                  <a:schemeClr val="tx1"/>
                </a:solidFill>
              </a:rPr>
              <a:t> место после новостей и развлекательных сайтов.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Самые популярные туристские сайты</a:t>
            </a:r>
            <a:r>
              <a:rPr lang="ru-RU" sz="2400" dirty="0" smtClean="0">
                <a:solidFill>
                  <a:schemeClr val="tx1"/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tutu.ru, </a:t>
            </a:r>
            <a:r>
              <a:rPr lang="en-US" sz="2400" dirty="0" smtClean="0">
                <a:solidFill>
                  <a:schemeClr val="tx1"/>
                </a:solidFill>
              </a:rPr>
              <a:t>rasp.yandex.ru, rzd.ru, booking.com, travel.mail.ru, votpusk.ru, otzyv.ru, travel.ru, expedia.ru, tourism.ru.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833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848872" cy="5217760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dirty="0" smtClean="0"/>
              <a:t>В России </a:t>
            </a:r>
            <a:r>
              <a:rPr lang="ru-RU" b="1" dirty="0"/>
              <a:t>ежедневно интернетом пользуются около 50 млн. </a:t>
            </a:r>
            <a:r>
              <a:rPr lang="ru-RU" b="1" dirty="0" smtClean="0"/>
              <a:t>человек</a:t>
            </a:r>
            <a:r>
              <a:rPr lang="ru-RU" dirty="0" smtClean="0"/>
              <a:t>. </a:t>
            </a:r>
            <a:r>
              <a:rPr lang="ru-RU" dirty="0"/>
              <a:t>По этому показателю </a:t>
            </a:r>
            <a:r>
              <a:rPr lang="ru-RU" b="1" dirty="0"/>
              <a:t>Россия вышла на первое место в Европе</a:t>
            </a:r>
            <a:r>
              <a:rPr lang="ru-RU" dirty="0"/>
              <a:t>, которое ранее занимала Германия и на шестое место в мире. Первое место в мире занимает Китай, где веб-пользователей 564 млн. человек, далее идут США, Япония, Индия и Бразилия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r>
              <a:rPr lang="ru-RU" dirty="0"/>
              <a:t>Больше всего пользователей интернета в возрастной группе от 25 до 44 </a:t>
            </a:r>
            <a:r>
              <a:rPr lang="ru-RU" dirty="0" smtClean="0"/>
              <a:t>лет. </a:t>
            </a:r>
            <a:r>
              <a:rPr lang="ru-RU" dirty="0"/>
              <a:t>Эта категория составляет 48% пользователей в малых городах и 46% от всех пользователей Москвы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r>
              <a:rPr lang="ru-RU" dirty="0"/>
              <a:t>По данным </a:t>
            </a:r>
            <a:r>
              <a:rPr lang="en-US" dirty="0"/>
              <a:t>TNS Web Index </a:t>
            </a:r>
            <a:r>
              <a:rPr lang="ru-RU" dirty="0"/>
              <a:t>за март 2013, в топ-5 самых популярных ресурсов Интернета в России по показателю среднесуточной аудитории вошли Яндекс (35 проектов, аудитория 30,7 млн. чел.), </a:t>
            </a:r>
            <a:r>
              <a:rPr lang="en-US" dirty="0"/>
              <a:t>Mail.ru (31 </a:t>
            </a:r>
            <a:r>
              <a:rPr lang="ru-RU" dirty="0"/>
              <a:t>проект, аудитории 28 млн. чел.), </a:t>
            </a:r>
            <a:r>
              <a:rPr lang="en-US" dirty="0"/>
              <a:t>Vk.com (</a:t>
            </a:r>
            <a:r>
              <a:rPr lang="ru-RU" dirty="0"/>
              <a:t>аудитория 27,9 млн. чел.), </a:t>
            </a:r>
            <a:r>
              <a:rPr lang="en-US" dirty="0"/>
              <a:t>Odnoklassniki.ru (19 </a:t>
            </a:r>
            <a:r>
              <a:rPr lang="ru-RU" dirty="0"/>
              <a:t>млн. чел) и </a:t>
            </a:r>
            <a:r>
              <a:rPr lang="en-US" dirty="0"/>
              <a:t>Google (</a:t>
            </a:r>
            <a:r>
              <a:rPr lang="en-US" dirty="0" err="1"/>
              <a:t>ru+com</a:t>
            </a:r>
            <a:r>
              <a:rPr lang="en-US" dirty="0"/>
              <a:t>, 13,6 </a:t>
            </a:r>
            <a:r>
              <a:rPr lang="ru-RU" dirty="0"/>
              <a:t>млн. чел.).</a:t>
            </a:r>
          </a:p>
        </p:txBody>
      </p:sp>
    </p:spTree>
    <p:extLst>
      <p:ext uri="{BB962C8B-B14F-4D97-AF65-F5344CB8AC3E}">
        <p14:creationId xmlns:p14="http://schemas.microsoft.com/office/powerpoint/2010/main" val="3005554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704856" cy="5289768"/>
          </a:xfrm>
        </p:spPr>
        <p:txBody>
          <a:bodyPr/>
          <a:lstStyle/>
          <a:p>
            <a:pPr marL="4572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Варианты сайтов для турфирм</a:t>
            </a:r>
          </a:p>
          <a:p>
            <a:pPr marL="502920" indent="-457200" algn="just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Сайт визитка, </a:t>
            </a:r>
            <a:r>
              <a:rPr lang="ru-RU" dirty="0" smtClean="0">
                <a:solidFill>
                  <a:schemeClr val="tx1"/>
                </a:solidFill>
              </a:rPr>
              <a:t>на котором размещается краткая информация о фирме, услугах, контактные данные. Главная страница содержит минимальное количество графики, что обеспечивает быструю загрузку сайта.</a:t>
            </a:r>
          </a:p>
          <a:p>
            <a:pPr marL="502920" indent="-457200" algn="just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Корпоративный сайт, </a:t>
            </a:r>
            <a:r>
              <a:rPr lang="ru-RU" dirty="0" smtClean="0">
                <a:solidFill>
                  <a:schemeClr val="tx1"/>
                </a:solidFill>
              </a:rPr>
              <a:t>включает подробную информацию о фирме, подробный каталог туров, новости, отзывы, систему </a:t>
            </a:r>
            <a:r>
              <a:rPr lang="en-US" dirty="0" smtClean="0">
                <a:solidFill>
                  <a:schemeClr val="tx1"/>
                </a:solidFill>
              </a:rPr>
              <a:t>on-line </a:t>
            </a:r>
            <a:r>
              <a:rPr lang="ru-RU" dirty="0" smtClean="0">
                <a:solidFill>
                  <a:schemeClr val="tx1"/>
                </a:solidFill>
              </a:rPr>
              <a:t>бронирования.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232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731520"/>
            <a:ext cx="7704856" cy="5145752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1026" name="Picture 2" descr="C:\Users\1\Desktop\152_1024x7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806489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4394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731520"/>
            <a:ext cx="7488832" cy="478571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Популярные сайты со встроенными модулями: </a:t>
            </a:r>
            <a:r>
              <a:rPr lang="ru-RU" dirty="0" smtClean="0"/>
              <a:t>поиска тура, витрина тура, слайдер тура, каталог отелей, видео путешествия, морские круизы, социальных сетей. </a:t>
            </a:r>
          </a:p>
          <a:p>
            <a:pPr marL="45720" indent="0">
              <a:buNone/>
            </a:pPr>
            <a:r>
              <a:rPr lang="ru-RU" dirty="0" smtClean="0"/>
              <a:t>Создание сайта осуществляется путем:</a:t>
            </a:r>
          </a:p>
          <a:p>
            <a:pPr marL="502920" indent="-457200">
              <a:buAutoNum type="arabicPeriod"/>
            </a:pPr>
            <a:r>
              <a:rPr lang="ru-RU" dirty="0" smtClean="0"/>
              <a:t>Создания собственного </a:t>
            </a:r>
            <a:r>
              <a:rPr lang="en-US" dirty="0" smtClean="0"/>
              <a:t>WEB-</a:t>
            </a:r>
            <a:r>
              <a:rPr lang="ru-RU" dirty="0" smtClean="0"/>
              <a:t>сервера, т.е. компьютера обеспечивающего постоянное нахождение в интернет.</a:t>
            </a:r>
          </a:p>
          <a:p>
            <a:pPr marL="502920" indent="-457200">
              <a:buFont typeface="Georgia" pitchFamily="18" charset="0"/>
              <a:buAutoNum type="arabicPeriod"/>
            </a:pPr>
            <a:r>
              <a:rPr lang="ru-RU" dirty="0" smtClean="0"/>
              <a:t>Аренда места на сервере у провайдера. При этом необходимо зарегистрировать имя на сервере, как правило это название турфирмы. </a:t>
            </a:r>
            <a:r>
              <a:rPr lang="ru-RU" dirty="0"/>
              <a:t>Оформление сайта осуществляет </a:t>
            </a:r>
            <a:r>
              <a:rPr lang="en-US" dirty="0"/>
              <a:t>WEB – </a:t>
            </a:r>
            <a:r>
              <a:rPr lang="ru-RU" dirty="0"/>
              <a:t>мастер.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0041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704856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При создании сайта должны выполняться требования:</a:t>
            </a:r>
          </a:p>
          <a:p>
            <a:r>
              <a:rPr lang="ru-RU" dirty="0" smtClean="0"/>
              <a:t>Сайт должен быть легкодоступным, время загрузки страницы не более 1 мин.</a:t>
            </a:r>
          </a:p>
          <a:p>
            <a:r>
              <a:rPr lang="ru-RU" dirty="0" smtClean="0"/>
              <a:t>Должна быть обеспечена хорошая навигация по сайту</a:t>
            </a:r>
          </a:p>
          <a:p>
            <a:r>
              <a:rPr lang="ru-RU" dirty="0" smtClean="0"/>
              <a:t>Имя сайта должно быть легко запоминаемым</a:t>
            </a:r>
          </a:p>
          <a:p>
            <a:r>
              <a:rPr lang="ru-RU" dirty="0" smtClean="0"/>
              <a:t>Информация на сайте должна быть точной и всегда актуальной</a:t>
            </a:r>
          </a:p>
          <a:p>
            <a:r>
              <a:rPr lang="ru-RU" dirty="0" smtClean="0"/>
              <a:t>Сайт должен быть </a:t>
            </a:r>
            <a:r>
              <a:rPr lang="ru-RU" dirty="0" err="1" smtClean="0"/>
              <a:t>отрекламирован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Самая высокая активность у сайтов московских туроператоров, которые продвигают свои услуги в регионы. Ну туроператорских сайтах должна присутствовать </a:t>
            </a:r>
            <a:r>
              <a:rPr lang="ru-RU" dirty="0" smtClean="0">
                <a:solidFill>
                  <a:srgbClr val="FF0000"/>
                </a:solidFill>
              </a:rPr>
              <a:t>агентская часть</a:t>
            </a:r>
            <a:r>
              <a:rPr lang="ru-RU" dirty="0" smtClean="0">
                <a:solidFill>
                  <a:schemeClr val="tx1"/>
                </a:solidFill>
              </a:rPr>
              <a:t>, которая обеспечивает необходимую для агентов информационную поддержку. 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2324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04664"/>
            <a:ext cx="8064896" cy="597666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Для того чтобы реклама в Интернет была эффективной для турфирм, сайт должен быть прорекламирован во всех рекламных кампаниях фирмы.</a:t>
            </a:r>
          </a:p>
          <a:p>
            <a:pPr marL="45720" indent="0">
              <a:buNone/>
            </a:pPr>
            <a:r>
              <a:rPr lang="ru-RU" dirty="0" smtClean="0"/>
              <a:t>Сайт обязательно должен быть зарегистрирован во всех самых крупных российских поисковых системах:</a:t>
            </a:r>
          </a:p>
          <a:p>
            <a:r>
              <a:rPr lang="en-US" dirty="0" smtClean="0"/>
              <a:t>Yandex.ru</a:t>
            </a:r>
          </a:p>
          <a:p>
            <a:r>
              <a:rPr lang="en-US" dirty="0" smtClean="0"/>
              <a:t>Rambler.ru</a:t>
            </a:r>
          </a:p>
          <a:p>
            <a:r>
              <a:rPr lang="en-US" dirty="0" smtClean="0"/>
              <a:t>Mail.ru</a:t>
            </a:r>
          </a:p>
          <a:p>
            <a:r>
              <a:rPr lang="en-US" dirty="0" smtClean="0"/>
              <a:t>Aport.ru</a:t>
            </a:r>
          </a:p>
          <a:p>
            <a:r>
              <a:rPr lang="en-US" dirty="0" smtClean="0"/>
              <a:t>List.ru</a:t>
            </a:r>
          </a:p>
          <a:p>
            <a:r>
              <a:rPr lang="en-US" dirty="0" smtClean="0"/>
              <a:t>Atrus.ru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9018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Баннерная реклама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980728"/>
            <a:ext cx="8208912" cy="5040560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Баннер</a:t>
            </a:r>
            <a:r>
              <a:rPr lang="ru-RU" dirty="0" smtClean="0"/>
              <a:t> представляет собой графическое статистическое или анимационное изображение, которое можно разместить непосредственно на каком либо сайте, через баннерообменные сети или специализированные рекламные агентства. Пользователь, заинтересовавшись баннером, нажимает на него и переходит на рекламируемый ресурс. </a:t>
            </a:r>
          </a:p>
          <a:p>
            <a:pPr marL="45720" indent="0">
              <a:buNone/>
            </a:pPr>
            <a:r>
              <a:rPr lang="ru-RU" dirty="0"/>
              <a:t>Баннерообменная сеть - это рекламная сеть, участниками которой являются </a:t>
            </a:r>
            <a:r>
              <a:rPr lang="ru-RU" dirty="0">
                <a:solidFill>
                  <a:srgbClr val="FF0000"/>
                </a:solidFill>
                <a:hlinkClick r:id="rId2" action="ppaction://hlinkfile"/>
              </a:rPr>
              <a:t>рекламные площадки</a:t>
            </a:r>
            <a:r>
              <a:rPr lang="ru-RU" dirty="0" smtClean="0"/>
              <a:t>. </a:t>
            </a:r>
            <a:r>
              <a:rPr lang="ru-RU" dirty="0"/>
              <a:t>Большинство баннерообменных сетей - открытые, т.е. любой сайт, не противоречащий </a:t>
            </a:r>
            <a:r>
              <a:rPr lang="ru-RU" dirty="0">
                <a:hlinkClick r:id="rId3" action="ppaction://hlinkfile"/>
              </a:rPr>
              <a:t>рекламной политике</a:t>
            </a:r>
            <a:r>
              <a:rPr lang="ru-RU" dirty="0"/>
              <a:t> сети, может стать ее участником. </a:t>
            </a:r>
            <a:br>
              <a:rPr lang="ru-RU" dirty="0"/>
            </a:br>
            <a:r>
              <a:rPr lang="ru-RU" dirty="0" smtClean="0"/>
              <a:t>Баннерообменные сети: </a:t>
            </a:r>
            <a:r>
              <a:rPr lang="en-US" dirty="0" smtClean="0">
                <a:solidFill>
                  <a:srgbClr val="FF0000"/>
                </a:solidFill>
              </a:rPr>
              <a:t>farpost.com, reklama.ru, rle.ru, bizlink.ru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765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064896" cy="5361776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Популярные сайты для размещения баннерной рекламы:</a:t>
            </a:r>
          </a:p>
          <a:p>
            <a:pPr marL="45720" indent="0">
              <a:buNone/>
            </a:pPr>
            <a:r>
              <a:rPr lang="ru-RU" dirty="0" smtClean="0"/>
              <a:t>100 дорог </a:t>
            </a:r>
            <a:r>
              <a:rPr lang="en-US" dirty="0" smtClean="0">
                <a:hlinkClick r:id="rId2"/>
              </a:rPr>
              <a:t>www.tours.ru</a:t>
            </a:r>
            <a:endParaRPr lang="en-US" dirty="0" smtClean="0"/>
          </a:p>
          <a:p>
            <a:pPr marL="45720" indent="0">
              <a:buNone/>
            </a:pPr>
            <a:r>
              <a:rPr lang="ru-RU" dirty="0" smtClean="0"/>
              <a:t>Красный телефон, справочная служба по туризму</a:t>
            </a:r>
          </a:p>
          <a:p>
            <a:pPr marL="45720" indent="0">
              <a:buNone/>
            </a:pPr>
            <a:r>
              <a:rPr lang="en-US" dirty="0" smtClean="0">
                <a:hlinkClick r:id="rId3"/>
              </a:rPr>
              <a:t>www.redphone.ru</a:t>
            </a:r>
            <a:endParaRPr lang="en-US" dirty="0" smtClean="0"/>
          </a:p>
          <a:p>
            <a:pPr marL="45720" indent="0">
              <a:buNone/>
            </a:pPr>
            <a:r>
              <a:rPr lang="ru-RU" dirty="0" smtClean="0"/>
              <a:t>Туристический раздел портала «Кирилла и </a:t>
            </a:r>
            <a:r>
              <a:rPr lang="ru-RU" dirty="0" err="1" smtClean="0"/>
              <a:t>Мефодия</a:t>
            </a:r>
            <a:r>
              <a:rPr lang="ru-RU" dirty="0" smtClean="0"/>
              <a:t>»</a:t>
            </a:r>
          </a:p>
          <a:p>
            <a:pPr marL="45720" indent="0">
              <a:buNone/>
            </a:pPr>
            <a:r>
              <a:rPr lang="ru-RU" dirty="0" smtClean="0"/>
              <a:t>Сервер для путешествий </a:t>
            </a:r>
            <a:r>
              <a:rPr lang="en-US" dirty="0" smtClean="0">
                <a:hlinkClick r:id="rId4"/>
              </a:rPr>
              <a:t>www.travel.ru</a:t>
            </a:r>
            <a:endParaRPr lang="en-US" dirty="0" smtClean="0"/>
          </a:p>
          <a:p>
            <a:pPr marL="45720" indent="0">
              <a:buNone/>
            </a:pPr>
            <a:r>
              <a:rPr lang="ru-RU" dirty="0" smtClean="0"/>
              <a:t>Портал для самостоятельных путешественников</a:t>
            </a:r>
          </a:p>
          <a:p>
            <a:pPr marL="45720" indent="0">
              <a:buNone/>
            </a:pPr>
            <a:r>
              <a:rPr lang="en-US" dirty="0">
                <a:hlinkClick r:id="rId5"/>
              </a:rPr>
              <a:t>http://forum.awd.ru</a:t>
            </a:r>
            <a:r>
              <a:rPr lang="en-US" dirty="0" smtClean="0">
                <a:hlinkClick r:id="rId5"/>
              </a:rPr>
              <a:t>/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Туристическая система Туры </a:t>
            </a:r>
            <a:r>
              <a:rPr lang="ru-RU" dirty="0" err="1" smtClean="0"/>
              <a:t>ру</a:t>
            </a:r>
            <a:r>
              <a:rPr lang="ru-RU" dirty="0" smtClean="0"/>
              <a:t>. </a:t>
            </a:r>
            <a:r>
              <a:rPr lang="en-US" dirty="0" smtClean="0">
                <a:hlinkClick r:id="rId6"/>
              </a:rPr>
              <a:t>www.tury.ru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Рейтинг отелей мира  </a:t>
            </a:r>
            <a:r>
              <a:rPr lang="en-US" dirty="0" smtClean="0">
                <a:hlinkClick r:id="rId7"/>
              </a:rPr>
              <a:t>www.tophotels.ru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Ресторанный рейтинг </a:t>
            </a:r>
            <a:r>
              <a:rPr lang="en-US" dirty="0" smtClean="0"/>
              <a:t>www.restorate.ru</a:t>
            </a:r>
          </a:p>
        </p:txBody>
      </p:sp>
    </p:spTree>
    <p:extLst>
      <p:ext uri="{BB962C8B-B14F-4D97-AF65-F5344CB8AC3E}">
        <p14:creationId xmlns:p14="http://schemas.microsoft.com/office/powerpoint/2010/main" val="3416389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632848" cy="521776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dirty="0" smtClean="0"/>
              <a:t>Эффективность баннерной рекламы высока за счет совпадения целевой аудитории размещаемой рекламы и самих сайтов, посетители которых заинтересованы в приобретении туров и целенаправленно приходят на тот или иной сайт. </a:t>
            </a:r>
          </a:p>
          <a:p>
            <a:pPr marL="45720" indent="0">
              <a:buNone/>
            </a:pPr>
            <a:r>
              <a:rPr lang="ru-RU" dirty="0" smtClean="0"/>
              <a:t>Эффективность размещения рекламы можно оценить показателем </a:t>
            </a:r>
            <a:r>
              <a:rPr lang="en-US" dirty="0" smtClean="0"/>
              <a:t>CTR </a:t>
            </a:r>
            <a:endParaRPr lang="ru-RU" dirty="0" smtClean="0"/>
          </a:p>
          <a:p>
            <a:pPr marL="45720" indent="0">
              <a:buNone/>
            </a:pPr>
            <a:r>
              <a:rPr lang="ru-RU" dirty="0">
                <a:solidFill>
                  <a:srgbClr val="FF0000"/>
                </a:solidFill>
              </a:rPr>
              <a:t>«</a:t>
            </a:r>
            <a:r>
              <a:rPr lang="ru-RU" dirty="0" err="1">
                <a:solidFill>
                  <a:srgbClr val="FF0000"/>
                </a:solidFill>
              </a:rPr>
              <a:t>click-through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rate</a:t>
            </a:r>
            <a:r>
              <a:rPr lang="ru-RU" dirty="0" smtClean="0">
                <a:solidFill>
                  <a:srgbClr val="FF0000"/>
                </a:solidFill>
              </a:rPr>
              <a:t>» </a:t>
            </a:r>
            <a:r>
              <a:rPr lang="ru-RU" dirty="0" smtClean="0"/>
              <a:t>в </a:t>
            </a:r>
            <a:r>
              <a:rPr lang="ru-RU" dirty="0"/>
              <a:t>переводе означает «коэффициент </a:t>
            </a:r>
            <a:r>
              <a:rPr lang="ru-RU" dirty="0" err="1"/>
              <a:t>кликабельности</a:t>
            </a:r>
            <a:r>
              <a:rPr lang="ru-RU" dirty="0" smtClean="0"/>
              <a:t>»</a:t>
            </a:r>
          </a:p>
          <a:p>
            <a:pPr marL="45720" indent="0">
              <a:buNone/>
            </a:pPr>
            <a:r>
              <a:rPr lang="ru-RU" dirty="0"/>
              <a:t>Показатель CTR, измеряемый в процентах, является отношением количества кликов по рекламному баннеру или тексту к числу его показов. Для расчета CTR используется следующая формула: CTR=(число кликов/число показов баннера)*100. </a:t>
            </a:r>
            <a:r>
              <a:rPr lang="ru-RU" dirty="0" smtClean="0"/>
              <a:t>Например, рекламный </a:t>
            </a:r>
            <a:r>
              <a:rPr lang="ru-RU" dirty="0"/>
              <a:t>баннер был показан 1000 раз, при этом по нему перешли 20 посетителей; CTR баннера, </a:t>
            </a:r>
            <a:r>
              <a:rPr lang="ru-RU" dirty="0" smtClean="0"/>
              <a:t>составит </a:t>
            </a:r>
            <a:r>
              <a:rPr lang="ru-RU" dirty="0"/>
              <a:t>2%. </a:t>
            </a:r>
          </a:p>
        </p:txBody>
      </p:sp>
    </p:spTree>
    <p:extLst>
      <p:ext uri="{BB962C8B-B14F-4D97-AF65-F5344CB8AC3E}">
        <p14:creationId xmlns:p14="http://schemas.microsoft.com/office/powerpoint/2010/main" val="17456355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5361776"/>
          </a:xfrm>
        </p:spPr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r>
              <a:rPr lang="ru-RU" sz="4200" dirty="0" smtClean="0">
                <a:solidFill>
                  <a:srgbClr val="FF0000"/>
                </a:solidFill>
              </a:rPr>
              <a:t>Мобильная реклама</a:t>
            </a:r>
          </a:p>
          <a:p>
            <a:pPr marL="45720" indent="0">
              <a:buNone/>
            </a:pPr>
            <a:r>
              <a:rPr lang="ru-RU" sz="4200" dirty="0" smtClean="0">
                <a:solidFill>
                  <a:schemeClr val="tx1"/>
                </a:solidFill>
              </a:rPr>
              <a:t>Особенности мобильной рекламы:</a:t>
            </a:r>
          </a:p>
          <a:p>
            <a:pPr marL="45720" indent="0">
              <a:buNone/>
            </a:pPr>
            <a:r>
              <a:rPr lang="ru-RU" sz="3600" dirty="0">
                <a:latin typeface="+mj-lt"/>
              </a:rPr>
              <a:t>1) </a:t>
            </a:r>
            <a:r>
              <a:rPr lang="ru-RU" sz="3600" dirty="0" smtClean="0">
                <a:latin typeface="+mj-lt"/>
              </a:rPr>
              <a:t>Широкий охват– </a:t>
            </a:r>
            <a:r>
              <a:rPr lang="ru-RU" sz="3600" dirty="0">
                <a:latin typeface="+mj-lt"/>
              </a:rPr>
              <a:t>в РФ зарегистрировано 120 млн. абонентов (эта цифра не учитывает абонентов с несколькими сим картами) </a:t>
            </a:r>
            <a:br>
              <a:rPr lang="ru-RU" sz="3600" dirty="0">
                <a:latin typeface="+mj-lt"/>
              </a:rPr>
            </a:br>
            <a:r>
              <a:rPr lang="ru-RU" sz="3600" dirty="0">
                <a:latin typeface="+mj-lt"/>
              </a:rPr>
              <a:t>2) Доступность </a:t>
            </a:r>
            <a:r>
              <a:rPr lang="ru-RU" sz="3600" dirty="0" err="1">
                <a:latin typeface="+mj-lt"/>
              </a:rPr>
              <a:t>рекламоносителя</a:t>
            </a:r>
            <a:r>
              <a:rPr lang="ru-RU" sz="3600" dirty="0">
                <a:latin typeface="+mj-lt"/>
              </a:rPr>
              <a:t> – в отличие от других средств рекламы (компьютер, телевизор, радио и т.д. – телефон всегда включен и находится рядом с владельцем). </a:t>
            </a:r>
            <a:br>
              <a:rPr lang="ru-RU" sz="3600" dirty="0">
                <a:latin typeface="+mj-lt"/>
              </a:rPr>
            </a:br>
            <a:r>
              <a:rPr lang="ru-RU" sz="3600" dirty="0">
                <a:latin typeface="+mj-lt"/>
              </a:rPr>
              <a:t>3) Управление временем, когда клиент получает информацию. Традиционные средства рекламы обычно доводят до клиента информацию в течение длительного периода (ТВ, радио, баннеры), а, как известно, клиент делает покупки преимущественно в личное время, и рекламная информация, полученная утром по пути на работы, практически не работает. </a:t>
            </a:r>
            <a:br>
              <a:rPr lang="ru-RU" sz="3600" dirty="0">
                <a:latin typeface="+mj-lt"/>
              </a:rPr>
            </a:br>
            <a:r>
              <a:rPr lang="ru-RU" sz="3600" dirty="0">
                <a:latin typeface="+mj-lt"/>
              </a:rPr>
              <a:t>4) Стоимость 1 контакта с покупателем в среднем 20 </a:t>
            </a:r>
            <a:r>
              <a:rPr lang="ru-RU" sz="3600" dirty="0" smtClean="0">
                <a:latin typeface="+mj-lt"/>
              </a:rPr>
              <a:t>копеек. </a:t>
            </a:r>
            <a:r>
              <a:rPr lang="ru-RU" sz="3600" dirty="0">
                <a:latin typeface="+mj-lt"/>
              </a:rPr>
              <a:t>Для сравнения одно из самых бюджетных средств рекламы – раздача листовок стоит примерно 3,5 руб. за контакт. </a:t>
            </a:r>
            <a:br>
              <a:rPr lang="ru-RU" sz="3600" dirty="0">
                <a:latin typeface="+mj-lt"/>
              </a:rPr>
            </a:br>
            <a:r>
              <a:rPr lang="ru-RU" sz="3600" dirty="0">
                <a:latin typeface="+mj-lt"/>
              </a:rPr>
              <a:t>5) 100% попадание в целевую аудиторию. Рассылка происходит по собственной клиентской базе </a:t>
            </a:r>
            <a:r>
              <a:rPr lang="ru-RU" sz="3600" dirty="0" smtClean="0">
                <a:latin typeface="+mj-lt"/>
              </a:rPr>
              <a:t>.</a:t>
            </a:r>
            <a:r>
              <a:rPr lang="ru-RU" sz="3600" dirty="0">
                <a:latin typeface="+mj-lt"/>
              </a:rPr>
              <a:t/>
            </a:r>
            <a:br>
              <a:rPr lang="ru-RU" sz="3600" dirty="0">
                <a:latin typeface="+mj-lt"/>
              </a:rPr>
            </a:br>
            <a:r>
              <a:rPr lang="ru-RU" sz="3600" dirty="0">
                <a:latin typeface="+mj-lt"/>
              </a:rPr>
              <a:t>6) </a:t>
            </a:r>
            <a:r>
              <a:rPr lang="ru-RU" sz="3600" dirty="0" smtClean="0">
                <a:latin typeface="+mj-lt"/>
              </a:rPr>
              <a:t>Рекламную </a:t>
            </a:r>
            <a:r>
              <a:rPr lang="ru-RU" sz="3600" dirty="0">
                <a:latin typeface="+mj-lt"/>
              </a:rPr>
              <a:t>компанию через СМС можно запустить в течение 5 минут, для сравнения те же листовки начинают работать минимум через 2 недели (4-5 дней на дизайн, столько же на печать, дальше начало распространения</a:t>
            </a:r>
            <a:r>
              <a:rPr lang="ru-RU" sz="3600" dirty="0" smtClean="0">
                <a:latin typeface="+mj-lt"/>
              </a:rPr>
              <a:t>). </a:t>
            </a:r>
            <a:r>
              <a:rPr lang="ru-RU" sz="3600" dirty="0">
                <a:latin typeface="+mj-lt"/>
              </a:rPr>
              <a:t/>
            </a:r>
            <a:br>
              <a:rPr lang="ru-RU" sz="3600" dirty="0">
                <a:latin typeface="+mj-lt"/>
              </a:rPr>
            </a:br>
            <a:r>
              <a:rPr lang="ru-RU" sz="3600" dirty="0">
                <a:latin typeface="+mj-lt"/>
              </a:rPr>
              <a:t>7) Быстрый отклик. 50% откликов от СМС рассылок приходит на первые 3 </a:t>
            </a:r>
            <a:r>
              <a:rPr lang="ru-RU" sz="3600" dirty="0" smtClean="0">
                <a:latin typeface="+mj-lt"/>
              </a:rPr>
              <a:t>дня.</a:t>
            </a:r>
            <a:endParaRPr lang="ru-RU" sz="36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12891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92888" cy="5721816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ru-RU" sz="2600" dirty="0" smtClean="0">
                <a:solidFill>
                  <a:schemeClr val="accent6"/>
                </a:solidFill>
              </a:rPr>
              <a:t>Эффективность компьютерной рекламы</a:t>
            </a:r>
          </a:p>
          <a:p>
            <a:pPr marL="45720" indent="0">
              <a:buNone/>
            </a:pPr>
            <a:r>
              <a:rPr lang="ru-RU" sz="2300" dirty="0"/>
              <a:t>1. </a:t>
            </a:r>
            <a:r>
              <a:rPr lang="ru-RU" sz="2300" b="1" dirty="0"/>
              <a:t>Хиты</a:t>
            </a:r>
            <a:r>
              <a:rPr lang="ru-RU" sz="2300" dirty="0"/>
              <a:t> — это просмотренные страницы. Их число в единицу времени позволяет определить рекламную мощность сайта. </a:t>
            </a:r>
          </a:p>
          <a:p>
            <a:pPr marL="45720" indent="0">
              <a:buNone/>
            </a:pPr>
            <a:r>
              <a:rPr lang="ru-RU" sz="2300" dirty="0"/>
              <a:t>2. </a:t>
            </a:r>
            <a:r>
              <a:rPr lang="ru-RU" sz="2300" b="1" dirty="0"/>
              <a:t>Хосты</a:t>
            </a:r>
            <a:r>
              <a:rPr lang="ru-RU" sz="2300" dirty="0"/>
              <a:t> — уникальные пользователи, делающие хиты (просматривающие страницы). Каждому посетителю соответствует отдельный IP-адрес, с которого осуществляется доступ к ресурсу. </a:t>
            </a:r>
          </a:p>
          <a:p>
            <a:pPr marL="45720" indent="0">
              <a:buNone/>
            </a:pPr>
            <a:r>
              <a:rPr lang="ru-RU" sz="2300" dirty="0"/>
              <a:t>3. </a:t>
            </a:r>
            <a:r>
              <a:rPr lang="ru-RU" sz="2300" b="1" dirty="0"/>
              <a:t>CTR</a:t>
            </a:r>
            <a:r>
              <a:rPr lang="ru-RU" sz="2300" dirty="0"/>
              <a:t> (</a:t>
            </a:r>
            <a:r>
              <a:rPr lang="ru-RU" sz="2300" dirty="0" err="1"/>
              <a:t>Click-Through</a:t>
            </a:r>
            <a:r>
              <a:rPr lang="ru-RU" sz="2300" dirty="0"/>
              <a:t> </a:t>
            </a:r>
            <a:r>
              <a:rPr lang="ru-RU" sz="2300" dirty="0" err="1"/>
              <a:t>Rate</a:t>
            </a:r>
            <a:r>
              <a:rPr lang="ru-RU" sz="2300" dirty="0"/>
              <a:t>) — </a:t>
            </a:r>
            <a:r>
              <a:rPr lang="ru-RU" sz="2300" dirty="0" err="1"/>
              <a:t>кликабельность</a:t>
            </a:r>
            <a:r>
              <a:rPr lang="ru-RU" sz="2300" dirty="0"/>
              <a:t> рекламы. </a:t>
            </a:r>
            <a:r>
              <a:rPr lang="ru-RU" sz="2300" dirty="0" smtClean="0"/>
              <a:t>Среднее </a:t>
            </a:r>
            <a:r>
              <a:rPr lang="ru-RU" sz="2300" dirty="0"/>
              <a:t>значение CTR в Рунете варьируется от 0,1% до 3%, в редких случаях достигает 10%. </a:t>
            </a:r>
            <a:r>
              <a:rPr lang="ru-RU" sz="2300" dirty="0" smtClean="0"/>
              <a:t>Чем </a:t>
            </a:r>
            <a:r>
              <a:rPr lang="ru-RU" sz="2300" dirty="0"/>
              <a:t>ближе к тематике ресурса подобраны рекламные площадки, чем привлекательнее составлен текст объявления или нарисован баннер, тем выше CTR рекламы. </a:t>
            </a:r>
            <a:endParaRPr lang="ru-RU" sz="2300" dirty="0" smtClean="0"/>
          </a:p>
          <a:p>
            <a:pPr marL="45720" indent="0">
              <a:buNone/>
            </a:pPr>
            <a:r>
              <a:rPr lang="ru-RU" sz="2300" dirty="0" smtClean="0"/>
              <a:t>4</a:t>
            </a:r>
            <a:r>
              <a:rPr lang="ru-RU" sz="2300" dirty="0"/>
              <a:t>. </a:t>
            </a:r>
            <a:r>
              <a:rPr lang="ru-RU" sz="2300" b="1" dirty="0"/>
              <a:t>CTB</a:t>
            </a:r>
            <a:r>
              <a:rPr lang="ru-RU" sz="2300" dirty="0"/>
              <a:t> (</a:t>
            </a:r>
            <a:r>
              <a:rPr lang="ru-RU" sz="2300" dirty="0" err="1"/>
              <a:t>Click-to-buy</a:t>
            </a:r>
            <a:r>
              <a:rPr lang="ru-RU" sz="2300" dirty="0"/>
              <a:t>) — конверсия интернет-рекламы. Она равна отношению пользователей, совершивших покупку (оставивших заказ, зашедших на </a:t>
            </a:r>
            <a:r>
              <a:rPr lang="ru-RU" sz="2300" dirty="0" smtClean="0"/>
              <a:t>страницу) к </a:t>
            </a:r>
            <a:r>
              <a:rPr lang="ru-RU" sz="2300" dirty="0"/>
              <a:t>числу посетивших сайт по гиперссылке рекламного объявления. Для показателя CTB важна не только </a:t>
            </a:r>
            <a:r>
              <a:rPr lang="ru-RU" sz="2300" dirty="0" err="1" smtClean="0"/>
              <a:t>целеноправленность</a:t>
            </a:r>
            <a:r>
              <a:rPr lang="ru-RU" sz="2300" dirty="0" smtClean="0"/>
              <a:t> рекламы</a:t>
            </a:r>
            <a:r>
              <a:rPr lang="ru-RU" sz="2300" dirty="0"/>
              <a:t>, но и привлекательность самого предложения товара или услуги. При комплексной раскрутке сайта для увеличения конверсии рекламы нередко прибегают к написанию продающих текстов. </a:t>
            </a:r>
          </a:p>
          <a:p>
            <a:pPr marL="45720" indent="0">
              <a:buNone/>
            </a:pPr>
            <a:r>
              <a:rPr lang="ru-RU" sz="2300" dirty="0"/>
              <a:t>5. </a:t>
            </a:r>
            <a:r>
              <a:rPr lang="ru-RU" sz="2300" b="1" dirty="0"/>
              <a:t>CTI</a:t>
            </a:r>
            <a:r>
              <a:rPr lang="ru-RU" sz="2300" dirty="0"/>
              <a:t> (</a:t>
            </a:r>
            <a:r>
              <a:rPr lang="ru-RU" sz="2300" dirty="0" err="1"/>
              <a:t>Click-to-interеst</a:t>
            </a:r>
            <a:r>
              <a:rPr lang="ru-RU" sz="2300" dirty="0"/>
              <a:t>) определяет количество посетителей, заинтересовавшихся рекламным предложением, т.е. просмотревших несколько страниц сайта, вернувшихся на него через некоторое время, запросивших дополнительную информацию или сохранивших адрес ресурса. </a:t>
            </a:r>
          </a:p>
          <a:p>
            <a:pPr marL="45720" indent="0">
              <a:buNone/>
            </a:pPr>
            <a:r>
              <a:rPr lang="ru-RU" sz="2300" dirty="0"/>
              <a:t>6. </a:t>
            </a:r>
            <a:r>
              <a:rPr lang="ru-RU" sz="2300" b="1" dirty="0"/>
              <a:t>VTR</a:t>
            </a:r>
            <a:r>
              <a:rPr lang="ru-RU" sz="2300" dirty="0"/>
              <a:t> (</a:t>
            </a:r>
            <a:r>
              <a:rPr lang="ru-RU" sz="2300" dirty="0" err="1"/>
              <a:t>View-Trough-Rate</a:t>
            </a:r>
            <a:r>
              <a:rPr lang="ru-RU" sz="2300" dirty="0"/>
              <a:t>) — характеристика субъективной привлекательности интернет-рекламы (соотношение числа просмотров к количеству показов).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1374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5577800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>
                <a:solidFill>
                  <a:schemeClr val="accent6"/>
                </a:solidFill>
              </a:rPr>
              <a:t>Источники данных</a:t>
            </a:r>
          </a:p>
          <a:p>
            <a:pPr marL="45720" indent="0">
              <a:buNone/>
            </a:pPr>
            <a:r>
              <a:rPr lang="ru-RU" dirty="0"/>
              <a:t>Данные о показателях эффективности рекламы собираются посредством счетчиков, установленных на веб-сайтах, или логов сервера, фиксирующих информацию о посещаемости. Ряд ресурсов (</a:t>
            </a:r>
            <a:r>
              <a:rPr lang="ru-RU" dirty="0" err="1">
                <a:solidFill>
                  <a:schemeClr val="accent6"/>
                </a:solidFill>
              </a:rPr>
              <a:t>Google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 err="1">
                <a:solidFill>
                  <a:schemeClr val="accent6"/>
                </a:solidFill>
              </a:rPr>
              <a:t>Analytics</a:t>
            </a:r>
            <a:r>
              <a:rPr lang="ru-RU" dirty="0">
                <a:solidFill>
                  <a:schemeClr val="accent6"/>
                </a:solidFill>
              </a:rPr>
              <a:t>, </a:t>
            </a:r>
            <a:r>
              <a:rPr lang="ru-RU" dirty="0" err="1">
                <a:solidFill>
                  <a:schemeClr val="accent6"/>
                </a:solidFill>
              </a:rPr>
              <a:t>Яндекс.Метрика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dirty="0"/>
              <a:t>и др.) позволяют в автоматическом режиме анализировать количество показов, кликов, информацию о посетителях (IP-адрес, анкеты регистрации и т.д.).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33217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857720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Рейтинг самых посещаемых сайтов мира:</a:t>
            </a:r>
          </a:p>
          <a:p>
            <a:pPr marL="502920" indent="-457200">
              <a:buAutoNum type="arabicPeriod"/>
            </a:pPr>
            <a:r>
              <a:rPr lang="en-US" dirty="0" smtClean="0"/>
              <a:t>Google</a:t>
            </a:r>
          </a:p>
          <a:p>
            <a:pPr marL="502920" indent="-457200">
              <a:buAutoNum type="arabicPeriod"/>
            </a:pPr>
            <a:r>
              <a:rPr lang="en-US" dirty="0" smtClean="0"/>
              <a:t>Facebook</a:t>
            </a:r>
          </a:p>
          <a:p>
            <a:pPr marL="502920" indent="-457200">
              <a:buAutoNum type="arabicPeriod"/>
            </a:pPr>
            <a:r>
              <a:rPr lang="en-US" dirty="0" err="1" smtClean="0"/>
              <a:t>Youtube</a:t>
            </a:r>
            <a:endParaRPr lang="en-US" dirty="0" smtClean="0"/>
          </a:p>
          <a:p>
            <a:pPr marL="502920" indent="-457200">
              <a:buAutoNum type="arabicPeriod"/>
            </a:pPr>
            <a:r>
              <a:rPr lang="en-US" dirty="0" smtClean="0"/>
              <a:t>Yahoo</a:t>
            </a:r>
          </a:p>
          <a:p>
            <a:pPr marL="502920" indent="-457200">
              <a:buAutoNum type="arabicPeriod"/>
            </a:pPr>
            <a:r>
              <a:rPr lang="en-US" dirty="0" err="1" smtClean="0"/>
              <a:t>Baidu</a:t>
            </a:r>
            <a:endParaRPr lang="en-US" dirty="0" smtClean="0"/>
          </a:p>
          <a:p>
            <a:pPr marL="502920" indent="-457200">
              <a:buAutoNum type="arabicPeriod"/>
            </a:pPr>
            <a:r>
              <a:rPr lang="en-US" dirty="0" smtClean="0"/>
              <a:t>Bing</a:t>
            </a:r>
          </a:p>
          <a:p>
            <a:pPr marL="502920" indent="-457200">
              <a:buAutoNum type="arabicPeriod"/>
            </a:pPr>
            <a:r>
              <a:rPr lang="en-US" dirty="0" smtClean="0"/>
              <a:t>Amazon</a:t>
            </a:r>
          </a:p>
          <a:p>
            <a:pPr marL="502920" indent="-457200">
              <a:buAutoNum type="arabicPeriod"/>
            </a:pPr>
            <a:r>
              <a:rPr lang="en-US" dirty="0" err="1" smtClean="0"/>
              <a:t>Ebay</a:t>
            </a:r>
            <a:endParaRPr lang="en-US" dirty="0" smtClean="0"/>
          </a:p>
          <a:p>
            <a:pPr marL="502920" indent="-457200">
              <a:buAutoNum type="arabicPeriod"/>
            </a:pPr>
            <a:r>
              <a:rPr lang="en-US" smtClean="0"/>
              <a:t>Pay Pal</a:t>
            </a:r>
            <a:endParaRPr lang="en-US" dirty="0" smtClean="0"/>
          </a:p>
          <a:p>
            <a:pPr marL="502920" indent="-457200">
              <a:buAutoNum type="arabicPeriod"/>
            </a:pPr>
            <a:r>
              <a:rPr lang="en-US" dirty="0" smtClean="0"/>
              <a:t>Apple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33764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865</TotalTime>
  <Words>3516</Words>
  <Application>Microsoft Office PowerPoint</Application>
  <PresentationFormat>Экран (4:3)</PresentationFormat>
  <Paragraphs>209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Воздушный поток</vt:lpstr>
      <vt:lpstr>Реклама в прессе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Печатная реклама</vt:lpstr>
      <vt:lpstr>Презентация PowerPoint</vt:lpstr>
      <vt:lpstr>Радиореклама</vt:lpstr>
      <vt:lpstr>Презентация PowerPoint</vt:lpstr>
      <vt:lpstr>Презентация PowerPoint</vt:lpstr>
      <vt:lpstr>Телевизионная реклама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Прямая почтовая реклама</vt:lpstr>
      <vt:lpstr>Презентация PowerPoint</vt:lpstr>
      <vt:lpstr>Презентация PowerPoint</vt:lpstr>
      <vt:lpstr>Презентация PowerPoint</vt:lpstr>
      <vt:lpstr>Презентация PowerPoint</vt:lpstr>
      <vt:lpstr>Наружная реклама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Компьютерная реклама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Баннерная реклама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Реклама в прессе</dc:title>
  <dc:creator>User</dc:creator>
  <cp:lastModifiedBy>1</cp:lastModifiedBy>
  <cp:revision>101</cp:revision>
  <dcterms:created xsi:type="dcterms:W3CDTF">2013-04-22T18:49:14Z</dcterms:created>
  <dcterms:modified xsi:type="dcterms:W3CDTF">2013-05-13T23:48:53Z</dcterms:modified>
</cp:coreProperties>
</file>