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1" r:id="rId1"/>
  </p:sldMasterIdLst>
  <p:notesMasterIdLst>
    <p:notesMasterId r:id="rId104"/>
  </p:notesMasterIdLst>
  <p:handoutMasterIdLst>
    <p:handoutMasterId r:id="rId105"/>
  </p:handoutMasterIdLst>
  <p:sldIdLst>
    <p:sldId id="256" r:id="rId2"/>
    <p:sldId id="257" r:id="rId3"/>
    <p:sldId id="264" r:id="rId4"/>
    <p:sldId id="480" r:id="rId5"/>
    <p:sldId id="481" r:id="rId6"/>
    <p:sldId id="490" r:id="rId7"/>
    <p:sldId id="482" r:id="rId8"/>
    <p:sldId id="503" r:id="rId9"/>
    <p:sldId id="483" r:id="rId10"/>
    <p:sldId id="491" r:id="rId11"/>
    <p:sldId id="492" r:id="rId12"/>
    <p:sldId id="493" r:id="rId13"/>
    <p:sldId id="494" r:id="rId14"/>
    <p:sldId id="497" r:id="rId15"/>
    <p:sldId id="484" r:id="rId16"/>
    <p:sldId id="485" r:id="rId17"/>
    <p:sldId id="495" r:id="rId18"/>
    <p:sldId id="496" r:id="rId19"/>
    <p:sldId id="498" r:id="rId20"/>
    <p:sldId id="499" r:id="rId21"/>
    <p:sldId id="500" r:id="rId22"/>
    <p:sldId id="504" r:id="rId23"/>
    <p:sldId id="507" r:id="rId24"/>
    <p:sldId id="460" r:id="rId25"/>
    <p:sldId id="453" r:id="rId26"/>
    <p:sldId id="461" r:id="rId27"/>
    <p:sldId id="462" r:id="rId28"/>
    <p:sldId id="463" r:id="rId29"/>
    <p:sldId id="454" r:id="rId30"/>
    <p:sldId id="508" r:id="rId31"/>
    <p:sldId id="455" r:id="rId32"/>
    <p:sldId id="456" r:id="rId33"/>
    <p:sldId id="509" r:id="rId34"/>
    <p:sldId id="510" r:id="rId35"/>
    <p:sldId id="511" r:id="rId36"/>
    <p:sldId id="457" r:id="rId37"/>
    <p:sldId id="458" r:id="rId38"/>
    <p:sldId id="512" r:id="rId39"/>
    <p:sldId id="513" r:id="rId40"/>
    <p:sldId id="514" r:id="rId41"/>
    <p:sldId id="515" r:id="rId42"/>
    <p:sldId id="517" r:id="rId43"/>
    <p:sldId id="516" r:id="rId44"/>
    <p:sldId id="518" r:id="rId45"/>
    <p:sldId id="519" r:id="rId46"/>
    <p:sldId id="521" r:id="rId47"/>
    <p:sldId id="520" r:id="rId48"/>
    <p:sldId id="522" r:id="rId49"/>
    <p:sldId id="523" r:id="rId50"/>
    <p:sldId id="524" r:id="rId51"/>
    <p:sldId id="574" r:id="rId52"/>
    <p:sldId id="525" r:id="rId53"/>
    <p:sldId id="526" r:id="rId54"/>
    <p:sldId id="527" r:id="rId55"/>
    <p:sldId id="528" r:id="rId56"/>
    <p:sldId id="529" r:id="rId57"/>
    <p:sldId id="530" r:id="rId58"/>
    <p:sldId id="489" r:id="rId59"/>
    <p:sldId id="540" r:id="rId60"/>
    <p:sldId id="566" r:id="rId61"/>
    <p:sldId id="561" r:id="rId62"/>
    <p:sldId id="541" r:id="rId63"/>
    <p:sldId id="543" r:id="rId64"/>
    <p:sldId id="575" r:id="rId65"/>
    <p:sldId id="544" r:id="rId66"/>
    <p:sldId id="545" r:id="rId67"/>
    <p:sldId id="546" r:id="rId68"/>
    <p:sldId id="547" r:id="rId69"/>
    <p:sldId id="548" r:id="rId70"/>
    <p:sldId id="549" r:id="rId71"/>
    <p:sldId id="550" r:id="rId72"/>
    <p:sldId id="551" r:id="rId73"/>
    <p:sldId id="552" r:id="rId74"/>
    <p:sldId id="553" r:id="rId75"/>
    <p:sldId id="554" r:id="rId76"/>
    <p:sldId id="555" r:id="rId77"/>
    <p:sldId id="556" r:id="rId78"/>
    <p:sldId id="557" r:id="rId79"/>
    <p:sldId id="558" r:id="rId80"/>
    <p:sldId id="559" r:id="rId81"/>
    <p:sldId id="560" r:id="rId82"/>
    <p:sldId id="576" r:id="rId83"/>
    <p:sldId id="577" r:id="rId84"/>
    <p:sldId id="562" r:id="rId85"/>
    <p:sldId id="531" r:id="rId86"/>
    <p:sldId id="534" r:id="rId87"/>
    <p:sldId id="535" r:id="rId88"/>
    <p:sldId id="532" r:id="rId89"/>
    <p:sldId id="536" r:id="rId90"/>
    <p:sldId id="538" r:id="rId91"/>
    <p:sldId id="539" r:id="rId92"/>
    <p:sldId id="563" r:id="rId93"/>
    <p:sldId id="564" r:id="rId94"/>
    <p:sldId id="567" r:id="rId95"/>
    <p:sldId id="568" r:id="rId96"/>
    <p:sldId id="569" r:id="rId97"/>
    <p:sldId id="565" r:id="rId98"/>
    <p:sldId id="570" r:id="rId99"/>
    <p:sldId id="571" r:id="rId100"/>
    <p:sldId id="572" r:id="rId101"/>
    <p:sldId id="578" r:id="rId102"/>
    <p:sldId id="452" r:id="rId103"/>
  </p:sldIdLst>
  <p:sldSz cx="9144000" cy="6858000" type="screen4x3"/>
  <p:notesSz cx="6858000" cy="9144000"/>
  <p:custDataLst>
    <p:tags r:id="rId106"/>
  </p:custDataLst>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C00"/>
    <a:srgbClr val="005426"/>
    <a:srgbClr val="D3DB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84" autoAdjust="0"/>
    <p:restoredTop sz="94660"/>
  </p:normalViewPr>
  <p:slideViewPr>
    <p:cSldViewPr>
      <p:cViewPr varScale="1">
        <p:scale>
          <a:sx n="92" d="100"/>
          <a:sy n="92" d="100"/>
        </p:scale>
        <p:origin x="750" y="90"/>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p:cViewPr varScale="1">
        <p:scale>
          <a:sx n="60" d="100"/>
          <a:sy n="60" d="100"/>
        </p:scale>
        <p:origin x="-24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4FD502C-37C8-4396-BE20-1AF2039DCA6F}" type="datetimeFigureOut">
              <a:rPr lang="ru-RU"/>
              <a:pPr>
                <a:defRPr/>
              </a:pPr>
              <a:t>10.02.2015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56E1189-DA5B-47A1-8BC4-E0B5C6CDC5C9}" type="slidenum">
              <a:rPr lang="ru-RU"/>
              <a:pPr>
                <a:defRPr/>
              </a:pPr>
              <a:t>‹#›</a:t>
            </a:fld>
            <a:endParaRPr lang="ru-RU"/>
          </a:p>
        </p:txBody>
      </p:sp>
    </p:spTree>
    <p:extLst>
      <p:ext uri="{BB962C8B-B14F-4D97-AF65-F5344CB8AC3E}">
        <p14:creationId xmlns:p14="http://schemas.microsoft.com/office/powerpoint/2010/main" val="265503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ltLang="ru-R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ltLang="ru-RU"/>
          </a:p>
        </p:txBody>
      </p:sp>
      <p:sp>
        <p:nvSpPr>
          <p:cNvPr id="1136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smtClean="0"/>
              <a:t>Образец текста</a:t>
            </a:r>
          </a:p>
          <a:p>
            <a:pPr lvl="1"/>
            <a:r>
              <a:rPr lang="ru-RU" altLang="ru-RU" noProof="0" smtClean="0"/>
              <a:t>Второй уровень</a:t>
            </a:r>
          </a:p>
          <a:p>
            <a:pPr lvl="2"/>
            <a:r>
              <a:rPr lang="ru-RU" altLang="ru-RU" noProof="0" smtClean="0"/>
              <a:t>Третий уровень</a:t>
            </a:r>
          </a:p>
          <a:p>
            <a:pPr lvl="3"/>
            <a:r>
              <a:rPr lang="ru-RU" altLang="ru-RU" noProof="0" smtClean="0"/>
              <a:t>Четвертый уровень</a:t>
            </a:r>
          </a:p>
          <a:p>
            <a:pPr lvl="4"/>
            <a:r>
              <a:rPr lang="ru-RU" altLang="ru-RU" noProof="0"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lt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08260A9-3E17-4ACA-B9D0-67F71113FFB5}" type="slidenum">
              <a:rPr lang="ru-RU" altLang="ru-RU"/>
              <a:pPr>
                <a:defRPr/>
              </a:pPr>
              <a:t>‹#›</a:t>
            </a:fld>
            <a:endParaRPr lang="ru-RU" altLang="ru-RU"/>
          </a:p>
        </p:txBody>
      </p:sp>
    </p:spTree>
    <p:extLst>
      <p:ext uri="{BB962C8B-B14F-4D97-AF65-F5344CB8AC3E}">
        <p14:creationId xmlns:p14="http://schemas.microsoft.com/office/powerpoint/2010/main" val="60234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1</a:t>
            </a:fld>
            <a:endParaRPr lang="ru-RU" altLang="ru-RU"/>
          </a:p>
        </p:txBody>
      </p:sp>
    </p:spTree>
    <p:extLst>
      <p:ext uri="{BB962C8B-B14F-4D97-AF65-F5344CB8AC3E}">
        <p14:creationId xmlns:p14="http://schemas.microsoft.com/office/powerpoint/2010/main" val="115975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a:t>
            </a:fld>
            <a:endParaRPr lang="ru-RU" altLang="ru-RU"/>
          </a:p>
        </p:txBody>
      </p:sp>
    </p:spTree>
    <p:extLst>
      <p:ext uri="{BB962C8B-B14F-4D97-AF65-F5344CB8AC3E}">
        <p14:creationId xmlns:p14="http://schemas.microsoft.com/office/powerpoint/2010/main" val="313585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3</a:t>
            </a:fld>
            <a:endParaRPr lang="ru-RU" altLang="ru-RU"/>
          </a:p>
        </p:txBody>
      </p:sp>
    </p:spTree>
    <p:extLst>
      <p:ext uri="{BB962C8B-B14F-4D97-AF65-F5344CB8AC3E}">
        <p14:creationId xmlns:p14="http://schemas.microsoft.com/office/powerpoint/2010/main" val="745823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24</a:t>
            </a:fld>
            <a:endParaRPr lang="ru-RU" altLang="ru-RU"/>
          </a:p>
        </p:txBody>
      </p:sp>
    </p:spTree>
    <p:extLst>
      <p:ext uri="{BB962C8B-B14F-4D97-AF65-F5344CB8AC3E}">
        <p14:creationId xmlns:p14="http://schemas.microsoft.com/office/powerpoint/2010/main" val="3662502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58</a:t>
            </a:fld>
            <a:endParaRPr lang="ru-RU" altLang="ru-RU"/>
          </a:p>
        </p:txBody>
      </p:sp>
    </p:spTree>
    <p:extLst>
      <p:ext uri="{BB962C8B-B14F-4D97-AF65-F5344CB8AC3E}">
        <p14:creationId xmlns:p14="http://schemas.microsoft.com/office/powerpoint/2010/main" val="1425751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C08260A9-3E17-4ACA-B9D0-67F71113FFB5}" type="slidenum">
              <a:rPr lang="ru-RU" altLang="ru-RU" smtClean="0"/>
              <a:pPr>
                <a:defRPr/>
              </a:pPr>
              <a:t>102</a:t>
            </a:fld>
            <a:endParaRPr lang="ru-RU" altLang="ru-RU"/>
          </a:p>
        </p:txBody>
      </p:sp>
    </p:spTree>
    <p:extLst>
      <p:ext uri="{BB962C8B-B14F-4D97-AF65-F5344CB8AC3E}">
        <p14:creationId xmlns:p14="http://schemas.microsoft.com/office/powerpoint/2010/main" val="1612664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140825" cy="6851650"/>
            <a:chOff x="0" y="4"/>
            <a:chExt cx="5758" cy="4316"/>
          </a:xfrm>
        </p:grpSpPr>
        <p:grpSp>
          <p:nvGrpSpPr>
            <p:cNvPr id="5" name="Group 3"/>
            <p:cNvGrpSpPr>
              <a:grpSpLocks/>
            </p:cNvGrpSpPr>
            <p:nvPr/>
          </p:nvGrpSpPr>
          <p:grpSpPr bwMode="auto">
            <a:xfrm>
              <a:off x="0" y="1161"/>
              <a:ext cx="5758" cy="3159"/>
              <a:chOff x="0" y="1161"/>
              <a:chExt cx="5758" cy="3159"/>
            </a:xfrm>
          </p:grpSpPr>
          <p:sp>
            <p:nvSpPr>
              <p:cNvPr id="16" name="Freeform 4"/>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7" name="Freeform 5"/>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6" name="Freeform 6"/>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7" name="Freeform 7"/>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8"/>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9" name="Group 9"/>
            <p:cNvGrpSpPr>
              <a:grpSpLocks/>
            </p:cNvGrpSpPr>
            <p:nvPr/>
          </p:nvGrpSpPr>
          <p:grpSpPr bwMode="auto">
            <a:xfrm>
              <a:off x="348" y="4"/>
              <a:ext cx="5410" cy="4316"/>
              <a:chOff x="348" y="4"/>
              <a:chExt cx="5410" cy="4316"/>
            </a:xfrm>
          </p:grpSpPr>
          <p:sp>
            <p:nvSpPr>
              <p:cNvPr id="10" name="Freeform 10"/>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 name="Freeform 11"/>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12"/>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 name="Freeform 13"/>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4" name="Freeform 14"/>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5" name="Freeform 15"/>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5184" name="Rectangle 16"/>
          <p:cNvSpPr>
            <a:spLocks noGrp="1" noChangeArrowheads="1"/>
          </p:cNvSpPr>
          <p:nvPr>
            <p:ph type="ctrTitle" sz="quarter"/>
          </p:nvPr>
        </p:nvSpPr>
        <p:spPr>
          <a:xfrm>
            <a:off x="1066800" y="1997075"/>
            <a:ext cx="7086600" cy="1431925"/>
          </a:xfrm>
        </p:spPr>
        <p:txBody>
          <a:bodyPr anchor="b"/>
          <a:lstStyle>
            <a:lvl1pPr>
              <a:defRPr/>
            </a:lvl1pPr>
          </a:lstStyle>
          <a:p>
            <a:pPr lvl="0"/>
            <a:r>
              <a:rPr lang="ru-RU" altLang="ru-RU" noProof="0" smtClean="0"/>
              <a:t>Образец заголовка</a:t>
            </a:r>
          </a:p>
        </p:txBody>
      </p:sp>
      <p:sp>
        <p:nvSpPr>
          <p:cNvPr id="135185"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pPr lvl="0"/>
            <a:r>
              <a:rPr lang="ru-RU" altLang="ru-RU" noProof="0" smtClean="0"/>
              <a:t>Образец подзаголовка</a:t>
            </a:r>
          </a:p>
        </p:txBody>
      </p:sp>
      <p:sp>
        <p:nvSpPr>
          <p:cNvPr id="18" name="Rectangle 18"/>
          <p:cNvSpPr>
            <a:spLocks noGrp="1" noChangeArrowheads="1"/>
          </p:cNvSpPr>
          <p:nvPr>
            <p:ph type="dt" sz="quarter" idx="10"/>
          </p:nvPr>
        </p:nvSpPr>
        <p:spPr/>
        <p:txBody>
          <a:bodyPr/>
          <a:lstStyle>
            <a:lvl1pPr>
              <a:defRPr/>
            </a:lvl1pPr>
          </a:lstStyle>
          <a:p>
            <a:pPr>
              <a:defRPr/>
            </a:pPr>
            <a:fld id="{3085C180-7849-434A-A669-ACA77ACC8903}" type="datetime1">
              <a:rPr lang="ru-RU" altLang="ru-RU"/>
              <a:pPr>
                <a:defRPr/>
              </a:pPr>
              <a:t>10.02.2015</a:t>
            </a:fld>
            <a:endParaRPr lang="ru-RU" altLang="ru-RU"/>
          </a:p>
        </p:txBody>
      </p:sp>
      <p:sp>
        <p:nvSpPr>
          <p:cNvPr id="19" name="Rectangle 19"/>
          <p:cNvSpPr>
            <a:spLocks noGrp="1" noChangeArrowheads="1"/>
          </p:cNvSpPr>
          <p:nvPr>
            <p:ph type="ftr" sz="quarter" idx="11"/>
          </p:nvPr>
        </p:nvSpPr>
        <p:spPr>
          <a:xfrm>
            <a:off x="3352800" y="6248400"/>
            <a:ext cx="2895600" cy="457200"/>
          </a:xfrm>
        </p:spPr>
        <p:txBody>
          <a:bodyPr/>
          <a:lstStyle>
            <a:lvl1pPr>
              <a:defRPr/>
            </a:lvl1pPr>
          </a:lstStyle>
          <a:p>
            <a:pPr>
              <a:defRPr/>
            </a:pPr>
            <a:endParaRPr lang="ru-RU" altLang="ru-RU"/>
          </a:p>
        </p:txBody>
      </p:sp>
      <p:sp>
        <p:nvSpPr>
          <p:cNvPr id="20" name="Rectangle 20"/>
          <p:cNvSpPr>
            <a:spLocks noGrp="1" noChangeArrowheads="1"/>
          </p:cNvSpPr>
          <p:nvPr>
            <p:ph type="sldNum" sz="quarter" idx="12"/>
          </p:nvPr>
        </p:nvSpPr>
        <p:spPr/>
        <p:txBody>
          <a:bodyPr/>
          <a:lstStyle>
            <a:lvl1pPr>
              <a:defRPr/>
            </a:lvl1pPr>
          </a:lstStyle>
          <a:p>
            <a:pPr>
              <a:defRPr/>
            </a:pPr>
            <a:fld id="{64B75554-0CB9-4F42-A183-DD773225999A}" type="slidenum">
              <a:rPr lang="ru-RU" altLang="ru-RU"/>
              <a:pPr>
                <a:defRPr/>
              </a:pPr>
              <a:t>‹#›</a:t>
            </a:fld>
            <a:endParaRPr lang="ru-RU" altLang="ru-RU"/>
          </a:p>
        </p:txBody>
      </p:sp>
    </p:spTree>
    <p:extLst>
      <p:ext uri="{BB962C8B-B14F-4D97-AF65-F5344CB8AC3E}">
        <p14:creationId xmlns:p14="http://schemas.microsoft.com/office/powerpoint/2010/main" val="25725326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3EC7F3D-6E3B-4F75-AFBF-17BE89F866A4}" type="datetime1">
              <a:rPr lang="ru-RU" altLang="ru-RU"/>
              <a:pPr>
                <a:defRPr/>
              </a:pPr>
              <a:t>10.02.2015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65A431FF-D6C5-4C95-85BE-259EC2EC98E8}" type="slidenum">
              <a:rPr lang="ru-RU" altLang="ru-RU"/>
              <a:pPr>
                <a:defRPr/>
              </a:pPr>
              <a:t>‹#›</a:t>
            </a:fld>
            <a:endParaRPr lang="ru-RU" altLang="ru-RU"/>
          </a:p>
        </p:txBody>
      </p:sp>
    </p:spTree>
    <p:extLst>
      <p:ext uri="{BB962C8B-B14F-4D97-AF65-F5344CB8AC3E}">
        <p14:creationId xmlns:p14="http://schemas.microsoft.com/office/powerpoint/2010/main" val="2727234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7"/>
          <p:cNvSpPr>
            <a:spLocks noGrp="1" noChangeArrowheads="1"/>
          </p:cNvSpPr>
          <p:nvPr>
            <p:ph type="dt" sz="half" idx="10"/>
          </p:nvPr>
        </p:nvSpPr>
        <p:spPr>
          <a:ln/>
        </p:spPr>
        <p:txBody>
          <a:bodyPr/>
          <a:lstStyle>
            <a:lvl1pPr>
              <a:defRPr/>
            </a:lvl1pPr>
          </a:lstStyle>
          <a:p>
            <a:pPr>
              <a:defRPr/>
            </a:pPr>
            <a:fld id="{FE1C5D5D-A2B5-4D69-A413-7320CFA8E190}" type="datetime1">
              <a:rPr lang="ru-RU" altLang="ru-RU"/>
              <a:pPr>
                <a:defRPr/>
              </a:pPr>
              <a:t>10.02.2015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945DA011-E930-4BDC-9BBD-0C17AD09469E}" type="slidenum">
              <a:rPr lang="ru-RU" altLang="ru-RU"/>
              <a:pPr>
                <a:defRPr/>
              </a:pPr>
              <a:t>‹#›</a:t>
            </a:fld>
            <a:endParaRPr lang="ru-RU" altLang="ru-RU"/>
          </a:p>
        </p:txBody>
      </p:sp>
    </p:spTree>
    <p:extLst>
      <p:ext uri="{BB962C8B-B14F-4D97-AF65-F5344CB8AC3E}">
        <p14:creationId xmlns:p14="http://schemas.microsoft.com/office/powerpoint/2010/main" val="355963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13D13E2E-DB56-4FFE-A32D-6CFBD3ED9699}" type="datetime1">
              <a:rPr lang="ru-RU" altLang="ru-RU"/>
              <a:pPr>
                <a:defRPr/>
              </a:pPr>
              <a:t>10.02.2015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32973A06-D50F-4249-ADC0-92233E2C83B3}" type="slidenum">
              <a:rPr lang="ru-RU" altLang="ru-RU"/>
              <a:pPr>
                <a:defRPr/>
              </a:pPr>
              <a:t>‹#›</a:t>
            </a:fld>
            <a:endParaRPr lang="ru-RU" altLang="ru-RU"/>
          </a:p>
        </p:txBody>
      </p:sp>
    </p:spTree>
    <p:extLst>
      <p:ext uri="{BB962C8B-B14F-4D97-AF65-F5344CB8AC3E}">
        <p14:creationId xmlns:p14="http://schemas.microsoft.com/office/powerpoint/2010/main" val="4855825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7"/>
          <p:cNvSpPr>
            <a:spLocks noGrp="1" noChangeArrowheads="1"/>
          </p:cNvSpPr>
          <p:nvPr>
            <p:ph type="dt" sz="half" idx="10"/>
          </p:nvPr>
        </p:nvSpPr>
        <p:spPr>
          <a:ln/>
        </p:spPr>
        <p:txBody>
          <a:bodyPr/>
          <a:lstStyle>
            <a:lvl1pPr>
              <a:defRPr/>
            </a:lvl1pPr>
          </a:lstStyle>
          <a:p>
            <a:pPr>
              <a:defRPr/>
            </a:pPr>
            <a:fld id="{087717FD-0E0D-430D-AE25-CF021519157F}" type="datetime1">
              <a:rPr lang="ru-RU" altLang="ru-RU"/>
              <a:pPr>
                <a:defRPr/>
              </a:pPr>
              <a:t>10.02.2015</a:t>
            </a:fld>
            <a:endParaRPr lang="ru-RU" altLang="ru-RU"/>
          </a:p>
        </p:txBody>
      </p:sp>
      <p:sp>
        <p:nvSpPr>
          <p:cNvPr id="8"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19"/>
          <p:cNvSpPr>
            <a:spLocks noGrp="1" noChangeArrowheads="1"/>
          </p:cNvSpPr>
          <p:nvPr>
            <p:ph type="sldNum" sz="quarter" idx="12"/>
          </p:nvPr>
        </p:nvSpPr>
        <p:spPr>
          <a:ln/>
        </p:spPr>
        <p:txBody>
          <a:bodyPr/>
          <a:lstStyle>
            <a:lvl1pPr>
              <a:defRPr/>
            </a:lvl1pPr>
          </a:lstStyle>
          <a:p>
            <a:pPr>
              <a:defRPr/>
            </a:pPr>
            <a:fld id="{23153D7E-1A31-4183-BA21-1C3EFE19F229}" type="slidenum">
              <a:rPr lang="ru-RU" altLang="ru-RU"/>
              <a:pPr>
                <a:defRPr/>
              </a:pPr>
              <a:t>‹#›</a:t>
            </a:fld>
            <a:endParaRPr lang="ru-RU" altLang="ru-RU"/>
          </a:p>
        </p:txBody>
      </p:sp>
    </p:spTree>
    <p:extLst>
      <p:ext uri="{BB962C8B-B14F-4D97-AF65-F5344CB8AC3E}">
        <p14:creationId xmlns:p14="http://schemas.microsoft.com/office/powerpoint/2010/main" val="2795530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7"/>
          <p:cNvSpPr>
            <a:spLocks noGrp="1" noChangeArrowheads="1"/>
          </p:cNvSpPr>
          <p:nvPr>
            <p:ph type="dt" sz="half" idx="10"/>
          </p:nvPr>
        </p:nvSpPr>
        <p:spPr>
          <a:ln/>
        </p:spPr>
        <p:txBody>
          <a:bodyPr/>
          <a:lstStyle>
            <a:lvl1pPr>
              <a:defRPr/>
            </a:lvl1pPr>
          </a:lstStyle>
          <a:p>
            <a:pPr>
              <a:defRPr/>
            </a:pPr>
            <a:fld id="{C483414E-78E1-48AA-938A-AD9E1320630E}" type="datetime1">
              <a:rPr lang="ru-RU" altLang="ru-RU"/>
              <a:pPr>
                <a:defRPr/>
              </a:pPr>
              <a:t>10.02.2015</a:t>
            </a:fld>
            <a:endParaRPr lang="ru-RU" altLang="ru-RU"/>
          </a:p>
        </p:txBody>
      </p:sp>
      <p:sp>
        <p:nvSpPr>
          <p:cNvPr id="4"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19"/>
          <p:cNvSpPr>
            <a:spLocks noGrp="1" noChangeArrowheads="1"/>
          </p:cNvSpPr>
          <p:nvPr>
            <p:ph type="sldNum" sz="quarter" idx="12"/>
          </p:nvPr>
        </p:nvSpPr>
        <p:spPr>
          <a:ln/>
        </p:spPr>
        <p:txBody>
          <a:bodyPr/>
          <a:lstStyle>
            <a:lvl1pPr>
              <a:defRPr/>
            </a:lvl1pPr>
          </a:lstStyle>
          <a:p>
            <a:pPr>
              <a:defRPr/>
            </a:pPr>
            <a:fld id="{DD619CF1-1D6F-460D-BE79-7E2402FB7C6A}" type="slidenum">
              <a:rPr lang="ru-RU" altLang="ru-RU"/>
              <a:pPr>
                <a:defRPr/>
              </a:pPr>
              <a:t>‹#›</a:t>
            </a:fld>
            <a:endParaRPr lang="ru-RU" altLang="ru-RU"/>
          </a:p>
        </p:txBody>
      </p:sp>
    </p:spTree>
    <p:extLst>
      <p:ext uri="{BB962C8B-B14F-4D97-AF65-F5344CB8AC3E}">
        <p14:creationId xmlns:p14="http://schemas.microsoft.com/office/powerpoint/2010/main" val="292530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fld id="{BA3CF16C-4296-4757-99B9-8F6E4782566F}" type="datetime1">
              <a:rPr lang="ru-RU" altLang="ru-RU"/>
              <a:pPr>
                <a:defRPr/>
              </a:pPr>
              <a:t>10.02.2015</a:t>
            </a:fld>
            <a:endParaRPr lang="ru-RU" altLang="ru-RU"/>
          </a:p>
        </p:txBody>
      </p:sp>
      <p:sp>
        <p:nvSpPr>
          <p:cNvPr id="3"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19"/>
          <p:cNvSpPr>
            <a:spLocks noGrp="1" noChangeArrowheads="1"/>
          </p:cNvSpPr>
          <p:nvPr>
            <p:ph type="sldNum" sz="quarter" idx="12"/>
          </p:nvPr>
        </p:nvSpPr>
        <p:spPr>
          <a:ln/>
        </p:spPr>
        <p:txBody>
          <a:bodyPr/>
          <a:lstStyle>
            <a:lvl1pPr>
              <a:defRPr/>
            </a:lvl1pPr>
          </a:lstStyle>
          <a:p>
            <a:pPr>
              <a:defRPr/>
            </a:pPr>
            <a:fld id="{AD3994BC-2096-41C6-925C-F4DC585344CC}" type="slidenum">
              <a:rPr lang="ru-RU" altLang="ru-RU"/>
              <a:pPr>
                <a:defRPr/>
              </a:pPr>
              <a:t>‹#›</a:t>
            </a:fld>
            <a:endParaRPr lang="ru-RU" altLang="ru-RU"/>
          </a:p>
        </p:txBody>
      </p:sp>
    </p:spTree>
    <p:extLst>
      <p:ext uri="{BB962C8B-B14F-4D97-AF65-F5344CB8AC3E}">
        <p14:creationId xmlns:p14="http://schemas.microsoft.com/office/powerpoint/2010/main" val="1019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99C74FF4-CF71-4AC8-A3A4-61B3BFFDF875}" type="datetime1">
              <a:rPr lang="ru-RU" altLang="ru-RU"/>
              <a:pPr>
                <a:defRPr/>
              </a:pPr>
              <a:t>10.02.2015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A5E1DA75-D31D-430B-8067-44FF920A589D}" type="slidenum">
              <a:rPr lang="ru-RU" altLang="ru-RU"/>
              <a:pPr>
                <a:defRPr/>
              </a:pPr>
              <a:t>‹#›</a:t>
            </a:fld>
            <a:endParaRPr lang="ru-RU" altLang="ru-RU"/>
          </a:p>
        </p:txBody>
      </p:sp>
    </p:spTree>
    <p:extLst>
      <p:ext uri="{BB962C8B-B14F-4D97-AF65-F5344CB8AC3E}">
        <p14:creationId xmlns:p14="http://schemas.microsoft.com/office/powerpoint/2010/main" val="3562039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7"/>
          <p:cNvSpPr>
            <a:spLocks noGrp="1" noChangeArrowheads="1"/>
          </p:cNvSpPr>
          <p:nvPr>
            <p:ph type="dt" sz="half" idx="10"/>
          </p:nvPr>
        </p:nvSpPr>
        <p:spPr>
          <a:ln/>
        </p:spPr>
        <p:txBody>
          <a:bodyPr/>
          <a:lstStyle>
            <a:lvl1pPr>
              <a:defRPr/>
            </a:lvl1pPr>
          </a:lstStyle>
          <a:p>
            <a:pPr>
              <a:defRPr/>
            </a:pPr>
            <a:fld id="{F76EBC1C-5AD2-4022-9F53-4BAE8A47C85A}" type="datetime1">
              <a:rPr lang="ru-RU" altLang="ru-RU"/>
              <a:pPr>
                <a:defRPr/>
              </a:pPr>
              <a:t>10.02.2015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06A84B9E-2C34-4114-A037-9BAEB6B591E9}" type="slidenum">
              <a:rPr lang="ru-RU" altLang="ru-RU"/>
              <a:pPr>
                <a:defRPr/>
              </a:pPr>
              <a:t>‹#›</a:t>
            </a:fld>
            <a:endParaRPr lang="ru-RU" altLang="ru-RU"/>
          </a:p>
        </p:txBody>
      </p:sp>
    </p:spTree>
    <p:extLst>
      <p:ext uri="{BB962C8B-B14F-4D97-AF65-F5344CB8AC3E}">
        <p14:creationId xmlns:p14="http://schemas.microsoft.com/office/powerpoint/2010/main" val="3831641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B480718D-E263-465D-A50E-95603FA7C54D}" type="datetime1">
              <a:rPr lang="ru-RU" altLang="ru-RU"/>
              <a:pPr>
                <a:defRPr/>
              </a:pPr>
              <a:t>10.02.2015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F1A4B18D-5C56-44E0-BEF5-D706B68AA163}" type="slidenum">
              <a:rPr lang="ru-RU" altLang="ru-RU"/>
              <a:pPr>
                <a:defRPr/>
              </a:pPr>
              <a:t>‹#›</a:t>
            </a:fld>
            <a:endParaRPr lang="ru-RU" altLang="ru-RU"/>
          </a:p>
        </p:txBody>
      </p:sp>
    </p:spTree>
    <p:extLst>
      <p:ext uri="{BB962C8B-B14F-4D97-AF65-F5344CB8AC3E}">
        <p14:creationId xmlns:p14="http://schemas.microsoft.com/office/powerpoint/2010/main" val="411179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24650" y="304800"/>
            <a:ext cx="188595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04800"/>
            <a:ext cx="55054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7"/>
          <p:cNvSpPr>
            <a:spLocks noGrp="1" noChangeArrowheads="1"/>
          </p:cNvSpPr>
          <p:nvPr>
            <p:ph type="dt" sz="half" idx="10"/>
          </p:nvPr>
        </p:nvSpPr>
        <p:spPr>
          <a:ln/>
        </p:spPr>
        <p:txBody>
          <a:bodyPr/>
          <a:lstStyle>
            <a:lvl1pPr>
              <a:defRPr/>
            </a:lvl1pPr>
          </a:lstStyle>
          <a:p>
            <a:pPr>
              <a:defRPr/>
            </a:pPr>
            <a:fld id="{FD853114-6D27-4EBE-A979-1870256C5E3C}" type="datetime1">
              <a:rPr lang="ru-RU" altLang="ru-RU"/>
              <a:pPr>
                <a:defRPr/>
              </a:pPr>
              <a:t>10.02.2015</a:t>
            </a:fld>
            <a:endParaRPr lang="ru-RU" altLang="ru-RU"/>
          </a:p>
        </p:txBody>
      </p:sp>
      <p:sp>
        <p:nvSpPr>
          <p:cNvPr id="5"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19"/>
          <p:cNvSpPr>
            <a:spLocks noGrp="1" noChangeArrowheads="1"/>
          </p:cNvSpPr>
          <p:nvPr>
            <p:ph type="sldNum" sz="quarter" idx="12"/>
          </p:nvPr>
        </p:nvSpPr>
        <p:spPr>
          <a:ln/>
        </p:spPr>
        <p:txBody>
          <a:bodyPr/>
          <a:lstStyle>
            <a:lvl1pPr>
              <a:defRPr/>
            </a:lvl1pPr>
          </a:lstStyle>
          <a:p>
            <a:pPr>
              <a:defRPr/>
            </a:pPr>
            <a:fld id="{DA2ADFCD-A6F0-4892-ABB9-0CD44F26B173}" type="slidenum">
              <a:rPr lang="ru-RU" altLang="ru-RU"/>
              <a:pPr>
                <a:defRPr/>
              </a:pPr>
              <a:t>‹#›</a:t>
            </a:fld>
            <a:endParaRPr lang="ru-RU" altLang="ru-RU"/>
          </a:p>
        </p:txBody>
      </p:sp>
    </p:spTree>
    <p:extLst>
      <p:ext uri="{BB962C8B-B14F-4D97-AF65-F5344CB8AC3E}">
        <p14:creationId xmlns:p14="http://schemas.microsoft.com/office/powerpoint/2010/main" val="2518421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04800"/>
            <a:ext cx="7543800"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0668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49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7"/>
          <p:cNvSpPr>
            <a:spLocks noGrp="1" noChangeArrowheads="1"/>
          </p:cNvSpPr>
          <p:nvPr>
            <p:ph type="dt" sz="half" idx="10"/>
          </p:nvPr>
        </p:nvSpPr>
        <p:spPr>
          <a:ln/>
        </p:spPr>
        <p:txBody>
          <a:bodyPr/>
          <a:lstStyle>
            <a:lvl1pPr>
              <a:defRPr/>
            </a:lvl1pPr>
          </a:lstStyle>
          <a:p>
            <a:pPr>
              <a:defRPr/>
            </a:pPr>
            <a:fld id="{56DEDFDD-0F97-44EB-839A-E2549404635C}" type="datetime1">
              <a:rPr lang="ru-RU" altLang="ru-RU"/>
              <a:pPr>
                <a:defRPr/>
              </a:pPr>
              <a:t>10.02.2015</a:t>
            </a:fld>
            <a:endParaRPr lang="ru-RU" altLang="ru-RU"/>
          </a:p>
        </p:txBody>
      </p:sp>
      <p:sp>
        <p:nvSpPr>
          <p:cNvPr id="6" name="Rectangle 18"/>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19"/>
          <p:cNvSpPr>
            <a:spLocks noGrp="1" noChangeArrowheads="1"/>
          </p:cNvSpPr>
          <p:nvPr>
            <p:ph type="sldNum" sz="quarter" idx="12"/>
          </p:nvPr>
        </p:nvSpPr>
        <p:spPr>
          <a:ln/>
        </p:spPr>
        <p:txBody>
          <a:bodyPr/>
          <a:lstStyle>
            <a:lvl1pPr>
              <a:defRPr/>
            </a:lvl1pPr>
          </a:lstStyle>
          <a:p>
            <a:pPr>
              <a:defRPr/>
            </a:pPr>
            <a:fld id="{4D06F7E4-A8E5-483B-8B7B-C488D83ADC1E}" type="slidenum">
              <a:rPr lang="ru-RU" altLang="ru-RU"/>
              <a:pPr>
                <a:defRPr/>
              </a:pPr>
              <a:t>‹#›</a:t>
            </a:fld>
            <a:endParaRPr lang="ru-RU" altLang="ru-RU"/>
          </a:p>
        </p:txBody>
      </p:sp>
    </p:spTree>
    <p:extLst>
      <p:ext uri="{BB962C8B-B14F-4D97-AF65-F5344CB8AC3E}">
        <p14:creationId xmlns:p14="http://schemas.microsoft.com/office/powerpoint/2010/main" val="38421453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6350"/>
            <a:ext cx="9140825" cy="6851650"/>
            <a:chOff x="0" y="4"/>
            <a:chExt cx="5758" cy="4316"/>
          </a:xfrm>
        </p:grpSpPr>
        <p:sp>
          <p:nvSpPr>
            <p:cNvPr id="1032" name="Freeform 3"/>
            <p:cNvSpPr>
              <a:spLocks/>
            </p:cNvSpPr>
            <p:nvPr/>
          </p:nvSpPr>
          <p:spPr bwMode="hidden">
            <a:xfrm>
              <a:off x="558" y="1161"/>
              <a:ext cx="5200" cy="3159"/>
            </a:xfrm>
            <a:custGeom>
              <a:avLst/>
              <a:gdLst>
                <a:gd name="T0" fmla="*/ 0 w 5184"/>
                <a:gd name="T1" fmla="*/ 3159 h 3159"/>
                <a:gd name="T2" fmla="*/ 5264 w 5184"/>
                <a:gd name="T3" fmla="*/ 3159 h 3159"/>
                <a:gd name="T4" fmla="*/ 526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3" name="Freeform 4"/>
            <p:cNvSpPr>
              <a:spLocks/>
            </p:cNvSpPr>
            <p:nvPr/>
          </p:nvSpPr>
          <p:spPr bwMode="hidden">
            <a:xfrm>
              <a:off x="0" y="1161"/>
              <a:ext cx="558" cy="3159"/>
            </a:xfrm>
            <a:custGeom>
              <a:avLst/>
              <a:gdLst>
                <a:gd name="T0" fmla="*/ 0 w 556"/>
                <a:gd name="T1" fmla="*/ 0 h 3159"/>
                <a:gd name="T2" fmla="*/ 0 w 556"/>
                <a:gd name="T3" fmla="*/ 3159 h 3159"/>
                <a:gd name="T4" fmla="*/ 566 w 556"/>
                <a:gd name="T5" fmla="*/ 3159 h 3159"/>
                <a:gd name="T6" fmla="*/ 56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1034" name="Group 5"/>
            <p:cNvGrpSpPr>
              <a:grpSpLocks/>
            </p:cNvGrpSpPr>
            <p:nvPr userDrawn="1"/>
          </p:nvGrpSpPr>
          <p:grpSpPr bwMode="auto">
            <a:xfrm>
              <a:off x="0" y="4"/>
              <a:ext cx="5758" cy="4316"/>
              <a:chOff x="0" y="4"/>
              <a:chExt cx="5758" cy="4316"/>
            </a:xfrm>
          </p:grpSpPr>
          <p:sp>
            <p:nvSpPr>
              <p:cNvPr id="1035" name="Freeform 6"/>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6" name="Freeform 7"/>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7" name="Freeform 8"/>
              <p:cNvSpPr>
                <a:spLocks/>
              </p:cNvSpPr>
              <p:nvPr/>
            </p:nvSpPr>
            <p:spPr bwMode="ltGray">
              <a:xfrm>
                <a:off x="1019" y="1155"/>
                <a:ext cx="4739" cy="12"/>
              </a:xfrm>
              <a:custGeom>
                <a:avLst/>
                <a:gdLst>
                  <a:gd name="T0" fmla="*/ 4799 w 4724"/>
                  <a:gd name="T1" fmla="*/ 0 h 12"/>
                  <a:gd name="T2" fmla="*/ 0 w 4724"/>
                  <a:gd name="T3" fmla="*/ 0 h 12"/>
                  <a:gd name="T4" fmla="*/ 0 w 4724"/>
                  <a:gd name="T5" fmla="*/ 12 h 12"/>
                  <a:gd name="T6" fmla="*/ 4799 w 4724"/>
                  <a:gd name="T7" fmla="*/ 12 h 12"/>
                  <a:gd name="T8" fmla="*/ 4799 w 4724"/>
                  <a:gd name="T9" fmla="*/ 0 h 12"/>
                  <a:gd name="T10" fmla="*/ 4799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8" name="Freeform 9"/>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9" name="Freeform 10"/>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5" name="Freeform 11"/>
              <p:cNvSpPr>
                <a:spLocks/>
              </p:cNvSpPr>
              <p:nvPr/>
            </p:nvSpPr>
            <p:spPr bwMode="ltGray">
              <a:xfrm>
                <a:off x="552" y="951"/>
                <a:ext cx="12" cy="420"/>
              </a:xfrm>
              <a:custGeom>
                <a:avLst/>
                <a:gdLst>
                  <a:gd name="T0" fmla="*/ 0 w 12"/>
                  <a:gd name="T1" fmla="*/ 0 h 420"/>
                  <a:gd name="T2" fmla="*/ 0 w 12"/>
                  <a:gd name="T3" fmla="*/ 420 h 420"/>
                  <a:gd name="T4" fmla="*/ 12 w 12"/>
                  <a:gd name="T5" fmla="*/ 420 h 420"/>
                  <a:gd name="T6" fmla="*/ 12 w 12"/>
                  <a:gd name="T7" fmla="*/ 0 h 420"/>
                  <a:gd name="T8" fmla="*/ 0 w 12"/>
                  <a:gd name="T9" fmla="*/ 0 h 420"/>
                  <a:gd name="T10" fmla="*/ 0 w 12"/>
                  <a:gd name="T11" fmla="*/ 0 h 420"/>
                </a:gdLst>
                <a:ahLst/>
                <a:cxnLst>
                  <a:cxn ang="0">
                    <a:pos x="T0" y="T1"/>
                  </a:cxn>
                  <a:cxn ang="0">
                    <a:pos x="T2" y="T3"/>
                  </a:cxn>
                  <a:cxn ang="0">
                    <a:pos x="T4" y="T5"/>
                  </a:cxn>
                  <a:cxn ang="0">
                    <a:pos x="T6" y="T7"/>
                  </a:cxn>
                  <a:cxn ang="0">
                    <a:pos x="T8" y="T9"/>
                  </a:cxn>
                  <a:cxn ang="0">
                    <a:pos x="T10" y="T11"/>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sp>
            <p:nvSpPr>
              <p:cNvPr id="1041" name="Freeform 12"/>
              <p:cNvSpPr>
                <a:spLocks/>
              </p:cNvSpPr>
              <p:nvPr/>
            </p:nvSpPr>
            <p:spPr bwMode="ltGray">
              <a:xfrm>
                <a:off x="0" y="1155"/>
                <a:ext cx="351" cy="12"/>
              </a:xfrm>
              <a:custGeom>
                <a:avLst/>
                <a:gdLst>
                  <a:gd name="T0" fmla="*/ 0 w 251"/>
                  <a:gd name="T1" fmla="*/ 0 h 12"/>
                  <a:gd name="T2" fmla="*/ 0 w 251"/>
                  <a:gd name="T3" fmla="*/ 12 h 12"/>
                  <a:gd name="T4" fmla="*/ 1344 w 251"/>
                  <a:gd name="T5" fmla="*/ 12 h 12"/>
                  <a:gd name="T6" fmla="*/ 1344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42" name="Freeform 13"/>
              <p:cNvSpPr>
                <a:spLocks/>
              </p:cNvSpPr>
              <p:nvPr/>
            </p:nvSpPr>
            <p:spPr bwMode="ltGray">
              <a:xfrm>
                <a:off x="767" y="1155"/>
                <a:ext cx="252" cy="12"/>
              </a:xfrm>
              <a:custGeom>
                <a:avLst/>
                <a:gdLst>
                  <a:gd name="T0" fmla="*/ 256 w 251"/>
                  <a:gd name="T1" fmla="*/ 0 h 12"/>
                  <a:gd name="T2" fmla="*/ 0 w 251"/>
                  <a:gd name="T3" fmla="*/ 0 h 12"/>
                  <a:gd name="T4" fmla="*/ 0 w 251"/>
                  <a:gd name="T5" fmla="*/ 12 h 12"/>
                  <a:gd name="T6" fmla="*/ 256 w 251"/>
                  <a:gd name="T7" fmla="*/ 12 h 12"/>
                  <a:gd name="T8" fmla="*/ 256 w 251"/>
                  <a:gd name="T9" fmla="*/ 0 h 12"/>
                  <a:gd name="T10" fmla="*/ 256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4158" name="Freeform 14"/>
              <p:cNvSpPr>
                <a:spLocks/>
              </p:cNvSpPr>
              <p:nvPr/>
            </p:nvSpPr>
            <p:spPr bwMode="ltGray">
              <a:xfrm>
                <a:off x="348" y="1155"/>
                <a:ext cx="419" cy="12"/>
              </a:xfrm>
              <a:custGeom>
                <a:avLst/>
                <a:gdLst>
                  <a:gd name="T0" fmla="*/ 0 w 418"/>
                  <a:gd name="T1" fmla="*/ 0 h 12"/>
                  <a:gd name="T2" fmla="*/ 0 w 418"/>
                  <a:gd name="T3" fmla="*/ 12 h 12"/>
                  <a:gd name="T4" fmla="*/ 418 w 418"/>
                  <a:gd name="T5" fmla="*/ 12 h 12"/>
                  <a:gd name="T6" fmla="*/ 418 w 418"/>
                  <a:gd name="T7" fmla="*/ 0 h 12"/>
                  <a:gd name="T8" fmla="*/ 0 w 418"/>
                  <a:gd name="T9" fmla="*/ 0 h 12"/>
                  <a:gd name="T10" fmla="*/ 0 w 418"/>
                  <a:gd name="T11" fmla="*/ 0 h 12"/>
                </a:gdLst>
                <a:ahLst/>
                <a:cxnLst>
                  <a:cxn ang="0">
                    <a:pos x="T0" y="T1"/>
                  </a:cxn>
                  <a:cxn ang="0">
                    <a:pos x="T2" y="T3"/>
                  </a:cxn>
                  <a:cxn ang="0">
                    <a:pos x="T4" y="T5"/>
                  </a:cxn>
                  <a:cxn ang="0">
                    <a:pos x="T6" y="T7"/>
                  </a:cxn>
                  <a:cxn ang="0">
                    <a:pos x="T8" y="T9"/>
                  </a:cxn>
                  <a:cxn ang="0">
                    <a:pos x="T10" y="T11"/>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a:p>
            </p:txBody>
          </p:sp>
        </p:grpSp>
      </p:grpSp>
      <p:sp>
        <p:nvSpPr>
          <p:cNvPr id="134159" name="Rectangle 15"/>
          <p:cNvSpPr>
            <a:spLocks noGrp="1" noChangeArrowheads="1"/>
          </p:cNvSpPr>
          <p:nvPr>
            <p:ph type="title"/>
          </p:nvPr>
        </p:nvSpPr>
        <p:spPr bwMode="auto">
          <a:xfrm>
            <a:off x="1066800" y="304800"/>
            <a:ext cx="75438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34160" name="Rectangle 16"/>
          <p:cNvSpPr>
            <a:spLocks noGrp="1" noChangeArrowheads="1"/>
          </p:cNvSpPr>
          <p:nvPr>
            <p:ph type="body" idx="1"/>
          </p:nvPr>
        </p:nvSpPr>
        <p:spPr bwMode="auto">
          <a:xfrm>
            <a:off x="1066800" y="1981200"/>
            <a:ext cx="7543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34161" name="Rectangle 17"/>
          <p:cNvSpPr>
            <a:spLocks noGrp="1" noChangeArrowheads="1"/>
          </p:cNvSpPr>
          <p:nvPr>
            <p:ph type="dt" sz="half" idx="2"/>
          </p:nvPr>
        </p:nvSpPr>
        <p:spPr bwMode="auto">
          <a:xfrm>
            <a:off x="1066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pPr>
              <a:defRPr/>
            </a:pPr>
            <a:fld id="{7CA7ACA3-8307-47D1-B996-1384A05F00AD}" type="datetime1">
              <a:rPr lang="ru-RU" altLang="ru-RU"/>
              <a:pPr>
                <a:defRPr/>
              </a:pPr>
              <a:t>10.02.2015</a:t>
            </a:fld>
            <a:endParaRPr lang="ru-RU" altLang="ru-RU"/>
          </a:p>
        </p:txBody>
      </p:sp>
      <p:sp>
        <p:nvSpPr>
          <p:cNvPr id="134162" name="Rectangle 18"/>
          <p:cNvSpPr>
            <a:spLocks noGrp="1" noChangeArrowheads="1"/>
          </p:cNvSpPr>
          <p:nvPr>
            <p:ph type="ftr" sz="quarter" idx="3"/>
          </p:nvPr>
        </p:nvSpPr>
        <p:spPr bwMode="auto">
          <a:xfrm>
            <a:off x="34290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pPr>
              <a:defRPr/>
            </a:pPr>
            <a:endParaRPr lang="ru-RU" altLang="ru-RU"/>
          </a:p>
        </p:txBody>
      </p:sp>
      <p:sp>
        <p:nvSpPr>
          <p:cNvPr id="134163" name="Rectangle 19"/>
          <p:cNvSpPr>
            <a:spLocks noGrp="1" noChangeArrowheads="1"/>
          </p:cNvSpPr>
          <p:nvPr>
            <p:ph type="sldNum" sz="quarter" idx="4"/>
          </p:nvPr>
        </p:nvSpPr>
        <p:spPr bwMode="auto">
          <a:xfrm>
            <a:off x="6705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pPr>
              <a:defRPr/>
            </a:pPr>
            <a:fld id="{760F7F90-798C-468B-9E1B-E8AFA30E663C}" type="slidenum">
              <a:rPr lang="ru-RU" altLang="ru-RU"/>
              <a:pPr>
                <a:defRPr/>
              </a:pPr>
              <a:t>‹#›</a:t>
            </a:fld>
            <a:endParaRPr lang="ru-RU" altLang="ru-RU"/>
          </a:p>
        </p:txBody>
      </p:sp>
    </p:spTree>
  </p:cSld>
  <p:clrMap bg1="dk2" tx1="lt1" bg2="dk1" tx2="lt2" accent1="accent1" accent2="accent2" accent3="accent3" accent4="accent4" accent5="accent5" accent6="accent6" hlink="hlink" folHlink="folHlink"/>
  <p:sldLayoutIdLst>
    <p:sldLayoutId id="2147483758"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iming>
    <p:tnLst>
      <p:par>
        <p:cTn id="1" dur="indefinite" restart="never" nodeType="tmRoot"/>
      </p:par>
    </p:tnLst>
  </p:timing>
  <p:hf hdr="0" ftr="0"/>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hyperlink" Target="http://www.vvsu.ru/news/shownews.asp?ID=35557"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hyperlink" Target="http://www.vvsu.ru/news/shownews.asp?ID=3555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hyperlink" Target="consultantplus://offline/ref=10FCCBD59F97A55FCCBB10989EFF63DDF5EE17421D9412286ED39390M9nDN" TargetMode="Externa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hyperlink" Target="consultantplus://offline/ref=11FB1C9F6206A002F95A0B3EEE74685F25CB40B910500123AF4BB2C197D40589305D5AED2CA1ADt3S0K" TargetMode="Externa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hyperlink" Target="consultantplus://offline/ref=5523CB92DCAB259CAA6593C785302F075BCE0860C249938823B69D00104B66B74A7548C5710B1F4BjCG5Q" TargetMode="Externa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hyperlink" Target="consultantplus://offline/main?base=LAW;n=108403;fld=134;dst=101019" TargetMode="Externa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hyperlink" Target="consultantplus://offline/ref=B126E69CD80EDC7C610FF7B59DD74AEC94902191C786F83D43D47BB186H43CG" TargetMode="Externa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hyperlink" Target="consultantplus://offline/ref=B126E69CD80EDC7C610FF7B59DD74AEC94902191C786F83D43D47BB186H43CG" TargetMode="Externa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8" Type="http://schemas.openxmlformats.org/officeDocument/2006/relationships/hyperlink" Target="http://base.garant.ru/192968/#block_1" TargetMode="External"/><Relationship Id="rId3" Type="http://schemas.openxmlformats.org/officeDocument/2006/relationships/hyperlink" Target="http://base.garant.ru/70240006/" TargetMode="External"/><Relationship Id="rId7" Type="http://schemas.openxmlformats.org/officeDocument/2006/relationships/hyperlink" Target="http://base.garant.ru/12163799/#block_1" TargetMode="External"/><Relationship Id="rId2" Type="http://schemas.openxmlformats.org/officeDocument/2006/relationships/hyperlink" Target="http://base.garant.ru/70492434/" TargetMode="External"/><Relationship Id="rId1" Type="http://schemas.openxmlformats.org/officeDocument/2006/relationships/slideLayout" Target="../slideLayouts/slideLayout1.xml"/><Relationship Id="rId6" Type="http://schemas.openxmlformats.org/officeDocument/2006/relationships/hyperlink" Target="http://base.garant.ru/12170937/#block_1" TargetMode="External"/><Relationship Id="rId11" Type="http://schemas.openxmlformats.org/officeDocument/2006/relationships/hyperlink" Target="http://base.garant.ru/187486/#block_1" TargetMode="External"/><Relationship Id="rId5" Type="http://schemas.openxmlformats.org/officeDocument/2006/relationships/hyperlink" Target="http://base.garant.ru/12179480/#block_1" TargetMode="External"/><Relationship Id="rId10" Type="http://schemas.openxmlformats.org/officeDocument/2006/relationships/hyperlink" Target="http://base.garant.ru/189078/#block_1" TargetMode="External"/><Relationship Id="rId4" Type="http://schemas.openxmlformats.org/officeDocument/2006/relationships/hyperlink" Target="http://base.garant.ru/12191576/#block_1" TargetMode="External"/><Relationship Id="rId9" Type="http://schemas.openxmlformats.org/officeDocument/2006/relationships/hyperlink" Target="http://base.garant.ru/12151339/#block_1"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hyperlink" Target="http://base.garant.ru/108125/" TargetMode="External"/><Relationship Id="rId2" Type="http://schemas.openxmlformats.org/officeDocument/2006/relationships/hyperlink" Target="http://base.garant.ru/10164333/6/#block_34" TargetMode="Externa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71600" y="2924944"/>
            <a:ext cx="7553422" cy="1909852"/>
          </a:xfrm>
        </p:spPr>
        <p:txBody>
          <a:bodyPr/>
          <a:lstStyle/>
          <a:p>
            <a:pPr algn="ctr" eaLnBrk="1" hangingPunct="1">
              <a:defRPr/>
            </a:pPr>
            <a:r>
              <a:rPr lang="ru-RU" altLang="ru-RU" sz="3300" dirty="0">
                <a:effectLst/>
                <a:cs typeface="Calibri" pitchFamily="34" charset="0"/>
              </a:rPr>
              <a:t>Тема </a:t>
            </a:r>
            <a:r>
              <a:rPr lang="ru-RU" altLang="ru-RU" sz="3300" dirty="0" smtClean="0">
                <a:effectLst/>
                <a:cs typeface="Calibri" pitchFamily="34" charset="0"/>
              </a:rPr>
              <a:t>2. </a:t>
            </a:r>
            <a:r>
              <a:rPr lang="ru-RU" sz="3600" dirty="0" smtClean="0">
                <a:effectLst/>
              </a:rPr>
              <a:t>Государственная </a:t>
            </a:r>
            <a:r>
              <a:rPr lang="ru-RU" sz="3600" dirty="0">
                <a:effectLst/>
              </a:rPr>
              <a:t>система социальной защиты населения</a:t>
            </a:r>
            <a:endParaRPr lang="ru-RU" altLang="ru-RU" sz="3300" dirty="0">
              <a:effectLst/>
              <a:cs typeface="Calibri" pitchFamily="34" charset="0"/>
            </a:endParaRPr>
          </a:p>
        </p:txBody>
      </p:sp>
      <p:sp>
        <p:nvSpPr>
          <p:cNvPr id="3075" name="Text Box 5"/>
          <p:cNvSpPr txBox="1">
            <a:spLocks noChangeArrowheads="1"/>
          </p:cNvSpPr>
          <p:nvPr/>
        </p:nvSpPr>
        <p:spPr bwMode="auto">
          <a:xfrm>
            <a:off x="551423" y="476672"/>
            <a:ext cx="841306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2800" dirty="0" smtClean="0"/>
              <a:t>Целевые бюджетные и внебюджетные фонды</a:t>
            </a:r>
            <a:endParaRPr lang="ru-RU" altLang="ru-RU" sz="2800" dirty="0"/>
          </a:p>
          <a:p>
            <a:pPr eaLnBrk="1" hangingPunct="1">
              <a:spcBef>
                <a:spcPct val="0"/>
              </a:spcBef>
              <a:buClrTx/>
              <a:buSzTx/>
              <a:buFontTx/>
              <a:buNone/>
            </a:pPr>
            <a:r>
              <a:rPr lang="ru-RU" sz="2400" dirty="0" smtClean="0"/>
              <a:t>080100.62 </a:t>
            </a:r>
            <a:r>
              <a:rPr lang="ru-RU" altLang="ru-RU" sz="2400" dirty="0" smtClean="0"/>
              <a:t>Экономика</a:t>
            </a:r>
            <a:endParaRPr lang="ru-RU" altLang="ru-RU" sz="2400" dirty="0"/>
          </a:p>
          <a:p>
            <a:pPr eaLnBrk="1" hangingPunct="1">
              <a:spcBef>
                <a:spcPct val="0"/>
              </a:spcBef>
              <a:buClrTx/>
              <a:buSzTx/>
              <a:buFontTx/>
              <a:buNone/>
            </a:pPr>
            <a:r>
              <a:rPr lang="ru-RU" altLang="ru-RU" sz="2400" dirty="0" smtClean="0"/>
              <a:t>кафедра Международного бизнеса и финансов</a:t>
            </a:r>
            <a:endParaRPr lang="ru-RU" altLang="ru-RU" sz="2400" dirty="0"/>
          </a:p>
          <a:p>
            <a:pPr eaLnBrk="1" hangingPunct="1">
              <a:spcBef>
                <a:spcPct val="0"/>
              </a:spcBef>
              <a:buClrTx/>
              <a:buSzTx/>
              <a:buFontTx/>
              <a:buNone/>
            </a:pPr>
            <a:endParaRPr lang="ru-RU" altLang="ru-RU" sz="2400" dirty="0"/>
          </a:p>
          <a:p>
            <a:pPr algn="ctr" eaLnBrk="1" hangingPunct="1">
              <a:spcBef>
                <a:spcPct val="0"/>
              </a:spcBef>
              <a:buClrTx/>
              <a:buSzTx/>
              <a:buFontTx/>
              <a:buNone/>
            </a:pPr>
            <a:r>
              <a:rPr lang="ru-RU" altLang="ru-RU" sz="2800" dirty="0" smtClean="0"/>
              <a:t>Илья Александрович Бедрачук, канд. </a:t>
            </a:r>
            <a:r>
              <a:rPr lang="ru-RU" altLang="ru-RU" sz="2800" dirty="0"/>
              <a:t>экон. </a:t>
            </a:r>
            <a:r>
              <a:rPr lang="ru-RU" altLang="ru-RU" sz="2800" dirty="0" smtClean="0"/>
              <a:t>наук</a:t>
            </a:r>
            <a:endParaRPr lang="ru-RU" altLang="ru-RU" sz="2800" dirty="0"/>
          </a:p>
        </p:txBody>
      </p:sp>
      <p:grpSp>
        <p:nvGrpSpPr>
          <p:cNvPr id="3076" name="Group 8"/>
          <p:cNvGrpSpPr>
            <a:grpSpLocks/>
          </p:cNvGrpSpPr>
          <p:nvPr/>
        </p:nvGrpSpPr>
        <p:grpSpPr bwMode="auto">
          <a:xfrm>
            <a:off x="7964488" y="6308725"/>
            <a:ext cx="1071562" cy="447675"/>
            <a:chOff x="2694" y="3797"/>
            <a:chExt cx="1322" cy="545"/>
          </a:xfrm>
        </p:grpSpPr>
        <p:sp>
          <p:nvSpPr>
            <p:cNvPr id="3077" name="Text Box 9"/>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3078" name="Picture 10" descr="rspp">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00F9ADE3-A4AD-4F67-8828-A39C84D95D3C}" type="datetime1">
              <a:rPr lang="ru-RU" altLang="ru-RU"/>
              <a:pPr>
                <a:defRPr/>
              </a:pPr>
              <a:t>10.02.2015</a:t>
            </a:fld>
            <a:endParaRPr lang="ru-RU" altLang="ru-RU"/>
          </a:p>
        </p:txBody>
      </p:sp>
      <p:sp>
        <p:nvSpPr>
          <p:cNvPr id="9" name="Номер слайда 5"/>
          <p:cNvSpPr>
            <a:spLocks noGrp="1"/>
          </p:cNvSpPr>
          <p:nvPr>
            <p:ph type="sldNum" sz="quarter" idx="12"/>
          </p:nvPr>
        </p:nvSpPr>
        <p:spPr/>
        <p:txBody>
          <a:bodyPr/>
          <a:lstStyle/>
          <a:p>
            <a:pPr>
              <a:defRPr/>
            </a:pPr>
            <a:fld id="{E92B271F-2AD5-4467-9190-253E5857C666}" type="slidenum">
              <a:rPr lang="ru-RU" altLang="ru-RU"/>
              <a:pPr>
                <a:defRPr/>
              </a:pPr>
              <a:t>2</a:t>
            </a:fld>
            <a:endParaRPr lang="ru-RU" altLang="ru-RU"/>
          </a:p>
        </p:txBody>
      </p:sp>
      <p:sp>
        <p:nvSpPr>
          <p:cNvPr id="47106" name="Rectangle 2"/>
          <p:cNvSpPr>
            <a:spLocks noGrp="1" noChangeArrowheads="1"/>
          </p:cNvSpPr>
          <p:nvPr>
            <p:ph type="title"/>
          </p:nvPr>
        </p:nvSpPr>
        <p:spPr/>
        <p:txBody>
          <a:bodyPr/>
          <a:lstStyle/>
          <a:p>
            <a:pPr algn="ctr" eaLnBrk="1" hangingPunct="1">
              <a:defRPr/>
            </a:pPr>
            <a:r>
              <a:rPr lang="ru-RU" altLang="ru-RU" dirty="0" smtClean="0"/>
              <a:t>Содержание лекции</a:t>
            </a:r>
          </a:p>
        </p:txBody>
      </p:sp>
      <p:sp>
        <p:nvSpPr>
          <p:cNvPr id="47107" name="Rectangle 3"/>
          <p:cNvSpPr>
            <a:spLocks noGrp="1" noChangeArrowheads="1"/>
          </p:cNvSpPr>
          <p:nvPr>
            <p:ph type="body" idx="1"/>
          </p:nvPr>
        </p:nvSpPr>
        <p:spPr>
          <a:xfrm>
            <a:off x="1088845" y="1846084"/>
            <a:ext cx="7543800" cy="3890962"/>
          </a:xfrm>
        </p:spPr>
        <p:txBody>
          <a:bodyPr/>
          <a:lstStyle/>
          <a:p>
            <a:pPr marL="609600" indent="-609600" eaLnBrk="1" hangingPunct="1">
              <a:lnSpc>
                <a:spcPct val="90000"/>
              </a:lnSpc>
              <a:buFont typeface="Wingdings" pitchFamily="2" charset="2"/>
              <a:buAutoNum type="arabicPeriod"/>
              <a:defRPr/>
            </a:pPr>
            <a:r>
              <a:rPr lang="ru-RU" dirty="0">
                <a:solidFill>
                  <a:srgbClr val="FFFF00"/>
                </a:solidFill>
                <a:effectLst/>
                <a:cs typeface="Times New Roman" pitchFamily="18" charset="0"/>
              </a:rPr>
              <a:t>Характеристика системы социальной защиты населения в </a:t>
            </a:r>
            <a:r>
              <a:rPr lang="ru-RU" dirty="0" smtClean="0">
                <a:solidFill>
                  <a:srgbClr val="FFFF00"/>
                </a:solidFill>
                <a:effectLst/>
                <a:cs typeface="Times New Roman" pitchFamily="18" charset="0"/>
              </a:rPr>
              <a:t>РФ</a:t>
            </a:r>
          </a:p>
          <a:p>
            <a:pPr marL="609600" indent="-609600" eaLnBrk="1" hangingPunct="1">
              <a:lnSpc>
                <a:spcPct val="90000"/>
              </a:lnSpc>
              <a:buFont typeface="Wingdings" pitchFamily="2" charset="2"/>
              <a:buAutoNum type="arabicPeriod"/>
              <a:defRPr/>
            </a:pPr>
            <a:r>
              <a:rPr lang="ru-RU" dirty="0">
                <a:solidFill>
                  <a:srgbClr val="FFFF00"/>
                </a:solidFill>
                <a:effectLst/>
                <a:cs typeface="Times New Roman" pitchFamily="18" charset="0"/>
              </a:rPr>
              <a:t>Система пенсионного обеспечения в </a:t>
            </a:r>
            <a:r>
              <a:rPr lang="ru-RU" dirty="0" smtClean="0">
                <a:solidFill>
                  <a:srgbClr val="FFFF00"/>
                </a:solidFill>
                <a:effectLst/>
                <a:cs typeface="Times New Roman" pitchFamily="18" charset="0"/>
              </a:rPr>
              <a:t>РФ</a:t>
            </a:r>
            <a:endParaRPr lang="ru-RU" dirty="0">
              <a:solidFill>
                <a:srgbClr val="FFFF00"/>
              </a:solidFill>
              <a:effectLst/>
              <a:cs typeface="Times New Roman" pitchFamily="18" charset="0"/>
            </a:endParaRPr>
          </a:p>
          <a:p>
            <a:pPr marL="609600" indent="-609600" eaLnBrk="1" hangingPunct="1">
              <a:lnSpc>
                <a:spcPct val="90000"/>
              </a:lnSpc>
              <a:buFont typeface="Wingdings" pitchFamily="2" charset="2"/>
              <a:buAutoNum type="arabicPeriod"/>
              <a:defRPr/>
            </a:pPr>
            <a:r>
              <a:rPr lang="ru-RU" dirty="0">
                <a:solidFill>
                  <a:srgbClr val="FFFF00"/>
                </a:solidFill>
                <a:effectLst/>
                <a:cs typeface="Times New Roman" pitchFamily="18" charset="0"/>
              </a:rPr>
              <a:t>Понятие, виды и общая характеристика государственных пособий и компенсаций</a:t>
            </a:r>
            <a:endParaRPr lang="ru-RU" altLang="ru-RU" dirty="0">
              <a:solidFill>
                <a:srgbClr val="FFFF00"/>
              </a:solidFill>
              <a:effectLst/>
              <a:cs typeface="Times New Roman" pitchFamily="18" charset="0"/>
            </a:endParaRPr>
          </a:p>
        </p:txBody>
      </p:sp>
      <p:grpSp>
        <p:nvGrpSpPr>
          <p:cNvPr id="5126" name="Group 6"/>
          <p:cNvGrpSpPr>
            <a:grpSpLocks/>
          </p:cNvGrpSpPr>
          <p:nvPr/>
        </p:nvGrpSpPr>
        <p:grpSpPr bwMode="auto">
          <a:xfrm>
            <a:off x="7884368" y="6340475"/>
            <a:ext cx="1071562" cy="447675"/>
            <a:chOff x="2694" y="3797"/>
            <a:chExt cx="1322" cy="545"/>
          </a:xfrm>
        </p:grpSpPr>
        <p:sp>
          <p:nvSpPr>
            <p:cNvPr id="5127" name="Text Box 7"/>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5128" name="Picture 8"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10.02.2015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3</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1</a:t>
            </a:r>
          </a:p>
        </p:txBody>
      </p:sp>
      <p:sp>
        <p:nvSpPr>
          <p:cNvPr id="7173" name="Rectangle 3"/>
          <p:cNvSpPr>
            <a:spLocks noGrp="1" noChangeArrowheads="1"/>
          </p:cNvSpPr>
          <p:nvPr>
            <p:ph type="body" idx="1"/>
          </p:nvPr>
        </p:nvSpPr>
        <p:spPr>
          <a:xfrm>
            <a:off x="1066800" y="2403351"/>
            <a:ext cx="7543800" cy="2519362"/>
          </a:xfrm>
        </p:spPr>
        <p:txBody>
          <a:bodyPr/>
          <a:lstStyle/>
          <a:p>
            <a:pPr marL="0" indent="0" algn="ctr" eaLnBrk="1" hangingPunct="1">
              <a:lnSpc>
                <a:spcPct val="90000"/>
              </a:lnSpc>
              <a:buClr>
                <a:srgbClr val="FFFFCC"/>
              </a:buClr>
              <a:buNone/>
            </a:pPr>
            <a:r>
              <a:rPr lang="ru-RU" sz="4000" dirty="0">
                <a:effectLst/>
                <a:cs typeface="Times New Roman" pitchFamily="18" charset="0"/>
              </a:rPr>
              <a:t>Характеристика системы социальной защиты населения в </a:t>
            </a:r>
            <a:r>
              <a:rPr lang="ru-RU" sz="4000" dirty="0" smtClean="0">
                <a:effectLst/>
                <a:cs typeface="Times New Roman" pitchFamily="18" charset="0"/>
              </a:rPr>
              <a:t>РФ</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476672"/>
            <a:ext cx="7416824" cy="5693866"/>
          </a:xfrm>
          <a:prstGeom prst="rect">
            <a:avLst/>
          </a:prstGeom>
        </p:spPr>
        <p:txBody>
          <a:bodyPr wrap="square">
            <a:spAutoFit/>
          </a:bodyPr>
          <a:lstStyle/>
          <a:p>
            <a:pPr indent="252095">
              <a:spcAft>
                <a:spcPts val="0"/>
              </a:spcAft>
            </a:pPr>
            <a:r>
              <a:rPr lang="ru-RU" sz="2800" b="1" dirty="0">
                <a:solidFill>
                  <a:srgbClr val="FFFF00"/>
                </a:solidFill>
                <a:ea typeface="Tahoma" panose="020B0604030504040204" pitchFamily="34" charset="0"/>
                <a:cs typeface="Tahoma" panose="020B0604030504040204" pitchFamily="34" charset="0"/>
              </a:rPr>
              <a:t>Социальная защита  как важнейший механизм реализации </a:t>
            </a:r>
            <a:r>
              <a:rPr lang="ru-RU" sz="2800" b="1" dirty="0" smtClean="0">
                <a:solidFill>
                  <a:srgbClr val="FFFF00"/>
                </a:solidFill>
                <a:ea typeface="Tahoma" panose="020B0604030504040204" pitchFamily="34" charset="0"/>
                <a:cs typeface="Tahoma" panose="020B0604030504040204" pitchFamily="34" charset="0"/>
              </a:rPr>
              <a:t>социальной </a:t>
            </a:r>
            <a:r>
              <a:rPr lang="ru-RU" sz="2800" b="1" dirty="0">
                <a:solidFill>
                  <a:srgbClr val="FFFF00"/>
                </a:solidFill>
                <a:ea typeface="Tahoma" panose="020B0604030504040204" pitchFamily="34" charset="0"/>
                <a:cs typeface="Tahoma" panose="020B0604030504040204" pitchFamily="34" charset="0"/>
              </a:rPr>
              <a:t>политики  </a:t>
            </a:r>
            <a:r>
              <a:rPr lang="ru-RU" sz="2800" b="1" dirty="0">
                <a:ea typeface="Tahoma" panose="020B0604030504040204" pitchFamily="34" charset="0"/>
                <a:cs typeface="Tahoma" panose="020B0604030504040204" pitchFamily="34" charset="0"/>
              </a:rPr>
              <a:t>основывается  на совокупности социальных и </a:t>
            </a:r>
            <a:r>
              <a:rPr lang="ru-RU" sz="2800" b="1" dirty="0" smtClean="0">
                <a:ea typeface="Tahoma" panose="020B0604030504040204" pitchFamily="34" charset="0"/>
                <a:cs typeface="Tahoma" panose="020B0604030504040204" pitchFamily="34" charset="0"/>
              </a:rPr>
              <a:t>юридических </a:t>
            </a:r>
            <a:r>
              <a:rPr lang="ru-RU" sz="2800" b="1" dirty="0">
                <a:ea typeface="Tahoma" panose="020B0604030504040204" pitchFamily="34" charset="0"/>
                <a:cs typeface="Tahoma" panose="020B0604030504040204" pitchFamily="34" charset="0"/>
              </a:rPr>
              <a:t>гарантий, которые </a:t>
            </a:r>
            <a:r>
              <a:rPr lang="ru-RU" sz="2800" b="1" dirty="0" smtClean="0">
                <a:ea typeface="Tahoma" panose="020B0604030504040204" pitchFamily="34" charset="0"/>
                <a:cs typeface="Tahoma" panose="020B0604030504040204" pitchFamily="34" charset="0"/>
              </a:rPr>
              <a:t>предоставляют </a:t>
            </a:r>
            <a:r>
              <a:rPr lang="ru-RU" sz="2800" b="1" dirty="0">
                <a:ea typeface="Tahoma" panose="020B0604030504040204" pitchFamily="34" charset="0"/>
                <a:cs typeface="Tahoma" panose="020B0604030504040204" pitchFamily="34" charset="0"/>
              </a:rPr>
              <a:t>каждому человеку </a:t>
            </a:r>
            <a:r>
              <a:rPr lang="ru-RU" sz="2800" b="1" dirty="0" smtClean="0">
                <a:ea typeface="Tahoma" panose="020B0604030504040204" pitchFamily="34" charset="0"/>
                <a:cs typeface="Tahoma" panose="020B0604030504040204" pitchFamily="34" charset="0"/>
              </a:rPr>
              <a:t>реальные </a:t>
            </a:r>
            <a:r>
              <a:rPr lang="ru-RU" sz="2800" b="1" dirty="0">
                <a:ea typeface="Tahoma" panose="020B0604030504040204" pitchFamily="34" charset="0"/>
                <a:cs typeface="Tahoma" panose="020B0604030504040204" pitchFamily="34" charset="0"/>
              </a:rPr>
              <a:t>возможности реализации его прав, в том числе </a:t>
            </a:r>
            <a:r>
              <a:rPr lang="ru-RU" sz="2800" b="1" dirty="0" smtClean="0">
                <a:ea typeface="Tahoma" panose="020B0604030504040204" pitchFamily="34" charset="0"/>
                <a:cs typeface="Tahoma" panose="020B0604030504040204" pitchFamily="34" charset="0"/>
              </a:rPr>
              <a:t>социально-экономических </a:t>
            </a:r>
            <a:r>
              <a:rPr lang="ru-RU" sz="2800" b="1" dirty="0">
                <a:ea typeface="Tahoma" panose="020B0604030504040204" pitchFamily="34" charset="0"/>
                <a:cs typeface="Tahoma" panose="020B0604030504040204" pitchFamily="34" charset="0"/>
              </a:rPr>
              <a:t>прав на такой уровень жизни, который необходим для </a:t>
            </a:r>
            <a:r>
              <a:rPr lang="ru-RU" sz="2800" b="1" dirty="0" smtClean="0">
                <a:ea typeface="Tahoma" panose="020B0604030504040204" pitchFamily="34" charset="0"/>
                <a:cs typeface="Tahoma" panose="020B0604030504040204" pitchFamily="34" charset="0"/>
              </a:rPr>
              <a:t>нормального </a:t>
            </a:r>
            <a:r>
              <a:rPr lang="ru-RU" sz="2800" b="1" dirty="0">
                <a:ea typeface="Tahoma" panose="020B0604030504040204" pitchFamily="34" charset="0"/>
                <a:cs typeface="Tahoma" panose="020B0604030504040204" pitchFamily="34" charset="0"/>
              </a:rPr>
              <a:t>существования, развития личности и воспроизводства. </a:t>
            </a:r>
            <a:endParaRPr lang="ru-RU" sz="2400" b="1"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21621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764704"/>
            <a:ext cx="7488832" cy="5262979"/>
          </a:xfrm>
          <a:prstGeom prst="rect">
            <a:avLst/>
          </a:prstGeom>
        </p:spPr>
        <p:txBody>
          <a:bodyPr wrap="square">
            <a:spAutoFit/>
          </a:bodyPr>
          <a:lstStyle/>
          <a:p>
            <a:pPr indent="252095">
              <a:spcAft>
                <a:spcPts val="0"/>
              </a:spcAft>
            </a:pPr>
            <a:r>
              <a:rPr lang="ru-RU" sz="2800" b="1" dirty="0">
                <a:ea typeface="Tahoma" panose="020B0604030504040204" pitchFamily="34" charset="0"/>
                <a:cs typeface="Tahoma" panose="020B0604030504040204" pitchFamily="34" charset="0"/>
              </a:rPr>
              <a:t>Социальная защита </a:t>
            </a:r>
            <a:r>
              <a:rPr lang="ru-RU" sz="2800" b="1" dirty="0">
                <a:solidFill>
                  <a:srgbClr val="FFFF00"/>
                </a:solidFill>
                <a:ea typeface="Tahoma" panose="020B0604030504040204" pitchFamily="34" charset="0"/>
                <a:cs typeface="Tahoma" panose="020B0604030504040204" pitchFamily="34" charset="0"/>
              </a:rPr>
              <a:t>наименее </a:t>
            </a:r>
            <a:r>
              <a:rPr lang="ru-RU" sz="2800" b="1" dirty="0" smtClean="0">
                <a:solidFill>
                  <a:srgbClr val="FFFF00"/>
                </a:solidFill>
                <a:ea typeface="Tahoma" panose="020B0604030504040204" pitchFamily="34" charset="0"/>
                <a:cs typeface="Tahoma" panose="020B0604030504040204" pitchFamily="34" charset="0"/>
              </a:rPr>
              <a:t>обеспеченных </a:t>
            </a:r>
            <a:r>
              <a:rPr lang="ru-RU" sz="2800" b="1" dirty="0">
                <a:solidFill>
                  <a:srgbClr val="FFFF00"/>
                </a:solidFill>
                <a:ea typeface="Tahoma" panose="020B0604030504040204" pitchFamily="34" charset="0"/>
                <a:cs typeface="Tahoma" panose="020B0604030504040204" pitchFamily="34" charset="0"/>
              </a:rPr>
              <a:t>слоев населения </a:t>
            </a:r>
            <a:r>
              <a:rPr lang="ru-RU" sz="2800" b="1" dirty="0" smtClean="0">
                <a:ea typeface="Tahoma" panose="020B0604030504040204" pitchFamily="34" charset="0"/>
                <a:cs typeface="Tahoma" panose="020B0604030504040204" pitchFamily="34" charset="0"/>
              </a:rPr>
              <a:t>осуществляется </a:t>
            </a:r>
            <a:r>
              <a:rPr lang="ru-RU" sz="2800" b="1" dirty="0">
                <a:ea typeface="Tahoma" panose="020B0604030504040204" pitchFamily="34" charset="0"/>
                <a:cs typeface="Tahoma" panose="020B0604030504040204" pitchFamily="34" charset="0"/>
              </a:rPr>
              <a:t>в социально-политической деятельности </a:t>
            </a:r>
            <a:r>
              <a:rPr lang="ru-RU" sz="2800" b="1" dirty="0" smtClean="0">
                <a:ea typeface="Tahoma" panose="020B0604030504040204" pitchFamily="34" charset="0"/>
                <a:cs typeface="Tahoma" panose="020B0604030504040204" pitchFamily="34" charset="0"/>
              </a:rPr>
              <a:t>государственных </a:t>
            </a:r>
            <a:r>
              <a:rPr lang="ru-RU" sz="2800" b="1" dirty="0">
                <a:ea typeface="Tahoma" panose="020B0604030504040204" pitchFamily="34" charset="0"/>
                <a:cs typeface="Tahoma" panose="020B0604030504040204" pitchFamily="34" charset="0"/>
              </a:rPr>
              <a:t>структур, профсоюзов, общественных объединений.  </a:t>
            </a:r>
          </a:p>
          <a:p>
            <a:pPr indent="252095">
              <a:spcAft>
                <a:spcPts val="0"/>
              </a:spcAft>
            </a:pPr>
            <a:r>
              <a:rPr lang="ru-RU" sz="2800" b="1" dirty="0">
                <a:ea typeface="Tahoma" panose="020B0604030504040204" pitchFamily="34" charset="0"/>
                <a:cs typeface="Tahoma" panose="020B0604030504040204" pitchFamily="34" charset="0"/>
              </a:rPr>
              <a:t>Отсутствие или слабость социальной защиты приводит к росту </a:t>
            </a:r>
            <a:r>
              <a:rPr lang="ru-RU" sz="2800" b="1" dirty="0" smtClean="0">
                <a:ea typeface="Tahoma" panose="020B0604030504040204" pitchFamily="34" charset="0"/>
                <a:cs typeface="Tahoma" panose="020B0604030504040204" pitchFamily="34" charset="0"/>
              </a:rPr>
              <a:t>социальной </a:t>
            </a:r>
            <a:r>
              <a:rPr lang="ru-RU" sz="2800" b="1" dirty="0">
                <a:ea typeface="Tahoma" panose="020B0604030504040204" pitchFamily="34" charset="0"/>
                <a:cs typeface="Tahoma" panose="020B0604030504040204" pitchFamily="34" charset="0"/>
              </a:rPr>
              <a:t>напряженности, неуверенности в завтрашнем дне, </a:t>
            </a:r>
            <a:r>
              <a:rPr lang="ru-RU" sz="2800" b="1" dirty="0" smtClean="0">
                <a:ea typeface="Tahoma" panose="020B0604030504040204" pitchFamily="34" charset="0"/>
                <a:cs typeface="Tahoma" panose="020B0604030504040204" pitchFamily="34" charset="0"/>
              </a:rPr>
              <a:t>неудовлетворенности</a:t>
            </a:r>
            <a:r>
              <a:rPr lang="ru-RU" sz="2800" b="1" dirty="0">
                <a:ea typeface="Tahoma" panose="020B0604030504040204" pitchFamily="34" charset="0"/>
                <a:cs typeface="Tahoma" panose="020B0604030504040204" pitchFamily="34" charset="0"/>
              </a:rPr>
              <a:t>, агрессивности. </a:t>
            </a:r>
            <a:endParaRPr lang="ru-RU" sz="2800" b="1"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956641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691680" y="1628800"/>
            <a:ext cx="5544616" cy="10801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ln w="22225">
                  <a:solidFill>
                    <a:schemeClr val="accent2"/>
                  </a:solidFill>
                  <a:prstDash val="solid"/>
                </a:ln>
                <a:solidFill>
                  <a:schemeClr val="accent2">
                    <a:lumMod val="40000"/>
                    <a:lumOff val="60000"/>
                  </a:schemeClr>
                </a:solidFill>
              </a:rPr>
              <a:t>Социальное страхование</a:t>
            </a:r>
            <a:endParaRPr lang="ru-RU" sz="2800" b="1" dirty="0">
              <a:ln w="22225">
                <a:solidFill>
                  <a:schemeClr val="accent2"/>
                </a:solidFill>
                <a:prstDash val="solid"/>
              </a:ln>
              <a:solidFill>
                <a:schemeClr val="accent2">
                  <a:lumMod val="40000"/>
                  <a:lumOff val="60000"/>
                </a:schemeClr>
              </a:solidFill>
            </a:endParaRPr>
          </a:p>
        </p:txBody>
      </p:sp>
      <p:sp>
        <p:nvSpPr>
          <p:cNvPr id="4" name="Скругленный прямоугольник 3"/>
          <p:cNvSpPr/>
          <p:nvPr/>
        </p:nvSpPr>
        <p:spPr>
          <a:xfrm>
            <a:off x="1691680" y="3429000"/>
            <a:ext cx="5544616" cy="10801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ln w="22225">
                  <a:solidFill>
                    <a:schemeClr val="accent2"/>
                  </a:solidFill>
                  <a:prstDash val="solid"/>
                </a:ln>
                <a:solidFill>
                  <a:schemeClr val="accent2">
                    <a:lumMod val="40000"/>
                    <a:lumOff val="60000"/>
                  </a:schemeClr>
                </a:solidFill>
              </a:rPr>
              <a:t>Социальное обеспечение</a:t>
            </a:r>
            <a:endParaRPr lang="ru-RU" sz="2800" b="1" dirty="0">
              <a:ln w="22225">
                <a:solidFill>
                  <a:schemeClr val="accent2"/>
                </a:solidFill>
                <a:prstDash val="solid"/>
              </a:ln>
              <a:solidFill>
                <a:schemeClr val="accent2">
                  <a:lumMod val="40000"/>
                  <a:lumOff val="60000"/>
                </a:schemeClr>
              </a:solidFill>
            </a:endParaRPr>
          </a:p>
        </p:txBody>
      </p:sp>
      <p:sp>
        <p:nvSpPr>
          <p:cNvPr id="5" name="Скругленный прямоугольник 4"/>
          <p:cNvSpPr/>
          <p:nvPr/>
        </p:nvSpPr>
        <p:spPr>
          <a:xfrm>
            <a:off x="1691680" y="5157192"/>
            <a:ext cx="5544616" cy="10801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800" b="1" dirty="0" smtClean="0">
                <a:ln w="22225">
                  <a:solidFill>
                    <a:schemeClr val="accent2"/>
                  </a:solidFill>
                  <a:prstDash val="solid"/>
                </a:ln>
                <a:solidFill>
                  <a:schemeClr val="accent2">
                    <a:lumMod val="40000"/>
                    <a:lumOff val="60000"/>
                  </a:schemeClr>
                </a:solidFill>
              </a:rPr>
              <a:t>Социальная защита</a:t>
            </a:r>
            <a:endParaRPr lang="ru-RU" sz="2800" b="1" dirty="0">
              <a:ln w="22225">
                <a:solidFill>
                  <a:schemeClr val="accent2"/>
                </a:solidFill>
                <a:prstDash val="solid"/>
              </a:ln>
              <a:solidFill>
                <a:schemeClr val="accent2">
                  <a:lumMod val="40000"/>
                  <a:lumOff val="60000"/>
                </a:schemeClr>
              </a:solidFill>
            </a:endParaRPr>
          </a:p>
        </p:txBody>
      </p:sp>
      <p:sp>
        <p:nvSpPr>
          <p:cNvPr id="6" name="Стрелка вниз 5"/>
          <p:cNvSpPr/>
          <p:nvPr/>
        </p:nvSpPr>
        <p:spPr>
          <a:xfrm>
            <a:off x="2843808" y="2873524"/>
            <a:ext cx="3384376"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2843808" y="4632548"/>
            <a:ext cx="3384376"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755576" y="345430"/>
            <a:ext cx="7560840" cy="954107"/>
          </a:xfrm>
          <a:prstGeom prst="rect">
            <a:avLst/>
          </a:prstGeom>
        </p:spPr>
        <p:txBody>
          <a:bodyPr wrap="square">
            <a:spAutoFit/>
          </a:bodyPr>
          <a:lstStyle/>
          <a:p>
            <a:pPr algn="ctr"/>
            <a:r>
              <a:rPr lang="ru-RU" sz="2800" b="1" dirty="0">
                <a:solidFill>
                  <a:srgbClr val="FFFF00"/>
                </a:solidFill>
              </a:rPr>
              <a:t> Логика формирования </a:t>
            </a:r>
            <a:r>
              <a:rPr lang="ru-RU" sz="2800" b="1" dirty="0" smtClean="0">
                <a:solidFill>
                  <a:srgbClr val="FFFF00"/>
                </a:solidFill>
              </a:rPr>
              <a:t>понятия «социальная защита</a:t>
            </a:r>
            <a:r>
              <a:rPr lang="ru-RU" sz="2800" b="1" dirty="0">
                <a:solidFill>
                  <a:srgbClr val="FFFF00"/>
                </a:solidFill>
              </a:rPr>
              <a:t>»</a:t>
            </a:r>
          </a:p>
        </p:txBody>
      </p:sp>
    </p:spTree>
    <p:extLst>
      <p:ext uri="{BB962C8B-B14F-4D97-AF65-F5344CB8AC3E}">
        <p14:creationId xmlns:p14="http://schemas.microsoft.com/office/powerpoint/2010/main" val="18734461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80"/>
            <a:ext cx="7416824" cy="584775"/>
          </a:xfrm>
          <a:prstGeom prst="rect">
            <a:avLst/>
          </a:prstGeom>
        </p:spPr>
        <p:txBody>
          <a:bodyPr wrap="square">
            <a:spAutoFit/>
          </a:bodyPr>
          <a:lstStyle/>
          <a:p>
            <a:pPr indent="252095" algn="ctr">
              <a:spcAft>
                <a:spcPts val="0"/>
              </a:spcAft>
            </a:pPr>
            <a:r>
              <a:rPr lang="ru-RU" sz="3200" i="1" dirty="0" smtClean="0">
                <a:solidFill>
                  <a:srgbClr val="FFFF00"/>
                </a:solidFill>
              </a:rPr>
              <a:t>История социальной защиты</a:t>
            </a:r>
            <a:endParaRPr lang="ru-RU" sz="3200" dirty="0"/>
          </a:p>
        </p:txBody>
      </p:sp>
      <p:sp>
        <p:nvSpPr>
          <p:cNvPr id="3" name="Прямоугольник 2"/>
          <p:cNvSpPr/>
          <p:nvPr/>
        </p:nvSpPr>
        <p:spPr>
          <a:xfrm>
            <a:off x="827584" y="1484784"/>
            <a:ext cx="7416824" cy="4401205"/>
          </a:xfrm>
          <a:prstGeom prst="rect">
            <a:avLst/>
          </a:prstGeom>
        </p:spPr>
        <p:txBody>
          <a:bodyPr wrap="square">
            <a:spAutoFit/>
          </a:bodyPr>
          <a:lstStyle/>
          <a:p>
            <a:r>
              <a:rPr lang="ru-RU" sz="2000" b="1" dirty="0" smtClean="0"/>
              <a:t>Первые </a:t>
            </a:r>
            <a:r>
              <a:rPr lang="ru-RU" sz="2000" b="1" dirty="0"/>
              <a:t>законы об обязательном </a:t>
            </a:r>
            <a:r>
              <a:rPr lang="ru-RU" sz="2000" b="1" dirty="0" smtClean="0"/>
              <a:t>государственном </a:t>
            </a:r>
            <a:r>
              <a:rPr lang="ru-RU" sz="2000" b="1" dirty="0"/>
              <a:t>страховании </a:t>
            </a:r>
            <a:r>
              <a:rPr lang="ru-RU" sz="2000" b="1" dirty="0" smtClean="0"/>
              <a:t>были </a:t>
            </a:r>
            <a:r>
              <a:rPr lang="ru-RU" sz="2000" b="1" dirty="0"/>
              <a:t>приняты в Германской империи ее </a:t>
            </a:r>
            <a:r>
              <a:rPr lang="ru-RU" sz="2000" b="1" dirty="0" smtClean="0"/>
              <a:t>первым </a:t>
            </a:r>
            <a:r>
              <a:rPr lang="ru-RU" sz="2000" b="1" dirty="0"/>
              <a:t>канцлером Отто фон Бисмарком: </a:t>
            </a:r>
          </a:p>
          <a:p>
            <a:r>
              <a:rPr lang="ru-RU" sz="2000" b="1" dirty="0"/>
              <a:t>  1883 г. — закон об обязательном государственном страховании на </a:t>
            </a:r>
            <a:r>
              <a:rPr lang="ru-RU" sz="2000" b="1" dirty="0" smtClean="0"/>
              <a:t>случай </a:t>
            </a:r>
            <a:r>
              <a:rPr lang="ru-RU" sz="2000" b="1" dirty="0"/>
              <a:t>болезни; </a:t>
            </a:r>
          </a:p>
          <a:p>
            <a:r>
              <a:rPr lang="ru-RU" sz="2000" b="1" dirty="0"/>
              <a:t>  1884 г. — закон о страховании от несчастных случаев. </a:t>
            </a:r>
          </a:p>
          <a:p>
            <a:r>
              <a:rPr lang="ru-RU" sz="2000" b="1" dirty="0"/>
              <a:t>  1889 г. —  закон  об  обязательном  страховании  по инвалидности и </a:t>
            </a:r>
            <a:r>
              <a:rPr lang="ru-RU" sz="2000" b="1" dirty="0" smtClean="0"/>
              <a:t>по </a:t>
            </a:r>
            <a:r>
              <a:rPr lang="ru-RU" sz="2000" b="1" dirty="0"/>
              <a:t>старости. </a:t>
            </a:r>
            <a:endParaRPr lang="ru-RU" sz="2000" b="1" dirty="0" smtClean="0"/>
          </a:p>
          <a:p>
            <a:r>
              <a:rPr lang="ru-RU" sz="2000" b="1" dirty="0"/>
              <a:t>Вслед за Германией принимаются законы об обязательном </a:t>
            </a:r>
            <a:r>
              <a:rPr lang="ru-RU" sz="2000" b="1" dirty="0" smtClean="0"/>
              <a:t>социальном </a:t>
            </a:r>
            <a:r>
              <a:rPr lang="ru-RU" sz="2000" b="1" dirty="0"/>
              <a:t>страховании и в других странах Европы. В России первый </a:t>
            </a:r>
            <a:r>
              <a:rPr lang="ru-RU" sz="2000" b="1" dirty="0" smtClean="0"/>
              <a:t>закон </a:t>
            </a:r>
            <a:r>
              <a:rPr lang="ru-RU" sz="2000" b="1" dirty="0"/>
              <a:t>о страховании рабочих по болезни и от несчастных случаев был </a:t>
            </a:r>
            <a:r>
              <a:rPr lang="ru-RU" sz="2000" b="1" dirty="0" smtClean="0"/>
              <a:t>принят </a:t>
            </a:r>
            <a:r>
              <a:rPr lang="ru-RU" sz="2000" b="1" dirty="0"/>
              <a:t>23 июня 1912 г. </a:t>
            </a:r>
          </a:p>
        </p:txBody>
      </p:sp>
    </p:spTree>
    <p:extLst>
      <p:ext uri="{BB962C8B-B14F-4D97-AF65-F5344CB8AC3E}">
        <p14:creationId xmlns:p14="http://schemas.microsoft.com/office/powerpoint/2010/main" val="3080156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80"/>
            <a:ext cx="7416824" cy="584775"/>
          </a:xfrm>
          <a:prstGeom prst="rect">
            <a:avLst/>
          </a:prstGeom>
        </p:spPr>
        <p:txBody>
          <a:bodyPr wrap="square">
            <a:spAutoFit/>
          </a:bodyPr>
          <a:lstStyle/>
          <a:p>
            <a:pPr indent="252095" algn="ctr">
              <a:spcAft>
                <a:spcPts val="0"/>
              </a:spcAft>
            </a:pPr>
            <a:r>
              <a:rPr lang="ru-RU" sz="3200" i="1" dirty="0" smtClean="0">
                <a:solidFill>
                  <a:srgbClr val="FFFF00"/>
                </a:solidFill>
              </a:rPr>
              <a:t>История социальной защиты</a:t>
            </a:r>
            <a:endParaRPr lang="ru-RU" sz="3200" dirty="0"/>
          </a:p>
        </p:txBody>
      </p:sp>
      <p:sp>
        <p:nvSpPr>
          <p:cNvPr id="3" name="Прямоугольник 2"/>
          <p:cNvSpPr/>
          <p:nvPr/>
        </p:nvSpPr>
        <p:spPr>
          <a:xfrm>
            <a:off x="827584" y="1484784"/>
            <a:ext cx="7416824" cy="4401205"/>
          </a:xfrm>
          <a:prstGeom prst="rect">
            <a:avLst/>
          </a:prstGeom>
        </p:spPr>
        <p:txBody>
          <a:bodyPr wrap="square">
            <a:spAutoFit/>
          </a:bodyPr>
          <a:lstStyle/>
          <a:p>
            <a:r>
              <a:rPr lang="ru-RU" sz="2000" b="1" dirty="0"/>
              <a:t> </a:t>
            </a:r>
            <a:r>
              <a:rPr lang="ru-RU" sz="2000" b="1" dirty="0" smtClean="0"/>
              <a:t>Вслед </a:t>
            </a:r>
            <a:r>
              <a:rPr lang="ru-RU" sz="2000" b="1" dirty="0"/>
              <a:t>за законами о государственном социальном </a:t>
            </a:r>
          </a:p>
          <a:p>
            <a:r>
              <a:rPr lang="ru-RU" sz="2000" b="1" dirty="0"/>
              <a:t>страховании на случай болезни, инвалидности, старости, </a:t>
            </a:r>
            <a:r>
              <a:rPr lang="ru-RU" sz="2000" b="1" dirty="0" smtClean="0"/>
              <a:t>трудового увечья </a:t>
            </a:r>
            <a:r>
              <a:rPr lang="ru-RU" sz="2000" b="1" dirty="0"/>
              <a:t>принимаются законы о страховании по безработице. Впервые </a:t>
            </a:r>
            <a:r>
              <a:rPr lang="ru-RU" sz="2000" b="1" dirty="0" smtClean="0"/>
              <a:t>страхование </a:t>
            </a:r>
            <a:r>
              <a:rPr lang="ru-RU" sz="2000" b="1" dirty="0"/>
              <a:t>данного социального риска  было введено  в 1911 г. в </a:t>
            </a:r>
            <a:r>
              <a:rPr lang="ru-RU" sz="2000" b="1" dirty="0" smtClean="0"/>
              <a:t>Англии</a:t>
            </a:r>
            <a:r>
              <a:rPr lang="ru-RU" sz="2000" b="1" dirty="0"/>
              <a:t>. </a:t>
            </a:r>
            <a:endParaRPr lang="ru-RU" sz="2000" b="1" dirty="0" smtClean="0"/>
          </a:p>
          <a:p>
            <a:endParaRPr lang="ru-RU" sz="2000" b="1" dirty="0" smtClean="0"/>
          </a:p>
          <a:p>
            <a:r>
              <a:rPr lang="ru-RU" sz="2000" b="1" dirty="0"/>
              <a:t>По мере развития национальных  государственных  </a:t>
            </a:r>
            <a:r>
              <a:rPr lang="ru-RU" sz="2000" b="1" dirty="0" smtClean="0"/>
              <a:t>систем страхования </a:t>
            </a:r>
            <a:r>
              <a:rPr lang="ru-RU" sz="2000" b="1" dirty="0"/>
              <a:t>частное страхование не исчезло, а стало </a:t>
            </a:r>
            <a:r>
              <a:rPr lang="ru-RU" sz="2000" b="1" dirty="0" smtClean="0"/>
              <a:t>дополнительной системой  </a:t>
            </a:r>
            <a:r>
              <a:rPr lang="ru-RU" sz="2000" b="1" dirty="0"/>
              <a:t>социального страхования.  При этом </a:t>
            </a:r>
            <a:r>
              <a:rPr lang="ru-RU" sz="2000" b="1" dirty="0" smtClean="0"/>
              <a:t>отчетливо прослеживается </a:t>
            </a:r>
            <a:r>
              <a:rPr lang="ru-RU" sz="2000" b="1" dirty="0"/>
              <a:t>тенденция изменения роли государства в </a:t>
            </a:r>
            <a:r>
              <a:rPr lang="ru-RU" sz="2000" b="1" dirty="0" smtClean="0"/>
              <a:t>организации </a:t>
            </a:r>
            <a:r>
              <a:rPr lang="ru-RU" sz="2000" b="1" dirty="0"/>
              <a:t>функционирования систем социального  страхования и </a:t>
            </a:r>
            <a:r>
              <a:rPr lang="ru-RU" sz="2000" b="1" dirty="0" smtClean="0"/>
              <a:t>обеспечения</a:t>
            </a:r>
            <a:r>
              <a:rPr lang="ru-RU" sz="2000" b="1" dirty="0"/>
              <a:t>. </a:t>
            </a:r>
          </a:p>
        </p:txBody>
      </p:sp>
    </p:spTree>
    <p:extLst>
      <p:ext uri="{BB962C8B-B14F-4D97-AF65-F5344CB8AC3E}">
        <p14:creationId xmlns:p14="http://schemas.microsoft.com/office/powerpoint/2010/main" val="31090804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268760"/>
            <a:ext cx="7632848" cy="4031873"/>
          </a:xfrm>
          <a:prstGeom prst="rect">
            <a:avLst/>
          </a:prstGeom>
        </p:spPr>
        <p:txBody>
          <a:bodyPr wrap="square">
            <a:spAutoFit/>
          </a:bodyPr>
          <a:lstStyle/>
          <a:p>
            <a:pPr indent="252095">
              <a:spcAft>
                <a:spcPts val="0"/>
              </a:spcAft>
            </a:pPr>
            <a:r>
              <a:rPr lang="ru-RU" sz="3200" b="1" dirty="0">
                <a:solidFill>
                  <a:srgbClr val="FFFF00"/>
                </a:solidFill>
                <a:ea typeface="Tahoma" panose="020B0604030504040204" pitchFamily="34" charset="0"/>
                <a:cs typeface="Tahoma" panose="020B0604030504040204" pitchFamily="34" charset="0"/>
              </a:rPr>
              <a:t>Социальное обеспечение </a:t>
            </a:r>
            <a:r>
              <a:rPr lang="ru-RU" sz="3200" b="1" dirty="0">
                <a:ea typeface="Tahoma" panose="020B0604030504040204" pitchFamily="34" charset="0"/>
                <a:cs typeface="Tahoma" panose="020B0604030504040204" pitchFamily="34" charset="0"/>
              </a:rPr>
              <a:t>—  один из способов распределения </a:t>
            </a:r>
            <a:r>
              <a:rPr lang="ru-RU" sz="3200" b="1" dirty="0" smtClean="0">
                <a:ea typeface="Tahoma" panose="020B0604030504040204" pitchFamily="34" charset="0"/>
                <a:cs typeface="Tahoma" panose="020B0604030504040204" pitchFamily="34" charset="0"/>
              </a:rPr>
              <a:t>валового </a:t>
            </a:r>
            <a:r>
              <a:rPr lang="ru-RU" sz="3200" b="1" dirty="0">
                <a:ea typeface="Tahoma" panose="020B0604030504040204" pitchFamily="34" charset="0"/>
                <a:cs typeface="Tahoma" panose="020B0604030504040204" pitchFamily="34" charset="0"/>
              </a:rPr>
              <a:t>внутреннего продукта путем предоставления гражданам </a:t>
            </a:r>
            <a:r>
              <a:rPr lang="ru-RU" sz="3200" b="1" dirty="0" smtClean="0">
                <a:ea typeface="Tahoma" panose="020B0604030504040204" pitchFamily="34" charset="0"/>
                <a:cs typeface="Tahoma" panose="020B0604030504040204" pitchFamily="34" charset="0"/>
              </a:rPr>
              <a:t>материальных </a:t>
            </a:r>
            <a:r>
              <a:rPr lang="ru-RU" sz="3200" b="1" dirty="0">
                <a:ea typeface="Tahoma" panose="020B0604030504040204" pitchFamily="34" charset="0"/>
                <a:cs typeface="Tahoma" panose="020B0604030504040204" pitchFamily="34" charset="0"/>
              </a:rPr>
              <a:t>благ в целях выравнивания их личных доходов </a:t>
            </a:r>
            <a:r>
              <a:rPr lang="ru-RU" sz="3200" b="1" dirty="0" smtClean="0">
                <a:ea typeface="Tahoma" panose="020B0604030504040204" pitchFamily="34" charset="0"/>
                <a:cs typeface="Tahoma" panose="020B0604030504040204" pitchFamily="34" charset="0"/>
              </a:rPr>
              <a:t>при наступлении </a:t>
            </a:r>
            <a:r>
              <a:rPr lang="ru-RU" sz="3200" b="1" dirty="0">
                <a:ea typeface="Tahoma" panose="020B0604030504040204" pitchFamily="34" charset="0"/>
                <a:cs typeface="Tahoma" panose="020B0604030504040204" pitchFamily="34" charset="0"/>
              </a:rPr>
              <a:t>социальных рисков. </a:t>
            </a:r>
            <a:endParaRPr lang="ru-RU" sz="3200"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562645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15616" y="836712"/>
            <a:ext cx="7200800" cy="3970318"/>
          </a:xfrm>
          <a:prstGeom prst="rect">
            <a:avLst/>
          </a:prstGeom>
        </p:spPr>
        <p:txBody>
          <a:bodyPr wrap="square">
            <a:spAutoFit/>
          </a:bodyPr>
          <a:lstStyle/>
          <a:p>
            <a:r>
              <a:rPr lang="ru-RU" sz="2800" b="1" dirty="0">
                <a:solidFill>
                  <a:srgbClr val="FFFF00"/>
                </a:solidFill>
              </a:rPr>
              <a:t>Признаки современного социального обеспечения:  </a:t>
            </a:r>
          </a:p>
          <a:p>
            <a:pPr marL="514350" indent="-514350">
              <a:buAutoNum type="arabicPeriod"/>
            </a:pPr>
            <a:r>
              <a:rPr lang="ru-RU" sz="2800" dirty="0" smtClean="0"/>
              <a:t>государственный </a:t>
            </a:r>
            <a:r>
              <a:rPr lang="ru-RU" sz="2800" dirty="0"/>
              <a:t>характер; </a:t>
            </a:r>
            <a:endParaRPr lang="ru-RU" sz="2800" dirty="0" smtClean="0"/>
          </a:p>
          <a:p>
            <a:pPr marL="514350" indent="-514350">
              <a:buAutoNum type="arabicPeriod"/>
            </a:pPr>
            <a:r>
              <a:rPr lang="ru-RU" sz="2800" dirty="0" smtClean="0"/>
              <a:t>законодательное </a:t>
            </a:r>
            <a:r>
              <a:rPr lang="ru-RU" sz="2800" dirty="0"/>
              <a:t>закрепление перечня социальных рисков; </a:t>
            </a:r>
          </a:p>
          <a:p>
            <a:pPr marL="514350" indent="-514350">
              <a:buAutoNum type="arabicPeriod"/>
            </a:pPr>
            <a:r>
              <a:rPr lang="ru-RU" sz="2800" dirty="0" smtClean="0"/>
              <a:t>нормативное </a:t>
            </a:r>
            <a:r>
              <a:rPr lang="ru-RU" sz="2800" dirty="0"/>
              <a:t>закрепление круга лиц, подлежащих обеспечению;  </a:t>
            </a:r>
          </a:p>
          <a:p>
            <a:pPr marL="514350" indent="-514350">
              <a:buAutoNum type="arabicPeriod"/>
            </a:pPr>
            <a:r>
              <a:rPr lang="ru-RU" sz="2800" dirty="0" smtClean="0"/>
              <a:t>нормирование </a:t>
            </a:r>
            <a:r>
              <a:rPr lang="ru-RU" sz="2800" dirty="0"/>
              <a:t>государством социальных стандартов обеспечения. </a:t>
            </a:r>
          </a:p>
        </p:txBody>
      </p:sp>
    </p:spTree>
    <p:extLst>
      <p:ext uri="{BB962C8B-B14F-4D97-AF65-F5344CB8AC3E}">
        <p14:creationId xmlns:p14="http://schemas.microsoft.com/office/powerpoint/2010/main" val="233688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980728"/>
            <a:ext cx="7704856" cy="4401205"/>
          </a:xfrm>
          <a:prstGeom prst="rect">
            <a:avLst/>
          </a:prstGeom>
        </p:spPr>
        <p:txBody>
          <a:bodyPr wrap="square">
            <a:spAutoFit/>
          </a:bodyPr>
          <a:lstStyle/>
          <a:p>
            <a:r>
              <a:rPr lang="ru-RU" sz="2800" b="1" dirty="0"/>
              <a:t>Последние 30 — 40 лет XX века в мире получила дальнейшее </a:t>
            </a:r>
            <a:r>
              <a:rPr lang="ru-RU" sz="2800" b="1" dirty="0" smtClean="0"/>
              <a:t>развитие  </a:t>
            </a:r>
            <a:r>
              <a:rPr lang="ru-RU" sz="2800" b="1" dirty="0"/>
              <a:t>концепция социального обеспечения,  которая  стала </a:t>
            </a:r>
            <a:r>
              <a:rPr lang="ru-RU" sz="2800" b="1" dirty="0" smtClean="0"/>
              <a:t>включать </a:t>
            </a:r>
            <a:r>
              <a:rPr lang="ru-RU" sz="2800" b="1" dirty="0"/>
              <a:t>понятие «</a:t>
            </a:r>
            <a:r>
              <a:rPr lang="ru-RU" sz="2800" b="1" dirty="0">
                <a:solidFill>
                  <a:srgbClr val="FFFF00"/>
                </a:solidFill>
              </a:rPr>
              <a:t>социальной защиты</a:t>
            </a:r>
            <a:r>
              <a:rPr lang="ru-RU" sz="2800" b="1" dirty="0"/>
              <a:t>»,  обозначавшее </a:t>
            </a:r>
            <a:r>
              <a:rPr lang="ru-RU" sz="2800" b="1" dirty="0" smtClean="0"/>
              <a:t>предоставление  </a:t>
            </a:r>
            <a:r>
              <a:rPr lang="ru-RU" sz="2800" b="1" dirty="0"/>
              <a:t>всеобщей  базовой  социальной  поддержки  всем </a:t>
            </a:r>
            <a:r>
              <a:rPr lang="ru-RU" sz="2800" b="1" dirty="0" smtClean="0"/>
              <a:t>гражданам</a:t>
            </a:r>
            <a:r>
              <a:rPr lang="ru-RU" sz="2800" b="1" dirty="0"/>
              <a:t>, независимо от  их  взносов или продолжительности их </a:t>
            </a:r>
            <a:r>
              <a:rPr lang="ru-RU" sz="2800" b="1" dirty="0" smtClean="0"/>
              <a:t>трудового </a:t>
            </a:r>
            <a:r>
              <a:rPr lang="ru-RU" sz="2800" b="1" dirty="0"/>
              <a:t>стажа. </a:t>
            </a:r>
            <a:endParaRPr lang="ru-RU" sz="2800" dirty="0">
              <a:effectLst/>
            </a:endParaRPr>
          </a:p>
        </p:txBody>
      </p:sp>
    </p:spTree>
    <p:extLst>
      <p:ext uri="{BB962C8B-B14F-4D97-AF65-F5344CB8AC3E}">
        <p14:creationId xmlns:p14="http://schemas.microsoft.com/office/powerpoint/2010/main" val="40436873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8280920" cy="5693866"/>
          </a:xfrm>
          <a:prstGeom prst="rect">
            <a:avLst/>
          </a:prstGeom>
        </p:spPr>
        <p:txBody>
          <a:bodyPr wrap="square">
            <a:spAutoFit/>
          </a:bodyPr>
          <a:lstStyle/>
          <a:p>
            <a:r>
              <a:rPr lang="ru-RU" sz="2800" dirty="0"/>
              <a:t>Сегодня в развитых государствах сложились такие </a:t>
            </a:r>
            <a:r>
              <a:rPr lang="ru-RU" sz="2800" dirty="0">
                <a:solidFill>
                  <a:srgbClr val="FFFF00"/>
                </a:solidFill>
              </a:rPr>
              <a:t>формы </a:t>
            </a:r>
            <a:r>
              <a:rPr lang="ru-RU" sz="2800" dirty="0" smtClean="0">
                <a:solidFill>
                  <a:srgbClr val="FFFF00"/>
                </a:solidFill>
              </a:rPr>
              <a:t>социальной </a:t>
            </a:r>
            <a:r>
              <a:rPr lang="ru-RU" sz="2800" dirty="0">
                <a:solidFill>
                  <a:srgbClr val="FFFF00"/>
                </a:solidFill>
              </a:rPr>
              <a:t>защиты </a:t>
            </a:r>
            <a:r>
              <a:rPr lang="ru-RU" sz="2800" dirty="0"/>
              <a:t>населения как: </a:t>
            </a:r>
          </a:p>
          <a:p>
            <a:pPr marL="342900" indent="-342900">
              <a:buFont typeface="Wingdings" panose="05000000000000000000" pitchFamily="2" charset="2"/>
              <a:buChar char="Ø"/>
            </a:pPr>
            <a:r>
              <a:rPr lang="ru-RU" sz="2800" dirty="0"/>
              <a:t>  обязательное государственное социальное страхование; </a:t>
            </a:r>
          </a:p>
          <a:p>
            <a:pPr marL="342900" indent="-342900">
              <a:buFont typeface="Wingdings" panose="05000000000000000000" pitchFamily="2" charset="2"/>
              <a:buChar char="Ø"/>
            </a:pPr>
            <a:r>
              <a:rPr lang="ru-RU" sz="2800" dirty="0"/>
              <a:t>  социальная помощь на государственном и местном уровне, </a:t>
            </a:r>
            <a:r>
              <a:rPr lang="ru-RU" sz="2800" dirty="0" smtClean="0"/>
              <a:t>которая</a:t>
            </a:r>
            <a:r>
              <a:rPr lang="ru-RU" sz="2800" dirty="0"/>
              <a:t>, в основном, носит разовый или эпизодический характер; </a:t>
            </a:r>
          </a:p>
          <a:p>
            <a:pPr marL="342900" indent="-342900">
              <a:buFont typeface="Wingdings" panose="05000000000000000000" pitchFamily="2" charset="2"/>
              <a:buChar char="Ø"/>
            </a:pPr>
            <a:r>
              <a:rPr lang="ru-RU" sz="2800" dirty="0"/>
              <a:t>  частное страхование добровольного </a:t>
            </a:r>
            <a:r>
              <a:rPr lang="ru-RU" sz="2800" dirty="0" smtClean="0"/>
              <a:t>характера; </a:t>
            </a:r>
            <a:endParaRPr lang="ru-RU" sz="2800" dirty="0"/>
          </a:p>
          <a:p>
            <a:pPr marL="342900" indent="-342900">
              <a:buFont typeface="Wingdings" panose="05000000000000000000" pitchFamily="2" charset="2"/>
              <a:buChar char="Ø"/>
            </a:pPr>
            <a:r>
              <a:rPr lang="ru-RU" sz="2800" dirty="0"/>
              <a:t>  социальные услуги, которые оказываются на уровне предприятий </a:t>
            </a:r>
            <a:r>
              <a:rPr lang="ru-RU" sz="2800" dirty="0" smtClean="0"/>
              <a:t>или </a:t>
            </a:r>
            <a:r>
              <a:rPr lang="ru-RU" sz="2800" dirty="0"/>
              <a:t>социальных учреждений. </a:t>
            </a:r>
            <a:endParaRPr lang="ru-RU" sz="2800" dirty="0">
              <a:effectLst/>
            </a:endParaRPr>
          </a:p>
        </p:txBody>
      </p:sp>
    </p:spTree>
    <p:extLst>
      <p:ext uri="{BB962C8B-B14F-4D97-AF65-F5344CB8AC3E}">
        <p14:creationId xmlns:p14="http://schemas.microsoft.com/office/powerpoint/2010/main" val="19652700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548680"/>
            <a:ext cx="7992888" cy="5262979"/>
          </a:xfrm>
          <a:prstGeom prst="rect">
            <a:avLst/>
          </a:prstGeom>
        </p:spPr>
        <p:txBody>
          <a:bodyPr wrap="square">
            <a:spAutoFit/>
          </a:bodyPr>
          <a:lstStyle/>
          <a:p>
            <a:r>
              <a:rPr lang="ru-RU" sz="2400" b="1" dirty="0" smtClean="0"/>
              <a:t>В </a:t>
            </a:r>
            <a:r>
              <a:rPr lang="ru-RU" sz="2400" b="1" dirty="0"/>
              <a:t>1991 году в новой России была поставлена задача </a:t>
            </a:r>
            <a:r>
              <a:rPr lang="ru-RU" sz="2400" b="1" dirty="0" smtClean="0"/>
              <a:t>создать  </a:t>
            </a:r>
            <a:r>
              <a:rPr lang="ru-RU" sz="2400" b="1" dirty="0"/>
              <a:t>принципиально </a:t>
            </a:r>
            <a:r>
              <a:rPr lang="ru-RU" sz="2400" b="1" dirty="0">
                <a:solidFill>
                  <a:srgbClr val="FFFF00"/>
                </a:solidFill>
              </a:rPr>
              <a:t>новую систему  социальной защиты </a:t>
            </a:r>
            <a:r>
              <a:rPr lang="ru-RU" sz="2400" b="1" dirty="0" smtClean="0">
                <a:solidFill>
                  <a:srgbClr val="FFFF00"/>
                </a:solidFill>
              </a:rPr>
              <a:t>населения</a:t>
            </a:r>
            <a:r>
              <a:rPr lang="ru-RU" sz="2400" b="1" dirty="0"/>
              <a:t>, отличную от советской, которую характеризовали </a:t>
            </a:r>
            <a:r>
              <a:rPr lang="ru-RU" sz="2400" b="1" dirty="0" smtClean="0"/>
              <a:t>следующие </a:t>
            </a:r>
            <a:r>
              <a:rPr lang="ru-RU" sz="2400" b="1" dirty="0"/>
              <a:t>недостатки:  </a:t>
            </a:r>
          </a:p>
          <a:p>
            <a:pPr marL="342900" indent="-342900">
              <a:buFont typeface="Wingdings" panose="05000000000000000000" pitchFamily="2" charset="2"/>
              <a:buChar char="Ø"/>
            </a:pPr>
            <a:r>
              <a:rPr lang="ru-RU" sz="2400" b="1" dirty="0"/>
              <a:t>  уравнительный характер; </a:t>
            </a:r>
          </a:p>
          <a:p>
            <a:pPr marL="342900" indent="-342900">
              <a:buFont typeface="Wingdings" panose="05000000000000000000" pitchFamily="2" charset="2"/>
              <a:buChar char="Ø"/>
            </a:pPr>
            <a:r>
              <a:rPr lang="ru-RU" sz="2400" b="1" dirty="0"/>
              <a:t>  сведение  действий  субъектов  социального обеспечения  к </a:t>
            </a:r>
            <a:r>
              <a:rPr lang="ru-RU" sz="2400" b="1" dirty="0" smtClean="0"/>
              <a:t>распределению </a:t>
            </a:r>
            <a:r>
              <a:rPr lang="ru-RU" sz="2400" b="1" dirty="0"/>
              <a:t>и перераспределению имеющихся материальных и </a:t>
            </a:r>
            <a:r>
              <a:rPr lang="ru-RU" sz="2400" b="1" dirty="0" smtClean="0"/>
              <a:t>денежных </a:t>
            </a:r>
            <a:r>
              <a:rPr lang="ru-RU" sz="2400" b="1" dirty="0"/>
              <a:t>ресурсов; </a:t>
            </a:r>
          </a:p>
          <a:p>
            <a:pPr marL="342900" indent="-342900">
              <a:buFont typeface="Wingdings" panose="05000000000000000000" pitchFamily="2" charset="2"/>
              <a:buChar char="Ø"/>
            </a:pPr>
            <a:r>
              <a:rPr lang="ru-RU" sz="2400" b="1" dirty="0"/>
              <a:t>  слабая  ориентация  на активизацию потенциала творческих сил </a:t>
            </a:r>
            <a:r>
              <a:rPr lang="ru-RU" sz="2400" b="1" dirty="0" smtClean="0"/>
              <a:t>человека </a:t>
            </a:r>
            <a:r>
              <a:rPr lang="ru-RU" sz="2400" b="1" dirty="0"/>
              <a:t>по преодолению бедности и выходу  из трудной жизненной </a:t>
            </a:r>
            <a:r>
              <a:rPr lang="ru-RU" sz="2400" b="1" dirty="0" smtClean="0"/>
              <a:t>ситуации</a:t>
            </a:r>
            <a:r>
              <a:rPr lang="ru-RU" sz="2400" b="1" dirty="0"/>
              <a:t>. </a:t>
            </a:r>
            <a:endParaRPr lang="ru-RU" sz="2400" dirty="0"/>
          </a:p>
        </p:txBody>
      </p:sp>
    </p:spTree>
    <p:extLst>
      <p:ext uri="{BB962C8B-B14F-4D97-AF65-F5344CB8AC3E}">
        <p14:creationId xmlns:p14="http://schemas.microsoft.com/office/powerpoint/2010/main" val="42629024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268760"/>
            <a:ext cx="8280920" cy="3539430"/>
          </a:xfrm>
          <a:prstGeom prst="rect">
            <a:avLst/>
          </a:prstGeom>
        </p:spPr>
        <p:txBody>
          <a:bodyPr wrap="square">
            <a:spAutoFit/>
          </a:bodyPr>
          <a:lstStyle/>
          <a:p>
            <a:r>
              <a:rPr lang="ru-RU" sz="3200" b="1" dirty="0"/>
              <a:t>В России термин </a:t>
            </a:r>
            <a:r>
              <a:rPr lang="ru-RU" sz="3200" b="1" dirty="0">
                <a:solidFill>
                  <a:srgbClr val="FFFF00"/>
                </a:solidFill>
              </a:rPr>
              <a:t>«социальная защита населения» </a:t>
            </a:r>
            <a:r>
              <a:rPr lang="ru-RU" sz="3200" b="1" dirty="0"/>
              <a:t>получил </a:t>
            </a:r>
            <a:r>
              <a:rPr lang="ru-RU" sz="3200" b="1" dirty="0" smtClean="0"/>
              <a:t>широкое </a:t>
            </a:r>
            <a:r>
              <a:rPr lang="ru-RU" sz="3200" b="1" dirty="0"/>
              <a:t>распространение также в связи с переименованием системы </a:t>
            </a:r>
            <a:r>
              <a:rPr lang="ru-RU" sz="3200" b="1" dirty="0" smtClean="0"/>
              <a:t>органов </a:t>
            </a:r>
            <a:r>
              <a:rPr lang="ru-RU" sz="3200" b="1" dirty="0"/>
              <a:t>социального обеспечения в систему органов социальной </a:t>
            </a:r>
            <a:r>
              <a:rPr lang="ru-RU" sz="3200" b="1" dirty="0" smtClean="0"/>
              <a:t>защиты </a:t>
            </a:r>
            <a:r>
              <a:rPr lang="ru-RU" sz="3200" b="1" dirty="0"/>
              <a:t>населения в 1992 г. </a:t>
            </a:r>
            <a:endParaRPr lang="ru-RU" sz="3200" b="1" dirty="0">
              <a:effectLst/>
            </a:endParaRPr>
          </a:p>
        </p:txBody>
      </p:sp>
    </p:spTree>
    <p:extLst>
      <p:ext uri="{BB962C8B-B14F-4D97-AF65-F5344CB8AC3E}">
        <p14:creationId xmlns:p14="http://schemas.microsoft.com/office/powerpoint/2010/main" val="1020596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620688"/>
            <a:ext cx="7776864" cy="5632311"/>
          </a:xfrm>
          <a:prstGeom prst="rect">
            <a:avLst/>
          </a:prstGeom>
        </p:spPr>
        <p:txBody>
          <a:bodyPr wrap="square">
            <a:spAutoFit/>
          </a:bodyPr>
          <a:lstStyle/>
          <a:p>
            <a:pPr indent="252095">
              <a:spcAft>
                <a:spcPts val="0"/>
              </a:spcAft>
            </a:pPr>
            <a:r>
              <a:rPr lang="ru-RU" sz="2000" b="1" dirty="0">
                <a:solidFill>
                  <a:srgbClr val="FFFF00"/>
                </a:solidFill>
                <a:ea typeface="Tahoma" panose="020B0604030504040204" pitchFamily="34" charset="0"/>
                <a:cs typeface="Tahoma" panose="020B0604030504040204" pitchFamily="34" charset="0"/>
              </a:rPr>
              <a:t>Система социальной защиты должна быть ориентирована на </a:t>
            </a:r>
            <a:r>
              <a:rPr lang="ru-RU" sz="2000" b="1" dirty="0" smtClean="0">
                <a:solidFill>
                  <a:srgbClr val="FFFF00"/>
                </a:solidFill>
                <a:ea typeface="Tahoma" panose="020B0604030504040204" pitchFamily="34" charset="0"/>
                <a:cs typeface="Tahoma" panose="020B0604030504040204" pitchFamily="34" charset="0"/>
              </a:rPr>
              <a:t>широкие </a:t>
            </a:r>
            <a:r>
              <a:rPr lang="ru-RU" sz="2000" b="1" dirty="0">
                <a:solidFill>
                  <a:srgbClr val="FFFF00"/>
                </a:solidFill>
                <a:ea typeface="Tahoma" panose="020B0604030504040204" pitchFamily="34" charset="0"/>
                <a:cs typeface="Tahoma" panose="020B0604030504040204" pitchFamily="34" charset="0"/>
              </a:rPr>
              <a:t>слои населения, но ее реальное воплощение по отношению к </a:t>
            </a:r>
            <a:r>
              <a:rPr lang="ru-RU" sz="2000" b="1" dirty="0" smtClean="0">
                <a:solidFill>
                  <a:srgbClr val="FFFF00"/>
                </a:solidFill>
                <a:ea typeface="Tahoma" panose="020B0604030504040204" pitchFamily="34" charset="0"/>
                <a:cs typeface="Tahoma" panose="020B0604030504040204" pitchFamily="34" charset="0"/>
              </a:rPr>
              <a:t>различным </a:t>
            </a:r>
            <a:r>
              <a:rPr lang="ru-RU" sz="2000" b="1" dirty="0">
                <a:solidFill>
                  <a:srgbClr val="FFFF00"/>
                </a:solidFill>
                <a:ea typeface="Tahoma" panose="020B0604030504040204" pitchFamily="34" charset="0"/>
                <a:cs typeface="Tahoma" panose="020B0604030504040204" pitchFamily="34" charset="0"/>
              </a:rPr>
              <a:t>социальным слоям и группам является </a:t>
            </a:r>
            <a:r>
              <a:rPr lang="ru-RU" sz="2000" b="1" dirty="0" smtClean="0">
                <a:solidFill>
                  <a:srgbClr val="FFFF00"/>
                </a:solidFill>
                <a:ea typeface="Tahoma" panose="020B0604030504040204" pitchFamily="34" charset="0"/>
                <a:cs typeface="Tahoma" panose="020B0604030504040204" pitchFamily="34" charset="0"/>
              </a:rPr>
              <a:t>дифференцированным</a:t>
            </a:r>
            <a:r>
              <a:rPr lang="ru-RU" sz="2000" b="1" dirty="0">
                <a:solidFill>
                  <a:srgbClr val="FFFF00"/>
                </a:solidFill>
                <a:ea typeface="Tahoma" panose="020B0604030504040204" pitchFamily="34" charset="0"/>
                <a:cs typeface="Tahoma" panose="020B0604030504040204" pitchFamily="34" charset="0"/>
              </a:rPr>
              <a:t>: </a:t>
            </a:r>
          </a:p>
          <a:p>
            <a:pPr marL="342900" indent="-342900">
              <a:spcAft>
                <a:spcPts val="0"/>
              </a:spcAft>
              <a:buFont typeface="Wingdings" panose="05000000000000000000" pitchFamily="2" charset="2"/>
              <a:buChar char="Ø"/>
            </a:pPr>
            <a:r>
              <a:rPr lang="ru-RU" sz="2000" b="1" dirty="0">
                <a:ea typeface="Tahoma" panose="020B0604030504040204" pitchFamily="34" charset="0"/>
                <a:cs typeface="Tahoma" panose="020B0604030504040204" pitchFamily="34" charset="0"/>
              </a:rPr>
              <a:t>  здоровым, трудоспособным, активным членам общества, она </a:t>
            </a:r>
            <a:r>
              <a:rPr lang="ru-RU" sz="2000" b="1" dirty="0" smtClean="0">
                <a:ea typeface="Tahoma" panose="020B0604030504040204" pitchFamily="34" charset="0"/>
                <a:cs typeface="Tahoma" panose="020B0604030504040204" pitchFamily="34" charset="0"/>
              </a:rPr>
              <a:t>должна </a:t>
            </a:r>
            <a:r>
              <a:rPr lang="ru-RU" sz="2000" b="1" dirty="0">
                <a:ea typeface="Tahoma" panose="020B0604030504040204" pitchFamily="34" charset="0"/>
                <a:cs typeface="Tahoma" panose="020B0604030504040204" pitchFamily="34" charset="0"/>
              </a:rPr>
              <a:t>помогать получать равные возможности в области </a:t>
            </a:r>
            <a:r>
              <a:rPr lang="ru-RU" sz="2000" b="1" dirty="0" smtClean="0">
                <a:ea typeface="Tahoma" panose="020B0604030504040204" pitchFamily="34" charset="0"/>
                <a:cs typeface="Tahoma" panose="020B0604030504040204" pitchFamily="34" charset="0"/>
              </a:rPr>
              <a:t>образования</a:t>
            </a:r>
            <a:r>
              <a:rPr lang="ru-RU" sz="2000" b="1" dirty="0">
                <a:ea typeface="Tahoma" panose="020B0604030504040204" pitchFamily="34" charset="0"/>
                <a:cs typeface="Tahoma" panose="020B0604030504040204" pitchFamily="34" charset="0"/>
              </a:rPr>
              <a:t>, освоения профессии, включения в систему трудовых </a:t>
            </a:r>
            <a:r>
              <a:rPr lang="ru-RU" sz="2000" b="1" dirty="0" smtClean="0">
                <a:ea typeface="Tahoma" panose="020B0604030504040204" pitchFamily="34" charset="0"/>
                <a:cs typeface="Tahoma" panose="020B0604030504040204" pitchFamily="34" charset="0"/>
              </a:rPr>
              <a:t>отношений</a:t>
            </a:r>
            <a:r>
              <a:rPr lang="ru-RU" sz="2000" b="1" dirty="0">
                <a:ea typeface="Tahoma" panose="020B0604030504040204" pitchFamily="34" charset="0"/>
                <a:cs typeface="Tahoma" panose="020B0604030504040204" pitchFamily="34" charset="0"/>
              </a:rPr>
              <a:t>, предпринимательства; </a:t>
            </a:r>
          </a:p>
          <a:p>
            <a:pPr marL="342900" indent="-342900">
              <a:spcAft>
                <a:spcPts val="0"/>
              </a:spcAft>
              <a:buFont typeface="Wingdings" panose="05000000000000000000" pitchFamily="2" charset="2"/>
              <a:buChar char="Ø"/>
            </a:pPr>
            <a:r>
              <a:rPr lang="ru-RU" sz="2000" b="1" dirty="0">
                <a:ea typeface="Tahoma" panose="020B0604030504040204" pitchFamily="34" charset="0"/>
                <a:cs typeface="Tahoma" panose="020B0604030504040204" pitchFamily="34" charset="0"/>
              </a:rPr>
              <a:t>  нетрудоспособным и социально уязвимым слоям и группам </a:t>
            </a:r>
            <a:r>
              <a:rPr lang="ru-RU" sz="2000" b="1" dirty="0" smtClean="0">
                <a:ea typeface="Tahoma" panose="020B0604030504040204" pitchFamily="34" charset="0"/>
                <a:cs typeface="Tahoma" panose="020B0604030504040204" pitchFamily="34" charset="0"/>
              </a:rPr>
              <a:t>населения </a:t>
            </a:r>
            <a:r>
              <a:rPr lang="ru-RU" sz="2000" b="1" dirty="0">
                <a:ea typeface="Tahoma" panose="020B0604030504040204" pitchFamily="34" charset="0"/>
                <a:cs typeface="Tahoma" panose="020B0604030504040204" pitchFamily="34" charset="0"/>
              </a:rPr>
              <a:t>(инвалидам, пенсионерам, многодетным и неполным </a:t>
            </a:r>
            <a:r>
              <a:rPr lang="ru-RU" sz="2000" b="1" dirty="0" smtClean="0">
                <a:ea typeface="Tahoma" panose="020B0604030504040204" pitchFamily="34" charset="0"/>
                <a:cs typeface="Tahoma" panose="020B0604030504040204" pitchFamily="34" charset="0"/>
              </a:rPr>
              <a:t>семьям</a:t>
            </a:r>
            <a:r>
              <a:rPr lang="ru-RU" sz="2000" b="1" dirty="0">
                <a:ea typeface="Tahoma" panose="020B0604030504040204" pitchFamily="34" charset="0"/>
                <a:cs typeface="Tahoma" panose="020B0604030504040204" pitchFamily="34" charset="0"/>
              </a:rPr>
              <a:t>, детям и др.)  —  оказывать комплекс социальных услуг (в </a:t>
            </a:r>
            <a:r>
              <a:rPr lang="ru-RU" sz="2000" b="1" dirty="0" smtClean="0">
                <a:ea typeface="Tahoma" panose="020B0604030504040204" pitchFamily="34" charset="0"/>
                <a:cs typeface="Tahoma" panose="020B0604030504040204" pitchFamily="34" charset="0"/>
              </a:rPr>
              <a:t>зависимости </a:t>
            </a:r>
            <a:r>
              <a:rPr lang="ru-RU" sz="2000" b="1" dirty="0">
                <a:ea typeface="Tahoma" panose="020B0604030504040204" pitchFamily="34" charset="0"/>
                <a:cs typeface="Tahoma" panose="020B0604030504040204" pitchFamily="34" charset="0"/>
              </a:rPr>
              <a:t>от их состояния) за счет государства, гарантировать </a:t>
            </a:r>
            <a:r>
              <a:rPr lang="ru-RU" sz="2000" b="1" dirty="0" smtClean="0">
                <a:ea typeface="Tahoma" panose="020B0604030504040204" pitchFamily="34" charset="0"/>
                <a:cs typeface="Tahoma" panose="020B0604030504040204" pitchFamily="34" charset="0"/>
              </a:rPr>
              <a:t>получение  </a:t>
            </a:r>
            <a:r>
              <a:rPr lang="ru-RU" sz="2000" b="1" dirty="0">
                <a:ea typeface="Tahoma" panose="020B0604030504040204" pitchFamily="34" charset="0"/>
                <a:cs typeface="Tahoma" panose="020B0604030504040204" pitchFamily="34" charset="0"/>
              </a:rPr>
              <a:t>перечня  установленных законом льгот и пособий, т.е. </a:t>
            </a:r>
            <a:r>
              <a:rPr lang="ru-RU" sz="2000" b="1" dirty="0" smtClean="0">
                <a:ea typeface="Tahoma" panose="020B0604030504040204" pitchFamily="34" charset="0"/>
                <a:cs typeface="Tahoma" panose="020B0604030504040204" pitchFamily="34" charset="0"/>
              </a:rPr>
              <a:t>создавать </a:t>
            </a:r>
            <a:r>
              <a:rPr lang="ru-RU" sz="2000" b="1" dirty="0">
                <a:ea typeface="Tahoma" panose="020B0604030504040204" pitchFamily="34" charset="0"/>
                <a:cs typeface="Tahoma" panose="020B0604030504040204" pitchFamily="34" charset="0"/>
              </a:rPr>
              <a:t>необходимые условия для  их нормальной </a:t>
            </a:r>
            <a:r>
              <a:rPr lang="ru-RU" sz="2000" b="1" dirty="0" smtClean="0">
                <a:ea typeface="Tahoma" panose="020B0604030504040204" pitchFamily="34" charset="0"/>
                <a:cs typeface="Tahoma" panose="020B0604030504040204" pitchFamily="34" charset="0"/>
              </a:rPr>
              <a:t>жизнедеятельности</a:t>
            </a:r>
            <a:r>
              <a:rPr lang="ru-RU" sz="2000" b="1" dirty="0">
                <a:ea typeface="Tahoma" panose="020B0604030504040204" pitchFamily="34" charset="0"/>
                <a:cs typeface="Tahoma" panose="020B0604030504040204" pitchFamily="34" charset="0"/>
              </a:rPr>
              <a:t>. </a:t>
            </a:r>
            <a:endParaRPr lang="ru-RU" sz="2000" b="1"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498601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827584" y="548680"/>
            <a:ext cx="7704856"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52413"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ru-RU" altLang="ru-RU" sz="2800" b="1" dirty="0">
                <a:solidFill>
                  <a:srgbClr val="FFFF00"/>
                </a:solidFill>
                <a:ea typeface="Times New Roman" panose="02020603050405020304" pitchFamily="18" charset="0"/>
              </a:rPr>
              <a:t>Таким образом, социальная защита населения  как система </a:t>
            </a:r>
            <a:r>
              <a:rPr lang="ru-RU" altLang="ru-RU" sz="2800" b="1" dirty="0">
                <a:ea typeface="Times New Roman" panose="02020603050405020304" pitchFamily="18" charset="0"/>
              </a:rPr>
              <a:t>— </a:t>
            </a:r>
            <a:r>
              <a:rPr lang="ru-RU" altLang="ru-RU" sz="2800" b="1" dirty="0" smtClean="0">
                <a:ea typeface="Times New Roman" panose="02020603050405020304" pitchFamily="18" charset="0"/>
              </a:rPr>
              <a:t>это  </a:t>
            </a:r>
            <a:r>
              <a:rPr lang="ru-RU" altLang="ru-RU" sz="2800" b="1" dirty="0">
                <a:ea typeface="Times New Roman" panose="02020603050405020304" pitchFamily="18" charset="0"/>
              </a:rPr>
              <a:t>совокупность  законодательно установленных </a:t>
            </a:r>
            <a:r>
              <a:rPr lang="ru-RU" altLang="ru-RU" sz="2800" b="1" dirty="0" smtClean="0">
                <a:ea typeface="Times New Roman" panose="02020603050405020304" pitchFamily="18" charset="0"/>
              </a:rPr>
              <a:t>экономических</a:t>
            </a:r>
            <a:r>
              <a:rPr lang="ru-RU" altLang="ru-RU" sz="2800" b="1" dirty="0">
                <a:ea typeface="Times New Roman" panose="02020603050405020304" pitchFamily="18" charset="0"/>
              </a:rPr>
              <a:t>, </a:t>
            </a:r>
            <a:r>
              <a:rPr lang="ru-RU" altLang="ru-RU" sz="2800" b="1" dirty="0" smtClean="0">
                <a:ea typeface="Times New Roman" panose="02020603050405020304" pitchFamily="18" charset="0"/>
              </a:rPr>
              <a:t>социальных</a:t>
            </a:r>
            <a:r>
              <a:rPr lang="ru-RU" altLang="ru-RU" sz="2800" b="1" dirty="0">
                <a:ea typeface="Times New Roman" panose="02020603050405020304" pitchFamily="18" charset="0"/>
              </a:rPr>
              <a:t>, юридических гарантий и прав,  а также  социальных </a:t>
            </a:r>
            <a:r>
              <a:rPr lang="ru-RU" altLang="ru-RU" sz="2800" b="1" dirty="0" smtClean="0">
                <a:ea typeface="Times New Roman" panose="02020603050405020304" pitchFamily="18" charset="0"/>
              </a:rPr>
              <a:t>институтов </a:t>
            </a:r>
            <a:r>
              <a:rPr lang="ru-RU" altLang="ru-RU" sz="2800" b="1" dirty="0">
                <a:ea typeface="Times New Roman" panose="02020603050405020304" pitchFamily="18" charset="0"/>
              </a:rPr>
              <a:t>и учреждений, обеспечивающих их реализацию и создающих </a:t>
            </a:r>
            <a:r>
              <a:rPr lang="ru-RU" altLang="ru-RU" sz="2800" b="1" dirty="0" smtClean="0">
                <a:ea typeface="Times New Roman" panose="02020603050405020304" pitchFamily="18" charset="0"/>
              </a:rPr>
              <a:t>условия </a:t>
            </a:r>
            <a:r>
              <a:rPr lang="ru-RU" altLang="ru-RU" sz="2800" b="1" dirty="0">
                <a:ea typeface="Times New Roman" panose="02020603050405020304" pitchFamily="18" charset="0"/>
              </a:rPr>
              <a:t>для поддержания нормальной </a:t>
            </a:r>
            <a:r>
              <a:rPr lang="ru-RU" altLang="ru-RU" sz="2800" b="1" dirty="0" smtClean="0">
                <a:ea typeface="Times New Roman" panose="02020603050405020304" pitchFamily="18" charset="0"/>
              </a:rPr>
              <a:t>жизнедеятельности </a:t>
            </a:r>
            <a:r>
              <a:rPr lang="ru-RU" altLang="ru-RU" sz="2800" b="1" dirty="0">
                <a:ea typeface="Times New Roman" panose="02020603050405020304" pitchFamily="18" charset="0"/>
              </a:rPr>
              <a:t>населения и, </a:t>
            </a:r>
            <a:r>
              <a:rPr lang="ru-RU" altLang="ru-RU" sz="2800" b="1" dirty="0" smtClean="0">
                <a:ea typeface="Times New Roman" panose="02020603050405020304" pitchFamily="18" charset="0"/>
              </a:rPr>
              <a:t>прежде </a:t>
            </a:r>
            <a:r>
              <a:rPr lang="ru-RU" altLang="ru-RU" sz="2800" b="1" dirty="0">
                <a:ea typeface="Times New Roman" panose="02020603050405020304" pitchFamily="18" charset="0"/>
              </a:rPr>
              <a:t>всего, социально уязвимых групп и </a:t>
            </a:r>
            <a:r>
              <a:rPr lang="ru-RU" altLang="ru-RU" sz="2800" b="1" dirty="0" smtClean="0">
                <a:ea typeface="Times New Roman" panose="02020603050405020304" pitchFamily="18" charset="0"/>
              </a:rPr>
              <a:t>слоёв</a:t>
            </a:r>
            <a:r>
              <a:rPr lang="ru-RU" altLang="ru-RU" sz="2800" b="1" dirty="0">
                <a:ea typeface="Times New Roman" panose="02020603050405020304" pitchFamily="18" charset="0"/>
              </a:rPr>
              <a:t>. </a:t>
            </a:r>
            <a:endParaRPr kumimoji="0" lang="ru-RU" altLang="ru-RU" sz="2800" b="1" u="none" strike="noStrike" cap="none" normalizeH="0" baseline="0" dirty="0" smtClean="0">
              <a:ln>
                <a:noFill/>
              </a:ln>
              <a:effectLst/>
            </a:endParaRPr>
          </a:p>
        </p:txBody>
      </p:sp>
    </p:spTree>
    <p:extLst>
      <p:ext uri="{BB962C8B-B14F-4D97-AF65-F5344CB8AC3E}">
        <p14:creationId xmlns:p14="http://schemas.microsoft.com/office/powerpoint/2010/main" val="22961588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971600" y="560874"/>
            <a:ext cx="7704856"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52413"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ru-RU" altLang="ru-RU" sz="3200" b="1" dirty="0">
                <a:solidFill>
                  <a:srgbClr val="FFFF00"/>
                </a:solidFill>
                <a:ea typeface="Times New Roman" panose="02020603050405020304" pitchFamily="18" charset="0"/>
              </a:rPr>
              <a:t>Финансирование социальной защиты </a:t>
            </a:r>
            <a:r>
              <a:rPr lang="ru-RU" altLang="ru-RU" sz="3200" b="1" dirty="0">
                <a:ea typeface="Times New Roman" panose="02020603050405020304" pitchFamily="18" charset="0"/>
              </a:rPr>
              <a:t>осуществляется за счет </a:t>
            </a:r>
            <a:r>
              <a:rPr lang="ru-RU" altLang="ru-RU" sz="3200" b="1" dirty="0" smtClean="0">
                <a:ea typeface="Times New Roman" panose="02020603050405020304" pitchFamily="18" charset="0"/>
              </a:rPr>
              <a:t>федерального</a:t>
            </a:r>
            <a:r>
              <a:rPr lang="ru-RU" altLang="ru-RU" sz="3200" b="1" dirty="0">
                <a:ea typeface="Times New Roman" panose="02020603050405020304" pitchFamily="18" charset="0"/>
              </a:rPr>
              <a:t>, местных бюджетов,  а также  специально создаваемых </a:t>
            </a:r>
            <a:r>
              <a:rPr lang="ru-RU" altLang="ru-RU" sz="3200" b="1" dirty="0" smtClean="0">
                <a:ea typeface="Times New Roman" panose="02020603050405020304" pitchFamily="18" charset="0"/>
              </a:rPr>
              <a:t>негосударственных </a:t>
            </a:r>
            <a:r>
              <a:rPr lang="ru-RU" altLang="ru-RU" sz="3200" b="1" dirty="0">
                <a:ea typeface="Times New Roman" panose="02020603050405020304" pitchFamily="18" charset="0"/>
              </a:rPr>
              <a:t>фондов (Пенсионный фонд, Фонд социального </a:t>
            </a:r>
            <a:r>
              <a:rPr lang="ru-RU" altLang="ru-RU" sz="3200" b="1" dirty="0" smtClean="0">
                <a:ea typeface="Times New Roman" panose="02020603050405020304" pitchFamily="18" charset="0"/>
              </a:rPr>
              <a:t>страхования</a:t>
            </a:r>
            <a:r>
              <a:rPr lang="ru-RU" altLang="ru-RU" sz="3200" b="1" dirty="0">
                <a:ea typeface="Times New Roman" panose="02020603050405020304" pitchFamily="18" charset="0"/>
              </a:rPr>
              <a:t>, Фонд обязательно медицинского страхования). </a:t>
            </a:r>
            <a:endParaRPr lang="ru-RU" altLang="ru-RU" sz="3200" b="1" dirty="0">
              <a:solidFill>
                <a:srgbClr val="FFFF00"/>
              </a:solidFill>
              <a:ea typeface="Times New Roman" panose="02020603050405020304" pitchFamily="18" charset="0"/>
            </a:endParaRPr>
          </a:p>
        </p:txBody>
      </p:sp>
    </p:spTree>
    <p:extLst>
      <p:ext uri="{BB962C8B-B14F-4D97-AF65-F5344CB8AC3E}">
        <p14:creationId xmlns:p14="http://schemas.microsoft.com/office/powerpoint/2010/main" val="42288557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Лента лицом вниз 2"/>
          <p:cNvSpPr/>
          <p:nvPr/>
        </p:nvSpPr>
        <p:spPr>
          <a:xfrm>
            <a:off x="1043608" y="171962"/>
            <a:ext cx="6624736" cy="864096"/>
          </a:xfrm>
          <a:prstGeom prst="ribb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Принципы социальной защиты</a:t>
            </a:r>
            <a:endParaRPr lang="ru-RU" dirty="0"/>
          </a:p>
        </p:txBody>
      </p:sp>
      <p:sp>
        <p:nvSpPr>
          <p:cNvPr id="4" name="Волна 3"/>
          <p:cNvSpPr/>
          <p:nvPr/>
        </p:nvSpPr>
        <p:spPr>
          <a:xfrm>
            <a:off x="1187624" y="1916832"/>
            <a:ext cx="6480720" cy="936104"/>
          </a:xfrm>
          <a:prstGeom prst="wav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 системность</a:t>
            </a:r>
          </a:p>
        </p:txBody>
      </p:sp>
      <p:sp>
        <p:nvSpPr>
          <p:cNvPr id="5" name="Волна 4"/>
          <p:cNvSpPr/>
          <p:nvPr/>
        </p:nvSpPr>
        <p:spPr>
          <a:xfrm>
            <a:off x="1187624" y="2672916"/>
            <a:ext cx="6480720" cy="936104"/>
          </a:xfrm>
          <a:prstGeom prst="wav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 комплексность </a:t>
            </a:r>
          </a:p>
        </p:txBody>
      </p:sp>
      <p:sp>
        <p:nvSpPr>
          <p:cNvPr id="6" name="Волна 5"/>
          <p:cNvSpPr/>
          <p:nvPr/>
        </p:nvSpPr>
        <p:spPr>
          <a:xfrm>
            <a:off x="1187624" y="3419337"/>
            <a:ext cx="6480720" cy="936104"/>
          </a:xfrm>
          <a:prstGeom prst="wav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 адаптивность</a:t>
            </a:r>
          </a:p>
        </p:txBody>
      </p:sp>
      <p:sp>
        <p:nvSpPr>
          <p:cNvPr id="7" name="Волна 6"/>
          <p:cNvSpPr/>
          <p:nvPr/>
        </p:nvSpPr>
        <p:spPr>
          <a:xfrm>
            <a:off x="1187624" y="4175421"/>
            <a:ext cx="6480720" cy="936104"/>
          </a:xfrm>
          <a:prstGeom prst="wav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 превентивность мер по социальной защите </a:t>
            </a:r>
          </a:p>
        </p:txBody>
      </p:sp>
      <p:sp>
        <p:nvSpPr>
          <p:cNvPr id="8" name="Волна 7"/>
          <p:cNvSpPr/>
          <p:nvPr/>
        </p:nvSpPr>
        <p:spPr>
          <a:xfrm>
            <a:off x="1187624" y="4921842"/>
            <a:ext cx="6480720" cy="936104"/>
          </a:xfrm>
          <a:prstGeom prst="wav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 многосубъектность </a:t>
            </a:r>
          </a:p>
        </p:txBody>
      </p:sp>
      <p:sp>
        <p:nvSpPr>
          <p:cNvPr id="9" name="Волна 8"/>
          <p:cNvSpPr/>
          <p:nvPr/>
        </p:nvSpPr>
        <p:spPr>
          <a:xfrm>
            <a:off x="1187624" y="5677926"/>
            <a:ext cx="6480720" cy="936104"/>
          </a:xfrm>
          <a:prstGeom prst="wav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 адресность </a:t>
            </a:r>
          </a:p>
        </p:txBody>
      </p:sp>
      <p:sp>
        <p:nvSpPr>
          <p:cNvPr id="10" name="Волна 9"/>
          <p:cNvSpPr/>
          <p:nvPr/>
        </p:nvSpPr>
        <p:spPr>
          <a:xfrm>
            <a:off x="1187624" y="1170411"/>
            <a:ext cx="6480720" cy="936104"/>
          </a:xfrm>
          <a:prstGeom prst="wav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 гуманизм и социальная справедливость </a:t>
            </a:r>
          </a:p>
        </p:txBody>
      </p:sp>
    </p:spTree>
    <p:extLst>
      <p:ext uri="{BB962C8B-B14F-4D97-AF65-F5344CB8AC3E}">
        <p14:creationId xmlns:p14="http://schemas.microsoft.com/office/powerpoint/2010/main" val="34245157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980728"/>
            <a:ext cx="7848872" cy="4893647"/>
          </a:xfrm>
          <a:prstGeom prst="rect">
            <a:avLst/>
          </a:prstGeom>
        </p:spPr>
        <p:txBody>
          <a:bodyPr wrap="square">
            <a:spAutoFit/>
          </a:bodyPr>
          <a:lstStyle/>
          <a:p>
            <a:r>
              <a:rPr lang="ru-RU" sz="2400" b="1" dirty="0"/>
              <a:t>Критерии  оказания помощи  базируются на  социальных </a:t>
            </a:r>
            <a:r>
              <a:rPr lang="ru-RU" sz="2400" b="1" dirty="0" smtClean="0"/>
              <a:t>нормативах</a:t>
            </a:r>
            <a:r>
              <a:rPr lang="ru-RU" sz="2400" b="1" dirty="0"/>
              <a:t>, представляющих собой научно обоснованные </a:t>
            </a:r>
            <a:r>
              <a:rPr lang="ru-RU" sz="2400" b="1" dirty="0" smtClean="0"/>
              <a:t>показатели </a:t>
            </a:r>
            <a:r>
              <a:rPr lang="ru-RU" sz="2400" b="1" dirty="0"/>
              <a:t>уровня потребления важнейших благ и услуг, размера </a:t>
            </a:r>
            <a:r>
              <a:rPr lang="ru-RU" sz="2400" b="1" dirty="0" smtClean="0"/>
              <a:t>денежных </a:t>
            </a:r>
            <a:r>
              <a:rPr lang="ru-RU" sz="2400" b="1" dirty="0"/>
              <a:t>доходов и других данных, характеризующих условия </a:t>
            </a:r>
            <a:r>
              <a:rPr lang="ru-RU" sz="2400" b="1" dirty="0" smtClean="0"/>
              <a:t>жизнедеятельности </a:t>
            </a:r>
            <a:r>
              <a:rPr lang="ru-RU" sz="2400" b="1" dirty="0"/>
              <a:t>человека: </a:t>
            </a:r>
          </a:p>
          <a:p>
            <a:pPr marL="342900" indent="-342900">
              <a:buFont typeface="Wingdings" panose="05000000000000000000" pitchFamily="2" charset="2"/>
              <a:buChar char="Ø"/>
            </a:pPr>
            <a:r>
              <a:rPr lang="ru-RU" sz="2400" b="1" dirty="0" smtClean="0"/>
              <a:t>потребностей </a:t>
            </a:r>
            <a:r>
              <a:rPr lang="ru-RU" sz="2400" b="1" dirty="0"/>
              <a:t>человека,  </a:t>
            </a:r>
          </a:p>
          <a:p>
            <a:pPr marL="342900" indent="-342900">
              <a:buFont typeface="Wingdings" panose="05000000000000000000" pitchFamily="2" charset="2"/>
              <a:buChar char="Ø"/>
            </a:pPr>
            <a:r>
              <a:rPr lang="ru-RU" sz="2400" b="1" dirty="0" smtClean="0"/>
              <a:t>величины </a:t>
            </a:r>
            <a:r>
              <a:rPr lang="ru-RU" sz="2400" b="1" dirty="0"/>
              <a:t>прожиточного минимума; </a:t>
            </a:r>
          </a:p>
          <a:p>
            <a:pPr marL="342900" indent="-342900">
              <a:buFont typeface="Wingdings" panose="05000000000000000000" pitchFamily="2" charset="2"/>
              <a:buChar char="Ø"/>
            </a:pPr>
            <a:r>
              <a:rPr lang="ru-RU" sz="2400" b="1" dirty="0" smtClean="0"/>
              <a:t>содержания </a:t>
            </a:r>
            <a:r>
              <a:rPr lang="ru-RU" sz="2400" b="1" dirty="0"/>
              <a:t>потребительской корзины; </a:t>
            </a:r>
          </a:p>
          <a:p>
            <a:pPr marL="342900" indent="-342900">
              <a:buFont typeface="Wingdings" panose="05000000000000000000" pitchFamily="2" charset="2"/>
              <a:buChar char="Ø"/>
            </a:pPr>
            <a:r>
              <a:rPr lang="ru-RU" sz="2400" b="1" dirty="0" smtClean="0"/>
              <a:t>минимального </a:t>
            </a:r>
            <a:r>
              <a:rPr lang="ru-RU" sz="2400" b="1" dirty="0"/>
              <a:t>размера оплаты труда; </a:t>
            </a:r>
          </a:p>
          <a:p>
            <a:pPr marL="342900" indent="-342900">
              <a:buFont typeface="Wingdings" panose="05000000000000000000" pitchFamily="2" charset="2"/>
              <a:buChar char="Ø"/>
            </a:pPr>
            <a:r>
              <a:rPr lang="ru-RU" sz="2400" b="1" dirty="0" smtClean="0"/>
              <a:t>минимального </a:t>
            </a:r>
            <a:r>
              <a:rPr lang="ru-RU" sz="2400" b="1" dirty="0"/>
              <a:t>размера пенсий, стипендий и т.д. </a:t>
            </a:r>
          </a:p>
        </p:txBody>
      </p:sp>
    </p:spTree>
    <p:extLst>
      <p:ext uri="{BB962C8B-B14F-4D97-AF65-F5344CB8AC3E}">
        <p14:creationId xmlns:p14="http://schemas.microsoft.com/office/powerpoint/2010/main" val="23670241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92696"/>
            <a:ext cx="7920880" cy="4524315"/>
          </a:xfrm>
          <a:prstGeom prst="rect">
            <a:avLst/>
          </a:prstGeom>
        </p:spPr>
        <p:txBody>
          <a:bodyPr wrap="square">
            <a:spAutoFit/>
          </a:bodyPr>
          <a:lstStyle/>
          <a:p>
            <a:r>
              <a:rPr lang="ru-RU" sz="2400" b="1" dirty="0">
                <a:solidFill>
                  <a:srgbClr val="FFFF00"/>
                </a:solidFill>
              </a:rPr>
              <a:t>Цели и задачи системы социальной защиты </a:t>
            </a:r>
            <a:r>
              <a:rPr lang="ru-RU" sz="2400" b="1" dirty="0"/>
              <a:t>населения </a:t>
            </a:r>
            <a:r>
              <a:rPr lang="ru-RU" sz="2400" b="1" dirty="0" smtClean="0"/>
              <a:t>проявляются </a:t>
            </a:r>
            <a:r>
              <a:rPr lang="ru-RU" sz="2400" b="1" dirty="0"/>
              <a:t>в ее функциях  - относительно самостоятельных, но тесно </a:t>
            </a:r>
            <a:r>
              <a:rPr lang="ru-RU" sz="2400" b="1" dirty="0" smtClean="0"/>
              <a:t>связанных </a:t>
            </a:r>
            <a:r>
              <a:rPr lang="ru-RU" sz="2400" b="1" dirty="0"/>
              <a:t>между собой видах деятельности по социальной защите </a:t>
            </a:r>
            <a:r>
              <a:rPr lang="ru-RU" sz="2400" b="1" dirty="0" smtClean="0"/>
              <a:t>человека </a:t>
            </a:r>
            <a:r>
              <a:rPr lang="ru-RU" sz="2400" b="1" dirty="0"/>
              <a:t>или группы лиц, оказавшихся в трудной жизненной ситуации:  </a:t>
            </a:r>
          </a:p>
          <a:p>
            <a:pPr marL="342900" indent="-342900">
              <a:buFont typeface="Wingdings" panose="05000000000000000000" pitchFamily="2" charset="2"/>
              <a:buChar char="Ø"/>
            </a:pPr>
            <a:r>
              <a:rPr lang="ru-RU" sz="2400" b="1" dirty="0" smtClean="0"/>
              <a:t> </a:t>
            </a:r>
            <a:r>
              <a:rPr lang="ru-RU" sz="2400" b="1" dirty="0"/>
              <a:t>экономической; </a:t>
            </a:r>
          </a:p>
          <a:p>
            <a:pPr marL="342900" indent="-342900">
              <a:buFont typeface="Wingdings" panose="05000000000000000000" pitchFamily="2" charset="2"/>
              <a:buChar char="Ø"/>
            </a:pPr>
            <a:r>
              <a:rPr lang="ru-RU" sz="2400" b="1" dirty="0" smtClean="0"/>
              <a:t>хозяйственно-бытовой</a:t>
            </a:r>
            <a:r>
              <a:rPr lang="ru-RU" sz="2400" b="1" dirty="0"/>
              <a:t>; </a:t>
            </a:r>
          </a:p>
          <a:p>
            <a:pPr marL="342900" indent="-342900">
              <a:buFont typeface="Wingdings" panose="05000000000000000000" pitchFamily="2" charset="2"/>
              <a:buChar char="Ø"/>
            </a:pPr>
            <a:r>
              <a:rPr lang="ru-RU" sz="2400" b="1" dirty="0" smtClean="0"/>
              <a:t>психолого-педагогической</a:t>
            </a:r>
            <a:r>
              <a:rPr lang="ru-RU" sz="2400" b="1" dirty="0"/>
              <a:t>; </a:t>
            </a:r>
          </a:p>
          <a:p>
            <a:pPr marL="342900" indent="-342900">
              <a:buFont typeface="Wingdings" panose="05000000000000000000" pitchFamily="2" charset="2"/>
              <a:buChar char="Ø"/>
            </a:pPr>
            <a:r>
              <a:rPr lang="ru-RU" sz="2400" b="1" dirty="0" smtClean="0"/>
              <a:t>социально-медицинской</a:t>
            </a:r>
            <a:r>
              <a:rPr lang="ru-RU" sz="2400" b="1" dirty="0"/>
              <a:t>; </a:t>
            </a:r>
          </a:p>
          <a:p>
            <a:pPr marL="342900" indent="-342900">
              <a:buFont typeface="Wingdings" panose="05000000000000000000" pitchFamily="2" charset="2"/>
              <a:buChar char="Ø"/>
            </a:pPr>
            <a:r>
              <a:rPr lang="ru-RU" sz="2400" b="1" dirty="0" smtClean="0"/>
              <a:t>юридической</a:t>
            </a:r>
            <a:r>
              <a:rPr lang="ru-RU" sz="2400" b="1" dirty="0"/>
              <a:t>; </a:t>
            </a:r>
          </a:p>
          <a:p>
            <a:pPr marL="342900" indent="-342900">
              <a:buFont typeface="Wingdings" panose="05000000000000000000" pitchFamily="2" charset="2"/>
              <a:buChar char="Ø"/>
            </a:pPr>
            <a:r>
              <a:rPr lang="ru-RU" sz="2400" b="1" dirty="0" smtClean="0"/>
              <a:t>организации </a:t>
            </a:r>
            <a:r>
              <a:rPr lang="ru-RU" sz="2400" b="1" dirty="0"/>
              <a:t>труда и отдыха и др. </a:t>
            </a:r>
          </a:p>
        </p:txBody>
      </p:sp>
    </p:spTree>
    <p:extLst>
      <p:ext uri="{BB962C8B-B14F-4D97-AF65-F5344CB8AC3E}">
        <p14:creationId xmlns:p14="http://schemas.microsoft.com/office/powerpoint/2010/main" val="41834135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620688"/>
            <a:ext cx="7704856" cy="5632311"/>
          </a:xfrm>
          <a:prstGeom prst="rect">
            <a:avLst/>
          </a:prstGeom>
        </p:spPr>
        <p:txBody>
          <a:bodyPr wrap="square">
            <a:spAutoFit/>
          </a:bodyPr>
          <a:lstStyle/>
          <a:p>
            <a:r>
              <a:rPr lang="ru-RU" sz="2400" b="1" dirty="0"/>
              <a:t>Таким образом, </a:t>
            </a:r>
            <a:r>
              <a:rPr lang="ru-RU" sz="2400" b="1" dirty="0">
                <a:solidFill>
                  <a:srgbClr val="FFFF00"/>
                </a:solidFill>
              </a:rPr>
              <a:t>социальная защита населения </a:t>
            </a:r>
            <a:r>
              <a:rPr lang="ru-RU" sz="2400" b="1" dirty="0"/>
              <a:t>является одной </a:t>
            </a:r>
            <a:r>
              <a:rPr lang="ru-RU" sz="2400" b="1" dirty="0" smtClean="0"/>
              <a:t>из </a:t>
            </a:r>
            <a:r>
              <a:rPr lang="ru-RU" sz="2400" b="1" dirty="0"/>
              <a:t>важнейших задач </a:t>
            </a:r>
            <a:r>
              <a:rPr lang="ru-RU" sz="2400" b="1" dirty="0" smtClean="0"/>
              <a:t>социальной </a:t>
            </a:r>
            <a:r>
              <a:rPr lang="ru-RU" sz="2400" b="1" dirty="0"/>
              <a:t>политики, одним из механизмов, с </a:t>
            </a:r>
            <a:r>
              <a:rPr lang="ru-RU" sz="2400" b="1" dirty="0" smtClean="0"/>
              <a:t>помощью </a:t>
            </a:r>
            <a:r>
              <a:rPr lang="ru-RU" sz="2400" b="1" dirty="0"/>
              <a:t>которых она реализуется.  Социальная защита населения </a:t>
            </a:r>
            <a:r>
              <a:rPr lang="ru-RU" sz="2400" b="1" dirty="0" smtClean="0"/>
              <a:t>направлена </a:t>
            </a:r>
            <a:r>
              <a:rPr lang="ru-RU" sz="2400" b="1" dirty="0"/>
              <a:t>на предоставление  каждому человеку социальных, </a:t>
            </a:r>
            <a:r>
              <a:rPr lang="ru-RU" sz="2400" b="1" dirty="0" smtClean="0"/>
              <a:t>юридических  </a:t>
            </a:r>
            <a:r>
              <a:rPr lang="ru-RU" sz="2400" b="1" dirty="0"/>
              <a:t>гарантий и реальных возможностей для реализации его </a:t>
            </a:r>
            <a:r>
              <a:rPr lang="ru-RU" sz="2400" b="1" dirty="0" smtClean="0"/>
              <a:t>прав </a:t>
            </a:r>
            <a:r>
              <a:rPr lang="ru-RU" sz="2400" b="1" dirty="0"/>
              <a:t>на такой уровень жизни, который необходим для нормального </a:t>
            </a:r>
          </a:p>
          <a:p>
            <a:r>
              <a:rPr lang="ru-RU" sz="2400" b="1" dirty="0"/>
              <a:t>существования, развития личности и воспроизводства. Система </a:t>
            </a:r>
            <a:r>
              <a:rPr lang="ru-RU" sz="2400" b="1" dirty="0" smtClean="0"/>
              <a:t>социальной </a:t>
            </a:r>
            <a:r>
              <a:rPr lang="ru-RU" sz="2400" b="1" dirty="0"/>
              <a:t>защиты населения  базируется на принципах, которые </a:t>
            </a:r>
            <a:r>
              <a:rPr lang="ru-RU" sz="2400" b="1" dirty="0" smtClean="0"/>
              <a:t>позволяют </a:t>
            </a:r>
            <a:r>
              <a:rPr lang="ru-RU" sz="2400" b="1" dirty="0"/>
              <a:t>ей наиболее полно и эффективно реализовать  свои </a:t>
            </a:r>
            <a:r>
              <a:rPr lang="ru-RU" sz="2400" b="1" dirty="0" smtClean="0"/>
              <a:t>функции</a:t>
            </a:r>
            <a:r>
              <a:rPr lang="ru-RU" sz="2400" b="1" dirty="0"/>
              <a:t>. </a:t>
            </a:r>
          </a:p>
        </p:txBody>
      </p:sp>
    </p:spTree>
    <p:extLst>
      <p:ext uri="{BB962C8B-B14F-4D97-AF65-F5344CB8AC3E}">
        <p14:creationId xmlns:p14="http://schemas.microsoft.com/office/powerpoint/2010/main" val="38256852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Багетная рамка 2"/>
          <p:cNvSpPr/>
          <p:nvPr/>
        </p:nvSpPr>
        <p:spPr>
          <a:xfrm>
            <a:off x="1113237" y="476672"/>
            <a:ext cx="7200800" cy="1008112"/>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t>Система социальной защиты</a:t>
            </a:r>
            <a:endParaRPr lang="ru-RU" sz="2800" dirty="0"/>
          </a:p>
        </p:txBody>
      </p:sp>
      <p:sp>
        <p:nvSpPr>
          <p:cNvPr id="4" name="Прямоугольник 3"/>
          <p:cNvSpPr/>
          <p:nvPr/>
        </p:nvSpPr>
        <p:spPr>
          <a:xfrm>
            <a:off x="899592" y="1844824"/>
            <a:ext cx="7776864" cy="14401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ru-RU" sz="1600" dirty="0"/>
              <a:t>–  совокупность законодательно установленных экономических, </a:t>
            </a:r>
            <a:r>
              <a:rPr lang="ru-RU" sz="1600" dirty="0" smtClean="0"/>
              <a:t>социальных</a:t>
            </a:r>
            <a:r>
              <a:rPr lang="ru-RU" sz="1600" dirty="0"/>
              <a:t>, юридических гарантий и прав, социальных институтов </a:t>
            </a:r>
            <a:r>
              <a:rPr lang="ru-RU" sz="1600" dirty="0" smtClean="0"/>
              <a:t>и учреждений</a:t>
            </a:r>
            <a:r>
              <a:rPr lang="ru-RU" sz="1600" dirty="0"/>
              <a:t>, обеспечивающих их реализацию и создающих условия для </a:t>
            </a:r>
            <a:r>
              <a:rPr lang="ru-RU" sz="1600" dirty="0" smtClean="0"/>
              <a:t>поддержания </a:t>
            </a:r>
            <a:r>
              <a:rPr lang="ru-RU" sz="1600" dirty="0"/>
              <a:t>жизнеобеспечения и деятельного существования различных </a:t>
            </a:r>
            <a:r>
              <a:rPr lang="ru-RU" sz="1600" dirty="0" smtClean="0"/>
              <a:t>социальных </a:t>
            </a:r>
            <a:r>
              <a:rPr lang="ru-RU" sz="1600" dirty="0"/>
              <a:t>слоев и групп населения, прежде всего, социально уязвимых. </a:t>
            </a:r>
          </a:p>
        </p:txBody>
      </p:sp>
      <p:sp>
        <p:nvSpPr>
          <p:cNvPr id="5" name="Стрелка вверх 4"/>
          <p:cNvSpPr/>
          <p:nvPr/>
        </p:nvSpPr>
        <p:spPr>
          <a:xfrm>
            <a:off x="539552" y="3429000"/>
            <a:ext cx="1584176" cy="2304256"/>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ru-RU" dirty="0" smtClean="0"/>
              <a:t>политические</a:t>
            </a:r>
            <a:endParaRPr lang="ru-RU" dirty="0"/>
          </a:p>
        </p:txBody>
      </p:sp>
      <p:sp>
        <p:nvSpPr>
          <p:cNvPr id="6" name="Стрелка вверх 5"/>
          <p:cNvSpPr/>
          <p:nvPr/>
        </p:nvSpPr>
        <p:spPr>
          <a:xfrm>
            <a:off x="2267744" y="3429000"/>
            <a:ext cx="1584176" cy="2304256"/>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ru-RU" dirty="0" smtClean="0"/>
              <a:t>экономические</a:t>
            </a:r>
            <a:endParaRPr lang="ru-RU" dirty="0"/>
          </a:p>
        </p:txBody>
      </p:sp>
      <p:sp>
        <p:nvSpPr>
          <p:cNvPr id="7" name="Стрелка вверх 6"/>
          <p:cNvSpPr/>
          <p:nvPr/>
        </p:nvSpPr>
        <p:spPr>
          <a:xfrm>
            <a:off x="3995936" y="3429000"/>
            <a:ext cx="1584176" cy="2304256"/>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ru-RU" dirty="0" smtClean="0"/>
              <a:t>идеологические</a:t>
            </a:r>
            <a:endParaRPr lang="ru-RU" dirty="0"/>
          </a:p>
        </p:txBody>
      </p:sp>
      <p:sp>
        <p:nvSpPr>
          <p:cNvPr id="8" name="Стрелка вверх 7"/>
          <p:cNvSpPr/>
          <p:nvPr/>
        </p:nvSpPr>
        <p:spPr>
          <a:xfrm>
            <a:off x="5724128" y="3429000"/>
            <a:ext cx="1584176" cy="2304256"/>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ru-RU" dirty="0"/>
              <a:t>н</a:t>
            </a:r>
            <a:r>
              <a:rPr lang="ru-RU" dirty="0" smtClean="0"/>
              <a:t>равственно-психологические</a:t>
            </a:r>
            <a:endParaRPr lang="ru-RU" dirty="0"/>
          </a:p>
        </p:txBody>
      </p:sp>
      <p:sp>
        <p:nvSpPr>
          <p:cNvPr id="9" name="Стрелка вверх 8"/>
          <p:cNvSpPr/>
          <p:nvPr/>
        </p:nvSpPr>
        <p:spPr>
          <a:xfrm>
            <a:off x="7452320" y="3429000"/>
            <a:ext cx="1584176" cy="2304256"/>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ru-RU" dirty="0"/>
              <a:t>с</a:t>
            </a:r>
            <a:r>
              <a:rPr lang="ru-RU" dirty="0" smtClean="0"/>
              <a:t>вязанные с социальной работой</a:t>
            </a:r>
            <a:endParaRPr lang="ru-RU" dirty="0"/>
          </a:p>
        </p:txBody>
      </p:sp>
      <p:sp>
        <p:nvSpPr>
          <p:cNvPr id="10" name="Прямоугольник 9"/>
          <p:cNvSpPr/>
          <p:nvPr/>
        </p:nvSpPr>
        <p:spPr>
          <a:xfrm>
            <a:off x="971600" y="5877272"/>
            <a:ext cx="7704856" cy="5760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000" b="1" dirty="0"/>
              <a:t>Факторы, влияющие на развитие социальной защиты</a:t>
            </a:r>
          </a:p>
        </p:txBody>
      </p:sp>
    </p:spTree>
    <p:extLst>
      <p:ext uri="{BB962C8B-B14F-4D97-AF65-F5344CB8AC3E}">
        <p14:creationId xmlns:p14="http://schemas.microsoft.com/office/powerpoint/2010/main" val="592341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8136904" cy="707886"/>
          </a:xfrm>
          <a:prstGeom prst="rect">
            <a:avLst/>
          </a:prstGeom>
        </p:spPr>
        <p:txBody>
          <a:bodyPr wrap="square">
            <a:spAutoFit/>
          </a:bodyPr>
          <a:lstStyle/>
          <a:p>
            <a:pPr algn="ctr"/>
            <a:r>
              <a:rPr lang="ru-RU" sz="2000" b="1" dirty="0">
                <a:solidFill>
                  <a:srgbClr val="FFFF00"/>
                </a:solidFill>
              </a:rPr>
              <a:t>Организационно-правовые формы социальной </a:t>
            </a:r>
            <a:r>
              <a:rPr lang="ru-RU" sz="2000" b="1" dirty="0" smtClean="0">
                <a:solidFill>
                  <a:srgbClr val="FFFF00"/>
                </a:solidFill>
              </a:rPr>
              <a:t>защиты </a:t>
            </a:r>
            <a:r>
              <a:rPr lang="ru-RU" sz="2000" b="1" dirty="0">
                <a:solidFill>
                  <a:srgbClr val="FFFF00"/>
                </a:solidFill>
              </a:rPr>
              <a:t>населения </a:t>
            </a:r>
          </a:p>
        </p:txBody>
      </p:sp>
      <p:sp>
        <p:nvSpPr>
          <p:cNvPr id="3" name="Овал 2"/>
          <p:cNvSpPr/>
          <p:nvPr/>
        </p:nvSpPr>
        <p:spPr>
          <a:xfrm>
            <a:off x="7236296" y="1412776"/>
            <a:ext cx="1512168" cy="4968552"/>
          </a:xfrm>
          <a:prstGeom prst="ellipse">
            <a:avLst/>
          </a:prstGeom>
        </p:spPr>
        <p:style>
          <a:lnRef idx="2">
            <a:schemeClr val="accent6"/>
          </a:lnRef>
          <a:fillRef idx="1">
            <a:schemeClr val="lt1"/>
          </a:fillRef>
          <a:effectRef idx="0">
            <a:schemeClr val="accent6"/>
          </a:effectRef>
          <a:fontRef idx="minor">
            <a:schemeClr val="dk1"/>
          </a:fontRef>
        </p:style>
        <p:txBody>
          <a:bodyPr vert="vert" rtlCol="0" anchor="ctr"/>
          <a:lstStyle/>
          <a:p>
            <a:pPr algn="ctr"/>
            <a:r>
              <a:rPr lang="ru-RU" dirty="0"/>
              <a:t>Объекты социальной </a:t>
            </a:r>
          </a:p>
          <a:p>
            <a:pPr algn="ctr"/>
            <a:r>
              <a:rPr lang="ru-RU" dirty="0"/>
              <a:t>защиты </a:t>
            </a:r>
          </a:p>
        </p:txBody>
      </p:sp>
      <p:sp>
        <p:nvSpPr>
          <p:cNvPr id="4" name="Прямоугольник 3"/>
          <p:cNvSpPr/>
          <p:nvPr/>
        </p:nvSpPr>
        <p:spPr>
          <a:xfrm>
            <a:off x="611560" y="1556792"/>
            <a:ext cx="1224136" cy="460851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ru-RU" dirty="0"/>
              <a:t>Социальная защита населения</a:t>
            </a:r>
          </a:p>
        </p:txBody>
      </p:sp>
      <p:sp>
        <p:nvSpPr>
          <p:cNvPr id="5" name="Штриховая стрелка вправо 4"/>
          <p:cNvSpPr/>
          <p:nvPr/>
        </p:nvSpPr>
        <p:spPr>
          <a:xfrm>
            <a:off x="2110958" y="1916832"/>
            <a:ext cx="4932548" cy="133333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Обеспечение социальными пособиями, </a:t>
            </a:r>
          </a:p>
          <a:p>
            <a:pPr algn="ctr"/>
            <a:r>
              <a:rPr lang="ru-RU" dirty="0"/>
              <a:t>льготами особо нуждающихся </a:t>
            </a:r>
          </a:p>
        </p:txBody>
      </p:sp>
      <p:sp>
        <p:nvSpPr>
          <p:cNvPr id="6" name="Штриховая стрелка вправо 5"/>
          <p:cNvSpPr/>
          <p:nvPr/>
        </p:nvSpPr>
        <p:spPr>
          <a:xfrm>
            <a:off x="2123728" y="2996952"/>
            <a:ext cx="4932548" cy="133333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Социальное обслуживание </a:t>
            </a:r>
          </a:p>
        </p:txBody>
      </p:sp>
      <p:sp>
        <p:nvSpPr>
          <p:cNvPr id="7" name="Штриховая стрелка вправо 6"/>
          <p:cNvSpPr/>
          <p:nvPr/>
        </p:nvSpPr>
        <p:spPr>
          <a:xfrm>
            <a:off x="2123728" y="4149080"/>
            <a:ext cx="4932548" cy="133333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Обязательное государственное </a:t>
            </a:r>
          </a:p>
          <a:p>
            <a:pPr algn="ctr"/>
            <a:r>
              <a:rPr lang="ru-RU" dirty="0"/>
              <a:t>социальное страхование </a:t>
            </a:r>
          </a:p>
        </p:txBody>
      </p:sp>
      <p:sp>
        <p:nvSpPr>
          <p:cNvPr id="8" name="Штриховая стрелка вправо 7"/>
          <p:cNvSpPr/>
          <p:nvPr/>
        </p:nvSpPr>
        <p:spPr>
          <a:xfrm>
            <a:off x="2123728" y="5157192"/>
            <a:ext cx="4932548" cy="133333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занятости </a:t>
            </a:r>
          </a:p>
        </p:txBody>
      </p:sp>
      <p:sp>
        <p:nvSpPr>
          <p:cNvPr id="9" name="Штриховая стрелка вправо 8"/>
          <p:cNvSpPr/>
          <p:nvPr/>
        </p:nvSpPr>
        <p:spPr>
          <a:xfrm>
            <a:off x="2110958" y="1017921"/>
            <a:ext cx="4932548" cy="133333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Пенсионное обеспечение </a:t>
            </a:r>
          </a:p>
        </p:txBody>
      </p:sp>
    </p:spTree>
    <p:extLst>
      <p:ext uri="{BB962C8B-B14F-4D97-AF65-F5344CB8AC3E}">
        <p14:creationId xmlns:p14="http://schemas.microsoft.com/office/powerpoint/2010/main" val="16043482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10.02.2015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24</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2</a:t>
            </a:r>
          </a:p>
        </p:txBody>
      </p:sp>
      <p:sp>
        <p:nvSpPr>
          <p:cNvPr id="7173" name="Rectangle 3"/>
          <p:cNvSpPr>
            <a:spLocks noGrp="1" noChangeArrowheads="1"/>
          </p:cNvSpPr>
          <p:nvPr>
            <p:ph type="body" idx="1"/>
          </p:nvPr>
        </p:nvSpPr>
        <p:spPr>
          <a:xfrm>
            <a:off x="1097244" y="2492896"/>
            <a:ext cx="7543800" cy="1820598"/>
          </a:xfrm>
        </p:spPr>
        <p:txBody>
          <a:bodyPr/>
          <a:lstStyle/>
          <a:p>
            <a:pPr marL="0" indent="0" algn="ctr" eaLnBrk="1" hangingPunct="1">
              <a:lnSpc>
                <a:spcPct val="90000"/>
              </a:lnSpc>
              <a:buClr>
                <a:srgbClr val="FFFFCC"/>
              </a:buClr>
              <a:buNone/>
            </a:pPr>
            <a:r>
              <a:rPr lang="ru-RU" sz="4000" dirty="0">
                <a:effectLst/>
                <a:cs typeface="Times New Roman" pitchFamily="18" charset="0"/>
              </a:rPr>
              <a:t>Система пенсионного обеспечения в </a:t>
            </a:r>
            <a:r>
              <a:rPr lang="ru-RU" sz="4000" dirty="0" smtClean="0">
                <a:effectLst/>
                <a:cs typeface="Times New Roman" pitchFamily="18" charset="0"/>
              </a:rPr>
              <a:t>РФ</a:t>
            </a:r>
            <a:endParaRPr 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072811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0" y="1124744"/>
            <a:ext cx="7776864" cy="3785652"/>
          </a:xfrm>
          <a:prstGeom prst="rect">
            <a:avLst/>
          </a:prstGeom>
          <a:noFill/>
        </p:spPr>
        <p:txBody>
          <a:bodyPr wrap="square" rtlCol="0">
            <a:spAutoFit/>
          </a:bodyPr>
          <a:lstStyle/>
          <a:p>
            <a:r>
              <a:rPr lang="ru-RU" sz="4000" b="1" dirty="0">
                <a:solidFill>
                  <a:srgbClr val="FFFF00"/>
                </a:solidFill>
              </a:rPr>
              <a:t>Пенсионное обеспечение </a:t>
            </a:r>
            <a:r>
              <a:rPr lang="ru-RU" sz="4000" b="1" dirty="0"/>
              <a:t>является важнейшим видом </a:t>
            </a:r>
            <a:r>
              <a:rPr lang="ru-RU" sz="4000" b="1" dirty="0" smtClean="0"/>
              <a:t>социальной </a:t>
            </a:r>
            <a:r>
              <a:rPr lang="ru-RU" sz="4000" b="1" dirty="0"/>
              <a:t>защиты населения  и одной из ее  </a:t>
            </a:r>
            <a:r>
              <a:rPr lang="ru-RU" sz="4000" b="1" dirty="0" smtClean="0"/>
              <a:t>организационно-правовых </a:t>
            </a:r>
            <a:r>
              <a:rPr lang="ru-RU" sz="4000" b="1" dirty="0"/>
              <a:t>форм. </a:t>
            </a:r>
          </a:p>
        </p:txBody>
      </p:sp>
    </p:spTree>
    <p:extLst>
      <p:ext uri="{BB962C8B-B14F-4D97-AF65-F5344CB8AC3E}">
        <p14:creationId xmlns:p14="http://schemas.microsoft.com/office/powerpoint/2010/main" val="42739527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0" y="908720"/>
            <a:ext cx="7416824" cy="5016758"/>
          </a:xfrm>
          <a:prstGeom prst="rect">
            <a:avLst/>
          </a:prstGeom>
          <a:noFill/>
        </p:spPr>
        <p:txBody>
          <a:bodyPr wrap="square" rtlCol="0">
            <a:spAutoFit/>
          </a:bodyPr>
          <a:lstStyle/>
          <a:p>
            <a:r>
              <a:rPr lang="ru-RU" sz="3200" b="1" i="1" dirty="0">
                <a:solidFill>
                  <a:srgbClr val="FFFF00"/>
                </a:solidFill>
              </a:rPr>
              <a:t>Пенсия</a:t>
            </a:r>
            <a:r>
              <a:rPr lang="ru-RU" sz="3200" i="1" dirty="0">
                <a:solidFill>
                  <a:srgbClr val="FFFF00"/>
                </a:solidFill>
              </a:rPr>
              <a:t> </a:t>
            </a:r>
            <a:r>
              <a:rPr lang="ru-RU" sz="3200" i="1" dirty="0"/>
              <a:t>—  это ежемесячная выплата, которая предназначена </a:t>
            </a:r>
            <a:r>
              <a:rPr lang="ru-RU" sz="3200" i="1" dirty="0" smtClean="0"/>
              <a:t>для </a:t>
            </a:r>
            <a:r>
              <a:rPr lang="ru-RU" sz="3200" i="1" dirty="0"/>
              <a:t>материального обеспечения граждан, достигших пенсионного </a:t>
            </a:r>
          </a:p>
          <a:p>
            <a:r>
              <a:rPr lang="ru-RU" sz="3200" i="1" dirty="0"/>
              <a:t>возраста, ставших </a:t>
            </a:r>
            <a:r>
              <a:rPr lang="ru-RU" sz="3200" i="1" dirty="0" smtClean="0"/>
              <a:t>инвалидами </a:t>
            </a:r>
            <a:r>
              <a:rPr lang="ru-RU" sz="3200" i="1" dirty="0"/>
              <a:t>или длительное время занимавшихся </a:t>
            </a:r>
          </a:p>
          <a:p>
            <a:r>
              <a:rPr lang="ru-RU" sz="3200" i="1" dirty="0"/>
              <a:t>определенной профессиональной деятельностью, а также </a:t>
            </a:r>
            <a:r>
              <a:rPr lang="ru-RU" sz="3200" i="1" dirty="0" smtClean="0"/>
              <a:t>нетрудоспособных </a:t>
            </a:r>
            <a:r>
              <a:rPr lang="ru-RU" sz="3200" i="1" dirty="0"/>
              <a:t>граждан, потерявших </a:t>
            </a:r>
            <a:r>
              <a:rPr lang="ru-RU" sz="3200" i="1" dirty="0" smtClean="0"/>
              <a:t>кормильца. </a:t>
            </a:r>
            <a:endParaRPr lang="ru-RU" sz="3200" b="1" dirty="0"/>
          </a:p>
        </p:txBody>
      </p:sp>
    </p:spTree>
    <p:extLst>
      <p:ext uri="{BB962C8B-B14F-4D97-AF65-F5344CB8AC3E}">
        <p14:creationId xmlns:p14="http://schemas.microsoft.com/office/powerpoint/2010/main" val="10372117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7584" y="692696"/>
            <a:ext cx="7560840" cy="4832092"/>
          </a:xfrm>
          <a:prstGeom prst="rect">
            <a:avLst/>
          </a:prstGeom>
          <a:noFill/>
        </p:spPr>
        <p:txBody>
          <a:bodyPr wrap="square" rtlCol="0">
            <a:spAutoFit/>
          </a:bodyPr>
          <a:lstStyle/>
          <a:p>
            <a:r>
              <a:rPr lang="ru-RU" sz="2800" dirty="0"/>
              <a:t>На сегодняшний день в мире существует </a:t>
            </a:r>
            <a:r>
              <a:rPr lang="ru-RU" sz="2800" dirty="0">
                <a:solidFill>
                  <a:srgbClr val="FFFF00"/>
                </a:solidFill>
              </a:rPr>
              <a:t>три базовых </a:t>
            </a:r>
            <a:r>
              <a:rPr lang="ru-RU" sz="2800" dirty="0" smtClean="0">
                <a:solidFill>
                  <a:srgbClr val="FFFF00"/>
                </a:solidFill>
              </a:rPr>
              <a:t>института </a:t>
            </a:r>
            <a:r>
              <a:rPr lang="ru-RU" sz="2800" dirty="0">
                <a:solidFill>
                  <a:srgbClr val="FFFF00"/>
                </a:solidFill>
              </a:rPr>
              <a:t>пенсионного обеспечения</a:t>
            </a:r>
            <a:r>
              <a:rPr lang="ru-RU" sz="2800" dirty="0"/>
              <a:t>, сочетание которых позволяет </a:t>
            </a:r>
          </a:p>
          <a:p>
            <a:r>
              <a:rPr lang="ru-RU" sz="2800" dirty="0"/>
              <a:t>получить различные комбинации моделей пенсионных систем: </a:t>
            </a:r>
            <a:endParaRPr lang="ru-RU" sz="2800" dirty="0" smtClean="0"/>
          </a:p>
          <a:p>
            <a:pPr marL="457200" indent="-457200">
              <a:buFont typeface="Wingdings" panose="05000000000000000000" pitchFamily="2" charset="2"/>
              <a:buChar char="Ø"/>
            </a:pPr>
            <a:r>
              <a:rPr lang="ru-RU" sz="2800" dirty="0" smtClean="0"/>
              <a:t>социальная помощь;</a:t>
            </a:r>
          </a:p>
          <a:p>
            <a:pPr marL="457200" indent="-457200">
              <a:buFont typeface="Wingdings" panose="05000000000000000000" pitchFamily="2" charset="2"/>
              <a:buChar char="Ø"/>
            </a:pPr>
            <a:r>
              <a:rPr lang="ru-RU" sz="2800" dirty="0" smtClean="0"/>
              <a:t>обязательное </a:t>
            </a:r>
            <a:r>
              <a:rPr lang="ru-RU" sz="2800" dirty="0"/>
              <a:t>пенсионное страхование всех лиц </a:t>
            </a:r>
            <a:r>
              <a:rPr lang="ru-RU" sz="2800" dirty="0" smtClean="0"/>
              <a:t>наемного </a:t>
            </a:r>
            <a:r>
              <a:rPr lang="ru-RU" sz="2800" dirty="0"/>
              <a:t>труда и большинства самозанятого </a:t>
            </a:r>
            <a:r>
              <a:rPr lang="ru-RU" sz="2800" dirty="0" smtClean="0"/>
              <a:t>населения;</a:t>
            </a:r>
          </a:p>
          <a:p>
            <a:pPr marL="457200" indent="-457200">
              <a:buFont typeface="Wingdings" panose="05000000000000000000" pitchFamily="2" charset="2"/>
              <a:buChar char="Ø"/>
            </a:pPr>
            <a:r>
              <a:rPr lang="ru-RU" sz="2800" dirty="0" smtClean="0"/>
              <a:t>личное </a:t>
            </a:r>
            <a:r>
              <a:rPr lang="ru-RU" sz="2800" dirty="0"/>
              <a:t>добровольное  страхование </a:t>
            </a:r>
            <a:r>
              <a:rPr lang="ru-RU" sz="2800" dirty="0" smtClean="0"/>
              <a:t>пенсии.</a:t>
            </a:r>
            <a:endParaRPr lang="ru-RU" sz="2800" dirty="0"/>
          </a:p>
        </p:txBody>
      </p:sp>
    </p:spTree>
    <p:extLst>
      <p:ext uri="{BB962C8B-B14F-4D97-AF65-F5344CB8AC3E}">
        <p14:creationId xmlns:p14="http://schemas.microsoft.com/office/powerpoint/2010/main" val="22046780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552" y="548680"/>
            <a:ext cx="8208912" cy="5693866"/>
          </a:xfrm>
          <a:prstGeom prst="rect">
            <a:avLst/>
          </a:prstGeom>
          <a:noFill/>
        </p:spPr>
        <p:txBody>
          <a:bodyPr wrap="square" rtlCol="0">
            <a:spAutoFit/>
          </a:bodyPr>
          <a:lstStyle/>
          <a:p>
            <a:r>
              <a:rPr lang="ru-RU" sz="2800" dirty="0">
                <a:solidFill>
                  <a:srgbClr val="FFFF00"/>
                </a:solidFill>
              </a:rPr>
              <a:t>Социальная помощь</a:t>
            </a:r>
            <a:r>
              <a:rPr lang="ru-RU" sz="2800" dirty="0"/>
              <a:t>, которая в развитых государствах она </a:t>
            </a:r>
            <a:r>
              <a:rPr lang="ru-RU" sz="2800" dirty="0" smtClean="0"/>
              <a:t>играет </a:t>
            </a:r>
            <a:r>
              <a:rPr lang="ru-RU" sz="2800" dirty="0"/>
              <a:t>роль механизма борьбы с бедностью. Гарантированная </a:t>
            </a:r>
          </a:p>
          <a:p>
            <a:r>
              <a:rPr lang="ru-RU" sz="2800" dirty="0"/>
              <a:t>государством программа, обеспечивающая всем пенсионерам базовую пенсию, независимо от вклада каждого конкретного человека </a:t>
            </a:r>
            <a:r>
              <a:rPr lang="ru-RU" sz="2800" dirty="0" smtClean="0"/>
              <a:t>в </a:t>
            </a:r>
            <a:r>
              <a:rPr lang="ru-RU" sz="2800" dirty="0"/>
              <a:t>эту систему, является первой опорой этой системы. Это </a:t>
            </a:r>
            <a:r>
              <a:rPr lang="ru-RU" sz="2800" dirty="0" smtClean="0"/>
              <a:t>государственная </a:t>
            </a:r>
            <a:r>
              <a:rPr lang="ru-RU" sz="2800" dirty="0"/>
              <a:t>программа </a:t>
            </a:r>
            <a:r>
              <a:rPr lang="ru-RU" sz="2800" dirty="0" smtClean="0"/>
              <a:t>перераспределения</a:t>
            </a:r>
            <a:r>
              <a:rPr lang="ru-RU" sz="2800" dirty="0"/>
              <a:t>, имеющая целью </a:t>
            </a:r>
            <a:r>
              <a:rPr lang="ru-RU" sz="2800" dirty="0" smtClean="0"/>
              <a:t>сократить </a:t>
            </a:r>
            <a:r>
              <a:rPr lang="ru-RU" sz="2800" dirty="0"/>
              <a:t>масштабы бедности среди пожилого населения. Источник </a:t>
            </a:r>
            <a:r>
              <a:rPr lang="ru-RU" sz="2800" dirty="0" smtClean="0"/>
              <a:t>финансирования  </a:t>
            </a:r>
            <a:r>
              <a:rPr lang="ru-RU" sz="2800" dirty="0"/>
              <a:t>-  налоги, виды этих налогов зависят от условий </a:t>
            </a:r>
            <a:r>
              <a:rPr lang="ru-RU" sz="2800" dirty="0" smtClean="0"/>
              <a:t>каждой </a:t>
            </a:r>
            <a:r>
              <a:rPr lang="ru-RU" sz="2800" dirty="0"/>
              <a:t>конкретной </a:t>
            </a:r>
            <a:r>
              <a:rPr lang="ru-RU" sz="2800" dirty="0" smtClean="0"/>
              <a:t>страны.</a:t>
            </a:r>
            <a:endParaRPr lang="ru-RU" sz="2800" b="1" dirty="0"/>
          </a:p>
        </p:txBody>
      </p:sp>
    </p:spTree>
    <p:extLst>
      <p:ext uri="{BB962C8B-B14F-4D97-AF65-F5344CB8AC3E}">
        <p14:creationId xmlns:p14="http://schemas.microsoft.com/office/powerpoint/2010/main" val="40701602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20688"/>
            <a:ext cx="8496944" cy="5447645"/>
          </a:xfrm>
          <a:prstGeom prst="rect">
            <a:avLst/>
          </a:prstGeom>
        </p:spPr>
        <p:txBody>
          <a:bodyPr wrap="square">
            <a:spAutoFit/>
          </a:bodyPr>
          <a:lstStyle/>
          <a:p>
            <a:r>
              <a:rPr lang="ru-RU" sz="2800" dirty="0">
                <a:solidFill>
                  <a:srgbClr val="FFFF00"/>
                </a:solidFill>
              </a:rPr>
              <a:t>Обязательное пенсионное страхование всех лиц </a:t>
            </a:r>
          </a:p>
          <a:p>
            <a:r>
              <a:rPr lang="ru-RU" sz="2800" dirty="0">
                <a:solidFill>
                  <a:srgbClr val="FFFF00"/>
                </a:solidFill>
              </a:rPr>
              <a:t>наемного труда и большинства самозанятого населения.</a:t>
            </a:r>
          </a:p>
          <a:p>
            <a:endParaRPr lang="ru-RU" sz="2400" b="1" dirty="0">
              <a:solidFill>
                <a:srgbClr val="FFFF00"/>
              </a:solidFill>
            </a:endParaRPr>
          </a:p>
          <a:p>
            <a:r>
              <a:rPr lang="ru-RU" sz="2000" dirty="0" smtClean="0"/>
              <a:t>Ее цель  </a:t>
            </a:r>
            <a:r>
              <a:rPr lang="ru-RU" sz="2000" dirty="0"/>
              <a:t>–  страхование с помощью коллективных (массовых) форм </a:t>
            </a:r>
            <a:r>
              <a:rPr lang="ru-RU" sz="2000" dirty="0" smtClean="0"/>
              <a:t>страхования  </a:t>
            </a:r>
            <a:r>
              <a:rPr lang="ru-RU" sz="2000" dirty="0"/>
              <a:t>социальных  рисков, сохранение  жизненного уровня, </a:t>
            </a:r>
            <a:r>
              <a:rPr lang="ru-RU" sz="2000" dirty="0" smtClean="0"/>
              <a:t>достигнутого </a:t>
            </a:r>
            <a:r>
              <a:rPr lang="ru-RU" sz="2000" dirty="0"/>
              <a:t>в трудоспособном периоде жизни. Обязательное </a:t>
            </a:r>
            <a:r>
              <a:rPr lang="ru-RU" sz="2000" dirty="0" smtClean="0"/>
              <a:t>страхование </a:t>
            </a:r>
            <a:r>
              <a:rPr lang="ru-RU" sz="2000" dirty="0"/>
              <a:t>предполагает уплату экономически активной частью </a:t>
            </a:r>
            <a:r>
              <a:rPr lang="ru-RU" sz="2000" dirty="0" smtClean="0"/>
              <a:t>населения </a:t>
            </a:r>
            <a:r>
              <a:rPr lang="ru-RU" sz="2000" dirty="0"/>
              <a:t>обязательных страховых взносов. Начисление страховых </a:t>
            </a:r>
            <a:r>
              <a:rPr lang="ru-RU" sz="2000" dirty="0" smtClean="0"/>
              <a:t>взносов </a:t>
            </a:r>
            <a:r>
              <a:rPr lang="ru-RU" sz="2000" dirty="0"/>
              <a:t>обычно производится на все виды выплат начисленных </a:t>
            </a:r>
            <a:r>
              <a:rPr lang="ru-RU" sz="2000" dirty="0" smtClean="0"/>
              <a:t>работнику</a:t>
            </a:r>
            <a:r>
              <a:rPr lang="ru-RU" sz="2000" dirty="0"/>
              <a:t>. Работающий получает возможность и даже принуждается к </a:t>
            </a:r>
            <a:r>
              <a:rPr lang="ru-RU" sz="2000" dirty="0" smtClean="0"/>
              <a:t>тому</a:t>
            </a:r>
            <a:r>
              <a:rPr lang="ru-RU" sz="2000" dirty="0"/>
              <a:t>, чтобы делать сбережения, чтобы у него к моменту его выхода на </a:t>
            </a:r>
            <a:r>
              <a:rPr lang="ru-RU" sz="2000" dirty="0" smtClean="0"/>
              <a:t>пенсию </a:t>
            </a:r>
            <a:r>
              <a:rPr lang="ru-RU" sz="2000" dirty="0"/>
              <a:t>оказалась отложенной определенная сумма денег. Данные </a:t>
            </a:r>
            <a:r>
              <a:rPr lang="ru-RU" sz="2000" dirty="0" smtClean="0"/>
              <a:t>взносы </a:t>
            </a:r>
            <a:r>
              <a:rPr lang="ru-RU" sz="2000" dirty="0"/>
              <a:t>направляются исключительно на формирование и выплату </a:t>
            </a:r>
            <a:r>
              <a:rPr lang="ru-RU" sz="2000" dirty="0" smtClean="0"/>
              <a:t>пенсии</a:t>
            </a:r>
            <a:r>
              <a:rPr lang="ru-RU" sz="2000" dirty="0"/>
              <a:t>. Государство как бы поручает делать эти сбережения, </a:t>
            </a:r>
            <a:r>
              <a:rPr lang="ru-RU" sz="2000" dirty="0" smtClean="0"/>
              <a:t>осуществляет </a:t>
            </a:r>
            <a:r>
              <a:rPr lang="ru-RU" sz="2000" dirty="0"/>
              <a:t>регулирующий надзор и дает гарантии. </a:t>
            </a:r>
            <a:endParaRPr lang="ru-RU" dirty="0"/>
          </a:p>
        </p:txBody>
      </p:sp>
    </p:spTree>
    <p:extLst>
      <p:ext uri="{BB962C8B-B14F-4D97-AF65-F5344CB8AC3E}">
        <p14:creationId xmlns:p14="http://schemas.microsoft.com/office/powerpoint/2010/main" val="37590258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496944" cy="5693866"/>
          </a:xfrm>
          <a:prstGeom prst="rect">
            <a:avLst/>
          </a:prstGeom>
        </p:spPr>
        <p:txBody>
          <a:bodyPr wrap="square">
            <a:spAutoFit/>
          </a:bodyPr>
          <a:lstStyle/>
          <a:p>
            <a:r>
              <a:rPr lang="ru-RU" sz="2800" dirty="0">
                <a:solidFill>
                  <a:srgbClr val="FFFF00"/>
                </a:solidFill>
              </a:rPr>
              <a:t>Личное добровольное  страхование пенсии  </a:t>
            </a:r>
            <a:r>
              <a:rPr lang="ru-RU" sz="2400" dirty="0"/>
              <a:t>с помощью </a:t>
            </a:r>
            <a:r>
              <a:rPr lang="ru-RU" sz="2400" dirty="0" smtClean="0"/>
              <a:t>накопления </a:t>
            </a:r>
            <a:r>
              <a:rPr lang="ru-RU" sz="2400" dirty="0"/>
              <a:t>достаточных финансовых средств для пожизненной </a:t>
            </a:r>
            <a:r>
              <a:rPr lang="ru-RU" sz="2400" dirty="0" smtClean="0"/>
              <a:t>ренты</a:t>
            </a:r>
            <a:r>
              <a:rPr lang="ru-RU" sz="2400" dirty="0"/>
              <a:t>. В некоторых странах оно играет роль основного механизма </a:t>
            </a:r>
            <a:r>
              <a:rPr lang="ru-RU" sz="2400" dirty="0" smtClean="0"/>
              <a:t>самозащиты </a:t>
            </a:r>
            <a:r>
              <a:rPr lang="ru-RU" sz="2400" dirty="0"/>
              <a:t>работников и мелких предпринимателей в период </a:t>
            </a:r>
            <a:r>
              <a:rPr lang="ru-RU" sz="2400" dirty="0" smtClean="0"/>
              <a:t>прекращения </a:t>
            </a:r>
            <a:r>
              <a:rPr lang="ru-RU" sz="2400" dirty="0"/>
              <a:t>ими трудовой деятельности.  Личное добровольное </a:t>
            </a:r>
          </a:p>
          <a:p>
            <a:r>
              <a:rPr lang="ru-RU" sz="2400" dirty="0"/>
              <a:t>страхование  расширяет  или в некоторых случаях заменяет </a:t>
            </a:r>
            <a:r>
              <a:rPr lang="ru-RU" sz="2400" dirty="0" smtClean="0"/>
              <a:t>предыдущую  </a:t>
            </a:r>
            <a:r>
              <a:rPr lang="ru-RU" sz="2400" dirty="0"/>
              <a:t>систему  пенсионных накоплений, так как подталкивает </a:t>
            </a:r>
            <a:r>
              <a:rPr lang="ru-RU" sz="2400" dirty="0" smtClean="0"/>
              <a:t>работающих </a:t>
            </a:r>
            <a:r>
              <a:rPr lang="ru-RU" sz="2400" dirty="0"/>
              <a:t>делать добровольные сбережения, откладывая себе на </a:t>
            </a:r>
            <a:r>
              <a:rPr lang="ru-RU" sz="2400" dirty="0" smtClean="0"/>
              <a:t>пенсию</a:t>
            </a:r>
            <a:r>
              <a:rPr lang="ru-RU" sz="2400" dirty="0"/>
              <a:t>. Хотя эти сбережения и не являются обязательными, </a:t>
            </a:r>
            <a:r>
              <a:rPr lang="ru-RU" sz="2400" dirty="0" smtClean="0"/>
              <a:t>государство </a:t>
            </a:r>
            <a:r>
              <a:rPr lang="ru-RU" sz="2400" dirty="0"/>
              <a:t>предусматривает соответствующие стимулы. Размер </a:t>
            </a:r>
            <a:r>
              <a:rPr lang="ru-RU" sz="2400" dirty="0" smtClean="0"/>
              <a:t>отчисления </a:t>
            </a:r>
            <a:r>
              <a:rPr lang="ru-RU" sz="2400" dirty="0"/>
              <a:t>средств является гораздо более мягким, не </a:t>
            </a:r>
            <a:r>
              <a:rPr lang="ru-RU" sz="2400" dirty="0" smtClean="0"/>
              <a:t>предусматривает </a:t>
            </a:r>
            <a:r>
              <a:rPr lang="ru-RU" sz="2400" dirty="0"/>
              <a:t>какие-либо особые гарантии со стороны </a:t>
            </a:r>
          </a:p>
          <a:p>
            <a:r>
              <a:rPr lang="ru-RU" sz="2400" dirty="0"/>
              <a:t>государства. </a:t>
            </a:r>
            <a:endParaRPr lang="ru-RU" sz="2000" dirty="0"/>
          </a:p>
        </p:txBody>
      </p:sp>
    </p:spTree>
    <p:extLst>
      <p:ext uri="{BB962C8B-B14F-4D97-AF65-F5344CB8AC3E}">
        <p14:creationId xmlns:p14="http://schemas.microsoft.com/office/powerpoint/2010/main" val="31223255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92696"/>
            <a:ext cx="7920880" cy="5078313"/>
          </a:xfrm>
          <a:prstGeom prst="rect">
            <a:avLst/>
          </a:prstGeom>
        </p:spPr>
        <p:txBody>
          <a:bodyPr wrap="square">
            <a:spAutoFit/>
          </a:bodyPr>
          <a:lstStyle/>
          <a:p>
            <a:pPr indent="252095">
              <a:spcAft>
                <a:spcPts val="0"/>
              </a:spcAft>
            </a:pPr>
            <a:r>
              <a:rPr lang="ru-RU" sz="3600" b="1" dirty="0">
                <a:latin typeface="+mn-lt"/>
                <a:ea typeface="PMingLiU" panose="02020500000000000000" pitchFamily="18" charset="-120"/>
              </a:rPr>
              <a:t>Сочетание данных институтов </a:t>
            </a:r>
            <a:r>
              <a:rPr lang="ru-RU" sz="3600" b="1" dirty="0" smtClean="0">
                <a:latin typeface="+mn-lt"/>
                <a:ea typeface="PMingLiU" panose="02020500000000000000" pitchFamily="18" charset="-120"/>
              </a:rPr>
              <a:t>предполагает </a:t>
            </a:r>
            <a:r>
              <a:rPr lang="ru-RU" sz="3600" b="1" dirty="0">
                <a:latin typeface="+mn-lt"/>
                <a:ea typeface="PMingLiU" panose="02020500000000000000" pitchFamily="18" charset="-120"/>
              </a:rPr>
              <a:t>разделение двух </a:t>
            </a:r>
            <a:r>
              <a:rPr lang="ru-RU" sz="3600" b="1" dirty="0" smtClean="0">
                <a:latin typeface="+mn-lt"/>
                <a:ea typeface="PMingLiU" panose="02020500000000000000" pitchFamily="18" charset="-120"/>
              </a:rPr>
              <a:t>основных </a:t>
            </a:r>
            <a:r>
              <a:rPr lang="ru-RU" sz="3600" b="1" dirty="0">
                <a:solidFill>
                  <a:srgbClr val="FFFF00"/>
                </a:solidFill>
                <a:latin typeface="+mn-lt"/>
                <a:ea typeface="PMingLiU" panose="02020500000000000000" pitchFamily="18" charset="-120"/>
              </a:rPr>
              <a:t>функций государственной пенсионной системы</a:t>
            </a:r>
            <a:r>
              <a:rPr lang="ru-RU" sz="3600" b="1" dirty="0">
                <a:latin typeface="+mn-lt"/>
                <a:ea typeface="PMingLiU" panose="02020500000000000000" pitchFamily="18" charset="-120"/>
              </a:rPr>
              <a:t>:  </a:t>
            </a:r>
          </a:p>
          <a:p>
            <a:pPr indent="252095">
              <a:spcAft>
                <a:spcPts val="0"/>
              </a:spcAft>
            </a:pPr>
            <a:r>
              <a:rPr lang="ru-RU" sz="3600" b="1" dirty="0">
                <a:latin typeface="+mn-lt"/>
                <a:ea typeface="PMingLiU" panose="02020500000000000000" pitchFamily="18" charset="-120"/>
              </a:rPr>
              <a:t>1.  Перераспределение доходов. </a:t>
            </a:r>
          </a:p>
          <a:p>
            <a:pPr indent="252095">
              <a:spcAft>
                <a:spcPts val="0"/>
              </a:spcAft>
            </a:pPr>
            <a:r>
              <a:rPr lang="ru-RU" sz="3600" b="1" dirty="0">
                <a:latin typeface="+mn-lt"/>
                <a:ea typeface="PMingLiU" panose="02020500000000000000" pitchFamily="18" charset="-120"/>
              </a:rPr>
              <a:t>2.  Сбережения средств на выплату пенсий. </a:t>
            </a:r>
            <a:endParaRPr lang="ru-RU" sz="3600" dirty="0">
              <a:effectLst/>
              <a:latin typeface="+mn-lt"/>
              <a:ea typeface="PMingLiU" panose="02020500000000000000" pitchFamily="18" charset="-120"/>
            </a:endParaRPr>
          </a:p>
        </p:txBody>
      </p:sp>
    </p:spTree>
    <p:extLst>
      <p:ext uri="{BB962C8B-B14F-4D97-AF65-F5344CB8AC3E}">
        <p14:creationId xmlns:p14="http://schemas.microsoft.com/office/powerpoint/2010/main" val="18616911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280920" cy="5386090"/>
          </a:xfrm>
          <a:prstGeom prst="rect">
            <a:avLst/>
          </a:prstGeom>
        </p:spPr>
        <p:txBody>
          <a:bodyPr wrap="square">
            <a:spAutoFit/>
          </a:bodyPr>
          <a:lstStyle/>
          <a:p>
            <a:pPr algn="ctr"/>
            <a:r>
              <a:rPr lang="ru-RU" sz="2800" b="1" dirty="0">
                <a:solidFill>
                  <a:srgbClr val="FFFF00"/>
                </a:solidFill>
                <a:latin typeface="+mj-lt"/>
                <a:ea typeface="Tahoma" panose="020B0604030504040204" pitchFamily="34" charset="0"/>
                <a:cs typeface="Tahoma" panose="020B0604030504040204" pitchFamily="34" charset="0"/>
              </a:rPr>
              <a:t>Принципиальные положения системы обязательного </a:t>
            </a:r>
            <a:r>
              <a:rPr lang="ru-RU" sz="2800" b="1" dirty="0" smtClean="0">
                <a:solidFill>
                  <a:srgbClr val="FFFF00"/>
                </a:solidFill>
                <a:latin typeface="+mj-lt"/>
                <a:ea typeface="Tahoma" panose="020B0604030504040204" pitchFamily="34" charset="0"/>
                <a:cs typeface="Tahoma" panose="020B0604030504040204" pitchFamily="34" charset="0"/>
              </a:rPr>
              <a:t>пенсионного страхования: </a:t>
            </a:r>
          </a:p>
          <a:p>
            <a:r>
              <a:rPr lang="ru-RU" sz="2400" b="1" dirty="0" smtClean="0">
                <a:latin typeface="+mj-lt"/>
                <a:ea typeface="Tahoma" panose="020B0604030504040204" pitchFamily="34" charset="0"/>
                <a:cs typeface="Tahoma" panose="020B0604030504040204" pitchFamily="34" charset="0"/>
              </a:rPr>
              <a:t>1.   Экономический </a:t>
            </a:r>
            <a:r>
              <a:rPr lang="ru-RU" sz="2400" b="1" dirty="0">
                <a:latin typeface="+mj-lt"/>
                <a:ea typeface="Tahoma" panose="020B0604030504040204" pitchFamily="34" charset="0"/>
                <a:cs typeface="Tahoma" panose="020B0604030504040204" pitchFamily="34" charset="0"/>
              </a:rPr>
              <a:t>критерий обязательного пенсионного </a:t>
            </a:r>
            <a:r>
              <a:rPr lang="ru-RU" sz="2400" b="1" dirty="0" smtClean="0">
                <a:latin typeface="+mj-lt"/>
                <a:ea typeface="Tahoma" panose="020B0604030504040204" pitchFamily="34" charset="0"/>
                <a:cs typeface="Tahoma" panose="020B0604030504040204" pitchFamily="34" charset="0"/>
              </a:rPr>
              <a:t>страхования </a:t>
            </a:r>
            <a:r>
              <a:rPr lang="ru-RU" sz="2400" b="1" dirty="0">
                <a:latin typeface="+mj-lt"/>
                <a:ea typeface="Tahoma" panose="020B0604030504040204" pitchFamily="34" charset="0"/>
                <a:cs typeface="Tahoma" panose="020B0604030504040204" pitchFamily="34" charset="0"/>
              </a:rPr>
              <a:t>связан с формированием стоимости рабочей силы, </a:t>
            </a:r>
            <a:r>
              <a:rPr lang="ru-RU" sz="2400" b="1" dirty="0" smtClean="0">
                <a:latin typeface="+mj-lt"/>
                <a:ea typeface="Tahoma" panose="020B0604030504040204" pitchFamily="34" charset="0"/>
                <a:cs typeface="Tahoma" panose="020B0604030504040204" pitchFamily="34" charset="0"/>
              </a:rPr>
              <a:t>которая </a:t>
            </a:r>
            <a:r>
              <a:rPr lang="ru-RU" sz="2400" b="1" dirty="0">
                <a:latin typeface="+mj-lt"/>
                <a:ea typeface="Tahoma" panose="020B0604030504040204" pitchFamily="34" charset="0"/>
                <a:cs typeface="Tahoma" panose="020B0604030504040204" pitchFamily="34" charset="0"/>
              </a:rPr>
              <a:t>включает не только цену реального труда в </a:t>
            </a:r>
            <a:r>
              <a:rPr lang="ru-RU" sz="2400" b="1" dirty="0" smtClean="0">
                <a:latin typeface="+mj-lt"/>
                <a:ea typeface="Tahoma" panose="020B0604030504040204" pitchFamily="34" charset="0"/>
                <a:cs typeface="Tahoma" panose="020B0604030504040204" pitchFamily="34" charset="0"/>
              </a:rPr>
              <a:t>процессе производства</a:t>
            </a:r>
            <a:r>
              <a:rPr lang="ru-RU" sz="2400" b="1" dirty="0">
                <a:latin typeface="+mj-lt"/>
                <a:ea typeface="Tahoma" panose="020B0604030504040204" pitchFamily="34" charset="0"/>
                <a:cs typeface="Tahoma" panose="020B0604030504040204" pitchFamily="34" charset="0"/>
              </a:rPr>
              <a:t>, но и другие оплачиваемые периоды, в том числе </a:t>
            </a:r>
            <a:r>
              <a:rPr lang="ru-RU" sz="2400" b="1" dirty="0" smtClean="0">
                <a:latin typeface="+mj-lt"/>
                <a:ea typeface="Tahoma" panose="020B0604030504040204" pitchFamily="34" charset="0"/>
                <a:cs typeface="Tahoma" panose="020B0604030504040204" pitchFamily="34" charset="0"/>
              </a:rPr>
              <a:t>пенсионный </a:t>
            </a:r>
            <a:r>
              <a:rPr lang="ru-RU" sz="2400" b="1" dirty="0">
                <a:latin typeface="+mj-lt"/>
                <a:ea typeface="Tahoma" panose="020B0604030504040204" pitchFamily="34" charset="0"/>
                <a:cs typeface="Tahoma" panose="020B0604030504040204" pitchFamily="34" charset="0"/>
              </a:rPr>
              <a:t>период жизни человека. </a:t>
            </a:r>
            <a:endParaRPr lang="ru-RU" sz="2400" b="1" dirty="0" smtClean="0">
              <a:latin typeface="+mj-lt"/>
              <a:ea typeface="Tahoma" panose="020B0604030504040204" pitchFamily="34" charset="0"/>
              <a:cs typeface="Tahoma" panose="020B0604030504040204" pitchFamily="34" charset="0"/>
            </a:endParaRPr>
          </a:p>
          <a:p>
            <a:endParaRPr lang="ru-RU" sz="2400" b="1" dirty="0">
              <a:latin typeface="+mj-lt"/>
              <a:ea typeface="Tahoma" panose="020B0604030504040204" pitchFamily="34" charset="0"/>
              <a:cs typeface="Tahoma" panose="020B0604030504040204" pitchFamily="34" charset="0"/>
            </a:endParaRPr>
          </a:p>
          <a:p>
            <a:r>
              <a:rPr lang="ru-RU" sz="2400" b="1" dirty="0">
                <a:latin typeface="+mj-lt"/>
                <a:ea typeface="Tahoma" panose="020B0604030504040204" pitchFamily="34" charset="0"/>
                <a:cs typeface="Tahoma" panose="020B0604030504040204" pitchFamily="34" charset="0"/>
              </a:rPr>
              <a:t>2.   Социальный критерий заключается в солидарности всех </a:t>
            </a:r>
            <a:r>
              <a:rPr lang="ru-RU" sz="2400" b="1" dirty="0" smtClean="0">
                <a:latin typeface="+mj-lt"/>
                <a:ea typeface="Tahoma" panose="020B0604030504040204" pitchFamily="34" charset="0"/>
                <a:cs typeface="Tahoma" panose="020B0604030504040204" pitchFamily="34" charset="0"/>
              </a:rPr>
              <a:t>застрахованных </a:t>
            </a:r>
            <a:r>
              <a:rPr lang="ru-RU" sz="2400" b="1" dirty="0">
                <a:latin typeface="+mj-lt"/>
                <a:ea typeface="Tahoma" panose="020B0604030504040204" pitchFamily="34" charset="0"/>
                <a:cs typeface="Tahoma" panose="020B0604030504040204" pitchFamily="34" charset="0"/>
              </a:rPr>
              <a:t>и работодателей, в солидарности поколений, </a:t>
            </a:r>
          </a:p>
          <a:p>
            <a:r>
              <a:rPr lang="ru-RU" sz="2400" b="1" dirty="0">
                <a:latin typeface="+mj-lt"/>
                <a:ea typeface="Tahoma" panose="020B0604030504040204" pitchFamily="34" charset="0"/>
                <a:cs typeface="Tahoma" panose="020B0604030504040204" pitchFamily="34" charset="0"/>
              </a:rPr>
              <a:t>трудоспособных и нетрудоспособных людей. </a:t>
            </a:r>
          </a:p>
        </p:txBody>
      </p:sp>
    </p:spTree>
    <p:extLst>
      <p:ext uri="{BB962C8B-B14F-4D97-AF65-F5344CB8AC3E}">
        <p14:creationId xmlns:p14="http://schemas.microsoft.com/office/powerpoint/2010/main" val="28652281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568952" cy="5755422"/>
          </a:xfrm>
          <a:prstGeom prst="rect">
            <a:avLst/>
          </a:prstGeom>
        </p:spPr>
        <p:txBody>
          <a:bodyPr wrap="square">
            <a:spAutoFit/>
          </a:bodyPr>
          <a:lstStyle/>
          <a:p>
            <a:pPr algn="ctr"/>
            <a:r>
              <a:rPr lang="ru-RU" sz="2800" b="1" dirty="0">
                <a:solidFill>
                  <a:srgbClr val="FFFF00"/>
                </a:solidFill>
                <a:ea typeface="Tahoma" panose="020B0604030504040204" pitchFamily="34" charset="0"/>
                <a:cs typeface="Tahoma" panose="020B0604030504040204" pitchFamily="34" charset="0"/>
              </a:rPr>
              <a:t>Принципиальные положения системы обязательного </a:t>
            </a:r>
            <a:r>
              <a:rPr lang="ru-RU" sz="2800" b="1" dirty="0" smtClean="0">
                <a:solidFill>
                  <a:srgbClr val="FFFF00"/>
                </a:solidFill>
                <a:ea typeface="Tahoma" panose="020B0604030504040204" pitchFamily="34" charset="0"/>
                <a:cs typeface="Tahoma" panose="020B0604030504040204" pitchFamily="34" charset="0"/>
              </a:rPr>
              <a:t>пенсионного страхования: </a:t>
            </a:r>
          </a:p>
          <a:p>
            <a:r>
              <a:rPr lang="ru-RU" sz="2400" b="1" dirty="0" smtClean="0">
                <a:ea typeface="Tahoma" panose="020B0604030504040204" pitchFamily="34" charset="0"/>
                <a:cs typeface="Tahoma" panose="020B0604030504040204" pitchFamily="34" charset="0"/>
              </a:rPr>
              <a:t>3</a:t>
            </a:r>
            <a:r>
              <a:rPr lang="ru-RU" sz="2400" b="1" dirty="0">
                <a:ea typeface="Tahoma" panose="020B0604030504040204" pitchFamily="34" charset="0"/>
                <a:cs typeface="Tahoma" panose="020B0604030504040204" pitchFamily="34" charset="0"/>
              </a:rPr>
              <a:t>.   Пенсионное страхование основано на системе страховых </a:t>
            </a:r>
            <a:r>
              <a:rPr lang="ru-RU" sz="2400" b="1" dirty="0" smtClean="0">
                <a:ea typeface="Tahoma" panose="020B0604030504040204" pitchFamily="34" charset="0"/>
                <a:cs typeface="Tahoma" panose="020B0604030504040204" pitchFamily="34" charset="0"/>
              </a:rPr>
              <a:t>платежей</a:t>
            </a:r>
            <a:r>
              <a:rPr lang="ru-RU" sz="2400" b="1" dirty="0">
                <a:ea typeface="Tahoma" panose="020B0604030504040204" pitchFamily="34" charset="0"/>
                <a:cs typeface="Tahoma" panose="020B0604030504040204" pitchFamily="34" charset="0"/>
              </a:rPr>
              <a:t>, которые  принудительно  в обязательном порядке </a:t>
            </a:r>
            <a:r>
              <a:rPr lang="ru-RU" sz="2400" b="1" dirty="0" smtClean="0">
                <a:ea typeface="Tahoma" panose="020B0604030504040204" pitchFamily="34" charset="0"/>
                <a:cs typeface="Tahoma" panose="020B0604030504040204" pitchFamily="34" charset="0"/>
              </a:rPr>
              <a:t>уплачиваются </a:t>
            </a:r>
            <a:r>
              <a:rPr lang="ru-RU" sz="2400" b="1" dirty="0">
                <a:ea typeface="Tahoma" panose="020B0604030504040204" pitchFamily="34" charset="0"/>
                <a:cs typeface="Tahoma" panose="020B0604030504040204" pitchFamily="34" charset="0"/>
              </a:rPr>
              <a:t>работодателями и наемными работниками, независимо </a:t>
            </a:r>
            <a:r>
              <a:rPr lang="ru-RU" sz="2400" b="1" dirty="0" smtClean="0">
                <a:ea typeface="Tahoma" panose="020B0604030504040204" pitchFamily="34" charset="0"/>
                <a:cs typeface="Tahoma" panose="020B0604030504040204" pitchFamily="34" charset="0"/>
              </a:rPr>
              <a:t>от </a:t>
            </a:r>
            <a:r>
              <a:rPr lang="ru-RU" sz="2400" b="1" dirty="0">
                <a:ea typeface="Tahoma" panose="020B0604030504040204" pitchFamily="34" charset="0"/>
                <a:cs typeface="Tahoma" panose="020B0604030504040204" pitchFamily="34" charset="0"/>
              </a:rPr>
              <a:t>их желания. Данное принуждение осуществляется государством, </a:t>
            </a:r>
            <a:r>
              <a:rPr lang="ru-RU" sz="2400" b="1" dirty="0" smtClean="0">
                <a:ea typeface="Tahoma" panose="020B0604030504040204" pitchFamily="34" charset="0"/>
                <a:cs typeface="Tahoma" panose="020B0604030504040204" pitchFamily="34" charset="0"/>
              </a:rPr>
              <a:t>поэтому </a:t>
            </a:r>
            <a:r>
              <a:rPr lang="ru-RU" sz="2400" b="1" dirty="0">
                <a:ea typeface="Tahoma" panose="020B0604030504040204" pitchFamily="34" charset="0"/>
                <a:cs typeface="Tahoma" panose="020B0604030504040204" pitchFamily="34" charset="0"/>
              </a:rPr>
              <a:t>пенсионная система называется государственной. Страховые </a:t>
            </a:r>
          </a:p>
          <a:p>
            <a:r>
              <a:rPr lang="ru-RU" sz="2400" b="1" dirty="0">
                <a:ea typeface="Tahoma" panose="020B0604030504040204" pitchFamily="34" charset="0"/>
                <a:cs typeface="Tahoma" panose="020B0604030504040204" pitchFamily="34" charset="0"/>
              </a:rPr>
              <a:t>взносы уплачиваются примерно в равных долях (в процентах к </a:t>
            </a:r>
            <a:r>
              <a:rPr lang="ru-RU" sz="2400" b="1" dirty="0" smtClean="0">
                <a:ea typeface="Tahoma" panose="020B0604030504040204" pitchFamily="34" charset="0"/>
                <a:cs typeface="Tahoma" panose="020B0604030504040204" pitchFamily="34" charset="0"/>
              </a:rPr>
              <a:t>заработку</a:t>
            </a:r>
            <a:r>
              <a:rPr lang="ru-RU" sz="2400" b="1" dirty="0">
                <a:ea typeface="Tahoma" panose="020B0604030504040204" pitchFamily="34" charset="0"/>
                <a:cs typeface="Tahoma" panose="020B0604030504040204" pitchFamily="34" charset="0"/>
              </a:rPr>
              <a:t>) или в несколько большем объеме работодателем. В </a:t>
            </a:r>
            <a:r>
              <a:rPr lang="ru-RU" sz="2400" b="1" dirty="0" smtClean="0">
                <a:ea typeface="Tahoma" panose="020B0604030504040204" pitchFamily="34" charset="0"/>
                <a:cs typeface="Tahoma" panose="020B0604030504040204" pitchFamily="34" charset="0"/>
              </a:rPr>
              <a:t>конечном </a:t>
            </a:r>
            <a:r>
              <a:rPr lang="ru-RU" sz="2400" b="1" dirty="0">
                <a:ea typeface="Tahoma" panose="020B0604030504040204" pitchFamily="34" charset="0"/>
                <a:cs typeface="Tahoma" panose="020B0604030504040204" pitchFamily="34" charset="0"/>
              </a:rPr>
              <a:t>счете, страхование осуществляется за счет самих </a:t>
            </a:r>
            <a:r>
              <a:rPr lang="ru-RU" sz="2400" b="1" dirty="0" smtClean="0">
                <a:ea typeface="Tahoma" panose="020B0604030504040204" pitchFamily="34" charset="0"/>
                <a:cs typeface="Tahoma" panose="020B0604030504040204" pitchFamily="34" charset="0"/>
              </a:rPr>
              <a:t>работников</a:t>
            </a:r>
            <a:r>
              <a:rPr lang="ru-RU" sz="2400" b="1" dirty="0">
                <a:ea typeface="Tahoma" panose="020B0604030504040204" pitchFamily="34" charset="0"/>
                <a:cs typeface="Tahoma" panose="020B0604030504040204" pitchFamily="34" charset="0"/>
              </a:rPr>
              <a:t>, так как доходы работодателя образуются в результате </a:t>
            </a:r>
            <a:r>
              <a:rPr lang="ru-RU" sz="2400" b="1" dirty="0" smtClean="0">
                <a:ea typeface="Tahoma" panose="020B0604030504040204" pitchFamily="34" charset="0"/>
                <a:cs typeface="Tahoma" panose="020B0604030504040204" pitchFamily="34" charset="0"/>
              </a:rPr>
              <a:t>труда </a:t>
            </a:r>
            <a:r>
              <a:rPr lang="ru-RU" sz="2400" b="1" dirty="0">
                <a:ea typeface="Tahoma" panose="020B0604030504040204" pitchFamily="34" charset="0"/>
                <a:cs typeface="Tahoma" panose="020B0604030504040204" pitchFamily="34" charset="0"/>
              </a:rPr>
              <a:t>застрахованных. </a:t>
            </a:r>
          </a:p>
        </p:txBody>
      </p:sp>
    </p:spTree>
    <p:extLst>
      <p:ext uri="{BB962C8B-B14F-4D97-AF65-F5344CB8AC3E}">
        <p14:creationId xmlns:p14="http://schemas.microsoft.com/office/powerpoint/2010/main" val="35819390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208912" cy="6124754"/>
          </a:xfrm>
          <a:prstGeom prst="rect">
            <a:avLst/>
          </a:prstGeom>
        </p:spPr>
        <p:txBody>
          <a:bodyPr wrap="square">
            <a:spAutoFit/>
          </a:bodyPr>
          <a:lstStyle/>
          <a:p>
            <a:pPr algn="ctr"/>
            <a:r>
              <a:rPr lang="ru-RU" sz="2800" b="1" dirty="0">
                <a:solidFill>
                  <a:srgbClr val="FFFF00"/>
                </a:solidFill>
                <a:ea typeface="Tahoma" panose="020B0604030504040204" pitchFamily="34" charset="0"/>
                <a:cs typeface="Tahoma" panose="020B0604030504040204" pitchFamily="34" charset="0"/>
              </a:rPr>
              <a:t>Принципиальные положения системы обязательного </a:t>
            </a:r>
            <a:r>
              <a:rPr lang="ru-RU" sz="2800" b="1" dirty="0" smtClean="0">
                <a:solidFill>
                  <a:srgbClr val="FFFF00"/>
                </a:solidFill>
                <a:ea typeface="Tahoma" panose="020B0604030504040204" pitchFamily="34" charset="0"/>
                <a:cs typeface="Tahoma" panose="020B0604030504040204" pitchFamily="34" charset="0"/>
              </a:rPr>
              <a:t>пенсионного страхования: </a:t>
            </a:r>
          </a:p>
          <a:p>
            <a:r>
              <a:rPr lang="ru-RU" sz="2400" b="1" dirty="0" smtClean="0">
                <a:ea typeface="Tahoma" panose="020B0604030504040204" pitchFamily="34" charset="0"/>
                <a:cs typeface="Tahoma" panose="020B0604030504040204" pitchFamily="34" charset="0"/>
              </a:rPr>
              <a:t>4</a:t>
            </a:r>
            <a:r>
              <a:rPr lang="ru-RU" sz="2400" b="1" dirty="0">
                <a:ea typeface="Tahoma" panose="020B0604030504040204" pitchFamily="34" charset="0"/>
                <a:cs typeface="Tahoma" panose="020B0604030504040204" pitchFamily="34" charset="0"/>
              </a:rPr>
              <a:t>. Страховые взносы аккумулируются в централизованном фонде  - </a:t>
            </a:r>
            <a:r>
              <a:rPr lang="ru-RU" sz="2400" b="1" dirty="0" smtClean="0">
                <a:ea typeface="Tahoma" panose="020B0604030504040204" pitchFamily="34" charset="0"/>
                <a:cs typeface="Tahoma" panose="020B0604030504040204" pitchFamily="34" charset="0"/>
              </a:rPr>
              <a:t>фонде </a:t>
            </a:r>
            <a:r>
              <a:rPr lang="ru-RU" sz="2400" b="1" dirty="0">
                <a:ea typeface="Tahoma" panose="020B0604030504040204" pitchFamily="34" charset="0"/>
                <a:cs typeface="Tahoma" panose="020B0604030504040204" pitchFamily="34" charset="0"/>
              </a:rPr>
              <a:t>обязательного пенсионного страхования (в России  — </a:t>
            </a:r>
            <a:r>
              <a:rPr lang="ru-RU" sz="2400" b="1" dirty="0" smtClean="0">
                <a:ea typeface="Tahoma" panose="020B0604030504040204" pitchFamily="34" charset="0"/>
                <a:cs typeface="Tahoma" panose="020B0604030504040204" pitchFamily="34" charset="0"/>
              </a:rPr>
              <a:t>Пенсионный </a:t>
            </a:r>
            <a:r>
              <a:rPr lang="ru-RU" sz="2400" b="1" dirty="0">
                <a:ea typeface="Tahoma" panose="020B0604030504040204" pitchFamily="34" charset="0"/>
                <a:cs typeface="Tahoma" panose="020B0604030504040204" pitchFamily="34" charset="0"/>
              </a:rPr>
              <a:t>фонд </a:t>
            </a:r>
            <a:r>
              <a:rPr lang="ru-RU" sz="2400" b="1" dirty="0" smtClean="0">
                <a:ea typeface="Tahoma" panose="020B0604030504040204" pitchFamily="34" charset="0"/>
                <a:cs typeface="Tahoma" panose="020B0604030504040204" pitchFamily="34" charset="0"/>
              </a:rPr>
              <a:t>РФ, </a:t>
            </a:r>
            <a:r>
              <a:rPr lang="ru-RU" sz="2400" b="1" dirty="0">
                <a:ea typeface="Tahoma" panose="020B0604030504040204" pitchFamily="34" charset="0"/>
                <a:cs typeface="Tahoma" panose="020B0604030504040204" pitchFamily="34" charset="0"/>
              </a:rPr>
              <a:t>который был создан в ходе </a:t>
            </a:r>
            <a:r>
              <a:rPr lang="ru-RU" sz="2400" b="1" dirty="0" smtClean="0">
                <a:ea typeface="Tahoma" panose="020B0604030504040204" pitchFamily="34" charset="0"/>
                <a:cs typeface="Tahoma" panose="020B0604030504040204" pitchFamily="34" charset="0"/>
              </a:rPr>
              <a:t>осуществления </a:t>
            </a:r>
            <a:r>
              <a:rPr lang="ru-RU" sz="2400" b="1" dirty="0">
                <a:ea typeface="Tahoma" panose="020B0604030504040204" pitchFamily="34" charset="0"/>
                <a:cs typeface="Tahoma" panose="020B0604030504040204" pitchFamily="34" charset="0"/>
              </a:rPr>
              <a:t>пенсионной реформы  как  самостоятельная </a:t>
            </a:r>
            <a:r>
              <a:rPr lang="ru-RU" sz="2400" b="1" dirty="0" smtClean="0">
                <a:ea typeface="Tahoma" panose="020B0604030504040204" pitchFamily="34" charset="0"/>
                <a:cs typeface="Tahoma" panose="020B0604030504040204" pitchFamily="34" charset="0"/>
              </a:rPr>
              <a:t>внебюджетная кредитно-финансовая </a:t>
            </a:r>
            <a:r>
              <a:rPr lang="ru-RU" sz="2400" b="1" dirty="0">
                <a:ea typeface="Tahoma" panose="020B0604030504040204" pitchFamily="34" charset="0"/>
                <a:cs typeface="Tahoma" panose="020B0604030504040204" pitchFamily="34" charset="0"/>
              </a:rPr>
              <a:t>система).  Его средства не </a:t>
            </a:r>
            <a:r>
              <a:rPr lang="ru-RU" sz="2400" b="1" dirty="0" smtClean="0">
                <a:ea typeface="Tahoma" panose="020B0604030504040204" pitchFamily="34" charset="0"/>
                <a:cs typeface="Tahoma" panose="020B0604030504040204" pitchFamily="34" charset="0"/>
              </a:rPr>
              <a:t>сливаются </a:t>
            </a:r>
            <a:r>
              <a:rPr lang="ru-RU" sz="2400" b="1" dirty="0">
                <a:ea typeface="Tahoma" panose="020B0604030504040204" pitchFamily="34" charset="0"/>
                <a:cs typeface="Tahoma" panose="020B0604030504040204" pitchFamily="34" charset="0"/>
              </a:rPr>
              <a:t>с </a:t>
            </a:r>
            <a:r>
              <a:rPr lang="ru-RU" sz="2400" b="1" dirty="0" smtClean="0">
                <a:ea typeface="Tahoma" panose="020B0604030504040204" pitchFamily="34" charset="0"/>
                <a:cs typeface="Tahoma" panose="020B0604030504040204" pitchFamily="34" charset="0"/>
              </a:rPr>
              <a:t>бюджетом</a:t>
            </a:r>
            <a:r>
              <a:rPr lang="ru-RU" sz="2400" b="1" dirty="0">
                <a:ea typeface="Tahoma" panose="020B0604030504040204" pitchFamily="34" charset="0"/>
                <a:cs typeface="Tahoma" panose="020B0604030504040204" pitchFamily="34" charset="0"/>
              </a:rPr>
              <a:t>, так как </a:t>
            </a:r>
            <a:r>
              <a:rPr lang="ru-RU" sz="2400" b="1" dirty="0" smtClean="0">
                <a:ea typeface="Tahoma" panose="020B0604030504040204" pitchFamily="34" charset="0"/>
                <a:cs typeface="Tahoma" panose="020B0604030504040204" pitchFamily="34" charset="0"/>
              </a:rPr>
              <a:t>предназначены только </a:t>
            </a:r>
            <a:r>
              <a:rPr lang="ru-RU" sz="2400" b="1" dirty="0">
                <a:ea typeface="Tahoma" panose="020B0604030504040204" pitchFamily="34" charset="0"/>
                <a:cs typeface="Tahoma" panose="020B0604030504040204" pitchFamily="34" charset="0"/>
              </a:rPr>
              <a:t>на пенсионное обеспечение застрахованных, их семей. Ни при </a:t>
            </a:r>
            <a:r>
              <a:rPr lang="ru-RU" sz="2400" b="1" dirty="0" smtClean="0">
                <a:ea typeface="Tahoma" panose="020B0604030504040204" pitchFamily="34" charset="0"/>
                <a:cs typeface="Tahoma" panose="020B0604030504040204" pitchFamily="34" charset="0"/>
              </a:rPr>
              <a:t>каких </a:t>
            </a:r>
            <a:r>
              <a:rPr lang="ru-RU" sz="2400" b="1" dirty="0">
                <a:ea typeface="Tahoma" panose="020B0604030504040204" pitchFamily="34" charset="0"/>
                <a:cs typeface="Tahoma" panose="020B0604030504040204" pitchFamily="34" charset="0"/>
              </a:rPr>
              <a:t>обстоятельствах они не могут использоваться </a:t>
            </a:r>
            <a:r>
              <a:rPr lang="ru-RU" sz="2400" b="1" dirty="0" smtClean="0">
                <a:ea typeface="Tahoma" panose="020B0604030504040204" pitchFamily="34" charset="0"/>
                <a:cs typeface="Tahoma" panose="020B0604030504040204" pitchFamily="34" charset="0"/>
              </a:rPr>
              <a:t>на </a:t>
            </a:r>
            <a:r>
              <a:rPr lang="ru-RU" sz="2400" b="1" dirty="0">
                <a:ea typeface="Tahoma" panose="020B0604030504040204" pitchFamily="34" charset="0"/>
                <a:cs typeface="Tahoma" panose="020B0604030504040204" pitchFamily="34" charset="0"/>
              </a:rPr>
              <a:t>иные цели. </a:t>
            </a:r>
            <a:r>
              <a:rPr lang="ru-RU" sz="2400" b="1" dirty="0" smtClean="0">
                <a:ea typeface="Tahoma" panose="020B0604030504040204" pitchFamily="34" charset="0"/>
                <a:cs typeface="Tahoma" panose="020B0604030504040204" pitchFamily="34" charset="0"/>
              </a:rPr>
              <a:t>Управление </a:t>
            </a:r>
            <a:r>
              <a:rPr lang="ru-RU" sz="2400" b="1" dirty="0">
                <a:ea typeface="Tahoma" panose="020B0604030504040204" pitchFamily="34" charset="0"/>
                <a:cs typeface="Tahoma" panose="020B0604030504040204" pitchFamily="34" charset="0"/>
              </a:rPr>
              <a:t>фондом осуществляется представителями </a:t>
            </a:r>
            <a:r>
              <a:rPr lang="ru-RU" sz="2400" b="1" dirty="0" smtClean="0">
                <a:ea typeface="Tahoma" panose="020B0604030504040204" pitchFamily="34" charset="0"/>
                <a:cs typeface="Tahoma" panose="020B0604030504040204" pitchFamily="34" charset="0"/>
              </a:rPr>
              <a:t>застрахованных </a:t>
            </a:r>
            <a:r>
              <a:rPr lang="ru-RU" sz="2400" b="1" dirty="0">
                <a:ea typeface="Tahoma" panose="020B0604030504040204" pitchFamily="34" charset="0"/>
                <a:cs typeface="Tahoma" panose="020B0604030504040204" pitchFamily="34" charset="0"/>
              </a:rPr>
              <a:t>и работодателей под контролем государства. </a:t>
            </a:r>
          </a:p>
        </p:txBody>
      </p:sp>
    </p:spTree>
    <p:extLst>
      <p:ext uri="{BB962C8B-B14F-4D97-AF65-F5344CB8AC3E}">
        <p14:creationId xmlns:p14="http://schemas.microsoft.com/office/powerpoint/2010/main" val="11830126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332656"/>
            <a:ext cx="7704856" cy="5816977"/>
          </a:xfrm>
          <a:prstGeom prst="rect">
            <a:avLst/>
          </a:prstGeom>
        </p:spPr>
        <p:txBody>
          <a:bodyPr wrap="square">
            <a:spAutoFit/>
          </a:bodyPr>
          <a:lstStyle/>
          <a:p>
            <a:pPr algn="ctr"/>
            <a:r>
              <a:rPr lang="ru-RU" sz="2800" b="1" dirty="0">
                <a:solidFill>
                  <a:srgbClr val="FFFF00"/>
                </a:solidFill>
                <a:ea typeface="Tahoma" panose="020B0604030504040204" pitchFamily="34" charset="0"/>
                <a:cs typeface="Tahoma" panose="020B0604030504040204" pitchFamily="34" charset="0"/>
              </a:rPr>
              <a:t>Принципиальные положения системы обязательного </a:t>
            </a:r>
            <a:r>
              <a:rPr lang="ru-RU" sz="2800" b="1" dirty="0" smtClean="0">
                <a:solidFill>
                  <a:srgbClr val="FFFF00"/>
                </a:solidFill>
                <a:ea typeface="Tahoma" panose="020B0604030504040204" pitchFamily="34" charset="0"/>
                <a:cs typeface="Tahoma" panose="020B0604030504040204" pitchFamily="34" charset="0"/>
              </a:rPr>
              <a:t>пенсионного страхования: </a:t>
            </a:r>
          </a:p>
          <a:p>
            <a:r>
              <a:rPr lang="ru-RU" sz="2400" b="1" dirty="0" smtClean="0">
                <a:ea typeface="Tahoma" panose="020B0604030504040204" pitchFamily="34" charset="0"/>
                <a:cs typeface="Tahoma" panose="020B0604030504040204" pitchFamily="34" charset="0"/>
              </a:rPr>
              <a:t>5</a:t>
            </a:r>
            <a:r>
              <a:rPr lang="ru-RU" sz="2400" b="1" dirty="0">
                <a:ea typeface="Tahoma" panose="020B0604030504040204" pitchFamily="34" charset="0"/>
                <a:cs typeface="Tahoma" panose="020B0604030504040204" pitchFamily="34" charset="0"/>
              </a:rPr>
              <a:t>.   Законом определяются условия и нормы уплаты страховых </a:t>
            </a:r>
            <a:r>
              <a:rPr lang="ru-RU" sz="2400" b="1" dirty="0" smtClean="0">
                <a:ea typeface="Tahoma" panose="020B0604030504040204" pitchFamily="34" charset="0"/>
                <a:cs typeface="Tahoma" panose="020B0604030504040204" pitchFamily="34" charset="0"/>
              </a:rPr>
              <a:t>пенсионных </a:t>
            </a:r>
            <a:r>
              <a:rPr lang="ru-RU" sz="2400" b="1" dirty="0">
                <a:ea typeface="Tahoma" panose="020B0604030504040204" pitchFamily="34" charset="0"/>
                <a:cs typeface="Tahoma" panose="020B0604030504040204" pitchFamily="34" charset="0"/>
              </a:rPr>
              <a:t>взносов, нормы пенсионного обеспечения (</a:t>
            </a:r>
            <a:r>
              <a:rPr lang="ru-RU" sz="2400" b="1" dirty="0" smtClean="0">
                <a:ea typeface="Tahoma" panose="020B0604030504040204" pitchFamily="34" charset="0"/>
                <a:cs typeface="Tahoma" panose="020B0604030504040204" pitchFamily="34" charset="0"/>
              </a:rPr>
              <a:t>уровень пенсий </a:t>
            </a:r>
            <a:r>
              <a:rPr lang="ru-RU" sz="2400" b="1" dirty="0">
                <a:ea typeface="Tahoma" panose="020B0604030504040204" pitchFamily="34" charset="0"/>
                <a:cs typeface="Tahoma" panose="020B0604030504040204" pitchFamily="34" charset="0"/>
              </a:rPr>
              <a:t>в процентах к заработку, требуемый для получения пенсии </a:t>
            </a:r>
            <a:r>
              <a:rPr lang="ru-RU" sz="2400" b="1" dirty="0" smtClean="0">
                <a:ea typeface="Tahoma" panose="020B0604030504040204" pitchFamily="34" charset="0"/>
                <a:cs typeface="Tahoma" panose="020B0604030504040204" pitchFamily="34" charset="0"/>
              </a:rPr>
              <a:t>стаж</a:t>
            </a:r>
            <a:r>
              <a:rPr lang="ru-RU" sz="2400" b="1" dirty="0">
                <a:ea typeface="Tahoma" panose="020B0604030504040204" pitchFamily="34" charset="0"/>
                <a:cs typeface="Tahoma" panose="020B0604030504040204" pitchFamily="34" charset="0"/>
              </a:rPr>
              <a:t>, порядок подсчета стажа и заработка, минимальные и </a:t>
            </a:r>
          </a:p>
          <a:p>
            <a:r>
              <a:rPr lang="ru-RU" sz="2400" b="1" dirty="0">
                <a:ea typeface="Tahoma" panose="020B0604030504040204" pitchFamily="34" charset="0"/>
                <a:cs typeface="Tahoma" panose="020B0604030504040204" pitchFamily="34" charset="0"/>
              </a:rPr>
              <a:t>предельные размеры пенсии и т. д.). </a:t>
            </a:r>
          </a:p>
          <a:p>
            <a:r>
              <a:rPr lang="ru-RU" sz="2400" b="1" dirty="0">
                <a:ea typeface="Tahoma" panose="020B0604030504040204" pitchFamily="34" charset="0"/>
                <a:cs typeface="Tahoma" panose="020B0604030504040204" pitchFamily="34" charset="0"/>
              </a:rPr>
              <a:t>6. Уровень страхового пенсионного обеспечения определяется </a:t>
            </a:r>
            <a:r>
              <a:rPr lang="ru-RU" sz="2400" b="1" dirty="0" smtClean="0">
                <a:ea typeface="Tahoma" panose="020B0604030504040204" pitchFamily="34" charset="0"/>
                <a:cs typeface="Tahoma" panose="020B0604030504040204" pitchFamily="34" charset="0"/>
              </a:rPr>
              <a:t>трудовым </a:t>
            </a:r>
            <a:r>
              <a:rPr lang="ru-RU" sz="2400" b="1" dirty="0">
                <a:ea typeface="Tahoma" panose="020B0604030504040204" pitchFamily="34" charset="0"/>
                <a:cs typeface="Tahoma" panose="020B0604030504040204" pitchFamily="34" charset="0"/>
              </a:rPr>
              <a:t>стажем работника и объемом его заработка, из которого </a:t>
            </a:r>
            <a:r>
              <a:rPr lang="ru-RU" sz="2400" b="1" dirty="0" smtClean="0">
                <a:ea typeface="Tahoma" panose="020B0604030504040204" pitchFamily="34" charset="0"/>
                <a:cs typeface="Tahoma" panose="020B0604030504040204" pitchFamily="34" charset="0"/>
              </a:rPr>
              <a:t>уплачивались </a:t>
            </a:r>
            <a:r>
              <a:rPr lang="ru-RU" sz="2400" b="1" dirty="0">
                <a:ea typeface="Tahoma" panose="020B0604030504040204" pitchFamily="34" charset="0"/>
                <a:cs typeface="Tahoma" panose="020B0604030504040204" pitchFamily="34" charset="0"/>
              </a:rPr>
              <a:t>в этот период страховые взносы. </a:t>
            </a:r>
          </a:p>
        </p:txBody>
      </p:sp>
    </p:spTree>
    <p:extLst>
      <p:ext uri="{BB962C8B-B14F-4D97-AF65-F5344CB8AC3E}">
        <p14:creationId xmlns:p14="http://schemas.microsoft.com/office/powerpoint/2010/main" val="3449583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692696"/>
            <a:ext cx="7632848" cy="5016758"/>
          </a:xfrm>
          <a:prstGeom prst="rect">
            <a:avLst/>
          </a:prstGeom>
        </p:spPr>
        <p:txBody>
          <a:bodyPr wrap="square">
            <a:spAutoFit/>
          </a:bodyPr>
          <a:lstStyle/>
          <a:p>
            <a:pPr indent="252095">
              <a:spcAft>
                <a:spcPts val="0"/>
              </a:spcAft>
            </a:pPr>
            <a:r>
              <a:rPr lang="ru-RU" sz="3200" b="1" dirty="0">
                <a:solidFill>
                  <a:srgbClr val="FFFF00"/>
                </a:solidFill>
                <a:ea typeface="Tahoma" panose="020B0604030504040204" pitchFamily="34" charset="0"/>
                <a:cs typeface="Tahoma" panose="020B0604030504040204" pitchFamily="34" charset="0"/>
              </a:rPr>
              <a:t>Уровень пенсионного обеспечения </a:t>
            </a:r>
            <a:r>
              <a:rPr lang="ru-RU" sz="3200" b="1" dirty="0">
                <a:ea typeface="Tahoma" panose="020B0604030504040204" pitchFamily="34" charset="0"/>
                <a:cs typeface="Tahoma" panose="020B0604030504040204" pitchFamily="34" charset="0"/>
              </a:rPr>
              <a:t>— один из существенных </a:t>
            </a:r>
            <a:r>
              <a:rPr lang="ru-RU" sz="3200" b="1" dirty="0" smtClean="0">
                <a:ea typeface="Tahoma" panose="020B0604030504040204" pitchFamily="34" charset="0"/>
                <a:cs typeface="Tahoma" panose="020B0604030504040204" pitchFamily="34" charset="0"/>
              </a:rPr>
              <a:t>показателей</a:t>
            </a:r>
            <a:r>
              <a:rPr lang="ru-RU" sz="3200" b="1" dirty="0">
                <a:ea typeface="Tahoma" panose="020B0604030504040204" pitchFamily="34" charset="0"/>
                <a:cs typeface="Tahoma" panose="020B0604030504040204" pitchFamily="34" charset="0"/>
              </a:rPr>
              <a:t>, характеризующих пенсионную систему и ее состояние на </a:t>
            </a:r>
            <a:r>
              <a:rPr lang="ru-RU" sz="3200" b="1" dirty="0" smtClean="0">
                <a:ea typeface="Tahoma" panose="020B0604030504040204" pitchFamily="34" charset="0"/>
                <a:cs typeface="Tahoma" panose="020B0604030504040204" pitchFamily="34" charset="0"/>
              </a:rPr>
              <a:t>текущий </a:t>
            </a:r>
            <a:r>
              <a:rPr lang="ru-RU" sz="3200" b="1" dirty="0">
                <a:ea typeface="Tahoma" panose="020B0604030504040204" pitchFamily="34" charset="0"/>
                <a:cs typeface="Tahoma" panose="020B0604030504040204" pitchFamily="34" charset="0"/>
              </a:rPr>
              <a:t>момент времени. Различают относительный и абсолютный </a:t>
            </a:r>
            <a:r>
              <a:rPr lang="ru-RU" sz="3200" b="1" dirty="0" smtClean="0">
                <a:ea typeface="Tahoma" panose="020B0604030504040204" pitchFamily="34" charset="0"/>
                <a:cs typeface="Tahoma" panose="020B0604030504040204" pitchFamily="34" charset="0"/>
              </a:rPr>
              <a:t>уровни </a:t>
            </a:r>
            <a:r>
              <a:rPr lang="ru-RU" sz="3200" b="1" dirty="0">
                <a:ea typeface="Tahoma" panose="020B0604030504040204" pitchFamily="34" charset="0"/>
                <a:cs typeface="Tahoma" panose="020B0604030504040204" pitchFamily="34" charset="0"/>
              </a:rPr>
              <a:t>пенсионного обеспечения, которые связаны между собой. </a:t>
            </a:r>
            <a:endParaRPr lang="ru-RU" sz="3200" b="1" dirty="0">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878439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764704"/>
            <a:ext cx="7848872" cy="4893647"/>
          </a:xfrm>
          <a:prstGeom prst="rect">
            <a:avLst/>
          </a:prstGeom>
        </p:spPr>
        <p:txBody>
          <a:bodyPr wrap="square">
            <a:spAutoFit/>
          </a:bodyPr>
          <a:lstStyle/>
          <a:p>
            <a:r>
              <a:rPr lang="ru-RU" sz="2400" b="1" dirty="0">
                <a:solidFill>
                  <a:srgbClr val="FFFF00"/>
                </a:solidFill>
                <a:ea typeface="Tahoma" panose="020B0604030504040204" pitchFamily="34" charset="0"/>
                <a:cs typeface="Tahoma" panose="020B0604030504040204" pitchFamily="34" charset="0"/>
              </a:rPr>
              <a:t>Относительный уровень </a:t>
            </a:r>
            <a:r>
              <a:rPr lang="ru-RU" sz="2400" b="1" dirty="0">
                <a:ea typeface="Tahoma" panose="020B0604030504040204" pitchFamily="34" charset="0"/>
                <a:cs typeface="Tahoma" panose="020B0604030504040204" pitchFamily="34" charset="0"/>
              </a:rPr>
              <a:t>— это отношение пенсии пенсионера </a:t>
            </a:r>
            <a:r>
              <a:rPr lang="ru-RU" sz="2400" b="1" dirty="0" smtClean="0">
                <a:ea typeface="Tahoma" panose="020B0604030504040204" pitchFamily="34" charset="0"/>
                <a:cs typeface="Tahoma" panose="020B0604030504040204" pitchFamily="34" charset="0"/>
              </a:rPr>
              <a:t>к его </a:t>
            </a:r>
            <a:r>
              <a:rPr lang="ru-RU" sz="2400" b="1" dirty="0">
                <a:ea typeface="Tahoma" panose="020B0604030504040204" pitchFamily="34" charset="0"/>
                <a:cs typeface="Tahoma" panose="020B0604030504040204" pitchFamily="34" charset="0"/>
              </a:rPr>
              <a:t>среднемесячному заработку, из которого она исчислена </a:t>
            </a:r>
            <a:r>
              <a:rPr lang="ru-RU" sz="2400" b="1" dirty="0" smtClean="0">
                <a:ea typeface="Tahoma" panose="020B0604030504040204" pitchFamily="34" charset="0"/>
                <a:cs typeface="Tahoma" panose="020B0604030504040204" pitchFamily="34" charset="0"/>
              </a:rPr>
              <a:t>(коэффициент замещения).</a:t>
            </a:r>
          </a:p>
          <a:p>
            <a:r>
              <a:rPr lang="ru-RU" sz="2400" b="1" dirty="0" smtClean="0">
                <a:ea typeface="Tahoma" panose="020B0604030504040204" pitchFamily="34" charset="0"/>
                <a:cs typeface="Tahoma" panose="020B0604030504040204" pitchFamily="34" charset="0"/>
              </a:rPr>
              <a:t>Он </a:t>
            </a:r>
            <a:r>
              <a:rPr lang="ru-RU" sz="2400" b="1" dirty="0">
                <a:ea typeface="Tahoma" panose="020B0604030504040204" pitchFamily="34" charset="0"/>
                <a:cs typeface="Tahoma" panose="020B0604030504040204" pitchFamily="34" charset="0"/>
              </a:rPr>
              <a:t>рассчитывается по стране в целом и </a:t>
            </a:r>
            <a:r>
              <a:rPr lang="ru-RU" sz="2400" b="1" dirty="0" smtClean="0">
                <a:ea typeface="Tahoma" panose="020B0604030504040204" pitchFamily="34" charset="0"/>
                <a:cs typeface="Tahoma" panose="020B0604030504040204" pitchFamily="34" charset="0"/>
              </a:rPr>
              <a:t>по отдельным </a:t>
            </a:r>
            <a:r>
              <a:rPr lang="ru-RU" sz="2400" b="1" dirty="0">
                <a:ea typeface="Tahoma" panose="020B0604030504040204" pitchFamily="34" charset="0"/>
                <a:cs typeface="Tahoma" panose="020B0604030504040204" pitchFamily="34" charset="0"/>
              </a:rPr>
              <a:t>регионам (средняя пенсия делится на средний заработок в </a:t>
            </a:r>
            <a:r>
              <a:rPr lang="ru-RU" sz="2400" b="1" dirty="0" smtClean="0">
                <a:ea typeface="Tahoma" panose="020B0604030504040204" pitchFamily="34" charset="0"/>
                <a:cs typeface="Tahoma" panose="020B0604030504040204" pitchFamily="34" charset="0"/>
              </a:rPr>
              <a:t>стране </a:t>
            </a:r>
            <a:r>
              <a:rPr lang="ru-RU" sz="2400" b="1" dirty="0">
                <a:ea typeface="Tahoma" panose="020B0604030504040204" pitchFamily="34" charset="0"/>
                <a:cs typeface="Tahoma" panose="020B0604030504040204" pitchFamily="34" charset="0"/>
              </a:rPr>
              <a:t>или регионе). Относительный показатель характеризует уровень </a:t>
            </a:r>
            <a:r>
              <a:rPr lang="ru-RU" sz="2400" b="1" dirty="0" smtClean="0">
                <a:ea typeface="Tahoma" panose="020B0604030504040204" pitchFamily="34" charset="0"/>
                <a:cs typeface="Tahoma" panose="020B0604030504040204" pitchFamily="34" charset="0"/>
              </a:rPr>
              <a:t>жизни </a:t>
            </a:r>
            <a:r>
              <a:rPr lang="ru-RU" sz="2400" b="1" dirty="0">
                <a:ea typeface="Tahoma" panose="020B0604030504040204" pitchFamily="34" charset="0"/>
                <a:cs typeface="Tahoma" panose="020B0604030504040204" pitchFamily="34" charset="0"/>
              </a:rPr>
              <a:t>(достаток, потребление) пенсионеров  —  бывших наемных </a:t>
            </a:r>
            <a:r>
              <a:rPr lang="ru-RU" sz="2400" b="1" dirty="0" smtClean="0">
                <a:ea typeface="Tahoma" panose="020B0604030504040204" pitchFamily="34" charset="0"/>
                <a:cs typeface="Tahoma" panose="020B0604030504040204" pitchFamily="34" charset="0"/>
              </a:rPr>
              <a:t>работников</a:t>
            </a:r>
            <a:r>
              <a:rPr lang="ru-RU" sz="2400" b="1" dirty="0">
                <a:ea typeface="Tahoma" panose="020B0604030504040204" pitchFamily="34" charset="0"/>
                <a:cs typeface="Tahoma" panose="020B0604030504040204" pitchFamily="34" charset="0"/>
              </a:rPr>
              <a:t>, живущих на пенсию, по сравнению с уровнем жизни </a:t>
            </a:r>
            <a:r>
              <a:rPr lang="ru-RU" sz="2400" b="1" dirty="0" smtClean="0">
                <a:ea typeface="Tahoma" panose="020B0604030504040204" pitchFamily="34" charset="0"/>
                <a:cs typeface="Tahoma" panose="020B0604030504040204" pitchFamily="34" charset="0"/>
              </a:rPr>
              <a:t>наемных работников</a:t>
            </a:r>
            <a:r>
              <a:rPr lang="ru-RU" sz="2400" b="1" dirty="0">
                <a:ea typeface="Tahoma" panose="020B0604030504040204" pitchFamily="34" charset="0"/>
                <a:cs typeface="Tahoma" panose="020B0604030504040204" pitchFamily="34" charset="0"/>
              </a:rPr>
              <a:t>, продолжающих трудиться и живущих на заработок</a:t>
            </a:r>
            <a:r>
              <a:rPr lang="ru-RU" sz="2400" b="1" dirty="0" smtClean="0">
                <a:ea typeface="Tahoma" panose="020B0604030504040204" pitchFamily="34" charset="0"/>
                <a:cs typeface="Tahoma" panose="020B0604030504040204" pitchFamily="34" charset="0"/>
              </a:rPr>
              <a:t>.</a:t>
            </a:r>
            <a:endParaRPr lang="ru-RU" sz="2400" b="1" dirty="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770343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764704"/>
            <a:ext cx="7848872" cy="4832092"/>
          </a:xfrm>
          <a:prstGeom prst="rect">
            <a:avLst/>
          </a:prstGeom>
        </p:spPr>
        <p:txBody>
          <a:bodyPr wrap="square">
            <a:spAutoFit/>
          </a:bodyPr>
          <a:lstStyle/>
          <a:p>
            <a:r>
              <a:rPr lang="ru-RU" sz="2800" b="1" dirty="0">
                <a:ea typeface="Tahoma" panose="020B0604030504040204" pitchFamily="34" charset="0"/>
                <a:cs typeface="Tahoma" panose="020B0604030504040204" pitchFamily="34" charset="0"/>
              </a:rPr>
              <a:t>Показателем потребительской  стоимости  пенсии  является </a:t>
            </a:r>
            <a:r>
              <a:rPr lang="ru-RU" sz="2800" b="1" dirty="0" smtClean="0">
                <a:solidFill>
                  <a:srgbClr val="FFFF00"/>
                </a:solidFill>
                <a:ea typeface="Tahoma" panose="020B0604030504040204" pitchFamily="34" charset="0"/>
                <a:cs typeface="Tahoma" panose="020B0604030504040204" pitchFamily="34" charset="0"/>
              </a:rPr>
              <a:t>абсолютный </a:t>
            </a:r>
            <a:r>
              <a:rPr lang="ru-RU" sz="2800" b="1" dirty="0">
                <a:solidFill>
                  <a:srgbClr val="FFFF00"/>
                </a:solidFill>
                <a:ea typeface="Tahoma" panose="020B0604030504040204" pitchFamily="34" charset="0"/>
                <a:cs typeface="Tahoma" panose="020B0604030504040204" pitchFamily="34" charset="0"/>
              </a:rPr>
              <a:t>уровень пенсионного </a:t>
            </a:r>
            <a:r>
              <a:rPr lang="ru-RU" sz="2800" b="1" dirty="0" smtClean="0">
                <a:solidFill>
                  <a:srgbClr val="FFFF00"/>
                </a:solidFill>
                <a:ea typeface="Tahoma" panose="020B0604030504040204" pitchFamily="34" charset="0"/>
                <a:cs typeface="Tahoma" panose="020B0604030504040204" pitchFamily="34" charset="0"/>
              </a:rPr>
              <a:t>обеспечения</a:t>
            </a:r>
            <a:r>
              <a:rPr lang="ru-RU" sz="2800" b="1" dirty="0" smtClean="0">
                <a:ea typeface="Tahoma" panose="020B0604030504040204" pitchFamily="34" charset="0"/>
                <a:cs typeface="Tahoma" panose="020B0604030504040204" pitchFamily="34" charset="0"/>
              </a:rPr>
              <a:t>.</a:t>
            </a:r>
          </a:p>
          <a:p>
            <a:r>
              <a:rPr lang="ru-RU" sz="2800" b="1" dirty="0" smtClean="0">
                <a:ea typeface="Tahoma" panose="020B0604030504040204" pitchFamily="34" charset="0"/>
                <a:cs typeface="Tahoma" panose="020B0604030504040204" pitchFamily="34" charset="0"/>
              </a:rPr>
              <a:t>Данный </a:t>
            </a:r>
            <a:r>
              <a:rPr lang="ru-RU" sz="2800" b="1" dirty="0">
                <a:ea typeface="Tahoma" panose="020B0604030504040204" pitchFamily="34" charset="0"/>
                <a:cs typeface="Tahoma" panose="020B0604030504040204" pitchFamily="34" charset="0"/>
              </a:rPr>
              <a:t>показатель </a:t>
            </a:r>
          </a:p>
          <a:p>
            <a:r>
              <a:rPr lang="ru-RU" sz="2800" b="1" dirty="0">
                <a:ea typeface="Tahoma" panose="020B0604030504040204" pitchFamily="34" charset="0"/>
                <a:cs typeface="Tahoma" panose="020B0604030504040204" pitchFamily="34" charset="0"/>
              </a:rPr>
              <a:t>определяет, в каком объеме пенсионер может приобретать </a:t>
            </a:r>
            <a:r>
              <a:rPr lang="ru-RU" sz="2800" b="1" dirty="0" smtClean="0">
                <a:ea typeface="Tahoma" panose="020B0604030504040204" pitchFamily="34" charset="0"/>
                <a:cs typeface="Tahoma" panose="020B0604030504040204" pitchFamily="34" charset="0"/>
              </a:rPr>
              <a:t>необходимые </a:t>
            </a:r>
            <a:r>
              <a:rPr lang="ru-RU" sz="2800" b="1" dirty="0">
                <a:ea typeface="Tahoma" panose="020B0604030504040204" pitchFamily="34" charset="0"/>
                <a:cs typeface="Tahoma" panose="020B0604030504040204" pitchFamily="34" charset="0"/>
              </a:rPr>
              <a:t>ему потребительские товары и услуги, достаточны ли </a:t>
            </a:r>
            <a:r>
              <a:rPr lang="ru-RU" sz="2800" b="1" dirty="0" smtClean="0">
                <a:ea typeface="Tahoma" panose="020B0604030504040204" pitchFamily="34" charset="0"/>
                <a:cs typeface="Tahoma" panose="020B0604030504040204" pitchFamily="34" charset="0"/>
              </a:rPr>
              <a:t>они </a:t>
            </a:r>
            <a:r>
              <a:rPr lang="ru-RU" sz="2800" b="1" dirty="0">
                <a:ea typeface="Tahoma" panose="020B0604030504040204" pitchFamily="34" charset="0"/>
                <a:cs typeface="Tahoma" panose="020B0604030504040204" pitchFamily="34" charset="0"/>
              </a:rPr>
              <a:t>для того, чтобы обеспечить ему достойный уровень и качество </a:t>
            </a:r>
            <a:r>
              <a:rPr lang="ru-RU" sz="2800" b="1" dirty="0" smtClean="0">
                <a:ea typeface="Tahoma" panose="020B0604030504040204" pitchFamily="34" charset="0"/>
                <a:cs typeface="Tahoma" panose="020B0604030504040204" pitchFamily="34" charset="0"/>
              </a:rPr>
              <a:t>жизни</a:t>
            </a:r>
            <a:r>
              <a:rPr lang="ru-RU" sz="2800" b="1" dirty="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1417660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71600" y="332656"/>
            <a:ext cx="7344816" cy="830997"/>
          </a:xfrm>
          <a:prstGeom prst="rect">
            <a:avLst/>
          </a:prstGeom>
        </p:spPr>
        <p:txBody>
          <a:bodyPr wrap="square">
            <a:spAutoFit/>
          </a:bodyPr>
          <a:lstStyle/>
          <a:p>
            <a:pPr algn="ctr"/>
            <a:r>
              <a:rPr lang="ru-RU" sz="2400" b="1" dirty="0">
                <a:solidFill>
                  <a:srgbClr val="FFFF00"/>
                </a:solidFill>
              </a:rPr>
              <a:t>Нормативное правовое обеспечение пенсионного обеспечения </a:t>
            </a:r>
            <a:r>
              <a:rPr lang="ru-RU" sz="2400" b="1" dirty="0" smtClean="0">
                <a:solidFill>
                  <a:srgbClr val="FFFF00"/>
                </a:solidFill>
              </a:rPr>
              <a:t>в РФ</a:t>
            </a:r>
            <a:endParaRPr lang="ru-RU" sz="2400" b="1" dirty="0">
              <a:solidFill>
                <a:srgbClr val="FFFF00"/>
              </a:solidFill>
            </a:endParaRPr>
          </a:p>
        </p:txBody>
      </p:sp>
      <p:sp>
        <p:nvSpPr>
          <p:cNvPr id="4" name="Прямоугольник 3"/>
          <p:cNvSpPr/>
          <p:nvPr/>
        </p:nvSpPr>
        <p:spPr>
          <a:xfrm>
            <a:off x="647564" y="1184776"/>
            <a:ext cx="7992888" cy="5078313"/>
          </a:xfrm>
          <a:prstGeom prst="rect">
            <a:avLst/>
          </a:prstGeom>
        </p:spPr>
        <p:txBody>
          <a:bodyPr wrap="square">
            <a:spAutoFit/>
          </a:bodyPr>
          <a:lstStyle/>
          <a:p>
            <a:pPr marL="285750" indent="-285750">
              <a:buFont typeface="Wingdings" panose="05000000000000000000" pitchFamily="2" charset="2"/>
              <a:buChar char="Ø"/>
            </a:pPr>
            <a:r>
              <a:rPr lang="ru-RU" dirty="0"/>
              <a:t> </a:t>
            </a:r>
            <a:r>
              <a:rPr lang="ru-RU" dirty="0" smtClean="0"/>
              <a:t>«</a:t>
            </a:r>
            <a:r>
              <a:rPr lang="ru-RU" dirty="0"/>
              <a:t>Об обязательном пенсионном страховании в  </a:t>
            </a:r>
            <a:r>
              <a:rPr lang="ru-RU" dirty="0" smtClean="0"/>
              <a:t>Российской Федерации»; </a:t>
            </a:r>
            <a:endParaRPr lang="ru-RU" dirty="0"/>
          </a:p>
          <a:p>
            <a:pPr marL="285750" indent="-285750">
              <a:buFont typeface="Wingdings" panose="05000000000000000000" pitchFamily="2" charset="2"/>
              <a:buChar char="Ø"/>
            </a:pPr>
            <a:r>
              <a:rPr lang="ru-RU" dirty="0"/>
              <a:t> </a:t>
            </a:r>
            <a:r>
              <a:rPr lang="ru-RU" dirty="0" smtClean="0"/>
              <a:t>«</a:t>
            </a:r>
            <a:r>
              <a:rPr lang="ru-RU" dirty="0"/>
              <a:t>О трудовых пенсиях в Российской Федерации</a:t>
            </a:r>
            <a:r>
              <a:rPr lang="ru-RU" dirty="0" smtClean="0"/>
              <a:t>»; </a:t>
            </a:r>
          </a:p>
          <a:p>
            <a:pPr marL="285750" indent="-285750">
              <a:buFont typeface="Wingdings" panose="05000000000000000000" pitchFamily="2" charset="2"/>
              <a:buChar char="Ø"/>
            </a:pPr>
            <a:r>
              <a:rPr lang="ru-RU" dirty="0"/>
              <a:t> «О </a:t>
            </a:r>
            <a:r>
              <a:rPr lang="ru-RU" dirty="0" smtClean="0"/>
              <a:t>страховых пенсиях </a:t>
            </a:r>
            <a:r>
              <a:rPr lang="ru-RU" dirty="0"/>
              <a:t>в Российской Федерации»; </a:t>
            </a:r>
          </a:p>
          <a:p>
            <a:pPr marL="285750" indent="-285750">
              <a:buFont typeface="Wingdings" panose="05000000000000000000" pitchFamily="2" charset="2"/>
              <a:buChar char="Ø"/>
            </a:pPr>
            <a:r>
              <a:rPr lang="ru-RU" dirty="0"/>
              <a:t> </a:t>
            </a:r>
            <a:r>
              <a:rPr lang="ru-RU" dirty="0" smtClean="0"/>
              <a:t>«</a:t>
            </a:r>
            <a:r>
              <a:rPr lang="ru-RU" dirty="0"/>
              <a:t>О государственном пенсионном обеспечении в </a:t>
            </a:r>
            <a:r>
              <a:rPr lang="ru-RU" dirty="0" smtClean="0"/>
              <a:t>Российской Федерации»; </a:t>
            </a:r>
            <a:endParaRPr lang="ru-RU" dirty="0"/>
          </a:p>
          <a:p>
            <a:pPr marL="285750" indent="-285750">
              <a:buFont typeface="Wingdings" panose="05000000000000000000" pitchFamily="2" charset="2"/>
              <a:buChar char="Ø"/>
            </a:pPr>
            <a:r>
              <a:rPr lang="ru-RU" dirty="0"/>
              <a:t>  «Об обязательном государственном страховании жизни и здоровья </a:t>
            </a:r>
            <a:r>
              <a:rPr lang="ru-RU" dirty="0" smtClean="0"/>
              <a:t>военнослужащих</a:t>
            </a:r>
            <a:r>
              <a:rPr lang="ru-RU" dirty="0"/>
              <a:t>, граждан, призванных на военные сборы, лиц </a:t>
            </a:r>
            <a:r>
              <a:rPr lang="ru-RU" dirty="0" smtClean="0"/>
              <a:t>рядового </a:t>
            </a:r>
            <a:r>
              <a:rPr lang="ru-RU" dirty="0"/>
              <a:t>и начальствующего состава органов внутренних дел </a:t>
            </a:r>
            <a:r>
              <a:rPr lang="ru-RU" dirty="0" smtClean="0"/>
              <a:t>российской </a:t>
            </a:r>
            <a:r>
              <a:rPr lang="ru-RU" dirty="0"/>
              <a:t>федерации, государственной противопожарной службы, </a:t>
            </a:r>
            <a:r>
              <a:rPr lang="ru-RU" dirty="0" smtClean="0"/>
              <a:t>органов </a:t>
            </a:r>
            <a:r>
              <a:rPr lang="ru-RU" dirty="0"/>
              <a:t>по контролю за оборотом наркотических средств  и </a:t>
            </a:r>
            <a:r>
              <a:rPr lang="ru-RU" dirty="0" smtClean="0"/>
              <a:t>психотропных </a:t>
            </a:r>
            <a:r>
              <a:rPr lang="ru-RU" dirty="0"/>
              <a:t>веществ, сотрудников учреждений и органов </a:t>
            </a:r>
            <a:r>
              <a:rPr lang="ru-RU" dirty="0" smtClean="0"/>
              <a:t>уголовно-исполнительной системы»;</a:t>
            </a:r>
            <a:endParaRPr lang="ru-RU" dirty="0"/>
          </a:p>
          <a:p>
            <a:pPr marL="285750" indent="-285750">
              <a:buFont typeface="Wingdings" panose="05000000000000000000" pitchFamily="2" charset="2"/>
              <a:buChar char="Ø"/>
            </a:pPr>
            <a:r>
              <a:rPr lang="ru-RU" dirty="0"/>
              <a:t>  </a:t>
            </a:r>
            <a:r>
              <a:rPr lang="ru-RU" dirty="0" smtClean="0"/>
              <a:t>«</a:t>
            </a:r>
            <a:r>
              <a:rPr lang="ru-RU" dirty="0"/>
              <a:t>Об инвестировании средств для финансирования накопительной </a:t>
            </a:r>
            <a:r>
              <a:rPr lang="ru-RU" dirty="0" smtClean="0"/>
              <a:t>части </a:t>
            </a:r>
            <a:r>
              <a:rPr lang="ru-RU" dirty="0"/>
              <a:t>трудовой пенсии в Российской Федерации</a:t>
            </a:r>
            <a:r>
              <a:rPr lang="ru-RU" dirty="0" smtClean="0"/>
              <a:t>»;</a:t>
            </a:r>
            <a:endParaRPr lang="ru-RU" dirty="0"/>
          </a:p>
          <a:p>
            <a:pPr marL="285750" indent="-285750">
              <a:buFont typeface="Wingdings" panose="05000000000000000000" pitchFamily="2" charset="2"/>
              <a:buChar char="Ø"/>
            </a:pPr>
            <a:r>
              <a:rPr lang="ru-RU" dirty="0"/>
              <a:t> </a:t>
            </a:r>
            <a:r>
              <a:rPr lang="ru-RU" dirty="0" smtClean="0"/>
              <a:t>«</a:t>
            </a:r>
            <a:r>
              <a:rPr lang="ru-RU" dirty="0"/>
              <a:t>О внесении изменении и дополнений в </a:t>
            </a:r>
            <a:r>
              <a:rPr lang="ru-RU" dirty="0" smtClean="0"/>
              <a:t>Закон </a:t>
            </a:r>
            <a:r>
              <a:rPr lang="ru-RU" dirty="0"/>
              <a:t>РСФСР «О социальной защите граждан, подвергшихся воздействию </a:t>
            </a:r>
            <a:r>
              <a:rPr lang="ru-RU" dirty="0" smtClean="0"/>
              <a:t>радиации </a:t>
            </a:r>
            <a:r>
              <a:rPr lang="ru-RU" dirty="0"/>
              <a:t>вследствие катастрофы на Чернобыльской </a:t>
            </a:r>
            <a:r>
              <a:rPr lang="ru-RU" dirty="0" smtClean="0"/>
              <a:t>АЭС».</a:t>
            </a:r>
            <a:endParaRPr lang="ru-RU" dirty="0"/>
          </a:p>
        </p:txBody>
      </p:sp>
    </p:spTree>
    <p:extLst>
      <p:ext uri="{BB962C8B-B14F-4D97-AF65-F5344CB8AC3E}">
        <p14:creationId xmlns:p14="http://schemas.microsoft.com/office/powerpoint/2010/main" val="860018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052736"/>
            <a:ext cx="7704856" cy="4031873"/>
          </a:xfrm>
          <a:prstGeom prst="rect">
            <a:avLst/>
          </a:prstGeom>
        </p:spPr>
        <p:txBody>
          <a:bodyPr wrap="square">
            <a:spAutoFit/>
          </a:bodyPr>
          <a:lstStyle/>
          <a:p>
            <a:r>
              <a:rPr lang="ru-RU" sz="3200" dirty="0"/>
              <a:t>Пенсионная система России сегодня состоит из двух </a:t>
            </a:r>
            <a:r>
              <a:rPr lang="ru-RU" sz="3200" dirty="0" smtClean="0"/>
              <a:t>подсистем</a:t>
            </a:r>
            <a:r>
              <a:rPr lang="ru-RU" sz="3200" dirty="0"/>
              <a:t>: </a:t>
            </a:r>
            <a:r>
              <a:rPr lang="ru-RU" sz="3200" dirty="0">
                <a:solidFill>
                  <a:srgbClr val="FFFF00"/>
                </a:solidFill>
              </a:rPr>
              <a:t>страховой и бюджетной</a:t>
            </a:r>
            <a:r>
              <a:rPr lang="ru-RU" sz="3200" dirty="0"/>
              <a:t>, которые подразделяются в </a:t>
            </a:r>
            <a:r>
              <a:rPr lang="ru-RU" sz="3200" dirty="0" smtClean="0"/>
              <a:t>зависимости </a:t>
            </a:r>
            <a:r>
              <a:rPr lang="ru-RU" sz="3200" dirty="0"/>
              <a:t>от  источников, за счет которых выплачиваются пенсии </a:t>
            </a:r>
            <a:r>
              <a:rPr lang="ru-RU" sz="3200" dirty="0" smtClean="0"/>
              <a:t>Таким </a:t>
            </a:r>
            <a:r>
              <a:rPr lang="ru-RU" sz="3200" dirty="0"/>
              <a:t>образом, в России функционируют две пенсионные системы и </a:t>
            </a:r>
            <a:r>
              <a:rPr lang="ru-RU" sz="3200" dirty="0" smtClean="0"/>
              <a:t>выплачиваются </a:t>
            </a:r>
            <a:r>
              <a:rPr lang="ru-RU" sz="3200" dirty="0"/>
              <a:t>два основных вида пенсий. </a:t>
            </a:r>
          </a:p>
        </p:txBody>
      </p:sp>
    </p:spTree>
    <p:extLst>
      <p:ext uri="{BB962C8B-B14F-4D97-AF65-F5344CB8AC3E}">
        <p14:creationId xmlns:p14="http://schemas.microsoft.com/office/powerpoint/2010/main" val="19676360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20688"/>
            <a:ext cx="7776864" cy="5693866"/>
          </a:xfrm>
          <a:prstGeom prst="rect">
            <a:avLst/>
          </a:prstGeom>
        </p:spPr>
        <p:txBody>
          <a:bodyPr wrap="square">
            <a:spAutoFit/>
          </a:bodyPr>
          <a:lstStyle/>
          <a:p>
            <a:r>
              <a:rPr lang="ru-RU" sz="2800" b="1" dirty="0">
                <a:solidFill>
                  <a:srgbClr val="FFFF00"/>
                </a:solidFill>
              </a:rPr>
              <a:t>Страховая пенсионная система </a:t>
            </a:r>
            <a:r>
              <a:rPr lang="ru-RU" sz="2800" b="1" dirty="0"/>
              <a:t>финансируется за счет средств </a:t>
            </a:r>
            <a:r>
              <a:rPr lang="ru-RU" sz="2800" b="1" dirty="0" smtClean="0"/>
              <a:t>обособленного </a:t>
            </a:r>
            <a:r>
              <a:rPr lang="ru-RU" sz="2800" b="1" dirty="0"/>
              <a:t>страхового Пенсионного фонда Российской Федерации, </a:t>
            </a:r>
            <a:r>
              <a:rPr lang="ru-RU" sz="2800" b="1" dirty="0" smtClean="0"/>
              <a:t>в </a:t>
            </a:r>
            <a:r>
              <a:rPr lang="ru-RU" sz="2800" b="1" dirty="0"/>
              <a:t>сфере ее действия находятся главным образом наемные работники </a:t>
            </a:r>
            <a:r>
              <a:rPr lang="ru-RU" sz="2800" b="1" dirty="0" smtClean="0"/>
              <a:t>и </a:t>
            </a:r>
            <a:r>
              <a:rPr lang="ru-RU" sz="2800" b="1" dirty="0"/>
              <a:t>некоторые другие категории занятого населения, охваченные </a:t>
            </a:r>
            <a:r>
              <a:rPr lang="ru-RU" sz="2800" b="1" dirty="0" smtClean="0"/>
              <a:t>обязательным </a:t>
            </a:r>
            <a:r>
              <a:rPr lang="ru-RU" sz="2800" b="1" dirty="0"/>
              <a:t>пенсионным страхованием, а также их семьи. Основная </a:t>
            </a:r>
            <a:r>
              <a:rPr lang="ru-RU" sz="2800" b="1" dirty="0" smtClean="0"/>
              <a:t>масса </a:t>
            </a:r>
            <a:r>
              <a:rPr lang="ru-RU" sz="2800" b="1" dirty="0"/>
              <a:t>наемных работников получают при наступлении определенных </a:t>
            </a:r>
            <a:r>
              <a:rPr lang="ru-RU" sz="2800" b="1" dirty="0" smtClean="0"/>
              <a:t>условий страховую (трудовую) </a:t>
            </a:r>
            <a:r>
              <a:rPr lang="ru-RU" sz="2800" b="1" dirty="0"/>
              <a:t>пенсию. </a:t>
            </a:r>
          </a:p>
        </p:txBody>
      </p:sp>
    </p:spTree>
    <p:extLst>
      <p:ext uri="{BB962C8B-B14F-4D97-AF65-F5344CB8AC3E}">
        <p14:creationId xmlns:p14="http://schemas.microsoft.com/office/powerpoint/2010/main" val="29276303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8064896" cy="5262979"/>
          </a:xfrm>
          <a:prstGeom prst="rect">
            <a:avLst/>
          </a:prstGeom>
        </p:spPr>
        <p:txBody>
          <a:bodyPr wrap="square">
            <a:spAutoFit/>
          </a:bodyPr>
          <a:lstStyle/>
          <a:p>
            <a:r>
              <a:rPr lang="ru-RU" sz="2400" b="1" dirty="0">
                <a:solidFill>
                  <a:srgbClr val="FFFF00"/>
                </a:solidFill>
              </a:rPr>
              <a:t>Бюджетная пенсионная система </a:t>
            </a:r>
            <a:r>
              <a:rPr lang="ru-RU" sz="2400" b="1" dirty="0"/>
              <a:t>финансируется за счет </a:t>
            </a:r>
            <a:r>
              <a:rPr lang="ru-RU" sz="2400" b="1" dirty="0" smtClean="0"/>
              <a:t>бюджета  </a:t>
            </a:r>
            <a:r>
              <a:rPr lang="ru-RU" sz="2400" b="1" dirty="0"/>
              <a:t>государства, ею охватываются в основном отдельные </a:t>
            </a:r>
            <a:r>
              <a:rPr lang="ru-RU" sz="2400" b="1" dirty="0" smtClean="0"/>
              <a:t>категории государственных </a:t>
            </a:r>
            <a:r>
              <a:rPr lang="ru-RU" sz="2400" b="1" dirty="0"/>
              <a:t>служащих </a:t>
            </a:r>
            <a:r>
              <a:rPr lang="ru-RU" sz="2400" b="1" dirty="0" smtClean="0"/>
              <a:t>государственные </a:t>
            </a:r>
            <a:r>
              <a:rPr lang="ru-RU" sz="2400" b="1" dirty="0"/>
              <a:t>чиновники, </a:t>
            </a:r>
            <a:r>
              <a:rPr lang="ru-RU" sz="2400" b="1" dirty="0" smtClean="0"/>
              <a:t>военнослужащие</a:t>
            </a:r>
            <a:r>
              <a:rPr lang="ru-RU" sz="2400" b="1" dirty="0"/>
              <a:t>, сотрудники правоохранительных органов и </a:t>
            </a:r>
          </a:p>
          <a:p>
            <a:r>
              <a:rPr lang="ru-RU" sz="2400" b="1" dirty="0"/>
              <a:t>некоторые другие), их семьи.  Бюджетная пенсия гарантирует более </a:t>
            </a:r>
            <a:r>
              <a:rPr lang="ru-RU" sz="2400" b="1" dirty="0" smtClean="0"/>
              <a:t>высокий </a:t>
            </a:r>
            <a:r>
              <a:rPr lang="ru-RU" sz="2400" b="1" dirty="0"/>
              <a:t>уровень пенсионного обеспечения кадровым </a:t>
            </a:r>
            <a:r>
              <a:rPr lang="ru-RU" sz="2400" b="1" dirty="0" smtClean="0"/>
              <a:t>военнослужащим</a:t>
            </a:r>
            <a:r>
              <a:rPr lang="ru-RU" sz="2400" b="1" dirty="0"/>
              <a:t>, служащим органов внутренних дел, налоговой </a:t>
            </a:r>
            <a:r>
              <a:rPr lang="ru-RU" sz="2400" b="1" dirty="0" smtClean="0"/>
              <a:t>полиции</a:t>
            </a:r>
            <a:r>
              <a:rPr lang="ru-RU" sz="2400" b="1" dirty="0"/>
              <a:t>, таможенной службы, прокурорско-следственным </a:t>
            </a:r>
            <a:r>
              <a:rPr lang="ru-RU" sz="2400" b="1" dirty="0" smtClean="0"/>
              <a:t>работникам</a:t>
            </a:r>
            <a:r>
              <a:rPr lang="ru-RU" sz="2400" b="1" dirty="0"/>
              <a:t>, государственным служащим, судьям и депутатам. </a:t>
            </a:r>
          </a:p>
        </p:txBody>
      </p:sp>
    </p:spTree>
    <p:extLst>
      <p:ext uri="{BB962C8B-B14F-4D97-AF65-F5344CB8AC3E}">
        <p14:creationId xmlns:p14="http://schemas.microsoft.com/office/powerpoint/2010/main" val="32445491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7992888" cy="5632311"/>
          </a:xfrm>
          <a:prstGeom prst="rect">
            <a:avLst/>
          </a:prstGeom>
        </p:spPr>
        <p:txBody>
          <a:bodyPr wrap="square">
            <a:spAutoFit/>
          </a:bodyPr>
          <a:lstStyle/>
          <a:p>
            <a:r>
              <a:rPr lang="ru-RU" sz="2400" b="1" dirty="0"/>
              <a:t>Также  за счет бюджета государства  выплачивается </a:t>
            </a:r>
            <a:r>
              <a:rPr lang="ru-RU" sz="2400" b="1" dirty="0" smtClean="0"/>
              <a:t>социальная </a:t>
            </a:r>
            <a:r>
              <a:rPr lang="ru-RU" sz="2400" b="1" dirty="0"/>
              <a:t>пенсия  тем гражданам, которые по каким-либо причинам </a:t>
            </a:r>
            <a:r>
              <a:rPr lang="ru-RU" sz="2400" b="1" dirty="0" smtClean="0"/>
              <a:t>не </a:t>
            </a:r>
            <a:r>
              <a:rPr lang="ru-RU" sz="2400" b="1" dirty="0"/>
              <a:t>заработали пенсию своим трудом, государственной службой и  не </a:t>
            </a:r>
            <a:r>
              <a:rPr lang="ru-RU" sz="2400" b="1" dirty="0" smtClean="0"/>
              <a:t>имеют </a:t>
            </a:r>
            <a:r>
              <a:rPr lang="ru-RU" sz="2400" b="1" dirty="0"/>
              <a:t>права на </a:t>
            </a:r>
            <a:r>
              <a:rPr lang="ru-RU" sz="2400" b="1" dirty="0" smtClean="0"/>
              <a:t>страховую (трудовую) </a:t>
            </a:r>
            <a:r>
              <a:rPr lang="ru-RU" sz="2400" b="1" dirty="0"/>
              <a:t>пенсию</a:t>
            </a:r>
            <a:r>
              <a:rPr lang="ru-RU" sz="2400" b="1" dirty="0" smtClean="0"/>
              <a:t>.</a:t>
            </a:r>
          </a:p>
          <a:p>
            <a:r>
              <a:rPr lang="ru-RU" sz="2400" b="1" dirty="0" smtClean="0"/>
              <a:t> </a:t>
            </a:r>
            <a:endParaRPr lang="ru-RU" sz="2400" b="1" dirty="0"/>
          </a:p>
          <a:p>
            <a:r>
              <a:rPr lang="ru-RU" sz="2400" b="1" dirty="0"/>
              <a:t>Таким образом, бюджетная пенсионная система складывается </a:t>
            </a:r>
            <a:r>
              <a:rPr lang="ru-RU" sz="2400" b="1" dirty="0" smtClean="0"/>
              <a:t>из </a:t>
            </a:r>
            <a:r>
              <a:rPr lang="ru-RU" sz="2400" b="1" dirty="0">
                <a:solidFill>
                  <a:srgbClr val="FFFF00"/>
                </a:solidFill>
              </a:rPr>
              <a:t>двух неравнозначных частей</a:t>
            </a:r>
            <a:r>
              <a:rPr lang="ru-RU" sz="2400" b="1" dirty="0"/>
              <a:t>: одна, наиболее значимая часть, </a:t>
            </a:r>
            <a:r>
              <a:rPr lang="ru-RU" sz="2400" b="1" dirty="0" smtClean="0"/>
              <a:t>предназначена </a:t>
            </a:r>
            <a:r>
              <a:rPr lang="ru-RU" sz="2400" b="1" dirty="0"/>
              <a:t>для тех, кто исполняет наиболее важные </a:t>
            </a:r>
            <a:r>
              <a:rPr lang="ru-RU" sz="2400" b="1" dirty="0" smtClean="0"/>
              <a:t>государственные </a:t>
            </a:r>
            <a:r>
              <a:rPr lang="ru-RU" sz="2400" b="1" dirty="0"/>
              <a:t>функции, другая часть этой подсистемы, наоборот </a:t>
            </a:r>
            <a:r>
              <a:rPr lang="ru-RU" sz="2400" b="1" dirty="0" smtClean="0"/>
              <a:t>выделена </a:t>
            </a:r>
            <a:r>
              <a:rPr lang="ru-RU" sz="2400" b="1" dirty="0"/>
              <a:t>тем, кто вообще не имел зафиксированного согласно закона </a:t>
            </a:r>
            <a:r>
              <a:rPr lang="ru-RU" sz="2400" b="1" dirty="0" smtClean="0"/>
              <a:t>трудового </a:t>
            </a:r>
            <a:r>
              <a:rPr lang="ru-RU" sz="2400" b="1" dirty="0"/>
              <a:t>вклада. </a:t>
            </a:r>
          </a:p>
        </p:txBody>
      </p:sp>
    </p:spTree>
    <p:extLst>
      <p:ext uri="{BB962C8B-B14F-4D97-AF65-F5344CB8AC3E}">
        <p14:creationId xmlns:p14="http://schemas.microsoft.com/office/powerpoint/2010/main" val="18691523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764704"/>
            <a:ext cx="7704856" cy="4893647"/>
          </a:xfrm>
          <a:prstGeom prst="rect">
            <a:avLst/>
          </a:prstGeom>
        </p:spPr>
        <p:txBody>
          <a:bodyPr wrap="square">
            <a:spAutoFit/>
          </a:bodyPr>
          <a:lstStyle/>
          <a:p>
            <a:r>
              <a:rPr lang="ru-RU" sz="2400" b="1" dirty="0"/>
              <a:t>Также  в  России есть и </a:t>
            </a:r>
            <a:r>
              <a:rPr lang="ru-RU" sz="2400" b="1" dirty="0">
                <a:solidFill>
                  <a:srgbClr val="FFFF00"/>
                </a:solidFill>
              </a:rPr>
              <a:t>негосударственные пенсии</a:t>
            </a:r>
            <a:r>
              <a:rPr lang="ru-RU" sz="2400" b="1" dirty="0"/>
              <a:t>, которые </a:t>
            </a:r>
            <a:r>
              <a:rPr lang="ru-RU" sz="2400" b="1" dirty="0" smtClean="0"/>
              <a:t>выплачиваются  </a:t>
            </a:r>
            <a:r>
              <a:rPr lang="ru-RU" sz="2400" b="1" dirty="0"/>
              <a:t>соответствующими пенсионными фондами, средства </a:t>
            </a:r>
            <a:r>
              <a:rPr lang="ru-RU" sz="2400" b="1" dirty="0" smtClean="0"/>
              <a:t>которых </a:t>
            </a:r>
            <a:r>
              <a:rPr lang="ru-RU" sz="2400" b="1" dirty="0"/>
              <a:t>образуются за счет добровольных взносов организаций и </a:t>
            </a:r>
            <a:r>
              <a:rPr lang="ru-RU" sz="2400" b="1" dirty="0" smtClean="0"/>
              <a:t>граждан</a:t>
            </a:r>
            <a:r>
              <a:rPr lang="ru-RU" sz="2400" b="1" dirty="0"/>
              <a:t>.  Негосударственные пенсионные фонды сегодня уже </a:t>
            </a:r>
            <a:r>
              <a:rPr lang="ru-RU" sz="2400" b="1" dirty="0" smtClean="0"/>
              <a:t>реальность</a:t>
            </a:r>
            <a:r>
              <a:rPr lang="ru-RU" sz="2400" b="1" dirty="0"/>
              <a:t>. Они предлагают программы долгосрочного страхования </a:t>
            </a:r>
            <a:r>
              <a:rPr lang="ru-RU" sz="2400" b="1" dirty="0" smtClean="0"/>
              <a:t>жизни</a:t>
            </a:r>
            <a:r>
              <a:rPr lang="ru-RU" sz="2400" b="1" dirty="0"/>
              <a:t>. В качестве их преимуществ называют сочетание накопления с </a:t>
            </a:r>
            <a:r>
              <a:rPr lang="ru-RU" sz="2400" b="1" dirty="0" smtClean="0"/>
              <a:t>защитой </a:t>
            </a:r>
            <a:r>
              <a:rPr lang="ru-RU" sz="2400" b="1" dirty="0"/>
              <a:t>близких в случае потери кормильца, а также гибкость </a:t>
            </a:r>
            <a:r>
              <a:rPr lang="ru-RU" sz="2400" b="1" dirty="0" smtClean="0"/>
              <a:t>программы </a:t>
            </a:r>
            <a:r>
              <a:rPr lang="ru-RU" sz="2400" b="1" dirty="0"/>
              <a:t>по срокам и суммам. </a:t>
            </a:r>
          </a:p>
        </p:txBody>
      </p:sp>
    </p:spTree>
    <p:extLst>
      <p:ext uri="{BB962C8B-B14F-4D97-AF65-F5344CB8AC3E}">
        <p14:creationId xmlns:p14="http://schemas.microsoft.com/office/powerpoint/2010/main" val="14814040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88640"/>
            <a:ext cx="8424936" cy="6370975"/>
          </a:xfrm>
          <a:prstGeom prst="rect">
            <a:avLst/>
          </a:prstGeom>
        </p:spPr>
        <p:txBody>
          <a:bodyPr wrap="square">
            <a:spAutoFit/>
          </a:bodyPr>
          <a:lstStyle/>
          <a:p>
            <a:r>
              <a:rPr lang="ru-RU" sz="2400" b="1" dirty="0"/>
              <a:t>Наиболее распространенное деление на  </a:t>
            </a:r>
            <a:r>
              <a:rPr lang="ru-RU" sz="2400" b="1" dirty="0">
                <a:solidFill>
                  <a:srgbClr val="FFFF00"/>
                </a:solidFill>
              </a:rPr>
              <a:t>государственные</a:t>
            </a:r>
            <a:r>
              <a:rPr lang="ru-RU" sz="2400" b="1" dirty="0"/>
              <a:t>  и </a:t>
            </a:r>
            <a:r>
              <a:rPr lang="ru-RU" sz="2400" b="1" dirty="0" smtClean="0">
                <a:solidFill>
                  <a:srgbClr val="FFFF00"/>
                </a:solidFill>
              </a:rPr>
              <a:t>негосударственные</a:t>
            </a:r>
            <a:r>
              <a:rPr lang="ru-RU" sz="2400" b="1" dirty="0" smtClean="0"/>
              <a:t>  </a:t>
            </a:r>
            <a:r>
              <a:rPr lang="ru-RU" sz="2400" b="1" dirty="0"/>
              <a:t>пенсии опирается  на  принцип формирования </a:t>
            </a:r>
            <a:r>
              <a:rPr lang="ru-RU" sz="2400" b="1" dirty="0" smtClean="0"/>
              <a:t>пенсионных </a:t>
            </a:r>
            <a:r>
              <a:rPr lang="ru-RU" sz="2400" b="1" dirty="0"/>
              <a:t>накоплений  –  либо путем обязательного отчисления </a:t>
            </a:r>
            <a:r>
              <a:rPr lang="ru-RU" sz="2400" b="1" dirty="0" smtClean="0"/>
              <a:t>страховых </a:t>
            </a:r>
            <a:r>
              <a:rPr lang="ru-RU" sz="2400" b="1" dirty="0"/>
              <a:t>взносов в страховые государственные пенсионные фонды, </a:t>
            </a:r>
            <a:r>
              <a:rPr lang="ru-RU" sz="2400" b="1" dirty="0" smtClean="0"/>
              <a:t>либо </a:t>
            </a:r>
            <a:r>
              <a:rPr lang="ru-RU" sz="2400" b="1" dirty="0"/>
              <a:t>за счет добровольных взносов организаций и граждан. </a:t>
            </a:r>
            <a:endParaRPr lang="ru-RU" sz="2400" b="1" dirty="0" smtClean="0"/>
          </a:p>
          <a:p>
            <a:r>
              <a:rPr lang="ru-RU" sz="2400" b="1" dirty="0" smtClean="0"/>
              <a:t> </a:t>
            </a:r>
            <a:endParaRPr lang="ru-RU" sz="2400" b="1" dirty="0"/>
          </a:p>
          <a:p>
            <a:r>
              <a:rPr lang="ru-RU" sz="2400" b="1" dirty="0"/>
              <a:t>Добровольные негосударственные пенсии можно разделить на </a:t>
            </a:r>
            <a:r>
              <a:rPr lang="ru-RU" sz="2400" b="1" dirty="0" smtClean="0">
                <a:solidFill>
                  <a:srgbClr val="FFFF00"/>
                </a:solidFill>
              </a:rPr>
              <a:t>корпоративные</a:t>
            </a:r>
            <a:r>
              <a:rPr lang="ru-RU" sz="2400" b="1" dirty="0" smtClean="0"/>
              <a:t>  </a:t>
            </a:r>
            <a:r>
              <a:rPr lang="ru-RU" sz="2400" b="1" dirty="0"/>
              <a:t>(формируемые для работников предприятия, за счет </a:t>
            </a:r>
            <a:r>
              <a:rPr lang="ru-RU" sz="2400" b="1" dirty="0" smtClean="0"/>
              <a:t>взносов </a:t>
            </a:r>
            <a:r>
              <a:rPr lang="ru-RU" sz="2400" b="1" dirty="0"/>
              <a:t>работодателя, а также с участием в финансировании будущих </a:t>
            </a:r>
            <a:r>
              <a:rPr lang="ru-RU" sz="2400" b="1" dirty="0" smtClean="0"/>
              <a:t>пенсий </a:t>
            </a:r>
            <a:r>
              <a:rPr lang="ru-RU" sz="2400" b="1" dirty="0"/>
              <a:t>и работника) и </a:t>
            </a:r>
            <a:r>
              <a:rPr lang="ru-RU" sz="2400" b="1" dirty="0">
                <a:solidFill>
                  <a:srgbClr val="FFFF00"/>
                </a:solidFill>
              </a:rPr>
              <a:t>индивидуальные</a:t>
            </a:r>
            <a:r>
              <a:rPr lang="ru-RU" sz="2400" b="1" dirty="0"/>
              <a:t>  (формируемые физическим </a:t>
            </a:r>
          </a:p>
          <a:p>
            <a:r>
              <a:rPr lang="ru-RU" sz="2400" b="1" dirty="0"/>
              <a:t>лицом для обеспечения приемлемого уровня своей пенсии). </a:t>
            </a:r>
          </a:p>
        </p:txBody>
      </p:sp>
    </p:spTree>
    <p:extLst>
      <p:ext uri="{BB962C8B-B14F-4D97-AF65-F5344CB8AC3E}">
        <p14:creationId xmlns:p14="http://schemas.microsoft.com/office/powerpoint/2010/main" val="33339602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836712"/>
            <a:ext cx="7992888" cy="4832092"/>
          </a:xfrm>
          <a:prstGeom prst="rect">
            <a:avLst/>
          </a:prstGeom>
        </p:spPr>
        <p:txBody>
          <a:bodyPr wrap="square">
            <a:spAutoFit/>
          </a:bodyPr>
          <a:lstStyle/>
          <a:p>
            <a:r>
              <a:rPr lang="ru-RU" sz="2800" b="1" dirty="0"/>
              <a:t>Еще один способ разделения государственных пенсий на </a:t>
            </a:r>
            <a:r>
              <a:rPr lang="ru-RU" sz="2800" b="1" dirty="0" smtClean="0">
                <a:solidFill>
                  <a:srgbClr val="FFFF00"/>
                </a:solidFill>
              </a:rPr>
              <a:t>трудовые </a:t>
            </a:r>
            <a:r>
              <a:rPr lang="ru-RU" sz="2800" b="1" dirty="0">
                <a:solidFill>
                  <a:srgbClr val="FFFF00"/>
                </a:solidFill>
              </a:rPr>
              <a:t>(страховые) пенсии  </a:t>
            </a:r>
            <a:r>
              <a:rPr lang="ru-RU" sz="2800" b="1" dirty="0"/>
              <a:t>и  </a:t>
            </a:r>
            <a:r>
              <a:rPr lang="ru-RU" sz="2800" b="1" dirty="0">
                <a:solidFill>
                  <a:srgbClr val="FFFF00"/>
                </a:solidFill>
              </a:rPr>
              <a:t>пенсии по государственному </a:t>
            </a:r>
            <a:r>
              <a:rPr lang="ru-RU" sz="2800" b="1" dirty="0" smtClean="0">
                <a:solidFill>
                  <a:srgbClr val="FFFF00"/>
                </a:solidFill>
              </a:rPr>
              <a:t>пенсионному </a:t>
            </a:r>
            <a:r>
              <a:rPr lang="ru-RU" sz="2800" b="1" dirty="0">
                <a:solidFill>
                  <a:srgbClr val="FFFF00"/>
                </a:solidFill>
              </a:rPr>
              <a:t>обеспечению</a:t>
            </a:r>
            <a:r>
              <a:rPr lang="ru-RU" sz="2800" b="1" dirty="0"/>
              <a:t>  связан с различными источниками, за </a:t>
            </a:r>
            <a:r>
              <a:rPr lang="ru-RU" sz="2800" b="1" dirty="0" smtClean="0"/>
              <a:t>счет </a:t>
            </a:r>
            <a:r>
              <a:rPr lang="ru-RU" sz="2800" b="1" dirty="0"/>
              <a:t>которых выплачиваются пенсии  -  либо за счет средств </a:t>
            </a:r>
            <a:r>
              <a:rPr lang="ru-RU" sz="2800" b="1" dirty="0" smtClean="0"/>
              <a:t>обособленного  </a:t>
            </a:r>
            <a:r>
              <a:rPr lang="ru-RU" sz="2800" b="1" dirty="0"/>
              <a:t>внебюджетного  страхового Пенсионного фонда </a:t>
            </a:r>
            <a:r>
              <a:rPr lang="ru-RU" sz="2800" b="1" dirty="0" smtClean="0"/>
              <a:t>Российской  </a:t>
            </a:r>
            <a:r>
              <a:rPr lang="ru-RU" sz="2800" b="1" dirty="0"/>
              <a:t>Федерации, либо за счет государственного </a:t>
            </a:r>
            <a:r>
              <a:rPr lang="ru-RU" sz="2800" b="1" dirty="0" smtClean="0"/>
              <a:t>бюджета страны</a:t>
            </a:r>
            <a:r>
              <a:rPr lang="ru-RU" sz="2800" b="1" dirty="0"/>
              <a:t>. </a:t>
            </a:r>
          </a:p>
        </p:txBody>
      </p:sp>
    </p:spTree>
    <p:extLst>
      <p:ext uri="{BB962C8B-B14F-4D97-AF65-F5344CB8AC3E}">
        <p14:creationId xmlns:p14="http://schemas.microsoft.com/office/powerpoint/2010/main" val="8311640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548680"/>
            <a:ext cx="7416824" cy="5509200"/>
          </a:xfrm>
          <a:prstGeom prst="rect">
            <a:avLst/>
          </a:prstGeom>
        </p:spPr>
        <p:txBody>
          <a:bodyPr wrap="square">
            <a:spAutoFit/>
          </a:bodyPr>
          <a:lstStyle/>
          <a:p>
            <a:r>
              <a:rPr lang="ru-RU" sz="3200" b="1" dirty="0"/>
              <a:t>Также существует классификация пенсий, основывающаяся на </a:t>
            </a:r>
            <a:r>
              <a:rPr lang="ru-RU" sz="3200" b="1" dirty="0" smtClean="0"/>
              <a:t>отношении </a:t>
            </a:r>
            <a:r>
              <a:rPr lang="ru-RU" sz="3200" b="1" dirty="0"/>
              <a:t>к  труду  и иной общественно полезной деятельности. Она  </a:t>
            </a:r>
            <a:r>
              <a:rPr lang="ru-RU" sz="3200" b="1" dirty="0" smtClean="0"/>
              <a:t>подразделяет </a:t>
            </a:r>
            <a:r>
              <a:rPr lang="ru-RU" sz="3200" b="1" dirty="0"/>
              <a:t>все пенсий на </a:t>
            </a:r>
            <a:r>
              <a:rPr lang="ru-RU" sz="3200" b="1" dirty="0" smtClean="0">
                <a:solidFill>
                  <a:srgbClr val="FFFF00"/>
                </a:solidFill>
              </a:rPr>
              <a:t>трудовые (страховые)</a:t>
            </a:r>
            <a:r>
              <a:rPr lang="ru-RU" sz="3200" b="1" dirty="0" smtClean="0"/>
              <a:t>, </a:t>
            </a:r>
            <a:r>
              <a:rPr lang="ru-RU" sz="3200" b="1" dirty="0"/>
              <a:t>то есть заработанные трудом, </a:t>
            </a:r>
            <a:r>
              <a:rPr lang="ru-RU" sz="3200" b="1" dirty="0" smtClean="0"/>
              <a:t>и </a:t>
            </a:r>
            <a:r>
              <a:rPr lang="ru-RU" sz="3200" b="1" dirty="0"/>
              <a:t>нетрудовые, устанавливаемые вне связи с трудом  -  </a:t>
            </a:r>
            <a:r>
              <a:rPr lang="ru-RU" sz="3200" b="1" dirty="0">
                <a:solidFill>
                  <a:srgbClr val="FFFF00"/>
                </a:solidFill>
              </a:rPr>
              <a:t>социальные </a:t>
            </a:r>
            <a:r>
              <a:rPr lang="ru-RU" sz="3200" b="1" dirty="0" smtClean="0">
                <a:solidFill>
                  <a:srgbClr val="FFFF00"/>
                </a:solidFill>
              </a:rPr>
              <a:t>пенсии</a:t>
            </a:r>
            <a:r>
              <a:rPr lang="ru-RU" sz="3200" b="1" dirty="0"/>
              <a:t>. </a:t>
            </a:r>
          </a:p>
        </p:txBody>
      </p:sp>
    </p:spTree>
    <p:extLst>
      <p:ext uri="{BB962C8B-B14F-4D97-AF65-F5344CB8AC3E}">
        <p14:creationId xmlns:p14="http://schemas.microsoft.com/office/powerpoint/2010/main" val="11408105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8"/>
            <a:ext cx="8424936" cy="5170646"/>
          </a:xfrm>
          <a:prstGeom prst="rect">
            <a:avLst/>
          </a:prstGeom>
        </p:spPr>
        <p:txBody>
          <a:bodyPr wrap="square">
            <a:spAutoFit/>
          </a:bodyPr>
          <a:lstStyle/>
          <a:p>
            <a:r>
              <a:rPr lang="ru-RU" sz="2200" b="1" dirty="0"/>
              <a:t>Некоторые </a:t>
            </a:r>
            <a:r>
              <a:rPr lang="ru-RU" sz="2200" b="1" dirty="0" smtClean="0"/>
              <a:t>выплаты</a:t>
            </a:r>
            <a:r>
              <a:rPr lang="ru-RU" sz="2200" b="1" dirty="0"/>
              <a:t>, установленные государством, именуются </a:t>
            </a:r>
            <a:r>
              <a:rPr lang="ru-RU" sz="2200" b="1" dirty="0" smtClean="0"/>
              <a:t>не </a:t>
            </a:r>
            <a:r>
              <a:rPr lang="ru-RU" sz="2200" b="1" dirty="0"/>
              <a:t>пенсиями, а, например,  ежемесячным пожизненным денежным </a:t>
            </a:r>
            <a:r>
              <a:rPr lang="ru-RU" sz="2200" b="1" dirty="0" smtClean="0"/>
              <a:t>содержанием </a:t>
            </a:r>
            <a:r>
              <a:rPr lang="ru-RU" sz="2200" b="1" dirty="0"/>
              <a:t>(для судей),  доплатой к государственной пенсии </a:t>
            </a:r>
            <a:r>
              <a:rPr lang="ru-RU" sz="2200" b="1" dirty="0" smtClean="0"/>
              <a:t>(</a:t>
            </a:r>
            <a:r>
              <a:rPr lang="ru-RU" sz="2200" b="1" dirty="0"/>
              <a:t>для государственных служащих) и т. д. Сущность подобных выплат от </a:t>
            </a:r>
            <a:r>
              <a:rPr lang="ru-RU" sz="2200" b="1" dirty="0" smtClean="0"/>
              <a:t>этого </a:t>
            </a:r>
            <a:r>
              <a:rPr lang="ru-RU" sz="2200" b="1" dirty="0"/>
              <a:t>не меняется, они являются пенсионными выплатами</a:t>
            </a:r>
            <a:r>
              <a:rPr lang="ru-RU" sz="2200" b="1" dirty="0" smtClean="0"/>
              <a:t>.</a:t>
            </a:r>
          </a:p>
          <a:p>
            <a:r>
              <a:rPr lang="ru-RU" sz="2200" b="1" dirty="0" smtClean="0"/>
              <a:t> </a:t>
            </a:r>
            <a:endParaRPr lang="ru-RU" sz="2200" b="1" dirty="0"/>
          </a:p>
          <a:p>
            <a:r>
              <a:rPr lang="ru-RU" sz="2200" b="1" dirty="0"/>
              <a:t>Возможна классификация пенсий </a:t>
            </a:r>
            <a:r>
              <a:rPr lang="ru-RU" sz="2200" b="1" dirty="0">
                <a:solidFill>
                  <a:srgbClr val="FFFF00"/>
                </a:solidFill>
              </a:rPr>
              <a:t>по основаниям их </a:t>
            </a:r>
          </a:p>
          <a:p>
            <a:r>
              <a:rPr lang="ru-RU" sz="2200" b="1" dirty="0">
                <a:solidFill>
                  <a:srgbClr val="FFFF00"/>
                </a:solidFill>
              </a:rPr>
              <a:t>предоставления</a:t>
            </a:r>
            <a:r>
              <a:rPr lang="ru-RU" sz="2200" b="1" dirty="0"/>
              <a:t>  —  по  тем  жизненным </a:t>
            </a:r>
            <a:r>
              <a:rPr lang="ru-RU" sz="2200" b="1" dirty="0" smtClean="0"/>
              <a:t>обстоятельствам</a:t>
            </a:r>
            <a:r>
              <a:rPr lang="ru-RU" sz="2200" b="1" dirty="0"/>
              <a:t>, которые </a:t>
            </a:r>
            <a:r>
              <a:rPr lang="ru-RU" sz="2200" b="1" dirty="0" smtClean="0"/>
              <a:t>привели </a:t>
            </a:r>
            <a:r>
              <a:rPr lang="ru-RU" sz="2200" b="1" dirty="0"/>
              <a:t>к необходимости пенсионного обеспечения: </a:t>
            </a:r>
          </a:p>
          <a:p>
            <a:pPr marL="342900" indent="-342900">
              <a:buFont typeface="Wingdings" panose="05000000000000000000" pitchFamily="2" charset="2"/>
              <a:buChar char="Ø"/>
            </a:pPr>
            <a:r>
              <a:rPr lang="ru-RU" sz="2200" b="1" dirty="0"/>
              <a:t>  пенсия по старости; </a:t>
            </a:r>
          </a:p>
          <a:p>
            <a:pPr marL="342900" indent="-342900">
              <a:buFont typeface="Wingdings" panose="05000000000000000000" pitchFamily="2" charset="2"/>
              <a:buChar char="Ø"/>
            </a:pPr>
            <a:r>
              <a:rPr lang="ru-RU" sz="2200" b="1" dirty="0"/>
              <a:t>  пенсия по инвалидности; </a:t>
            </a:r>
          </a:p>
          <a:p>
            <a:pPr marL="342900" indent="-342900">
              <a:buFont typeface="Wingdings" panose="05000000000000000000" pitchFamily="2" charset="2"/>
              <a:buChar char="Ø"/>
            </a:pPr>
            <a:r>
              <a:rPr lang="ru-RU" sz="2200" b="1" dirty="0"/>
              <a:t>  пенсия по случаю потери кормильца. </a:t>
            </a:r>
          </a:p>
        </p:txBody>
      </p:sp>
    </p:spTree>
    <p:extLst>
      <p:ext uri="{BB962C8B-B14F-4D97-AF65-F5344CB8AC3E}">
        <p14:creationId xmlns:p14="http://schemas.microsoft.com/office/powerpoint/2010/main" val="30872394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052736"/>
            <a:ext cx="7776864" cy="3816429"/>
          </a:xfrm>
          <a:prstGeom prst="rect">
            <a:avLst/>
          </a:prstGeom>
        </p:spPr>
        <p:txBody>
          <a:bodyPr wrap="square">
            <a:spAutoFit/>
          </a:bodyPr>
          <a:lstStyle/>
          <a:p>
            <a:r>
              <a:rPr lang="ru-RU" sz="2200" b="1" dirty="0"/>
              <a:t>Закономерна классификация пенсий </a:t>
            </a:r>
            <a:r>
              <a:rPr lang="ru-RU" sz="2200" b="1" dirty="0" smtClean="0"/>
              <a:t>и </a:t>
            </a:r>
            <a:r>
              <a:rPr lang="ru-RU" sz="2200" b="1" dirty="0" smtClean="0">
                <a:solidFill>
                  <a:srgbClr val="FFFF00"/>
                </a:solidFill>
              </a:rPr>
              <a:t>по</a:t>
            </a:r>
            <a:r>
              <a:rPr lang="ru-RU" sz="2200" b="1" dirty="0" smtClean="0"/>
              <a:t> </a:t>
            </a:r>
            <a:r>
              <a:rPr lang="ru-RU" sz="2200" b="1" dirty="0">
                <a:solidFill>
                  <a:srgbClr val="FFFF00"/>
                </a:solidFill>
              </a:rPr>
              <a:t>контингенту их </a:t>
            </a:r>
            <a:r>
              <a:rPr lang="ru-RU" sz="2200" b="1" dirty="0" smtClean="0">
                <a:solidFill>
                  <a:srgbClr val="FFFF00"/>
                </a:solidFill>
              </a:rPr>
              <a:t>получателей</a:t>
            </a:r>
            <a:r>
              <a:rPr lang="ru-RU" sz="2200" b="1" dirty="0"/>
              <a:t>: </a:t>
            </a:r>
            <a:endParaRPr lang="ru-RU" sz="2200" b="1" dirty="0" smtClean="0"/>
          </a:p>
          <a:p>
            <a:endParaRPr lang="ru-RU" sz="2200" b="1" dirty="0"/>
          </a:p>
          <a:p>
            <a:pPr marL="342900" indent="-342900">
              <a:buFont typeface="Wingdings" panose="05000000000000000000" pitchFamily="2" charset="2"/>
              <a:buChar char="Ø"/>
            </a:pPr>
            <a:r>
              <a:rPr lang="ru-RU" sz="2200" b="1" dirty="0"/>
              <a:t>  пенсии для тех, кто трудился с особыми условиями труда или на </a:t>
            </a:r>
          </a:p>
          <a:p>
            <a:pPr marL="342900" indent="-342900">
              <a:buFont typeface="Wingdings" panose="05000000000000000000" pitchFamily="2" charset="2"/>
              <a:buChar char="Ø"/>
            </a:pPr>
            <a:r>
              <a:rPr lang="ru-RU" sz="2200" b="1" dirty="0"/>
              <a:t>Крайнем Севере,  </a:t>
            </a:r>
          </a:p>
          <a:p>
            <a:pPr marL="342900" indent="-342900">
              <a:buFont typeface="Wingdings" panose="05000000000000000000" pitchFamily="2" charset="2"/>
              <a:buChar char="Ø"/>
            </a:pPr>
            <a:r>
              <a:rPr lang="ru-RU" sz="2200" b="1" dirty="0"/>
              <a:t>  пенсии для судей,  </a:t>
            </a:r>
          </a:p>
          <a:p>
            <a:pPr marL="342900" indent="-342900">
              <a:buFont typeface="Wingdings" panose="05000000000000000000" pitchFamily="2" charset="2"/>
              <a:buChar char="Ø"/>
            </a:pPr>
            <a:r>
              <a:rPr lang="ru-RU" sz="2200" b="1" dirty="0"/>
              <a:t>  пенсии государственных служащих,  </a:t>
            </a:r>
          </a:p>
          <a:p>
            <a:pPr marL="342900" indent="-342900">
              <a:buFont typeface="Wingdings" panose="05000000000000000000" pitchFamily="2" charset="2"/>
              <a:buChar char="Ø"/>
            </a:pPr>
            <a:r>
              <a:rPr lang="ru-RU" sz="2200" b="1" dirty="0"/>
              <a:t>  пенсии кадровых военнослужащих,  </a:t>
            </a:r>
          </a:p>
          <a:p>
            <a:pPr marL="342900" indent="-342900">
              <a:buFont typeface="Wingdings" panose="05000000000000000000" pitchFamily="2" charset="2"/>
              <a:buChar char="Ø"/>
            </a:pPr>
            <a:r>
              <a:rPr lang="ru-RU" sz="2200" b="1" dirty="0"/>
              <a:t>  пенсии инвалидов вследствие военной травмы,  </a:t>
            </a:r>
          </a:p>
          <a:p>
            <a:pPr marL="342900" indent="-342900">
              <a:buFont typeface="Wingdings" panose="05000000000000000000" pitchFamily="2" charset="2"/>
              <a:buChar char="Ø"/>
            </a:pPr>
            <a:r>
              <a:rPr lang="ru-RU" sz="2200" b="1" dirty="0"/>
              <a:t>  пенсии депутатов и т. д</a:t>
            </a:r>
            <a:r>
              <a:rPr lang="ru-RU" sz="2200" b="1" dirty="0" smtClean="0"/>
              <a:t>. </a:t>
            </a:r>
            <a:endParaRPr lang="ru-RU" sz="2200" b="1" dirty="0"/>
          </a:p>
        </p:txBody>
      </p:sp>
    </p:spTree>
    <p:extLst>
      <p:ext uri="{BB962C8B-B14F-4D97-AF65-F5344CB8AC3E}">
        <p14:creationId xmlns:p14="http://schemas.microsoft.com/office/powerpoint/2010/main" val="25511269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980728"/>
            <a:ext cx="7776864" cy="4154984"/>
          </a:xfrm>
          <a:prstGeom prst="rect">
            <a:avLst/>
          </a:prstGeom>
        </p:spPr>
        <p:txBody>
          <a:bodyPr wrap="square">
            <a:spAutoFit/>
          </a:bodyPr>
          <a:lstStyle/>
          <a:p>
            <a:r>
              <a:rPr lang="ru-RU" sz="2400" b="1" dirty="0">
                <a:solidFill>
                  <a:srgbClr val="FFFF00"/>
                </a:solidFill>
              </a:rPr>
              <a:t>Трудовая пенсия  </a:t>
            </a:r>
            <a:r>
              <a:rPr lang="ru-RU" sz="2400" b="1" dirty="0"/>
              <a:t>-  ежемесячная денежная выплата в целях </a:t>
            </a:r>
            <a:r>
              <a:rPr lang="ru-RU" sz="2400" b="1" dirty="0" smtClean="0"/>
              <a:t>компенсации </a:t>
            </a:r>
            <a:r>
              <a:rPr lang="ru-RU" sz="2400" b="1" dirty="0"/>
              <a:t>застрахованным лицам заработной платы и иных выплат </a:t>
            </a:r>
            <a:r>
              <a:rPr lang="ru-RU" sz="2400" b="1" dirty="0" smtClean="0"/>
              <a:t>и </a:t>
            </a:r>
            <a:r>
              <a:rPr lang="ru-RU" sz="2400" b="1" dirty="0"/>
              <a:t>вознаграждений, утраченных ими в связи с наступлением </a:t>
            </a:r>
            <a:r>
              <a:rPr lang="ru-RU" sz="2400" b="1" dirty="0" smtClean="0"/>
              <a:t>нетрудоспособности </a:t>
            </a:r>
            <a:r>
              <a:rPr lang="ru-RU" sz="2400" b="1" dirty="0"/>
              <a:t>вследствие старости или инвалидности, а </a:t>
            </a:r>
            <a:r>
              <a:rPr lang="ru-RU" sz="2400" b="1" dirty="0" smtClean="0"/>
              <a:t>нетрудоспособным </a:t>
            </a:r>
            <a:r>
              <a:rPr lang="ru-RU" sz="2400" b="1" dirty="0"/>
              <a:t>членам семьи застрахованных лиц  -  заработной </a:t>
            </a:r>
          </a:p>
          <a:p>
            <a:r>
              <a:rPr lang="ru-RU" sz="2400" b="1" dirty="0"/>
              <a:t>платы и иных выплат и вознаграждений кормильца, утраченных в </a:t>
            </a:r>
            <a:r>
              <a:rPr lang="ru-RU" sz="2400" b="1" dirty="0" smtClean="0"/>
              <a:t>связи </a:t>
            </a:r>
            <a:r>
              <a:rPr lang="ru-RU" sz="2400" b="1" dirty="0"/>
              <a:t>со смертью этих застрахованных лиц. </a:t>
            </a:r>
          </a:p>
        </p:txBody>
      </p:sp>
    </p:spTree>
    <p:extLst>
      <p:ext uri="{BB962C8B-B14F-4D97-AF65-F5344CB8AC3E}">
        <p14:creationId xmlns:p14="http://schemas.microsoft.com/office/powerpoint/2010/main" val="248114614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8280920" cy="5755422"/>
          </a:xfrm>
          <a:prstGeom prst="rect">
            <a:avLst/>
          </a:prstGeom>
        </p:spPr>
        <p:txBody>
          <a:bodyPr wrap="square">
            <a:spAutoFit/>
          </a:bodyPr>
          <a:lstStyle/>
          <a:p>
            <a:r>
              <a:rPr lang="ru-RU" sz="2300" b="1" dirty="0">
                <a:solidFill>
                  <a:srgbClr val="FFFF00"/>
                </a:solidFill>
              </a:rPr>
              <a:t>С</a:t>
            </a:r>
            <a:r>
              <a:rPr lang="ru-RU" sz="2300" b="1" dirty="0" smtClean="0">
                <a:solidFill>
                  <a:srgbClr val="FFFF00"/>
                </a:solidFill>
              </a:rPr>
              <a:t>траховая </a:t>
            </a:r>
            <a:r>
              <a:rPr lang="ru-RU" sz="2300" b="1" dirty="0">
                <a:solidFill>
                  <a:srgbClr val="FFFF00"/>
                </a:solidFill>
              </a:rPr>
              <a:t>пенсия </a:t>
            </a:r>
            <a:r>
              <a:rPr lang="ru-RU" sz="2300" dirty="0"/>
              <a:t>- </a:t>
            </a:r>
            <a:r>
              <a:rPr lang="ru-RU" sz="2300" b="1" dirty="0"/>
              <a:t>ежемесячная денежная выплата в целях компенсации застрахованным лицам заработной платы и иных выплат и вознаграждений, утраченных ими в связи с наступлением нетрудоспособности вследствие старости или инвалидности, а нетрудоспособным членам семьи застрахованных лиц заработной платы и иных выплат и вознаграждений кормильца, утраченных в связи со смертью этих застрахованных лиц, право на которую определяется в соответствии с условиями и нормами, установленными </a:t>
            </a:r>
            <a:r>
              <a:rPr lang="ru-RU" sz="2300" b="1" dirty="0" smtClean="0"/>
              <a:t>соответствующим Федеральным </a:t>
            </a:r>
            <a:r>
              <a:rPr lang="ru-RU" sz="2300" b="1" dirty="0"/>
              <a:t>законом. При этом наступление нетрудоспособности и утрата заработной платы и иных выплат и вознаграждений в таких случаях предполагаются и не требуют </a:t>
            </a:r>
            <a:r>
              <a:rPr lang="ru-RU" sz="2300" b="1" dirty="0" smtClean="0"/>
              <a:t>доказательств</a:t>
            </a:r>
            <a:r>
              <a:rPr lang="ru-RU" sz="2300" b="1" dirty="0"/>
              <a:t>.</a:t>
            </a:r>
          </a:p>
        </p:txBody>
      </p:sp>
    </p:spTree>
    <p:extLst>
      <p:ext uri="{BB962C8B-B14F-4D97-AF65-F5344CB8AC3E}">
        <p14:creationId xmlns:p14="http://schemas.microsoft.com/office/powerpoint/2010/main" val="18504229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980728"/>
            <a:ext cx="7776864" cy="4031873"/>
          </a:xfrm>
          <a:prstGeom prst="rect">
            <a:avLst/>
          </a:prstGeom>
        </p:spPr>
        <p:txBody>
          <a:bodyPr wrap="square">
            <a:spAutoFit/>
          </a:bodyPr>
          <a:lstStyle/>
          <a:p>
            <a:r>
              <a:rPr lang="ru-RU" sz="3200" b="1" dirty="0" smtClean="0">
                <a:solidFill>
                  <a:srgbClr val="FFFF00"/>
                </a:solidFill>
              </a:rPr>
              <a:t>Трудовые (страховые) </a:t>
            </a:r>
            <a:r>
              <a:rPr lang="ru-RU" sz="3200" b="1" dirty="0">
                <a:solidFill>
                  <a:srgbClr val="FFFF00"/>
                </a:solidFill>
              </a:rPr>
              <a:t>пенсии включает следующие виды: </a:t>
            </a:r>
          </a:p>
          <a:p>
            <a:r>
              <a:rPr lang="ru-RU" sz="3200" b="1" dirty="0">
                <a:solidFill>
                  <a:schemeClr val="tx1">
                    <a:lumMod val="95000"/>
                  </a:schemeClr>
                </a:solidFill>
              </a:rPr>
              <a:t>1) </a:t>
            </a:r>
            <a:r>
              <a:rPr lang="ru-RU" sz="3200" b="1" dirty="0" smtClean="0">
                <a:solidFill>
                  <a:schemeClr val="tx1">
                    <a:lumMod val="95000"/>
                  </a:schemeClr>
                </a:solidFill>
              </a:rPr>
              <a:t>(страховая) трудовая </a:t>
            </a:r>
            <a:r>
              <a:rPr lang="ru-RU" sz="3200" b="1" dirty="0">
                <a:solidFill>
                  <a:schemeClr val="tx1">
                    <a:lumMod val="95000"/>
                  </a:schemeClr>
                </a:solidFill>
              </a:rPr>
              <a:t>пенсия по старости; </a:t>
            </a:r>
          </a:p>
          <a:p>
            <a:r>
              <a:rPr lang="ru-RU" sz="3200" b="1" dirty="0">
                <a:solidFill>
                  <a:schemeClr val="tx1">
                    <a:lumMod val="95000"/>
                  </a:schemeClr>
                </a:solidFill>
              </a:rPr>
              <a:t>2) (страховая) трудовая пенсия по инвалидности; </a:t>
            </a:r>
          </a:p>
          <a:p>
            <a:r>
              <a:rPr lang="ru-RU" sz="3200" b="1" dirty="0">
                <a:solidFill>
                  <a:schemeClr val="tx1">
                    <a:lumMod val="95000"/>
                  </a:schemeClr>
                </a:solidFill>
              </a:rPr>
              <a:t>3) (страховая) трудовая пенсия по случаю потери кормильца. </a:t>
            </a:r>
          </a:p>
        </p:txBody>
      </p:sp>
    </p:spTree>
    <p:extLst>
      <p:ext uri="{BB962C8B-B14F-4D97-AF65-F5344CB8AC3E}">
        <p14:creationId xmlns:p14="http://schemas.microsoft.com/office/powerpoint/2010/main" val="22164254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776864" cy="5755422"/>
          </a:xfrm>
          <a:prstGeom prst="rect">
            <a:avLst/>
          </a:prstGeom>
        </p:spPr>
        <p:txBody>
          <a:bodyPr wrap="square">
            <a:spAutoFit/>
          </a:bodyPr>
          <a:lstStyle/>
          <a:p>
            <a:r>
              <a:rPr lang="ru-RU" sz="2400" b="1" dirty="0">
                <a:solidFill>
                  <a:srgbClr val="FFFF00"/>
                </a:solidFill>
              </a:rPr>
              <a:t>Пенсия по государственному пенсионному обеспечению  </a:t>
            </a:r>
            <a:r>
              <a:rPr lang="ru-RU" b="1" dirty="0"/>
              <a:t>- </a:t>
            </a:r>
          </a:p>
          <a:p>
            <a:r>
              <a:rPr lang="ru-RU" sz="2000" b="1" dirty="0"/>
              <a:t>ежемесячная государственная денежная выплата, которая </a:t>
            </a:r>
            <a:r>
              <a:rPr lang="ru-RU" sz="2000" b="1" dirty="0" smtClean="0"/>
              <a:t>предоставляется </a:t>
            </a:r>
            <a:r>
              <a:rPr lang="ru-RU" sz="2000" b="1" dirty="0"/>
              <a:t>гражданам в определенных целях: </a:t>
            </a:r>
          </a:p>
          <a:p>
            <a:r>
              <a:rPr lang="ru-RU" sz="2000" b="1" dirty="0"/>
              <a:t>1.  компенсации  заработка (дохода), утраченного в связи  с </a:t>
            </a:r>
            <a:r>
              <a:rPr lang="ru-RU" sz="2000" b="1" dirty="0" smtClean="0"/>
              <a:t>прекращением </a:t>
            </a:r>
            <a:r>
              <a:rPr lang="ru-RU" sz="2000" b="1" dirty="0"/>
              <a:t>государственной службы при достижении </a:t>
            </a:r>
            <a:r>
              <a:rPr lang="ru-RU" sz="2000" b="1" dirty="0" smtClean="0"/>
              <a:t>установленной </a:t>
            </a:r>
            <a:r>
              <a:rPr lang="ru-RU" sz="2000" b="1" dirty="0"/>
              <a:t>выслуги при выходе на трудовую пенсию по старости </a:t>
            </a:r>
            <a:r>
              <a:rPr lang="ru-RU" sz="2000" b="1" dirty="0" smtClean="0"/>
              <a:t>(</a:t>
            </a:r>
            <a:r>
              <a:rPr lang="ru-RU" sz="2000" b="1" dirty="0"/>
              <a:t>инвалидности);  </a:t>
            </a:r>
          </a:p>
          <a:p>
            <a:r>
              <a:rPr lang="ru-RU" sz="2000" b="1" dirty="0" smtClean="0"/>
              <a:t>2.  компенсации  </a:t>
            </a:r>
            <a:r>
              <a:rPr lang="ru-RU" sz="2000" b="1" dirty="0"/>
              <a:t>вреда, нанесенного здоровью граждан при </a:t>
            </a:r>
            <a:r>
              <a:rPr lang="ru-RU" sz="2000" b="1" dirty="0" smtClean="0"/>
              <a:t>прохождении </a:t>
            </a:r>
            <a:r>
              <a:rPr lang="ru-RU" sz="2000" b="1" dirty="0"/>
              <a:t>государственной службы, в </a:t>
            </a:r>
            <a:r>
              <a:rPr lang="ru-RU" sz="2000" b="1" dirty="0" smtClean="0"/>
              <a:t>результате</a:t>
            </a:r>
            <a:r>
              <a:rPr lang="ru-RU" sz="2000" b="1" dirty="0"/>
              <a:t>; </a:t>
            </a:r>
            <a:endParaRPr lang="ru-RU" sz="2000" b="1" dirty="0" smtClean="0"/>
          </a:p>
          <a:p>
            <a:pPr marL="342900" indent="-342900">
              <a:buFont typeface="Wingdings" panose="05000000000000000000" pitchFamily="2" charset="2"/>
              <a:buChar char="Ø"/>
            </a:pPr>
            <a:r>
              <a:rPr lang="ru-RU" sz="2000" b="1" dirty="0" smtClean="0"/>
              <a:t>  радиационных </a:t>
            </a:r>
            <a:r>
              <a:rPr lang="ru-RU" sz="2000" b="1" dirty="0"/>
              <a:t>или техногенных катастроф,  </a:t>
            </a:r>
          </a:p>
          <a:p>
            <a:pPr marL="342900" indent="-342900">
              <a:buFont typeface="Wingdings" panose="05000000000000000000" pitchFamily="2" charset="2"/>
              <a:buChar char="Ø"/>
            </a:pPr>
            <a:r>
              <a:rPr lang="ru-RU" sz="2000" b="1" dirty="0"/>
              <a:t>  в случае наступления инвалидности, </a:t>
            </a:r>
          </a:p>
          <a:p>
            <a:pPr marL="342900" indent="-342900">
              <a:buFont typeface="Wingdings" panose="05000000000000000000" pitchFamily="2" charset="2"/>
              <a:buChar char="Ø"/>
            </a:pPr>
            <a:r>
              <a:rPr lang="ru-RU" sz="2000" b="1" dirty="0"/>
              <a:t>  потери кормильца,  </a:t>
            </a:r>
          </a:p>
          <a:p>
            <a:pPr marL="342900" indent="-342900">
              <a:buFont typeface="Wingdings" panose="05000000000000000000" pitchFamily="2" charset="2"/>
              <a:buChar char="Ø"/>
            </a:pPr>
            <a:r>
              <a:rPr lang="ru-RU" sz="2000" b="1" dirty="0"/>
              <a:t>  при достижении установленного законом возраста;  </a:t>
            </a:r>
          </a:p>
          <a:p>
            <a:r>
              <a:rPr lang="ru-RU" sz="2000" b="1" dirty="0"/>
              <a:t>3.  предоставления  нетрудоспособным гражданам средств к </a:t>
            </a:r>
            <a:r>
              <a:rPr lang="ru-RU" sz="2000" b="1" dirty="0" smtClean="0"/>
              <a:t>существованию</a:t>
            </a:r>
            <a:r>
              <a:rPr lang="ru-RU" sz="2000" b="1" dirty="0"/>
              <a:t>. </a:t>
            </a:r>
          </a:p>
        </p:txBody>
      </p:sp>
    </p:spTree>
    <p:extLst>
      <p:ext uri="{BB962C8B-B14F-4D97-AF65-F5344CB8AC3E}">
        <p14:creationId xmlns:p14="http://schemas.microsoft.com/office/powerpoint/2010/main" val="17842474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776864" cy="5262979"/>
          </a:xfrm>
          <a:prstGeom prst="rect">
            <a:avLst/>
          </a:prstGeom>
        </p:spPr>
        <p:txBody>
          <a:bodyPr wrap="square">
            <a:spAutoFit/>
          </a:bodyPr>
          <a:lstStyle/>
          <a:p>
            <a:r>
              <a:rPr lang="ru-RU" sz="2400" b="1" dirty="0"/>
              <a:t>Финансирование</a:t>
            </a:r>
            <a:r>
              <a:rPr lang="ru-RU" sz="2400" b="1" dirty="0">
                <a:solidFill>
                  <a:srgbClr val="FFFF00"/>
                </a:solidFill>
              </a:rPr>
              <a:t> пенсий по государственному пенсионному </a:t>
            </a:r>
            <a:r>
              <a:rPr lang="ru-RU" sz="2400" b="1" dirty="0" smtClean="0">
                <a:solidFill>
                  <a:srgbClr val="FFFF00"/>
                </a:solidFill>
              </a:rPr>
              <a:t>обеспечению </a:t>
            </a:r>
            <a:r>
              <a:rPr lang="ru-RU" sz="2400" b="1" dirty="0"/>
              <a:t>производится за счет средств федерального бюджета. </a:t>
            </a:r>
            <a:endParaRPr lang="ru-RU" sz="2400" b="1" dirty="0" smtClean="0"/>
          </a:p>
          <a:p>
            <a:endParaRPr lang="ru-RU" sz="2400" b="1" dirty="0"/>
          </a:p>
          <a:p>
            <a:r>
              <a:rPr lang="ru-RU" sz="2400" b="1" dirty="0"/>
              <a:t>Право на пенсию по государственному пенсионному </a:t>
            </a:r>
          </a:p>
          <a:p>
            <a:r>
              <a:rPr lang="ru-RU" sz="2400" b="1" dirty="0"/>
              <a:t>обеспечению имеют: </a:t>
            </a:r>
          </a:p>
          <a:p>
            <a:r>
              <a:rPr lang="ru-RU" sz="2400" b="1" dirty="0"/>
              <a:t>1) федеральные государственные служащие; </a:t>
            </a:r>
          </a:p>
          <a:p>
            <a:r>
              <a:rPr lang="ru-RU" sz="2400" b="1" dirty="0"/>
              <a:t>2) военнослужащие; </a:t>
            </a:r>
          </a:p>
          <a:p>
            <a:r>
              <a:rPr lang="ru-RU" sz="2400" b="1" dirty="0"/>
              <a:t>3) участники Великой Отечественной войны; </a:t>
            </a:r>
          </a:p>
          <a:p>
            <a:r>
              <a:rPr lang="ru-RU" sz="2400" b="1" dirty="0"/>
              <a:t>4) граждане, пострадавшие от радиационных или техногенных </a:t>
            </a:r>
          </a:p>
          <a:p>
            <a:r>
              <a:rPr lang="ru-RU" sz="2400" b="1" dirty="0"/>
              <a:t>катастроф; </a:t>
            </a:r>
          </a:p>
          <a:p>
            <a:r>
              <a:rPr lang="ru-RU" sz="2400" b="1" dirty="0"/>
              <a:t>5) нетрудоспособные граждане. </a:t>
            </a:r>
            <a:endParaRPr lang="ru-RU" sz="2000" b="1" dirty="0"/>
          </a:p>
        </p:txBody>
      </p:sp>
    </p:spTree>
    <p:extLst>
      <p:ext uri="{BB962C8B-B14F-4D97-AF65-F5344CB8AC3E}">
        <p14:creationId xmlns:p14="http://schemas.microsoft.com/office/powerpoint/2010/main" val="13753003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908720"/>
            <a:ext cx="7776864" cy="3108543"/>
          </a:xfrm>
          <a:prstGeom prst="rect">
            <a:avLst/>
          </a:prstGeom>
        </p:spPr>
        <p:txBody>
          <a:bodyPr wrap="square">
            <a:spAutoFit/>
          </a:bodyPr>
          <a:lstStyle/>
          <a:p>
            <a:r>
              <a:rPr lang="ru-RU" sz="2800" b="1" dirty="0"/>
              <a:t>Виды </a:t>
            </a:r>
            <a:r>
              <a:rPr lang="ru-RU" sz="2800" b="1" dirty="0">
                <a:solidFill>
                  <a:srgbClr val="FFFF00"/>
                </a:solidFill>
              </a:rPr>
              <a:t>пенсий по государственному пенсионному обеспечению</a:t>
            </a:r>
            <a:r>
              <a:rPr lang="ru-RU" sz="2800" b="1" dirty="0" smtClean="0"/>
              <a:t>:</a:t>
            </a:r>
          </a:p>
          <a:p>
            <a:r>
              <a:rPr lang="ru-RU" sz="2800" b="1" dirty="0" smtClean="0"/>
              <a:t> </a:t>
            </a:r>
            <a:endParaRPr lang="ru-RU" sz="2800" b="1" dirty="0"/>
          </a:p>
          <a:p>
            <a:r>
              <a:rPr lang="ru-RU" sz="2800" b="1" dirty="0"/>
              <a:t>1.  пенсия за выслугу лет; </a:t>
            </a:r>
          </a:p>
          <a:p>
            <a:r>
              <a:rPr lang="ru-RU" sz="2800" b="1" dirty="0"/>
              <a:t>2.  пенсия по старости; </a:t>
            </a:r>
          </a:p>
          <a:p>
            <a:r>
              <a:rPr lang="ru-RU" sz="2800" b="1" dirty="0"/>
              <a:t>3.  пенсия по инвалидности; </a:t>
            </a:r>
          </a:p>
          <a:p>
            <a:r>
              <a:rPr lang="ru-RU" sz="2800" b="1" dirty="0"/>
              <a:t>4.  социальная пенсия. </a:t>
            </a:r>
            <a:endParaRPr lang="ru-RU" sz="2400" b="1" dirty="0"/>
          </a:p>
        </p:txBody>
      </p:sp>
    </p:spTree>
    <p:extLst>
      <p:ext uri="{BB962C8B-B14F-4D97-AF65-F5344CB8AC3E}">
        <p14:creationId xmlns:p14="http://schemas.microsoft.com/office/powerpoint/2010/main" val="22054956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548680"/>
            <a:ext cx="7776864" cy="4893647"/>
          </a:xfrm>
          <a:prstGeom prst="rect">
            <a:avLst/>
          </a:prstGeom>
        </p:spPr>
        <p:txBody>
          <a:bodyPr wrap="square">
            <a:spAutoFit/>
          </a:bodyPr>
          <a:lstStyle/>
          <a:p>
            <a:r>
              <a:rPr lang="ru-RU" sz="2400" b="1" dirty="0">
                <a:solidFill>
                  <a:srgbClr val="FFFF00"/>
                </a:solidFill>
              </a:rPr>
              <a:t>Пенсия за выслугу лет  </a:t>
            </a:r>
            <a:r>
              <a:rPr lang="ru-RU" sz="2400" b="1" dirty="0"/>
              <a:t>назначается  федеральным </a:t>
            </a:r>
            <a:r>
              <a:rPr lang="ru-RU" sz="2400" b="1" dirty="0" smtClean="0"/>
              <a:t>государственным </a:t>
            </a:r>
            <a:r>
              <a:rPr lang="ru-RU" sz="2400" b="1" dirty="0"/>
              <a:t>служащим и военнослужащим. </a:t>
            </a:r>
            <a:endParaRPr lang="ru-RU" sz="2400" b="1" dirty="0" smtClean="0"/>
          </a:p>
          <a:p>
            <a:endParaRPr lang="ru-RU" sz="2400" b="1" dirty="0"/>
          </a:p>
          <a:p>
            <a:r>
              <a:rPr lang="ru-RU" sz="2400" b="1" dirty="0">
                <a:solidFill>
                  <a:srgbClr val="FFFF00"/>
                </a:solidFill>
              </a:rPr>
              <a:t>Пенсия по старости </a:t>
            </a:r>
            <a:r>
              <a:rPr lang="ru-RU" sz="2400" b="1" dirty="0"/>
              <a:t>назначается гражданам, пострадавшим в </a:t>
            </a:r>
            <a:r>
              <a:rPr lang="ru-RU" sz="2400" b="1" dirty="0" smtClean="0"/>
              <a:t>результате </a:t>
            </a:r>
            <a:r>
              <a:rPr lang="ru-RU" sz="2400" b="1" dirty="0"/>
              <a:t>радиационных или техногенных катастроф. </a:t>
            </a:r>
            <a:endParaRPr lang="ru-RU" sz="2400" b="1" dirty="0" smtClean="0"/>
          </a:p>
          <a:p>
            <a:endParaRPr lang="ru-RU" sz="2400" b="1" dirty="0"/>
          </a:p>
          <a:p>
            <a:r>
              <a:rPr lang="ru-RU" sz="2400" b="1" dirty="0">
                <a:solidFill>
                  <a:srgbClr val="FFFF00"/>
                </a:solidFill>
              </a:rPr>
              <a:t>Пенсия по инвалидности</a:t>
            </a:r>
            <a:r>
              <a:rPr lang="ru-RU" sz="2400" b="1" dirty="0"/>
              <a:t>  назначается военнослужащим, </a:t>
            </a:r>
            <a:r>
              <a:rPr lang="ru-RU" sz="2400" b="1" dirty="0" smtClean="0"/>
              <a:t>участникам </a:t>
            </a:r>
            <a:r>
              <a:rPr lang="ru-RU" sz="2400" b="1" dirty="0"/>
              <a:t>Великой Отечественной войны, гражданам, пострадавшим </a:t>
            </a:r>
            <a:r>
              <a:rPr lang="ru-RU" sz="2400" b="1" dirty="0" smtClean="0"/>
              <a:t>в </a:t>
            </a:r>
            <a:r>
              <a:rPr lang="ru-RU" sz="2400" b="1" dirty="0"/>
              <a:t>результате радиационных или техногенных катастроф. </a:t>
            </a:r>
            <a:endParaRPr lang="ru-RU" sz="2000" b="1" dirty="0"/>
          </a:p>
        </p:txBody>
      </p:sp>
    </p:spTree>
    <p:extLst>
      <p:ext uri="{BB962C8B-B14F-4D97-AF65-F5344CB8AC3E}">
        <p14:creationId xmlns:p14="http://schemas.microsoft.com/office/powerpoint/2010/main" val="126767159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548680"/>
            <a:ext cx="7776864" cy="5262979"/>
          </a:xfrm>
          <a:prstGeom prst="rect">
            <a:avLst/>
          </a:prstGeom>
        </p:spPr>
        <p:txBody>
          <a:bodyPr wrap="square">
            <a:spAutoFit/>
          </a:bodyPr>
          <a:lstStyle/>
          <a:p>
            <a:r>
              <a:rPr lang="ru-RU" sz="2400" b="1" dirty="0">
                <a:solidFill>
                  <a:srgbClr val="FFFF00"/>
                </a:solidFill>
              </a:rPr>
              <a:t>Социальная пенсия </a:t>
            </a:r>
            <a:r>
              <a:rPr lang="ru-RU" sz="2400" b="1" dirty="0"/>
              <a:t>назначается любому нетрудоспособному </a:t>
            </a:r>
            <a:r>
              <a:rPr lang="ru-RU" sz="2400" b="1" dirty="0" smtClean="0"/>
              <a:t>гражданину </a:t>
            </a:r>
            <a:r>
              <a:rPr lang="ru-RU" sz="2400" b="1" dirty="0"/>
              <a:t>без </a:t>
            </a:r>
            <a:r>
              <a:rPr lang="ru-RU" sz="2400" b="1" dirty="0" smtClean="0"/>
              <a:t>требования </a:t>
            </a:r>
            <a:r>
              <a:rPr lang="ru-RU" sz="2400" b="1" dirty="0"/>
              <a:t>трудового стажа, к которым относятся: </a:t>
            </a:r>
          </a:p>
          <a:p>
            <a:pPr marL="342900" indent="-342900">
              <a:buFont typeface="Wingdings" panose="05000000000000000000" pitchFamily="2" charset="2"/>
              <a:buChar char="Ø"/>
            </a:pPr>
            <a:r>
              <a:rPr lang="ru-RU" sz="2400" b="1" dirty="0"/>
              <a:t>  инвалиды (в </a:t>
            </a:r>
            <a:r>
              <a:rPr lang="ru-RU" sz="2400" b="1" dirty="0" err="1"/>
              <a:t>т.ч</a:t>
            </a:r>
            <a:r>
              <a:rPr lang="ru-RU" sz="2400" b="1" dirty="0"/>
              <a:t>. инвалиды с детства, дети – инвалиды),  </a:t>
            </a:r>
          </a:p>
          <a:p>
            <a:pPr marL="342900" indent="-342900">
              <a:buFont typeface="Wingdings" panose="05000000000000000000" pitchFamily="2" charset="2"/>
              <a:buChar char="Ø"/>
            </a:pPr>
            <a:r>
              <a:rPr lang="ru-RU" sz="2400" b="1" dirty="0"/>
              <a:t>  дети в возрасте до  18 лет, потерявшие одного или обоих </a:t>
            </a:r>
            <a:r>
              <a:rPr lang="ru-RU" sz="2400" b="1" dirty="0" smtClean="0"/>
              <a:t>родителей</a:t>
            </a:r>
            <a:r>
              <a:rPr lang="ru-RU" sz="2400" b="1" dirty="0"/>
              <a:t>,  </a:t>
            </a:r>
          </a:p>
          <a:p>
            <a:pPr marL="342900" indent="-342900">
              <a:buFont typeface="Wingdings" panose="05000000000000000000" pitchFamily="2" charset="2"/>
              <a:buChar char="Ø"/>
            </a:pPr>
            <a:r>
              <a:rPr lang="ru-RU" sz="2400" b="1" dirty="0"/>
              <a:t>  граждане из числа малочисленных народов Севера, достигшие </a:t>
            </a:r>
            <a:r>
              <a:rPr lang="ru-RU" sz="2400" b="1" dirty="0" smtClean="0"/>
              <a:t>возраста </a:t>
            </a:r>
            <a:r>
              <a:rPr lang="ru-RU" sz="2400" b="1" dirty="0"/>
              <a:t>55 лет (мужчины) и 50 лет (женщины), </a:t>
            </a:r>
          </a:p>
          <a:p>
            <a:pPr marL="342900" indent="-342900">
              <a:buFont typeface="Wingdings" panose="05000000000000000000" pitchFamily="2" charset="2"/>
              <a:buChar char="Ø"/>
            </a:pPr>
            <a:r>
              <a:rPr lang="ru-RU" sz="2400" b="1" dirty="0"/>
              <a:t>  граждане, достигшие возраста 65 лет (мужчины) и 55 лет </a:t>
            </a:r>
            <a:r>
              <a:rPr lang="ru-RU" sz="2400" b="1" dirty="0" smtClean="0"/>
              <a:t>(</a:t>
            </a:r>
            <a:r>
              <a:rPr lang="ru-RU" sz="2400" b="1" dirty="0"/>
              <a:t>женщины), не имеющие права на пенсию. </a:t>
            </a:r>
            <a:endParaRPr lang="ru-RU" sz="2000" b="1" dirty="0"/>
          </a:p>
        </p:txBody>
      </p:sp>
    </p:spTree>
    <p:extLst>
      <p:ext uri="{BB962C8B-B14F-4D97-AF65-F5344CB8AC3E}">
        <p14:creationId xmlns:p14="http://schemas.microsoft.com/office/powerpoint/2010/main" val="383972850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Дата 3"/>
          <p:cNvSpPr>
            <a:spLocks noGrp="1"/>
          </p:cNvSpPr>
          <p:nvPr>
            <p:ph type="dt" sz="quarter" idx="10"/>
          </p:nvPr>
        </p:nvSpPr>
        <p:spPr/>
        <p:txBody>
          <a:bodyPr/>
          <a:lstStyle/>
          <a:p>
            <a:pPr>
              <a:defRPr/>
            </a:pPr>
            <a:fld id="{7E1A49BF-F72D-4780-AB77-6F58836778EE}" type="datetime1">
              <a:rPr lang="ru-RU" altLang="ru-RU"/>
              <a:pPr>
                <a:defRPr/>
              </a:pPr>
              <a:t>10.02.2015</a:t>
            </a:fld>
            <a:endParaRPr lang="ru-RU" altLang="ru-RU"/>
          </a:p>
        </p:txBody>
      </p:sp>
      <p:sp>
        <p:nvSpPr>
          <p:cNvPr id="9" name="Номер слайда 5"/>
          <p:cNvSpPr>
            <a:spLocks noGrp="1"/>
          </p:cNvSpPr>
          <p:nvPr>
            <p:ph type="sldNum" sz="quarter" idx="12"/>
          </p:nvPr>
        </p:nvSpPr>
        <p:spPr/>
        <p:txBody>
          <a:bodyPr/>
          <a:lstStyle/>
          <a:p>
            <a:pPr>
              <a:defRPr/>
            </a:pPr>
            <a:fld id="{9EBDE491-BCD7-4B2F-902B-3AAE8A8A8A9E}" type="slidenum">
              <a:rPr lang="ru-RU" altLang="ru-RU"/>
              <a:pPr>
                <a:defRPr/>
              </a:pPr>
              <a:t>58</a:t>
            </a:fld>
            <a:endParaRPr lang="ru-RU" altLang="ru-RU"/>
          </a:p>
        </p:txBody>
      </p:sp>
      <p:sp>
        <p:nvSpPr>
          <p:cNvPr id="54274" name="Rectangle 2"/>
          <p:cNvSpPr>
            <a:spLocks noGrp="1" noChangeArrowheads="1"/>
          </p:cNvSpPr>
          <p:nvPr>
            <p:ph type="title"/>
          </p:nvPr>
        </p:nvSpPr>
        <p:spPr/>
        <p:txBody>
          <a:bodyPr/>
          <a:lstStyle/>
          <a:p>
            <a:pPr algn="ctr" eaLnBrk="1" hangingPunct="1">
              <a:defRPr/>
            </a:pPr>
            <a:r>
              <a:rPr lang="ru-RU" altLang="ru-RU" dirty="0" smtClean="0"/>
              <a:t>Вопрос 3</a:t>
            </a:r>
          </a:p>
        </p:txBody>
      </p:sp>
      <p:sp>
        <p:nvSpPr>
          <p:cNvPr id="7173" name="Rectangle 3"/>
          <p:cNvSpPr>
            <a:spLocks noGrp="1" noChangeArrowheads="1"/>
          </p:cNvSpPr>
          <p:nvPr>
            <p:ph type="body" idx="1"/>
          </p:nvPr>
        </p:nvSpPr>
        <p:spPr>
          <a:xfrm>
            <a:off x="1066800" y="2204864"/>
            <a:ext cx="7543800" cy="2519362"/>
          </a:xfrm>
        </p:spPr>
        <p:txBody>
          <a:bodyPr/>
          <a:lstStyle/>
          <a:p>
            <a:pPr marL="0" indent="0" algn="ctr" eaLnBrk="1" hangingPunct="1">
              <a:lnSpc>
                <a:spcPct val="90000"/>
              </a:lnSpc>
              <a:buClr>
                <a:srgbClr val="FFFFCC"/>
              </a:buClr>
              <a:buNone/>
            </a:pPr>
            <a:r>
              <a:rPr lang="ru-RU" sz="4000" dirty="0">
                <a:effectLst/>
                <a:cs typeface="Times New Roman" pitchFamily="18" charset="0"/>
              </a:rPr>
              <a:t>Понятие, виды и общая характеристика </a:t>
            </a:r>
            <a:r>
              <a:rPr lang="ru-RU" sz="4000" dirty="0" smtClean="0">
                <a:effectLst/>
                <a:cs typeface="Times New Roman" pitchFamily="18" charset="0"/>
              </a:rPr>
              <a:t>социальных пособий </a:t>
            </a:r>
            <a:r>
              <a:rPr lang="ru-RU" sz="4000" dirty="0">
                <a:effectLst/>
                <a:cs typeface="Times New Roman" pitchFamily="18" charset="0"/>
              </a:rPr>
              <a:t>и </a:t>
            </a:r>
            <a:r>
              <a:rPr lang="ru-RU" sz="4000" dirty="0" smtClean="0">
                <a:effectLst/>
                <a:cs typeface="Times New Roman" pitchFamily="18" charset="0"/>
              </a:rPr>
              <a:t>компенсаций</a:t>
            </a:r>
            <a:endParaRPr lang="ru-RU" altLang="ru-RU" sz="4000" dirty="0">
              <a:effectLst/>
              <a:cs typeface="Times New Roman" pitchFamily="18" charset="0"/>
            </a:endParaRPr>
          </a:p>
        </p:txBody>
      </p:sp>
      <p:grpSp>
        <p:nvGrpSpPr>
          <p:cNvPr id="7174" name="Group 4"/>
          <p:cNvGrpSpPr>
            <a:grpSpLocks/>
          </p:cNvGrpSpPr>
          <p:nvPr/>
        </p:nvGrpSpPr>
        <p:grpSpPr bwMode="auto">
          <a:xfrm>
            <a:off x="7964488" y="6308725"/>
            <a:ext cx="1071562" cy="447675"/>
            <a:chOff x="2694" y="3797"/>
            <a:chExt cx="1322" cy="545"/>
          </a:xfrm>
        </p:grpSpPr>
        <p:sp>
          <p:nvSpPr>
            <p:cNvPr id="7175" name="Text Box 5"/>
            <p:cNvSpPr txBox="1">
              <a:spLocks noChangeArrowheads="1"/>
            </p:cNvSpPr>
            <p:nvPr/>
          </p:nvSpPr>
          <p:spPr bwMode="auto">
            <a:xfrm>
              <a:off x="2976" y="3896"/>
              <a:ext cx="1040" cy="446"/>
            </a:xfrm>
            <a:prstGeom prst="rect">
              <a:avLst/>
            </a:prstGeom>
            <a:noFill/>
            <a:ln>
              <a:noFill/>
            </a:ln>
            <a:effectLst/>
            <a:extLst>
              <a:ext uri="{909E8E84-426E-40DD-AFC4-6F175D3DCCD1}">
                <a14:hiddenFill xmlns:a14="http://schemas.microsoft.com/office/drawing/2010/main">
                  <a:solidFill>
                    <a:srgbClr val="66CC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99"/>
                    </a:outerShdw>
                  </a:effectLst>
                </a14:hiddenEffects>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tx1"/>
                </a:buClr>
                <a:buChar char="–"/>
                <a:defRPr sz="2800">
                  <a:solidFill>
                    <a:schemeClr val="tx1"/>
                  </a:solidFill>
                  <a:latin typeface="Tahoma" pitchFamily="34"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tx1"/>
                </a:buClr>
                <a:buChar char="–"/>
                <a:defRPr sz="2000">
                  <a:solidFill>
                    <a:schemeClr val="tx1"/>
                  </a:solidFill>
                  <a:latin typeface="Tahoma" pitchFamily="34"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ru-RU" altLang="ru-RU" sz="1800">
                  <a:solidFill>
                    <a:srgbClr val="FFFFFF"/>
                  </a:solidFill>
                  <a:latin typeface="Monotype Corsiva" pitchFamily="66" charset="0"/>
                </a:rPr>
                <a:t>ВГУЭС</a:t>
              </a:r>
              <a:endParaRPr lang="ru-RU" altLang="ru-RU" sz="1800"/>
            </a:p>
          </p:txBody>
        </p:sp>
        <p:pic>
          <p:nvPicPr>
            <p:cNvPr id="7176" name="Picture 6" descr="rspp">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98"/>
            <a:stretch>
              <a:fillRect/>
            </a:stretch>
          </p:blipFill>
          <p:spPr bwMode="auto">
            <a:xfrm>
              <a:off x="2694" y="3797"/>
              <a:ext cx="276" cy="53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0128171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548680"/>
            <a:ext cx="7992888" cy="5262979"/>
          </a:xfrm>
          <a:prstGeom prst="rect">
            <a:avLst/>
          </a:prstGeom>
        </p:spPr>
        <p:txBody>
          <a:bodyPr wrap="square">
            <a:spAutoFit/>
          </a:bodyPr>
          <a:lstStyle/>
          <a:p>
            <a:r>
              <a:rPr lang="ru-RU" sz="2400" b="1" dirty="0">
                <a:solidFill>
                  <a:srgbClr val="FFFF00"/>
                </a:solidFill>
              </a:rPr>
              <a:t>Пособия</a:t>
            </a:r>
            <a:r>
              <a:rPr lang="ru-RU" sz="2400" b="1" dirty="0"/>
              <a:t> — это денежные выплаты, назначаемые гражданам ежемесячно, периодически либо единовременно в установленных законодательством случаях с целью возмещения утраченного заработка либо оказания дополнительной материальной помощи</a:t>
            </a:r>
            <a:r>
              <a:rPr lang="ru-RU" sz="2400" b="1" dirty="0" smtClean="0"/>
              <a:t>.</a:t>
            </a:r>
          </a:p>
          <a:p>
            <a:endParaRPr lang="ru-RU" sz="2400" b="1" dirty="0"/>
          </a:p>
          <a:p>
            <a:r>
              <a:rPr lang="ru-RU" sz="2400" dirty="0"/>
              <a:t>В отличие от пенсий — постоянного и основного источника средств к существованию — пособия, как правило, являются помощью, временно заменяющей утраченный заработок или служащей дополнением к основному источнику средств к существованию (к заработку или пенсии).</a:t>
            </a:r>
            <a:endParaRPr lang="ru-RU" sz="2400" b="1" dirty="0"/>
          </a:p>
        </p:txBody>
      </p:sp>
    </p:spTree>
    <p:extLst>
      <p:ext uri="{BB962C8B-B14F-4D97-AF65-F5344CB8AC3E}">
        <p14:creationId xmlns:p14="http://schemas.microsoft.com/office/powerpoint/2010/main" val="83510565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548680"/>
            <a:ext cx="7992888" cy="5940088"/>
          </a:xfrm>
          <a:prstGeom prst="rect">
            <a:avLst/>
          </a:prstGeom>
        </p:spPr>
        <p:txBody>
          <a:bodyPr wrap="square">
            <a:spAutoFit/>
          </a:bodyPr>
          <a:lstStyle/>
          <a:p>
            <a:r>
              <a:rPr lang="ru-RU" sz="2000" b="1" dirty="0">
                <a:solidFill>
                  <a:srgbClr val="FFFF00"/>
                </a:solidFill>
              </a:rPr>
              <a:t>Анализ нормативных правовых актов, регулирующих предоставление отдельных видов пособий, показывает, что для пособий свойственны следующие специфические признаки:</a:t>
            </a:r>
          </a:p>
          <a:p>
            <a:r>
              <a:rPr lang="ru-RU" sz="2000" b="1" dirty="0"/>
              <a:t>1) пособия представляют собой денежные выплаты гражданам в установленных законом случаях и размерах;</a:t>
            </a:r>
          </a:p>
          <a:p>
            <a:r>
              <a:rPr lang="ru-RU" sz="2000" b="1" dirty="0"/>
              <a:t>2) пособия, как правило, являются помощью, временно заменяющей оплату по труду либо служащей дополнением к основным источникам средств к существованию в связи с обстоятельствами, поименованными в законе;</a:t>
            </a:r>
          </a:p>
          <a:p>
            <a:r>
              <a:rPr lang="ru-RU" sz="2000" b="1" dirty="0"/>
              <a:t>3) пособия выплачиваются из нескольких источников;</a:t>
            </a:r>
          </a:p>
          <a:p>
            <a:r>
              <a:rPr lang="ru-RU" sz="2000" b="1" dirty="0"/>
              <a:t>4) пособия различных видов существенно отличаются друг от друга по целевому назначению, основаниям предоставления, способам определения их размера, периодичностью их выплаты;</a:t>
            </a:r>
          </a:p>
          <a:p>
            <a:r>
              <a:rPr lang="ru-RU" sz="2000" b="1" dirty="0"/>
              <a:t>5) пособия исчисляются либо на основе индивидуального заработка, либо устанавливаются в твердом размере.</a:t>
            </a:r>
          </a:p>
        </p:txBody>
      </p:sp>
    </p:spTree>
    <p:extLst>
      <p:ext uri="{BB962C8B-B14F-4D97-AF65-F5344CB8AC3E}">
        <p14:creationId xmlns:p14="http://schemas.microsoft.com/office/powerpoint/2010/main" val="9627625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7992888" cy="5632311"/>
          </a:xfrm>
          <a:prstGeom prst="rect">
            <a:avLst/>
          </a:prstGeom>
        </p:spPr>
        <p:txBody>
          <a:bodyPr wrap="square">
            <a:spAutoFit/>
          </a:bodyPr>
          <a:lstStyle/>
          <a:p>
            <a:r>
              <a:rPr lang="ru-RU" sz="2000" b="1" dirty="0">
                <a:solidFill>
                  <a:srgbClr val="FFFF00"/>
                </a:solidFill>
              </a:rPr>
              <a:t>Многочисленные виды пособий по системе социального обеспечения могут быть классифицированы по различным основаниям</a:t>
            </a:r>
            <a:r>
              <a:rPr lang="ru-RU" sz="2000" b="1" dirty="0" smtClean="0">
                <a:solidFill>
                  <a:srgbClr val="FFFF00"/>
                </a:solidFill>
              </a:rPr>
              <a:t>:</a:t>
            </a:r>
          </a:p>
          <a:p>
            <a:pPr marL="342900" indent="-342900">
              <a:buFont typeface="Wingdings" panose="05000000000000000000" pitchFamily="2" charset="2"/>
              <a:buChar char="Ø"/>
            </a:pPr>
            <a:r>
              <a:rPr lang="ru-RU" sz="2000" dirty="0" smtClean="0"/>
              <a:t>по </a:t>
            </a:r>
            <a:r>
              <a:rPr lang="ru-RU" sz="2000" dirty="0"/>
              <a:t>целевому назначению пособия (пособия, компенсирующие заработок полностью или частично, и пособия, предоставляемые как дополнительная материальная помощь);</a:t>
            </a:r>
          </a:p>
          <a:p>
            <a:pPr marL="342900" indent="-342900">
              <a:buFont typeface="Wingdings" panose="05000000000000000000" pitchFamily="2" charset="2"/>
              <a:buChar char="Ø"/>
            </a:pPr>
            <a:r>
              <a:rPr lang="ru-RU" sz="2000" dirty="0"/>
              <a:t>по продолжительности выплаты пособия единовременные (пособие на погребение, при рождение ребенка, женщинам, вставшим на учет в ранние сроки беременности), ежемесячные (пособие по безработице, на детей), периодические (пособие по временной нетрудоспособности, по беременности и родам);</a:t>
            </a:r>
          </a:p>
          <a:p>
            <a:pPr marL="342900" indent="-342900">
              <a:buFont typeface="Wingdings" panose="05000000000000000000" pitchFamily="2" charset="2"/>
              <a:buChar char="Ø"/>
            </a:pPr>
            <a:r>
              <a:rPr lang="ru-RU" sz="2000" dirty="0"/>
              <a:t>по источнику их выплаты (пособия из внебюджетных фондов, пособия из государственного бюджета) и др</a:t>
            </a:r>
            <a:r>
              <a:rPr lang="ru-RU" sz="2000" dirty="0" smtClean="0"/>
              <a:t>.</a:t>
            </a:r>
          </a:p>
          <a:p>
            <a:endParaRPr lang="ru-RU" sz="2000" dirty="0"/>
          </a:p>
          <a:p>
            <a:r>
              <a:rPr lang="ru-RU" sz="2000" dirty="0"/>
              <a:t>Перечень пособий не является исчерпывающим и дополняется в связи с возникновением необходимости осуществления социальной поддержки какой-либо категории граждан.</a:t>
            </a:r>
          </a:p>
        </p:txBody>
      </p:sp>
    </p:spTree>
    <p:extLst>
      <p:ext uri="{BB962C8B-B14F-4D97-AF65-F5344CB8AC3E}">
        <p14:creationId xmlns:p14="http://schemas.microsoft.com/office/powerpoint/2010/main" val="109985461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332656"/>
            <a:ext cx="7992888" cy="5940088"/>
          </a:xfrm>
          <a:prstGeom prst="rect">
            <a:avLst/>
          </a:prstGeom>
        </p:spPr>
        <p:txBody>
          <a:bodyPr wrap="square">
            <a:spAutoFit/>
          </a:bodyPr>
          <a:lstStyle/>
          <a:p>
            <a:r>
              <a:rPr lang="ru-RU" sz="2000" b="1" dirty="0">
                <a:solidFill>
                  <a:srgbClr val="FFFF00"/>
                </a:solidFill>
              </a:rPr>
              <a:t>Действующим законодательством предусмотрены следующие виды пособий:</a:t>
            </a:r>
          </a:p>
          <a:p>
            <a:pPr marL="342900" indent="-342900">
              <a:buFont typeface="Wingdings" panose="05000000000000000000" pitchFamily="2" charset="2"/>
              <a:buChar char="Ø"/>
            </a:pPr>
            <a:r>
              <a:rPr lang="ru-RU" sz="2000" dirty="0"/>
              <a:t>пособие по беременности и родам;</a:t>
            </a:r>
          </a:p>
          <a:p>
            <a:pPr marL="342900" indent="-342900">
              <a:buFont typeface="Wingdings" panose="05000000000000000000" pitchFamily="2" charset="2"/>
              <a:buChar char="Ø"/>
            </a:pPr>
            <a:r>
              <a:rPr lang="ru-RU" sz="2000" dirty="0" smtClean="0"/>
              <a:t>пособие </a:t>
            </a:r>
            <a:r>
              <a:rPr lang="ru-RU" sz="2000" dirty="0"/>
              <a:t>по временной нетрудоспособности;</a:t>
            </a:r>
          </a:p>
          <a:p>
            <a:pPr marL="342900" indent="-342900">
              <a:buFont typeface="Wingdings" panose="05000000000000000000" pitchFamily="2" charset="2"/>
              <a:buChar char="Ø"/>
            </a:pPr>
            <a:r>
              <a:rPr lang="ru-RU" sz="2000" dirty="0" smtClean="0"/>
              <a:t>единовременное </a:t>
            </a:r>
            <a:r>
              <a:rPr lang="ru-RU" sz="2000" dirty="0"/>
              <a:t>пособие женщинам, вставшим на учет в медицинских учреждениях в ранние сроки беременности;</a:t>
            </a:r>
          </a:p>
          <a:p>
            <a:pPr marL="342900" indent="-342900">
              <a:buFont typeface="Wingdings" panose="05000000000000000000" pitchFamily="2" charset="2"/>
              <a:buChar char="Ø"/>
            </a:pPr>
            <a:r>
              <a:rPr lang="ru-RU" sz="2000" dirty="0"/>
              <a:t>единовременное пособие при рождении ребенка;</a:t>
            </a:r>
          </a:p>
          <a:p>
            <a:pPr marL="342900" indent="-342900">
              <a:buFont typeface="Wingdings" panose="05000000000000000000" pitchFamily="2" charset="2"/>
              <a:buChar char="Ø"/>
            </a:pPr>
            <a:r>
              <a:rPr lang="ru-RU" sz="2000" dirty="0"/>
              <a:t>ежемесячное пособие на период отпуска по уходу за ребенком до достижения им возраста полутора лет;</a:t>
            </a:r>
          </a:p>
          <a:p>
            <a:pPr marL="342900" indent="-342900">
              <a:buFont typeface="Wingdings" panose="05000000000000000000" pitchFamily="2" charset="2"/>
              <a:buChar char="Ø"/>
            </a:pPr>
            <a:r>
              <a:rPr lang="ru-RU" sz="2000" dirty="0"/>
              <a:t>ежемесячное пособие на ребенка;</a:t>
            </a:r>
          </a:p>
          <a:p>
            <a:pPr marL="342900" indent="-342900">
              <a:buFont typeface="Wingdings" panose="05000000000000000000" pitchFamily="2" charset="2"/>
              <a:buChar char="Ø"/>
            </a:pPr>
            <a:r>
              <a:rPr lang="ru-RU" sz="2000" dirty="0"/>
              <a:t>пособие по безработице;</a:t>
            </a:r>
          </a:p>
          <a:p>
            <a:pPr marL="342900" indent="-342900">
              <a:buFont typeface="Wingdings" panose="05000000000000000000" pitchFamily="2" charset="2"/>
              <a:buChar char="Ø"/>
            </a:pPr>
            <a:r>
              <a:rPr lang="ru-RU" sz="2000" dirty="0" smtClean="0"/>
              <a:t>единовременное пособие медицинским работникам, заразившимся вирусом иммунодефицита человека при исполнении своих служебных обязанностей;</a:t>
            </a:r>
            <a:endParaRPr lang="ru-RU" sz="2000" dirty="0"/>
          </a:p>
          <a:p>
            <a:pPr marL="342900" indent="-342900">
              <a:buFont typeface="Wingdings" panose="05000000000000000000" pitchFamily="2" charset="2"/>
              <a:buChar char="Ø"/>
            </a:pPr>
            <a:r>
              <a:rPr lang="ru-RU" sz="2000" dirty="0" smtClean="0"/>
              <a:t>единовременное </a:t>
            </a:r>
            <a:r>
              <a:rPr lang="ru-RU" sz="2000" dirty="0"/>
              <a:t>пособие гражданам при возникновении поствакционального осложнения;</a:t>
            </a:r>
          </a:p>
          <a:p>
            <a:pPr marL="342900" indent="-342900">
              <a:buFont typeface="Wingdings" panose="05000000000000000000" pitchFamily="2" charset="2"/>
              <a:buChar char="Ø"/>
            </a:pPr>
            <a:r>
              <a:rPr lang="ru-RU" sz="2000" dirty="0"/>
              <a:t>единовременное пособие гражданам, привлеченным для борьбы с терроризмом;</a:t>
            </a:r>
          </a:p>
          <a:p>
            <a:pPr marL="342900" indent="-342900">
              <a:buFont typeface="Wingdings" panose="05000000000000000000" pitchFamily="2" charset="2"/>
              <a:buChar char="Ø"/>
            </a:pPr>
            <a:r>
              <a:rPr lang="ru-RU" sz="2000" dirty="0"/>
              <a:t>социальное пособие на погребение и др.</a:t>
            </a:r>
          </a:p>
        </p:txBody>
      </p:sp>
    </p:spTree>
    <p:extLst>
      <p:ext uri="{BB962C8B-B14F-4D97-AF65-F5344CB8AC3E}">
        <p14:creationId xmlns:p14="http://schemas.microsoft.com/office/powerpoint/2010/main" val="36075014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980728"/>
            <a:ext cx="7560840" cy="4524315"/>
          </a:xfrm>
          <a:prstGeom prst="rect">
            <a:avLst/>
          </a:prstGeom>
        </p:spPr>
        <p:txBody>
          <a:bodyPr wrap="square">
            <a:spAutoFit/>
          </a:bodyPr>
          <a:lstStyle/>
          <a:p>
            <a:pPr algn="ctr"/>
            <a:r>
              <a:rPr lang="ru-RU" sz="3600" b="1" dirty="0">
                <a:solidFill>
                  <a:srgbClr val="FFFF00"/>
                </a:solidFill>
              </a:rPr>
              <a:t>Федеральный закон от 29.12.2006 N </a:t>
            </a:r>
            <a:r>
              <a:rPr lang="ru-RU" sz="3600" b="1" dirty="0" smtClean="0">
                <a:solidFill>
                  <a:srgbClr val="FFFF00"/>
                </a:solidFill>
              </a:rPr>
              <a:t>255-ФЗ </a:t>
            </a:r>
            <a:r>
              <a:rPr lang="ru-RU" sz="3600" b="1" dirty="0">
                <a:solidFill>
                  <a:srgbClr val="FFFF00"/>
                </a:solidFill>
              </a:rPr>
              <a:t>"Об обязательном социальном страховании на случай временной нетрудоспособности и в связи с материнством"</a:t>
            </a:r>
            <a:br>
              <a:rPr lang="ru-RU" sz="3600" b="1" dirty="0">
                <a:solidFill>
                  <a:srgbClr val="FFFF00"/>
                </a:solidFill>
              </a:rPr>
            </a:br>
            <a:endParaRPr lang="ru-RU" sz="3600" b="1" dirty="0">
              <a:solidFill>
                <a:srgbClr val="FFFF00"/>
              </a:solidFill>
            </a:endParaRPr>
          </a:p>
        </p:txBody>
      </p:sp>
    </p:spTree>
    <p:extLst>
      <p:ext uri="{BB962C8B-B14F-4D97-AF65-F5344CB8AC3E}">
        <p14:creationId xmlns:p14="http://schemas.microsoft.com/office/powerpoint/2010/main" val="26254371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98069" y="332656"/>
            <a:ext cx="5013745"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dirty="0">
              <a:solidFill>
                <a:srgbClr val="FFFF00"/>
              </a:solidFill>
            </a:endParaRPr>
          </a:p>
        </p:txBody>
      </p:sp>
      <p:sp>
        <p:nvSpPr>
          <p:cNvPr id="5" name="Прямоугольник 4"/>
          <p:cNvSpPr/>
          <p:nvPr/>
        </p:nvSpPr>
        <p:spPr>
          <a:xfrm>
            <a:off x="683568" y="728567"/>
            <a:ext cx="7848058" cy="5632311"/>
          </a:xfrm>
          <a:prstGeom prst="rect">
            <a:avLst/>
          </a:prstGeom>
        </p:spPr>
        <p:txBody>
          <a:bodyPr wrap="square">
            <a:spAutoFit/>
          </a:bodyPr>
          <a:lstStyle/>
          <a:p>
            <a:pPr indent="337661">
              <a:spcAft>
                <a:spcPts val="0"/>
              </a:spcAft>
            </a:pPr>
            <a:r>
              <a:rPr lang="ru-RU" b="1" dirty="0">
                <a:latin typeface="Times New Roman" panose="02020603050405020304" pitchFamily="18" charset="0"/>
                <a:ea typeface="Times New Roman" panose="02020603050405020304" pitchFamily="18" charset="0"/>
              </a:rPr>
              <a:t>Право на пособие имеют женщины, подлежащие обязательному социальному страхованию в связи с материнством (далее - застрахованные лица).</a:t>
            </a:r>
          </a:p>
          <a:p>
            <a:pPr indent="337661">
              <a:spcAft>
                <a:spcPts val="0"/>
              </a:spcAft>
            </a:pPr>
            <a:r>
              <a:rPr lang="ru-RU" b="1" dirty="0">
                <a:latin typeface="Times New Roman" panose="02020603050405020304" pitchFamily="18" charset="0"/>
                <a:ea typeface="Times New Roman" panose="02020603050405020304" pitchFamily="18" charset="0"/>
              </a:rPr>
              <a:t>Застрахованными лицами являются граждане Российской Федерации, а также постоянно или временно проживающие на территории Российской Федерации иностранные граждане и лица без гражданства:</a:t>
            </a:r>
          </a:p>
          <a:p>
            <a:pPr indent="257175">
              <a:spcAft>
                <a:spcPts val="0"/>
              </a:spcAft>
            </a:pPr>
            <a:r>
              <a:rPr lang="ru-RU" b="1" dirty="0">
                <a:latin typeface="Times New Roman" panose="02020603050405020304" pitchFamily="18" charset="0"/>
                <a:ea typeface="Times New Roman" panose="02020603050405020304" pitchFamily="18" charset="0"/>
              </a:rPr>
              <a:t> 1)  лица, работающие по трудовым договорам, в том числе руководители организаций, являющиеся единственными участниками (учредителями), членами организаций, собственниками их имущества;</a:t>
            </a:r>
          </a:p>
          <a:p>
            <a:pPr>
              <a:spcAft>
                <a:spcPts val="0"/>
              </a:spcAft>
            </a:pPr>
            <a:r>
              <a:rPr lang="ru-RU" b="1" dirty="0">
                <a:latin typeface="Times New Roman" panose="02020603050405020304" pitchFamily="18" charset="0"/>
                <a:ea typeface="Times New Roman" panose="02020603050405020304" pitchFamily="18" charset="0"/>
              </a:rPr>
              <a:t>        2)    гражданские служащие, муниципальные служащие;</a:t>
            </a:r>
          </a:p>
          <a:p>
            <a:pPr>
              <a:spcAft>
                <a:spcPts val="0"/>
              </a:spcAft>
            </a:pPr>
            <a:r>
              <a:rPr lang="ru-RU" b="1" dirty="0">
                <a:latin typeface="Times New Roman" panose="02020603050405020304" pitchFamily="18" charset="0"/>
                <a:ea typeface="Times New Roman" panose="02020603050405020304" pitchFamily="18" charset="0"/>
              </a:rPr>
              <a:t>        3) лица, замещающие государственные должности Российской Федерации, государственные должности субъекта Российской Федерации, а также муниципальные должности, замещаемые на постоянной основе;</a:t>
            </a:r>
          </a:p>
          <a:p>
            <a:pPr>
              <a:spcAft>
                <a:spcPts val="0"/>
              </a:spcAft>
            </a:pPr>
            <a:r>
              <a:rPr lang="ru-RU" b="1" dirty="0">
                <a:latin typeface="Times New Roman" panose="02020603050405020304" pitchFamily="18" charset="0"/>
                <a:ea typeface="Times New Roman" panose="02020603050405020304" pitchFamily="18" charset="0"/>
              </a:rPr>
              <a:t>        4) члены производственного кооператива, принимающие личное трудовое участие в его деятельности;</a:t>
            </a:r>
          </a:p>
          <a:p>
            <a:pPr>
              <a:spcAft>
                <a:spcPts val="0"/>
              </a:spcAft>
            </a:pPr>
            <a:r>
              <a:rPr lang="ru-RU" b="1" dirty="0">
                <a:latin typeface="Times New Roman" panose="02020603050405020304" pitchFamily="18" charset="0"/>
                <a:ea typeface="Times New Roman" panose="02020603050405020304" pitchFamily="18" charset="0"/>
              </a:rPr>
              <a:t>        5)   священнослужители;</a:t>
            </a:r>
          </a:p>
          <a:p>
            <a:pPr>
              <a:spcAft>
                <a:spcPts val="0"/>
              </a:spcAft>
            </a:pPr>
            <a:r>
              <a:rPr lang="ru-RU" b="1" dirty="0">
                <a:latin typeface="Times New Roman" panose="02020603050405020304" pitchFamily="18" charset="0"/>
                <a:ea typeface="Times New Roman" panose="02020603050405020304" pitchFamily="18" charset="0"/>
              </a:rPr>
              <a:t>        6) лица, осужденные к лишению свободы и привлеченные к оплачиваемому труду.</a:t>
            </a:r>
            <a:endParaRPr lang="ru-RU"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631855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07704" y="332656"/>
            <a:ext cx="5013745"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dirty="0">
              <a:solidFill>
                <a:srgbClr val="FFFF00"/>
              </a:solidFill>
            </a:endParaRPr>
          </a:p>
        </p:txBody>
      </p:sp>
      <p:sp>
        <p:nvSpPr>
          <p:cNvPr id="5" name="Прямоугольник 4"/>
          <p:cNvSpPr/>
          <p:nvPr/>
        </p:nvSpPr>
        <p:spPr>
          <a:xfrm>
            <a:off x="490547" y="888408"/>
            <a:ext cx="7848058" cy="923330"/>
          </a:xfrm>
          <a:prstGeom prst="rect">
            <a:avLst/>
          </a:prstGeom>
        </p:spPr>
        <p:txBody>
          <a:bodyPr wrap="square">
            <a:spAutoFit/>
          </a:bodyPr>
          <a:lstStyle/>
          <a:p>
            <a:pPr algn="ctr"/>
            <a:r>
              <a:rPr lang="ru-RU" b="1" dirty="0"/>
              <a:t>Назначение и выплата пособия осуществляются работодателем по месту работы (службы) застрахованного лица</a:t>
            </a:r>
            <a:endParaRPr lang="ru-RU" dirty="0"/>
          </a:p>
        </p:txBody>
      </p:sp>
      <p:sp>
        <p:nvSpPr>
          <p:cNvPr id="2" name="Прямоугольник 1"/>
          <p:cNvSpPr/>
          <p:nvPr/>
        </p:nvSpPr>
        <p:spPr>
          <a:xfrm>
            <a:off x="403413" y="1998159"/>
            <a:ext cx="8390965" cy="3970318"/>
          </a:xfrm>
          <a:prstGeom prst="rect">
            <a:avLst/>
          </a:prstGeom>
        </p:spPr>
        <p:txBody>
          <a:bodyPr wrap="square">
            <a:spAutoFit/>
          </a:bodyPr>
          <a:lstStyle/>
          <a:p>
            <a:pPr indent="337661" algn="just">
              <a:spcAft>
                <a:spcPts val="0"/>
              </a:spcAft>
            </a:pPr>
            <a:r>
              <a:rPr lang="ru-RU" b="1" dirty="0">
                <a:latin typeface="Times New Roman" panose="02020603050405020304" pitchFamily="18" charset="0"/>
                <a:ea typeface="Times New Roman" panose="02020603050405020304" pitchFamily="18" charset="0"/>
              </a:rPr>
              <a:t>Пособие выплачивается застрахованной женщине за весь период отпуска по беременности и родам продолжительностью 70 (в случае многоплодной беременности - 84) календарных дней до родов и 70 (в случае осложненных родов - 86, при рождении двух или более детей - 110) календарных дней после родов. </a:t>
            </a:r>
          </a:p>
          <a:p>
            <a:pPr indent="337661" algn="just">
              <a:spcAft>
                <a:spcPts val="0"/>
              </a:spcAft>
            </a:pPr>
            <a:r>
              <a:rPr lang="ru-RU" b="1" dirty="0">
                <a:latin typeface="Times New Roman" panose="02020603050405020304" pitchFamily="18" charset="0"/>
                <a:ea typeface="Times New Roman" panose="02020603050405020304" pitchFamily="18" charset="0"/>
              </a:rPr>
              <a:t>Отпуск по беременности и родам исчисляется суммарно и предоставляется женщине полностью независимо от числа дней, фактически использованных до родов.</a:t>
            </a:r>
          </a:p>
          <a:p>
            <a:pPr indent="337661" algn="just">
              <a:spcAft>
                <a:spcPts val="0"/>
              </a:spcAft>
            </a:pPr>
            <a:r>
              <a:rPr lang="ru-RU" b="1" dirty="0">
                <a:latin typeface="Times New Roman" panose="02020603050405020304" pitchFamily="18" charset="0"/>
                <a:ea typeface="Times New Roman" panose="02020603050405020304" pitchFamily="18" charset="0"/>
              </a:rPr>
              <a:t>При усыновлении ребенка (детей) в возрасте до трех месяцев пособие по беременности и родам выплачивается со дня его усыновления и до истечения 70 (в случае одновременного усыновления двух и более детей - 110) календарных дней со дня рождения ребенка (детей). </a:t>
            </a:r>
          </a:p>
          <a:p>
            <a:pPr indent="337661" algn="just">
              <a:spcAft>
                <a:spcPts val="0"/>
              </a:spcAft>
            </a:pPr>
            <a:r>
              <a:rPr lang="ru-RU" b="1" dirty="0">
                <a:latin typeface="Times New Roman" panose="02020603050405020304" pitchFamily="18" charset="0"/>
                <a:ea typeface="Times New Roman" panose="02020603050405020304" pitchFamily="18" charset="0"/>
              </a:rPr>
              <a:t>В случае усыновления ребенка обоими супругами пособие выдается тому супругу, которому предоставлен отпуск в связи с усыновлением ребенка. </a:t>
            </a:r>
          </a:p>
        </p:txBody>
      </p:sp>
    </p:spTree>
    <p:extLst>
      <p:ext uri="{BB962C8B-B14F-4D97-AF65-F5344CB8AC3E}">
        <p14:creationId xmlns:p14="http://schemas.microsoft.com/office/powerpoint/2010/main" val="29391138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79712" y="476672"/>
            <a:ext cx="5013745"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dirty="0">
              <a:solidFill>
                <a:srgbClr val="FFFF00"/>
              </a:solidFill>
            </a:endParaRPr>
          </a:p>
        </p:txBody>
      </p:sp>
      <p:sp>
        <p:nvSpPr>
          <p:cNvPr id="2" name="Прямоугольник 1"/>
          <p:cNvSpPr/>
          <p:nvPr/>
        </p:nvSpPr>
        <p:spPr>
          <a:xfrm>
            <a:off x="467544" y="1268760"/>
            <a:ext cx="8390965" cy="4293483"/>
          </a:xfrm>
          <a:prstGeom prst="rect">
            <a:avLst/>
          </a:prstGeom>
        </p:spPr>
        <p:txBody>
          <a:bodyPr wrap="square">
            <a:spAutoFit/>
          </a:bodyPr>
          <a:lstStyle/>
          <a:p>
            <a:r>
              <a:rPr lang="ru-RU" sz="2100" b="1" u="sng" dirty="0"/>
              <a:t>Работодатель</a:t>
            </a:r>
            <a:r>
              <a:rPr lang="ru-RU" sz="2100" b="1" dirty="0"/>
              <a:t> назначает пособие в течение 10 календарных дней со дня обращения застрахованного лица за его получением с необходимыми документами. Выплата пособий осуществляется страхователем в ближайший после назначения пособий день, установленный для выплаты заработной платы.</a:t>
            </a:r>
          </a:p>
          <a:p>
            <a:endParaRPr lang="ru-RU" sz="2100" b="1" dirty="0"/>
          </a:p>
          <a:p>
            <a:r>
              <a:rPr lang="ru-RU" sz="2100" b="1" dirty="0"/>
              <a:t>Работодатель осуществляет выплату пособия застрахованному лицу в порядке, установленном для выплаты работникам заработной платы (через кассу организации, путем перечисления на лицевой счет в Сбербанке России или ином кредитном банке, перечислением на пластиковую банковскую карту).</a:t>
            </a:r>
          </a:p>
        </p:txBody>
      </p:sp>
    </p:spTree>
    <p:extLst>
      <p:ext uri="{BB962C8B-B14F-4D97-AF65-F5344CB8AC3E}">
        <p14:creationId xmlns:p14="http://schemas.microsoft.com/office/powerpoint/2010/main" val="38091106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59748" y="188640"/>
            <a:ext cx="5013745"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dirty="0">
              <a:solidFill>
                <a:srgbClr val="FFFF00"/>
              </a:solidFill>
            </a:endParaRPr>
          </a:p>
        </p:txBody>
      </p:sp>
      <p:sp>
        <p:nvSpPr>
          <p:cNvPr id="3" name="Прямоугольник 2"/>
          <p:cNvSpPr/>
          <p:nvPr/>
        </p:nvSpPr>
        <p:spPr>
          <a:xfrm>
            <a:off x="403410" y="980728"/>
            <a:ext cx="8326419" cy="5355312"/>
          </a:xfrm>
          <a:prstGeom prst="rect">
            <a:avLst/>
          </a:prstGeom>
        </p:spPr>
        <p:txBody>
          <a:bodyPr wrap="square">
            <a:spAutoFit/>
          </a:bodyPr>
          <a:lstStyle/>
          <a:p>
            <a:pPr indent="337661" algn="just">
              <a:spcAft>
                <a:spcPts val="0"/>
              </a:spcAft>
            </a:pPr>
            <a:r>
              <a:rPr lang="ru-RU" b="1" dirty="0">
                <a:latin typeface="Times New Roman" panose="02020603050405020304" pitchFamily="18" charset="0"/>
                <a:ea typeface="Times New Roman" panose="02020603050405020304" pitchFamily="18" charset="0"/>
              </a:rPr>
              <a:t>Пособие выплачивается в размере </a:t>
            </a:r>
            <a:r>
              <a:rPr lang="ru-RU" b="1" dirty="0">
                <a:solidFill>
                  <a:srgbClr val="FFFF00"/>
                </a:solidFill>
                <a:latin typeface="Times New Roman" panose="02020603050405020304" pitchFamily="18" charset="0"/>
                <a:ea typeface="Times New Roman" panose="02020603050405020304" pitchFamily="18" charset="0"/>
              </a:rPr>
              <a:t>100 процентов среднего заработка</a:t>
            </a:r>
            <a:r>
              <a:rPr lang="ru-RU" b="1" dirty="0">
                <a:latin typeface="Times New Roman" panose="02020603050405020304" pitchFamily="18" charset="0"/>
                <a:ea typeface="Times New Roman" panose="02020603050405020304" pitchFamily="18" charset="0"/>
              </a:rPr>
              <a:t>, на который начисляются страховые взносы на обязательное социальное страхование на случай временной нетрудоспособности и в связи с материнством. </a:t>
            </a:r>
          </a:p>
          <a:p>
            <a:pPr indent="337661" algn="just">
              <a:spcAft>
                <a:spcPts val="0"/>
              </a:spcAft>
            </a:pPr>
            <a:endParaRPr lang="ru-RU" b="1" dirty="0">
              <a:latin typeface="Times New Roman" panose="02020603050405020304" pitchFamily="18" charset="0"/>
              <a:ea typeface="Times New Roman" panose="02020603050405020304" pitchFamily="18" charset="0"/>
            </a:endParaRPr>
          </a:p>
          <a:p>
            <a:pPr indent="337661" algn="just">
              <a:spcAft>
                <a:spcPts val="0"/>
              </a:spcAft>
            </a:pPr>
            <a:r>
              <a:rPr lang="ru-RU" b="1" dirty="0">
                <a:latin typeface="Times New Roman" panose="02020603050405020304" pitchFamily="18" charset="0"/>
                <a:ea typeface="Times New Roman" panose="02020603050405020304" pitchFamily="18" charset="0"/>
              </a:rPr>
              <a:t>Застрахованной женщине, имеющей страховой стаж </a:t>
            </a:r>
            <a:r>
              <a:rPr lang="ru-RU" b="1" dirty="0">
                <a:solidFill>
                  <a:srgbClr val="FFFF00"/>
                </a:solidFill>
                <a:latin typeface="Times New Roman" panose="02020603050405020304" pitchFamily="18" charset="0"/>
                <a:ea typeface="Times New Roman" panose="02020603050405020304" pitchFamily="18" charset="0"/>
              </a:rPr>
              <a:t>менее шести месяцев</a:t>
            </a:r>
            <a:r>
              <a:rPr lang="ru-RU" b="1" dirty="0">
                <a:latin typeface="Times New Roman" panose="02020603050405020304" pitchFamily="18" charset="0"/>
                <a:ea typeface="Times New Roman" panose="02020603050405020304" pitchFamily="18" charset="0"/>
              </a:rPr>
              <a:t>, пособие выплачивается в размере, не превышающем за полный календарный месяц минимального размера оплаты труда (далее – МРОТ), установленного федеральным законом, а в районах и местностях, в которых в установленном порядке применяются районные коэффициенты к заработной плате, в размере, не превышающем МРОТ с учетом этих коэффициентов.</a:t>
            </a:r>
          </a:p>
          <a:p>
            <a:pPr indent="337661" algn="just">
              <a:spcAft>
                <a:spcPts val="0"/>
              </a:spcAft>
            </a:pPr>
            <a:endParaRPr lang="ru-RU" b="1" dirty="0">
              <a:latin typeface="Times New Roman" panose="02020603050405020304" pitchFamily="18" charset="0"/>
              <a:ea typeface="Times New Roman" panose="02020603050405020304" pitchFamily="18" charset="0"/>
            </a:endParaRPr>
          </a:p>
          <a:p>
            <a:pPr indent="257175" algn="just">
              <a:spcAft>
                <a:spcPts val="0"/>
              </a:spcAft>
            </a:pPr>
            <a:r>
              <a:rPr lang="ru-RU" b="1" dirty="0">
                <a:latin typeface="Times New Roman" panose="02020603050405020304" pitchFamily="18" charset="0"/>
                <a:ea typeface="Times New Roman" panose="02020603050405020304" pitchFamily="18" charset="0"/>
              </a:rPr>
              <a:t>	В случае если женщина в расчетном периоде не имела заработка, а также в случае если средний заработок, рассчитанный за этот период, в расчете за полный календарный месяц ниже </a:t>
            </a:r>
            <a:r>
              <a:rPr lang="ru-RU" b="1" dirty="0">
                <a:latin typeface="Times New Roman" panose="02020603050405020304" pitchFamily="18" charset="0"/>
                <a:ea typeface="Times New Roman" panose="02020603050405020304" pitchFamily="18" charset="0"/>
                <a:hlinkClick r:id="rId2"/>
              </a:rPr>
              <a:t>МРОТ</a:t>
            </a:r>
            <a:r>
              <a:rPr lang="ru-RU" b="1" dirty="0">
                <a:latin typeface="Times New Roman" panose="02020603050405020304" pitchFamily="18" charset="0"/>
                <a:ea typeface="Times New Roman" panose="02020603050405020304" pitchFamily="18" charset="0"/>
              </a:rPr>
              <a:t>, установленного федеральным законом на день наступления страхового случая, средний заработок, исходя из которого исчисляются пособия, принимается равным </a:t>
            </a:r>
            <a:r>
              <a:rPr lang="ru-RU" b="1" dirty="0">
                <a:latin typeface="Times New Roman" panose="02020603050405020304" pitchFamily="18" charset="0"/>
                <a:ea typeface="Times New Roman" panose="02020603050405020304" pitchFamily="18" charset="0"/>
                <a:hlinkClick r:id="rId2"/>
              </a:rPr>
              <a:t>МРОТ</a:t>
            </a:r>
            <a:r>
              <a:rPr lang="ru-RU" b="1" dirty="0">
                <a:latin typeface="Times New Roman" panose="02020603050405020304" pitchFamily="18" charset="0"/>
                <a:ea typeface="Times New Roman" panose="02020603050405020304" pitchFamily="18" charset="0"/>
              </a:rPr>
              <a:t>, установленному федеральным законом на день наступления страхового случая с учетом районных коэффициентов.</a:t>
            </a:r>
          </a:p>
        </p:txBody>
      </p:sp>
    </p:spTree>
    <p:extLst>
      <p:ext uri="{BB962C8B-B14F-4D97-AF65-F5344CB8AC3E}">
        <p14:creationId xmlns:p14="http://schemas.microsoft.com/office/powerpoint/2010/main" val="6714927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79712" y="332656"/>
            <a:ext cx="5013745"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dirty="0">
              <a:solidFill>
                <a:srgbClr val="FFFF00"/>
              </a:solidFill>
            </a:endParaRPr>
          </a:p>
        </p:txBody>
      </p:sp>
      <p:sp>
        <p:nvSpPr>
          <p:cNvPr id="2" name="Прямоугольник 1"/>
          <p:cNvSpPr/>
          <p:nvPr/>
        </p:nvSpPr>
        <p:spPr>
          <a:xfrm>
            <a:off x="541217" y="836712"/>
            <a:ext cx="7890734" cy="5355312"/>
          </a:xfrm>
          <a:prstGeom prst="rect">
            <a:avLst/>
          </a:prstGeom>
        </p:spPr>
        <p:txBody>
          <a:bodyPr wrap="square">
            <a:spAutoFit/>
          </a:bodyPr>
          <a:lstStyle/>
          <a:p>
            <a:pPr indent="337661" algn="just">
              <a:spcAft>
                <a:spcPts val="0"/>
              </a:spcAft>
            </a:pPr>
            <a:r>
              <a:rPr lang="ru-RU" b="1" dirty="0">
                <a:latin typeface="Times New Roman" panose="02020603050405020304" pitchFamily="18" charset="0"/>
                <a:ea typeface="Times New Roman" panose="02020603050405020304" pitchFamily="18" charset="0"/>
              </a:rPr>
              <a:t> 1. Пособие исчисляется исходя из среднего заработка застрахованного лица, рассчитанного </a:t>
            </a:r>
            <a:r>
              <a:rPr lang="ru-RU" b="1" dirty="0">
                <a:solidFill>
                  <a:srgbClr val="FFFF00"/>
                </a:solidFill>
                <a:latin typeface="Times New Roman" panose="02020603050405020304" pitchFamily="18" charset="0"/>
                <a:ea typeface="Times New Roman" panose="02020603050405020304" pitchFamily="18" charset="0"/>
              </a:rPr>
              <a:t>за два календарных года</a:t>
            </a:r>
            <a:r>
              <a:rPr lang="ru-RU" b="1" dirty="0">
                <a:latin typeface="Times New Roman" panose="02020603050405020304" pitchFamily="18" charset="0"/>
                <a:ea typeface="Times New Roman" panose="02020603050405020304" pitchFamily="18" charset="0"/>
              </a:rPr>
              <a:t>, предшествующих году наступления отпуска по беременности и родам, в том числе за время работы (службы, иной деятельности) у другого страхователя (других страхователях). </a:t>
            </a:r>
          </a:p>
          <a:p>
            <a:pPr indent="337661" algn="just"/>
            <a:r>
              <a:rPr lang="ru-RU" b="1" dirty="0">
                <a:latin typeface="Times New Roman" panose="02020603050405020304" pitchFamily="18" charset="0"/>
                <a:ea typeface="Times New Roman" panose="02020603050405020304" pitchFamily="18" charset="0"/>
              </a:rPr>
              <a:t>В случае, если застрахованное лицо на момент наступления страхового случая занято у нескольких страхователей и в двух предшествующих календарных годах было занято у тех же страхователей, пособие назначается и выплачивается ему страхователями по всем местам работы (службы, иной деятельности).   В случае, если в двух календарных годах, непосредственно предшествующих году наступления указанного страхового случая, либо в одном из указанных годов застрахованное лицо находилось в отпуске по беременности и родам и (или) в отпуске по уходу за ребенком, соответствующие календарные годы (календарный год) по заявлению застрахованного лица могут быть заменены в целях расчета среднего заработка предшествующими календарными годами (календарным годом) при условии, что это приведет к увеличению размера пособия.</a:t>
            </a:r>
          </a:p>
          <a:p>
            <a:pPr indent="337661" algn="just">
              <a:spcAft>
                <a:spcPts val="0"/>
              </a:spcAft>
            </a:pPr>
            <a:endParaRPr lang="ru-RU"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547809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07704" y="332656"/>
            <a:ext cx="5013745"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dirty="0">
              <a:solidFill>
                <a:srgbClr val="FFFF00"/>
              </a:solidFill>
            </a:endParaRPr>
          </a:p>
        </p:txBody>
      </p:sp>
      <p:sp>
        <p:nvSpPr>
          <p:cNvPr id="2" name="Прямоугольник 1"/>
          <p:cNvSpPr/>
          <p:nvPr/>
        </p:nvSpPr>
        <p:spPr>
          <a:xfrm>
            <a:off x="395536" y="908720"/>
            <a:ext cx="8568466" cy="5539978"/>
          </a:xfrm>
          <a:prstGeom prst="rect">
            <a:avLst/>
          </a:prstGeom>
        </p:spPr>
        <p:txBody>
          <a:bodyPr wrap="square">
            <a:spAutoFit/>
          </a:bodyPr>
          <a:lstStyle/>
          <a:p>
            <a:r>
              <a:rPr lang="ru-RU" sz="1600" b="1" dirty="0"/>
              <a:t>       </a:t>
            </a:r>
            <a:r>
              <a:rPr lang="ru-RU" sz="1600" b="1" dirty="0">
                <a:latin typeface="Times New Roman" panose="02020603050405020304" pitchFamily="18" charset="0"/>
                <a:ea typeface="Times New Roman" panose="02020603050405020304" pitchFamily="18" charset="0"/>
              </a:rPr>
              <a:t>В случае, если застрахованное лицо в расчетных периодах, не имело заработка, а также в случае, если средний заработок, рассчитанный за эти периоды, в расчете за полный календарный месяц ниже МРОТ, установленного федеральным </a:t>
            </a:r>
            <a:r>
              <a:rPr lang="ru-RU" sz="1600" b="1" dirty="0">
                <a:latin typeface="Times New Roman" panose="02020603050405020304" pitchFamily="18" charset="0"/>
                <a:ea typeface="Times New Roman" panose="02020603050405020304" pitchFamily="18" charset="0"/>
                <a:hlinkClick r:id="rId2"/>
              </a:rPr>
              <a:t>законом</a:t>
            </a:r>
            <a:r>
              <a:rPr lang="ru-RU" sz="1600" b="1" dirty="0">
                <a:latin typeface="Times New Roman" panose="02020603050405020304" pitchFamily="18" charset="0"/>
                <a:ea typeface="Times New Roman" panose="02020603050405020304" pitchFamily="18" charset="0"/>
              </a:rPr>
              <a:t> на день наступления страхового случая, средний заработок, исходя из которого исчисляется пособие, принимается равным МРОТ, установленному федеральным </a:t>
            </a:r>
            <a:r>
              <a:rPr lang="ru-RU" sz="1600" b="1" dirty="0">
                <a:latin typeface="Times New Roman" panose="02020603050405020304" pitchFamily="18" charset="0"/>
                <a:ea typeface="Times New Roman" panose="02020603050405020304" pitchFamily="18" charset="0"/>
                <a:hlinkClick r:id="rId2"/>
              </a:rPr>
              <a:t>законом</a:t>
            </a:r>
            <a:r>
              <a:rPr lang="ru-RU" sz="1600" b="1" dirty="0">
                <a:latin typeface="Times New Roman" panose="02020603050405020304" pitchFamily="18" charset="0"/>
                <a:ea typeface="Times New Roman" panose="02020603050405020304" pitchFamily="18" charset="0"/>
              </a:rPr>
              <a:t> на день наступления страхового случая. </a:t>
            </a:r>
          </a:p>
          <a:p>
            <a:r>
              <a:rPr lang="ru-RU" sz="1600" b="1" dirty="0">
                <a:latin typeface="Times New Roman" panose="02020603050405020304" pitchFamily="18" charset="0"/>
                <a:ea typeface="Times New Roman" panose="02020603050405020304" pitchFamily="18" charset="0"/>
              </a:rPr>
              <a:t>Если застрахованное лицо на момент наступления страхового случая работает на условиях неполного рабочего времени (неполной рабочей недели, неполного рабочего дня), средний заработок, исходя из которого исчисляется пособие в указанных случаях, определяется пропорционально продолжительности рабочего времени застрахованного лица.</a:t>
            </a:r>
          </a:p>
          <a:p>
            <a:r>
              <a:rPr lang="ru-RU" sz="1600" b="1" dirty="0"/>
              <a:t> </a:t>
            </a:r>
            <a:r>
              <a:rPr lang="ru-RU" sz="1600" b="1" dirty="0">
                <a:latin typeface="Times New Roman" panose="02020603050405020304" pitchFamily="18" charset="0"/>
                <a:ea typeface="Times New Roman" panose="02020603050405020304" pitchFamily="18" charset="0"/>
              </a:rPr>
              <a:t>2. В средний заработок, исходя из которого исчисляется пособие, включаются все виды выплат и иных вознаграждений в пользу застрахованного лица, на которые начислены страховые взносы в Фонд социального страхования Российской Федерации в соответствии Законом  № 212-ФЗ.</a:t>
            </a:r>
          </a:p>
          <a:p>
            <a:r>
              <a:rPr lang="ru-RU" sz="1600" b="1" dirty="0">
                <a:latin typeface="Times New Roman" panose="02020603050405020304" pitchFamily="18" charset="0"/>
                <a:ea typeface="Times New Roman" panose="02020603050405020304" pitchFamily="18" charset="0"/>
              </a:rPr>
              <a:t>3. Средний заработок, исходя из которого исчисляется пособие, учитывается за каждый календарный год в сумме, не превышающей установленную в соответствии с Законом № 212-ФЗ на соответствующий календарный год предельную величину базы для начисления страховых взносов в Фонд социального страхования Российской Федерации (для страховых случаев, наступивших в </a:t>
            </a:r>
            <a:r>
              <a:rPr lang="ru-RU" sz="1600" b="1" dirty="0" smtClean="0">
                <a:latin typeface="Times New Roman" panose="02020603050405020304" pitchFamily="18" charset="0"/>
                <a:ea typeface="Times New Roman" panose="02020603050405020304" pitchFamily="18" charset="0"/>
              </a:rPr>
              <a:t>2015 </a:t>
            </a:r>
            <a:r>
              <a:rPr lang="ru-RU" sz="1600" b="1" dirty="0">
                <a:latin typeface="Times New Roman" panose="02020603050405020304" pitchFamily="18" charset="0"/>
                <a:ea typeface="Times New Roman" panose="02020603050405020304" pitchFamily="18" charset="0"/>
              </a:rPr>
              <a:t>году, предельная величина базы за </a:t>
            </a:r>
            <a:r>
              <a:rPr lang="ru-RU" sz="1600" b="1" dirty="0" smtClean="0">
                <a:latin typeface="Times New Roman" panose="02020603050405020304" pitchFamily="18" charset="0"/>
                <a:ea typeface="Times New Roman" panose="02020603050405020304" pitchFamily="18" charset="0"/>
              </a:rPr>
              <a:t>2013 </a:t>
            </a:r>
            <a:r>
              <a:rPr lang="ru-RU" sz="1600" b="1" dirty="0">
                <a:latin typeface="Times New Roman" panose="02020603050405020304" pitchFamily="18" charset="0"/>
                <a:ea typeface="Times New Roman" panose="02020603050405020304" pitchFamily="18" charset="0"/>
              </a:rPr>
              <a:t>год составляет </a:t>
            </a:r>
            <a:r>
              <a:rPr lang="ru-RU" sz="1600" b="1" dirty="0" smtClean="0">
                <a:latin typeface="Times New Roman" panose="02020603050405020304" pitchFamily="18" charset="0"/>
                <a:ea typeface="Times New Roman" panose="02020603050405020304" pitchFamily="18" charset="0"/>
              </a:rPr>
              <a:t>568 000 </a:t>
            </a:r>
            <a:r>
              <a:rPr lang="ru-RU" sz="1600" b="1" dirty="0">
                <a:latin typeface="Times New Roman" panose="02020603050405020304" pitchFamily="18" charset="0"/>
                <a:ea typeface="Times New Roman" panose="02020603050405020304" pitchFamily="18" charset="0"/>
              </a:rPr>
              <a:t>руб., за </a:t>
            </a:r>
            <a:r>
              <a:rPr lang="ru-RU" sz="1600" b="1" dirty="0" smtClean="0">
                <a:latin typeface="Times New Roman" panose="02020603050405020304" pitchFamily="18" charset="0"/>
                <a:ea typeface="Times New Roman" panose="02020603050405020304" pitchFamily="18" charset="0"/>
              </a:rPr>
              <a:t>2014 </a:t>
            </a:r>
            <a:r>
              <a:rPr lang="ru-RU" sz="1600" b="1" dirty="0">
                <a:latin typeface="Times New Roman" panose="02020603050405020304" pitchFamily="18" charset="0"/>
                <a:ea typeface="Times New Roman" panose="02020603050405020304" pitchFamily="18" charset="0"/>
              </a:rPr>
              <a:t>год </a:t>
            </a:r>
            <a:r>
              <a:rPr lang="ru-RU" sz="1600" b="1" dirty="0" smtClean="0">
                <a:latin typeface="Times New Roman" panose="02020603050405020304" pitchFamily="18" charset="0"/>
                <a:ea typeface="Times New Roman" panose="02020603050405020304" pitchFamily="18" charset="0"/>
              </a:rPr>
              <a:t>– 624 000руб</a:t>
            </a:r>
            <a:r>
              <a:rPr lang="ru-RU" sz="1600" b="1" dirty="0">
                <a:latin typeface="Times New Roman" panose="02020603050405020304" pitchFamily="18" charset="0"/>
                <a:ea typeface="Times New Roman" panose="02020603050405020304" pitchFamily="18" charset="0"/>
              </a:rPr>
              <a:t>.).</a:t>
            </a:r>
          </a:p>
          <a:p>
            <a:pPr indent="337661" algn="just">
              <a:spcAft>
                <a:spcPts val="0"/>
              </a:spcAft>
            </a:pPr>
            <a:endParaRPr lang="ru-RU" sz="16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565506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51720" y="332656"/>
            <a:ext cx="5013745"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БЕРЕМЕННОСТИ И РОДАМ</a:t>
            </a:r>
            <a:endParaRPr lang="ru-RU" dirty="0">
              <a:solidFill>
                <a:srgbClr val="FFFF00"/>
              </a:solidFill>
            </a:endParaRPr>
          </a:p>
        </p:txBody>
      </p:sp>
      <p:sp>
        <p:nvSpPr>
          <p:cNvPr id="2" name="Прямоугольник 1"/>
          <p:cNvSpPr/>
          <p:nvPr/>
        </p:nvSpPr>
        <p:spPr>
          <a:xfrm>
            <a:off x="323528" y="836712"/>
            <a:ext cx="8568466" cy="5632311"/>
          </a:xfrm>
          <a:prstGeom prst="rect">
            <a:avLst/>
          </a:prstGeom>
        </p:spPr>
        <p:txBody>
          <a:bodyPr wrap="square">
            <a:spAutoFit/>
          </a:bodyPr>
          <a:lstStyle/>
          <a:p>
            <a:r>
              <a:rPr lang="ru-RU" b="1" dirty="0">
                <a:latin typeface="Times New Roman" panose="02020603050405020304" pitchFamily="18" charset="0"/>
                <a:ea typeface="Times New Roman" panose="02020603050405020304" pitchFamily="18" charset="0"/>
              </a:rPr>
              <a:t>Средний дневной заработок для исчисления пособия определяется путем деления суммы начисленного заработка за два календарных года, предшествующих году наступления страхового случая, на число календарных дней в этом периоде, за исключением календарных дней, приходящихся на следующие периоды:</a:t>
            </a:r>
          </a:p>
          <a:p>
            <a:r>
              <a:rPr lang="ru-RU" b="1" dirty="0">
                <a:latin typeface="Times New Roman" panose="02020603050405020304" pitchFamily="18" charset="0"/>
                <a:ea typeface="Times New Roman" panose="02020603050405020304" pitchFamily="18" charset="0"/>
              </a:rPr>
              <a:t>- периоды временной нетрудоспособности, отпуска по беременности и родам, отпуска по уходу за ребенком;</a:t>
            </a:r>
          </a:p>
          <a:p>
            <a:r>
              <a:rPr lang="ru-RU" b="1" dirty="0">
                <a:latin typeface="Times New Roman" panose="02020603050405020304" pitchFamily="18" charset="0"/>
                <a:ea typeface="Times New Roman" panose="02020603050405020304" pitchFamily="18" charset="0"/>
              </a:rPr>
              <a:t>- период освобождения работника от работы с полным или частичным сохранением заработной платы в соответствии с законодательством Российской Федерации, если на сохраняемую заработную плату за этот период страховые взносы в Фонд социального страхования Российской Федерации в соответствии с Законом № 212-ФЗ не начислялись. </a:t>
            </a:r>
          </a:p>
          <a:p>
            <a:r>
              <a:rPr lang="ru-RU" b="1" dirty="0">
                <a:latin typeface="Times New Roman" panose="02020603050405020304" pitchFamily="18" charset="0"/>
                <a:ea typeface="Times New Roman" panose="02020603050405020304" pitchFamily="18" charset="0"/>
              </a:rPr>
              <a:t>Средний дневной заработок для исчисления пособия не может превышать величину, определяемую путем деления на 730 суммы предельных величин для начисления страховых взносов за два календарных года, предшествующих году наступления отпуска по беременности и родам.</a:t>
            </a:r>
          </a:p>
          <a:p>
            <a:r>
              <a:rPr lang="ru-RU" b="1" dirty="0">
                <a:latin typeface="Times New Roman" panose="02020603050405020304" pitchFamily="18" charset="0"/>
                <a:ea typeface="Times New Roman" panose="02020603050405020304" pitchFamily="18" charset="0"/>
              </a:rPr>
              <a:t>4. Размер пособия определяется путем умножения размера дневного пособия на число календарных дней, приходящихся на период отпуска по беременности и родам.</a:t>
            </a:r>
          </a:p>
          <a:p>
            <a:pPr indent="337661" algn="just">
              <a:spcAft>
                <a:spcPts val="0"/>
              </a:spcAft>
            </a:pPr>
            <a:endParaRPr lang="ru-RU"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546598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30867" y="332656"/>
            <a:ext cx="6449010"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ВРЕМЕННОЙ НЕТРУДОСПОСОБНОСТИ</a:t>
            </a:r>
            <a:endParaRPr lang="ru-RU" dirty="0">
              <a:solidFill>
                <a:srgbClr val="FFFF00"/>
              </a:solidFill>
            </a:endParaRPr>
          </a:p>
        </p:txBody>
      </p:sp>
      <p:sp>
        <p:nvSpPr>
          <p:cNvPr id="2" name="Прямоугольник 1"/>
          <p:cNvSpPr/>
          <p:nvPr/>
        </p:nvSpPr>
        <p:spPr>
          <a:xfrm>
            <a:off x="371139" y="836712"/>
            <a:ext cx="8568466" cy="5755422"/>
          </a:xfrm>
          <a:prstGeom prst="rect">
            <a:avLst/>
          </a:prstGeom>
        </p:spPr>
        <p:txBody>
          <a:bodyPr wrap="square">
            <a:spAutoFit/>
          </a:bodyPr>
          <a:lstStyle/>
          <a:p>
            <a:r>
              <a:rPr lang="ru-RU" sz="1600" b="1" u="sng" dirty="0"/>
              <a:t>Случаи обеспечения застрахованных лиц пособием</a:t>
            </a:r>
          </a:p>
          <a:p>
            <a:pPr lvl="0"/>
            <a:r>
              <a:rPr lang="ru-RU" sz="1600" b="1" dirty="0"/>
              <a:t>- утрата трудоспособности вследствие заболевания или травмы, в том числе в связи с операцией по искусственному прерыванию беременности или осуществлением экстракорпорального оплодотворения (далее - заболевание или травма);</a:t>
            </a:r>
          </a:p>
          <a:p>
            <a:pPr lvl="0"/>
            <a:r>
              <a:rPr lang="ru-RU" sz="1600" b="1" dirty="0"/>
              <a:t>- необходимость осуществления ухода за больным членом семьи;</a:t>
            </a:r>
          </a:p>
          <a:p>
            <a:pPr lvl="0"/>
            <a:r>
              <a:rPr lang="ru-RU" sz="1600" b="1" dirty="0"/>
              <a:t>- карантин застрахованного лица, а также карантин ребенка в возрасте до 7 лет, посещающего дошкольное образовательное учреждение, или другого члена семьи, признанного в установленном </a:t>
            </a:r>
            <a:r>
              <a:rPr lang="ru-RU" sz="1600" b="1" dirty="0">
                <a:hlinkClick r:id="rId2"/>
              </a:rPr>
              <a:t>порядке</a:t>
            </a:r>
            <a:r>
              <a:rPr lang="ru-RU" sz="1600" b="1" dirty="0"/>
              <a:t> недееспособным;</a:t>
            </a:r>
          </a:p>
          <a:p>
            <a:pPr lvl="0"/>
            <a:r>
              <a:rPr lang="ru-RU" sz="1600" b="1" dirty="0"/>
              <a:t>- осуществление протезирования по медицинским показаниям в стационарном специализированном учреждении;</a:t>
            </a:r>
          </a:p>
          <a:p>
            <a:pPr lvl="0"/>
            <a:r>
              <a:rPr lang="ru-RU" sz="1600" b="1" dirty="0"/>
              <a:t>- долечивание в установленном порядке в санаторно-курортных учреждениях, расположенных на территории Российской Федерации, непосредственно после стационарного лечения.</a:t>
            </a:r>
          </a:p>
          <a:p>
            <a:endParaRPr lang="ru-RU" sz="1600" b="1" dirty="0"/>
          </a:p>
          <a:p>
            <a:r>
              <a:rPr lang="ru-RU" sz="1600" b="1" dirty="0"/>
              <a:t>Пособие в указанных выше случаях, выплачиваются в период работы по трудовому договору, осуществления служебной или иной деятельности, в течение которого они подлежат обязательному социальному страхованию, а также в случаях, когда заболевание или травма застрахованного лица, наступили в течение 30 календарных дней со дня прекращения указанной работы или деятельности либо в период со дня заключения трудового договора до дня его аннулирования.</a:t>
            </a:r>
          </a:p>
          <a:p>
            <a:endParaRPr lang="ru-RU" sz="16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033966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640" y="332656"/>
            <a:ext cx="6449010"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ВРЕМЕННОЙ НЕТРУДОСПОСОБНОСТИ</a:t>
            </a:r>
            <a:endParaRPr lang="ru-RU" dirty="0">
              <a:solidFill>
                <a:srgbClr val="FFFF00"/>
              </a:solidFill>
            </a:endParaRPr>
          </a:p>
        </p:txBody>
      </p:sp>
      <p:sp>
        <p:nvSpPr>
          <p:cNvPr id="2" name="Прямоугольник 1"/>
          <p:cNvSpPr/>
          <p:nvPr/>
        </p:nvSpPr>
        <p:spPr>
          <a:xfrm>
            <a:off x="395536" y="1124744"/>
            <a:ext cx="8568466" cy="5632311"/>
          </a:xfrm>
          <a:prstGeom prst="rect">
            <a:avLst/>
          </a:prstGeom>
        </p:spPr>
        <p:txBody>
          <a:bodyPr wrap="square">
            <a:spAutoFit/>
          </a:bodyPr>
          <a:lstStyle/>
          <a:p>
            <a:r>
              <a:rPr lang="ru-RU" dirty="0"/>
              <a:t>Пособие в случаях утраты трудоспособности вследствие заболевания или травмы застрахованного лица, в том числе в связи с операцией по искусственному прерыванию беременности или осуществлением экстракорпорального оплодотворения выплачивается застрахованным лицам за первые три дня временной нетрудоспособности за счет средств работодателя, а за остальной период, начиная с 4-го дня временной нетрудоспособности - за счет средств Фонда социального страхования Российской Федерации.</a:t>
            </a:r>
          </a:p>
          <a:p>
            <a:r>
              <a:rPr lang="ru-RU" dirty="0"/>
              <a:t>Пособие в случаях необходимости осуществления ухода за больным членом семьи; карантина застрахованного лица, а также карантина ребенка в возрасте до 7 лет, посещающего дошкольное образовательное учреждение, или другого члена семьи, признанного в установленном порядке недееспособным; осуществления протезирования по медицинским показаниям в стационарном специализированном учреждении; долечивания в установленном порядке в санаторно-курортных учреждениях, расположенных на территории Российской Федерации, непосредственно после стационарного лечения выплачивается застрахованным лицам с 1-го дня временной нетрудоспособности за счет средств Фонда социального страхования Российской Федерации. </a:t>
            </a:r>
          </a:p>
          <a:p>
            <a:endParaRPr lang="ru-RU"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415097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59632" y="404664"/>
            <a:ext cx="6449010"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ВРЕМЕННОЙ НЕТРУДОСПОСОБНОСТИ</a:t>
            </a:r>
            <a:endParaRPr lang="ru-RU" dirty="0">
              <a:solidFill>
                <a:srgbClr val="FFFF00"/>
              </a:solidFill>
            </a:endParaRPr>
          </a:p>
        </p:txBody>
      </p:sp>
      <p:sp>
        <p:nvSpPr>
          <p:cNvPr id="2" name="Прямоугольник 1"/>
          <p:cNvSpPr/>
          <p:nvPr/>
        </p:nvSpPr>
        <p:spPr>
          <a:xfrm>
            <a:off x="323528" y="1196752"/>
            <a:ext cx="8568466" cy="5355312"/>
          </a:xfrm>
          <a:prstGeom prst="rect">
            <a:avLst/>
          </a:prstGeom>
        </p:spPr>
        <p:txBody>
          <a:bodyPr wrap="square">
            <a:spAutoFit/>
          </a:bodyPr>
          <a:lstStyle/>
          <a:p>
            <a:r>
              <a:rPr lang="ru-RU" b="1" dirty="0"/>
              <a:t>Пособие при утрате трудоспособности вследствие заболевания или травмы, при карантине, протезировании по медицинским показаниям и долечивании в санаторно-курортных учреждениях непосредственно после стационарного лечения выплачивается в следующем размере:</a:t>
            </a:r>
          </a:p>
          <a:p>
            <a:r>
              <a:rPr lang="ru-RU" b="1" dirty="0"/>
              <a:t>1) застрахованному лицу, имеющему </a:t>
            </a:r>
            <a:r>
              <a:rPr lang="ru-RU" b="1" u="sng" dirty="0"/>
              <a:t>страховой стаж 8 и более лет</a:t>
            </a:r>
            <a:r>
              <a:rPr lang="ru-RU" b="1" dirty="0"/>
              <a:t>, - 100 процентов среднего заработка;</a:t>
            </a:r>
          </a:p>
          <a:p>
            <a:r>
              <a:rPr lang="ru-RU" b="1" dirty="0"/>
              <a:t>2) застрахованному лицу, имеющему </a:t>
            </a:r>
            <a:r>
              <a:rPr lang="ru-RU" b="1" u="sng" dirty="0"/>
              <a:t>страховой стаж от 5 до 8 лет</a:t>
            </a:r>
            <a:r>
              <a:rPr lang="ru-RU" b="1" dirty="0"/>
              <a:t>, -  80 процентов среднего заработка;</a:t>
            </a:r>
          </a:p>
          <a:p>
            <a:r>
              <a:rPr lang="ru-RU" b="1" dirty="0"/>
              <a:t>3) застрахованному лицу, имеющему </a:t>
            </a:r>
            <a:r>
              <a:rPr lang="ru-RU" b="1" u="sng" dirty="0"/>
              <a:t>страховой стаж до 5 ле</a:t>
            </a:r>
            <a:r>
              <a:rPr lang="ru-RU" b="1" dirty="0"/>
              <a:t>т, - 60 процентов среднего заработка.</a:t>
            </a:r>
          </a:p>
          <a:p>
            <a:r>
              <a:rPr lang="ru-RU" b="1" dirty="0"/>
              <a:t>Однако пособие при утрате трудоспособности вследствие заболевания или травмы выплачивается застрахованным лицам в размере 60 процентов среднего заработка в случае заболевания или травмы, наступивших в течение 30 календарных дней после прекращения работы по трудовому договору, служебной или иной деятельности, в течение которой они подлежат обязательному социальному страхованию.</a:t>
            </a:r>
          </a:p>
          <a:p>
            <a:endParaRPr lang="ru-RU"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126248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1821" y="980728"/>
            <a:ext cx="8213464" cy="5262979"/>
          </a:xfrm>
          <a:prstGeom prst="rect">
            <a:avLst/>
          </a:prstGeom>
        </p:spPr>
        <p:txBody>
          <a:bodyPr wrap="square">
            <a:spAutoFit/>
          </a:bodyPr>
          <a:lstStyle/>
          <a:p>
            <a:pPr indent="337661" algn="just">
              <a:spcAft>
                <a:spcPts val="0"/>
              </a:spcAft>
            </a:pPr>
            <a:r>
              <a:rPr lang="ru-RU" sz="1600" b="1" dirty="0"/>
              <a:t>Пособие при необходимости осуществления ухода за больным ребенком выплачивается:</a:t>
            </a:r>
          </a:p>
          <a:p>
            <a:pPr indent="337661" algn="just">
              <a:spcAft>
                <a:spcPts val="0"/>
              </a:spcAft>
            </a:pPr>
            <a:r>
              <a:rPr lang="ru-RU" sz="1600" b="1" dirty="0"/>
              <a:t>1) при амбулаторном лечении ребенка - за первые 10 календарных дней в размере, определяемом в зависимости от продолжительности страхового стажа застрахованного лица, за последующие дни в размере 50 процентов среднего заработка;</a:t>
            </a:r>
          </a:p>
          <a:p>
            <a:pPr indent="337661" algn="just">
              <a:spcAft>
                <a:spcPts val="0"/>
              </a:spcAft>
            </a:pPr>
            <a:r>
              <a:rPr lang="ru-RU" sz="1600" b="1" dirty="0"/>
              <a:t>2) при стационарном лечении ребенка - в размере, определяемом в зависимости от продолжительности страхового стажа застрахованного лица.</a:t>
            </a:r>
          </a:p>
          <a:p>
            <a:pPr indent="337661" algn="just">
              <a:spcAft>
                <a:spcPts val="0"/>
              </a:spcAft>
            </a:pPr>
            <a:r>
              <a:rPr lang="ru-RU" sz="1600" b="1" dirty="0"/>
              <a:t>Пособие при необходимости осуществления ухода за больным членом семьи при его амбулаторном лечении, за исключением случаев ухода за больным ребенком в возрасте до 15 лет, выплачивается в размере, определяемом в зависимости от продолжительности страхового стажа застрахованного лица. </a:t>
            </a:r>
          </a:p>
          <a:p>
            <a:pPr indent="337661" algn="just">
              <a:spcAft>
                <a:spcPts val="0"/>
              </a:spcAft>
            </a:pPr>
            <a:r>
              <a:rPr lang="ru-RU" sz="1600" b="1" dirty="0"/>
              <a:t>Застрахованному лицу, имеющему страховой стаж менее шести месяцев, пособие выплачивается в размере, не превышающем за полный календарный месяц минимального размера оплаты труда (далее – МРОТ), установленного федеральным законом, а в районах и местностях, в которых в установленном порядке применяются районные коэффициенты к заработной плате, в размере, не превышающем МРОТ с учетом этих коэффициентов.</a:t>
            </a:r>
          </a:p>
        </p:txBody>
      </p:sp>
      <p:sp>
        <p:nvSpPr>
          <p:cNvPr id="3" name="Прямоугольник 2"/>
          <p:cNvSpPr/>
          <p:nvPr/>
        </p:nvSpPr>
        <p:spPr>
          <a:xfrm>
            <a:off x="1334048" y="260648"/>
            <a:ext cx="6449010"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ВРЕМЕННОЙ НЕТРУДОСПОСОБНОСТИ</a:t>
            </a:r>
            <a:endParaRPr lang="ru-RU" dirty="0">
              <a:solidFill>
                <a:srgbClr val="FFFF00"/>
              </a:solidFill>
            </a:endParaRPr>
          </a:p>
        </p:txBody>
      </p:sp>
    </p:spTree>
    <p:extLst>
      <p:ext uri="{BB962C8B-B14F-4D97-AF65-F5344CB8AC3E}">
        <p14:creationId xmlns:p14="http://schemas.microsoft.com/office/powerpoint/2010/main" val="40982795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052736"/>
            <a:ext cx="8213464" cy="3970318"/>
          </a:xfrm>
          <a:prstGeom prst="rect">
            <a:avLst/>
          </a:prstGeom>
        </p:spPr>
        <p:txBody>
          <a:bodyPr wrap="square">
            <a:spAutoFit/>
          </a:bodyPr>
          <a:lstStyle/>
          <a:p>
            <a:pPr algn="ctr"/>
            <a:r>
              <a:rPr lang="ru-RU" sz="2100" b="1" dirty="0" smtClean="0"/>
              <a:t> </a:t>
            </a:r>
            <a:r>
              <a:rPr lang="ru-RU" sz="2100" b="1" u="sng" dirty="0"/>
              <a:t>Основания для снижения размера пособия: </a:t>
            </a:r>
            <a:endParaRPr lang="ru-RU" sz="2100" b="1" dirty="0"/>
          </a:p>
          <a:p>
            <a:r>
              <a:rPr lang="ru-RU" sz="2100" b="1" dirty="0"/>
              <a:t> </a:t>
            </a:r>
          </a:p>
          <a:p>
            <a:r>
              <a:rPr lang="ru-RU" sz="2100" b="1" dirty="0"/>
              <a:t>1)  нарушение застрахованным лицом без уважительных причин в период временной нетрудоспособности режима, предписанного лечащим врачом;</a:t>
            </a:r>
          </a:p>
          <a:p>
            <a:r>
              <a:rPr lang="ru-RU" sz="2100" b="1" dirty="0"/>
              <a:t>2) неявка застрахованного лица без уважительных причин в назначенный срок на врачебный осмотр или на проведение медико-социальной экспертизы;</a:t>
            </a:r>
          </a:p>
          <a:p>
            <a:r>
              <a:rPr lang="ru-RU" sz="2100" b="1" dirty="0"/>
              <a:t>3) заболевание или травма, наступившие вследствие алкогольного, наркотического, токсического опьянения или действий, связанных с таким опьянением.</a:t>
            </a:r>
          </a:p>
        </p:txBody>
      </p:sp>
      <p:sp>
        <p:nvSpPr>
          <p:cNvPr id="3" name="Прямоугольник 2"/>
          <p:cNvSpPr/>
          <p:nvPr/>
        </p:nvSpPr>
        <p:spPr>
          <a:xfrm>
            <a:off x="1187624" y="332656"/>
            <a:ext cx="6449010"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ВРЕМЕННОЙ НЕТРУДОСПОСОБНОСТИ</a:t>
            </a:r>
            <a:endParaRPr lang="ru-RU" dirty="0">
              <a:solidFill>
                <a:srgbClr val="FFFF00"/>
              </a:solidFill>
            </a:endParaRPr>
          </a:p>
        </p:txBody>
      </p:sp>
    </p:spTree>
    <p:extLst>
      <p:ext uri="{BB962C8B-B14F-4D97-AF65-F5344CB8AC3E}">
        <p14:creationId xmlns:p14="http://schemas.microsoft.com/office/powerpoint/2010/main" val="20075992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45586" y="620688"/>
            <a:ext cx="6449010" cy="369332"/>
          </a:xfrm>
          <a:prstGeom prst="rect">
            <a:avLst/>
          </a:prstGeom>
        </p:spPr>
        <p:txBody>
          <a:bodyPr wrap="none">
            <a:spAutoFit/>
          </a:bodyPr>
          <a:lstStyle/>
          <a:p>
            <a:r>
              <a:rPr lang="ru-RU" b="1" dirty="0">
                <a:solidFill>
                  <a:srgbClr val="FFFF00"/>
                </a:solidFill>
                <a:latin typeface="Times New Roman" panose="02020603050405020304" pitchFamily="18" charset="0"/>
                <a:ea typeface="Times New Roman" panose="02020603050405020304" pitchFamily="18" charset="0"/>
              </a:rPr>
              <a:t>ПОСОБИЕ ПО ВРЕМЕННОЙ НЕТРУДОСПОСОБНОСТИ</a:t>
            </a:r>
            <a:endParaRPr lang="ru-RU" dirty="0">
              <a:solidFill>
                <a:srgbClr val="FFFF00"/>
              </a:solidFill>
            </a:endParaRPr>
          </a:p>
        </p:txBody>
      </p:sp>
      <p:sp>
        <p:nvSpPr>
          <p:cNvPr id="4" name="Прямоугольник 3"/>
          <p:cNvSpPr/>
          <p:nvPr/>
        </p:nvSpPr>
        <p:spPr>
          <a:xfrm>
            <a:off x="524724" y="1124744"/>
            <a:ext cx="7890734" cy="5078313"/>
          </a:xfrm>
          <a:prstGeom prst="rect">
            <a:avLst/>
          </a:prstGeom>
        </p:spPr>
        <p:txBody>
          <a:bodyPr wrap="square">
            <a:spAutoFit/>
          </a:bodyPr>
          <a:lstStyle/>
          <a:p>
            <a:pPr indent="337661" algn="just">
              <a:spcAft>
                <a:spcPts val="0"/>
              </a:spcAft>
            </a:pPr>
            <a:r>
              <a:rPr lang="ru-RU" b="1" dirty="0">
                <a:latin typeface="Times New Roman" panose="02020603050405020304" pitchFamily="18" charset="0"/>
                <a:ea typeface="Times New Roman" panose="02020603050405020304" pitchFamily="18" charset="0"/>
              </a:rPr>
              <a:t>		</a:t>
            </a:r>
            <a:r>
              <a:rPr lang="ru-RU" b="1" u="sng" dirty="0">
                <a:latin typeface="Times New Roman" panose="02020603050405020304" pitchFamily="18" charset="0"/>
                <a:ea typeface="Times New Roman" panose="02020603050405020304" pitchFamily="18" charset="0"/>
              </a:rPr>
              <a:t>Пособие НЕ назначается застрахованному лицу: </a:t>
            </a:r>
            <a:endParaRPr lang="ru-RU" b="1" dirty="0">
              <a:latin typeface="Times New Roman" panose="02020603050405020304" pitchFamily="18" charset="0"/>
              <a:ea typeface="Times New Roman" panose="02020603050405020304" pitchFamily="18" charset="0"/>
            </a:endParaRPr>
          </a:p>
          <a:p>
            <a:pPr indent="337661" algn="just">
              <a:spcAft>
                <a:spcPts val="0"/>
              </a:spcAft>
            </a:pPr>
            <a:r>
              <a:rPr lang="en-US" b="1" dirty="0">
                <a:latin typeface="Times New Roman" panose="02020603050405020304" pitchFamily="18" charset="0"/>
                <a:ea typeface="Times New Roman" panose="02020603050405020304" pitchFamily="18" charset="0"/>
              </a:rPr>
              <a:t> </a:t>
            </a:r>
            <a:endParaRPr lang="ru-RU" b="1" dirty="0">
              <a:latin typeface="Times New Roman" panose="02020603050405020304" pitchFamily="18" charset="0"/>
              <a:ea typeface="Times New Roman" panose="02020603050405020304" pitchFamily="18" charset="0"/>
            </a:endParaRPr>
          </a:p>
          <a:p>
            <a:pPr indent="337661" algn="just">
              <a:spcAft>
                <a:spcPts val="0"/>
              </a:spcAft>
            </a:pPr>
            <a:r>
              <a:rPr lang="ru-RU" b="1" dirty="0">
                <a:latin typeface="Times New Roman" panose="02020603050405020304" pitchFamily="18" charset="0"/>
                <a:ea typeface="Times New Roman" panose="02020603050405020304" pitchFamily="18" charset="0"/>
              </a:rPr>
              <a:t>1)  за период освобождения работника от работы с полным или частичным сохранением заработной платы или без оплаты в соответствии с законодательством Российской Федерации, за исключением случаев утраты трудоспособности работником вследствие заболевания или травмы в период ежегодного оплачиваемого отпуска;</a:t>
            </a:r>
          </a:p>
          <a:p>
            <a:pPr indent="337661" algn="just">
              <a:spcAft>
                <a:spcPts val="0"/>
              </a:spcAft>
            </a:pPr>
            <a:r>
              <a:rPr lang="ru-RU" b="1" dirty="0">
                <a:latin typeface="Times New Roman" panose="02020603050405020304" pitchFamily="18" charset="0"/>
                <a:ea typeface="Times New Roman" panose="02020603050405020304" pitchFamily="18" charset="0"/>
              </a:rPr>
              <a:t>2)    за период отстранения от работы в соответствии с законодательством Российской Федерации, если за этот период не начисляется заработная плата;</a:t>
            </a:r>
          </a:p>
          <a:p>
            <a:pPr indent="337661" algn="just">
              <a:spcAft>
                <a:spcPts val="0"/>
              </a:spcAft>
            </a:pPr>
            <a:r>
              <a:rPr lang="ru-RU" b="1" dirty="0">
                <a:latin typeface="Times New Roman" panose="02020603050405020304" pitchFamily="18" charset="0"/>
                <a:ea typeface="Times New Roman" panose="02020603050405020304" pitchFamily="18" charset="0"/>
              </a:rPr>
              <a:t>3)    за период заключения под стражу или административного ареста;</a:t>
            </a:r>
          </a:p>
          <a:p>
            <a:pPr indent="337661" algn="just">
              <a:spcAft>
                <a:spcPts val="0"/>
              </a:spcAft>
            </a:pPr>
            <a:r>
              <a:rPr lang="ru-RU" b="1" dirty="0">
                <a:latin typeface="Times New Roman" panose="02020603050405020304" pitchFamily="18" charset="0"/>
                <a:ea typeface="Times New Roman" panose="02020603050405020304" pitchFamily="18" charset="0"/>
              </a:rPr>
              <a:t>4)    за период проведения судебно-медицинской экспертизы.</a:t>
            </a:r>
          </a:p>
          <a:p>
            <a:pPr indent="337661" algn="just">
              <a:spcAft>
                <a:spcPts val="0"/>
              </a:spcAft>
            </a:pPr>
            <a:r>
              <a:rPr lang="ru-RU" b="1" dirty="0">
                <a:latin typeface="Times New Roman" panose="02020603050405020304" pitchFamily="18" charset="0"/>
                <a:ea typeface="Times New Roman" panose="02020603050405020304" pitchFamily="18" charset="0"/>
              </a:rPr>
              <a:t>5)  за период простоя, за исключением случаев, когда временная нетрудоспособность, наступила до периода простоя и продолжается в период простоя, пособие за период простоя выплачивается в том же </a:t>
            </a:r>
            <a:r>
              <a:rPr lang="ru-RU" b="1" dirty="0">
                <a:latin typeface="Times New Roman" panose="02020603050405020304" pitchFamily="18" charset="0"/>
                <a:ea typeface="Times New Roman" panose="02020603050405020304" pitchFamily="18" charset="0"/>
                <a:hlinkClick r:id="rId2"/>
              </a:rPr>
              <a:t>размере</a:t>
            </a:r>
            <a:r>
              <a:rPr lang="ru-RU" b="1" dirty="0">
                <a:latin typeface="Times New Roman" panose="02020603050405020304" pitchFamily="18" charset="0"/>
                <a:ea typeface="Times New Roman" panose="02020603050405020304" pitchFamily="18" charset="0"/>
              </a:rPr>
              <a:t>, в каком сохраняется за это время заработная плата, но не выше размера пособия, которое застрахованное лицо получало бы по общим правилам.</a:t>
            </a:r>
          </a:p>
        </p:txBody>
      </p:sp>
    </p:spTree>
    <p:extLst>
      <p:ext uri="{BB962C8B-B14F-4D97-AF65-F5344CB8AC3E}">
        <p14:creationId xmlns:p14="http://schemas.microsoft.com/office/powerpoint/2010/main" val="21297098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9778" y="1196809"/>
            <a:ext cx="6962888" cy="1200329"/>
          </a:xfrm>
          <a:prstGeom prst="rect">
            <a:avLst/>
          </a:prstGeom>
        </p:spPr>
        <p:txBody>
          <a:bodyPr wrap="square">
            <a:spAutoFit/>
          </a:bodyPr>
          <a:lstStyle/>
          <a:p>
            <a:pPr indent="337661" algn="ctr">
              <a:spcAft>
                <a:spcPts val="0"/>
              </a:spcAft>
            </a:pPr>
            <a:r>
              <a:rPr lang="ru-RU" b="1" dirty="0">
                <a:solidFill>
                  <a:srgbClr val="FFFF00"/>
                </a:solidFill>
                <a:latin typeface="Times New Roman" panose="02020603050405020304" pitchFamily="18" charset="0"/>
                <a:ea typeface="Times New Roman" panose="02020603050405020304" pitchFamily="18" charset="0"/>
              </a:rPr>
              <a:t>ЕДИНОВРЕМЕННОЕ ПОСОБИЕ ЖЕНЩИНАМ,</a:t>
            </a:r>
          </a:p>
          <a:p>
            <a:pPr indent="337661" algn="ctr">
              <a:spcAft>
                <a:spcPts val="0"/>
              </a:spcAft>
            </a:pPr>
            <a:r>
              <a:rPr lang="ru-RU" b="1" dirty="0">
                <a:solidFill>
                  <a:srgbClr val="FFFF00"/>
                </a:solidFill>
                <a:latin typeface="Times New Roman" panose="02020603050405020304" pitchFamily="18" charset="0"/>
                <a:ea typeface="Times New Roman" panose="02020603050405020304" pitchFamily="18" charset="0"/>
              </a:rPr>
              <a:t>ВСТАВШИМ НА УЧЕТ В МЕДИЦИНСКИХ УЧРЕЖДЕНИЯХ                  </a:t>
            </a:r>
          </a:p>
          <a:p>
            <a:pPr indent="337661" algn="ctr">
              <a:spcAft>
                <a:spcPts val="0"/>
              </a:spcAft>
            </a:pPr>
            <a:r>
              <a:rPr lang="ru-RU" b="1" dirty="0">
                <a:solidFill>
                  <a:srgbClr val="FFFF00"/>
                </a:solidFill>
                <a:latin typeface="Times New Roman" panose="02020603050405020304" pitchFamily="18" charset="0"/>
                <a:ea typeface="Times New Roman" panose="02020603050405020304" pitchFamily="18" charset="0"/>
              </a:rPr>
              <a:t>В РАННИЕ СРОКИ БЕРЕМЕННОСТИ (до 12 недель)</a:t>
            </a:r>
          </a:p>
        </p:txBody>
      </p:sp>
      <p:sp>
        <p:nvSpPr>
          <p:cNvPr id="3" name="Прямоугольник 2"/>
          <p:cNvSpPr/>
          <p:nvPr/>
        </p:nvSpPr>
        <p:spPr>
          <a:xfrm>
            <a:off x="798756" y="2577490"/>
            <a:ext cx="7334026" cy="2677656"/>
          </a:xfrm>
          <a:prstGeom prst="rect">
            <a:avLst/>
          </a:prstGeom>
        </p:spPr>
        <p:txBody>
          <a:bodyPr wrap="square">
            <a:spAutoFit/>
          </a:bodyPr>
          <a:lstStyle/>
          <a:p>
            <a:pPr indent="337661" algn="just">
              <a:spcAft>
                <a:spcPts val="0"/>
              </a:spcAft>
            </a:pPr>
            <a:r>
              <a:rPr lang="ru-RU" sz="2400" dirty="0">
                <a:latin typeface="Times New Roman" panose="02020603050405020304" pitchFamily="18" charset="0"/>
                <a:ea typeface="Times New Roman" panose="02020603050405020304" pitchFamily="18" charset="0"/>
              </a:rPr>
              <a:t>С 1 января </a:t>
            </a:r>
            <a:r>
              <a:rPr lang="ru-RU" sz="2400" dirty="0" smtClean="0">
                <a:latin typeface="Times New Roman" panose="02020603050405020304" pitchFamily="18" charset="0"/>
                <a:ea typeface="Times New Roman" panose="02020603050405020304" pitchFamily="18" charset="0"/>
              </a:rPr>
              <a:t>2015 </a:t>
            </a:r>
            <a:r>
              <a:rPr lang="ru-RU" sz="2400" dirty="0">
                <a:latin typeface="Times New Roman" panose="02020603050405020304" pitchFamily="18" charset="0"/>
                <a:ea typeface="Times New Roman" panose="02020603050405020304" pitchFamily="18" charset="0"/>
              </a:rPr>
              <a:t>года размер пособия составляет </a:t>
            </a:r>
            <a:r>
              <a:rPr lang="ru-RU" sz="2400" b="1" dirty="0" smtClean="0">
                <a:latin typeface="Times New Roman" panose="02020603050405020304" pitchFamily="18" charset="0"/>
                <a:ea typeface="Times New Roman" panose="02020603050405020304" pitchFamily="18" charset="0"/>
              </a:rPr>
              <a:t>543,67 </a:t>
            </a:r>
            <a:r>
              <a:rPr lang="ru-RU" sz="2400" b="1" dirty="0">
                <a:latin typeface="Times New Roman" panose="02020603050405020304" pitchFamily="18" charset="0"/>
                <a:ea typeface="Times New Roman" panose="02020603050405020304" pitchFamily="18" charset="0"/>
              </a:rPr>
              <a:t>руб</a:t>
            </a:r>
            <a:r>
              <a:rPr lang="ru-RU" sz="2400" dirty="0">
                <a:latin typeface="Times New Roman" panose="02020603050405020304" pitchFamily="18" charset="0"/>
                <a:ea typeface="Times New Roman" panose="02020603050405020304" pitchFamily="18" charset="0"/>
              </a:rPr>
              <a:t>. </a:t>
            </a:r>
          </a:p>
          <a:p>
            <a:pPr indent="337661" algn="just">
              <a:spcAft>
                <a:spcPts val="0"/>
              </a:spcAft>
            </a:pPr>
            <a:r>
              <a:rPr lang="ru-RU" sz="2400" dirty="0">
                <a:latin typeface="Times New Roman" panose="02020603050405020304" pitchFamily="18" charset="0"/>
                <a:ea typeface="Times New Roman" panose="02020603050405020304" pitchFamily="18" charset="0"/>
              </a:rPr>
              <a:t>Пособие ежегодно индексируется.</a:t>
            </a:r>
          </a:p>
          <a:p>
            <a:pPr indent="337661" algn="just">
              <a:spcAft>
                <a:spcPts val="0"/>
              </a:spcAft>
            </a:pPr>
            <a:r>
              <a:rPr lang="ru-RU" sz="2400" b="1" dirty="0">
                <a:latin typeface="Times New Roman" panose="02020603050405020304" pitchFamily="18" charset="0"/>
                <a:ea typeface="Times New Roman" panose="02020603050405020304" pitchFamily="18" charset="0"/>
              </a:rPr>
              <a:t>!</a:t>
            </a:r>
            <a:r>
              <a:rPr lang="ru-RU" sz="2400" b="1" i="1" dirty="0">
                <a:latin typeface="Times New Roman" panose="02020603050405020304" pitchFamily="18" charset="0"/>
                <a:ea typeface="Times New Roman" panose="02020603050405020304" pitchFamily="18" charset="0"/>
              </a:rPr>
              <a:t> В районах и местностях, где установлен </a:t>
            </a:r>
            <a:r>
              <a:rPr lang="ru-RU" sz="2400" b="1" i="1" dirty="0">
                <a:latin typeface="Times New Roman" panose="02020603050405020304" pitchFamily="18" charset="0"/>
                <a:ea typeface="Times New Roman" panose="02020603050405020304" pitchFamily="18" charset="0"/>
                <a:hlinkClick r:id="rId2"/>
              </a:rPr>
              <a:t>районный коэффициент</a:t>
            </a:r>
            <a:r>
              <a:rPr lang="ru-RU" sz="2400" b="1" i="1" dirty="0">
                <a:latin typeface="Times New Roman" panose="02020603050405020304" pitchFamily="18" charset="0"/>
                <a:ea typeface="Times New Roman" panose="02020603050405020304" pitchFamily="18" charset="0"/>
              </a:rPr>
              <a:t> к заработной плате, размер пособия определяется с применением районного коэффициента.</a:t>
            </a:r>
            <a:endParaRPr lang="ru-RU"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611989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4871" y="476672"/>
            <a:ext cx="7753574" cy="369332"/>
          </a:xfrm>
          <a:prstGeom prst="rect">
            <a:avLst/>
          </a:prstGeom>
        </p:spPr>
        <p:txBody>
          <a:bodyPr wrap="square">
            <a:spAutoFit/>
          </a:bodyPr>
          <a:lstStyle/>
          <a:p>
            <a:pPr indent="337661" algn="ctr">
              <a:spcAft>
                <a:spcPts val="0"/>
              </a:spcAft>
            </a:pPr>
            <a:r>
              <a:rPr lang="ru-RU" b="1" dirty="0">
                <a:solidFill>
                  <a:srgbClr val="FFFF00"/>
                </a:solidFill>
                <a:latin typeface="Times New Roman" panose="02020603050405020304" pitchFamily="18" charset="0"/>
                <a:ea typeface="Times New Roman" panose="02020603050405020304" pitchFamily="18" charset="0"/>
              </a:rPr>
              <a:t>ЕЖЕМЕСЯЧНОЕ ПОСОБИЕ ПО УХОДУ ЗА РЕБЕНКОМ</a:t>
            </a:r>
            <a:endParaRPr lang="ru-RU" dirty="0">
              <a:solidFill>
                <a:srgbClr val="FFFF00"/>
              </a:solidFill>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474772" y="1124744"/>
            <a:ext cx="7874598" cy="4801314"/>
          </a:xfrm>
          <a:prstGeom prst="rect">
            <a:avLst/>
          </a:prstGeom>
        </p:spPr>
        <p:txBody>
          <a:bodyPr wrap="square">
            <a:spAutoFit/>
          </a:bodyPr>
          <a:lstStyle/>
          <a:p>
            <a:pPr algn="ctr">
              <a:spcAft>
                <a:spcPts val="0"/>
              </a:spcAft>
            </a:pPr>
            <a:r>
              <a:rPr lang="ru-RU" b="1" u="sng" dirty="0">
                <a:latin typeface="Times New Roman" panose="02020603050405020304" pitchFamily="18" charset="0"/>
                <a:ea typeface="Times New Roman" panose="02020603050405020304" pitchFamily="18" charset="0"/>
              </a:rPr>
              <a:t>Продолжительность выплаты пособия:</a:t>
            </a:r>
            <a:endParaRPr lang="ru-RU" b="1" dirty="0">
              <a:latin typeface="Times New Roman" panose="02020603050405020304" pitchFamily="18" charset="0"/>
              <a:ea typeface="Times New Roman" panose="02020603050405020304" pitchFamily="18" charset="0"/>
            </a:endParaRPr>
          </a:p>
          <a:p>
            <a:pPr indent="337661" algn="just">
              <a:spcAft>
                <a:spcPts val="0"/>
              </a:spcAft>
            </a:pPr>
            <a:r>
              <a:rPr lang="ru-RU" b="1" dirty="0">
                <a:latin typeface="Times New Roman" panose="02020603050405020304" pitchFamily="18" charset="0"/>
                <a:ea typeface="Times New Roman" panose="02020603050405020304" pitchFamily="18" charset="0"/>
              </a:rPr>
              <a:t> </a:t>
            </a:r>
          </a:p>
          <a:p>
            <a:pPr indent="135255" algn="just">
              <a:spcAft>
                <a:spcPts val="0"/>
              </a:spcAft>
            </a:pPr>
            <a:r>
              <a:rPr lang="ru-RU" b="1" dirty="0">
                <a:latin typeface="Times New Roman" panose="02020603050405020304" pitchFamily="18" charset="0"/>
                <a:ea typeface="Times New Roman" panose="02020603050405020304" pitchFamily="18" charset="0"/>
              </a:rPr>
              <a:t> Матерям (отцам, другим родственникам, опекунам), фактически осуществляющим уход за ребенком и находящимся в отпуске по уходу за ребенком, подлежащим обязательному социальному страхованию на случай временной нетрудоспособности и в связи с материнством, в том числе матерям (отцам), другим родственникам, опекунам, фактически осуществляющим уход за ребенком, из числа гражданского персонала воинских формирований Российской Федерации, находящимся на территориях иностранных государств в случаях, предусмотренных международными договорами Российской Федерации, и находящихся в отпуске по уходу за ребенком, пособие выплачивается </a:t>
            </a:r>
            <a:r>
              <a:rPr lang="ru-RU" b="1" u="sng" dirty="0">
                <a:latin typeface="Times New Roman" panose="02020603050405020304" pitchFamily="18" charset="0"/>
                <a:ea typeface="Times New Roman" panose="02020603050405020304" pitchFamily="18" charset="0"/>
              </a:rPr>
              <a:t>со дня предоставления отпуска по уходу за ребенком по день исполнения ребенку полутора лет.</a:t>
            </a:r>
            <a:endParaRPr lang="ru-RU" b="1" dirty="0">
              <a:latin typeface="Times New Roman" panose="02020603050405020304" pitchFamily="18" charset="0"/>
              <a:ea typeface="Times New Roman" panose="02020603050405020304" pitchFamily="18" charset="0"/>
            </a:endParaRPr>
          </a:p>
          <a:p>
            <a:pPr indent="257175" algn="just">
              <a:spcAft>
                <a:spcPts val="0"/>
              </a:spcAft>
            </a:pPr>
            <a:r>
              <a:rPr lang="ru-RU" b="1" dirty="0">
                <a:latin typeface="Times New Roman" panose="02020603050405020304" pitchFamily="18" charset="0"/>
                <a:ea typeface="Times New Roman" panose="02020603050405020304" pitchFamily="18" charset="0"/>
              </a:rPr>
              <a:t>	Право на пособие сохраняется в случае, если лицо, находящееся в отпуске по уходу за ребенком, работает на условиях неполного рабочего времени или на дому, а также в случае продолжения обучения.</a:t>
            </a:r>
          </a:p>
        </p:txBody>
      </p:sp>
    </p:spTree>
    <p:extLst>
      <p:ext uri="{BB962C8B-B14F-4D97-AF65-F5344CB8AC3E}">
        <p14:creationId xmlns:p14="http://schemas.microsoft.com/office/powerpoint/2010/main" val="18348493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5369" y="332656"/>
            <a:ext cx="7753574" cy="369332"/>
          </a:xfrm>
          <a:prstGeom prst="rect">
            <a:avLst/>
          </a:prstGeom>
        </p:spPr>
        <p:txBody>
          <a:bodyPr wrap="square">
            <a:spAutoFit/>
          </a:bodyPr>
          <a:lstStyle/>
          <a:p>
            <a:pPr indent="337661" algn="ctr">
              <a:spcAft>
                <a:spcPts val="0"/>
              </a:spcAft>
            </a:pPr>
            <a:r>
              <a:rPr lang="ru-RU" b="1" dirty="0">
                <a:solidFill>
                  <a:srgbClr val="FFFF00"/>
                </a:solidFill>
                <a:latin typeface="Times New Roman" panose="02020603050405020304" pitchFamily="18" charset="0"/>
                <a:ea typeface="Times New Roman" panose="02020603050405020304" pitchFamily="18" charset="0"/>
              </a:rPr>
              <a:t>ЕЖЕМЕСЯЧНОЕ ПОСОБИЕ ПО УХОДУ ЗА РЕБЕНКОМ</a:t>
            </a:r>
            <a:endParaRPr lang="ru-RU" dirty="0">
              <a:solidFill>
                <a:srgbClr val="FFFF00"/>
              </a:solidFill>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467544" y="948690"/>
            <a:ext cx="8288112" cy="5632311"/>
          </a:xfrm>
          <a:prstGeom prst="rect">
            <a:avLst/>
          </a:prstGeom>
        </p:spPr>
        <p:txBody>
          <a:bodyPr wrap="square">
            <a:spAutoFit/>
          </a:bodyPr>
          <a:lstStyle/>
          <a:p>
            <a:r>
              <a:rPr lang="ru-RU" dirty="0"/>
              <a:t>Пособие выплачивается в размере </a:t>
            </a:r>
            <a:r>
              <a:rPr lang="ru-RU" b="1" dirty="0"/>
              <a:t>40 процентов среднего заработка за два календарных года, предшествующих году наступления страхового случая </a:t>
            </a:r>
            <a:r>
              <a:rPr lang="ru-RU" dirty="0"/>
              <a:t>застрахованного лица. В средний заработок включаются все виды выплат,</a:t>
            </a:r>
            <a:r>
              <a:rPr lang="ru-RU" b="1" dirty="0"/>
              <a:t> </a:t>
            </a:r>
            <a:r>
              <a:rPr lang="ru-RU" dirty="0"/>
              <a:t>на которые начисляются страховые взносы в Фонд социального страхования Российской Федерации в соответствии с Федеральным законом от 24.07.2009 № 212-ФЗ «О страховых взносах в Пенсионный фонд Российской Федерации, Фонд социального страхования Российской Федерации, Федеральный фонд обязательного медицинского страхования».</a:t>
            </a:r>
          </a:p>
          <a:p>
            <a:endParaRPr lang="ru-RU" dirty="0"/>
          </a:p>
          <a:p>
            <a:r>
              <a:rPr lang="ru-RU" dirty="0"/>
              <a:t>При этом минимальный размер пособия не может быть менее размера ежемесячного пособия по уходу за ребенком, установленного федеральным законом «О государственных пособиях гражданам, имеющим детей» (в </a:t>
            </a:r>
            <a:r>
              <a:rPr lang="ru-RU" dirty="0" smtClean="0"/>
              <a:t>2015 </a:t>
            </a:r>
            <a:r>
              <a:rPr lang="ru-RU" dirty="0"/>
              <a:t>г. – </a:t>
            </a:r>
            <a:r>
              <a:rPr lang="ru-RU" b="1" dirty="0" smtClean="0"/>
              <a:t>2718,35 </a:t>
            </a:r>
            <a:r>
              <a:rPr lang="ru-RU" b="1" dirty="0"/>
              <a:t>руб.</a:t>
            </a:r>
            <a:r>
              <a:rPr lang="ru-RU" dirty="0"/>
              <a:t> по уходу за первым ребенком и </a:t>
            </a:r>
            <a:r>
              <a:rPr lang="ru-RU" b="1" dirty="0" smtClean="0"/>
              <a:t>5436,67 </a:t>
            </a:r>
            <a:r>
              <a:rPr lang="ru-RU" b="1" dirty="0"/>
              <a:t>руб.</a:t>
            </a:r>
            <a:r>
              <a:rPr lang="ru-RU" dirty="0"/>
              <a:t> по уходу за вторым ребенком и последующими детьми).</a:t>
            </a:r>
          </a:p>
          <a:p>
            <a:r>
              <a:rPr lang="ru-RU" dirty="0"/>
              <a:t>В случае ухода за двумя и более детьми до достижения ими возраста полутора лет размер пособия суммируются. При этом суммированный размер пособия не может превышать 100 процентов среднего заработка застрахованного лица и не может быть менее суммированного минимального размера пособия</a:t>
            </a:r>
            <a:r>
              <a:rPr lang="ru-RU" dirty="0" smtClean="0"/>
              <a:t>.</a:t>
            </a:r>
            <a:endParaRPr lang="ru-RU" dirty="0"/>
          </a:p>
        </p:txBody>
      </p:sp>
    </p:spTree>
    <p:extLst>
      <p:ext uri="{BB962C8B-B14F-4D97-AF65-F5344CB8AC3E}">
        <p14:creationId xmlns:p14="http://schemas.microsoft.com/office/powerpoint/2010/main" val="41624258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332656"/>
            <a:ext cx="6415282" cy="463973"/>
          </a:xfrm>
          <a:prstGeom prst="rect">
            <a:avLst/>
          </a:prstGeom>
        </p:spPr>
        <p:txBody>
          <a:bodyPr wrap="none">
            <a:spAutoFit/>
          </a:bodyPr>
          <a:lstStyle/>
          <a:p>
            <a:pPr indent="337661">
              <a:lnSpc>
                <a:spcPct val="115000"/>
              </a:lnSpc>
              <a:spcAft>
                <a:spcPts val="0"/>
              </a:spcAft>
            </a:pPr>
            <a:r>
              <a:rPr lang="ru-RU" sz="21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СОЦИАЛЬНОЕ ПОСОБИЕ НА ПОГРЕБЕНИЕ</a:t>
            </a:r>
            <a:endParaRPr lang="ru-RU" dirty="0">
              <a:solidFill>
                <a:srgbClr val="FFFF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395536" y="980728"/>
            <a:ext cx="8649149" cy="5282985"/>
          </a:xfrm>
          <a:prstGeom prst="rect">
            <a:avLst/>
          </a:prstGeom>
        </p:spPr>
        <p:txBody>
          <a:bodyPr wrap="square">
            <a:spAutoFit/>
          </a:bodyPr>
          <a:lstStyle/>
          <a:p>
            <a:pPr indent="337661" algn="ctr">
              <a:lnSpc>
                <a:spcPct val="115000"/>
              </a:lnSpc>
              <a:spcAft>
                <a:spcPts val="0"/>
              </a:spcAft>
            </a:pPr>
            <a:r>
              <a:rPr lang="ru-RU" sz="1600" b="1" u="sng" dirty="0">
                <a:latin typeface="Times New Roman" panose="02020603050405020304" pitchFamily="18" charset="0"/>
                <a:ea typeface="Times New Roman" panose="02020603050405020304" pitchFamily="18" charset="0"/>
                <a:cs typeface="Times New Roman" panose="02020603050405020304" pitchFamily="18" charset="0"/>
              </a:rPr>
              <a:t>Лица, имеющие право на пособие:</a:t>
            </a:r>
            <a:endParaRPr lang="ru-RU" sz="2000" b="1" dirty="0">
              <a:latin typeface="Calibri" panose="020F0502020204030204" pitchFamily="34" charset="0"/>
              <a:ea typeface="Times New Roman" panose="02020603050405020304" pitchFamily="18" charset="0"/>
              <a:cs typeface="Times New Roman" panose="02020603050405020304" pitchFamily="18" charset="0"/>
            </a:endParaRPr>
          </a:p>
          <a:p>
            <a:pPr indent="337661" algn="just">
              <a:lnSpc>
                <a:spcPct val="115000"/>
              </a:lnSpc>
              <a:spcAft>
                <a:spcPts val="0"/>
              </a:spcAft>
            </a:pPr>
            <a:r>
              <a:rPr lang="ru-RU" sz="1600" b="1" dirty="0">
                <a:latin typeface="Times New Roman" panose="02020603050405020304" pitchFamily="18" charset="0"/>
                <a:ea typeface="Times New Roman" panose="02020603050405020304" pitchFamily="18" charset="0"/>
                <a:cs typeface="Times New Roman" panose="02020603050405020304" pitchFamily="18" charset="0"/>
              </a:rPr>
              <a:t>Право на пособие имеет супруг, близкий родственник, иные родственники, законный представитель или иное лицо, взявший на себя обязанность осуществить погребение умершего, если погребение осуществлялось за его счет.</a:t>
            </a:r>
          </a:p>
          <a:p>
            <a:pPr indent="337661" algn="just">
              <a:lnSpc>
                <a:spcPct val="115000"/>
              </a:lnSpc>
              <a:spcAft>
                <a:spcPts val="0"/>
              </a:spcAft>
            </a:pPr>
            <a:endParaRPr lang="ru-RU" sz="2000" b="1" dirty="0">
              <a:latin typeface="Times New Roman" panose="02020603050405020304" pitchFamily="18" charset="0"/>
              <a:ea typeface="Times New Roman" panose="02020603050405020304" pitchFamily="18" charset="0"/>
              <a:cs typeface="Times New Roman" panose="02020603050405020304" pitchFamily="18" charset="0"/>
            </a:endParaRPr>
          </a:p>
          <a:p>
            <a:r>
              <a:rPr lang="ru-RU" sz="2000" b="1" u="sng" dirty="0"/>
              <a:t>Размер пособия:</a:t>
            </a:r>
            <a:endParaRPr lang="ru-RU" sz="2000" b="1" dirty="0"/>
          </a:p>
          <a:p>
            <a:r>
              <a:rPr lang="ru-RU" sz="2000" b="1" dirty="0"/>
              <a:t> Пособие выплачивается в размере, равном стоимости услуг, предоставляемых согласно гарантированному перечню услуг по погребению, указанному в пункте 1 статьи 9 настоящего Федеральный закон от 12.01.1996 № 8-ФЗ «О погребении и похоронном деле», но не превышающем предельный размер пособия равный </a:t>
            </a:r>
            <a:r>
              <a:rPr lang="ru-RU" sz="2000" b="1" dirty="0" smtClean="0"/>
              <a:t>5277,28 </a:t>
            </a:r>
            <a:r>
              <a:rPr lang="ru-RU" sz="2000" b="1" dirty="0"/>
              <a:t>рублей в </a:t>
            </a:r>
            <a:r>
              <a:rPr lang="ru-RU" sz="2000" b="1" dirty="0" smtClean="0"/>
              <a:t>2015 </a:t>
            </a:r>
            <a:r>
              <a:rPr lang="ru-RU" sz="2000" b="1" dirty="0"/>
              <a:t>году.</a:t>
            </a:r>
          </a:p>
          <a:p>
            <a:r>
              <a:rPr lang="ru-RU" sz="2000" b="1" dirty="0"/>
              <a:t>Пособие ежегодно индексируется.</a:t>
            </a:r>
          </a:p>
          <a:p>
            <a:r>
              <a:rPr lang="ru-RU" sz="2000" b="1" dirty="0"/>
              <a:t>!</a:t>
            </a:r>
            <a:r>
              <a:rPr lang="ru-RU" sz="2000" b="1" i="1" dirty="0"/>
              <a:t> В районах и местностях, где установлен районный коэффициент к заработной плате, размер пособия определяется с применением районного коэффициента.</a:t>
            </a:r>
            <a:endParaRPr lang="ru-RU" sz="2000" b="1" dirty="0"/>
          </a:p>
          <a:p>
            <a:pPr indent="337661" algn="just">
              <a:lnSpc>
                <a:spcPct val="115000"/>
              </a:lnSpc>
              <a:spcAft>
                <a:spcPts val="0"/>
              </a:spcAft>
            </a:pPr>
            <a:endParaRPr lang="ru-RU" sz="20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95850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8077852" cy="415498"/>
          </a:xfrm>
          <a:prstGeom prst="rect">
            <a:avLst/>
          </a:prstGeom>
        </p:spPr>
        <p:txBody>
          <a:bodyPr wrap="none">
            <a:spAutoFit/>
          </a:bodyPr>
          <a:lstStyle/>
          <a:p>
            <a:r>
              <a:rPr lang="ru-RU" sz="2100" b="1" dirty="0">
                <a:solidFill>
                  <a:srgbClr val="FFFF00"/>
                </a:solidFill>
              </a:rPr>
              <a:t>ЕДИНОВРЕМЕННОЕ ПОСОБИЕ ПРИ РОЖДЕНИИ РЕБЕНКА</a:t>
            </a:r>
            <a:endParaRPr lang="ru-RU" sz="2100" dirty="0">
              <a:solidFill>
                <a:srgbClr val="FFFF00"/>
              </a:solidFill>
            </a:endParaRPr>
          </a:p>
        </p:txBody>
      </p:sp>
      <p:sp>
        <p:nvSpPr>
          <p:cNvPr id="3" name="Прямоугольник 2"/>
          <p:cNvSpPr/>
          <p:nvPr/>
        </p:nvSpPr>
        <p:spPr>
          <a:xfrm>
            <a:off x="323528" y="820162"/>
            <a:ext cx="8649149" cy="5927777"/>
          </a:xfrm>
          <a:prstGeom prst="rect">
            <a:avLst/>
          </a:prstGeom>
        </p:spPr>
        <p:txBody>
          <a:bodyPr wrap="square">
            <a:spAutoFit/>
          </a:bodyPr>
          <a:lstStyle/>
          <a:p>
            <a:pPr indent="337661" algn="ctr">
              <a:lnSpc>
                <a:spcPct val="115000"/>
              </a:lnSpc>
              <a:spcAft>
                <a:spcPts val="0"/>
              </a:spcAft>
            </a:pPr>
            <a:r>
              <a:rPr lang="ru-RU" b="1" u="sng" dirty="0">
                <a:latin typeface="Times New Roman" panose="02020603050405020304" pitchFamily="18" charset="0"/>
                <a:ea typeface="Times New Roman" panose="02020603050405020304" pitchFamily="18" charset="0"/>
                <a:cs typeface="Times New Roman" panose="02020603050405020304" pitchFamily="18" charset="0"/>
              </a:rPr>
              <a:t>Лица, имеющие право на пособие:</a:t>
            </a:r>
            <a:endParaRPr lang="ru-RU" sz="2400" b="1" dirty="0">
              <a:latin typeface="Calibri" panose="020F0502020204030204" pitchFamily="34" charset="0"/>
              <a:ea typeface="Times New Roman" panose="02020603050405020304" pitchFamily="18" charset="0"/>
              <a:cs typeface="Times New Roman" panose="02020603050405020304" pitchFamily="18" charset="0"/>
            </a:endParaRPr>
          </a:p>
          <a:p>
            <a:r>
              <a:rPr lang="ru-RU" dirty="0"/>
              <a:t>Право на пособие имеет один из родителей либо лицо, его заменяющее (опекун).</a:t>
            </a:r>
          </a:p>
          <a:p>
            <a:r>
              <a:rPr lang="ru-RU" sz="2400" b="1" dirty="0"/>
              <a:t> </a:t>
            </a:r>
            <a:r>
              <a:rPr lang="ru-RU" sz="2400" b="1" dirty="0" smtClean="0"/>
              <a:t>!</a:t>
            </a:r>
            <a:r>
              <a:rPr lang="ru-RU" sz="2400" dirty="0" smtClean="0"/>
              <a:t> </a:t>
            </a:r>
            <a:r>
              <a:rPr lang="ru-RU" sz="2400" i="1" dirty="0"/>
              <a:t>В случае рождения двух или более детей пособие выплачивается на каждого ребенка.</a:t>
            </a:r>
            <a:endParaRPr lang="ru-RU" sz="2400" dirty="0"/>
          </a:p>
          <a:p>
            <a:r>
              <a:rPr lang="ru-RU" sz="2400" i="1" dirty="0"/>
              <a:t>   При рождении мертвого ребенка пособие не выплачивается.</a:t>
            </a:r>
            <a:endParaRPr lang="ru-RU" sz="2400" dirty="0"/>
          </a:p>
          <a:p>
            <a:r>
              <a:rPr lang="ru-RU" sz="2400" b="1" u="sng" dirty="0" smtClean="0"/>
              <a:t>Размер </a:t>
            </a:r>
            <a:r>
              <a:rPr lang="ru-RU" sz="2400" b="1" u="sng" dirty="0"/>
              <a:t>пособия:</a:t>
            </a:r>
            <a:endParaRPr lang="ru-RU" sz="2400" b="1" dirty="0"/>
          </a:p>
          <a:p>
            <a:r>
              <a:rPr lang="ru-RU" sz="2400" b="1" dirty="0"/>
              <a:t> </a:t>
            </a:r>
            <a:r>
              <a:rPr lang="ru-RU" sz="2400" dirty="0"/>
              <a:t>С 1 января </a:t>
            </a:r>
            <a:r>
              <a:rPr lang="ru-RU" sz="2400" dirty="0" smtClean="0"/>
              <a:t>2015 </a:t>
            </a:r>
            <a:r>
              <a:rPr lang="ru-RU" sz="2400" dirty="0"/>
              <a:t>года размер пособия </a:t>
            </a:r>
            <a:r>
              <a:rPr lang="ru-RU" sz="2400" dirty="0" smtClean="0"/>
              <a:t>составляет</a:t>
            </a:r>
          </a:p>
          <a:p>
            <a:r>
              <a:rPr lang="ru-RU" sz="2400" b="1" dirty="0" smtClean="0"/>
              <a:t>14 497,8 </a:t>
            </a:r>
            <a:r>
              <a:rPr lang="ru-RU" sz="2400" b="1" dirty="0"/>
              <a:t>руб</a:t>
            </a:r>
            <a:r>
              <a:rPr lang="ru-RU" sz="2400" dirty="0"/>
              <a:t>.</a:t>
            </a:r>
          </a:p>
          <a:p>
            <a:r>
              <a:rPr lang="ru-RU" sz="2400" dirty="0"/>
              <a:t>Пособие ежегодно индексируется.</a:t>
            </a:r>
          </a:p>
          <a:p>
            <a:r>
              <a:rPr lang="ru-RU" sz="2400" b="1" dirty="0"/>
              <a:t>!</a:t>
            </a:r>
            <a:r>
              <a:rPr lang="ru-RU" sz="2400" b="1" i="1" dirty="0"/>
              <a:t> В районах и местностях, где установлен </a:t>
            </a:r>
            <a:r>
              <a:rPr lang="ru-RU" sz="2400" b="1" i="1" dirty="0">
                <a:hlinkClick r:id="rId2"/>
              </a:rPr>
              <a:t>районный коэффициент</a:t>
            </a:r>
            <a:r>
              <a:rPr lang="ru-RU" sz="2400" b="1" i="1" dirty="0"/>
              <a:t> к заработной плате, размер пособия определяется с применением районного коэффициента.</a:t>
            </a:r>
            <a:endParaRPr lang="ru-RU" sz="2400" dirty="0"/>
          </a:p>
          <a:p>
            <a:pPr indent="337661" algn="just">
              <a:lnSpc>
                <a:spcPct val="115000"/>
              </a:lnSpc>
              <a:spcAft>
                <a:spcPts val="0"/>
              </a:spcAft>
            </a:pPr>
            <a:endParaRPr lang="ru-RU" sz="24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50758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9" y="404664"/>
            <a:ext cx="7776864" cy="1200329"/>
          </a:xfrm>
          <a:prstGeom prst="rect">
            <a:avLst/>
          </a:prstGeom>
        </p:spPr>
        <p:txBody>
          <a:bodyPr wrap="square">
            <a:spAutoFit/>
          </a:bodyPr>
          <a:lstStyle/>
          <a:p>
            <a:pPr algn="ctr"/>
            <a:r>
              <a:rPr lang="ru-RU" sz="2400" b="1" dirty="0">
                <a:solidFill>
                  <a:srgbClr val="FFFF00"/>
                </a:solidFill>
              </a:rPr>
              <a:t>Единовременное пособие беременной жене военнослужащего, проходящего военную службу по призыву</a:t>
            </a:r>
            <a:endParaRPr lang="ru-RU" sz="2100" dirty="0">
              <a:solidFill>
                <a:srgbClr val="FFFF00"/>
              </a:solidFill>
            </a:endParaRPr>
          </a:p>
        </p:txBody>
      </p:sp>
      <p:sp>
        <p:nvSpPr>
          <p:cNvPr id="4" name="Прямоугольник 3"/>
          <p:cNvSpPr/>
          <p:nvPr/>
        </p:nvSpPr>
        <p:spPr>
          <a:xfrm>
            <a:off x="3275856" y="1626309"/>
            <a:ext cx="2778325" cy="523220"/>
          </a:xfrm>
          <a:prstGeom prst="rect">
            <a:avLst/>
          </a:prstGeom>
        </p:spPr>
        <p:txBody>
          <a:bodyPr wrap="none">
            <a:spAutoFit/>
          </a:bodyPr>
          <a:lstStyle/>
          <a:p>
            <a:r>
              <a:rPr lang="ru-RU" sz="2800" b="1" dirty="0" smtClean="0"/>
              <a:t>22958,78 руб.</a:t>
            </a:r>
            <a:endParaRPr lang="ru-RU" sz="2800" b="1" dirty="0"/>
          </a:p>
        </p:txBody>
      </p:sp>
      <p:sp>
        <p:nvSpPr>
          <p:cNvPr id="5" name="Прямоугольник 4"/>
          <p:cNvSpPr/>
          <p:nvPr/>
        </p:nvSpPr>
        <p:spPr>
          <a:xfrm>
            <a:off x="740582" y="2348880"/>
            <a:ext cx="7848872" cy="3970318"/>
          </a:xfrm>
          <a:prstGeom prst="rect">
            <a:avLst/>
          </a:prstGeom>
        </p:spPr>
        <p:txBody>
          <a:bodyPr wrap="square">
            <a:spAutoFit/>
          </a:bodyPr>
          <a:lstStyle/>
          <a:p>
            <a:r>
              <a:rPr lang="ru-RU" dirty="0"/>
              <a:t>Право на единовременное пособие беременной жене военнослужащего, проходящего военную службу по призыву, имеет жена военнослужащего, проходящего военную службу по призыву, срок беременности которой составляет не менее 180 дней.</a:t>
            </a:r>
          </a:p>
          <a:p>
            <a:r>
              <a:rPr lang="ru-RU" dirty="0"/>
              <a:t> Единовременное пособие беременной жене военнослужащего, проходящего военную службу по призыву, выплачивается независимо от наличия права на иные виды государственных пособий гражданам, имеющим детей, установленные настоящим Федеральным законом и законами субъектов Российской Федерации.</a:t>
            </a:r>
          </a:p>
          <a:p>
            <a:r>
              <a:rPr lang="ru-RU" dirty="0"/>
              <a:t> Право на единовременное пособие беременной жене военнослужащего, проходящего военную службу по призыву, не предоставляется жене курсанта военной профессиональной образовательной организации и военной образовательной организации высшего образования</a:t>
            </a:r>
            <a:r>
              <a:rPr lang="ru-RU" dirty="0" smtClean="0"/>
              <a:t>.</a:t>
            </a:r>
            <a:endParaRPr lang="ru-RU" dirty="0"/>
          </a:p>
        </p:txBody>
      </p:sp>
    </p:spTree>
    <p:extLst>
      <p:ext uri="{BB962C8B-B14F-4D97-AF65-F5344CB8AC3E}">
        <p14:creationId xmlns:p14="http://schemas.microsoft.com/office/powerpoint/2010/main" val="34007290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9" y="404664"/>
            <a:ext cx="7776864" cy="830997"/>
          </a:xfrm>
          <a:prstGeom prst="rect">
            <a:avLst/>
          </a:prstGeom>
        </p:spPr>
        <p:txBody>
          <a:bodyPr wrap="square">
            <a:spAutoFit/>
          </a:bodyPr>
          <a:lstStyle/>
          <a:p>
            <a:pPr algn="ctr"/>
            <a:r>
              <a:rPr lang="ru-RU" sz="2400" b="1" dirty="0">
                <a:solidFill>
                  <a:srgbClr val="FFFF00"/>
                </a:solidFill>
              </a:rPr>
              <a:t>Единовременное пособие при передаче ребенка на воспитание в семью</a:t>
            </a:r>
          </a:p>
        </p:txBody>
      </p:sp>
      <p:sp>
        <p:nvSpPr>
          <p:cNvPr id="4" name="Прямоугольник 3"/>
          <p:cNvSpPr/>
          <p:nvPr/>
        </p:nvSpPr>
        <p:spPr>
          <a:xfrm>
            <a:off x="2987824" y="1340768"/>
            <a:ext cx="2778325" cy="523220"/>
          </a:xfrm>
          <a:prstGeom prst="rect">
            <a:avLst/>
          </a:prstGeom>
        </p:spPr>
        <p:txBody>
          <a:bodyPr wrap="none">
            <a:spAutoFit/>
          </a:bodyPr>
          <a:lstStyle/>
          <a:p>
            <a:r>
              <a:rPr lang="ru-RU" sz="2800" b="1" dirty="0"/>
              <a:t>14497,80 руб.</a:t>
            </a:r>
          </a:p>
        </p:txBody>
      </p:sp>
      <p:sp>
        <p:nvSpPr>
          <p:cNvPr id="5" name="Прямоугольник 4"/>
          <p:cNvSpPr/>
          <p:nvPr/>
        </p:nvSpPr>
        <p:spPr>
          <a:xfrm>
            <a:off x="899592" y="5013176"/>
            <a:ext cx="7848872" cy="1323439"/>
          </a:xfrm>
          <a:prstGeom prst="rect">
            <a:avLst/>
          </a:prstGeom>
        </p:spPr>
        <p:txBody>
          <a:bodyPr wrap="square">
            <a:spAutoFit/>
          </a:bodyPr>
          <a:lstStyle/>
          <a:p>
            <a:r>
              <a:rPr lang="ru-RU" sz="2000" dirty="0"/>
              <a:t>В случае усыновления ребенка-инвалида, ребенка в возрасте старше семи лет, а также детей, являющихся братьями и (или) сестрами, пособие выплачивается в размере </a:t>
            </a:r>
            <a:r>
              <a:rPr lang="ru-RU" sz="2000" b="1" dirty="0"/>
              <a:t>110 </a:t>
            </a:r>
            <a:r>
              <a:rPr lang="ru-RU" sz="2000" b="1" dirty="0" smtClean="0"/>
              <a:t>775 рублей </a:t>
            </a:r>
            <a:r>
              <a:rPr lang="ru-RU" sz="2000" dirty="0"/>
              <a:t>на каждого такого ребенка</a:t>
            </a:r>
            <a:r>
              <a:rPr lang="ru-RU" sz="2000" dirty="0" smtClean="0"/>
              <a:t>.</a:t>
            </a:r>
            <a:endParaRPr lang="ru-RU" sz="2000" dirty="0"/>
          </a:p>
        </p:txBody>
      </p:sp>
      <p:sp>
        <p:nvSpPr>
          <p:cNvPr id="3" name="Прямоугольник 2"/>
          <p:cNvSpPr/>
          <p:nvPr/>
        </p:nvSpPr>
        <p:spPr>
          <a:xfrm>
            <a:off x="683569" y="1954675"/>
            <a:ext cx="7776864" cy="2893100"/>
          </a:xfrm>
          <a:prstGeom prst="rect">
            <a:avLst/>
          </a:prstGeom>
        </p:spPr>
        <p:txBody>
          <a:bodyPr wrap="square">
            <a:spAutoFit/>
          </a:bodyPr>
          <a:lstStyle/>
          <a:p>
            <a:r>
              <a:rPr lang="ru-RU" sz="1400" dirty="0"/>
              <a:t>Право на единовременное пособие при передаче ребенка на воспитание в семью (усыновлении, установлении опеки (попечительства), передаче на воспитание в приемную семью детей, оставшихся без попечения родителей) в случае, если родители неизвестны, умерли, объявлены умершими, лишены родительских прав, ограничены в родительских правах, признаны безвестно отсутствующими, недееспособными (ограниченно дееспособными), по состоянию здоровья не могут лично воспитывать и содержать ребенка, отбывают наказание в учреждениях, исполняющих наказание в виде лишения свободы, находятся в местах содержания под стражей подозреваемых и обвиняемых в совершении преступлений, уклоняются от воспитания детей или от защиты их прав и интересов или отказались взять своего ребенка из воспитательных учреждений, медицинских организаций, учреждений социальной защиты населения и других аналогичных учреждений, имеет один из усыновителей, опекунов (попечителей), приемных родителей</a:t>
            </a:r>
            <a:r>
              <a:rPr lang="ru-RU" sz="1400" dirty="0" smtClean="0"/>
              <a:t>.</a:t>
            </a:r>
            <a:endParaRPr lang="ru-RU" sz="1400" dirty="0"/>
          </a:p>
        </p:txBody>
      </p:sp>
    </p:spTree>
    <p:extLst>
      <p:ext uri="{BB962C8B-B14F-4D97-AF65-F5344CB8AC3E}">
        <p14:creationId xmlns:p14="http://schemas.microsoft.com/office/powerpoint/2010/main" val="2176797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76672"/>
            <a:ext cx="8064896" cy="5632311"/>
          </a:xfrm>
          <a:prstGeom prst="rect">
            <a:avLst/>
          </a:prstGeom>
        </p:spPr>
        <p:txBody>
          <a:bodyPr wrap="square">
            <a:spAutoFit/>
          </a:bodyPr>
          <a:lstStyle/>
          <a:p>
            <a:r>
              <a:rPr lang="ru-RU" sz="2400" b="1" dirty="0">
                <a:solidFill>
                  <a:srgbClr val="FFFF00"/>
                </a:solidFill>
              </a:rPr>
              <a:t>Государственное пособие</a:t>
            </a:r>
            <a:r>
              <a:rPr lang="ru-RU" sz="2400" dirty="0">
                <a:solidFill>
                  <a:srgbClr val="FFFF00"/>
                </a:solidFill>
              </a:rPr>
              <a:t> </a:t>
            </a:r>
            <a:r>
              <a:rPr lang="ru-RU" sz="2400" dirty="0"/>
              <a:t>— безвозмездная денежная выплата, выплачиваемая за счёт государства.</a:t>
            </a:r>
          </a:p>
          <a:p>
            <a:r>
              <a:rPr lang="ru-RU" sz="2400" dirty="0"/>
              <a:t>В России существуют различные виды пособий. К ним, в частности, относятся:</a:t>
            </a:r>
          </a:p>
          <a:p>
            <a:pPr marL="342900" indent="-342900">
              <a:buFont typeface="Wingdings" panose="05000000000000000000" pitchFamily="2" charset="2"/>
              <a:buChar char="Ø"/>
            </a:pPr>
            <a:r>
              <a:rPr lang="ru-RU" sz="2400" dirty="0"/>
              <a:t>государственное пособие по уходу за больным </a:t>
            </a:r>
            <a:r>
              <a:rPr lang="ru-RU" sz="2400" dirty="0" smtClean="0"/>
              <a:t>ребенком;</a:t>
            </a:r>
            <a:endParaRPr lang="ru-RU" sz="2400" dirty="0"/>
          </a:p>
          <a:p>
            <a:pPr marL="342900" indent="-342900">
              <a:buFont typeface="Wingdings" panose="05000000000000000000" pitchFamily="2" charset="2"/>
              <a:buChar char="Ø"/>
            </a:pPr>
            <a:r>
              <a:rPr lang="ru-RU" sz="2400" dirty="0"/>
              <a:t>государственное пособие по </a:t>
            </a:r>
            <a:r>
              <a:rPr lang="ru-RU" sz="2400" dirty="0" smtClean="0"/>
              <a:t>безработице;</a:t>
            </a:r>
            <a:endParaRPr lang="ru-RU" sz="2400" dirty="0"/>
          </a:p>
          <a:p>
            <a:pPr marL="342900" indent="-342900">
              <a:buFont typeface="Wingdings" panose="05000000000000000000" pitchFamily="2" charset="2"/>
              <a:buChar char="Ø"/>
            </a:pPr>
            <a:r>
              <a:rPr lang="ru-RU" sz="2400" dirty="0"/>
              <a:t>государственное пособие по беременности и </a:t>
            </a:r>
            <a:r>
              <a:rPr lang="ru-RU" sz="2400" dirty="0" smtClean="0"/>
              <a:t>родам;</a:t>
            </a:r>
            <a:endParaRPr lang="ru-RU" sz="2400" dirty="0"/>
          </a:p>
          <a:p>
            <a:pPr marL="342900" indent="-342900">
              <a:buFont typeface="Wingdings" panose="05000000000000000000" pitchFamily="2" charset="2"/>
              <a:buChar char="Ø"/>
            </a:pPr>
            <a:r>
              <a:rPr lang="ru-RU" sz="2400" dirty="0"/>
              <a:t>ежемесячное государственное пособие на </a:t>
            </a:r>
            <a:r>
              <a:rPr lang="ru-RU" sz="2400" dirty="0" smtClean="0"/>
              <a:t>ребенка;</a:t>
            </a:r>
            <a:endParaRPr lang="ru-RU" sz="2400" dirty="0"/>
          </a:p>
          <a:p>
            <a:pPr marL="342900" indent="-342900">
              <a:buFont typeface="Wingdings" panose="05000000000000000000" pitchFamily="2" charset="2"/>
              <a:buChar char="Ø"/>
            </a:pPr>
            <a:r>
              <a:rPr lang="ru-RU" sz="2400" dirty="0"/>
              <a:t>государственное ежемесячное социальное </a:t>
            </a:r>
            <a:r>
              <a:rPr lang="ru-RU" sz="2400" dirty="0" smtClean="0"/>
              <a:t>пособие.</a:t>
            </a:r>
          </a:p>
          <a:p>
            <a:endParaRPr lang="ru-RU" sz="2400" dirty="0" smtClean="0"/>
          </a:p>
          <a:p>
            <a:r>
              <a:rPr lang="ru-RU" sz="2400" dirty="0" smtClean="0"/>
              <a:t>Государственным </a:t>
            </a:r>
            <a:r>
              <a:rPr lang="ru-RU" sz="2400" dirty="0"/>
              <a:t>пособием может считаться только то, которое всецело выплачивается из государственного </a:t>
            </a:r>
            <a:r>
              <a:rPr lang="ru-RU" sz="2400" dirty="0" smtClean="0"/>
              <a:t>бюджета.</a:t>
            </a:r>
            <a:endParaRPr lang="ru-RU" sz="2400" dirty="0">
              <a:effectLst/>
            </a:endParaRPr>
          </a:p>
        </p:txBody>
      </p:sp>
    </p:spTree>
    <p:extLst>
      <p:ext uri="{BB962C8B-B14F-4D97-AF65-F5344CB8AC3E}">
        <p14:creationId xmlns:p14="http://schemas.microsoft.com/office/powerpoint/2010/main" val="146012813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63274" y="1186237"/>
            <a:ext cx="7632848" cy="646331"/>
          </a:xfrm>
          <a:prstGeom prst="rect">
            <a:avLst/>
          </a:prstGeom>
        </p:spPr>
        <p:txBody>
          <a:bodyPr wrap="square">
            <a:spAutoFit/>
          </a:bodyPr>
          <a:lstStyle/>
          <a:p>
            <a:pPr algn="ctr"/>
            <a:r>
              <a:rPr lang="ru-RU" b="1" dirty="0"/>
              <a:t>Закон РФ от 19 апреля 1991 г. N 1032-1 "О занятости населения в Российской Федерации</a:t>
            </a:r>
            <a:r>
              <a:rPr lang="ru-RU" b="1" dirty="0" smtClean="0"/>
              <a:t>"</a:t>
            </a:r>
            <a:endParaRPr lang="ru-RU" b="1" dirty="0"/>
          </a:p>
        </p:txBody>
      </p:sp>
      <p:sp>
        <p:nvSpPr>
          <p:cNvPr id="4" name="Прямоугольник 3"/>
          <p:cNvSpPr/>
          <p:nvPr/>
        </p:nvSpPr>
        <p:spPr>
          <a:xfrm>
            <a:off x="840113" y="213901"/>
            <a:ext cx="7488832" cy="954107"/>
          </a:xfrm>
          <a:prstGeom prst="rect">
            <a:avLst/>
          </a:prstGeom>
        </p:spPr>
        <p:txBody>
          <a:bodyPr wrap="square">
            <a:spAutoFit/>
          </a:bodyPr>
          <a:lstStyle/>
          <a:p>
            <a:pPr algn="ctr"/>
            <a:r>
              <a:rPr lang="ru-RU" sz="2800" b="1" dirty="0" smtClean="0">
                <a:solidFill>
                  <a:srgbClr val="FFFF00"/>
                </a:solidFill>
              </a:rPr>
              <a:t>Государственное </a:t>
            </a:r>
            <a:r>
              <a:rPr lang="ru-RU" sz="2800" b="1" dirty="0">
                <a:solidFill>
                  <a:srgbClr val="FFFF00"/>
                </a:solidFill>
              </a:rPr>
              <a:t>пособие по безработице</a:t>
            </a:r>
          </a:p>
        </p:txBody>
      </p:sp>
      <p:sp>
        <p:nvSpPr>
          <p:cNvPr id="5" name="Прямоугольник 4"/>
          <p:cNvSpPr/>
          <p:nvPr/>
        </p:nvSpPr>
        <p:spPr>
          <a:xfrm>
            <a:off x="843608" y="1916832"/>
            <a:ext cx="7632848" cy="4524315"/>
          </a:xfrm>
          <a:prstGeom prst="rect">
            <a:avLst/>
          </a:prstGeom>
        </p:spPr>
        <p:txBody>
          <a:bodyPr wrap="square">
            <a:spAutoFit/>
          </a:bodyPr>
          <a:lstStyle/>
          <a:p>
            <a:r>
              <a:rPr lang="ru-RU" sz="2400" b="1" dirty="0" smtClean="0"/>
              <a:t>Государство </a:t>
            </a:r>
            <a:r>
              <a:rPr lang="ru-RU" sz="2400" b="1" dirty="0"/>
              <a:t>гарантирует безработным:</a:t>
            </a:r>
          </a:p>
          <a:p>
            <a:pPr marL="342900" indent="-342900">
              <a:buFont typeface="Wingdings" panose="05000000000000000000" pitchFamily="2" charset="2"/>
              <a:buChar char="Ø"/>
            </a:pPr>
            <a:r>
              <a:rPr lang="ru-RU" sz="2400" b="1" dirty="0"/>
              <a:t>выплату пособия по безработице, в том числе в период временной </a:t>
            </a:r>
            <a:r>
              <a:rPr lang="ru-RU" sz="2400" b="1" dirty="0" smtClean="0"/>
              <a:t>нетрудоспособности </a:t>
            </a:r>
            <a:r>
              <a:rPr lang="ru-RU" sz="2400" b="1" dirty="0"/>
              <a:t>безработного;</a:t>
            </a:r>
          </a:p>
          <a:p>
            <a:pPr marL="342900" indent="-342900">
              <a:buFont typeface="Wingdings" panose="05000000000000000000" pitchFamily="2" charset="2"/>
              <a:buChar char="Ø"/>
            </a:pPr>
            <a:r>
              <a:rPr lang="ru-RU" sz="2400" b="1" dirty="0"/>
              <a:t>выплату стипендии в период прохождения профессионального обучения и получения дополнительного профессионального образования по направлению органов службы занятости, в том числе в период временной нетрудоспособности;</a:t>
            </a:r>
          </a:p>
          <a:p>
            <a:pPr marL="342900" indent="-342900">
              <a:buFont typeface="Wingdings" panose="05000000000000000000" pitchFamily="2" charset="2"/>
              <a:buChar char="Ø"/>
            </a:pPr>
            <a:r>
              <a:rPr lang="ru-RU" sz="2400" b="1" dirty="0"/>
              <a:t>возможность участия в оплачиваемых общественных работах</a:t>
            </a:r>
            <a:r>
              <a:rPr lang="ru-RU" sz="2400" b="1" dirty="0" smtClean="0"/>
              <a:t>;</a:t>
            </a:r>
            <a:endParaRPr lang="ru-RU" sz="2400" b="1" dirty="0"/>
          </a:p>
        </p:txBody>
      </p:sp>
    </p:spTree>
    <p:extLst>
      <p:ext uri="{BB962C8B-B14F-4D97-AF65-F5344CB8AC3E}">
        <p14:creationId xmlns:p14="http://schemas.microsoft.com/office/powerpoint/2010/main" val="187175249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63274" y="1186237"/>
            <a:ext cx="7632848" cy="646331"/>
          </a:xfrm>
          <a:prstGeom prst="rect">
            <a:avLst/>
          </a:prstGeom>
        </p:spPr>
        <p:txBody>
          <a:bodyPr wrap="square">
            <a:spAutoFit/>
          </a:bodyPr>
          <a:lstStyle/>
          <a:p>
            <a:pPr algn="ctr"/>
            <a:r>
              <a:rPr lang="ru-RU" b="1" dirty="0"/>
              <a:t>Закон РФ от 19 апреля 1991 г. N 1032-1 "О занятости населения в Российской Федерации</a:t>
            </a:r>
            <a:r>
              <a:rPr lang="ru-RU" b="1" dirty="0" smtClean="0"/>
              <a:t>"</a:t>
            </a:r>
            <a:endParaRPr lang="ru-RU" b="1" dirty="0"/>
          </a:p>
        </p:txBody>
      </p:sp>
      <p:sp>
        <p:nvSpPr>
          <p:cNvPr id="4" name="Прямоугольник 3"/>
          <p:cNvSpPr/>
          <p:nvPr/>
        </p:nvSpPr>
        <p:spPr>
          <a:xfrm>
            <a:off x="840113" y="213901"/>
            <a:ext cx="7488832" cy="954107"/>
          </a:xfrm>
          <a:prstGeom prst="rect">
            <a:avLst/>
          </a:prstGeom>
        </p:spPr>
        <p:txBody>
          <a:bodyPr wrap="square">
            <a:spAutoFit/>
          </a:bodyPr>
          <a:lstStyle/>
          <a:p>
            <a:pPr algn="ctr"/>
            <a:r>
              <a:rPr lang="ru-RU" sz="2800" b="1" dirty="0" smtClean="0">
                <a:solidFill>
                  <a:srgbClr val="FFFF00"/>
                </a:solidFill>
              </a:rPr>
              <a:t>Государственное </a:t>
            </a:r>
            <a:r>
              <a:rPr lang="ru-RU" sz="2800" b="1" dirty="0">
                <a:solidFill>
                  <a:srgbClr val="FFFF00"/>
                </a:solidFill>
              </a:rPr>
              <a:t>пособие по безработице</a:t>
            </a:r>
          </a:p>
        </p:txBody>
      </p:sp>
      <p:sp>
        <p:nvSpPr>
          <p:cNvPr id="5" name="Прямоугольник 4"/>
          <p:cNvSpPr/>
          <p:nvPr/>
        </p:nvSpPr>
        <p:spPr>
          <a:xfrm>
            <a:off x="843608" y="1916832"/>
            <a:ext cx="7632848" cy="3785652"/>
          </a:xfrm>
          <a:prstGeom prst="rect">
            <a:avLst/>
          </a:prstGeom>
        </p:spPr>
        <p:txBody>
          <a:bodyPr wrap="square">
            <a:spAutoFit/>
          </a:bodyPr>
          <a:lstStyle/>
          <a:p>
            <a:r>
              <a:rPr lang="ru-RU" sz="2000" b="1" dirty="0"/>
              <a:t>Пособие по безработице выплачивается гражданам, уволенным по любым </a:t>
            </a:r>
            <a:r>
              <a:rPr lang="ru-RU" sz="2000" b="1" dirty="0" smtClean="0"/>
              <a:t>основаниям </a:t>
            </a:r>
            <a:r>
              <a:rPr lang="ru-RU" sz="2000" b="1" dirty="0"/>
              <a:t>и устанавливается в процентном отношении к среднему заработку, исчисленному за последние три месяца по последнему месту работы, если они в течение 12 месяцев, предшествовавших началу безработицы, имели оплачиваемую работу не менее 26 недель на условиях полного рабочего дня (полной рабочей недели) или на условиях неполного рабочего дня (неполной рабочей недели) с пересчетом на 26 недель с полным рабочим днем (полной рабочей неделей).</a:t>
            </a:r>
            <a:br>
              <a:rPr lang="ru-RU" sz="2000" b="1" dirty="0"/>
            </a:br>
            <a:endParaRPr lang="ru-RU" sz="2000" b="1" dirty="0"/>
          </a:p>
        </p:txBody>
      </p:sp>
    </p:spTree>
    <p:extLst>
      <p:ext uri="{BB962C8B-B14F-4D97-AF65-F5344CB8AC3E}">
        <p14:creationId xmlns:p14="http://schemas.microsoft.com/office/powerpoint/2010/main" val="150959618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63274" y="1186237"/>
            <a:ext cx="7632848" cy="646331"/>
          </a:xfrm>
          <a:prstGeom prst="rect">
            <a:avLst/>
          </a:prstGeom>
        </p:spPr>
        <p:txBody>
          <a:bodyPr wrap="square">
            <a:spAutoFit/>
          </a:bodyPr>
          <a:lstStyle/>
          <a:p>
            <a:pPr algn="ctr"/>
            <a:r>
              <a:rPr lang="ru-RU" b="1" dirty="0"/>
              <a:t>Закон РФ от 19 апреля 1991 г. N 1032-1 "О занятости населения в Российской Федерации</a:t>
            </a:r>
            <a:r>
              <a:rPr lang="ru-RU" b="1" dirty="0" smtClean="0"/>
              <a:t>"</a:t>
            </a:r>
            <a:endParaRPr lang="ru-RU" b="1" dirty="0"/>
          </a:p>
        </p:txBody>
      </p:sp>
      <p:sp>
        <p:nvSpPr>
          <p:cNvPr id="4" name="Прямоугольник 3"/>
          <p:cNvSpPr/>
          <p:nvPr/>
        </p:nvSpPr>
        <p:spPr>
          <a:xfrm>
            <a:off x="840113" y="213901"/>
            <a:ext cx="7488832" cy="954107"/>
          </a:xfrm>
          <a:prstGeom prst="rect">
            <a:avLst/>
          </a:prstGeom>
        </p:spPr>
        <p:txBody>
          <a:bodyPr wrap="square">
            <a:spAutoFit/>
          </a:bodyPr>
          <a:lstStyle/>
          <a:p>
            <a:pPr algn="ctr"/>
            <a:r>
              <a:rPr lang="ru-RU" sz="2800" b="1" dirty="0" smtClean="0">
                <a:solidFill>
                  <a:srgbClr val="FFFF00"/>
                </a:solidFill>
              </a:rPr>
              <a:t>Государственное </a:t>
            </a:r>
            <a:r>
              <a:rPr lang="ru-RU" sz="2800" b="1" dirty="0">
                <a:solidFill>
                  <a:srgbClr val="FFFF00"/>
                </a:solidFill>
              </a:rPr>
              <a:t>пособие по безработице</a:t>
            </a:r>
          </a:p>
        </p:txBody>
      </p:sp>
      <p:sp>
        <p:nvSpPr>
          <p:cNvPr id="5" name="Прямоугольник 4"/>
          <p:cNvSpPr/>
          <p:nvPr/>
        </p:nvSpPr>
        <p:spPr>
          <a:xfrm>
            <a:off x="843608" y="1916832"/>
            <a:ext cx="7632848" cy="4708981"/>
          </a:xfrm>
          <a:prstGeom prst="rect">
            <a:avLst/>
          </a:prstGeom>
        </p:spPr>
        <p:txBody>
          <a:bodyPr wrap="square">
            <a:spAutoFit/>
          </a:bodyPr>
          <a:lstStyle/>
          <a:p>
            <a:r>
              <a:rPr lang="ru-RU" sz="2000" b="1" dirty="0"/>
              <a:t>Пособие по безработице во всех иных случаях, в том числе гражданам, впервые ищущим работу (ранее не работавшим); стремящимся возобновить трудовую деятельность после длительного (более одного года) перерыва; уволенным за нарушение трудовой дисциплины или другие виновные действия, предусмотренные законодательством Российской Федерации; уволенным по любым основаниям в течение 12 месяцев, предшествовавших началу безработицы, и имевшим в этот период оплачиваемую работу менее 26 недель, а также гражданам, направленным органами службы занятости на обучение и отчисленным за виновные действия, устанавливается в размере минимальной величины пособия по безработице</a:t>
            </a:r>
            <a:r>
              <a:rPr lang="ru-RU" sz="2000" b="1" dirty="0" smtClean="0"/>
              <a:t>.</a:t>
            </a:r>
            <a:endParaRPr lang="ru-RU" sz="2000" b="1" dirty="0"/>
          </a:p>
        </p:txBody>
      </p:sp>
    </p:spTree>
    <p:extLst>
      <p:ext uri="{BB962C8B-B14F-4D97-AF65-F5344CB8AC3E}">
        <p14:creationId xmlns:p14="http://schemas.microsoft.com/office/powerpoint/2010/main" val="283718039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896550984"/>
              </p:ext>
            </p:extLst>
          </p:nvPr>
        </p:nvGraphicFramePr>
        <p:xfrm>
          <a:off x="611560" y="1628800"/>
          <a:ext cx="8136903" cy="4321978"/>
        </p:xfrm>
        <a:graphic>
          <a:graphicData uri="http://schemas.openxmlformats.org/drawingml/2006/table">
            <a:tbl>
              <a:tblPr/>
              <a:tblGrid>
                <a:gridCol w="1685157"/>
                <a:gridCol w="3213836"/>
                <a:gridCol w="3237910"/>
              </a:tblGrid>
              <a:tr h="734482">
                <a:tc>
                  <a:txBody>
                    <a:bodyPr/>
                    <a:lstStyle/>
                    <a:p>
                      <a:r>
                        <a:rPr lang="ru-RU" sz="1600" dirty="0">
                          <a:effectLst/>
                        </a:rPr>
                        <a:t/>
                      </a:r>
                      <a:br>
                        <a:rPr lang="ru-RU" sz="1600" dirty="0">
                          <a:effectLst/>
                        </a:rPr>
                      </a:br>
                      <a:endParaRPr lang="ru-RU" sz="1600" dirty="0">
                        <a:effectLst/>
                      </a:endParaRP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Минимальная величина пособия по безработице</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Максимальная величина пособия по безработице</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068">
                <a:tc>
                  <a:txBody>
                    <a:bodyPr/>
                    <a:lstStyle/>
                    <a:p>
                      <a:pPr indent="0"/>
                      <a:r>
                        <a:rPr lang="ru-RU" sz="1600" dirty="0" smtClean="0">
                          <a:effectLst/>
                          <a:hlinkClick r:id="rId2"/>
                        </a:rPr>
                        <a:t>201</a:t>
                      </a:r>
                      <a:r>
                        <a:rPr lang="ru-RU" sz="1600" u="sng" dirty="0" smtClean="0">
                          <a:effectLst/>
                        </a:rPr>
                        <a:t>5</a:t>
                      </a:r>
                      <a:r>
                        <a:rPr lang="ru-RU" sz="1600" dirty="0" smtClean="0">
                          <a:effectLst/>
                        </a:rPr>
                        <a:t> </a:t>
                      </a:r>
                      <a:r>
                        <a:rPr lang="ru-RU" sz="1600" dirty="0">
                          <a:effectLst/>
                        </a:rPr>
                        <a:t>год</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dirty="0">
                          <a:effectLst/>
                        </a:rPr>
                        <a:t>850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dirty="0">
                          <a:effectLst/>
                        </a:rPr>
                        <a:t>4900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068">
                <a:tc>
                  <a:txBody>
                    <a:bodyPr/>
                    <a:lstStyle/>
                    <a:p>
                      <a:pPr indent="0"/>
                      <a:r>
                        <a:rPr lang="ru-RU" sz="1600" dirty="0">
                          <a:effectLst/>
                          <a:hlinkClick r:id="rId2"/>
                        </a:rPr>
                        <a:t>2014</a:t>
                      </a:r>
                      <a:r>
                        <a:rPr lang="ru-RU" sz="1600" dirty="0">
                          <a:effectLst/>
                        </a:rPr>
                        <a:t> год</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dirty="0">
                          <a:effectLst/>
                        </a:rPr>
                        <a:t>850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dirty="0">
                          <a:effectLst/>
                        </a:rPr>
                        <a:t>4900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793">
                <a:tc>
                  <a:txBody>
                    <a:bodyPr/>
                    <a:lstStyle/>
                    <a:p>
                      <a:pPr indent="0"/>
                      <a:r>
                        <a:rPr lang="ru-RU" sz="1600">
                          <a:effectLst/>
                          <a:hlinkClick r:id="rId3"/>
                        </a:rPr>
                        <a:t>2013</a:t>
                      </a:r>
                      <a:r>
                        <a:rPr lang="ru-RU" sz="1600">
                          <a:effectLst/>
                        </a:rPr>
                        <a:t> год</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850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4900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793">
                <a:tc>
                  <a:txBody>
                    <a:bodyPr/>
                    <a:lstStyle/>
                    <a:p>
                      <a:pPr indent="0"/>
                      <a:r>
                        <a:rPr lang="ru-RU" sz="1600">
                          <a:effectLst/>
                          <a:hlinkClick r:id="rId4"/>
                        </a:rPr>
                        <a:t>2012</a:t>
                      </a:r>
                      <a:r>
                        <a:rPr lang="ru-RU" sz="1600">
                          <a:effectLst/>
                        </a:rPr>
                        <a:t> год</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850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4900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793">
                <a:tc>
                  <a:txBody>
                    <a:bodyPr/>
                    <a:lstStyle/>
                    <a:p>
                      <a:pPr indent="0"/>
                      <a:r>
                        <a:rPr lang="ru-RU" sz="1600">
                          <a:effectLst/>
                          <a:hlinkClick r:id="rId5"/>
                        </a:rPr>
                        <a:t>2011</a:t>
                      </a:r>
                      <a:r>
                        <a:rPr lang="ru-RU" sz="1600">
                          <a:effectLst/>
                        </a:rPr>
                        <a:t> год</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850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4900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793">
                <a:tc>
                  <a:txBody>
                    <a:bodyPr/>
                    <a:lstStyle/>
                    <a:p>
                      <a:pPr indent="0"/>
                      <a:r>
                        <a:rPr lang="ru-RU" sz="1600">
                          <a:effectLst/>
                          <a:hlinkClick r:id="rId6"/>
                        </a:rPr>
                        <a:t>2010</a:t>
                      </a:r>
                      <a:r>
                        <a:rPr lang="ru-RU" sz="1600">
                          <a:effectLst/>
                        </a:rPr>
                        <a:t> год</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850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4900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793">
                <a:tc>
                  <a:txBody>
                    <a:bodyPr/>
                    <a:lstStyle/>
                    <a:p>
                      <a:pPr indent="0"/>
                      <a:r>
                        <a:rPr lang="ru-RU" sz="1600">
                          <a:effectLst/>
                          <a:hlinkClick r:id="rId7"/>
                        </a:rPr>
                        <a:t>2009</a:t>
                      </a:r>
                      <a:r>
                        <a:rPr lang="ru-RU" sz="1600">
                          <a:effectLst/>
                        </a:rPr>
                        <a:t> год</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850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4900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793">
                <a:tc>
                  <a:txBody>
                    <a:bodyPr/>
                    <a:lstStyle/>
                    <a:p>
                      <a:pPr indent="0"/>
                      <a:r>
                        <a:rPr lang="ru-RU" sz="1600">
                          <a:effectLst/>
                          <a:hlinkClick r:id="rId8"/>
                        </a:rPr>
                        <a:t>2008</a:t>
                      </a:r>
                      <a:r>
                        <a:rPr lang="ru-RU" sz="1600">
                          <a:effectLst/>
                        </a:rPr>
                        <a:t> год</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781 рубль</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3124 рубля</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793">
                <a:tc>
                  <a:txBody>
                    <a:bodyPr/>
                    <a:lstStyle/>
                    <a:p>
                      <a:pPr indent="0"/>
                      <a:r>
                        <a:rPr lang="ru-RU" sz="1600">
                          <a:effectLst/>
                          <a:hlinkClick r:id="rId9"/>
                        </a:rPr>
                        <a:t>2007</a:t>
                      </a:r>
                      <a:r>
                        <a:rPr lang="ru-RU" sz="1600">
                          <a:effectLst/>
                        </a:rPr>
                        <a:t> год</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720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2880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793">
                <a:tc>
                  <a:txBody>
                    <a:bodyPr/>
                    <a:lstStyle/>
                    <a:p>
                      <a:pPr indent="0"/>
                      <a:r>
                        <a:rPr lang="ru-RU" sz="1600">
                          <a:effectLst/>
                          <a:hlinkClick r:id="rId10"/>
                        </a:rPr>
                        <a:t>2006</a:t>
                      </a:r>
                      <a:r>
                        <a:rPr lang="ru-RU" sz="1600">
                          <a:effectLst/>
                        </a:rPr>
                        <a:t> год</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720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2880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793">
                <a:tc>
                  <a:txBody>
                    <a:bodyPr/>
                    <a:lstStyle/>
                    <a:p>
                      <a:pPr indent="0"/>
                      <a:r>
                        <a:rPr lang="ru-RU" sz="1600">
                          <a:effectLst/>
                          <a:hlinkClick r:id="rId11"/>
                        </a:rPr>
                        <a:t>2005</a:t>
                      </a:r>
                      <a:r>
                        <a:rPr lang="ru-RU" sz="1600">
                          <a:effectLst/>
                        </a:rPr>
                        <a:t> год</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a:effectLst/>
                        </a:rPr>
                        <a:t>720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ctr"/>
                      <a:r>
                        <a:rPr lang="ru-RU" sz="1600" dirty="0">
                          <a:effectLst/>
                        </a:rPr>
                        <a:t>2880 рублей</a:t>
                      </a:r>
                    </a:p>
                  </a:txBody>
                  <a:tcPr marL="82296" marR="82296" marT="41148" marB="41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Прямоугольник 2"/>
          <p:cNvSpPr/>
          <p:nvPr/>
        </p:nvSpPr>
        <p:spPr>
          <a:xfrm>
            <a:off x="539552" y="404664"/>
            <a:ext cx="8172400" cy="830997"/>
          </a:xfrm>
          <a:prstGeom prst="rect">
            <a:avLst/>
          </a:prstGeom>
        </p:spPr>
        <p:txBody>
          <a:bodyPr wrap="square">
            <a:spAutoFit/>
          </a:bodyPr>
          <a:lstStyle/>
          <a:p>
            <a:pPr algn="ctr"/>
            <a:r>
              <a:rPr lang="ru-RU" sz="2400" b="1" dirty="0">
                <a:solidFill>
                  <a:srgbClr val="FFFF00"/>
                </a:solidFill>
              </a:rPr>
              <a:t>Минимальный и максимальный размеры пособия по безработице</a:t>
            </a:r>
          </a:p>
        </p:txBody>
      </p:sp>
    </p:spTree>
    <p:extLst>
      <p:ext uri="{BB962C8B-B14F-4D97-AF65-F5344CB8AC3E}">
        <p14:creationId xmlns:p14="http://schemas.microsoft.com/office/powerpoint/2010/main" val="136922054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63274" y="1186237"/>
            <a:ext cx="7632848" cy="646331"/>
          </a:xfrm>
          <a:prstGeom prst="rect">
            <a:avLst/>
          </a:prstGeom>
        </p:spPr>
        <p:txBody>
          <a:bodyPr wrap="square">
            <a:spAutoFit/>
          </a:bodyPr>
          <a:lstStyle/>
          <a:p>
            <a:pPr algn="ctr"/>
            <a:r>
              <a:rPr lang="ru-RU" b="1" dirty="0"/>
              <a:t>Закон РФ от 19 апреля 1991 г. N 1032-1 "О занятости населения в Российской Федерации</a:t>
            </a:r>
            <a:r>
              <a:rPr lang="ru-RU" b="1" dirty="0" smtClean="0"/>
              <a:t>"</a:t>
            </a:r>
            <a:endParaRPr lang="ru-RU" b="1" dirty="0"/>
          </a:p>
        </p:txBody>
      </p:sp>
      <p:sp>
        <p:nvSpPr>
          <p:cNvPr id="4" name="Прямоугольник 3"/>
          <p:cNvSpPr/>
          <p:nvPr/>
        </p:nvSpPr>
        <p:spPr>
          <a:xfrm>
            <a:off x="840113" y="213901"/>
            <a:ext cx="7488832" cy="954107"/>
          </a:xfrm>
          <a:prstGeom prst="rect">
            <a:avLst/>
          </a:prstGeom>
        </p:spPr>
        <p:txBody>
          <a:bodyPr wrap="square">
            <a:spAutoFit/>
          </a:bodyPr>
          <a:lstStyle/>
          <a:p>
            <a:pPr algn="ctr"/>
            <a:r>
              <a:rPr lang="ru-RU" sz="2800" b="1" dirty="0" smtClean="0">
                <a:solidFill>
                  <a:srgbClr val="FFFF00"/>
                </a:solidFill>
              </a:rPr>
              <a:t>Государственное </a:t>
            </a:r>
            <a:r>
              <a:rPr lang="ru-RU" sz="2800" b="1" dirty="0">
                <a:solidFill>
                  <a:srgbClr val="FFFF00"/>
                </a:solidFill>
              </a:rPr>
              <a:t>пособие по безработице</a:t>
            </a:r>
          </a:p>
        </p:txBody>
      </p:sp>
      <p:sp>
        <p:nvSpPr>
          <p:cNvPr id="5" name="Прямоугольник 4"/>
          <p:cNvSpPr/>
          <p:nvPr/>
        </p:nvSpPr>
        <p:spPr>
          <a:xfrm>
            <a:off x="843608" y="1916832"/>
            <a:ext cx="7632848" cy="4524315"/>
          </a:xfrm>
          <a:prstGeom prst="rect">
            <a:avLst/>
          </a:prstGeom>
        </p:spPr>
        <p:txBody>
          <a:bodyPr wrap="square">
            <a:spAutoFit/>
          </a:bodyPr>
          <a:lstStyle/>
          <a:p>
            <a:r>
              <a:rPr lang="ru-RU" sz="1600" b="1" dirty="0"/>
              <a:t>Каждый период выплаты пособия по безработице не может превышать 12 месяцев в суммарном исчислении в течение 18 </a:t>
            </a:r>
            <a:r>
              <a:rPr lang="ru-RU" sz="1600" b="1" dirty="0" smtClean="0"/>
              <a:t>месяцев.</a:t>
            </a:r>
            <a:endParaRPr lang="ru-RU" sz="1600" b="1" dirty="0"/>
          </a:p>
          <a:p>
            <a:r>
              <a:rPr lang="ru-RU" sz="1600" b="1" dirty="0"/>
              <a:t>Для граждан, впервые ищущих работу (ранее не работавших); стремящихся возобновить трудовую деятельность после длительного (более одного года) перерыва; уволенных за нарушение трудовой дисциплины или другие виновные действия, предусмотренные законодательством Российской Федерации; уволенных по любым основаниям в течение 12 месяцев, предшествовавших началу безработицы, и имевших в этот период оплачиваемую работу менее 26 недель, а также для граждан, направленных органами службы занятости на обучение и отчисленных за виновные действия, каждый период выплаты пособия по безработице не может превышать шесть месяцев в суммарном исчислении в течение 12 месяцев. При этом общий период выплаты пособия по безработице для этих категорий граждан не может превышать 12 месяцев в суммарном исчислении в течение 18 месяцев</a:t>
            </a:r>
            <a:r>
              <a:rPr lang="ru-RU" sz="1600" b="1" dirty="0" smtClean="0"/>
              <a:t>.</a:t>
            </a:r>
            <a:endParaRPr lang="ru-RU" sz="1600" b="1" dirty="0"/>
          </a:p>
        </p:txBody>
      </p:sp>
    </p:spTree>
    <p:extLst>
      <p:ext uri="{BB962C8B-B14F-4D97-AF65-F5344CB8AC3E}">
        <p14:creationId xmlns:p14="http://schemas.microsoft.com/office/powerpoint/2010/main" val="157100512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63274" y="1186237"/>
            <a:ext cx="7632848" cy="646331"/>
          </a:xfrm>
          <a:prstGeom prst="rect">
            <a:avLst/>
          </a:prstGeom>
        </p:spPr>
        <p:txBody>
          <a:bodyPr wrap="square">
            <a:spAutoFit/>
          </a:bodyPr>
          <a:lstStyle/>
          <a:p>
            <a:pPr algn="ctr"/>
            <a:r>
              <a:rPr lang="ru-RU" b="1" dirty="0"/>
              <a:t>Закон РФ от 19 апреля 1991 г. N 1032-1 "О занятости населения в Российской Федерации</a:t>
            </a:r>
            <a:r>
              <a:rPr lang="ru-RU" b="1" dirty="0" smtClean="0"/>
              <a:t>"</a:t>
            </a:r>
            <a:endParaRPr lang="ru-RU" b="1" dirty="0"/>
          </a:p>
        </p:txBody>
      </p:sp>
      <p:sp>
        <p:nvSpPr>
          <p:cNvPr id="4" name="Прямоугольник 3"/>
          <p:cNvSpPr/>
          <p:nvPr/>
        </p:nvSpPr>
        <p:spPr>
          <a:xfrm>
            <a:off x="840113" y="213901"/>
            <a:ext cx="7488832" cy="954107"/>
          </a:xfrm>
          <a:prstGeom prst="rect">
            <a:avLst/>
          </a:prstGeom>
        </p:spPr>
        <p:txBody>
          <a:bodyPr wrap="square">
            <a:spAutoFit/>
          </a:bodyPr>
          <a:lstStyle/>
          <a:p>
            <a:pPr algn="ctr"/>
            <a:r>
              <a:rPr lang="ru-RU" sz="2800" b="1" dirty="0" smtClean="0">
                <a:solidFill>
                  <a:srgbClr val="FFFF00"/>
                </a:solidFill>
              </a:rPr>
              <a:t>Государственное </a:t>
            </a:r>
            <a:r>
              <a:rPr lang="ru-RU" sz="2800" b="1" dirty="0">
                <a:solidFill>
                  <a:srgbClr val="FFFF00"/>
                </a:solidFill>
              </a:rPr>
              <a:t>пособие по безработице</a:t>
            </a:r>
          </a:p>
        </p:txBody>
      </p:sp>
      <p:sp>
        <p:nvSpPr>
          <p:cNvPr id="5" name="Прямоугольник 4"/>
          <p:cNvSpPr/>
          <p:nvPr/>
        </p:nvSpPr>
        <p:spPr>
          <a:xfrm>
            <a:off x="843608" y="1916832"/>
            <a:ext cx="7632848" cy="3970318"/>
          </a:xfrm>
          <a:prstGeom prst="rect">
            <a:avLst/>
          </a:prstGeom>
        </p:spPr>
        <p:txBody>
          <a:bodyPr wrap="square">
            <a:spAutoFit/>
          </a:bodyPr>
          <a:lstStyle/>
          <a:p>
            <a:r>
              <a:rPr lang="ru-RU" b="1" dirty="0"/>
              <a:t>Безработные граждане, не трудоустроенные по истечении первого периода выплаты пособия по безработице, имеют право на повторное получение пособия по </a:t>
            </a:r>
            <a:r>
              <a:rPr lang="ru-RU" b="1" dirty="0" smtClean="0"/>
              <a:t>безработице.</a:t>
            </a:r>
          </a:p>
          <a:p>
            <a:endParaRPr lang="ru-RU" b="1" dirty="0"/>
          </a:p>
          <a:p>
            <a:r>
              <a:rPr lang="ru-RU" b="1" dirty="0"/>
              <a:t>Общий период выплаты пособия по безработице гражданину не может превышать 24 месяца в суммарном исчислении в течение 36 </a:t>
            </a:r>
            <a:r>
              <a:rPr lang="ru-RU" b="1" dirty="0" smtClean="0"/>
              <a:t>месяцев.</a:t>
            </a:r>
          </a:p>
          <a:p>
            <a:endParaRPr lang="ru-RU" b="1" dirty="0"/>
          </a:p>
          <a:p>
            <a:r>
              <a:rPr lang="ru-RU" b="1" dirty="0" smtClean="0"/>
              <a:t>Пособие </a:t>
            </a:r>
            <a:r>
              <a:rPr lang="ru-RU" b="1" dirty="0"/>
              <a:t>по безработице выплачивается ежемесячно при условии прохождения безработным перерегистрации в установленные органами службы занятости сроки, но не более двух раз в месяц.</a:t>
            </a:r>
          </a:p>
          <a:p>
            <a:r>
              <a:rPr lang="ru-RU" b="1" dirty="0"/>
              <a:t/>
            </a:r>
            <a:br>
              <a:rPr lang="ru-RU" b="1" dirty="0"/>
            </a:br>
            <a:endParaRPr lang="ru-RU" b="1" dirty="0"/>
          </a:p>
        </p:txBody>
      </p:sp>
    </p:spTree>
    <p:extLst>
      <p:ext uri="{BB962C8B-B14F-4D97-AF65-F5344CB8AC3E}">
        <p14:creationId xmlns:p14="http://schemas.microsoft.com/office/powerpoint/2010/main" val="78599437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63274" y="1186237"/>
            <a:ext cx="7632848" cy="646331"/>
          </a:xfrm>
          <a:prstGeom prst="rect">
            <a:avLst/>
          </a:prstGeom>
        </p:spPr>
        <p:txBody>
          <a:bodyPr wrap="square">
            <a:spAutoFit/>
          </a:bodyPr>
          <a:lstStyle/>
          <a:p>
            <a:pPr algn="ctr"/>
            <a:r>
              <a:rPr lang="ru-RU" b="1" dirty="0"/>
              <a:t>Закон РФ от 19 апреля 1991 г. N 1032-1 "О занятости населения в Российской Федерации</a:t>
            </a:r>
            <a:r>
              <a:rPr lang="ru-RU" b="1" dirty="0" smtClean="0"/>
              <a:t>"</a:t>
            </a:r>
            <a:endParaRPr lang="ru-RU" b="1" dirty="0"/>
          </a:p>
        </p:txBody>
      </p:sp>
      <p:sp>
        <p:nvSpPr>
          <p:cNvPr id="4" name="Прямоугольник 3"/>
          <p:cNvSpPr/>
          <p:nvPr/>
        </p:nvSpPr>
        <p:spPr>
          <a:xfrm>
            <a:off x="840113" y="213901"/>
            <a:ext cx="7488832" cy="954107"/>
          </a:xfrm>
          <a:prstGeom prst="rect">
            <a:avLst/>
          </a:prstGeom>
        </p:spPr>
        <p:txBody>
          <a:bodyPr wrap="square">
            <a:spAutoFit/>
          </a:bodyPr>
          <a:lstStyle/>
          <a:p>
            <a:pPr algn="ctr"/>
            <a:r>
              <a:rPr lang="ru-RU" sz="2800" b="1" dirty="0" smtClean="0">
                <a:solidFill>
                  <a:srgbClr val="FFFF00"/>
                </a:solidFill>
              </a:rPr>
              <a:t>Государственное </a:t>
            </a:r>
            <a:r>
              <a:rPr lang="ru-RU" sz="2800" b="1" dirty="0">
                <a:solidFill>
                  <a:srgbClr val="FFFF00"/>
                </a:solidFill>
              </a:rPr>
              <a:t>пособие по безработице</a:t>
            </a:r>
          </a:p>
        </p:txBody>
      </p:sp>
      <p:sp>
        <p:nvSpPr>
          <p:cNvPr id="5" name="Прямоугольник 4"/>
          <p:cNvSpPr/>
          <p:nvPr/>
        </p:nvSpPr>
        <p:spPr>
          <a:xfrm>
            <a:off x="843608" y="1916832"/>
            <a:ext cx="7632848" cy="4616648"/>
          </a:xfrm>
          <a:prstGeom prst="rect">
            <a:avLst/>
          </a:prstGeom>
        </p:spPr>
        <p:txBody>
          <a:bodyPr wrap="square">
            <a:spAutoFit/>
          </a:bodyPr>
          <a:lstStyle/>
          <a:p>
            <a:r>
              <a:rPr lang="ru-RU" sz="1400" b="1" dirty="0"/>
              <a:t>Пособие по безработице гражданам, уволенным по любым основаниям (за исключением указанных в </a:t>
            </a:r>
            <a:r>
              <a:rPr lang="ru-RU" sz="1400" b="1" dirty="0">
                <a:hlinkClick r:id="rId2"/>
              </a:rPr>
              <a:t>статье 34</a:t>
            </a:r>
            <a:r>
              <a:rPr lang="ru-RU" sz="1400" b="1" dirty="0"/>
              <a:t> настоящего Закона) в течение 12 месяцев, предшествовавших началу безработицы, имевшим в этот период оплачиваемую работу не менее 26 недель на условиях полного рабочего дня (полной рабочей недели) или на условиях неполного рабочего дня (неполной рабочей недели) с пересчетом на 26 недель с полным рабочим днем (полной рабочей неделей), и признанным в установленном порядке безработными, начисляется:</a:t>
            </a:r>
          </a:p>
          <a:p>
            <a:pPr marL="285750" indent="-285750">
              <a:buFont typeface="Wingdings" panose="05000000000000000000" pitchFamily="2" charset="2"/>
              <a:buChar char="Ø"/>
            </a:pPr>
            <a:r>
              <a:rPr lang="ru-RU" sz="1400" b="1" dirty="0"/>
              <a:t>в первом (12-месячном) периоде выплаты:</a:t>
            </a:r>
          </a:p>
          <a:p>
            <a:pPr marL="285750" indent="-285750">
              <a:buFont typeface="Wingdings" panose="05000000000000000000" pitchFamily="2" charset="2"/>
              <a:buChar char="Ø"/>
            </a:pPr>
            <a:r>
              <a:rPr lang="ru-RU" sz="1400" b="1" dirty="0"/>
              <a:t>в первые три месяца - в размере 75 процентов их среднемесячного заработка (денежного довольствия), исчисленного за последние три месяца по последнему месту работы (службы);</a:t>
            </a:r>
          </a:p>
          <a:p>
            <a:pPr marL="285750" indent="-285750">
              <a:buFont typeface="Wingdings" panose="05000000000000000000" pitchFamily="2" charset="2"/>
              <a:buChar char="Ø"/>
            </a:pPr>
            <a:r>
              <a:rPr lang="ru-RU" sz="1400" b="1" dirty="0"/>
              <a:t>в следующие четыре месяца - в размере 60 процентов;</a:t>
            </a:r>
          </a:p>
          <a:p>
            <a:pPr marL="285750" indent="-285750">
              <a:buFont typeface="Wingdings" panose="05000000000000000000" pitchFamily="2" charset="2"/>
              <a:buChar char="Ø"/>
            </a:pPr>
            <a:r>
              <a:rPr lang="ru-RU" sz="1400" b="1" dirty="0"/>
              <a:t>в дальнейшем - в размере 45 процентов, но во всех случаях не выше максимальной величины пособия по безработице и не ниже минимальной величины пособия по безработице, увеличенных на размер </a:t>
            </a:r>
            <a:r>
              <a:rPr lang="ru-RU" sz="1400" b="1" dirty="0">
                <a:hlinkClick r:id="rId3"/>
              </a:rPr>
              <a:t>районного коэффициента</a:t>
            </a:r>
            <a:r>
              <a:rPr lang="ru-RU" sz="1400" b="1" dirty="0"/>
              <a:t>;</a:t>
            </a:r>
          </a:p>
          <a:p>
            <a:pPr marL="285750" indent="-285750">
              <a:buFont typeface="Wingdings" panose="05000000000000000000" pitchFamily="2" charset="2"/>
              <a:buChar char="Ø"/>
            </a:pPr>
            <a:r>
              <a:rPr lang="ru-RU" sz="1400" b="1" dirty="0"/>
              <a:t>во втором (12-месячном) периоде выплаты - в размере минимальной величины пособия по безработице, увеличенной на размер </a:t>
            </a:r>
            <a:r>
              <a:rPr lang="ru-RU" sz="1400" b="1" dirty="0">
                <a:hlinkClick r:id="rId3"/>
              </a:rPr>
              <a:t>районного коэффициента</a:t>
            </a:r>
            <a:r>
              <a:rPr lang="ru-RU" sz="1400" b="1" dirty="0"/>
              <a:t>.</a:t>
            </a:r>
          </a:p>
          <a:p>
            <a:endParaRPr lang="ru-RU" sz="1400" b="1" dirty="0"/>
          </a:p>
        </p:txBody>
      </p:sp>
    </p:spTree>
    <p:extLst>
      <p:ext uri="{BB962C8B-B14F-4D97-AF65-F5344CB8AC3E}">
        <p14:creationId xmlns:p14="http://schemas.microsoft.com/office/powerpoint/2010/main" val="169551096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7416824" cy="5632311"/>
          </a:xfrm>
          <a:prstGeom prst="rect">
            <a:avLst/>
          </a:prstGeom>
        </p:spPr>
        <p:txBody>
          <a:bodyPr wrap="square">
            <a:spAutoFit/>
          </a:bodyPr>
          <a:lstStyle/>
          <a:p>
            <a:r>
              <a:rPr lang="ru-RU" sz="2400" b="1" dirty="0">
                <a:solidFill>
                  <a:srgbClr val="FFFF00"/>
                </a:solidFill>
              </a:rPr>
              <a:t>Компенсационные выплаты </a:t>
            </a:r>
            <a:r>
              <a:rPr lang="ru-RU" sz="2400" b="1" dirty="0"/>
              <a:t>являются разновидностью денежных выплат, предоставляемых гражданам в определенных жизненных ситуациях, связанных с необходимостью восполнения некоторых затрат или повлекших снижение уровня дохода. </a:t>
            </a:r>
            <a:endParaRPr lang="ru-RU" sz="2400" b="1" dirty="0" smtClean="0"/>
          </a:p>
          <a:p>
            <a:endParaRPr lang="ru-RU" sz="2400" b="1" dirty="0"/>
          </a:p>
          <a:p>
            <a:r>
              <a:rPr lang="ru-RU" sz="2400" b="1" dirty="0" smtClean="0"/>
              <a:t>По </a:t>
            </a:r>
            <a:r>
              <a:rPr lang="ru-RU" sz="2400" b="1" dirty="0"/>
              <a:t>характеристике компенсационные выплаты трудноотличимы от пособий, отдельные из них устанавливаются в твердом размере, не учитывая реальные затраты или степень снижения дохода, другие - в процентном отношении к понесенным затратам.</a:t>
            </a:r>
          </a:p>
        </p:txBody>
      </p:sp>
    </p:spTree>
    <p:extLst>
      <p:ext uri="{BB962C8B-B14F-4D97-AF65-F5344CB8AC3E}">
        <p14:creationId xmlns:p14="http://schemas.microsoft.com/office/powerpoint/2010/main" val="240166054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80"/>
            <a:ext cx="8064896" cy="4154984"/>
          </a:xfrm>
          <a:prstGeom prst="rect">
            <a:avLst/>
          </a:prstGeom>
        </p:spPr>
        <p:txBody>
          <a:bodyPr wrap="square">
            <a:spAutoFit/>
          </a:bodyPr>
          <a:lstStyle/>
          <a:p>
            <a:r>
              <a:rPr lang="ru-RU" sz="2400" b="1" i="1" dirty="0">
                <a:solidFill>
                  <a:srgbClr val="FFFF00"/>
                </a:solidFill>
              </a:rPr>
              <a:t>Компенсации страховых премий по договору обязательного страхования </a:t>
            </a:r>
            <a:r>
              <a:rPr lang="ru-RU" sz="2400" dirty="0"/>
              <a:t>установлены Федеральным законом от 25 апреля 2002 г. № 40-ФЗ "Об обязательном страховании гражданской ответственности владельцев транспортных средств" и предоставляются инвалидам (в том числе детям-инвалидам), имеющим транспортные средства в соответствии с медицинскими показаниями, или их законным представителям в размере 50% уплаченной ими страховой премии по договору обязательного страхования.</a:t>
            </a:r>
          </a:p>
        </p:txBody>
      </p:sp>
    </p:spTree>
    <p:extLst>
      <p:ext uri="{BB962C8B-B14F-4D97-AF65-F5344CB8AC3E}">
        <p14:creationId xmlns:p14="http://schemas.microsoft.com/office/powerpoint/2010/main" val="22323489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8"/>
            <a:ext cx="8064896" cy="4832092"/>
          </a:xfrm>
          <a:prstGeom prst="rect">
            <a:avLst/>
          </a:prstGeom>
        </p:spPr>
        <p:txBody>
          <a:bodyPr wrap="square">
            <a:spAutoFit/>
          </a:bodyPr>
          <a:lstStyle/>
          <a:p>
            <a:pPr algn="ctr"/>
            <a:r>
              <a:rPr lang="ru-RU" sz="2800" b="1" i="1" dirty="0"/>
              <a:t>Ежемесячные компенсационные выплаты отдельным категориям граждан, установленные с 1 июля 1994 г. Указом Президента РФ от 30 мая 1994 г. № 1110. </a:t>
            </a:r>
            <a:endParaRPr lang="ru-RU" sz="2800" b="1" i="1" dirty="0" smtClean="0"/>
          </a:p>
          <a:p>
            <a:pPr algn="ctr"/>
            <a:endParaRPr lang="ru-RU" sz="2800" b="1" i="1" dirty="0"/>
          </a:p>
          <a:p>
            <a:pPr algn="ctr"/>
            <a:r>
              <a:rPr lang="ru-RU" sz="2800" dirty="0" smtClean="0"/>
              <a:t>Порядок </a:t>
            </a:r>
            <a:r>
              <a:rPr lang="ru-RU" sz="2800" dirty="0"/>
              <a:t>назначения и выплаты указанных ежемесячных компенсационных выплат отдельным категориям граждан утвержден постановлением Правительства РФ от 3 ноября 1994 г. № 1206.</a:t>
            </a:r>
          </a:p>
        </p:txBody>
      </p:sp>
    </p:spTree>
    <p:extLst>
      <p:ext uri="{BB962C8B-B14F-4D97-AF65-F5344CB8AC3E}">
        <p14:creationId xmlns:p14="http://schemas.microsoft.com/office/powerpoint/2010/main" val="163117320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20688"/>
            <a:ext cx="8064896" cy="5632311"/>
          </a:xfrm>
          <a:prstGeom prst="rect">
            <a:avLst/>
          </a:prstGeom>
        </p:spPr>
        <p:txBody>
          <a:bodyPr wrap="square">
            <a:spAutoFit/>
          </a:bodyPr>
          <a:lstStyle/>
          <a:p>
            <a:r>
              <a:rPr lang="ru-RU" b="1" dirty="0" smtClean="0">
                <a:solidFill>
                  <a:srgbClr val="FFFF00"/>
                </a:solidFill>
              </a:rPr>
              <a:t>Установить</a:t>
            </a:r>
            <a:r>
              <a:rPr lang="ru-RU" b="1" dirty="0">
                <a:solidFill>
                  <a:srgbClr val="FFFF00"/>
                </a:solidFill>
              </a:rPr>
              <a:t>, что с 1 января 2001 г. ежемесячные компенсационные выплаты в размере 50 рублей производятся</a:t>
            </a:r>
            <a:r>
              <a:rPr lang="ru-RU" b="1" dirty="0" smtClean="0">
                <a:solidFill>
                  <a:srgbClr val="FFFF00"/>
                </a:solidFill>
              </a:rPr>
              <a:t>:</a:t>
            </a:r>
          </a:p>
          <a:p>
            <a:endParaRPr lang="ru-RU" b="1" dirty="0">
              <a:solidFill>
                <a:srgbClr val="FFFF00"/>
              </a:solidFill>
            </a:endParaRPr>
          </a:p>
          <a:p>
            <a:pPr marL="285750" indent="-285750">
              <a:buFont typeface="Wingdings" panose="05000000000000000000" pitchFamily="2" charset="2"/>
              <a:buChar char="Ø"/>
            </a:pPr>
            <a:r>
              <a:rPr lang="ru-RU" b="1" dirty="0"/>
              <a:t>студентам и аспирантам организаций, осуществляющих образовательную деятельность, находящимся в академических отпусках по медицинским показаниям;</a:t>
            </a:r>
          </a:p>
          <a:p>
            <a:pPr marL="285750" indent="-285750">
              <a:buFont typeface="Wingdings" panose="05000000000000000000" pitchFamily="2" charset="2"/>
              <a:buChar char="Ø"/>
            </a:pPr>
            <a:r>
              <a:rPr lang="ru-RU" b="1" dirty="0"/>
              <a:t>матерям (или другим родственникам, фактически осуществляющим уход за ребенком), состоящим в трудовых отношениях на условиях найма с предприятиями, учреждениями и организациями независимо от организационно-правовых форм, и женщинам-военнослужащим, находящимся в отпуске по уходу за ребенком до достижения им 3-летнего возраста;</a:t>
            </a:r>
          </a:p>
          <a:p>
            <a:pPr marL="285750" indent="-285750">
              <a:buFont typeface="Wingdings" panose="05000000000000000000" pitchFamily="2" charset="2"/>
              <a:buChar char="Ø"/>
            </a:pPr>
            <a:r>
              <a:rPr lang="ru-RU" b="1" dirty="0"/>
              <a:t>неработающим женам лиц рядового и начальствующего состава органов внутренних дел Российской Федерации, Государственной противопожарной службы Министерства Российской Федерации по делам гражданской обороны, чрезвычайным ситуациям и ликвидации последствий стихийных бедствий в отдаленных гарнизонах и местностях, где отсутствует возможность их трудоустройства</a:t>
            </a:r>
            <a:r>
              <a:rPr lang="ru-RU" b="1" dirty="0" smtClean="0"/>
              <a:t>.</a:t>
            </a:r>
            <a:endParaRPr lang="ru-RU" b="1" dirty="0"/>
          </a:p>
        </p:txBody>
      </p:sp>
    </p:spTree>
    <p:extLst>
      <p:ext uri="{BB962C8B-B14F-4D97-AF65-F5344CB8AC3E}">
        <p14:creationId xmlns:p14="http://schemas.microsoft.com/office/powerpoint/2010/main" val="379711160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476672"/>
            <a:ext cx="7848872" cy="5355312"/>
          </a:xfrm>
          <a:prstGeom prst="rect">
            <a:avLst/>
          </a:prstGeom>
        </p:spPr>
        <p:txBody>
          <a:bodyPr wrap="square">
            <a:spAutoFit/>
          </a:bodyPr>
          <a:lstStyle/>
          <a:p>
            <a:pPr algn="ctr"/>
            <a:r>
              <a:rPr lang="ru-RU" b="1" dirty="0">
                <a:solidFill>
                  <a:srgbClr val="FFFF00"/>
                </a:solidFill>
              </a:rPr>
              <a:t>Компенсационные выплаты неработающим трудоспособным лицам, осуществляющим уход за нетрудоспособными </a:t>
            </a:r>
            <a:r>
              <a:rPr lang="ru-RU" b="1" dirty="0" smtClean="0">
                <a:solidFill>
                  <a:srgbClr val="FFFF00"/>
                </a:solidFill>
              </a:rPr>
              <a:t>гражданами</a:t>
            </a:r>
          </a:p>
          <a:p>
            <a:pPr algn="ctr"/>
            <a:endParaRPr lang="ru-RU" dirty="0" smtClean="0">
              <a:solidFill>
                <a:srgbClr val="FFFF00"/>
              </a:solidFill>
            </a:endParaRPr>
          </a:p>
          <a:p>
            <a:pPr algn="ctr"/>
            <a:r>
              <a:rPr lang="ru-RU" dirty="0" smtClean="0">
                <a:solidFill>
                  <a:srgbClr val="FFFF00"/>
                </a:solidFill>
              </a:rPr>
              <a:t>Указ </a:t>
            </a:r>
            <a:r>
              <a:rPr lang="ru-RU" dirty="0">
                <a:solidFill>
                  <a:srgbClr val="FFFF00"/>
                </a:solidFill>
              </a:rPr>
              <a:t>Президента РФ от 26 декабря 2006 г. № </a:t>
            </a:r>
            <a:r>
              <a:rPr lang="ru-RU" dirty="0" smtClean="0">
                <a:solidFill>
                  <a:srgbClr val="FFFF00"/>
                </a:solidFill>
              </a:rPr>
              <a:t>1455</a:t>
            </a:r>
          </a:p>
          <a:p>
            <a:pPr algn="ctr"/>
            <a:r>
              <a:rPr lang="ru-RU" dirty="0" smtClean="0">
                <a:solidFill>
                  <a:srgbClr val="FFFF00"/>
                </a:solidFill>
              </a:rPr>
              <a:t> </a:t>
            </a:r>
            <a:endParaRPr lang="ru-RU" b="1" dirty="0" smtClean="0">
              <a:solidFill>
                <a:srgbClr val="FFFF00"/>
              </a:solidFill>
            </a:endParaRPr>
          </a:p>
          <a:p>
            <a:r>
              <a:rPr lang="ru-RU" dirty="0"/>
              <a:t>Установить с 1 июля 2008 г. ежемесячные компенсационные выплаты в размере 1200 рублей неработающим трудоспособным лицам, осуществляющим уход за инвалидом I группы (за исключением инвалидов с детства I группы), а также за престарелым, нуждающимся по заключению лечебного учреждения в постоянном постороннем уходе либо достигшим возраста 80 </a:t>
            </a:r>
            <a:r>
              <a:rPr lang="ru-RU" dirty="0" smtClean="0"/>
              <a:t>лет.</a:t>
            </a:r>
          </a:p>
          <a:p>
            <a:endParaRPr lang="ru-RU" dirty="0"/>
          </a:p>
          <a:p>
            <a:r>
              <a:rPr lang="ru-RU" dirty="0" smtClean="0"/>
              <a:t>Компенсационные </a:t>
            </a:r>
            <a:r>
              <a:rPr lang="ru-RU" dirty="0"/>
              <a:t>выплаты устанавливаются одному неработающему трудоспособному лицу в отношении каждого указанного нетрудоспособного гражданина на период осуществления ухода за ним.</a:t>
            </a:r>
          </a:p>
          <a:p>
            <a:r>
              <a:rPr lang="ru-RU" dirty="0"/>
              <a:t/>
            </a:r>
            <a:br>
              <a:rPr lang="ru-RU" dirty="0"/>
            </a:br>
            <a:endParaRPr lang="ru-RU" dirty="0"/>
          </a:p>
        </p:txBody>
      </p:sp>
    </p:spTree>
    <p:extLst>
      <p:ext uri="{BB962C8B-B14F-4D97-AF65-F5344CB8AC3E}">
        <p14:creationId xmlns:p14="http://schemas.microsoft.com/office/powerpoint/2010/main" val="255923576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404664"/>
            <a:ext cx="6228184" cy="830997"/>
          </a:xfrm>
          <a:prstGeom prst="rect">
            <a:avLst/>
          </a:prstGeom>
        </p:spPr>
        <p:txBody>
          <a:bodyPr wrap="square">
            <a:spAutoFit/>
          </a:bodyPr>
          <a:lstStyle/>
          <a:p>
            <a:pPr algn="ctr"/>
            <a:r>
              <a:rPr lang="ru-RU" sz="2400" b="1" dirty="0">
                <a:solidFill>
                  <a:srgbClr val="FFFF00"/>
                </a:solidFill>
              </a:rPr>
              <a:t>Компенсации лицам, подвергшимся политическим репрессиям</a:t>
            </a:r>
            <a:endParaRPr lang="ru-RU" sz="2400" dirty="0">
              <a:solidFill>
                <a:srgbClr val="FFFF00"/>
              </a:solidFill>
            </a:endParaRPr>
          </a:p>
        </p:txBody>
      </p:sp>
      <p:sp>
        <p:nvSpPr>
          <p:cNvPr id="3" name="Прямоугольник 2"/>
          <p:cNvSpPr/>
          <p:nvPr/>
        </p:nvSpPr>
        <p:spPr>
          <a:xfrm>
            <a:off x="611560" y="1412777"/>
            <a:ext cx="7920880" cy="646331"/>
          </a:xfrm>
          <a:prstGeom prst="rect">
            <a:avLst/>
          </a:prstGeom>
        </p:spPr>
        <p:txBody>
          <a:bodyPr wrap="square">
            <a:spAutoFit/>
          </a:bodyPr>
          <a:lstStyle/>
          <a:p>
            <a:pPr algn="ctr"/>
            <a:r>
              <a:rPr lang="ru-RU" dirty="0"/>
              <a:t>Закон РФ от 18 октября 1991 г. N 1761-I "О реабилитации жертв политических репрессий</a:t>
            </a:r>
            <a:r>
              <a:rPr lang="ru-RU" dirty="0" smtClean="0"/>
              <a:t>"</a:t>
            </a:r>
            <a:endParaRPr lang="ru-RU" dirty="0"/>
          </a:p>
        </p:txBody>
      </p:sp>
      <p:sp>
        <p:nvSpPr>
          <p:cNvPr id="4" name="Прямоугольник 3"/>
          <p:cNvSpPr/>
          <p:nvPr/>
        </p:nvSpPr>
        <p:spPr>
          <a:xfrm>
            <a:off x="495148" y="2420888"/>
            <a:ext cx="8028892" cy="3693319"/>
          </a:xfrm>
          <a:prstGeom prst="rect">
            <a:avLst/>
          </a:prstGeom>
        </p:spPr>
        <p:txBody>
          <a:bodyPr wrap="square">
            <a:spAutoFit/>
          </a:bodyPr>
          <a:lstStyle/>
          <a:p>
            <a:r>
              <a:rPr lang="ru-RU" b="1" dirty="0"/>
              <a:t>Денежные компенсации выплачиваются единовременно из расчета 75 руб. за каждый месяц лишения свободы или пребывания в психиатрических лечебных учреждениях, но </a:t>
            </a:r>
            <a:r>
              <a:rPr lang="ru-RU" b="1" dirty="0" err="1"/>
              <a:t>нс</a:t>
            </a:r>
            <a:r>
              <a:rPr lang="ru-RU" b="1" dirty="0"/>
              <a:t> более 10 ООО руб</a:t>
            </a:r>
            <a:r>
              <a:rPr lang="ru-RU" b="1" dirty="0" smtClean="0"/>
              <a:t>.</a:t>
            </a:r>
          </a:p>
          <a:p>
            <a:endParaRPr lang="ru-RU" b="1" dirty="0"/>
          </a:p>
          <a:p>
            <a:r>
              <a:rPr lang="ru-RU" b="1" dirty="0"/>
              <a:t>Денежные компенсации выплачиваются также реабилитированным лицам в случаях, когда факт конфискации, изъятия или выхода имущества из владения иным путем установлен, но отсутствуют или утрачены документы о характере, состоянии и количестве этого имущества. Денежные компенсации выплачиваются в размере до 4000 руб. за имущество без жилых домов или 10 000 руб. за все имущество, включая жилые дома.</a:t>
            </a:r>
          </a:p>
        </p:txBody>
      </p:sp>
    </p:spTree>
    <p:extLst>
      <p:ext uri="{BB962C8B-B14F-4D97-AF65-F5344CB8AC3E}">
        <p14:creationId xmlns:p14="http://schemas.microsoft.com/office/powerpoint/2010/main" val="388528155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260648"/>
            <a:ext cx="6651180" cy="523220"/>
          </a:xfrm>
          <a:prstGeom prst="rect">
            <a:avLst/>
          </a:prstGeom>
        </p:spPr>
        <p:txBody>
          <a:bodyPr wrap="none">
            <a:spAutoFit/>
          </a:bodyPr>
          <a:lstStyle/>
          <a:p>
            <a:r>
              <a:rPr lang="ru-RU" sz="2800" b="1" dirty="0">
                <a:solidFill>
                  <a:srgbClr val="FFFF00"/>
                </a:solidFill>
              </a:rPr>
              <a:t>Материнский (семейный) капитал</a:t>
            </a:r>
            <a:endParaRPr lang="ru-RU" sz="2800" dirty="0">
              <a:solidFill>
                <a:srgbClr val="FFFF00"/>
              </a:solidFill>
            </a:endParaRPr>
          </a:p>
        </p:txBody>
      </p:sp>
      <p:sp>
        <p:nvSpPr>
          <p:cNvPr id="3" name="Прямоугольник 2"/>
          <p:cNvSpPr/>
          <p:nvPr/>
        </p:nvSpPr>
        <p:spPr>
          <a:xfrm>
            <a:off x="611560" y="1268760"/>
            <a:ext cx="7992888" cy="3477875"/>
          </a:xfrm>
          <a:prstGeom prst="rect">
            <a:avLst/>
          </a:prstGeom>
        </p:spPr>
        <p:txBody>
          <a:bodyPr wrap="square">
            <a:spAutoFit/>
          </a:bodyPr>
          <a:lstStyle/>
          <a:p>
            <a:pPr algn="ctr"/>
            <a:r>
              <a:rPr lang="ru-RU" sz="2000" b="1" dirty="0"/>
              <a:t>Федеральным законом от 29 декабря 2006 г. № 256-ФЗ "О дополнительных мерах государственной поддержки семей, имеющих детей" установлены дополнительные меры государственной поддержки семей, имеющих детей, обеспечивающие возможность улучшения жилищных условий, получения образования, а также повышения уровня обеспечения с учетом установленных законом особенностей. Средства федерального бюджета, передаваемые в бюджет ПФР на реализацию указанных дополнительных мер государственной поддержки, именуются материнским (семейным ) капиталом.</a:t>
            </a:r>
          </a:p>
        </p:txBody>
      </p:sp>
    </p:spTree>
    <p:extLst>
      <p:ext uri="{BB962C8B-B14F-4D97-AF65-F5344CB8AC3E}">
        <p14:creationId xmlns:p14="http://schemas.microsoft.com/office/powerpoint/2010/main" val="363758790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600" y="1052736"/>
            <a:ext cx="8299227" cy="4896544"/>
          </a:xfrm>
          <a:prstGeom prst="rect">
            <a:avLst/>
          </a:prstGeom>
        </p:spPr>
      </p:pic>
      <p:sp>
        <p:nvSpPr>
          <p:cNvPr id="3" name="Прямоугольник 2"/>
          <p:cNvSpPr/>
          <p:nvPr/>
        </p:nvSpPr>
        <p:spPr>
          <a:xfrm>
            <a:off x="1187624" y="260648"/>
            <a:ext cx="6651180" cy="523220"/>
          </a:xfrm>
          <a:prstGeom prst="rect">
            <a:avLst/>
          </a:prstGeom>
        </p:spPr>
        <p:txBody>
          <a:bodyPr wrap="none">
            <a:spAutoFit/>
          </a:bodyPr>
          <a:lstStyle/>
          <a:p>
            <a:r>
              <a:rPr lang="ru-RU" sz="2800" b="1" dirty="0">
                <a:solidFill>
                  <a:srgbClr val="FFFF00"/>
                </a:solidFill>
              </a:rPr>
              <a:t>Материнский (семейный) капитал</a:t>
            </a:r>
            <a:endParaRPr lang="ru-RU" sz="2800" dirty="0">
              <a:solidFill>
                <a:srgbClr val="FFFF00"/>
              </a:solidFill>
            </a:endParaRPr>
          </a:p>
        </p:txBody>
      </p:sp>
    </p:spTree>
    <p:extLst>
      <p:ext uri="{BB962C8B-B14F-4D97-AF65-F5344CB8AC3E}">
        <p14:creationId xmlns:p14="http://schemas.microsoft.com/office/powerpoint/2010/main" val="156314432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260648"/>
            <a:ext cx="8352928" cy="6032421"/>
          </a:xfrm>
          <a:prstGeom prst="rect">
            <a:avLst/>
          </a:prstGeom>
        </p:spPr>
        <p:txBody>
          <a:bodyPr wrap="square">
            <a:spAutoFit/>
          </a:bodyPr>
          <a:lstStyle/>
          <a:p>
            <a:pPr algn="ctr"/>
            <a:r>
              <a:rPr lang="ru-RU" sz="2800" b="1" dirty="0" smtClean="0">
                <a:solidFill>
                  <a:srgbClr val="FFFF00"/>
                </a:solidFill>
              </a:rPr>
              <a:t>Вопросы к практическому занятию № 2 (для групп БЭУ-12-ФК)</a:t>
            </a:r>
          </a:p>
          <a:p>
            <a:pPr algn="ctr"/>
            <a:endParaRPr lang="ru-RU" b="1" dirty="0">
              <a:solidFill>
                <a:srgbClr val="FFFF00"/>
              </a:solidFill>
            </a:endParaRPr>
          </a:p>
          <a:p>
            <a:pPr marL="457200" indent="-457200" eaLnBrk="1" hangingPunct="1">
              <a:buFontTx/>
              <a:buAutoNum type="arabicPeriod"/>
              <a:defRPr/>
            </a:pPr>
            <a:r>
              <a:rPr lang="ru-RU" sz="2400" b="1" dirty="0"/>
              <a:t>Социальная политика государства на современном этапе. Финансирование расходов на социальные цели.</a:t>
            </a:r>
          </a:p>
          <a:p>
            <a:pPr marL="457200" indent="-457200">
              <a:buAutoNum type="arabicPeriod"/>
            </a:pPr>
            <a:r>
              <a:rPr lang="ru-RU" sz="2400" b="1" dirty="0" smtClean="0"/>
              <a:t>Страховой стаж для назначения страховых </a:t>
            </a:r>
            <a:r>
              <a:rPr lang="ru-RU" sz="2400" b="1" dirty="0"/>
              <a:t>пенсий (Федеральный закон от 28 декабря 2013 г. N 400-ФЗ, Постановление Правительства РФ от 2 октября 2014 г. N 1015)</a:t>
            </a:r>
          </a:p>
          <a:p>
            <a:pPr marL="457200" indent="-457200">
              <a:buAutoNum type="arabicPeriod"/>
            </a:pPr>
            <a:r>
              <a:rPr lang="ru-RU" sz="2400" b="1" dirty="0"/>
              <a:t>Трудовая книжка (Постановление Правительства РФ от 16 апреля 2003 г. N 225 </a:t>
            </a:r>
            <a:r>
              <a:rPr lang="ru-RU" sz="2400" b="1" dirty="0" smtClean="0"/>
              <a:t>«О </a:t>
            </a:r>
            <a:r>
              <a:rPr lang="ru-RU" sz="2400" b="1" dirty="0"/>
              <a:t>трудовых </a:t>
            </a:r>
            <a:r>
              <a:rPr lang="ru-RU" sz="2400" b="1" dirty="0" smtClean="0"/>
              <a:t>книжках», </a:t>
            </a:r>
            <a:r>
              <a:rPr lang="ru-RU" sz="2400" b="1" dirty="0"/>
              <a:t>Постановление Минтруда РФ от 10 октября 2003 г. N 69 </a:t>
            </a:r>
            <a:r>
              <a:rPr lang="ru-RU" sz="2400" b="1" dirty="0" smtClean="0"/>
              <a:t>«Об </a:t>
            </a:r>
            <a:r>
              <a:rPr lang="ru-RU" sz="2400" b="1" dirty="0"/>
              <a:t>утверждении Инструкции по заполнению трудовых </a:t>
            </a:r>
            <a:r>
              <a:rPr lang="ru-RU" sz="2400" b="1" dirty="0" smtClean="0"/>
              <a:t>книжек»)</a:t>
            </a:r>
            <a:endParaRPr lang="ru-RU" sz="2400" b="1" dirty="0"/>
          </a:p>
        </p:txBody>
      </p:sp>
    </p:spTree>
    <p:extLst>
      <p:ext uri="{BB962C8B-B14F-4D97-AF65-F5344CB8AC3E}">
        <p14:creationId xmlns:p14="http://schemas.microsoft.com/office/powerpoint/2010/main" val="79354975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43535" y="116632"/>
            <a:ext cx="8136904" cy="523220"/>
          </a:xfrm>
          <a:prstGeom prst="rect">
            <a:avLst/>
          </a:prstGeom>
        </p:spPr>
        <p:txBody>
          <a:bodyPr wrap="square">
            <a:spAutoFit/>
          </a:bodyPr>
          <a:lstStyle/>
          <a:p>
            <a:pPr algn="ctr"/>
            <a:r>
              <a:rPr lang="ru-RU" sz="2800" b="1" dirty="0" smtClean="0">
                <a:solidFill>
                  <a:srgbClr val="FFFF00"/>
                </a:solidFill>
              </a:rPr>
              <a:t>Тест 1 к лекции 2</a:t>
            </a:r>
            <a:endParaRPr lang="ru-RU" sz="2800" dirty="0"/>
          </a:p>
        </p:txBody>
      </p:sp>
      <p:sp>
        <p:nvSpPr>
          <p:cNvPr id="2" name="Прямоугольник 1"/>
          <p:cNvSpPr/>
          <p:nvPr/>
        </p:nvSpPr>
        <p:spPr>
          <a:xfrm>
            <a:off x="576505" y="654954"/>
            <a:ext cx="8103934" cy="5632311"/>
          </a:xfrm>
          <a:prstGeom prst="rect">
            <a:avLst/>
          </a:prstGeom>
        </p:spPr>
        <p:txBody>
          <a:bodyPr wrap="square">
            <a:spAutoFit/>
          </a:bodyPr>
          <a:lstStyle/>
          <a:p>
            <a:pPr algn="just">
              <a:spcAft>
                <a:spcPts val="0"/>
              </a:spcAft>
            </a:pPr>
            <a:r>
              <a:rPr lang="ru-RU" sz="2400" b="1" dirty="0" smtClean="0">
                <a:solidFill>
                  <a:srgbClr val="FFFF00"/>
                </a:solidFill>
                <a:latin typeface="Times New Roman" panose="02020603050405020304" pitchFamily="18" charset="0"/>
                <a:ea typeface="Times New Roman" panose="02020603050405020304" pitchFamily="18" charset="0"/>
              </a:rPr>
              <a:t>1 Не является принципом социальной защиты принцип:</a:t>
            </a:r>
            <a:endParaRPr lang="ru-RU" sz="2400" b="1" dirty="0">
              <a:solidFill>
                <a:srgbClr val="FFFF00"/>
              </a:solidFill>
              <a:latin typeface="Times New Roman" panose="02020603050405020304" pitchFamily="18" charset="0"/>
              <a:ea typeface="Times New Roman" panose="02020603050405020304" pitchFamily="18" charset="0"/>
            </a:endParaRPr>
          </a:p>
          <a:p>
            <a:pPr algn="just">
              <a:spcAft>
                <a:spcPts val="0"/>
              </a:spcAft>
            </a:pPr>
            <a:r>
              <a:rPr lang="ru-RU" sz="2400" b="1" dirty="0" smtClean="0">
                <a:latin typeface="Times New Roman" panose="02020603050405020304" pitchFamily="18" charset="0"/>
                <a:ea typeface="Times New Roman" panose="02020603050405020304" pitchFamily="18" charset="0"/>
              </a:rPr>
              <a:t>А</a:t>
            </a:r>
            <a:r>
              <a:rPr lang="ru-RU" sz="2400" b="1" dirty="0">
                <a:latin typeface="Times New Roman" panose="02020603050405020304" pitchFamily="18" charset="0"/>
                <a:ea typeface="Times New Roman" panose="02020603050405020304" pitchFamily="18" charset="0"/>
              </a:rPr>
              <a:t>) </a:t>
            </a:r>
            <a:r>
              <a:rPr lang="ru-RU" sz="2400" b="1" dirty="0" smtClean="0">
                <a:latin typeface="Times New Roman" panose="02020603050405020304" pitchFamily="18" charset="0"/>
                <a:ea typeface="Times New Roman" panose="02020603050405020304" pitchFamily="18" charset="0"/>
              </a:rPr>
              <a:t>системности</a:t>
            </a:r>
            <a:endParaRPr lang="ru-RU" sz="2400" b="1" dirty="0">
              <a:latin typeface="Times New Roman" panose="02020603050405020304" pitchFamily="18" charset="0"/>
              <a:ea typeface="Times New Roman" panose="02020603050405020304" pitchFamily="18" charset="0"/>
            </a:endParaRPr>
          </a:p>
          <a:p>
            <a:pPr algn="just">
              <a:spcAft>
                <a:spcPts val="0"/>
              </a:spcAft>
            </a:pPr>
            <a:r>
              <a:rPr lang="ru-RU" sz="2400" b="1" dirty="0">
                <a:latin typeface="Times New Roman" panose="02020603050405020304" pitchFamily="18" charset="0"/>
                <a:ea typeface="Times New Roman" panose="02020603050405020304" pitchFamily="18" charset="0"/>
              </a:rPr>
              <a:t>Б) </a:t>
            </a:r>
            <a:r>
              <a:rPr lang="ru-RU" sz="2400" b="1" dirty="0" smtClean="0">
                <a:latin typeface="Times New Roman" panose="02020603050405020304" pitchFamily="18" charset="0"/>
                <a:ea typeface="Times New Roman" panose="02020603050405020304" pitchFamily="18" charset="0"/>
              </a:rPr>
              <a:t>адаптивности</a:t>
            </a:r>
            <a:endParaRPr lang="ru-RU" sz="2400" b="1" dirty="0">
              <a:latin typeface="Times New Roman" panose="02020603050405020304" pitchFamily="18" charset="0"/>
              <a:ea typeface="Times New Roman" panose="02020603050405020304" pitchFamily="18" charset="0"/>
            </a:endParaRPr>
          </a:p>
          <a:p>
            <a:pPr algn="just">
              <a:spcAft>
                <a:spcPts val="0"/>
              </a:spcAft>
            </a:pPr>
            <a:r>
              <a:rPr lang="ru-RU" sz="2400" b="1" dirty="0">
                <a:latin typeface="Times New Roman" panose="02020603050405020304" pitchFamily="18" charset="0"/>
                <a:ea typeface="Times New Roman" panose="02020603050405020304" pitchFamily="18" charset="0"/>
              </a:rPr>
              <a:t>В) </a:t>
            </a:r>
            <a:r>
              <a:rPr lang="ru-RU" sz="2400" b="1" dirty="0" smtClean="0">
                <a:latin typeface="Times New Roman" panose="02020603050405020304" pitchFamily="18" charset="0"/>
                <a:ea typeface="Times New Roman" panose="02020603050405020304" pitchFamily="18" charset="0"/>
              </a:rPr>
              <a:t>единства</a:t>
            </a:r>
            <a:endParaRPr lang="ru-RU" sz="2400" b="1" dirty="0">
              <a:latin typeface="Times New Roman" panose="02020603050405020304" pitchFamily="18" charset="0"/>
              <a:ea typeface="Times New Roman" panose="02020603050405020304" pitchFamily="18" charset="0"/>
            </a:endParaRPr>
          </a:p>
          <a:p>
            <a:pPr lvl="0"/>
            <a:r>
              <a:rPr lang="ru-RU" sz="2400" b="1" dirty="0">
                <a:solidFill>
                  <a:srgbClr val="FFFF00"/>
                </a:solidFill>
                <a:latin typeface="Times New Roman" panose="02020603050405020304" pitchFamily="18" charset="0"/>
                <a:ea typeface="Times New Roman" panose="02020603050405020304" pitchFamily="18" charset="0"/>
              </a:rPr>
              <a:t>2 </a:t>
            </a:r>
            <a:r>
              <a:rPr lang="ru-RU" sz="2400" b="1" dirty="0" smtClean="0">
                <a:solidFill>
                  <a:srgbClr val="FFFF00"/>
                </a:solidFill>
                <a:latin typeface="Times New Roman" panose="02020603050405020304" pitchFamily="18" charset="0"/>
                <a:ea typeface="Times New Roman" panose="02020603050405020304" pitchFamily="18" charset="0"/>
              </a:rPr>
              <a:t>М</a:t>
            </a:r>
            <a:r>
              <a:rPr lang="ru-RU" altLang="ru-RU" sz="2400" b="1" dirty="0" smtClean="0">
                <a:solidFill>
                  <a:srgbClr val="FFFF00"/>
                </a:solidFill>
                <a:latin typeface="Times New Roman" panose="02020603050405020304" pitchFamily="18" charset="0"/>
                <a:ea typeface="Times New Roman" panose="02020603050405020304" pitchFamily="18" charset="0"/>
              </a:rPr>
              <a:t>еры </a:t>
            </a:r>
            <a:r>
              <a:rPr lang="ru-RU" altLang="ru-RU" sz="2400" b="1" dirty="0">
                <a:solidFill>
                  <a:srgbClr val="FFFF00"/>
                </a:solidFill>
                <a:latin typeface="Times New Roman" panose="02020603050405020304" pitchFamily="18" charset="0"/>
                <a:ea typeface="Times New Roman" panose="02020603050405020304" pitchFamily="18" charset="0"/>
              </a:rPr>
              <a:t>потребления </a:t>
            </a:r>
            <a:r>
              <a:rPr lang="ru-RU" altLang="ru-RU" sz="2400" b="1" dirty="0" smtClean="0">
                <a:solidFill>
                  <a:srgbClr val="FFFF00"/>
                </a:solidFill>
                <a:latin typeface="Times New Roman" panose="02020603050405020304" pitchFamily="18" charset="0"/>
                <a:ea typeface="Times New Roman" panose="02020603050405020304" pitchFamily="18" charset="0"/>
              </a:rPr>
              <a:t>социальных </a:t>
            </a:r>
            <a:r>
              <a:rPr lang="ru-RU" altLang="ru-RU" sz="2400" b="1" dirty="0">
                <a:solidFill>
                  <a:srgbClr val="FFFF00"/>
                </a:solidFill>
                <a:latin typeface="Times New Roman" panose="02020603050405020304" pitchFamily="18" charset="0"/>
                <a:ea typeface="Times New Roman" panose="02020603050405020304" pitchFamily="18" charset="0"/>
              </a:rPr>
              <a:t>благ и </a:t>
            </a:r>
            <a:r>
              <a:rPr lang="ru-RU" altLang="ru-RU" sz="2400" b="1" dirty="0" smtClean="0">
                <a:solidFill>
                  <a:srgbClr val="FFFF00"/>
                </a:solidFill>
                <a:latin typeface="Times New Roman" panose="02020603050405020304" pitchFamily="18" charset="0"/>
                <a:ea typeface="Times New Roman" panose="02020603050405020304" pitchFamily="18" charset="0"/>
              </a:rPr>
              <a:t>услуг, устанавливаемая </a:t>
            </a:r>
            <a:r>
              <a:rPr lang="ru-RU" altLang="ru-RU" sz="2400" b="1" dirty="0">
                <a:solidFill>
                  <a:srgbClr val="FFFF00"/>
                </a:solidFill>
                <a:latin typeface="Times New Roman" panose="02020603050405020304" pitchFamily="18" charset="0"/>
                <a:ea typeface="Times New Roman" panose="02020603050405020304" pitchFamily="18" charset="0"/>
              </a:rPr>
              <a:t>не ниже минимально допустимых </a:t>
            </a:r>
            <a:r>
              <a:rPr lang="ru-RU" altLang="ru-RU" sz="2400" b="1" dirty="0" smtClean="0">
                <a:solidFill>
                  <a:srgbClr val="FFFF00"/>
                </a:solidFill>
                <a:latin typeface="Times New Roman" panose="02020603050405020304" pitchFamily="18" charset="0"/>
                <a:ea typeface="Times New Roman" panose="02020603050405020304" pitchFamily="18" charset="0"/>
              </a:rPr>
              <a:t>размеров</a:t>
            </a:r>
            <a:r>
              <a:rPr lang="ru-RU" sz="2400" b="1" dirty="0" smtClean="0">
                <a:solidFill>
                  <a:srgbClr val="FFFF00"/>
                </a:solidFill>
                <a:latin typeface="Times New Roman" panose="02020603050405020304" pitchFamily="18" charset="0"/>
                <a:ea typeface="Times New Roman" panose="02020603050405020304" pitchFamily="18" charset="0"/>
              </a:rPr>
              <a:t>:</a:t>
            </a:r>
            <a:endParaRPr lang="ru-RU" sz="2400" b="1" dirty="0">
              <a:solidFill>
                <a:srgbClr val="FFFF00"/>
              </a:solidFill>
              <a:latin typeface="Times New Roman" panose="02020603050405020304" pitchFamily="18" charset="0"/>
              <a:ea typeface="Times New Roman" panose="02020603050405020304" pitchFamily="18" charset="0"/>
            </a:endParaRPr>
          </a:p>
          <a:p>
            <a:r>
              <a:rPr lang="ru-RU" sz="2400" b="1" dirty="0">
                <a:latin typeface="Times New Roman" panose="02020603050405020304" pitchFamily="18" charset="0"/>
                <a:ea typeface="Times New Roman" panose="02020603050405020304" pitchFamily="18" charset="0"/>
              </a:rPr>
              <a:t>А)</a:t>
            </a:r>
            <a:r>
              <a:rPr lang="ru-RU" sz="2400" b="1" dirty="0" smtClean="0">
                <a:latin typeface="Times New Roman" panose="02020603050405020304" pitchFamily="18" charset="0"/>
                <a:ea typeface="Times New Roman" panose="02020603050405020304" pitchFamily="18" charset="0"/>
              </a:rPr>
              <a:t> социальные стандарты</a:t>
            </a:r>
            <a:endParaRPr lang="ru-RU" sz="2400" b="1" dirty="0">
              <a:latin typeface="Times New Roman" panose="02020603050405020304" pitchFamily="18" charset="0"/>
              <a:ea typeface="Times New Roman" panose="02020603050405020304" pitchFamily="18" charset="0"/>
            </a:endParaRPr>
          </a:p>
          <a:p>
            <a:r>
              <a:rPr lang="ru-RU" sz="2400" b="1" dirty="0">
                <a:latin typeface="Times New Roman" panose="02020603050405020304" pitchFamily="18" charset="0"/>
                <a:ea typeface="Times New Roman" panose="02020603050405020304" pitchFamily="18" charset="0"/>
              </a:rPr>
              <a:t>Б)</a:t>
            </a:r>
            <a:r>
              <a:rPr lang="ru-RU" sz="2400" b="1" dirty="0" smtClean="0">
                <a:latin typeface="Times New Roman" panose="02020603050405020304" pitchFamily="18" charset="0"/>
                <a:ea typeface="Times New Roman" panose="02020603050405020304" pitchFamily="18" charset="0"/>
              </a:rPr>
              <a:t> </a:t>
            </a:r>
            <a:r>
              <a:rPr lang="ru-RU" sz="2400" b="1" dirty="0">
                <a:latin typeface="Times New Roman" panose="02020603050405020304" pitchFamily="18" charset="0"/>
                <a:ea typeface="Times New Roman" panose="02020603050405020304" pitchFamily="18" charset="0"/>
              </a:rPr>
              <a:t>социальные </a:t>
            </a:r>
            <a:r>
              <a:rPr lang="ru-RU" sz="2400" b="1" dirty="0" smtClean="0">
                <a:latin typeface="Times New Roman" panose="02020603050405020304" pitchFamily="18" charset="0"/>
                <a:ea typeface="Times New Roman" panose="02020603050405020304" pitchFamily="18" charset="0"/>
              </a:rPr>
              <a:t>нормы</a:t>
            </a:r>
          </a:p>
          <a:p>
            <a:r>
              <a:rPr lang="ru-RU" sz="2400" b="1" dirty="0" smtClean="0">
                <a:latin typeface="Times New Roman" panose="02020603050405020304" pitchFamily="18" charset="0"/>
                <a:ea typeface="Times New Roman" panose="02020603050405020304" pitchFamily="18" charset="0"/>
              </a:rPr>
              <a:t>В) социальные требования</a:t>
            </a:r>
          </a:p>
          <a:p>
            <a:r>
              <a:rPr lang="ru-RU" sz="2400" b="1" dirty="0">
                <a:solidFill>
                  <a:srgbClr val="FFFF00"/>
                </a:solidFill>
                <a:latin typeface="Times New Roman" panose="02020603050405020304" pitchFamily="18" charset="0"/>
                <a:ea typeface="Times New Roman" panose="02020603050405020304" pitchFamily="18" charset="0"/>
              </a:rPr>
              <a:t>3 </a:t>
            </a:r>
            <a:r>
              <a:rPr lang="ru-RU" sz="2400" b="1" dirty="0" smtClean="0">
                <a:solidFill>
                  <a:srgbClr val="FFFF00"/>
                </a:solidFill>
                <a:latin typeface="Times New Roman" panose="02020603050405020304" pitchFamily="18" charset="0"/>
                <a:ea typeface="Times New Roman" panose="02020603050405020304" pitchFamily="18" charset="0"/>
              </a:rPr>
              <a:t>Федеральные внебюджетные фонды расположены в порядке убывания денежных объемов данных фондов:</a:t>
            </a:r>
            <a:endParaRPr lang="ru-RU" sz="2400" b="1" dirty="0">
              <a:solidFill>
                <a:srgbClr val="FFFF00"/>
              </a:solidFill>
              <a:latin typeface="Times New Roman" panose="02020603050405020304" pitchFamily="18" charset="0"/>
              <a:ea typeface="Times New Roman" panose="02020603050405020304" pitchFamily="18" charset="0"/>
            </a:endParaRPr>
          </a:p>
          <a:p>
            <a:r>
              <a:rPr lang="ru-RU" sz="2400" b="1" dirty="0">
                <a:latin typeface="Times New Roman" panose="02020603050405020304" pitchFamily="18" charset="0"/>
                <a:ea typeface="Times New Roman" panose="02020603050405020304" pitchFamily="18" charset="0"/>
              </a:rPr>
              <a:t>А</a:t>
            </a:r>
            <a:r>
              <a:rPr lang="ru-RU" sz="2400" b="1" dirty="0" smtClean="0">
                <a:latin typeface="Times New Roman" panose="02020603050405020304" pitchFamily="18" charset="0"/>
                <a:ea typeface="Times New Roman" panose="02020603050405020304" pitchFamily="18" charset="0"/>
              </a:rPr>
              <a:t>) ПФ </a:t>
            </a:r>
            <a:r>
              <a:rPr lang="ru-RU" sz="2400" b="1" dirty="0">
                <a:latin typeface="Times New Roman" panose="02020603050405020304" pitchFamily="18" charset="0"/>
                <a:ea typeface="Times New Roman" panose="02020603050405020304" pitchFamily="18" charset="0"/>
              </a:rPr>
              <a:t>РФ, </a:t>
            </a:r>
            <a:r>
              <a:rPr lang="ru-RU" sz="2400" b="1" dirty="0" smtClean="0">
                <a:latin typeface="Times New Roman" panose="02020603050405020304" pitchFamily="18" charset="0"/>
                <a:ea typeface="Times New Roman" panose="02020603050405020304" pitchFamily="18" charset="0"/>
              </a:rPr>
              <a:t>ФСС РФ, </a:t>
            </a:r>
            <a:r>
              <a:rPr lang="ru-RU" sz="2400" b="1" dirty="0">
                <a:latin typeface="Times New Roman" panose="02020603050405020304" pitchFamily="18" charset="0"/>
                <a:ea typeface="Times New Roman" panose="02020603050405020304" pitchFamily="18" charset="0"/>
              </a:rPr>
              <a:t>ФФОМС</a:t>
            </a:r>
          </a:p>
          <a:p>
            <a:r>
              <a:rPr lang="ru-RU" sz="2400" b="1" dirty="0">
                <a:latin typeface="Times New Roman" panose="02020603050405020304" pitchFamily="18" charset="0"/>
                <a:ea typeface="Times New Roman" panose="02020603050405020304" pitchFamily="18" charset="0"/>
              </a:rPr>
              <a:t>Б</a:t>
            </a:r>
            <a:r>
              <a:rPr lang="ru-RU" sz="2400" b="1" dirty="0" smtClean="0">
                <a:latin typeface="Times New Roman" panose="02020603050405020304" pitchFamily="18" charset="0"/>
                <a:ea typeface="Times New Roman" panose="02020603050405020304" pitchFamily="18" charset="0"/>
              </a:rPr>
              <a:t>) </a:t>
            </a:r>
            <a:r>
              <a:rPr lang="ru-RU" sz="2400" b="1" dirty="0">
                <a:latin typeface="Times New Roman" panose="02020603050405020304" pitchFamily="18" charset="0"/>
                <a:ea typeface="Times New Roman" panose="02020603050405020304" pitchFamily="18" charset="0"/>
              </a:rPr>
              <a:t>ПФ РФ, ФФОМС, ФСС </a:t>
            </a:r>
            <a:r>
              <a:rPr lang="ru-RU" sz="2400" b="1" dirty="0" smtClean="0">
                <a:latin typeface="Times New Roman" panose="02020603050405020304" pitchFamily="18" charset="0"/>
                <a:ea typeface="Times New Roman" panose="02020603050405020304" pitchFamily="18" charset="0"/>
              </a:rPr>
              <a:t>РФ</a:t>
            </a:r>
            <a:endParaRPr lang="ru-RU" sz="2400" b="1" dirty="0">
              <a:latin typeface="Times New Roman" panose="02020603050405020304" pitchFamily="18" charset="0"/>
              <a:ea typeface="Times New Roman" panose="02020603050405020304" pitchFamily="18" charset="0"/>
            </a:endParaRPr>
          </a:p>
          <a:p>
            <a:r>
              <a:rPr lang="ru-RU" sz="2400" b="1" dirty="0">
                <a:latin typeface="Times New Roman" panose="02020603050405020304" pitchFamily="18" charset="0"/>
                <a:ea typeface="Times New Roman" panose="02020603050405020304" pitchFamily="18" charset="0"/>
              </a:rPr>
              <a:t>В</a:t>
            </a:r>
            <a:r>
              <a:rPr lang="ru-RU" sz="2400" b="1" dirty="0" smtClean="0">
                <a:latin typeface="Times New Roman" panose="02020603050405020304" pitchFamily="18" charset="0"/>
                <a:ea typeface="Times New Roman" panose="02020603050405020304" pitchFamily="18" charset="0"/>
              </a:rPr>
              <a:t>) </a:t>
            </a:r>
            <a:r>
              <a:rPr lang="ru-RU" sz="2400" b="1" dirty="0">
                <a:latin typeface="Times New Roman" panose="02020603050405020304" pitchFamily="18" charset="0"/>
                <a:ea typeface="Times New Roman" panose="02020603050405020304" pitchFamily="18" charset="0"/>
              </a:rPr>
              <a:t>ФФОМС</a:t>
            </a:r>
            <a:r>
              <a:rPr lang="ru-RU" sz="2400" b="1" dirty="0" smtClean="0">
                <a:latin typeface="Times New Roman" panose="02020603050405020304" pitchFamily="18" charset="0"/>
                <a:ea typeface="Times New Roman" panose="02020603050405020304" pitchFamily="18" charset="0"/>
              </a:rPr>
              <a:t>, ФСС РФ, </a:t>
            </a:r>
            <a:r>
              <a:rPr lang="ru-RU" sz="2400" b="1" dirty="0">
                <a:latin typeface="Times New Roman" panose="02020603050405020304" pitchFamily="18" charset="0"/>
                <a:ea typeface="Times New Roman" panose="02020603050405020304" pitchFamily="18" charset="0"/>
              </a:rPr>
              <a:t>ПФ РФ</a:t>
            </a:r>
          </a:p>
        </p:txBody>
      </p:sp>
    </p:spTree>
    <p:extLst>
      <p:ext uri="{BB962C8B-B14F-4D97-AF65-F5344CB8AC3E}">
        <p14:creationId xmlns:p14="http://schemas.microsoft.com/office/powerpoint/2010/main" val="210515981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quarter" idx="10"/>
          </p:nvPr>
        </p:nvSpPr>
        <p:spPr/>
        <p:txBody>
          <a:bodyPr/>
          <a:lstStyle/>
          <a:p>
            <a:pPr>
              <a:defRPr/>
            </a:pPr>
            <a:fld id="{2DD202FF-01A0-4EBE-AA7D-79C52FDCCD53}" type="datetime1">
              <a:rPr lang="ru-RU" altLang="ru-RU"/>
              <a:pPr>
                <a:defRPr/>
              </a:pPr>
              <a:t>10.02.2015</a:t>
            </a:fld>
            <a:endParaRPr lang="ru-RU" altLang="ru-RU"/>
          </a:p>
        </p:txBody>
      </p:sp>
      <p:sp>
        <p:nvSpPr>
          <p:cNvPr id="5" name="Номер слайда 4"/>
          <p:cNvSpPr>
            <a:spLocks noGrp="1"/>
          </p:cNvSpPr>
          <p:nvPr>
            <p:ph type="sldNum" sz="quarter" idx="12"/>
          </p:nvPr>
        </p:nvSpPr>
        <p:spPr/>
        <p:txBody>
          <a:bodyPr/>
          <a:lstStyle/>
          <a:p>
            <a:pPr>
              <a:defRPr/>
            </a:pPr>
            <a:fld id="{EE6A21AD-4FC4-42AA-9BFD-2D59FE2AF5FD}" type="slidenum">
              <a:rPr lang="ru-RU" altLang="ru-RU"/>
              <a:pPr>
                <a:defRPr/>
              </a:pPr>
              <a:t>102</a:t>
            </a:fld>
            <a:endParaRPr lang="ru-RU" altLang="ru-RU"/>
          </a:p>
        </p:txBody>
      </p:sp>
      <p:sp>
        <p:nvSpPr>
          <p:cNvPr id="6" name="Text Box 4"/>
          <p:cNvSpPr txBox="1">
            <a:spLocks noGrp="1" noChangeArrowheads="1"/>
          </p:cNvSpPr>
          <p:nvPr>
            <p:ph idx="1"/>
          </p:nvPr>
        </p:nvSpPr>
        <p:spPr>
          <a:xfrm>
            <a:off x="1066800" y="2924175"/>
            <a:ext cx="7543800" cy="3171825"/>
          </a:xfrm>
        </p:spPr>
        <p:txBody>
          <a:bodyPr lIns="0" tIns="0" rIns="0" bIns="0"/>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just" eaLnBrk="1" hangingPunct="1">
              <a:spcBef>
                <a:spcPct val="10000"/>
              </a:spcBef>
              <a:buClr>
                <a:srgbClr val="FF0000"/>
              </a:buClr>
              <a:buSzPct val="120000"/>
              <a:buFont typeface="Symbol" pitchFamily="18" charset="2"/>
              <a:buNone/>
              <a:defRPr/>
            </a:pPr>
            <a:r>
              <a:rPr lang="ru-RU" altLang="ru-RU" sz="1800" b="1" dirty="0"/>
              <a:t>Использование материалов презентации</a:t>
            </a:r>
          </a:p>
          <a:p>
            <a:pPr algn="just" eaLnBrk="1" hangingPunct="1">
              <a:spcBef>
                <a:spcPct val="10000"/>
              </a:spcBef>
              <a:buClr>
                <a:srgbClr val="FF0000"/>
              </a:buClr>
              <a:buSzPct val="120000"/>
              <a:buFont typeface="Symbol" pitchFamily="18" charset="2"/>
              <a:buNone/>
              <a:defRPr/>
            </a:pPr>
            <a:endParaRPr lang="ru-RU" altLang="ru-RU" sz="1200" dirty="0"/>
          </a:p>
          <a:p>
            <a:pPr algn="just" eaLnBrk="1" hangingPunct="1">
              <a:spcBef>
                <a:spcPct val="10000"/>
              </a:spcBef>
              <a:buClr>
                <a:srgbClr val="FF0000"/>
              </a:buClr>
              <a:buSzPct val="120000"/>
              <a:buFont typeface="Symbol" pitchFamily="18" charset="2"/>
              <a:buNone/>
              <a:defRPr/>
            </a:pPr>
            <a:r>
              <a:rPr lang="ru-RU" altLang="ru-RU" sz="1400" dirty="0"/>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itchFamily="18" charset="2"/>
              <a:buNone/>
              <a:defRPr/>
            </a:pPr>
            <a:endParaRPr lang="ru-RU" altLang="ru-RU" sz="1400" dirty="0"/>
          </a:p>
          <a:p>
            <a:pPr algn="just" eaLnBrk="1" hangingPunct="1">
              <a:spcBef>
                <a:spcPct val="10000"/>
              </a:spcBef>
              <a:buClr>
                <a:srgbClr val="FF0000"/>
              </a:buClr>
              <a:buSzPct val="120000"/>
              <a:buFont typeface="Symbol" pitchFamily="18" charset="2"/>
              <a:buNone/>
              <a:defRPr/>
            </a:pPr>
            <a:r>
              <a:rPr lang="ru-RU" altLang="ru-RU" sz="1400" dirty="0"/>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pic>
        <p:nvPicPr>
          <p:cNvPr id="1126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125" y="6297613"/>
            <a:ext cx="1139825"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659802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FLASHSPRING_BG_AUDIO_DURATION_TAG" val="0.0000000"/>
  <p:tag name="ISPRING_SCORM_PASSING_SCORE" val="79.9900000000"/>
  <p:tag name="GENSWF_OUTPUT_FILE_NAME" val="NObank"/>
  <p:tag name="ISPRING_RESOURCE_PATHS_HASH_2" val="296294993ee1c199ced7a166bc3412f483287546"/>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итульный лист"/>
  <p:tag name="GENSWF_ADVANCE_TIME" val="0.00"/>
  <p:tag name="ISPRING_SLIDE_INDENT_LEVEL" val="0"/>
  <p:tag name="ISPRING_PRESENTER_ID" val="None"/>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PRESENTER_ID" val="None"/>
  <p:tag name="ISPRING_CUSTOM_TIMING_USED" val="0"/>
  <p:tag name="GENSWF_SLIDE_TITLE" val="Все права защищены"/>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1847</TotalTime>
  <Words>7673</Words>
  <Application>Microsoft Office PowerPoint</Application>
  <PresentationFormat>Экран (4:3)</PresentationFormat>
  <Paragraphs>517</Paragraphs>
  <Slides>102</Slides>
  <Notes>6</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102</vt:i4>
      </vt:variant>
    </vt:vector>
  </HeadingPairs>
  <TitlesOfParts>
    <vt:vector size="111" baseType="lpstr">
      <vt:lpstr>PMingLiU</vt:lpstr>
      <vt:lpstr>Arial</vt:lpstr>
      <vt:lpstr>Calibri</vt:lpstr>
      <vt:lpstr>Monotype Corsiva</vt:lpstr>
      <vt:lpstr>Symbol</vt:lpstr>
      <vt:lpstr>Tahoma</vt:lpstr>
      <vt:lpstr>Times New Roman</vt:lpstr>
      <vt:lpstr>Wingdings</vt:lpstr>
      <vt:lpstr>Сумерки</vt:lpstr>
      <vt:lpstr>Тема 2. Государственная система социальной защиты населения</vt:lpstr>
      <vt:lpstr>Содержание лекции</vt:lpstr>
      <vt:lpstr>Вопрос 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2</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vvsu.ru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Tema_1</dc:title>
  <dc:creator>Olga_V</dc:creator>
  <cp:lastModifiedBy>Илья</cp:lastModifiedBy>
  <cp:revision>268</cp:revision>
  <dcterms:created xsi:type="dcterms:W3CDTF">2010-09-07T21:39:41Z</dcterms:created>
  <dcterms:modified xsi:type="dcterms:W3CDTF">2015-02-10T10:46:54Z</dcterms:modified>
</cp:coreProperties>
</file>