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16"/>
  </p:notesMasterIdLst>
  <p:sldIdLst>
    <p:sldId id="257" r:id="rId2"/>
    <p:sldId id="258" r:id="rId3"/>
    <p:sldId id="273" r:id="rId4"/>
    <p:sldId id="274" r:id="rId5"/>
    <p:sldId id="275" r:id="rId6"/>
    <p:sldId id="276" r:id="rId7"/>
    <p:sldId id="277" r:id="rId8"/>
    <p:sldId id="279" r:id="rId9"/>
    <p:sldId id="282" r:id="rId10"/>
    <p:sldId id="280" r:id="rId11"/>
    <p:sldId id="283" r:id="rId12"/>
    <p:sldId id="281" r:id="rId13"/>
    <p:sldId id="284" r:id="rId14"/>
    <p:sldId id="27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906" y="-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95964D-9057-430D-B24F-4E92A8663CA0}" type="datetimeFigureOut">
              <a:rPr lang="ru-RU" smtClean="0"/>
              <a:pPr/>
              <a:t>02.09.2014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130C3C-42BF-477E-A1F3-8F13387988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77656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Times"/>
                <a:cs typeface="Times"/>
              </a:rPr>
              <a:t>Washington DC 2013</a:t>
            </a:r>
            <a:endParaRPr lang="ru-RU" dirty="0" smtClean="0">
              <a:latin typeface="Times"/>
              <a:cs typeface="Time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30C3C-42BF-477E-A1F3-8F1338798887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07147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30C3C-42BF-477E-A1F3-8F1338798887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96778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F7DE6455-15AF-4405-9076-8AAC72863C23}" type="datetime1">
              <a:rPr lang="ru-RU" smtClean="0"/>
              <a:pPr/>
              <a:t>02.09.2014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952F-26D8-4802-BB06-D7B872C450DE}" type="datetime1">
              <a:rPr lang="ru-RU" smtClean="0"/>
              <a:pPr/>
              <a:t>02.09.2014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B3903-CE0F-4A90-BAFF-673508DDFD91}" type="datetime1">
              <a:rPr lang="ru-RU" smtClean="0"/>
              <a:pPr/>
              <a:t>02.09.2014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EF612-B1E5-4DB8-A899-DA344A1E4811}" type="datetime1">
              <a:rPr lang="ru-RU" smtClean="0"/>
              <a:pPr/>
              <a:t>02.09.2014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3EC8D-450D-4408-8BF9-6FC49E446F71}" type="datetime1">
              <a:rPr lang="ru-RU" smtClean="0"/>
              <a:pPr/>
              <a:t>02.09.2014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AAE0C-1D96-4351-B3DD-1CCA74FB50ED}" type="datetime1">
              <a:rPr lang="ru-RU" smtClean="0"/>
              <a:pPr/>
              <a:t>02.09.2014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C9194-D74E-412C-BB32-D4CB87269801}" type="datetime1">
              <a:rPr lang="ru-RU" smtClean="0"/>
              <a:pPr/>
              <a:t>02.09.2014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2F9FB-768D-4923-82B1-D13B124810AA}" type="datetime1">
              <a:rPr lang="ru-RU" smtClean="0"/>
              <a:pPr/>
              <a:t>02.09.2014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87EA9-BCEC-4AC8-9678-379891A02E39}" type="datetime1">
              <a:rPr lang="ru-RU" smtClean="0"/>
              <a:pPr/>
              <a:t>02.09.2014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3A2FA-9B17-4AA1-B103-2248F8CEBD5A}" type="datetime1">
              <a:rPr lang="ru-RU" smtClean="0"/>
              <a:pPr/>
              <a:t>02.09.2014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D2C79-B2A9-49EA-B86D-1A16A04BF16A}" type="datetime1">
              <a:rPr lang="ru-RU" smtClean="0"/>
              <a:pPr/>
              <a:t>02.09.2014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08438E45-DFAA-45AD-8F5A-4A0AA7531DD0}" type="datetime1">
              <a:rPr lang="ru-RU" smtClean="0"/>
              <a:pPr/>
              <a:t>02.09.2014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iceexperts.com/meropriatia/10-e-ezhegodnoe-issledovanie-ryinka-korporativnyix-meropriyatij-v-ssha-ot-special-events" TargetMode="External"/><Relationship Id="rId3" Type="http://schemas.openxmlformats.org/officeDocument/2006/relationships/hyperlink" Target="http://www.feeria-event.ru/vistavochniy-etiket/vistavochniy-etiket" TargetMode="External"/><Relationship Id="rId7" Type="http://schemas.openxmlformats.org/officeDocument/2006/relationships/hyperlink" Target="http://oresky.ru/node/2787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astromeridian.ru/poetry/priglashenija_buklety_otkrytki_plakaty_bjedzhi_prijatnye_i_poleznye_melochi.html" TargetMode="External"/><Relationship Id="rId5" Type="http://schemas.openxmlformats.org/officeDocument/2006/relationships/hyperlink" Target="http://hrm.ru/db/hrm/" TargetMode="External"/><Relationship Id="rId4" Type="http://schemas.openxmlformats.org/officeDocument/2006/relationships/hyperlink" Target="http://www.microstocktime.ru/microstock-guide/roi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31315" y="2060848"/>
            <a:ext cx="77586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/>
              <a:t>Тема </a:t>
            </a:r>
            <a:r>
              <a:rPr lang="ru-RU" sz="2000" i="1" dirty="0" smtClean="0"/>
              <a:t>совещания:</a:t>
            </a:r>
          </a:p>
          <a:p>
            <a:pPr algn="ctr"/>
            <a:r>
              <a:rPr lang="ru-RU" sz="3200" b="1" i="1" dirty="0" smtClean="0"/>
              <a:t>Протокол массовых корпоративных мероприятий</a:t>
            </a:r>
            <a:endParaRPr lang="ru-RU" sz="32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09357" y="1100009"/>
            <a:ext cx="70025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atin typeface="Times"/>
                <a:cs typeface="Times"/>
              </a:rPr>
              <a:t>Протокольный </a:t>
            </a:r>
            <a:r>
              <a:rPr lang="ru-RU" sz="4000" b="1" dirty="0" smtClean="0">
                <a:latin typeface="Times"/>
                <a:cs typeface="Times"/>
              </a:rPr>
              <a:t>офис США</a:t>
            </a:r>
            <a:endParaRPr lang="ru-RU" sz="4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640664" y="18411"/>
            <a:ext cx="34451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International corporation SBA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Изображение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8366" y="357498"/>
            <a:ext cx="297472" cy="22422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39552" y="4592910"/>
            <a:ext cx="4961142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b="1" dirty="0">
                <a:latin typeface="Times"/>
                <a:cs typeface="Times"/>
              </a:rPr>
              <a:t>Руководитель протокольного </a:t>
            </a:r>
            <a:r>
              <a:rPr lang="ru-RU" sz="1900" b="1" dirty="0" smtClean="0">
                <a:latin typeface="Times"/>
                <a:cs typeface="Times"/>
              </a:rPr>
              <a:t>офиса:</a:t>
            </a:r>
            <a:endParaRPr lang="ru-RU" b="1" dirty="0">
              <a:latin typeface="Times"/>
              <a:cs typeface="Times"/>
            </a:endParaRPr>
          </a:p>
          <a:p>
            <a:endParaRPr lang="ru-RU" sz="1900" b="1" dirty="0" smtClean="0">
              <a:latin typeface="Times"/>
              <a:cs typeface="Times"/>
            </a:endParaRPr>
          </a:p>
          <a:p>
            <a:r>
              <a:rPr lang="ru-RU" sz="1900" b="1" dirty="0" smtClean="0">
                <a:latin typeface="Times"/>
                <a:cs typeface="Times"/>
              </a:rPr>
              <a:t>Сотрудники </a:t>
            </a:r>
            <a:r>
              <a:rPr lang="ru-RU" sz="1900" b="1" dirty="0">
                <a:latin typeface="Times"/>
                <a:cs typeface="Times"/>
              </a:rPr>
              <a:t>протокольного </a:t>
            </a:r>
            <a:r>
              <a:rPr lang="ru-RU" sz="1900" b="1" dirty="0" smtClean="0">
                <a:latin typeface="Times"/>
                <a:cs typeface="Times"/>
              </a:rPr>
              <a:t>офиса:</a:t>
            </a:r>
            <a:endParaRPr lang="ru-RU" sz="1900" b="1" dirty="0">
              <a:latin typeface="Times"/>
              <a:cs typeface="Time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78698" y="4610164"/>
            <a:ext cx="354177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"/>
                <a:cs typeface="Times"/>
              </a:rPr>
              <a:t>Аносова Софья </a:t>
            </a:r>
            <a:r>
              <a:rPr lang="ru-RU" sz="1600" dirty="0" smtClean="0">
                <a:latin typeface="Times"/>
                <a:cs typeface="Times"/>
              </a:rPr>
              <a:t>Евгеньевна</a:t>
            </a:r>
            <a:endParaRPr lang="ru-RU" sz="1600" dirty="0" smtClean="0">
              <a:latin typeface="Times"/>
              <a:cs typeface="Times"/>
            </a:endParaRPr>
          </a:p>
          <a:p>
            <a:endParaRPr lang="ru-RU" sz="1600" dirty="0" smtClean="0">
              <a:latin typeface="Times"/>
              <a:cs typeface="Times"/>
            </a:endParaRPr>
          </a:p>
          <a:p>
            <a:r>
              <a:rPr lang="ru-RU" sz="1600" dirty="0" smtClean="0">
                <a:latin typeface="Times"/>
                <a:cs typeface="Times"/>
              </a:rPr>
              <a:t>Луцук </a:t>
            </a:r>
            <a:r>
              <a:rPr lang="ru-RU" sz="1600" dirty="0">
                <a:latin typeface="Times"/>
                <a:cs typeface="Times"/>
              </a:rPr>
              <a:t>Ксения Викторовна</a:t>
            </a:r>
          </a:p>
          <a:p>
            <a:r>
              <a:rPr lang="ru-RU" sz="1600" dirty="0">
                <a:latin typeface="Times"/>
                <a:cs typeface="Times"/>
              </a:rPr>
              <a:t>Ночевная Виктория Сергеевна  Филюков Анатолий </a:t>
            </a:r>
            <a:r>
              <a:rPr lang="ru-RU" sz="1600" dirty="0" smtClean="0">
                <a:latin typeface="Times"/>
                <a:cs typeface="Times"/>
              </a:rPr>
              <a:t>Михайлович</a:t>
            </a:r>
            <a:endParaRPr lang="ru-RU" sz="1600" dirty="0"/>
          </a:p>
          <a:p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520833" y="6477184"/>
            <a:ext cx="2179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"/>
                <a:cs typeface="Times"/>
              </a:rPr>
              <a:t>Washington DC 2013</a:t>
            </a:r>
            <a:endParaRPr lang="ru-RU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431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40664" y="18411"/>
            <a:ext cx="34451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International corporation SBA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Изображение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88366" y="357498"/>
            <a:ext cx="297472" cy="22422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707904" y="6504893"/>
            <a:ext cx="2179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"/>
                <a:cs typeface="Times"/>
              </a:rPr>
              <a:t>Washington DC 2013</a:t>
            </a:r>
            <a:endParaRPr lang="ru-RU" dirty="0">
              <a:latin typeface="Times"/>
              <a:cs typeface="Times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139081" y="1844824"/>
            <a:ext cx="6385247" cy="3672408"/>
          </a:xfrm>
          <a:prstGeom prst="roundRect">
            <a:avLst/>
          </a:prstGeom>
          <a:solidFill>
            <a:schemeClr val="accent1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48924" y="1984706"/>
            <a:ext cx="43911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endParaRPr lang="ru-RU" sz="1200" dirty="0"/>
          </a:p>
          <a:p>
            <a:endParaRPr lang="ru-RU" dirty="0"/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8722728" y="6509100"/>
            <a:ext cx="421271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tx1"/>
                </a:solidFill>
              </a:rPr>
              <a:pPr/>
              <a:t>2</a:t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9535" y="624688"/>
            <a:ext cx="867645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300" b="1" dirty="0" smtClean="0"/>
              <a:t>« 5 Заповедей корпоративного мероприятия в США»</a:t>
            </a:r>
            <a:endParaRPr lang="ru-RU" sz="23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557423" y="2039012"/>
            <a:ext cx="612068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b="1" dirty="0" smtClean="0"/>
              <a:t>Решение </a:t>
            </a:r>
            <a:r>
              <a:rPr lang="ru-RU" b="1" dirty="0"/>
              <a:t>о проведении </a:t>
            </a:r>
            <a:r>
              <a:rPr lang="ru-RU" b="1" dirty="0" err="1"/>
              <a:t>корпоратива</a:t>
            </a:r>
            <a:r>
              <a:rPr lang="ru-RU" b="1" dirty="0"/>
              <a:t> принимается всем коллективом</a:t>
            </a:r>
            <a:r>
              <a:rPr lang="ru-RU" b="1" dirty="0" smtClean="0"/>
              <a:t>.</a:t>
            </a:r>
          </a:p>
          <a:p>
            <a:pPr marL="342900" indent="-342900">
              <a:buAutoNum type="arabicPeriod"/>
            </a:pPr>
            <a:endParaRPr lang="ru-RU" b="1" dirty="0" smtClean="0"/>
          </a:p>
          <a:p>
            <a:pPr marL="342900" indent="-342900">
              <a:buFont typeface="+mj-lt"/>
              <a:buAutoNum type="arabicPeriod"/>
            </a:pPr>
            <a:r>
              <a:rPr lang="ru-RU" b="1" dirty="0" smtClean="0"/>
              <a:t> </a:t>
            </a:r>
            <a:r>
              <a:rPr lang="ru-RU" b="1" dirty="0"/>
              <a:t>Добровольность посещения</a:t>
            </a:r>
            <a:r>
              <a:rPr lang="ru-RU" b="1" dirty="0" smtClean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ru-RU" b="1" dirty="0" smtClean="0"/>
          </a:p>
          <a:p>
            <a:pPr marL="342900" indent="-342900">
              <a:buFont typeface="+mj-lt"/>
              <a:buAutoNum type="arabicPeriod"/>
            </a:pPr>
            <a:r>
              <a:rPr lang="ru-RU" b="1" dirty="0" smtClean="0"/>
              <a:t> </a:t>
            </a:r>
            <a:r>
              <a:rPr lang="ru-RU" b="1" dirty="0"/>
              <a:t>Доступность посещения – адекватное отношение к </a:t>
            </a:r>
            <a:r>
              <a:rPr lang="ru-RU" b="1" dirty="0" err="1"/>
              <a:t>дресс</a:t>
            </a:r>
            <a:r>
              <a:rPr lang="ru-RU" b="1" dirty="0"/>
              <a:t>-коду и этике</a:t>
            </a:r>
            <a:r>
              <a:rPr lang="ru-RU" b="1" dirty="0" smtClean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ru-RU" dirty="0"/>
          </a:p>
          <a:p>
            <a:pPr marL="342900" indent="-342900">
              <a:buFont typeface="+mj-lt"/>
              <a:buAutoNum type="arabicPeriod"/>
            </a:pPr>
            <a:r>
              <a:rPr lang="ru-RU" b="1" dirty="0" smtClean="0"/>
              <a:t> </a:t>
            </a:r>
            <a:r>
              <a:rPr lang="ru-RU" b="1" dirty="0"/>
              <a:t>Возможность в любое время уйти</a:t>
            </a:r>
            <a:r>
              <a:rPr lang="ru-RU" b="1" dirty="0" smtClean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ru-RU" dirty="0"/>
          </a:p>
          <a:p>
            <a:pPr marL="342900" indent="-342900">
              <a:buFont typeface="+mj-lt"/>
              <a:buAutoNum type="arabicPeriod"/>
            </a:pPr>
            <a:r>
              <a:rPr lang="ru-RU" b="1" dirty="0" smtClean="0"/>
              <a:t>Должна </a:t>
            </a:r>
            <a:r>
              <a:rPr lang="ru-RU" b="1" dirty="0"/>
              <a:t>быть предоставлена возможность семейного посещения.</a:t>
            </a:r>
            <a:endParaRPr lang="ru-RU" b="1" dirty="0" smtClean="0"/>
          </a:p>
          <a:p>
            <a:pPr marL="342900" indent="-342900">
              <a:buFont typeface="+mj-lt"/>
              <a:buAutoNum type="arabicPeriod"/>
            </a:pPr>
            <a:endParaRPr lang="ru-RU" dirty="0"/>
          </a:p>
          <a:p>
            <a:pPr marL="342900" indent="-342900">
              <a:buAutoNum type="arabicPeriod"/>
            </a:pPr>
            <a:endParaRPr lang="ru-RU" dirty="0"/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102120" y="1076418"/>
            <a:ext cx="13724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i="1" dirty="0" smtClean="0"/>
              <a:t>Газета «АиФ»</a:t>
            </a:r>
            <a:endParaRPr lang="ru-RU" sz="1400" i="1" dirty="0"/>
          </a:p>
        </p:txBody>
      </p:sp>
    </p:spTree>
    <p:extLst>
      <p:ext uri="{BB962C8B-B14F-4D97-AF65-F5344CB8AC3E}">
        <p14:creationId xmlns:p14="http://schemas.microsoft.com/office/powerpoint/2010/main" xmlns="" val="398576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40664" y="18411"/>
            <a:ext cx="34451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International corporation SBA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Изображение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88366" y="357498"/>
            <a:ext cx="297472" cy="22422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707904" y="6504893"/>
            <a:ext cx="2179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"/>
                <a:cs typeface="Times"/>
              </a:rPr>
              <a:t>Washington DC 2013</a:t>
            </a:r>
            <a:endParaRPr lang="ru-RU" dirty="0">
              <a:latin typeface="Times"/>
              <a:cs typeface="Times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878016" y="4590380"/>
            <a:ext cx="3322033" cy="151348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</a:rPr>
              <a:t>Рекомендуется указывать вид торжества, форму одежды, час и место его </a:t>
            </a:r>
            <a:r>
              <a:rPr lang="ru-RU" b="1" dirty="0" smtClean="0">
                <a:solidFill>
                  <a:schemeClr val="tx1"/>
                </a:solidFill>
              </a:rPr>
              <a:t>проведения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8722728" y="6509100"/>
            <a:ext cx="421271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tx1"/>
                </a:solidFill>
              </a:rPr>
              <a:pPr/>
              <a:t>3</a:t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5267" y="649742"/>
            <a:ext cx="81875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П</a:t>
            </a:r>
            <a:r>
              <a:rPr lang="ru-RU" sz="2400" b="1" dirty="0" smtClean="0"/>
              <a:t>равила </a:t>
            </a:r>
            <a:r>
              <a:rPr lang="ru-RU" sz="2400" b="1" dirty="0"/>
              <a:t>написания </a:t>
            </a:r>
            <a:r>
              <a:rPr lang="ru-RU" sz="2400" b="1" dirty="0" smtClean="0"/>
              <a:t>приглашения в США</a:t>
            </a:r>
            <a:endParaRPr lang="ru-RU" sz="2400" b="1" dirty="0"/>
          </a:p>
        </p:txBody>
      </p:sp>
      <p:pic>
        <p:nvPicPr>
          <p:cNvPr id="1028" name="Picture 4" descr="C:\Users\AntiCafe\Desktop\Синдром\сумасше\D-3867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44266" y="4640928"/>
            <a:ext cx="1488199" cy="172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ntiCafe\Desktop\Синдром\сумасше\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5091834"/>
            <a:ext cx="2102333" cy="1611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4539034" y="1280783"/>
            <a:ext cx="3398067" cy="151348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</a:rPr>
              <a:t>Приглашаются оба </a:t>
            </a:r>
            <a:r>
              <a:rPr lang="ru-RU" b="1" dirty="0" smtClean="0">
                <a:solidFill>
                  <a:schemeClr val="tx1"/>
                </a:solidFill>
              </a:rPr>
              <a:t>супруга,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на </a:t>
            </a:r>
            <a:r>
              <a:rPr lang="ru-RU" b="1" dirty="0">
                <a:solidFill>
                  <a:schemeClr val="tx1"/>
                </a:solidFill>
              </a:rPr>
              <a:t>первом месте всегда ставится имя мужа</a:t>
            </a:r>
            <a:r>
              <a:rPr lang="ru-RU" dirty="0">
                <a:solidFill>
                  <a:schemeClr val="tx1"/>
                </a:solidFill>
              </a:rPr>
              <a:t>;</a:t>
            </a:r>
          </a:p>
          <a:p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90344" y="2914622"/>
            <a:ext cx="3383325" cy="145048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</a:rPr>
              <a:t>П</a:t>
            </a:r>
            <a:r>
              <a:rPr lang="ru-RU" b="1" dirty="0" smtClean="0">
                <a:solidFill>
                  <a:schemeClr val="tx1"/>
                </a:solidFill>
              </a:rPr>
              <a:t>риглашения пишутся </a:t>
            </a:r>
            <a:r>
              <a:rPr lang="ru-RU" b="1" dirty="0">
                <a:solidFill>
                  <a:schemeClr val="tx1"/>
                </a:solidFill>
              </a:rPr>
              <a:t>в третьем лице с употреблением выражения «имеем честь пригласить</a:t>
            </a:r>
            <a:r>
              <a:rPr lang="ru-RU" b="1" dirty="0" smtClean="0">
                <a:solidFill>
                  <a:schemeClr val="tx1"/>
                </a:solidFill>
              </a:rPr>
              <a:t>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577050" y="2914622"/>
            <a:ext cx="3360051" cy="145048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</a:rPr>
              <a:t>В</a:t>
            </a:r>
            <a:r>
              <a:rPr lang="ru-RU" b="1" dirty="0" smtClean="0">
                <a:solidFill>
                  <a:schemeClr val="tx1"/>
                </a:solidFill>
              </a:rPr>
              <a:t>нешний </a:t>
            </a:r>
            <a:r>
              <a:rPr lang="ru-RU" b="1" dirty="0">
                <a:solidFill>
                  <a:schemeClr val="tx1"/>
                </a:solidFill>
              </a:rPr>
              <a:t>вид приглашения </a:t>
            </a:r>
            <a:r>
              <a:rPr lang="ru-RU" b="1" dirty="0" smtClean="0">
                <a:solidFill>
                  <a:schemeClr val="tx1"/>
                </a:solidFill>
              </a:rPr>
              <a:t>должен соответствовать </a:t>
            </a:r>
            <a:r>
              <a:rPr lang="ru-RU" b="1" dirty="0">
                <a:solidFill>
                  <a:schemeClr val="tx1"/>
                </a:solidFill>
              </a:rPr>
              <a:t>теме </a:t>
            </a:r>
            <a:r>
              <a:rPr lang="ru-RU" b="1" dirty="0" smtClean="0">
                <a:solidFill>
                  <a:schemeClr val="tx1"/>
                </a:solidFill>
              </a:rPr>
              <a:t>праздника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90345" y="1280782"/>
            <a:ext cx="3383324" cy="151348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</a:rPr>
              <a:t>Обязательно указываются имя и фамилия приглашенного </a:t>
            </a:r>
          </a:p>
        </p:txBody>
      </p:sp>
    </p:spTree>
    <p:extLst>
      <p:ext uri="{BB962C8B-B14F-4D97-AF65-F5344CB8AC3E}">
        <p14:creationId xmlns:p14="http://schemas.microsoft.com/office/powerpoint/2010/main" xmlns="" val="365240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40664" y="18411"/>
            <a:ext cx="34451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International corporation SBA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Изображение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88366" y="357498"/>
            <a:ext cx="297472" cy="22422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707904" y="6504893"/>
            <a:ext cx="2179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"/>
                <a:cs typeface="Times"/>
              </a:rPr>
              <a:t>Washington DC 2013</a:t>
            </a:r>
            <a:endParaRPr lang="ru-RU" dirty="0">
              <a:latin typeface="Times"/>
              <a:cs typeface="Times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15802" y="1748988"/>
            <a:ext cx="7072564" cy="2500258"/>
          </a:xfrm>
          <a:prstGeom prst="roundRect">
            <a:avLst/>
          </a:prstGeom>
          <a:solidFill>
            <a:schemeClr val="accent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48924" y="1984706"/>
            <a:ext cx="43911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endParaRPr lang="ru-RU" sz="1200" dirty="0"/>
          </a:p>
          <a:p>
            <a:endParaRPr lang="ru-RU" dirty="0"/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8722728" y="6509100"/>
            <a:ext cx="421271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tx1"/>
                </a:solidFill>
              </a:rPr>
              <a:pPr/>
              <a:t>4</a:t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01984" y="1940922"/>
            <a:ext cx="68982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dirty="0" smtClean="0"/>
              <a:t>s</a:t>
            </a:r>
            <a:r>
              <a:rPr lang="ru-RU" dirty="0"/>
              <a:t>. t. — </a:t>
            </a:r>
            <a:r>
              <a:rPr lang="ru-RU" b="1" dirty="0" err="1"/>
              <a:t>sine</a:t>
            </a:r>
            <a:r>
              <a:rPr lang="ru-RU" b="1" dirty="0"/>
              <a:t> </a:t>
            </a:r>
            <a:r>
              <a:rPr lang="ru-RU" b="1" dirty="0" err="1"/>
              <a:t>tempore</a:t>
            </a:r>
            <a:r>
              <a:rPr lang="ru-RU" b="1" dirty="0"/>
              <a:t> </a:t>
            </a:r>
            <a:r>
              <a:rPr lang="ru-RU" dirty="0"/>
              <a:t>— точно, вовремя, без </a:t>
            </a:r>
            <a:r>
              <a:rPr lang="ru-RU" dirty="0" smtClean="0"/>
              <a:t>опоздания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dirty="0"/>
          </a:p>
          <a:p>
            <a:pPr marL="285750" indent="-285750">
              <a:buFont typeface="Wingdings" pitchFamily="2" charset="2"/>
              <a:buChar char="Ø"/>
            </a:pPr>
            <a:r>
              <a:rPr lang="ru-RU" dirty="0"/>
              <a:t>с. t. — </a:t>
            </a:r>
            <a:r>
              <a:rPr lang="ru-RU" b="1" dirty="0" err="1"/>
              <a:t>cum</a:t>
            </a:r>
            <a:r>
              <a:rPr lang="ru-RU" b="1" dirty="0"/>
              <a:t> </a:t>
            </a:r>
            <a:r>
              <a:rPr lang="ru-RU" b="1" dirty="0" err="1"/>
              <a:t>tempore</a:t>
            </a:r>
            <a:r>
              <a:rPr lang="ru-RU" b="1" dirty="0"/>
              <a:t> </a:t>
            </a:r>
            <a:r>
              <a:rPr lang="ru-RU" dirty="0"/>
              <a:t>— с опозданием на четверть </a:t>
            </a:r>
            <a:r>
              <a:rPr lang="ru-RU" dirty="0" smtClean="0"/>
              <a:t>часа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dirty="0"/>
          </a:p>
          <a:p>
            <a:pPr marL="285750" indent="-285750">
              <a:buFont typeface="Wingdings" pitchFamily="2" charset="2"/>
              <a:buChar char="Ø"/>
            </a:pPr>
            <a:r>
              <a:rPr lang="ru-RU" dirty="0"/>
              <a:t>U. A. w. g. — просьба </a:t>
            </a:r>
            <a:r>
              <a:rPr lang="ru-RU" dirty="0" smtClean="0"/>
              <a:t>ответить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dirty="0"/>
          </a:p>
          <a:p>
            <a:pPr marL="285750" indent="-285750">
              <a:buFont typeface="Wingdings" pitchFamily="2" charset="2"/>
              <a:buChar char="Ø"/>
            </a:pPr>
            <a:r>
              <a:rPr lang="ru-RU" dirty="0"/>
              <a:t>R. S. V. P. — </a:t>
            </a:r>
            <a:r>
              <a:rPr lang="ru-RU" b="1" dirty="0" err="1"/>
              <a:t>repondez</a:t>
            </a:r>
            <a:r>
              <a:rPr lang="ru-RU" b="1" dirty="0"/>
              <a:t> </a:t>
            </a:r>
            <a:r>
              <a:rPr lang="ru-RU" b="1" dirty="0" err="1"/>
              <a:t>s'il</a:t>
            </a:r>
            <a:r>
              <a:rPr lang="ru-RU" b="1" dirty="0"/>
              <a:t> </a:t>
            </a:r>
            <a:r>
              <a:rPr lang="ru-RU" b="1" dirty="0" err="1"/>
              <a:t>wous</a:t>
            </a:r>
            <a:r>
              <a:rPr lang="ru-RU" b="1" dirty="0"/>
              <a:t> </a:t>
            </a:r>
            <a:r>
              <a:rPr lang="ru-RU" b="1" dirty="0" err="1"/>
              <a:t>plait</a:t>
            </a:r>
            <a:r>
              <a:rPr lang="ru-RU" b="1" dirty="0"/>
              <a:t> </a:t>
            </a:r>
            <a:r>
              <a:rPr lang="ru-RU" dirty="0"/>
              <a:t>— просьба </a:t>
            </a:r>
            <a:r>
              <a:rPr lang="ru-RU" dirty="0" smtClean="0"/>
              <a:t>ответить</a:t>
            </a:r>
            <a:endParaRPr lang="ru-RU" dirty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831595"/>
            <a:ext cx="82663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Сокращения принятые на приглашениях в США</a:t>
            </a:r>
            <a:endParaRPr lang="ru-RU" sz="2400" b="1" dirty="0"/>
          </a:p>
        </p:txBody>
      </p:sp>
      <p:pic>
        <p:nvPicPr>
          <p:cNvPr id="8194" name="Picture 2" descr="C:\Users\AntiCafe\Desktop\Синдром\сумасше\max_foto_201206051343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208" y="4343367"/>
            <a:ext cx="3315728" cy="2024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5240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40664" y="18411"/>
            <a:ext cx="34451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International corporation SBA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Изображение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88366" y="357498"/>
            <a:ext cx="297472" cy="22422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707904" y="6504893"/>
            <a:ext cx="2179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"/>
                <a:cs typeface="Times"/>
              </a:rPr>
              <a:t>Washington DC 2013</a:t>
            </a:r>
            <a:endParaRPr lang="ru-RU" dirty="0">
              <a:latin typeface="Times"/>
              <a:cs typeface="Times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331640" y="1628800"/>
            <a:ext cx="2952328" cy="140678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Познакомить </a:t>
            </a:r>
            <a:r>
              <a:rPr lang="ru-RU" b="1" dirty="0">
                <a:solidFill>
                  <a:schemeClr val="tx1"/>
                </a:solidFill>
              </a:rPr>
              <a:t>потенциальных клиентов и партнеров со своей компанией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8722728" y="6509100"/>
            <a:ext cx="421271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tx1"/>
                </a:solidFill>
              </a:rPr>
              <a:pPr/>
              <a:t>5</a:t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764704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300" b="1" dirty="0" smtClean="0"/>
              <a:t>Цели массового корпоративного мероприятия в США</a:t>
            </a:r>
            <a:endParaRPr lang="ru-RU" sz="2300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797689" y="1628799"/>
            <a:ext cx="2952328" cy="140678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</a:rPr>
              <a:t>Укрепить деловые и человеческие отношения с партнерами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311063" y="3257330"/>
            <a:ext cx="2952328" cy="140678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</a:rPr>
              <a:t>Рассказать о своей продукции, ознакомить с новинками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801240" y="3257329"/>
            <a:ext cx="2952328" cy="140678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</a:rPr>
              <a:t>Укрепить имидж </a:t>
            </a:r>
            <a:r>
              <a:rPr lang="ru-RU" b="1" dirty="0" smtClean="0">
                <a:solidFill>
                  <a:schemeClr val="tx1"/>
                </a:solidFill>
              </a:rPr>
              <a:t>своей компании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046968" y="4869159"/>
            <a:ext cx="2952328" cy="140678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</a:rPr>
              <a:t>Просто повеселиться вместе</a:t>
            </a:r>
          </a:p>
        </p:txBody>
      </p:sp>
    </p:spTree>
    <p:extLst>
      <p:ext uri="{BB962C8B-B14F-4D97-AF65-F5344CB8AC3E}">
        <p14:creationId xmlns:p14="http://schemas.microsoft.com/office/powerpoint/2010/main" xmlns="" val="365240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40664" y="18411"/>
            <a:ext cx="34451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International corporation SBA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Изображение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88366" y="357498"/>
            <a:ext cx="297472" cy="22422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707904" y="6504893"/>
            <a:ext cx="2179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"/>
                <a:cs typeface="Times"/>
              </a:rPr>
              <a:t>Washington DC 2013</a:t>
            </a:r>
            <a:endParaRPr lang="ru-RU" dirty="0">
              <a:latin typeface="Times"/>
              <a:cs typeface="Time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48924" y="1984706"/>
            <a:ext cx="43911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endParaRPr lang="ru-RU" sz="1200" dirty="0"/>
          </a:p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1779299"/>
              </p:ext>
            </p:extLst>
          </p:nvPr>
        </p:nvGraphicFramePr>
        <p:xfrm>
          <a:off x="467544" y="1196753"/>
          <a:ext cx="8280920" cy="5397113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474812"/>
                <a:gridCol w="5806108"/>
              </a:tblGrid>
              <a:tr h="370136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effectLst/>
                        </a:rPr>
                        <a:t>Задачи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20760" marR="20760" marT="10380" marB="103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effectLst/>
                        </a:rPr>
                        <a:t>Требования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20760" marR="20760" marT="10380" marB="10380" anchor="ctr"/>
                </a:tc>
              </a:tr>
              <a:tr h="331394">
                <a:tc rowSpan="3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effectLst/>
                        </a:rPr>
                        <a:t>Ознакомить участников с новинками продукции компании</a:t>
                      </a:r>
                      <a:endParaRPr lang="ru-RU" sz="1600" b="1" dirty="0">
                        <a:effectLst/>
                        <a:latin typeface="Arial"/>
                      </a:endParaRPr>
                    </a:p>
                  </a:txBody>
                  <a:tcPr marL="20760" marR="20760" marT="10380" marB="10380" anchor="ctr"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effectLst/>
                        </a:rPr>
                        <a:t>Проектор и экран для презентации</a:t>
                      </a:r>
                      <a:endParaRPr lang="ru-RU" sz="1200" b="1" dirty="0">
                        <a:effectLst/>
                        <a:latin typeface="Arial"/>
                      </a:endParaRPr>
                    </a:p>
                  </a:txBody>
                  <a:tcPr marL="20760" marR="20760" marT="10380" marB="10380" anchor="ctr"/>
                </a:tc>
              </a:tr>
              <a:tr h="3367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effectLst/>
                        </a:rPr>
                        <a:t>Выставка с образцами продукции</a:t>
                      </a:r>
                      <a:endParaRPr lang="ru-RU" sz="1200" b="1" dirty="0">
                        <a:effectLst/>
                        <a:latin typeface="Arial"/>
                      </a:endParaRPr>
                    </a:p>
                  </a:txBody>
                  <a:tcPr marL="20760" marR="20760" marT="10380" marB="10380" anchor="ctr"/>
                </a:tc>
              </a:tr>
              <a:tr h="4035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effectLst/>
                        </a:rPr>
                        <a:t>Наборы информационных материалов для каждого гостя </a:t>
                      </a:r>
                      <a:endParaRPr lang="ru-RU" sz="1200" b="1" dirty="0">
                        <a:effectLst/>
                        <a:latin typeface="Arial"/>
                      </a:endParaRPr>
                    </a:p>
                  </a:txBody>
                  <a:tcPr marL="20760" marR="20760" marT="10380" marB="10380" anchor="ctr"/>
                </a:tc>
              </a:tr>
              <a:tr h="193684">
                <a:tc rowSpan="4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effectLst/>
                        </a:rPr>
                        <a:t>Продемонстрировать успешность компании</a:t>
                      </a:r>
                      <a:endParaRPr lang="ru-RU" sz="1600" b="1" dirty="0">
                        <a:effectLst/>
                        <a:latin typeface="Arial"/>
                      </a:endParaRPr>
                    </a:p>
                  </a:txBody>
                  <a:tcPr marL="20760" marR="20760" marT="10380" marB="10380" anchor="ctr"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effectLst/>
                        </a:rPr>
                        <a:t>Зал представительского класса</a:t>
                      </a:r>
                      <a:endParaRPr lang="ru-RU" sz="1200" b="1" dirty="0">
                        <a:effectLst/>
                        <a:latin typeface="Arial"/>
                      </a:endParaRPr>
                    </a:p>
                  </a:txBody>
                  <a:tcPr marL="20760" marR="20760" marT="10380" marB="10380" anchor="ctr"/>
                </a:tc>
              </a:tr>
              <a:tr h="1936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effectLst/>
                        </a:rPr>
                        <a:t>Высокопрофессиональный ведущий</a:t>
                      </a:r>
                      <a:endParaRPr lang="ru-RU" sz="1200" b="1" dirty="0">
                        <a:effectLst/>
                        <a:latin typeface="Arial"/>
                      </a:endParaRPr>
                    </a:p>
                  </a:txBody>
                  <a:tcPr marL="20760" marR="20760" marT="10380" marB="10380" anchor="ctr"/>
                </a:tc>
              </a:tr>
              <a:tr h="3131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effectLst/>
                        </a:rPr>
                        <a:t>Присутствие моделей-</a:t>
                      </a:r>
                      <a:r>
                        <a:rPr lang="ru-RU" sz="1200" b="1" dirty="0" err="1">
                          <a:effectLst/>
                        </a:rPr>
                        <a:t>хостесс</a:t>
                      </a:r>
                      <a:r>
                        <a:rPr lang="ru-RU" sz="1200" b="1" dirty="0">
                          <a:effectLst/>
                        </a:rPr>
                        <a:t> в корпоративной форме у входа в зал</a:t>
                      </a:r>
                      <a:endParaRPr lang="ru-RU" sz="1200" b="1" dirty="0">
                        <a:effectLst/>
                        <a:latin typeface="Arial"/>
                      </a:endParaRPr>
                    </a:p>
                  </a:txBody>
                  <a:tcPr marL="20760" marR="20760" marT="10380" marB="10380" anchor="ctr"/>
                </a:tc>
              </a:tr>
              <a:tr h="3131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effectLst/>
                        </a:rPr>
                        <a:t>Оригинальные спецэффекты, световое шоу в финале вечера</a:t>
                      </a:r>
                      <a:endParaRPr lang="ru-RU" sz="1200" b="1" dirty="0">
                        <a:effectLst/>
                        <a:latin typeface="Arial"/>
                      </a:endParaRPr>
                    </a:p>
                  </a:txBody>
                  <a:tcPr marL="20760" marR="20760" marT="10380" marB="10380" anchor="ctr"/>
                </a:tc>
              </a:tr>
              <a:tr h="293018">
                <a:tc rowSpan="5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effectLst/>
                        </a:rPr>
                        <a:t>Установить деловые связи</a:t>
                      </a:r>
                      <a:endParaRPr lang="ru-RU" sz="1600" b="1" dirty="0">
                        <a:effectLst/>
                        <a:latin typeface="Arial"/>
                      </a:endParaRPr>
                    </a:p>
                  </a:txBody>
                  <a:tcPr marL="20760" marR="20760" marT="10380" marB="10380" anchor="ctr"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effectLst/>
                        </a:rPr>
                        <a:t>Деление зала на сектора — по направлениям бизнеса</a:t>
                      </a:r>
                      <a:endParaRPr lang="ru-RU" sz="1200" b="1" dirty="0">
                        <a:effectLst/>
                        <a:latin typeface="Arial"/>
                      </a:endParaRPr>
                    </a:p>
                  </a:txBody>
                  <a:tcPr marL="20760" marR="20760" marT="10380" marB="10380" anchor="ctr"/>
                </a:tc>
              </a:tr>
              <a:tr h="4698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effectLst/>
                        </a:rPr>
                        <a:t>Неформальная обстановка, отсутствие громкой музыки, шумных выступлений артистов и пр.</a:t>
                      </a:r>
                      <a:endParaRPr lang="ru-RU" sz="1200" b="1" dirty="0">
                        <a:effectLst/>
                        <a:latin typeface="Arial"/>
                      </a:endParaRPr>
                    </a:p>
                  </a:txBody>
                  <a:tcPr marL="20760" marR="20760" marT="10380" marB="10380" anchor="ctr"/>
                </a:tc>
              </a:tr>
              <a:tr h="1936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effectLst/>
                        </a:rPr>
                        <a:t>Фуршет</a:t>
                      </a:r>
                      <a:endParaRPr lang="ru-RU" sz="1200" b="1" dirty="0">
                        <a:effectLst/>
                        <a:latin typeface="Arial"/>
                      </a:endParaRPr>
                    </a:p>
                  </a:txBody>
                  <a:tcPr marL="20760" marR="20760" marT="10380" marB="10380" anchor="ctr"/>
                </a:tc>
              </a:tr>
              <a:tr h="3543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effectLst/>
                        </a:rPr>
                        <a:t>Организация викторины или </a:t>
                      </a:r>
                      <a:r>
                        <a:rPr lang="ru-RU" sz="1200" b="1" dirty="0" smtClean="0">
                          <a:effectLst/>
                        </a:rPr>
                        <a:t>лотереи</a:t>
                      </a:r>
                      <a:endParaRPr lang="ru-RU" sz="1200" b="1" dirty="0">
                        <a:effectLst/>
                        <a:latin typeface="Arial"/>
                      </a:endParaRPr>
                    </a:p>
                  </a:txBody>
                  <a:tcPr marL="20760" marR="20760" marT="10380" marB="10380" anchor="ctr"/>
                </a:tc>
              </a:tr>
              <a:tr h="3607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effectLst/>
                        </a:rPr>
                        <a:t>Обязательное анкетирование всех участников </a:t>
                      </a:r>
                      <a:endParaRPr lang="ru-RU" sz="1200" b="1" dirty="0">
                        <a:effectLst/>
                        <a:latin typeface="Arial"/>
                      </a:endParaRPr>
                    </a:p>
                  </a:txBody>
                  <a:tcPr marL="20760" marR="20760" marT="10380" marB="10380" anchor="ctr"/>
                </a:tc>
              </a:tr>
              <a:tr h="193684">
                <a:tc rowSpan="3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effectLst/>
                        </a:rPr>
                        <a:t>Обеспечить коммуникации между участниками после завершения мероприятия</a:t>
                      </a:r>
                      <a:endParaRPr lang="ru-RU" sz="1600" b="1" dirty="0">
                        <a:effectLst/>
                        <a:latin typeface="Arial"/>
                      </a:endParaRPr>
                    </a:p>
                  </a:txBody>
                  <a:tcPr marL="20760" marR="20760" marT="10380" marB="10380" anchor="ctr"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effectLst/>
                        </a:rPr>
                        <a:t>Обработка анкет</a:t>
                      </a:r>
                      <a:endParaRPr lang="ru-RU" sz="1200" b="1" dirty="0">
                        <a:effectLst/>
                        <a:latin typeface="Arial"/>
                      </a:endParaRPr>
                    </a:p>
                  </a:txBody>
                  <a:tcPr marL="20760" marR="20760" marT="10380" marB="10380" anchor="ctr"/>
                </a:tc>
              </a:tr>
              <a:tr h="3660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effectLst/>
                        </a:rPr>
                        <a:t>Создание бизнес-сообщества, в рамках которого будет продолжаться сотрудничество</a:t>
                      </a:r>
                      <a:endParaRPr lang="ru-RU" sz="1200" b="1" dirty="0">
                        <a:effectLst/>
                        <a:latin typeface="Arial"/>
                      </a:endParaRPr>
                    </a:p>
                  </a:txBody>
                  <a:tcPr marL="20760" marR="20760" marT="10380" marB="10380" anchor="ctr"/>
                </a:tc>
              </a:tr>
              <a:tr h="6211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effectLst/>
                        </a:rPr>
                        <a:t>Установление традиции проведения данного мероприятия с определенной периодичностью</a:t>
                      </a:r>
                      <a:endParaRPr lang="ru-RU" sz="1200" b="1" dirty="0">
                        <a:effectLst/>
                        <a:latin typeface="Arial"/>
                      </a:endParaRPr>
                    </a:p>
                  </a:txBody>
                  <a:tcPr marL="20760" marR="20760" marT="10380" marB="10380" anchor="ctr"/>
                </a:tc>
              </a:tr>
            </a:tbl>
          </a:graphicData>
        </a:graphic>
      </p:graphicFrame>
      <p:sp>
        <p:nvSpPr>
          <p:cNvPr id="15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8722728" y="6509100"/>
            <a:ext cx="421271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tx1"/>
                </a:solidFill>
              </a:rPr>
              <a:pPr/>
              <a:t>6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23274"/>
            <a:ext cx="9144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b="1" dirty="0"/>
              <a:t>З</a:t>
            </a:r>
            <a:r>
              <a:rPr lang="ru-RU" sz="2100" b="1" dirty="0" smtClean="0"/>
              <a:t>адачи  и технические требования на мероприятиях в США</a:t>
            </a:r>
            <a:endParaRPr lang="ru-RU" sz="2100" b="1" dirty="0"/>
          </a:p>
        </p:txBody>
      </p:sp>
    </p:spTree>
    <p:extLst>
      <p:ext uri="{BB962C8B-B14F-4D97-AF65-F5344CB8AC3E}">
        <p14:creationId xmlns:p14="http://schemas.microsoft.com/office/powerpoint/2010/main" xmlns="" val="365240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40664" y="18411"/>
            <a:ext cx="34451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International corporation SBA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Изображение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88366" y="357498"/>
            <a:ext cx="297472" cy="22422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707904" y="6504893"/>
            <a:ext cx="2179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"/>
                <a:cs typeface="Times"/>
              </a:rPr>
              <a:t>Washington DC 2013</a:t>
            </a:r>
            <a:endParaRPr lang="ru-RU" dirty="0">
              <a:latin typeface="Times"/>
              <a:cs typeface="Times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502780" y="1515551"/>
            <a:ext cx="3077028" cy="900351"/>
          </a:xfrm>
          <a:prstGeom prst="roundRect">
            <a:avLst/>
          </a:prstGeom>
          <a:solidFill>
            <a:schemeClr val="accent1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73682" y="3284984"/>
            <a:ext cx="3494261" cy="1118800"/>
          </a:xfrm>
          <a:prstGeom prst="roundRect">
            <a:avLst/>
          </a:prstGeom>
          <a:solidFill>
            <a:schemeClr val="accent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8722728" y="6509100"/>
            <a:ext cx="421271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tx1"/>
                </a:solidFill>
              </a:rPr>
              <a:pPr/>
              <a:t>7</a:t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9269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/>
              <a:t>Статистика </a:t>
            </a:r>
            <a:r>
              <a:rPr lang="ru-RU" sz="2200" b="1" dirty="0"/>
              <a:t>рынка корпоративных </a:t>
            </a:r>
            <a:r>
              <a:rPr lang="ru-RU" sz="2200" b="1" dirty="0" smtClean="0"/>
              <a:t>мероприятий </a:t>
            </a:r>
            <a:r>
              <a:rPr lang="ru-RU" sz="2200" b="1" dirty="0"/>
              <a:t>в США</a:t>
            </a:r>
          </a:p>
          <a:p>
            <a:endParaRPr lang="ru-RU" dirty="0"/>
          </a:p>
        </p:txBody>
      </p:sp>
      <p:pic>
        <p:nvPicPr>
          <p:cNvPr id="3074" name="Picture 2" descr="C:\Users\AntiCafe\Desktop\Синдром\сумасше\staging_event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4015" y="1446198"/>
            <a:ext cx="4324967" cy="1476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ntiCafe\Desktop\Синдром\сумасше\spendingonevents_ru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659559"/>
            <a:ext cx="4115262" cy="1987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636128" y="1515551"/>
            <a:ext cx="2968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Вопрос:</a:t>
            </a:r>
          </a:p>
          <a:p>
            <a:r>
              <a:rPr lang="ru-RU" sz="1200" dirty="0" smtClean="0"/>
              <a:t>Сколько корпоративных мероприятий будет организовывать ваша компания в 2011 г.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29332" y="3391072"/>
            <a:ext cx="343861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/>
              <a:t>Вопрос:</a:t>
            </a:r>
          </a:p>
          <a:p>
            <a:r>
              <a:rPr lang="ru-RU" sz="1200" dirty="0" smtClean="0"/>
              <a:t>Как </a:t>
            </a:r>
            <a:r>
              <a:rPr lang="ru-RU" sz="1200" dirty="0"/>
              <a:t>изменились затраты вашей компании на организацию корпоративных мероприятий в </a:t>
            </a:r>
            <a:r>
              <a:rPr lang="ru-RU" sz="1200" dirty="0" smtClean="0"/>
              <a:t>2011</a:t>
            </a:r>
          </a:p>
          <a:p>
            <a:r>
              <a:rPr lang="ru-RU" sz="1200" dirty="0" smtClean="0"/>
              <a:t> </a:t>
            </a:r>
            <a:r>
              <a:rPr lang="ru-RU" sz="1200" dirty="0"/>
              <a:t>по сравнению с 2010?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30833" y="2564904"/>
            <a:ext cx="3963783" cy="1013100"/>
          </a:xfrm>
          <a:prstGeom prst="roundRect">
            <a:avLst/>
          </a:prstGeom>
          <a:solidFill>
            <a:schemeClr val="accent1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 smtClean="0">
                <a:solidFill>
                  <a:schemeClr val="tx1"/>
                </a:solidFill>
              </a:rPr>
              <a:t>Вывод:</a:t>
            </a:r>
          </a:p>
          <a:p>
            <a:r>
              <a:rPr lang="ru-RU" sz="1300" dirty="0" smtClean="0">
                <a:solidFill>
                  <a:schemeClr val="tx1"/>
                </a:solidFill>
              </a:rPr>
              <a:t>Самое популярное кол-во мероприятий на рынке США : 1-4, на втором месте 5-9 в год. Тем не менее 12% фирм устраивает более 50 мероприятий в год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29332" y="4672344"/>
            <a:ext cx="3315552" cy="974799"/>
          </a:xfrm>
          <a:prstGeom prst="roundRect">
            <a:avLst/>
          </a:prstGeom>
          <a:solidFill>
            <a:schemeClr val="accent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5576" y="4797152"/>
            <a:ext cx="33123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Вывод:</a:t>
            </a:r>
          </a:p>
          <a:p>
            <a:r>
              <a:rPr lang="ru-RU" sz="1200" dirty="0" smtClean="0"/>
              <a:t>Большинство компаний проводит из года в год примерно одинаковое количество мероприятий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xmlns="" val="365240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40664" y="18411"/>
            <a:ext cx="34451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International corporation SBA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Изображение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88366" y="357498"/>
            <a:ext cx="297472" cy="22422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707904" y="6504893"/>
            <a:ext cx="2179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"/>
                <a:cs typeface="Times"/>
              </a:rPr>
              <a:t>Washington DC 2013</a:t>
            </a:r>
            <a:endParaRPr lang="ru-RU" dirty="0">
              <a:latin typeface="Times"/>
              <a:cs typeface="Times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534442" y="1490615"/>
            <a:ext cx="2781974" cy="1338514"/>
          </a:xfrm>
          <a:prstGeom prst="roundRect">
            <a:avLst/>
          </a:prstGeom>
          <a:solidFill>
            <a:schemeClr val="accent1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8722728" y="6509100"/>
            <a:ext cx="421271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tx1"/>
                </a:solidFill>
              </a:rPr>
              <a:pPr/>
              <a:t>8</a:t>
            </a:fld>
            <a:endParaRPr lang="ru-RU">
              <a:solidFill>
                <a:schemeClr val="tx1"/>
              </a:solidFill>
            </a:endParaRPr>
          </a:p>
        </p:txBody>
      </p:sp>
      <p:pic>
        <p:nvPicPr>
          <p:cNvPr id="5122" name="Picture 2" descr="C:\Users\AntiCafe\Desktop\Синдром\сумасше\contractindependentplanner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5813" y="1523078"/>
            <a:ext cx="4434259" cy="4771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8087" y="592278"/>
            <a:ext cx="8208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Предпочтения способов проведения массовых корпоративных мероприятий в США</a:t>
            </a:r>
            <a:endParaRPr lang="ru-RU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669586" y="1628800"/>
            <a:ext cx="26468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Вопрос:</a:t>
            </a:r>
          </a:p>
          <a:p>
            <a:r>
              <a:rPr lang="ru-RU" sz="1200" dirty="0" smtClean="0"/>
              <a:t>Сотрудничаете </a:t>
            </a:r>
            <a:r>
              <a:rPr lang="ru-RU" sz="1200" dirty="0"/>
              <a:t>ли </a:t>
            </a:r>
            <a:r>
              <a:rPr lang="ru-RU" sz="1200" dirty="0" smtClean="0"/>
              <a:t>Ваша организация </a:t>
            </a:r>
            <a:r>
              <a:rPr lang="ru-RU" sz="1200" dirty="0"/>
              <a:t>с независимыми организаторами мероприятий?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514602" y="3356992"/>
            <a:ext cx="3017837" cy="1872208"/>
          </a:xfrm>
          <a:prstGeom prst="roundRect">
            <a:avLst/>
          </a:prstGeom>
          <a:solidFill>
            <a:schemeClr val="accent1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69585" y="3645024"/>
            <a:ext cx="29774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Вывод:</a:t>
            </a:r>
          </a:p>
          <a:p>
            <a:r>
              <a:rPr lang="ru-RU" sz="1200" dirty="0" smtClean="0"/>
              <a:t>Подавляющий процент организаций предпочитает устраивать свои мероприятия без участия организующих компаний.</a:t>
            </a:r>
          </a:p>
          <a:p>
            <a:r>
              <a:rPr lang="ru-RU" sz="1200" dirty="0" smtClean="0"/>
              <a:t>Однако популярность фирм организаторов тоже велика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xmlns="" val="365240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40664" y="18411"/>
            <a:ext cx="34451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International corporation SBA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Изображение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88366" y="357498"/>
            <a:ext cx="297472" cy="22422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707904" y="6504893"/>
            <a:ext cx="2179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"/>
                <a:cs typeface="Times"/>
              </a:rPr>
              <a:t>Washington DC 2013</a:t>
            </a:r>
            <a:endParaRPr lang="ru-RU" dirty="0">
              <a:latin typeface="Times"/>
              <a:cs typeface="Times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27584" y="1593996"/>
            <a:ext cx="2880320" cy="1200329"/>
          </a:xfrm>
          <a:prstGeom prst="roundRect">
            <a:avLst/>
          </a:prstGeom>
          <a:solidFill>
            <a:schemeClr val="accent1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7172" y="692696"/>
            <a:ext cx="79326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Тенденция изменения количества Массовых  корпоративных  мероприятий в США</a:t>
            </a:r>
            <a:endParaRPr lang="ru-RU" sz="2400" b="1" dirty="0"/>
          </a:p>
          <a:p>
            <a:endParaRPr lang="ru-RU" dirty="0"/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8722728" y="6509100"/>
            <a:ext cx="421271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tx1"/>
                </a:solidFill>
              </a:rPr>
              <a:pPr/>
              <a:t>9</a:t>
            </a:fld>
            <a:endParaRPr lang="ru-RU">
              <a:solidFill>
                <a:schemeClr val="tx1"/>
              </a:solidFill>
            </a:endParaRPr>
          </a:p>
        </p:txBody>
      </p:sp>
      <p:pic>
        <p:nvPicPr>
          <p:cNvPr id="6146" name="Picture 2" descr="C:\Users\AntiCafe\Desktop\Синдром\сумасше\numberofcorporateevents_ru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9832" y="2852936"/>
            <a:ext cx="7914186" cy="3667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27584" y="1593997"/>
            <a:ext cx="2736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Вопрос:</a:t>
            </a:r>
          </a:p>
          <a:p>
            <a:r>
              <a:rPr lang="ru-RU" sz="1200" dirty="0" smtClean="0"/>
              <a:t>Будет </a:t>
            </a:r>
            <a:r>
              <a:rPr lang="ru-RU" sz="1200" dirty="0"/>
              <a:t>ли количество </a:t>
            </a:r>
            <a:r>
              <a:rPr lang="ru-RU" sz="1200" dirty="0" smtClean="0"/>
              <a:t>корпоративных </a:t>
            </a:r>
            <a:r>
              <a:rPr lang="ru-RU" sz="1200" dirty="0"/>
              <a:t>мероприятий, которые вы организуете в этом году меньше или больше чем ваш обычный объем?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067944" y="1593997"/>
            <a:ext cx="4176464" cy="1200328"/>
          </a:xfrm>
          <a:prstGeom prst="roundRect">
            <a:avLst/>
          </a:prstGeom>
          <a:solidFill>
            <a:schemeClr val="accent1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39952" y="1686329"/>
            <a:ext cx="40324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Вывод: </a:t>
            </a:r>
          </a:p>
          <a:p>
            <a:r>
              <a:rPr lang="ru-RU" sz="1200" dirty="0" smtClean="0"/>
              <a:t>подавляющий процент компаний из года в год планируют и проводят примерно одно количество мероприятий, хотя процент компаний с растущим числом мероприятий тоже высок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xmlns="" val="365240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40664" y="18411"/>
            <a:ext cx="34451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International corporation SBA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Изображение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8366" y="357498"/>
            <a:ext cx="297472" cy="22422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707904" y="6504893"/>
            <a:ext cx="2179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"/>
                <a:cs typeface="Times"/>
              </a:rPr>
              <a:t>Washington DC 2013</a:t>
            </a:r>
            <a:endParaRPr lang="ru-RU" dirty="0">
              <a:latin typeface="Times"/>
              <a:cs typeface="Times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044473" y="1667710"/>
            <a:ext cx="2631983" cy="883550"/>
          </a:xfrm>
          <a:prstGeom prst="roundRect">
            <a:avLst/>
          </a:prstGeom>
          <a:solidFill>
            <a:schemeClr val="accent1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48924" y="1984706"/>
            <a:ext cx="43911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endParaRPr lang="ru-RU" sz="1200" dirty="0"/>
          </a:p>
          <a:p>
            <a:endParaRPr lang="ru-RU" dirty="0"/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8722728" y="6509100"/>
            <a:ext cx="421271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tx1"/>
                </a:solidFill>
              </a:rPr>
              <a:pPr/>
              <a:t>10</a:t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83432" y="836711"/>
            <a:ext cx="6965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Методы измерения</a:t>
            </a:r>
            <a:r>
              <a:rPr lang="en-US" sz="2400" b="1" dirty="0" smtClean="0"/>
              <a:t> RIO </a:t>
            </a:r>
            <a:r>
              <a:rPr lang="ru-RU" sz="2400" b="1" dirty="0" smtClean="0"/>
              <a:t>на корпоративных мероприятиях в США</a:t>
            </a:r>
            <a:endParaRPr lang="ru-RU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084849" y="1720263"/>
            <a:ext cx="2591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ROI</a:t>
            </a:r>
            <a:r>
              <a:rPr lang="ru-RU" sz="1200" dirty="0"/>
              <a:t> </a:t>
            </a:r>
            <a:r>
              <a:rPr lang="ru-RU" sz="1200" dirty="0" smtClean="0"/>
              <a:t>–аббревиатура </a:t>
            </a:r>
            <a:r>
              <a:rPr lang="ru-RU" sz="1200" dirty="0"/>
              <a:t>от </a:t>
            </a:r>
            <a:r>
              <a:rPr lang="ru-RU" sz="1200" b="1" dirty="0" err="1"/>
              <a:t>Return</a:t>
            </a:r>
            <a:r>
              <a:rPr lang="ru-RU" sz="1200" b="1" dirty="0"/>
              <a:t> </a:t>
            </a:r>
            <a:r>
              <a:rPr lang="ru-RU" sz="1200" b="1" dirty="0" err="1"/>
              <a:t>on</a:t>
            </a:r>
            <a:r>
              <a:rPr lang="ru-RU" sz="1200" b="1" dirty="0"/>
              <a:t> </a:t>
            </a:r>
            <a:r>
              <a:rPr lang="ru-RU" sz="1200" b="1" dirty="0" err="1"/>
              <a:t>Investment</a:t>
            </a:r>
            <a:r>
              <a:rPr lang="ru-RU" sz="1200" dirty="0"/>
              <a:t> – окупаемость инвестиций. </a:t>
            </a:r>
            <a:r>
              <a:rPr lang="ru-RU" sz="1200" dirty="0" smtClean="0"/>
              <a:t>рентабельность</a:t>
            </a:r>
            <a:endParaRPr lang="ru-RU" sz="1200" dirty="0"/>
          </a:p>
        </p:txBody>
      </p:sp>
      <p:pic>
        <p:nvPicPr>
          <p:cNvPr id="7171" name="Picture 3" descr="C:\Users\AntiCafe\Desktop\Синдром\сумасше\measuringtool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87404"/>
            <a:ext cx="5230484" cy="4261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5968019" y="2696879"/>
            <a:ext cx="2272005" cy="1121463"/>
          </a:xfrm>
          <a:prstGeom prst="roundRect">
            <a:avLst/>
          </a:prstGeom>
          <a:solidFill>
            <a:schemeClr val="accent1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44473" y="2744055"/>
            <a:ext cx="219555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Вопрос:</a:t>
            </a:r>
          </a:p>
          <a:p>
            <a:r>
              <a:rPr lang="ru-RU" sz="1200" dirty="0" smtClean="0"/>
              <a:t>Какие </a:t>
            </a:r>
            <a:r>
              <a:rPr lang="ru-RU" sz="1200" dirty="0"/>
              <a:t>методы Вы используете для измерения ROI ваших мероприятий</a:t>
            </a:r>
            <a:r>
              <a:rPr lang="ru-RU" sz="1600" dirty="0"/>
              <a:t>?</a:t>
            </a:r>
          </a:p>
          <a:p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320907" y="3933056"/>
            <a:ext cx="3211533" cy="2016224"/>
          </a:xfrm>
          <a:prstGeom prst="roundRect">
            <a:avLst/>
          </a:prstGeom>
          <a:solidFill>
            <a:schemeClr val="accent1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80630" y="4010288"/>
            <a:ext cx="30518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Вывод:</a:t>
            </a:r>
          </a:p>
          <a:p>
            <a:r>
              <a:rPr lang="ru-RU" sz="1200" dirty="0" smtClean="0"/>
              <a:t> используется большое количество различных способов измерения </a:t>
            </a:r>
            <a:r>
              <a:rPr lang="en-US" sz="1200" dirty="0" smtClean="0"/>
              <a:t>RIO</a:t>
            </a:r>
            <a:r>
              <a:rPr lang="ru-RU" sz="1200" dirty="0" smtClean="0"/>
              <a:t>. Самые распространенные из них : сбор откликов участников, приток новых клиентов и количество возвращающихся клиентов. И конечно же общее увеличение доходов компании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xmlns="" val="365240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40664" y="18411"/>
            <a:ext cx="34451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International corporation SBA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Изображение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88366" y="357498"/>
            <a:ext cx="297472" cy="22422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707904" y="6504893"/>
            <a:ext cx="2179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"/>
                <a:cs typeface="Times"/>
              </a:rPr>
              <a:t>Washington DC 2013</a:t>
            </a:r>
            <a:endParaRPr lang="ru-RU" dirty="0">
              <a:latin typeface="Times"/>
              <a:cs typeface="Times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37825" y="1268760"/>
            <a:ext cx="7848872" cy="5112568"/>
          </a:xfrm>
          <a:prstGeom prst="roundRect">
            <a:avLst/>
          </a:prstGeom>
          <a:solidFill>
            <a:schemeClr val="accent1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/>
              <a:t>: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04872" y="1355137"/>
            <a:ext cx="7578016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1500" dirty="0" smtClean="0"/>
              <a:t>Понимает </a:t>
            </a:r>
            <a:r>
              <a:rPr lang="ru-RU" sz="1500" dirty="0"/>
              <a:t>цели участия компании в выставке и </a:t>
            </a:r>
            <a:r>
              <a:rPr lang="ru-RU" sz="1500" dirty="0" smtClean="0"/>
              <a:t>знает </a:t>
            </a:r>
            <a:r>
              <a:rPr lang="ru-RU" sz="1500" dirty="0"/>
              <a:t>свои персональные задачи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500" dirty="0" smtClean="0"/>
              <a:t>Знает </a:t>
            </a:r>
            <a:r>
              <a:rPr lang="ru-RU" sz="1500" dirty="0"/>
              <a:t>целевую аудиторию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500" dirty="0" smtClean="0"/>
              <a:t>Располагает </a:t>
            </a:r>
            <a:r>
              <a:rPr lang="ru-RU" sz="1500" dirty="0"/>
              <a:t>информацией о клиентах и партнерах вашей компании, об истории компании, о состоянии отрасли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500" dirty="0" smtClean="0"/>
              <a:t>Знает </a:t>
            </a:r>
            <a:r>
              <a:rPr lang="ru-RU" sz="1500" dirty="0"/>
              <a:t>характеристики, особенности и технические возможности представленных экспонатов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500" dirty="0" smtClean="0"/>
              <a:t>Коммуникабелен, умеет </a:t>
            </a:r>
            <a:r>
              <a:rPr lang="ru-RU" sz="1500" dirty="0"/>
              <a:t>оперировать своими знаниями и четко излагать свои мысли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500" dirty="0" smtClean="0"/>
              <a:t>Умеет </a:t>
            </a:r>
            <a:r>
              <a:rPr lang="ru-RU" sz="1500" dirty="0"/>
              <a:t>классифицировать посетителей, </a:t>
            </a:r>
            <a:r>
              <a:rPr lang="ru-RU" sz="1500" dirty="0" smtClean="0"/>
              <a:t>знает </a:t>
            </a:r>
            <a:r>
              <a:rPr lang="ru-RU" sz="1500" dirty="0"/>
              <a:t>методы работы с разными типами посетителей, </a:t>
            </a:r>
            <a:r>
              <a:rPr lang="ru-RU" sz="1500" dirty="0" smtClean="0"/>
              <a:t>умеет </a:t>
            </a:r>
            <a:r>
              <a:rPr lang="ru-RU" sz="1500" dirty="0"/>
              <a:t>привлекать и удерживать их внимание, </a:t>
            </a:r>
            <a:r>
              <a:rPr lang="ru-RU" sz="1500" dirty="0" smtClean="0"/>
              <a:t>владеет </a:t>
            </a:r>
            <a:r>
              <a:rPr lang="ru-RU" sz="1500" dirty="0"/>
              <a:t>техникой представления товаров и услуг, </a:t>
            </a:r>
            <a:r>
              <a:rPr lang="ru-RU" sz="1500" dirty="0" smtClean="0"/>
              <a:t>обладает </a:t>
            </a:r>
            <a:r>
              <a:rPr lang="ru-RU" sz="1500" dirty="0"/>
              <a:t>искусством убеждения, приемами аргументации и доказательства, </a:t>
            </a:r>
            <a:r>
              <a:rPr lang="ru-RU" sz="1500" dirty="0" smtClean="0"/>
              <a:t>умеет </a:t>
            </a:r>
            <a:r>
              <a:rPr lang="ru-RU" sz="1500" dirty="0"/>
              <a:t>слушать и задавать наводящие вопросы, быть внимательным в разговоре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500" dirty="0" smtClean="0"/>
              <a:t>Производит </a:t>
            </a:r>
            <a:r>
              <a:rPr lang="ru-RU" sz="1500" dirty="0"/>
              <a:t>хорошее впечатление, вызывать </a:t>
            </a:r>
            <a:r>
              <a:rPr lang="ru-RU" sz="1500" dirty="0" smtClean="0"/>
              <a:t>симпатию, умеет </a:t>
            </a:r>
            <a:r>
              <a:rPr lang="ru-RU" sz="1500" dirty="0"/>
              <a:t>создавать доверительную атмосферу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500" dirty="0" err="1" smtClean="0"/>
              <a:t>Стрессоустойчив</a:t>
            </a:r>
            <a:r>
              <a:rPr lang="ru-RU" sz="1500" dirty="0" smtClean="0"/>
              <a:t>, умеет </a:t>
            </a:r>
            <a:r>
              <a:rPr lang="ru-RU" sz="1500" dirty="0"/>
              <a:t>сдерживать эмоции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500" dirty="0" smtClean="0"/>
              <a:t>Быстро ориентируется </a:t>
            </a:r>
            <a:r>
              <a:rPr lang="ru-RU" sz="1500" dirty="0"/>
              <a:t>в обстановке и </a:t>
            </a:r>
            <a:r>
              <a:rPr lang="ru-RU" sz="1500" dirty="0" smtClean="0"/>
              <a:t>приспосабливается </a:t>
            </a:r>
            <a:r>
              <a:rPr lang="ru-RU" sz="1500" dirty="0"/>
              <a:t>к обстоятельствам,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500" dirty="0" smtClean="0"/>
              <a:t>Обладает </a:t>
            </a:r>
            <a:r>
              <a:rPr lang="ru-RU" sz="1500" dirty="0"/>
              <a:t>опытом работы на </a:t>
            </a:r>
            <a:r>
              <a:rPr lang="ru-RU" sz="1500" dirty="0" smtClean="0"/>
              <a:t>выставках</a:t>
            </a:r>
            <a:endParaRPr lang="ru-RU" sz="1500" dirty="0"/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8722728" y="6509100"/>
            <a:ext cx="421271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tx1"/>
                </a:solidFill>
              </a:rPr>
              <a:pPr/>
              <a:t>11</a:t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8176" y="760151"/>
            <a:ext cx="87849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Выставочный этикет в США </a:t>
            </a:r>
            <a:r>
              <a:rPr lang="ru-RU" sz="2400" b="1" dirty="0" smtClean="0"/>
              <a:t>: Идеальный стендист.</a:t>
            </a:r>
            <a:endParaRPr lang="ru-RU" sz="2400" b="1" dirty="0"/>
          </a:p>
          <a:p>
            <a:pPr algn="ctr"/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xmlns="" val="365240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40664" y="18411"/>
            <a:ext cx="34451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International corporation SBA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Изображение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88366" y="357498"/>
            <a:ext cx="297472" cy="22422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707904" y="6504893"/>
            <a:ext cx="2179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"/>
                <a:cs typeface="Times"/>
              </a:rPr>
              <a:t>Washington DC 2013</a:t>
            </a:r>
            <a:endParaRPr lang="ru-RU" dirty="0">
              <a:latin typeface="Times"/>
              <a:cs typeface="Times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29596" y="2914331"/>
            <a:ext cx="2654340" cy="1130903"/>
          </a:xfrm>
          <a:prstGeom prst="roundRect">
            <a:avLst/>
          </a:prstGeom>
          <a:solidFill>
            <a:schemeClr val="accent1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</a:rPr>
              <a:t>Общение с посетителями сидя. 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8722728" y="6509100"/>
            <a:ext cx="421271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tx1"/>
                </a:solidFill>
              </a:rPr>
              <a:pPr/>
              <a:t>12</a:t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9596" y="629791"/>
            <a:ext cx="7992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Выставочный этикет в США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29596" y="1825995"/>
            <a:ext cx="79371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Способы </a:t>
            </a:r>
            <a:r>
              <a:rPr lang="ru-RU" sz="1600" b="1" u="sng" dirty="0"/>
              <a:t>понизить</a:t>
            </a:r>
            <a:r>
              <a:rPr lang="ru-RU" sz="1600" b="1" dirty="0"/>
              <a:t> популярность компании при работе на </a:t>
            </a:r>
            <a:r>
              <a:rPr lang="ru-RU" sz="1600" b="1" dirty="0" smtClean="0"/>
              <a:t>стенде:</a:t>
            </a:r>
            <a:endParaRPr lang="ru-RU" sz="1600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993911" y="2914331"/>
            <a:ext cx="2654340" cy="1130903"/>
          </a:xfrm>
          <a:prstGeom prst="roundRect">
            <a:avLst/>
          </a:prstGeom>
          <a:solidFill>
            <a:schemeClr val="accent1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</a:rPr>
              <a:t>Скучающий вид персонала или чрезмерная загруженность делами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993911" y="4491619"/>
            <a:ext cx="2654340" cy="1130903"/>
          </a:xfrm>
          <a:prstGeom prst="roundRect">
            <a:avLst/>
          </a:prstGeom>
          <a:solidFill>
            <a:schemeClr val="accent1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</a:rPr>
              <a:t>Нежелание или боязнь персонала идти на контакт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252022" y="3710781"/>
            <a:ext cx="2654340" cy="1130903"/>
          </a:xfrm>
          <a:prstGeom prst="roundRect">
            <a:avLst/>
          </a:prstGeom>
          <a:solidFill>
            <a:schemeClr val="accent1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</a:rPr>
              <a:t>Наличие у персонала посторонних видов деятельности (кофе, телефон, болтовня, пр.)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39552" y="4491619"/>
            <a:ext cx="2654340" cy="1130903"/>
          </a:xfrm>
          <a:prstGeom prst="roundRect">
            <a:avLst/>
          </a:prstGeom>
          <a:solidFill>
            <a:schemeClr val="accent1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</a:rPr>
              <a:t>Чрезмерное внимание к одному клиенту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273726" y="5039063"/>
            <a:ext cx="2654340" cy="1130903"/>
          </a:xfrm>
          <a:prstGeom prst="roundRect">
            <a:avLst/>
          </a:prstGeom>
          <a:solidFill>
            <a:schemeClr val="accent1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</a:rPr>
              <a:t>Затягивание разговоров с неперспективными клиентами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268655" y="2348880"/>
            <a:ext cx="2654340" cy="1130903"/>
          </a:xfrm>
          <a:prstGeom prst="roundRect">
            <a:avLst/>
          </a:prstGeom>
          <a:solidFill>
            <a:schemeClr val="accent1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</a:rPr>
              <a:t>Персонал, отлучающийся со стенда на длительное время без предупреждения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365240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40664" y="18411"/>
            <a:ext cx="34451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International corporation SBA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Изображение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88366" y="357498"/>
            <a:ext cx="297472" cy="22422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707904" y="6504893"/>
            <a:ext cx="2179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"/>
                <a:cs typeface="Times"/>
              </a:rPr>
              <a:t>Washington DC 2013</a:t>
            </a:r>
            <a:endParaRPr lang="ru-RU" dirty="0">
              <a:latin typeface="Times"/>
              <a:cs typeface="Times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34427" y="1484783"/>
            <a:ext cx="7405597" cy="4104457"/>
          </a:xfrm>
          <a:prstGeom prst="roundRect">
            <a:avLst/>
          </a:prstGeom>
          <a:solidFill>
            <a:schemeClr val="accent1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48924" y="1984706"/>
            <a:ext cx="43911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endParaRPr lang="ru-RU" sz="1200" dirty="0"/>
          </a:p>
          <a:p>
            <a:endParaRPr lang="ru-RU" dirty="0"/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8722728" y="6509100"/>
            <a:ext cx="421271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tx1"/>
                </a:solidFill>
              </a:rPr>
              <a:pPr/>
              <a:t>13</a:t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7564" y="800952"/>
            <a:ext cx="7884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Список используемых источников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403648" y="1984706"/>
            <a:ext cx="59046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www.feeria-event.ru/vistavochniy-etiket/vistavochniy-etiket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en-US" dirty="0">
                <a:hlinkClick r:id="rId4"/>
              </a:rPr>
              <a:t>http://www.microstocktime.ru/microstock-guide/roi</a:t>
            </a:r>
            <a:r>
              <a:rPr lang="en-US" dirty="0" smtClean="0">
                <a:hlinkClick r:id="rId4"/>
              </a:rPr>
              <a:t>/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en-US" dirty="0">
                <a:hlinkClick r:id="rId5"/>
              </a:rPr>
              <a:t>http://hrm.ru/db/hrm</a:t>
            </a:r>
            <a:r>
              <a:rPr lang="en-US" dirty="0" smtClean="0">
                <a:hlinkClick r:id="rId5"/>
              </a:rPr>
              <a:t>/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en-US" dirty="0">
                <a:hlinkClick r:id="rId6"/>
              </a:rPr>
              <a:t>http://</a:t>
            </a:r>
            <a:r>
              <a:rPr lang="en-US" dirty="0" smtClean="0">
                <a:hlinkClick r:id="rId6"/>
              </a:rPr>
              <a:t>www.astromeridian.ru/poetry/priglashenija_buklety_otkrytki_plakaty_bjedzhi_prijatnye_i_poleznye_melochi.html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en-US" dirty="0">
                <a:hlinkClick r:id="rId7"/>
              </a:rPr>
              <a:t>http://</a:t>
            </a:r>
            <a:r>
              <a:rPr lang="en-US" dirty="0" smtClean="0">
                <a:hlinkClick r:id="rId7"/>
              </a:rPr>
              <a:t>oresky.ru/node/2787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en-US" dirty="0">
                <a:hlinkClick r:id="rId8"/>
              </a:rPr>
              <a:t>http://www.miceexperts.com/meropriatia/10-e-ezhegodnoe-issledovanie-ryinka-korporativnyix-meropriyatij-v-ssha-ot-special-events#1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5240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40664" y="18411"/>
            <a:ext cx="34451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International corporation SBA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Изображение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88366" y="357498"/>
            <a:ext cx="297472" cy="22422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707904" y="6504893"/>
            <a:ext cx="2179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"/>
                <a:cs typeface="Times"/>
              </a:rPr>
              <a:t>Washington DC 2013</a:t>
            </a:r>
            <a:endParaRPr lang="ru-RU" dirty="0">
              <a:latin typeface="Times"/>
              <a:cs typeface="Time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55553" y="2420888"/>
            <a:ext cx="69702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</a:t>
            </a:r>
            <a:endParaRPr lang="ru-RU" sz="54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748464" y="6492875"/>
            <a:ext cx="1332156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tx1"/>
                </a:solidFill>
              </a:rPr>
              <a:pPr/>
              <a:t>14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171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599</TotalTime>
  <Words>909</Words>
  <Application>Microsoft Office PowerPoint</Application>
  <PresentationFormat>Экран (4:3)</PresentationFormat>
  <Paragraphs>165</Paragraphs>
  <Slides>14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Остин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AntiCafe</dc:creator>
  <cp:lastModifiedBy>Пользователь Windows</cp:lastModifiedBy>
  <cp:revision>41</cp:revision>
  <dcterms:created xsi:type="dcterms:W3CDTF">2013-10-30T13:39:55Z</dcterms:created>
  <dcterms:modified xsi:type="dcterms:W3CDTF">2014-09-02T09:56:43Z</dcterms:modified>
</cp:coreProperties>
</file>