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2" r:id="rId2"/>
    <p:sldId id="273" r:id="rId3"/>
    <p:sldId id="257" r:id="rId4"/>
    <p:sldId id="258" r:id="rId5"/>
    <p:sldId id="262" r:id="rId6"/>
    <p:sldId id="274" r:id="rId7"/>
    <p:sldId id="263" r:id="rId8"/>
    <p:sldId id="275" r:id="rId9"/>
    <p:sldId id="270" r:id="rId10"/>
    <p:sldId id="265" r:id="rId11"/>
    <p:sldId id="267" r:id="rId12"/>
    <p:sldId id="268" r:id="rId13"/>
    <p:sldId id="276" r:id="rId14"/>
    <p:sldId id="264" r:id="rId15"/>
    <p:sldId id="277" r:id="rId16"/>
    <p:sldId id="271" r:id="rId17"/>
    <p:sldId id="259" r:id="rId18"/>
    <p:sldId id="260" r:id="rId19"/>
    <p:sldId id="269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21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3279E24-3B68-4DE6-BE55-7507239AA9FE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977BFBE-5441-41CB-A00F-06D27875A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90636-0B84-48B3-92AB-7C5A3DBD039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96937-8B80-43AD-9FD5-7160AD59D808}" type="datetimeFigureOut">
              <a:rPr lang="ru-RU" smtClean="0"/>
              <a:pPr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9B9-767A-4756-811A-D8ACABC4A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C00000"/>
                </a:solidFill>
              </a:rPr>
              <a:t>Тема 3. </a:t>
            </a:r>
            <a:r>
              <a:rPr lang="ru-RU" sz="3100" dirty="0"/>
              <a:t>Формирование банковской стратегии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648072"/>
          </a:xfrm>
        </p:spPr>
        <p:txBody>
          <a:bodyPr>
            <a:normAutofit fontScale="85000" lnSpcReduction="20000"/>
          </a:bodyPr>
          <a:lstStyle/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600" b="1" dirty="0">
                <a:solidFill>
                  <a:srgbClr val="C00000"/>
                </a:solidFill>
              </a:rPr>
              <a:t>Современные трактовки понимания стратегии: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844824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①    </a:t>
            </a:r>
            <a:r>
              <a:rPr lang="ru-RU" sz="2000" b="1" dirty="0">
                <a:solidFill>
                  <a:srgbClr val="7030A0"/>
                </a:solidFill>
              </a:rPr>
              <a:t>Стратегия как план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высшего руководства по достижению долгосрочных результатов, соответствующих целям и задачам организации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92494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② </a:t>
            </a:r>
            <a:r>
              <a:rPr lang="ru-RU" sz="2000" b="1" dirty="0">
                <a:solidFill>
                  <a:srgbClr val="7030A0"/>
                </a:solidFill>
              </a:rPr>
              <a:t>Стратегия как принцип поведения</a:t>
            </a:r>
            <a:r>
              <a:rPr lang="ru-RU" sz="2000" dirty="0"/>
              <a:t>, следование некоторой модели поведения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3717032"/>
            <a:ext cx="79928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③</a:t>
            </a:r>
            <a:r>
              <a:rPr lang="ru-RU" sz="2000" b="1" dirty="0">
                <a:solidFill>
                  <a:srgbClr val="7030A0"/>
                </a:solidFill>
              </a:rPr>
              <a:t>Стратегия как основной способ действия </a:t>
            </a:r>
            <a:r>
              <a:rPr lang="ru-RU" sz="2000" dirty="0"/>
              <a:t>организации, её "теория бизнеса", направленная на будущее предприятия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581128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④ </a:t>
            </a:r>
            <a:r>
              <a:rPr lang="ru-RU" sz="2000" b="1" dirty="0">
                <a:solidFill>
                  <a:srgbClr val="7030A0"/>
                </a:solidFill>
              </a:rPr>
              <a:t>Стратегия как приём, особый манёвр</a:t>
            </a:r>
            <a:r>
              <a:rPr lang="ru-RU" sz="2000" dirty="0"/>
              <a:t>, предпринимаемый с целью получения конкурентного преимущества путем оказания давления на конкурента, а не реальное следование содержанию этой информации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76672"/>
            <a:ext cx="835292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latin typeface="Arial" pitchFamily="34" charset="0"/>
                <a:cs typeface="Arial" pitchFamily="34" charset="0"/>
              </a:rPr>
              <a:t>Применительно к банковскому бизнесу стратегия развития банка представляет собой концептуально-программную основу деятельности банка, которая определяет главные цели и задачи, а также пути их выполнения, исходя из миссии банка и ценностных ориентиров. </a:t>
            </a:r>
          </a:p>
          <a:p>
            <a:pPr indent="363538"/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indent="363538"/>
            <a:r>
              <a:rPr lang="ru-RU" sz="2000" b="1" dirty="0">
                <a:latin typeface="Arial" pitchFamily="34" charset="0"/>
                <a:cs typeface="Arial" pitchFamily="34" charset="0"/>
              </a:rPr>
              <a:t>Она служит ключом для принятия руководителями (менеджментом) банка основных решений по развитию предполагаемых сегментов рынка банковских услуг, банковских продуктов и технологий, организационной структуры, оценке рисков и прибыльности банка. </a:t>
            </a:r>
          </a:p>
          <a:p>
            <a:pPr indent="363538"/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indent="363538"/>
            <a:r>
              <a:rPr lang="ru-RU" sz="2000" b="1" dirty="0">
                <a:latin typeface="Arial" pitchFamily="34" charset="0"/>
                <a:cs typeface="Arial" pitchFamily="34" charset="0"/>
              </a:rPr>
              <a:t>Реализация стратегии предполагает аккумулирование имеющихся материальных и информационных средств, технологий и инструментов для решения долгосрочных стратегических целей и задач.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Задачи стратегии развития банка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908720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C00000"/>
                </a:solidFill>
              </a:rPr>
              <a:t>В области эффективности деятельности:</a:t>
            </a:r>
          </a:p>
          <a:p>
            <a:endParaRPr lang="ru-RU" sz="2200" dirty="0"/>
          </a:p>
          <a:p>
            <a:r>
              <a:rPr lang="ru-RU" sz="2200" dirty="0"/>
              <a:t>- обеспечить максимальную прибыльность бизнеса;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98884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рассредоточить средства кредитного портфеля и иных доходных активов с целью снижения экономических рисков;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70892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увеличить эффективность корпоративного управления путём внедрения высоких стандартов;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3429000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повышать эффективность операционной системы;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3861048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разрабатывать и реализовывать программы для развития и обучения персонала, стимулировать мотивацию обученного персонала на основе понимания уникальности и неповторимости человеческого актива данного банка и влияния на увеличение конкурентной способности.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0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Задачи стратегии развития банка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404664"/>
            <a:ext cx="849694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В области повышения конкурентоспособности:</a:t>
            </a:r>
          </a:p>
          <a:p>
            <a:r>
              <a:rPr lang="ru-RU" sz="2200" dirty="0"/>
              <a:t>-  расширять клиентскую базу и спектр предлагаемых услуг для корпоративных и частных клиентов;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628800"/>
            <a:ext cx="8496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улучшать качество обслуживания клиентов;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2132856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расширять внедрение продуктов инноваций и высоких технологий;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2996952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развивать альтернативные возможности обслуживания и продаж в комплексе с увеличением количества офисов;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645024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устанавливать и развивать с потребителями услуг банка партнёрские долговременные отношения, находить взаимовыгодные финансовые решения для крупного, среднего, малого бизнеса, нерезидентов банка и физических лиц;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5085184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последовательно реализовывать созданную систему отношений с клиентами на основе создания ценностных цепочек: "целевой клиент - предложение ему банковского продукта - банковское обслуживание - ценность и выгода для клиента - доходность банка».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3808" y="1124744"/>
            <a:ext cx="331236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Анализ конкурентной среды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33265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Схема процесса разработки и уточнения стратегии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284984"/>
            <a:ext cx="2880320" cy="86409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3284984"/>
            <a:ext cx="288032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7784" y="4725144"/>
            <a:ext cx="3816424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71800" y="479715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Выполнение стратегии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27784" y="5877272"/>
            <a:ext cx="367240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27784" y="58772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Контроль и уточнение стратегии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34290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Выбор стратегии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600" y="33569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Формулировка миссии, и философии банка</a:t>
            </a:r>
          </a:p>
        </p:txBody>
      </p:sp>
      <p:cxnSp>
        <p:nvCxnSpPr>
          <p:cNvPr id="26" name="Прямая со стрелкой 25"/>
          <p:cNvCxnSpPr>
            <a:stCxn id="7" idx="3"/>
            <a:endCxn id="8" idx="1"/>
          </p:cNvCxnSpPr>
          <p:nvPr/>
        </p:nvCxnSpPr>
        <p:spPr>
          <a:xfrm flipV="1">
            <a:off x="3851920" y="3681028"/>
            <a:ext cx="1584176" cy="360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020272" y="2564904"/>
            <a:ext cx="0" cy="720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716016" y="4077072"/>
            <a:ext cx="792088" cy="64807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499992" y="5229200"/>
            <a:ext cx="0" cy="648072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051720" y="2564904"/>
            <a:ext cx="0" cy="720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915816" y="2204864"/>
            <a:ext cx="324036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43808" y="2204864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Определение стратегических целей и задач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051720" y="2564904"/>
            <a:ext cx="864096" cy="609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5" idx="3"/>
          </p:cNvCxnSpPr>
          <p:nvPr/>
        </p:nvCxnSpPr>
        <p:spPr>
          <a:xfrm>
            <a:off x="6228184" y="2558807"/>
            <a:ext cx="792088" cy="609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427984" y="1700808"/>
            <a:ext cx="0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0"/>
            <a:ext cx="8208912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/>
              <a:t>Примеры формулировок миссий банков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ПАО «Сбербанк»:  </a:t>
            </a:r>
            <a:r>
              <a:rPr lang="ru-RU" sz="2000" dirty="0"/>
              <a:t>«Мы даем людям уверенность и надежность, мы делаем их жизнь лучше, помогая реализовывать устремления и мечты». 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FF0000"/>
                </a:solidFill>
              </a:rPr>
              <a:t>ПАО «ВТБ»:  </a:t>
            </a:r>
            <a:r>
              <a:rPr lang="ru-RU" sz="2000" dirty="0"/>
              <a:t>«Мы предоставляем финансовые услуги международного уровня, чтобы сделать более обеспеченным будущее наших клиентов, акционеров и общества в целом».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FF0000"/>
                </a:solidFill>
              </a:rPr>
              <a:t>ПАО «</a:t>
            </a:r>
            <a:r>
              <a:rPr lang="ru-RU" sz="2000" b="1" dirty="0" err="1">
                <a:solidFill>
                  <a:srgbClr val="FF0000"/>
                </a:solidFill>
              </a:rPr>
              <a:t>Россельхозбанк</a:t>
            </a:r>
            <a:r>
              <a:rPr lang="ru-RU" sz="2000" b="1" dirty="0">
                <a:solidFill>
                  <a:srgbClr val="FF0000"/>
                </a:solidFill>
              </a:rPr>
              <a:t>»:</a:t>
            </a:r>
            <a:r>
              <a:rPr lang="ru-RU" sz="2000" b="1" dirty="0"/>
              <a:t> </a:t>
            </a:r>
            <a:r>
              <a:rPr lang="ru-RU" sz="2000" dirty="0"/>
              <a:t>«Реализация функций рыночного инструмента государственной поддержки в отраслях и сегментах экономики, в том числе агропромышленного, </a:t>
            </a:r>
            <a:r>
              <a:rPr lang="ru-RU" sz="2000" dirty="0" err="1"/>
              <a:t>рыбохозяйственного</a:t>
            </a:r>
            <a:r>
              <a:rPr lang="ru-RU" sz="2000" dirty="0"/>
              <a:t> и лесопромышленного комплексов, содействие формированию и функционированию национальной финансово-кредитной системы, эффективное и комплексное удовлетворение платежеспособного спроса бизнеса и населения в качественных банковских и сопутствующих финансовых продуктах и услугах».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FF0000"/>
                </a:solidFill>
              </a:rPr>
              <a:t>ПАО «Приморье»: </a:t>
            </a:r>
            <a:r>
              <a:rPr lang="ru-RU" sz="2000" dirty="0"/>
              <a:t>«Создание экономически эффективной  и социально востребованной </a:t>
            </a:r>
            <a:r>
              <a:rPr lang="ru-RU" sz="2000" dirty="0" err="1"/>
              <a:t>бизнес-модели</a:t>
            </a:r>
            <a:r>
              <a:rPr lang="ru-RU" sz="2000" dirty="0"/>
              <a:t>, обладающей позитивной репутацией во внешней среде и наличием корпоративных ценностей».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0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Миссия банка </a:t>
            </a:r>
            <a:r>
              <a:rPr lang="ru-RU" sz="2000" dirty="0"/>
              <a:t>- </a:t>
            </a:r>
            <a:r>
              <a:rPr lang="ru-RU" sz="2000" b="1" i="1" dirty="0"/>
              <a:t>философия и смысл существования банка, формулировка ценностей банковского бизнеса</a:t>
            </a:r>
            <a:r>
              <a:rPr lang="ru-RU" sz="2000" dirty="0"/>
              <a:t>.</a:t>
            </a:r>
            <a:r>
              <a:rPr lang="ru-RU" sz="2000" b="1" i="1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76470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Философия банка </a:t>
            </a:r>
            <a:r>
              <a:rPr lang="ru-RU" sz="2000" b="1" i="1" dirty="0"/>
              <a:t>- перечень этических ценностей, которые банк разделяет и которым будет добровольно следовать в отношениях с участниками, сотрудниками, партнёрами, регулирующими органами и другими связанными с его деятельностью лицами.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008" y="4293096"/>
            <a:ext cx="892899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</a:rPr>
              <a:t>Другие формулировки этических ценностей философии  банка:</a:t>
            </a:r>
          </a:p>
          <a:p>
            <a:r>
              <a:rPr lang="ru-RU" b="1" i="1" dirty="0"/>
              <a:t>- банк стремится к наивысшим стандартам обслуживания клиентов, защищает интересы каждого клиента, гарантируя каждому клиенту конфиденциальность;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5008" y="5373216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соблюдает законы, этические нормы и правила честного ведения бизнеса, безусловно исполняет свои обязательства и дорожит своей репутацией;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008" y="602128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не финансирует экологически вредные и социально опасные производства, проекты и программы …   и </a:t>
            </a:r>
            <a:r>
              <a:rPr lang="ru-RU" b="1" i="1" dirty="0" err="1"/>
              <a:t>т.п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2060848"/>
            <a:ext cx="864096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/>
            <a:r>
              <a:rPr lang="ru-RU" sz="2000" b="1" dirty="0">
                <a:solidFill>
                  <a:srgbClr val="C00000"/>
                </a:solidFill>
              </a:rPr>
              <a:t>Философия Сбербанка:</a:t>
            </a:r>
            <a:r>
              <a:rPr lang="ru-RU" sz="2000" dirty="0"/>
              <a:t> «</a:t>
            </a:r>
            <a:r>
              <a:rPr lang="ru-RU" sz="2000" b="1" i="1" dirty="0"/>
              <a:t>Миссия банка устанавливает амбициозную цель наших устремлений — стать одной из лучших финансовых компаний мира — и подчеркивает, насколько важны для Сбербанка его сотрудники, и насколько реализация его целей невозможна без реализации их личных и профессиональных целей. Высокие цели достигаются командой единомышленников, которых объединяет общая система ценностей».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3808" y="1124744"/>
            <a:ext cx="331236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Анализ конкурентной среды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33265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Схема процесса разработки и уточнения стратегии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284984"/>
            <a:ext cx="2880320" cy="86409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3284984"/>
            <a:ext cx="288032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7784" y="4725144"/>
            <a:ext cx="3816424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71800" y="479715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Выполнение стратегии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27784" y="5877272"/>
            <a:ext cx="367240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27784" y="58772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Контроль и уточнение стратегии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34290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Выбор стратегии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600" y="33569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Формулировка миссии, и философии банка</a:t>
            </a:r>
          </a:p>
        </p:txBody>
      </p:sp>
      <p:cxnSp>
        <p:nvCxnSpPr>
          <p:cNvPr id="26" name="Прямая со стрелкой 25"/>
          <p:cNvCxnSpPr>
            <a:stCxn id="7" idx="3"/>
            <a:endCxn id="8" idx="1"/>
          </p:cNvCxnSpPr>
          <p:nvPr/>
        </p:nvCxnSpPr>
        <p:spPr>
          <a:xfrm flipV="1">
            <a:off x="3851920" y="3681028"/>
            <a:ext cx="1584176" cy="360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020272" y="2564904"/>
            <a:ext cx="0" cy="720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716016" y="4077072"/>
            <a:ext cx="792088" cy="64807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499992" y="5229200"/>
            <a:ext cx="0" cy="648072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051720" y="2564904"/>
            <a:ext cx="0" cy="720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915816" y="2204864"/>
            <a:ext cx="324036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43808" y="2204864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Определение стратегических целей и задач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051720" y="2564904"/>
            <a:ext cx="864096" cy="609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5" idx="3"/>
          </p:cNvCxnSpPr>
          <p:nvPr/>
        </p:nvCxnSpPr>
        <p:spPr>
          <a:xfrm>
            <a:off x="6228184" y="2558807"/>
            <a:ext cx="792088" cy="609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427984" y="1700808"/>
            <a:ext cx="0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49275" y="980729"/>
            <a:ext cx="8321770" cy="1512167"/>
          </a:xfrm>
        </p:spPr>
        <p:txBody>
          <a:bodyPr>
            <a:normAutofit fontScale="25000" lnSpcReduction="20000"/>
          </a:bodyPr>
          <a:lstStyle/>
          <a:p>
            <a:endParaRPr lang="ru-RU" sz="1800" dirty="0">
              <a:solidFill>
                <a:schemeClr val="tx1"/>
              </a:solidFill>
              <a:latin typeface="News Gothic MT"/>
              <a:cs typeface="Times New Roman" pitchFamily="18" charset="0"/>
            </a:endParaRPr>
          </a:p>
          <a:p>
            <a:pPr marL="0" indent="27305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800" b="1" dirty="0">
                <a:solidFill>
                  <a:srgbClr val="C00000"/>
                </a:solidFill>
              </a:rPr>
              <a:t>SWOT-анализ:</a:t>
            </a:r>
          </a:p>
          <a:p>
            <a:pPr marL="0" indent="27305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800" i="1" dirty="0">
                <a:solidFill>
                  <a:schemeClr val="tx1"/>
                </a:solidFill>
              </a:rPr>
              <a:t>исследование сильных и слабых сторон бизнеса и определение возможностей успешного функционирования банка в сложившихся и прогнозируемых условиях рынка.</a:t>
            </a:r>
            <a:endParaRPr lang="ru-RU" sz="88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675" y="260649"/>
            <a:ext cx="81693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Методы стратегического анализа конкурентной среды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675" y="2564904"/>
            <a:ext cx="7889875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200" b="1" dirty="0" err="1">
                <a:solidFill>
                  <a:srgbClr val="C00000"/>
                </a:solidFill>
              </a:rPr>
              <a:t>S</a:t>
            </a:r>
            <a:r>
              <a:rPr lang="ru-RU" sz="2200" b="1" dirty="0" err="1"/>
              <a:t>trengths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сильные стороны</a:t>
            </a:r>
          </a:p>
          <a:p>
            <a:pPr>
              <a:lnSpc>
                <a:spcPct val="110000"/>
              </a:lnSpc>
            </a:pPr>
            <a:r>
              <a:rPr lang="ru-RU" sz="2200" b="1" dirty="0" err="1">
                <a:solidFill>
                  <a:srgbClr val="C00000"/>
                </a:solidFill>
              </a:rPr>
              <a:t>W</a:t>
            </a:r>
            <a:r>
              <a:rPr lang="ru-RU" sz="2200" b="1" dirty="0" err="1"/>
              <a:t>eaknesses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слабые стороны </a:t>
            </a:r>
          </a:p>
          <a:p>
            <a:pPr>
              <a:lnSpc>
                <a:spcPct val="11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 err="1">
                <a:solidFill>
                  <a:srgbClr val="C00000"/>
                </a:solidFill>
              </a:rPr>
              <a:t>O</a:t>
            </a:r>
            <a:r>
              <a:rPr lang="ru-RU" sz="2200" b="1" dirty="0" err="1"/>
              <a:t>pportunities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возможности (внешней среды)</a:t>
            </a:r>
          </a:p>
          <a:p>
            <a:pPr>
              <a:lnSpc>
                <a:spcPct val="110000"/>
              </a:lnSpc>
            </a:pP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200" b="1" dirty="0" err="1">
                <a:solidFill>
                  <a:srgbClr val="C00000"/>
                </a:solidFill>
              </a:rPr>
              <a:t>T</a:t>
            </a:r>
            <a:r>
              <a:rPr lang="ru-RU" sz="2200" b="1" dirty="0" err="1"/>
              <a:t>hreats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– угрозы (внешней среды)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60648"/>
            <a:ext cx="727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solidFill>
                  <a:srgbClr val="C00000"/>
                </a:solidFill>
              </a:rPr>
              <a:t>Схема </a:t>
            </a:r>
            <a:r>
              <a:rPr lang="en-US" sz="2200" dirty="0">
                <a:solidFill>
                  <a:srgbClr val="C00000"/>
                </a:solidFill>
              </a:rPr>
              <a:t>SWOT-</a:t>
            </a:r>
            <a:r>
              <a:rPr lang="ru-RU" sz="2200" dirty="0">
                <a:solidFill>
                  <a:srgbClr val="C00000"/>
                </a:solidFill>
              </a:rPr>
              <a:t>анализ</a:t>
            </a:r>
            <a:r>
              <a:rPr lang="en-US" sz="2200" dirty="0">
                <a:solidFill>
                  <a:srgbClr val="C00000"/>
                </a:solidFill>
              </a:rPr>
              <a:t>a</a:t>
            </a:r>
            <a:r>
              <a:rPr lang="ru-RU" sz="2200" dirty="0">
                <a:solidFill>
                  <a:srgbClr val="C00000"/>
                </a:solidFill>
              </a:rPr>
              <a:t> конкурентной среды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1124744"/>
            <a:ext cx="2736304" cy="14401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7584" y="1124744"/>
            <a:ext cx="2592288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/>
              <a:t>Анализ внешней среды (окружения):</a:t>
            </a:r>
          </a:p>
          <a:p>
            <a:pPr indent="176213">
              <a:lnSpc>
                <a:spcPct val="110000"/>
              </a:lnSpc>
            </a:pPr>
            <a:r>
              <a:rPr lang="ru-RU" b="1" i="1" dirty="0"/>
              <a:t> - </a:t>
            </a:r>
            <a:r>
              <a:rPr lang="ru-RU" b="1" i="1" dirty="0" err="1"/>
              <a:t>макроуровень</a:t>
            </a:r>
            <a:endParaRPr lang="ru-RU" b="1" i="1" dirty="0"/>
          </a:p>
          <a:p>
            <a:pPr indent="176213">
              <a:lnSpc>
                <a:spcPct val="110000"/>
              </a:lnSpc>
            </a:pPr>
            <a:r>
              <a:rPr lang="ru-RU" b="1" i="1" dirty="0"/>
              <a:t>- </a:t>
            </a:r>
            <a:r>
              <a:rPr lang="ru-RU" b="1" i="1" dirty="0" err="1"/>
              <a:t>микроуровень</a:t>
            </a:r>
            <a:endParaRPr lang="ru-RU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1124744"/>
            <a:ext cx="3024336" cy="14401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20072" y="126876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Анализ внутренней среды </a:t>
            </a:r>
          </a:p>
          <a:p>
            <a:pPr algn="ctr"/>
            <a:r>
              <a:rPr lang="ru-RU" sz="2000" dirty="0"/>
              <a:t>(потенциала банка)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3284984"/>
            <a:ext cx="266429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9592" y="3284984"/>
            <a:ext cx="25922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Выявление и оценка:</a:t>
            </a:r>
          </a:p>
          <a:p>
            <a:pPr indent="176213">
              <a:buFontTx/>
              <a:buChar char="-"/>
            </a:pPr>
            <a:r>
              <a:rPr lang="ru-RU" b="1" i="1" dirty="0"/>
              <a:t> благоприятных возможностей;</a:t>
            </a:r>
          </a:p>
          <a:p>
            <a:pPr indent="176213">
              <a:buFontTx/>
              <a:buChar char="-"/>
            </a:pPr>
            <a:r>
              <a:rPr lang="ru-RU" b="1" i="1" dirty="0"/>
              <a:t> угроз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3284984"/>
            <a:ext cx="2952328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220072" y="3356992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Выявление и оценка:</a:t>
            </a:r>
          </a:p>
          <a:p>
            <a:r>
              <a:rPr lang="ru-RU" b="1" i="1" dirty="0"/>
              <a:t>- сильных сторон банка</a:t>
            </a:r>
          </a:p>
          <a:p>
            <a:r>
              <a:rPr lang="ru-RU" b="1" i="1" dirty="0"/>
              <a:t>- слабых сторон банка</a:t>
            </a:r>
          </a:p>
        </p:txBody>
      </p:sp>
      <p:sp>
        <p:nvSpPr>
          <p:cNvPr id="13" name="Рамка 12"/>
          <p:cNvSpPr/>
          <p:nvPr/>
        </p:nvSpPr>
        <p:spPr>
          <a:xfrm>
            <a:off x="2123728" y="5013176"/>
            <a:ext cx="5112568" cy="1296144"/>
          </a:xfrm>
          <a:prstGeom prst="frame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3768" y="5373216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solidFill>
                  <a:srgbClr val="7030A0"/>
                </a:solidFill>
              </a:rPr>
              <a:t>Определение стратегической позиции банка</a:t>
            </a:r>
          </a:p>
        </p:txBody>
      </p:sp>
      <p:sp>
        <p:nvSpPr>
          <p:cNvPr id="16" name="Стрелка влево 15"/>
          <p:cNvSpPr/>
          <p:nvPr/>
        </p:nvSpPr>
        <p:spPr>
          <a:xfrm rot="19219889">
            <a:off x="3507321" y="894912"/>
            <a:ext cx="663793" cy="83815"/>
          </a:xfrm>
          <a:prstGeom prst="lef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13587546">
            <a:off x="4304856" y="937119"/>
            <a:ext cx="709718" cy="69241"/>
          </a:xfrm>
          <a:prstGeom prst="lef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5400000">
            <a:off x="1856268" y="2801500"/>
            <a:ext cx="46291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с вырезом 18"/>
          <p:cNvSpPr/>
          <p:nvPr/>
        </p:nvSpPr>
        <p:spPr>
          <a:xfrm rot="5400000">
            <a:off x="6392772" y="2832364"/>
            <a:ext cx="46291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 rot="7816534">
            <a:off x="4664580" y="4632564"/>
            <a:ext cx="46291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>
          <a:xfrm rot="2677088">
            <a:off x="3440444" y="4632564"/>
            <a:ext cx="462912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737D1-2D3A-4700-8087-E8028B3388E7}" type="slidenum">
              <a:rPr lang="ru-RU" sz="1600" smtClean="0"/>
              <a:pPr>
                <a:defRPr/>
              </a:pPr>
              <a:t>11</a:t>
            </a:fld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14650" y="0"/>
            <a:ext cx="6741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Базовая конструкция матрицы стратегических позиций банка</a:t>
            </a:r>
          </a:p>
        </p:txBody>
      </p:sp>
      <p:graphicFrame>
        <p:nvGraphicFramePr>
          <p:cNvPr id="7" name="Group 1140"/>
          <p:cNvGraphicFramePr>
            <a:graphicFrameLocks/>
          </p:cNvGraphicFramePr>
          <p:nvPr/>
        </p:nvGraphicFramePr>
        <p:xfrm>
          <a:off x="251519" y="908721"/>
          <a:ext cx="8565909" cy="5616624"/>
        </p:xfrm>
        <a:graphic>
          <a:graphicData uri="http://schemas.openxmlformats.org/drawingml/2006/table">
            <a:tbl>
              <a:tblPr/>
              <a:tblGrid>
                <a:gridCol w="616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7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7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876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5777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78377" marR="78377" marT="41148" marB="41148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78377" marR="78377" marT="41148" marB="4114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Позиция внутренней финансовой среды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777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78377" marR="78377" marT="41148" marB="4114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78377" marR="78377" marT="41148" marB="4114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Сильная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Нейтральная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Слабая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5464">
                <a:tc rowSpan="2"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Влияние внешней среды</a:t>
                      </a:r>
                    </a:p>
                  </a:txBody>
                  <a:tcPr marL="78377" marR="78377" marT="41148" marB="41148" vert="eaVert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Благоприятные возможности</a:t>
                      </a:r>
                    </a:p>
                  </a:txBody>
                  <a:tcPr marL="78377" marR="78377" marT="41148" marB="41148"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С-1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«Сила  и возможности»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С-2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8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«Стабильность и возможности»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С-3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 возможности»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96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Угрозы</a:t>
                      </a:r>
                    </a:p>
                  </a:txBody>
                  <a:tcPr marL="78377" marR="78377" marT="41148" marB="41148"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С-4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«Сила 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 угрозы»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С-5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«Стабильность и угрозы»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С-6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 угрозы»</a:t>
                      </a:r>
                    </a:p>
                  </a:txBody>
                  <a:tcPr marL="78377" marR="78377" marT="41148" marB="411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737D1-2D3A-4700-8087-E8028B3388E7}" type="slidenum">
              <a:rPr lang="ru-RU" sz="1600" smtClean="0"/>
              <a:pPr>
                <a:defRPr/>
              </a:pPr>
              <a:t>12</a:t>
            </a:fld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696036" y="476673"/>
            <a:ext cx="81923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FF0000"/>
                </a:solidFill>
              </a:rPr>
              <a:t>С1 </a:t>
            </a:r>
            <a:r>
              <a:rPr lang="ru-RU" sz="2200" i="1" dirty="0"/>
              <a:t>– силы внутренней среды позволяют с наибольшей выгодой использовать благоприятные возможности внешней среды, </a:t>
            </a:r>
          </a:p>
          <a:p>
            <a:r>
              <a:rPr lang="ru-RU" sz="2200" i="1" dirty="0">
                <a:solidFill>
                  <a:srgbClr val="7900F2"/>
                </a:solidFill>
              </a:rPr>
              <a:t>      </a:t>
            </a:r>
            <a:r>
              <a:rPr lang="ru-RU" sz="2200" i="1" dirty="0">
                <a:solidFill>
                  <a:srgbClr val="FF0000"/>
                </a:solidFill>
              </a:rPr>
              <a:t>- характеристика банка:</a:t>
            </a:r>
            <a:r>
              <a:rPr lang="ru-RU" sz="2200" b="1" i="1" dirty="0">
                <a:solidFill>
                  <a:srgbClr val="FF0000"/>
                </a:solidFill>
              </a:rPr>
              <a:t> </a:t>
            </a:r>
            <a:r>
              <a:rPr lang="ru-RU" sz="2200" b="1" i="1" dirty="0">
                <a:solidFill>
                  <a:srgbClr val="7030A0"/>
                </a:solidFill>
              </a:rPr>
              <a:t>конкурентоспособный банк в благоприятной рыночной  среде</a:t>
            </a:r>
            <a:endParaRPr lang="ru-RU" sz="22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036" y="0"/>
            <a:ext cx="7997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Интерпретация стратегических позиций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35" y="2210544"/>
            <a:ext cx="8192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FF0000"/>
                </a:solidFill>
              </a:rPr>
              <a:t>С4</a:t>
            </a:r>
            <a:r>
              <a:rPr lang="ru-RU" sz="2200" i="1" dirty="0"/>
              <a:t> -  силы внутренней среды  позволяют противостоять внешним угрозам, </a:t>
            </a:r>
          </a:p>
          <a:p>
            <a:r>
              <a:rPr lang="ru-RU" sz="2200" i="1" dirty="0">
                <a:solidFill>
                  <a:srgbClr val="7900F2"/>
                </a:solidFill>
              </a:rPr>
              <a:t>     </a:t>
            </a:r>
            <a:r>
              <a:rPr lang="ru-RU" sz="2200" i="1" dirty="0">
                <a:solidFill>
                  <a:srgbClr val="FF0000"/>
                </a:solidFill>
              </a:rPr>
              <a:t>- характеристика банка: </a:t>
            </a:r>
            <a:r>
              <a:rPr lang="ru-RU" sz="2200" b="1" i="1" dirty="0">
                <a:solidFill>
                  <a:srgbClr val="7030A0"/>
                </a:solidFill>
              </a:rPr>
              <a:t>сильный банк в рискованной среде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036" y="3466532"/>
            <a:ext cx="81923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FF0000"/>
                </a:solidFill>
              </a:rPr>
              <a:t>С3</a:t>
            </a:r>
            <a:r>
              <a:rPr lang="ru-RU" sz="2200" i="1" dirty="0"/>
              <a:t>  -  слабости ограничивают возможности банка, предоставляемые  внешней средой, </a:t>
            </a:r>
          </a:p>
          <a:p>
            <a:r>
              <a:rPr lang="ru-RU" sz="2200" i="1" dirty="0">
                <a:solidFill>
                  <a:srgbClr val="7900F2"/>
                </a:solidFill>
              </a:rPr>
              <a:t>     </a:t>
            </a:r>
            <a:r>
              <a:rPr lang="ru-RU" sz="2200" i="1" dirty="0">
                <a:solidFill>
                  <a:srgbClr val="FF0000"/>
                </a:solidFill>
              </a:rPr>
              <a:t>- характеристика банка: </a:t>
            </a:r>
            <a:r>
              <a:rPr lang="ru-RU" sz="2200" b="1" i="1" dirty="0">
                <a:solidFill>
                  <a:srgbClr val="7030A0"/>
                </a:solidFill>
              </a:rPr>
              <a:t>слабый банк, не способный воспользоваться благоприятными условиями внешней среды</a:t>
            </a:r>
            <a:endParaRPr lang="ru-RU" sz="22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035" y="4967785"/>
            <a:ext cx="7997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С6 </a:t>
            </a:r>
            <a:r>
              <a:rPr lang="ru-RU" sz="2200" i="1" dirty="0"/>
              <a:t>-  слабости внутренней среды  увеличивают опасность наступления критической ситуации для банка,      </a:t>
            </a:r>
          </a:p>
          <a:p>
            <a:r>
              <a:rPr lang="ru-RU" sz="2200" i="1" dirty="0"/>
              <a:t>     </a:t>
            </a:r>
            <a:r>
              <a:rPr lang="ru-RU" sz="2200" i="1" dirty="0">
                <a:solidFill>
                  <a:srgbClr val="FF0000"/>
                </a:solidFill>
              </a:rPr>
              <a:t>- характеристика банка: </a:t>
            </a:r>
            <a:r>
              <a:rPr lang="ru-RU" sz="2200" b="1" i="1" dirty="0">
                <a:solidFill>
                  <a:srgbClr val="7030A0"/>
                </a:solidFill>
              </a:rPr>
              <a:t>слабый банк в рискованной среде.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568952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Стратегические цели ПАО РСХБ на среднесрочную перспективу: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- обеспечение лидирующей позиции в кредитовании и обслуживании аграрно-промышленного комплекса и смежных отраслей, включая увеличение рыночной доли в кредитовании сезонных работ и проектном финансировании;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- диверсификация источников дохода путем укрепления позиции Банка в кредитовании и обслуживании приоритетных отраслей и сегментов экономики РФ и населения;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- укрепление позиций банка как эффективного, надежного и высокотехнологичного финансового института.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4293096"/>
            <a:ext cx="864096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Ключевые цели стратегического плана развития бизнеса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BNP Paribas</a:t>
            </a:r>
            <a:r>
              <a:rPr lang="ru-RU" sz="2000" b="1" dirty="0">
                <a:solidFill>
                  <a:srgbClr val="FF0000"/>
                </a:solidFill>
              </a:rPr>
              <a:t> на 2017-2020 </a:t>
            </a:r>
            <a:r>
              <a:rPr lang="ru-RU" sz="2000" b="1" dirty="0" err="1">
                <a:solidFill>
                  <a:srgbClr val="FF0000"/>
                </a:solidFill>
              </a:rPr>
              <a:t>гг</a:t>
            </a:r>
            <a:r>
              <a:rPr lang="ru-RU" sz="2000" b="1" dirty="0">
                <a:solidFill>
                  <a:srgbClr val="FF0000"/>
                </a:solidFill>
              </a:rPr>
              <a:t>: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sz="2000" dirty="0"/>
              <a:t> Ежегодный рост выручки ≥ 2,5%</a:t>
            </a:r>
          </a:p>
          <a:p>
            <a:pPr>
              <a:buFontTx/>
              <a:buChar char="-"/>
            </a:pPr>
            <a:r>
              <a:rPr lang="ru-RU" sz="2000" dirty="0"/>
              <a:t> Ежегодный рост чистого дохода ≥ 6,5%</a:t>
            </a:r>
          </a:p>
          <a:p>
            <a:pPr>
              <a:buFontTx/>
              <a:buChar char="-"/>
            </a:pPr>
            <a:r>
              <a:rPr lang="ru-RU" sz="2000" dirty="0"/>
              <a:t> Рентабельность к 2020 году - 10%</a:t>
            </a:r>
          </a:p>
          <a:p>
            <a:r>
              <a:rPr lang="ru-RU" sz="2000" dirty="0"/>
              <a:t>- Коэффициент платежеспособности к 2020 году  - 12%  </a:t>
            </a:r>
          </a:p>
          <a:p>
            <a:r>
              <a:rPr lang="ru-RU" sz="2000" dirty="0"/>
              <a:t>- Коэффициент выплаты дивидендов к 2020 году – 50%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0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Этап определения стратегических целей и задач </a:t>
            </a:r>
          </a:p>
          <a:p>
            <a:pPr algn="r"/>
            <a:r>
              <a:rPr lang="ru-RU" b="1" i="1" dirty="0"/>
              <a:t>Примеры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</a:p>
          <a:p>
            <a:pPr algn="ctr"/>
            <a:r>
              <a:rPr lang="ru-RU" sz="2200" b="1" dirty="0">
                <a:solidFill>
                  <a:srgbClr val="7030A0"/>
                </a:solidFill>
              </a:rPr>
              <a:t>Приоритеты (стратегические цели) развития группы ВТБ на 2017—19 гг.: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764704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FF0000"/>
                </a:solidFill>
              </a:rPr>
              <a:t>①</a:t>
            </a:r>
            <a:r>
              <a:rPr lang="ru-RU" sz="2000" i="1" dirty="0"/>
              <a:t> Повышение рентабельности бизнеса — рост прибыли до более чем 200 млрд. руб. по итогам 2019 года:</a:t>
            </a:r>
          </a:p>
          <a:p>
            <a:pPr indent="176213"/>
            <a:r>
              <a:rPr lang="ru-RU" sz="2000" i="1" dirty="0"/>
              <a:t>→  ц</a:t>
            </a:r>
            <a:r>
              <a:rPr lang="ru-RU" sz="2000" dirty="0"/>
              <a:t>елевой ROE планируется на уровне около 13–14%, </a:t>
            </a:r>
          </a:p>
          <a:p>
            <a:pPr indent="176213"/>
            <a:r>
              <a:rPr lang="ru-RU" sz="2000" dirty="0"/>
              <a:t>→ показатель эффективности расходов (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/>
              <a:t>income</a:t>
            </a:r>
            <a:r>
              <a:rPr lang="ru-RU" sz="2000" dirty="0"/>
              <a:t> </a:t>
            </a:r>
            <a:r>
              <a:rPr lang="ru-RU" sz="2000" dirty="0" err="1"/>
              <a:t>ratio</a:t>
            </a:r>
            <a:r>
              <a:rPr lang="ru-RU" sz="2000" dirty="0"/>
              <a:t>) - около 40%,</a:t>
            </a:r>
          </a:p>
          <a:p>
            <a:pPr indent="176213"/>
            <a:r>
              <a:rPr lang="ru-RU" sz="2000" dirty="0"/>
              <a:t>→ рост кредитного портфеля на уровне не менее 10% в год.</a:t>
            </a:r>
            <a:endParaRPr lang="ru-RU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492896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② </a:t>
            </a:r>
            <a:r>
              <a:rPr lang="ru-RU" sz="2000" i="1" dirty="0"/>
              <a:t>Интеграция банковского бизнеса — объединение Банка ВТБ и ВТБ24 не позднее января 2018 года и построение единого универсального банка:</a:t>
            </a:r>
            <a:r>
              <a:rPr lang="ru-RU" sz="2000" dirty="0"/>
              <a:t> </a:t>
            </a:r>
          </a:p>
          <a:p>
            <a:pPr indent="176213"/>
            <a:r>
              <a:rPr lang="ru-RU" sz="2000" dirty="0"/>
              <a:t>→ создание единой </a:t>
            </a:r>
            <a:r>
              <a:rPr lang="ru-RU" sz="2000" dirty="0" err="1"/>
              <a:t>высококонкурентной</a:t>
            </a:r>
            <a:r>
              <a:rPr lang="ru-RU" sz="2000" dirty="0"/>
              <a:t> структуры, которая обеспечит эффективное взаимодействие </a:t>
            </a:r>
            <a:r>
              <a:rPr lang="ru-RU" sz="2000" dirty="0" err="1"/>
              <a:t>бизнес-линий</a:t>
            </a:r>
            <a:r>
              <a:rPr lang="ru-RU" sz="2000" dirty="0"/>
              <a:t> в решении совместных задач; </a:t>
            </a:r>
          </a:p>
          <a:p>
            <a:pPr indent="176213"/>
            <a:r>
              <a:rPr lang="ru-RU" sz="2000" dirty="0"/>
              <a:t>→ значительная оптимизация расходов и улучшение финансовых показатели Группы в целом.</a:t>
            </a:r>
            <a:endParaRPr lang="ru-RU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5157192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i="1" dirty="0">
                <a:solidFill>
                  <a:srgbClr val="FF0000"/>
                </a:solidFill>
              </a:rPr>
              <a:t>③</a:t>
            </a:r>
            <a:r>
              <a:rPr lang="ru-RU" sz="2000" i="1" dirty="0"/>
              <a:t> Модернизация — рывок в развитии современного </a:t>
            </a:r>
            <a:r>
              <a:rPr lang="ru-RU" sz="2000" i="1" dirty="0" err="1"/>
              <a:t>клиентоориентированного</a:t>
            </a:r>
            <a:r>
              <a:rPr lang="ru-RU" sz="2000" i="1" dirty="0"/>
              <a:t> банка за счет масштабной технологической трансформации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71296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Более конкретные стратегические  задачи и целевые ориентиры группы ВТБ в стратегии 2017-2019:</a:t>
            </a:r>
          </a:p>
          <a:p>
            <a:r>
              <a:rPr lang="ru-RU" sz="2000" b="1" dirty="0"/>
              <a:t>-  по розничному бизнесу - </a:t>
            </a:r>
            <a:r>
              <a:rPr lang="ru-RU" sz="2000" dirty="0"/>
              <a:t> рост в этом сегменте бизнеса быстрее рынка,  задача повысить доли рынка по всем ключевым показателям работы с физическими лицами. Это позволит увеличить долю физических лиц в кредитном портфеле с 20% до 30%, а в обязательствах — с 30% до 40% и т.д.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- по корпоративно-инвестиционному бизнесу - </a:t>
            </a:r>
            <a:r>
              <a:rPr lang="ru-RU" sz="2000" dirty="0"/>
              <a:t>рост кредитования — не ниже рынка (около 8% в год) с адаптацией отраслевой структуры портфеля в соответствии с установленными приоритетами; диверсификация клиентской базы за счет более конкурентоспособного ценообразования; развитие продуктов и расширение географии бизнеса торгово-экспортного финансирования; сохранение лидирующих позиций на рынке </a:t>
            </a:r>
            <a:r>
              <a:rPr lang="ru-RU" sz="2000" dirty="0" err="1"/>
              <a:t>инвестиционно-банковского</a:t>
            </a:r>
            <a:r>
              <a:rPr lang="ru-RU" sz="2000" dirty="0"/>
              <a:t> обслуживания в РФ.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- по среднему бизнесу - </a:t>
            </a:r>
            <a:r>
              <a:rPr lang="ru-RU" sz="2000" dirty="0"/>
              <a:t> существенное расширение клиентской базы и опережающий рост транзакционного бизнеса — остатков на счетах клиентов и </a:t>
            </a:r>
            <a:r>
              <a:rPr lang="ru-RU" sz="2000" dirty="0" err="1"/>
              <a:t>безрисковых</a:t>
            </a:r>
            <a:r>
              <a:rPr lang="ru-RU" sz="2000" dirty="0"/>
              <a:t> комиссионных доходов — запланирован рост, опережающий динамику рынка по данным продуктам почти в 3 и 4 раза, соответственно.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Этап стратегического планирования: выбор вида стратегии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692696"/>
            <a:ext cx="8856984" cy="369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Классификация стратегий управления банковской деятельностью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1. Корпоративные (базовые) стратегии:</a:t>
            </a:r>
          </a:p>
          <a:p>
            <a:pPr>
              <a:spcBef>
                <a:spcPts val="1200"/>
              </a:spcBef>
            </a:pPr>
            <a:r>
              <a:rPr lang="ru-RU" b="1" i="1" dirty="0"/>
              <a:t>1.1. </a:t>
            </a:r>
            <a:r>
              <a:rPr lang="ru-RU" sz="2000" b="1" i="1" dirty="0"/>
              <a:t>Стратегия ускоренного (концентрированного) роста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420888"/>
            <a:ext cx="78488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i="1" dirty="0"/>
              <a:t>1.2. Стратегия ограниченного роста (через интегрирование и</a:t>
            </a:r>
            <a:r>
              <a:rPr lang="en-US" sz="2000" b="1" i="1" dirty="0"/>
              <a:t>/</a:t>
            </a:r>
            <a:r>
              <a:rPr lang="ru-RU" sz="2000" b="1" i="1" dirty="0"/>
              <a:t>или диверсификацию)</a:t>
            </a:r>
          </a:p>
          <a:p>
            <a:pPr>
              <a:lnSpc>
                <a:spcPct val="120000"/>
              </a:lnSpc>
            </a:pPr>
            <a:r>
              <a:rPr lang="ru-RU" sz="2000" b="1" i="1" dirty="0"/>
              <a:t>1.3. Стратегия сокращения (сжатия) масштабов деятельности</a:t>
            </a:r>
          </a:p>
          <a:p>
            <a:pPr>
              <a:lnSpc>
                <a:spcPct val="120000"/>
              </a:lnSpc>
            </a:pPr>
            <a:r>
              <a:rPr lang="ru-RU" sz="2000" b="1" i="1" dirty="0"/>
              <a:t>1.4. Стратегия комбинирования динамики и стадий развития</a:t>
            </a:r>
          </a:p>
          <a:p>
            <a:endParaRPr lang="ru-RU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365105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1" dirty="0"/>
          </a:p>
          <a:p>
            <a:r>
              <a:rPr lang="ru-RU" sz="2400" b="1" i="1" dirty="0"/>
              <a:t> </a:t>
            </a:r>
          </a:p>
          <a:p>
            <a:endParaRPr lang="ru-RU" sz="2400" dirty="0"/>
          </a:p>
          <a:p>
            <a:endParaRPr lang="ru-RU" sz="2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260648"/>
            <a:ext cx="792088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endParaRPr lang="ru-RU" sz="2000" b="1" i="1" dirty="0"/>
          </a:p>
          <a:p>
            <a:pPr algn="ctr"/>
            <a:r>
              <a:rPr lang="ru-RU" sz="2200" b="1" dirty="0">
                <a:solidFill>
                  <a:srgbClr val="7030A0"/>
                </a:solidFill>
              </a:rPr>
              <a:t>2. Функциональные </a:t>
            </a:r>
            <a:r>
              <a:rPr lang="ru-RU" sz="2200" b="1" dirty="0" err="1">
                <a:solidFill>
                  <a:srgbClr val="7030A0"/>
                </a:solidFill>
              </a:rPr>
              <a:t>внутрибанковские</a:t>
            </a:r>
            <a:r>
              <a:rPr lang="ru-RU" sz="2200" b="1" dirty="0">
                <a:solidFill>
                  <a:srgbClr val="7030A0"/>
                </a:solidFill>
              </a:rPr>
              <a:t> стратегии:</a:t>
            </a:r>
          </a:p>
          <a:p>
            <a:pPr>
              <a:spcBef>
                <a:spcPts val="600"/>
              </a:spcBef>
            </a:pPr>
            <a:r>
              <a:rPr lang="ru-RU" sz="2000" b="1" i="1" dirty="0"/>
              <a:t>2.1. Кредитно-инвестиционная стратегия</a:t>
            </a:r>
          </a:p>
          <a:p>
            <a:r>
              <a:rPr lang="ru-RU" sz="2000" b="1" i="1" dirty="0"/>
              <a:t>2.2. Депозитно-аккумуляционная стратегия</a:t>
            </a:r>
          </a:p>
          <a:p>
            <a:r>
              <a:rPr lang="ru-RU" sz="2000" b="1" i="1" dirty="0"/>
              <a:t>2.3. Стратегия управления банковскими рисками.</a:t>
            </a:r>
          </a:p>
          <a:p>
            <a:r>
              <a:rPr lang="ru-RU" sz="2000" b="1" i="1" dirty="0"/>
              <a:t>2.4. Стратегия обеспечения ликвидности</a:t>
            </a:r>
          </a:p>
          <a:p>
            <a:pPr>
              <a:lnSpc>
                <a:spcPct val="110000"/>
              </a:lnSpc>
            </a:pPr>
            <a:r>
              <a:rPr lang="ru-RU" sz="2000" b="1" i="1" dirty="0"/>
              <a:t>2.5. Процентно-ценовая стратегия</a:t>
            </a:r>
          </a:p>
          <a:p>
            <a:pPr>
              <a:lnSpc>
                <a:spcPct val="110000"/>
              </a:lnSpc>
            </a:pPr>
            <a:r>
              <a:rPr lang="ru-RU" sz="2000" b="1" i="1" dirty="0"/>
              <a:t>2.6. Маркетинговая стратегия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2" y="3645024"/>
            <a:ext cx="6120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3.1. Информационно-технологическая стратегия</a:t>
            </a:r>
          </a:p>
          <a:p>
            <a:r>
              <a:rPr lang="ru-RU" sz="2000" b="1" i="1" dirty="0"/>
              <a:t>3.2. Интеграционная (региональная) стратегия</a:t>
            </a:r>
          </a:p>
          <a:p>
            <a:r>
              <a:rPr lang="ru-RU" sz="2000" b="1" i="1" dirty="0"/>
              <a:t>3.3. Организационная стратегия </a:t>
            </a:r>
          </a:p>
          <a:p>
            <a:r>
              <a:rPr lang="ru-RU" sz="2000" b="1" i="1" dirty="0"/>
              <a:t>3.4. Стратегия управления персоналом </a:t>
            </a:r>
          </a:p>
          <a:p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212976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3. Стратегии обеспечения банковской деятельности:</a:t>
            </a:r>
            <a:endParaRPr lang="ru-RU" sz="2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3568" y="260648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Разработка частных стратегий развития позволяет банку:</a:t>
            </a:r>
          </a:p>
          <a:p>
            <a:endParaRPr lang="ru-RU" dirty="0"/>
          </a:p>
          <a:p>
            <a:r>
              <a:rPr lang="ru-RU" sz="2000" b="1" i="1" dirty="0"/>
              <a:t>- принимать оперативные (тактические) решения более системно и стратегически взвешенно;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1556792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- максимально согласовывать действия различных банковских подразделений и сотрудников;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76" y="2348880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- чётко разграничивать главные задачи (цели) и второстепенные задачи (цели) в ходе текущей работы руководителей;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84" y="3429000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- создавать и поддерживать позитивную репутацию банка среди его настоящих и потенциальных клиентов, инвесторов, партнёров и акционеров.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C00000"/>
                </a:solidFill>
              </a:rPr>
              <a:t>Стратегия управления является неотъемлемым звеном корпоративного управления в банках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052736"/>
            <a:ext cx="77768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Оценка стратегии развития банка относится к области стратегического риска и подлежит обязательному включению в перечень вопросов при ежегодной самооценке банками корпоративного управления.</a:t>
            </a:r>
          </a:p>
          <a:p>
            <a:pPr indent="363538">
              <a:spcBef>
                <a:spcPts val="1200"/>
              </a:spcBef>
            </a:pPr>
            <a:r>
              <a:rPr lang="ru-RU" sz="2000" dirty="0"/>
              <a:t>Проверка самооценки входит обязательным разделом в любой акт комплексной проверки банка со стороны Центрального банка РФ.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602128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3140968"/>
            <a:ext cx="7776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5100"/>
            <a:r>
              <a:rPr lang="ru-RU" altLang="ru-RU" b="1" dirty="0"/>
              <a:t>Указание Банка России от</a:t>
            </a:r>
            <a:r>
              <a:rPr lang="ru-RU" dirty="0"/>
              <a:t> </a:t>
            </a:r>
            <a:r>
              <a:rPr lang="ru-RU" b="1" dirty="0"/>
              <a:t>03.04.2017 № 4336-У </a:t>
            </a:r>
            <a:br>
              <a:rPr lang="ru-RU" dirty="0"/>
            </a:br>
            <a:r>
              <a:rPr lang="ru-RU" altLang="ru-RU" b="1" dirty="0"/>
              <a:t>«Об  оценке экономического положения банков»)</a:t>
            </a:r>
            <a:endParaRPr lang="ru-RU" b="1" i="1" dirty="0"/>
          </a:p>
          <a:p>
            <a:pPr marL="1435100">
              <a:spcBef>
                <a:spcPts val="1200"/>
              </a:spcBef>
            </a:pPr>
            <a:r>
              <a:rPr lang="ru-RU" b="1" i="1" dirty="0"/>
              <a:t>Письмо Банка России от 07.02.2007 №11-Т "О перечне вопросов для проведения кредитными организациями оценки состояния корпоративного управления«.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35292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Самооценка состояния корпоративного управления в кредитной организации.</a:t>
            </a:r>
          </a:p>
          <a:p>
            <a:r>
              <a:rPr lang="ru-RU" sz="2200" dirty="0"/>
              <a:t> Должна проводиться не реже одного раза в год Советом директоров (наблюдательным советом) по следующим направлениям:</a:t>
            </a:r>
          </a:p>
          <a:p>
            <a:r>
              <a:rPr lang="ru-RU" sz="2200" dirty="0"/>
              <a:t>- распределение полномочий между органами управления;</a:t>
            </a:r>
          </a:p>
          <a:p>
            <a:r>
              <a:rPr lang="ru-RU" sz="2200" dirty="0"/>
              <a:t>- утверждение стратегии развития кредитной организации и контроль за ее реализацией;</a:t>
            </a:r>
          </a:p>
          <a:p>
            <a:r>
              <a:rPr lang="ru-RU" sz="2200" dirty="0"/>
              <a:t>- предотвращение конфликтов интересов между участниками (акционерами) банка, исполнительными органами, служащими, кредиторами, вкладчиками и иными группами лиц;</a:t>
            </a:r>
          </a:p>
          <a:p>
            <a:r>
              <a:rPr lang="ru-RU" sz="2200" dirty="0"/>
              <a:t>- координация управления банковскими рисками;</a:t>
            </a:r>
          </a:p>
          <a:p>
            <a:r>
              <a:rPr lang="ru-RU" sz="2200" dirty="0"/>
              <a:t>- определение правил и процедур, обеспечивающих соблюдение принципов профессиональной этики;</a:t>
            </a:r>
          </a:p>
          <a:p>
            <a:r>
              <a:rPr lang="ru-RU" sz="2200" dirty="0"/>
              <a:t>- мониторинг системы внутреннего контроля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712968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Самооценка по направлению «утверждение стратегии развития кредитной организации и контроль за ее реализацией».</a:t>
            </a:r>
          </a:p>
          <a:p>
            <a:r>
              <a:rPr lang="ru-RU" sz="2200" dirty="0"/>
              <a:t>Проводится путем ответов на ряд обязательных вопросов, например, таких:</a:t>
            </a:r>
          </a:p>
          <a:p>
            <a:r>
              <a:rPr lang="ru-RU" sz="2200" dirty="0"/>
              <a:t>1) имеется ли внутренний документ, устанавливающий порядок разработки, утверждения и изменения (корректировки) стратегии;</a:t>
            </a:r>
          </a:p>
          <a:p>
            <a:r>
              <a:rPr lang="ru-RU" sz="2200" dirty="0"/>
              <a:t>2) рассматривает ли совет директоров (наблюдательный совет) приоритетные направления деятельности кредитной организации и альтернативы стратегического развития, в том числе наихудший, наилучший и наиболее вероятный варианты развития событий, соизмеряя при этом возможные последствия принимаемых решений с величиной совокупного риска, который может принять кредитная организация;</a:t>
            </a:r>
          </a:p>
          <a:p>
            <a:r>
              <a:rPr lang="ru-RU" sz="2200" dirty="0"/>
              <a:t>3) имеются ли индикаторы изменений внешней среды (законодательства, действия конкурентов, появление новых технологий и т.п.) и внутренней среды кредитной организации  (персонал, структура управления, ресурсы и т.п.), на основе которых совет директоров (наблюдательный совет) может принимать решения о переходе от одних стратегических альтернатив к другим;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4) оценивается ли адекватность стратегии развития с точки зрения ресурсов и конкурентной позиции организации;</a:t>
            </a:r>
          </a:p>
          <a:p>
            <a:r>
              <a:rPr lang="ru-RU" sz="2200" dirty="0"/>
              <a:t>5)  дает ли стратегия развития преимущества, а именно:</a:t>
            </a:r>
          </a:p>
          <a:p>
            <a:r>
              <a:rPr lang="ru-RU" sz="2200" dirty="0"/>
              <a:t>- предусмотрено ли повышение качества управления кредитной организацией, в том числе усиление координации действий и информационного взаимодействия структурных подразделений;</a:t>
            </a:r>
          </a:p>
          <a:p>
            <a:r>
              <a:rPr lang="ru-RU" sz="2200" dirty="0"/>
              <a:t>- позволяет ли стратегия прогнозировать  будущие возможности и угрозы , а также адекватно оценивать сильные и слабые стороны деятельности кредитной организации;</a:t>
            </a:r>
          </a:p>
          <a:p>
            <a:r>
              <a:rPr lang="ru-RU" sz="2200" dirty="0"/>
              <a:t>- определена ли приоритетность направлений деятельности кредитной организации;</a:t>
            </a:r>
          </a:p>
          <a:p>
            <a:r>
              <a:rPr lang="ru-RU" sz="2200" dirty="0"/>
              <a:t>- определена ли стратегией последовательность решения поставленных задач;</a:t>
            </a:r>
          </a:p>
          <a:p>
            <a:r>
              <a:rPr lang="ru-RU" sz="2200" dirty="0"/>
              <a:t>- включает ли стратегия количественные и качественные показатели, позволяющие оценивать деятельность кредитной организации в целом и ее структурных подразделений.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-99392"/>
            <a:ext cx="8640960" cy="711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Стратегия развития коммерческого банка может служить основой для разработки бизнес-планов кредитной организации. </a:t>
            </a:r>
          </a:p>
          <a:p>
            <a:pPr indent="269875"/>
            <a:r>
              <a:rPr lang="ru-RU" sz="2000" dirty="0"/>
              <a:t>Бизнес-план в обязательном порядке разрабатывается и представляется в Банк России в следующих случаях:</a:t>
            </a:r>
          </a:p>
          <a:p>
            <a:pPr indent="269875"/>
            <a:r>
              <a:rPr lang="ru-RU" sz="2000" dirty="0"/>
              <a:t>- при создании кредитной организации и выдаче ей лицензии на осуществление банковских операций;</a:t>
            </a:r>
          </a:p>
          <a:p>
            <a:pPr indent="269875"/>
            <a:r>
              <a:rPr lang="ru-RU" sz="2000" dirty="0"/>
              <a:t>- при расширении деятельности кредитной организации путем получения дополнительных лицензий на осуществление банковских операций;</a:t>
            </a:r>
          </a:p>
          <a:p>
            <a:pPr indent="269875"/>
            <a:r>
              <a:rPr lang="ru-RU" sz="2000" dirty="0"/>
              <a:t>- при реорганизации в форме выделения, разделения, преобразования. </a:t>
            </a:r>
          </a:p>
          <a:p>
            <a:pPr indent="269875">
              <a:spcBef>
                <a:spcPts val="600"/>
              </a:spcBef>
            </a:pPr>
            <a:r>
              <a:rPr lang="ru-RU" sz="2000" dirty="0"/>
              <a:t>Бизнес-план разрабатывается на ближайшие 2 года и содержит предполагаемую программу действий кредитной организации, включая параметры (показатели) и ожидаемые результаты деятельности.</a:t>
            </a:r>
          </a:p>
          <a:p>
            <a:pPr indent="269875">
              <a:spcBef>
                <a:spcPts val="600"/>
              </a:spcBef>
            </a:pPr>
            <a:r>
              <a:rPr lang="ru-RU" sz="2000" dirty="0"/>
              <a:t> Этот документ позволяет контролирующему органу - Банку России - оценить:</a:t>
            </a:r>
          </a:p>
          <a:p>
            <a:pPr indent="269875"/>
            <a:r>
              <a:rPr lang="ru-RU" sz="2000" dirty="0"/>
              <a:t>а) способность кредитной организации обеспечить финансовую стабильность, выполнять </a:t>
            </a:r>
            <a:r>
              <a:rPr lang="ru-RU" sz="2000" dirty="0" err="1"/>
              <a:t>пруденциальные</a:t>
            </a:r>
            <a:r>
              <a:rPr lang="ru-RU" sz="2000" dirty="0"/>
              <a:t> нормы деятельности и обязательные резервные требования, соблюдать требования законодательства по обеспечению интересов кредиторов и вкладчиков;</a:t>
            </a:r>
          </a:p>
          <a:p>
            <a:pPr indent="269875"/>
            <a:r>
              <a:rPr lang="ru-RU" sz="2000" dirty="0"/>
              <a:t>б) способность кредитной организации к долговременному существованию как прибыльной коммерческой организации;</a:t>
            </a:r>
          </a:p>
          <a:p>
            <a:pPr indent="269875"/>
            <a:r>
              <a:rPr lang="ru-RU" sz="2000" dirty="0"/>
              <a:t>в) адекватность системы управления кредитной организации принимаемым рискам.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71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Типовая структура бизнес-плана (из Указании Банка России от 05.07.2002 N 1176-У (ред. от 05.11.2009) «О бизнес-планах кредитных организаций»):</a:t>
            </a:r>
          </a:p>
          <a:p>
            <a:r>
              <a:rPr lang="ru-RU" sz="2000" dirty="0"/>
              <a:t>1. Общая информация о кредитной организации</a:t>
            </a:r>
          </a:p>
          <a:p>
            <a:r>
              <a:rPr lang="ru-RU" sz="2000" dirty="0"/>
              <a:t>2. Перспективы развития бизнеса кредитной организации</a:t>
            </a:r>
          </a:p>
          <a:p>
            <a:r>
              <a:rPr lang="ru-RU" sz="2000" dirty="0"/>
              <a:t>2.1. Цели, задачи и рыночная политика кредитной организации.</a:t>
            </a:r>
          </a:p>
          <a:p>
            <a:r>
              <a:rPr lang="ru-RU" sz="2000" dirty="0"/>
              <a:t>2.2. Влияние экономических и правовых условий в стране и регионах присутствия на деятельность кредитной организации.</a:t>
            </a:r>
          </a:p>
          <a:p>
            <a:r>
              <a:rPr lang="ru-RU" sz="2000" dirty="0"/>
              <a:t>2.3. Основные параметры активных и пассивных операций, ожидаемые финансовые результаты.</a:t>
            </a:r>
          </a:p>
          <a:p>
            <a:r>
              <a:rPr lang="ru-RU" sz="2000" dirty="0"/>
              <a:t>2.4. Управление рисками кредитной организации.</a:t>
            </a:r>
          </a:p>
          <a:p>
            <a:r>
              <a:rPr lang="ru-RU" sz="2000" dirty="0"/>
              <a:t>2.5. Оценка соблюдения обязательных нормативов и обязательных резервных требований.</a:t>
            </a:r>
          </a:p>
          <a:p>
            <a:r>
              <a:rPr lang="ru-RU" sz="2000" dirty="0"/>
              <a:t>2.6. Состояние, возможности и ограничения развития клиентской базы.</a:t>
            </a:r>
          </a:p>
          <a:p>
            <a:r>
              <a:rPr lang="ru-RU" sz="2000" dirty="0"/>
              <a:t>2.7. Возможности и ограничения развития сети филиалов, представительств, обособленных структурных подразделений и обменных пунктов.</a:t>
            </a:r>
          </a:p>
          <a:p>
            <a:r>
              <a:rPr lang="ru-RU" sz="2000" dirty="0"/>
              <a:t>2.8. Участие в банковских группах и банковских холдингах.</a:t>
            </a:r>
          </a:p>
          <a:p>
            <a:r>
              <a:rPr lang="ru-RU" sz="2000" dirty="0"/>
              <a:t>3. Система управления кредитной организации</a:t>
            </a:r>
          </a:p>
          <a:p>
            <a:r>
              <a:rPr lang="ru-RU" sz="2000" dirty="0"/>
              <a:t>4. Учредители (участники) кредитной организации и группы лиц</a:t>
            </a:r>
          </a:p>
          <a:p>
            <a:r>
              <a:rPr lang="ru-RU" sz="2000" dirty="0"/>
              <a:t>5. Обеспечение деятельности кредитной организации</a:t>
            </a:r>
          </a:p>
          <a:p>
            <a:r>
              <a:rPr lang="ru-RU" sz="2000" dirty="0"/>
              <a:t>5.1. Материально-техническое обеспечение.</a:t>
            </a:r>
          </a:p>
          <a:p>
            <a:r>
              <a:rPr lang="ru-RU" sz="2000" dirty="0"/>
              <a:t>5.2. Кадровая политика.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</TotalTime>
  <Words>2375</Words>
  <Application>Microsoft Office PowerPoint</Application>
  <PresentationFormat>Экран (4:3)</PresentationFormat>
  <Paragraphs>220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News Gothic MT</vt:lpstr>
      <vt:lpstr>Times New Roman</vt:lpstr>
      <vt:lpstr>Тема Office</vt:lpstr>
      <vt:lpstr>Тема 3. Формирование банковской стратегии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банковской стратегии</dc:title>
  <dc:creator>Пользователь</dc:creator>
  <cp:lastModifiedBy>user</cp:lastModifiedBy>
  <cp:revision>116</cp:revision>
  <dcterms:created xsi:type="dcterms:W3CDTF">2016-12-19T06:35:25Z</dcterms:created>
  <dcterms:modified xsi:type="dcterms:W3CDTF">2020-11-11T05:41:08Z</dcterms:modified>
</cp:coreProperties>
</file>