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346154-96D2-4C8D-A142-C2CC8F355C82}" type="datetimeFigureOut">
              <a:rPr lang="ru-RU" smtClean="0"/>
              <a:t>24.09.2015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BA19E1-FA56-46D2-AB6B-57350F02CA5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Тема 1. </a:t>
            </a:r>
            <a:r>
              <a:rPr lang="ru-RU" dirty="0">
                <a:effectLst/>
              </a:rPr>
              <a:t>Общие принципы построения и применения </a:t>
            </a:r>
            <a:r>
              <a:rPr lang="ru-RU" dirty="0" smtClean="0">
                <a:effectLst/>
              </a:rPr>
              <a:t>ИИС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Измерительные системы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04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Создаваемая ИИС должна обеспечивать достижение постав­ленных перед ней целей. Эти цели могут быть достигнуты раз­личными способами. Поэтому должны быть определены крите­рии сравнения различных вариантов — количественные пока­затели качества ИИС. Эти показатели, как и для всех сложных устройств и систем, имеют многоплановый характер.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8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Основным показателем качества ИИС как СИ, отражаю­щим ее назначение и специфику конкретного применения, является показатель достоверности выдаваемой информа­ции.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измерительных систем (включая статистические) показателем достоверности, как и для всех СИ, является по­грешность измерения или неопределенность результата из­мерений.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систем контроля и систем распознавания обра­зов достоверность принимаемых решений характеризуется вероятностями ошибок. 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/>
              <a:t>сложна оценка достоверности результатов, выдаваемых системами технической диагнос­тики и системами идентификации.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4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Свойства ИИС как информационной системы характери­зуются количеством выдаваемой информации, скоростью выдачи и информационной избыточностью.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показатели могут непосредственно интересовать потребителя. </a:t>
            </a:r>
            <a:endParaRPr lang="ru-RU" dirty="0" smtClean="0"/>
          </a:p>
          <a:p>
            <a:r>
              <a:rPr lang="ru-RU" dirty="0" smtClean="0"/>
              <a:t>Следует </a:t>
            </a:r>
            <a:r>
              <a:rPr lang="ru-RU" dirty="0"/>
              <a:t>отметить, что возможности современной вычислительной техники и каналов передачи информации таковы, что во многих случаях обеспечение требуемых информационных характеристик достигается без особых усилий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01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ИИС характеризуется также общетехническими показа­телями: габариты, масса, потребляемая мощность, показате­ли безопасности, надежность и др. Определенной специфи­кой среди этих показателей обладает надежность, так как она определяется не только надежностью технических средств и общей структурой ИИС, но зависит и от свойств программно-математического обеспечения.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75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Организация структуры сложных технических систем должна исходить из нескольких общих принципов.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сочетания системности и агрегирования</a:t>
            </a:r>
            <a:endParaRPr lang="ru-RU" b="1" dirty="0"/>
          </a:p>
          <a:p>
            <a:r>
              <a:rPr lang="ru-RU" dirty="0"/>
              <a:t>Этот принцип является основным в создании систем и предполагает обязательный учет двух факторов. Во-первых, система рассматривается как единое целое со своими функци­ональными, информационными и конструктивными связями и показателями. Во-вторых, образующие систему элементы, сохраняя определенную автономность и </a:t>
            </a:r>
            <a:r>
              <a:rPr lang="ru-RU" dirty="0" err="1"/>
              <a:t>заменяемость</a:t>
            </a:r>
            <a:r>
              <a:rPr lang="ru-RU" dirty="0"/>
              <a:t>, долж­ны быть совместимы: конструктивно, информационно (уров­ни входных и выходных сигналов, интерфейсы), по характе­ристикам питания, условиям эксплуатации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91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однородности иерархического уровня</a:t>
            </a:r>
            <a:endParaRPr lang="ru-RU" b="1" dirty="0"/>
          </a:p>
          <a:p>
            <a:r>
              <a:rPr lang="ru-RU" dirty="0"/>
              <a:t>На одном иерархическом уровне не должны присутство­вать устройства, принадлежащие другому иерархическо­му уровню. Например, в одном функциональном уровне не должны сосуществовать первичные и вторичные преобразо­ватели, хотя конструктивно устройства младшего иерархи­ческого уровня могут быть размещены в устройствах соот­ветствующего старшего уровня. Обеспечение этого принципа позволит четко определить функциональную принадлеж­ность каждого устройства.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37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максимальной функциональной замкну­тости</a:t>
            </a:r>
            <a:endParaRPr lang="ru-RU" b="1" dirty="0"/>
          </a:p>
          <a:p>
            <a:r>
              <a:rPr lang="ru-RU" dirty="0"/>
              <a:t>Этот принцип предполагает создание такой иерархиче­ской структуры, при которой любое более крупное (старшее) объединение делится на более мелкие (младшие) объедине­ния по функциональному признаку.</a:t>
            </a:r>
          </a:p>
          <a:p>
            <a:r>
              <a:rPr lang="ru-RU" dirty="0"/>
              <a:t>Принцип максимальной функциональной замкнутости предполагает, что каждое структурное объединение способ­но функционировать без привлечения каких-либо структур, размещенных в других структурных объединениях. Говоря о возможности функционирования без привлечения других структур, мы имеем в виду функциональные и информаци­онные аспекты. Для выполнения важных, но вспомогатель­ных функций, например для обеспечения электропитания, могут привлекаться элементы других уровней.</a:t>
            </a:r>
          </a:p>
        </p:txBody>
      </p:sp>
    </p:spTree>
    <p:extLst>
      <p:ext uri="{BB962C8B-B14F-4D97-AF65-F5344CB8AC3E}">
        <p14:creationId xmlns:p14="http://schemas.microsoft.com/office/powerpoint/2010/main" val="273530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Необходимость обеспечения максимальной функцио­нальной замкнутости выдвигает два следующих правила от­несения младших структурных объединений к старшим.</a:t>
            </a:r>
          </a:p>
          <a:p>
            <a:pPr marL="0" lvl="0" indent="0">
              <a:buNone/>
            </a:pPr>
            <a:r>
              <a:rPr lang="ru-RU" dirty="0" smtClean="0"/>
              <a:t>1. Каждое </a:t>
            </a:r>
            <a:r>
              <a:rPr lang="ru-RU" dirty="0"/>
              <a:t>старшее структурное объединение должно включать в свой состав те младшие структуры, функциони­рование которых при невозможности их полной автономии обеспечивается другими младшими структурными объеди­нениями, принадлежащими этому старшему структурному объединению.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16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dirty="0" smtClean="0"/>
              <a:t>2. Каждое </a:t>
            </a:r>
            <a:r>
              <a:rPr lang="ru-RU" dirty="0"/>
              <a:t>старшее структурное объединение должно включать в свой состав те младшие структурные объедине­ния, которые обеспечивают функционирование этого стар­шего объединения.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0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минимизации старших иерархических ин­формационных связей</a:t>
            </a:r>
            <a:endParaRPr lang="ru-RU" b="1" dirty="0"/>
          </a:p>
          <a:p>
            <a:r>
              <a:rPr lang="ru-RU" dirty="0"/>
              <a:t>Отработка всякой системы тем сложнее и тем длитель­нее, чем больше устройств нужно сопрячь для совместной работы. Представляет трудность отработка каждой функ­ции, которая должна решаться несколькими устройствами совместно. Поскольку количество таких функций обычно прямо пропорционально объему информации, которой обме­ниваются эти устройства, то следует стремиться к сокраще­нию этого объема, тем самым сокращая и число совместно реализуемых функций.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99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наращиваемости аппаратуры</a:t>
            </a:r>
            <a:endParaRPr lang="ru-RU" b="1" dirty="0"/>
          </a:p>
          <a:p>
            <a:r>
              <a:rPr lang="ru-RU" dirty="0"/>
              <a:t>Этот принцип заключается в возможности добавления или, наоборот, съема части аппаратуры системы без каких- либо изменений в оставшейся части. Выполнение этого принципа оказывается крайне полезным как в условиях экс­плуатации, так и при наращивании функций ИИС. Реализа­цией этого принципа, наряду с возможностью наращивания программно-математического обеспечения, обеспечивается гибкость ИИС в части выполняемых функций.</a:t>
            </a:r>
          </a:p>
          <a:p>
            <a:r>
              <a:rPr lang="ru-RU" dirty="0"/>
              <a:t>Принцип наращиваемости аппаратуры предполагает ис­пользование таких технических решений, которые позволят изменять состав аппаратуры в большую или меньшую сторо­ну без какого бы то ни было изменения любых звеньев ИИС, в том числе в их аппаратной или функциональной части.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9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u="sng" dirty="0"/>
              <a:t>Принцип физической однородности распределе­ния функций</a:t>
            </a:r>
            <a:endParaRPr lang="ru-RU" b="1" dirty="0"/>
          </a:p>
          <a:p>
            <a:r>
              <a:rPr lang="ru-RU" dirty="0"/>
              <a:t>Непосредственно измеренная датчиками первичная ин­формация о физических величинах не всегда пригодна для непосредственной математической обработки совместно с ре­зультатами измерения других величин. </a:t>
            </a:r>
            <a:endParaRPr lang="ru-RU" dirty="0" smtClean="0"/>
          </a:p>
          <a:p>
            <a:r>
              <a:rPr lang="ru-RU" dirty="0" smtClean="0"/>
              <a:t>Первичная </a:t>
            </a:r>
            <a:r>
              <a:rPr lang="ru-RU" dirty="0"/>
              <a:t>инфор­мация должна пройти предварительную первичную обработ­ку — фильтрацию, усреднение, совместную математическую обработку с другими однородными физическими величина­ми и т. п.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7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</a:t>
            </a:r>
            <a:r>
              <a:rPr lang="ru-RU" dirty="0" smtClean="0"/>
              <a:t>тапы </a:t>
            </a:r>
            <a:r>
              <a:rPr lang="ru-RU" dirty="0"/>
              <a:t>создания </a:t>
            </a:r>
            <a:r>
              <a:rPr lang="ru-RU" dirty="0" smtClean="0"/>
              <a:t>ИИС:</a:t>
            </a:r>
            <a:endParaRPr lang="ru-RU" dirty="0"/>
          </a:p>
          <a:p>
            <a:pPr marL="0" lvl="0" indent="0">
              <a:buNone/>
            </a:pPr>
            <a:r>
              <a:rPr lang="ru-RU" dirty="0" smtClean="0"/>
              <a:t>1. Выбор </a:t>
            </a:r>
            <a:r>
              <a:rPr lang="ru-RU" dirty="0"/>
              <a:t>физической и математической моделей иссле­дуемого объекта и формирование на их основе цели ИИС с учетом ее функций в технологическом или исследователь­ском процессе. На этом этапе ведущая роль принадлежит за­казчику (пользователю). При этом возможно проведение сов­местных </a:t>
            </a:r>
            <a:r>
              <a:rPr lang="ru-RU" dirty="0" err="1"/>
              <a:t>предпроектных</a:t>
            </a:r>
            <a:r>
              <a:rPr lang="ru-RU" dirty="0"/>
              <a:t> работ с целью уточнения оконча­тельного вида моделей.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7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2. Разработка </a:t>
            </a:r>
            <a:r>
              <a:rPr lang="ru-RU" dirty="0"/>
              <a:t>алгоритмов сбора и первичной обработки измерительной информации, разработка структуры ИИС и выбор технических средств с учетом их комплексирования и системной совместимости (информационной, конструктив­ной, энергетической, метрологической, эксплуатационной и т. п.). Задачи этого этапа решаются разработчиком ИИС.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83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dirty="0" smtClean="0"/>
              <a:t>3. Разработка </a:t>
            </a:r>
            <a:r>
              <a:rPr lang="ru-RU" dirty="0"/>
              <a:t>программно-математического обеспечения (ПМО</a:t>
            </a:r>
            <a:r>
              <a:rPr lang="ru-RU" dirty="0" smtClean="0"/>
              <a:t>).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dirty="0" smtClean="0"/>
              <a:t>4. Разработка </a:t>
            </a:r>
            <a:r>
              <a:rPr lang="ru-RU" dirty="0"/>
              <a:t>метрологического обеспечения ИИС, включающего в себя методы оценки неопределенности полу­чаемых результатов и методику поверки или калибровки.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83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Задачи каждого этапа могут быть решены только при сов­местной работе заказчика (пользователя) ИИС и разработчи­ка. Особенно велик удельный вес работ заказчика на первом этапе, поскольку только он может определить, какие физиче­ские величины используются для описания ИО, какие ис­пользуются при этом физические и математические модели и что является целью функционирования ИИС (целью измере­ния или целью обработки полученных результатов).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13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Современные ИИС обладают большой гибкостью, когда на базе одних и тех же аппаратных средств (измерительных каналов и средств вычислительной техники) можно решать различные измерительные задачи, часть которых могла не ставиться на начальном этапе разработки ИИС. Эта специфи­ка ИИС должна учитываться при их проектировании. В част­ности, должна предусматриваться возможность подключе­ния новых измерительных каналов, а возможно, и разработ­ка этих каналов. При этом мнение заказчика в части возможного развития ИИС также является определяющим.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95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e21d084d519fca72d5aeb7719fd3082cf2bfe2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269</TotalTime>
  <Words>1042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Тема 1. Общие принципы построения и применения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Общие принципы построения и применения ИИС</dc:title>
  <dc:creator>1</dc:creator>
  <cp:lastModifiedBy>1</cp:lastModifiedBy>
  <cp:revision>7</cp:revision>
  <dcterms:created xsi:type="dcterms:W3CDTF">2015-09-24T04:03:06Z</dcterms:created>
  <dcterms:modified xsi:type="dcterms:W3CDTF">2015-09-24T08:32:49Z</dcterms:modified>
</cp:coreProperties>
</file>