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54E1EA-8F3B-4DED-907C-449DE2D611A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22BD65-FA80-465C-B08C-11708C21884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 5. Метрологическое </a:t>
            </a:r>
            <a:r>
              <a:rPr lang="ru-RU" dirty="0" smtClean="0"/>
              <a:t>обеспечение </a:t>
            </a:r>
            <a:r>
              <a:rPr lang="ru-RU" dirty="0"/>
              <a:t>ИИС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5.3. </a:t>
            </a:r>
            <a:r>
              <a:rPr lang="ru-RU" dirty="0"/>
              <a:t>Метрологические характеристики измерительных </a:t>
            </a:r>
            <a:r>
              <a:rPr lang="ru-RU" dirty="0" smtClean="0"/>
              <a:t>каналов</a:t>
            </a:r>
          </a:p>
          <a:p>
            <a:r>
              <a:rPr lang="ru-RU" dirty="0" smtClean="0"/>
              <a:t>5.4. </a:t>
            </a:r>
            <a:r>
              <a:rPr lang="ru-RU" dirty="0"/>
              <a:t>Комплектная и поэлементная поверка (калибровка) ИИС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88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5.3. Метрологические характеристики измерительных </a:t>
            </a:r>
            <a:r>
              <a:rPr lang="ru-RU" sz="3200" b="1" dirty="0" smtClean="0"/>
              <a:t>каналов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164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Измерительные каналы ИИС объединяются в отдельную функционально единую подсистему.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как ИИС в це­лом, так и ее ИК комплектуются из частей, изготавливае­мых различными предприятиями.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функциональные блоки предприятиями-изготовителями могут не рассматри­ваться как СИ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Поэтому </a:t>
            </a:r>
            <a:r>
              <a:rPr lang="ru-RU" dirty="0"/>
              <a:t>в заводской технической документа­ции могут отсутствовать регламентируемые </a:t>
            </a:r>
            <a:r>
              <a:rPr lang="en-US" dirty="0"/>
              <a:t>MX</a:t>
            </a:r>
            <a:r>
              <a:rPr lang="ru-RU" dirty="0"/>
              <a:t>, что создает трудности при проведении испытаний с целью утверждения типа.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515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то же время следует отметить, что даже при нара­щивании ИИС каждый ИК продолжает составлять единое функциональное целое, с едиными метрологическими свой­ствами</a:t>
            </a:r>
            <a:r>
              <a:rPr lang="ru-RU" dirty="0" smtClean="0"/>
              <a:t>.</a:t>
            </a:r>
          </a:p>
          <a:p>
            <a:r>
              <a:rPr lang="ru-RU" dirty="0"/>
              <a:t>Поэтому </a:t>
            </a:r>
            <a:r>
              <a:rPr lang="en-US" dirty="0"/>
              <a:t>MX </a:t>
            </a:r>
            <a:r>
              <a:rPr lang="ru-RU" dirty="0"/>
              <a:t>ИК составляют основу метрологическо­го описания аппаратной части ИИС. </a:t>
            </a:r>
            <a:endParaRPr lang="ru-RU" dirty="0" smtClean="0"/>
          </a:p>
          <a:p>
            <a:r>
              <a:rPr lang="ru-RU" dirty="0" smtClean="0"/>
              <a:t>Выше </a:t>
            </a:r>
            <a:r>
              <a:rPr lang="ru-RU" dirty="0"/>
              <a:t>уже отмечалось, что по своим функциям ИК близок к измерительным при­борам. </a:t>
            </a:r>
            <a:endParaRPr lang="ru-RU" dirty="0" smtClean="0"/>
          </a:p>
          <a:p>
            <a:r>
              <a:rPr lang="ru-RU" dirty="0" smtClean="0"/>
              <a:t>Иногда </a:t>
            </a:r>
            <a:r>
              <a:rPr lang="ru-RU" dirty="0"/>
              <a:t>и физически он реализуется в виде единого цифрового прибора.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отсчеты (результаты измерения) выдаются ИК столь часто и в таком большом объеме, что на­ряду с привычными характеристиками погрешности необхо­димо использовать характеристики, описывающие динами­ческие свойства ИК.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8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типовые </a:t>
            </a:r>
            <a:r>
              <a:rPr lang="ru-RU" dirty="0"/>
              <a:t>метрологические характеристики ИК </a:t>
            </a:r>
            <a:r>
              <a:rPr lang="ru-RU" dirty="0" smtClean="0"/>
              <a:t>входят </a:t>
            </a:r>
            <a:r>
              <a:rPr lang="ru-RU" dirty="0"/>
              <a:t>следующие </a:t>
            </a:r>
            <a:r>
              <a:rPr lang="ru-RU" dirty="0" smtClean="0"/>
              <a:t>показатели:</a:t>
            </a:r>
          </a:p>
          <a:p>
            <a:pPr marL="0" indent="0">
              <a:buNone/>
            </a:pPr>
            <a:r>
              <a:rPr lang="ru-RU" dirty="0" smtClean="0"/>
              <a:t>1) Номинальная </a:t>
            </a:r>
            <a:r>
              <a:rPr lang="ru-RU" dirty="0"/>
              <a:t>функция </a:t>
            </a:r>
            <a:r>
              <a:rPr lang="ru-RU" dirty="0" smtClean="0"/>
              <a:t>преобразования. </a:t>
            </a:r>
            <a:r>
              <a:rPr lang="ru-RU" dirty="0"/>
              <a:t>На ранних стадиях существования ИИС эта характеристика была в числе важнейших, поскольку одним из основных ис­точников погрешности была нелинейность данной функции. В настоящее время за счет средств вычислительной техники сравнительно легко обеспечить высокую линейность канала, поэтому важна стабильность функций преобразования ИК и его отдельных элементов. Однако, как бы ни был эффекти­вен алгоритм линеаризации, остаточная нелинейность неиз­бежна. Поэтому считать функцию преобразования строго ли­нейной нельзя.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09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405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2) Вид </a:t>
            </a:r>
            <a:r>
              <a:rPr lang="ru-RU" dirty="0"/>
              <a:t>выходного кода, число разрядов и цена младшего разряда кода, поступающего из ИК на вычислительное уст­ройство. Эта характеристика учитывается при выборе интер­фейса и при определении требований к вычислительным уст­ройствам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r>
              <a:rPr lang="ru-RU" dirty="0" smtClean="0"/>
              <a:t>3) </a:t>
            </a:r>
            <a:r>
              <a:rPr lang="ru-RU" dirty="0"/>
              <a:t>Показатели точности и правильности показаний ИК, полученные в результате измерений:</a:t>
            </a:r>
          </a:p>
          <a:p>
            <a:pPr marL="0" indent="0">
              <a:buNone/>
            </a:pPr>
            <a:r>
              <a:rPr lang="ru-RU" dirty="0"/>
              <a:t>а)	характеристики неопределенности показаний ИК, обусловленные действием систематических эффектов; в ка­честве таких характеристик чаще всего используются мак­симально возможные абсолютные значения неопределеннос­ти или некоторые эквиваленты стандартного отклонения;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4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8211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б) характеристики неопределенности показаний ИК, обус­ловленные действием случайных эффектов; в качестве таких характеристик используется среднее квадратичное отклоне­ние (СКО) или стандартное отклонение </a:t>
            </a:r>
            <a:r>
              <a:rPr lang="ru-RU" dirty="0" err="1"/>
              <a:t>ст</a:t>
            </a:r>
            <a:r>
              <a:rPr lang="ru-RU" baseline="-25000" dirty="0" err="1"/>
              <a:t>д</a:t>
            </a:r>
            <a:r>
              <a:rPr lang="ru-RU" dirty="0"/>
              <a:t>; для описания дина­мических свойств случайной погрешности как функции вре­мени используются нормированная корреляционная функция </a:t>
            </a:r>
            <a:r>
              <a:rPr lang="en-US" i="1" dirty="0"/>
              <a:t>К</a:t>
            </a:r>
            <a:r>
              <a:rPr lang="en-US" i="1" baseline="-25000" dirty="0"/>
              <a:t>А</a:t>
            </a:r>
            <a:r>
              <a:rPr lang="en-US" i="1" dirty="0"/>
              <a:t>(т)</a:t>
            </a:r>
            <a:r>
              <a:rPr lang="ru-RU" dirty="0"/>
              <a:t> или спектральная плотность </a:t>
            </a:r>
            <a:r>
              <a:rPr lang="en-US" dirty="0"/>
              <a:t>S</a:t>
            </a:r>
            <a:r>
              <a:rPr lang="en-US" baseline="-25000" dirty="0"/>
              <a:t>A</a:t>
            </a:r>
            <a:r>
              <a:rPr lang="ru-RU" dirty="0"/>
              <a:t>(</a:t>
            </a:r>
            <a:r>
              <a:rPr lang="en-US" dirty="0"/>
              <a:t>co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в) характеристики неопределенности показаний ИК, ин­тегрально учитывающие как систематические, так и случай­ные составляющие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г) предел допускаемых значений вариаций показаний ИК.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3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dirty="0"/>
              <a:t>Эти показатели являются основными показателями точ­ности ИК. </a:t>
            </a:r>
            <a:endParaRPr lang="ru-RU" dirty="0" smtClean="0"/>
          </a:p>
          <a:p>
            <a:r>
              <a:rPr lang="ru-RU" dirty="0" smtClean="0"/>
              <a:t>Они </a:t>
            </a:r>
            <a:r>
              <a:rPr lang="ru-RU" dirty="0"/>
              <a:t>совпадают с традиционными показателями, описывающими систематическую, случайную и полную по­грешность. </a:t>
            </a:r>
            <a:endParaRPr lang="ru-RU" dirty="0" smtClean="0"/>
          </a:p>
          <a:p>
            <a:r>
              <a:rPr lang="ru-RU" dirty="0" smtClean="0"/>
              <a:t>Отличие </a:t>
            </a:r>
            <a:r>
              <a:rPr lang="ru-RU" dirty="0"/>
              <a:t>в терминологии объясняется тенденци­ей замены понятия «погрешность результата измерения» понятием «неопределенность результата измерения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Принципиальное </a:t>
            </a:r>
            <a:r>
              <a:rPr lang="ru-RU" dirty="0"/>
              <a:t>отличие в том, что неопределенность (по­грешность) рассматривается как функция времени с соответ­ствующими характеристиками.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7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Наличие этих характерис­тик позволяет получить реальные оценки неопределенности результатов измерения, которые, как уже неоднократно от­мечалось, определяются в результате свертывания первич­ной измерительной информации в процессе обработки. </a:t>
            </a:r>
            <a:endParaRPr lang="ru-RU" dirty="0" smtClean="0"/>
          </a:p>
          <a:p>
            <a:r>
              <a:rPr lang="ru-RU" dirty="0" smtClean="0"/>
              <a:t>Рас­сматриваемые </a:t>
            </a:r>
            <a:r>
              <a:rPr lang="ru-RU" dirty="0"/>
              <a:t>далее метрологические характеристики по существу являются конкретизацией источников неопреде­ленности 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0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/>
              <a:t>4) Допускаемое </a:t>
            </a:r>
            <a:r>
              <a:rPr lang="ru-RU" dirty="0"/>
              <a:t>отклонение функции преобразования ИК от номинальной. Этот фактор является одной из составляю­щих систематической неопределенности.</a:t>
            </a:r>
          </a:p>
          <a:p>
            <a:pPr marL="0" lvl="0" indent="0">
              <a:buNone/>
            </a:pPr>
            <a:r>
              <a:rPr lang="ru-RU" dirty="0" smtClean="0"/>
              <a:t>5) Показатели</a:t>
            </a:r>
            <a:r>
              <a:rPr lang="ru-RU" dirty="0"/>
              <a:t>, характеризующие влияние на неопреде­ленность показаний взаимодействия ИК с ИО. Это взаимо­действие аналогично взаимодействию с ИО СИ других видов. Чаще всего эффект такого взаимодействия будет системати­ческим мультипликативным. Примерами такого взаимодей­ствия являются потребление мощности из измеряемой электрической цепи, измерительное усилие при измерении размеров деталей, собственная теплоемкость чувствительно­го элемента термодатчика при измерении температуры ма­лых объектов и др. Однако эффект взаимодействия может иметь и случайный характер, например рассогласование вол­новодных трактов в радиоизмерениях.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92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6) Динамические </a:t>
            </a:r>
            <a:r>
              <a:rPr lang="ru-RU" dirty="0"/>
              <a:t>характеристики, описывающие ИК как линейное инерционное устройство. Такими характеристи­ками во временной области могут быть переходная характе­ристика </a:t>
            </a:r>
            <a:r>
              <a:rPr lang="ru-RU" dirty="0" smtClean="0"/>
              <a:t>или </a:t>
            </a:r>
            <a:r>
              <a:rPr lang="ru-RU" dirty="0"/>
              <a:t>импульсная реакция (весовая функция</a:t>
            </a:r>
            <a:r>
              <a:rPr lang="ru-RU" dirty="0" smtClean="0"/>
              <a:t>), </a:t>
            </a:r>
            <a:r>
              <a:rPr lang="ru-RU" dirty="0"/>
              <a:t>В частотной области используются амплитудно-частот­ная </a:t>
            </a:r>
            <a:r>
              <a:rPr lang="ru-RU" dirty="0" smtClean="0"/>
              <a:t>и </a:t>
            </a:r>
            <a:r>
              <a:rPr lang="ru-RU" dirty="0" err="1"/>
              <a:t>фазочастотная</a:t>
            </a:r>
            <a:r>
              <a:rPr lang="ru-RU" dirty="0"/>
              <a:t> </a:t>
            </a:r>
            <a:r>
              <a:rPr lang="ru-RU" dirty="0" smtClean="0"/>
              <a:t>характеристики</a:t>
            </a:r>
            <a:r>
              <a:rPr lang="ru-RU" dirty="0"/>
              <a:t>, представ­ляющие собой соответственно модуль и аргумент комплексной частотной характеристики ИК. Используя эти характеристи­ки, можно рассчитать мультипликативную неопределенность, вызванную линейными искажениями измеряемого сигнала. Очевидно, что для расчета нужна априорная информация о спектральных характеристиках исследуемого сигнала.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6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7) Чувствительность </a:t>
            </a:r>
            <a:r>
              <a:rPr lang="ru-RU" dirty="0"/>
              <a:t>к влияющим величинам, характе­ризующим условия эксплуатации и другие влияющие фак­торы. Аналогично другим СИ, чувствительность задается в виде функции влияния на систематическую или случайную неопределенность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8) </a:t>
            </a:r>
            <a:r>
              <a:rPr lang="en-US" dirty="0" smtClean="0"/>
              <a:t>MX</a:t>
            </a:r>
            <a:r>
              <a:rPr lang="ru-RU" dirty="0"/>
              <a:t>, отражающие взаимное влияние ИК. Это влияние может быть как систематическим, так и случайным. Его причиной могут быть, например, перекрестные помехи в ка­налах связи, изменение напряжения источника питания, об­щего для измерительных преобразователей разных каналов, деформации, вызванные измерительными усилиями и др. В этом случае также используются функции влияния.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6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149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9) Параметры </a:t>
            </a:r>
            <a:r>
              <a:rPr lang="ru-RU" dirty="0"/>
              <a:t>каналов связи. Выделение этих показате­лей в отдельную группу является данью традиции, посколь­ку по своему основному назначению каналы связи не отно­сятся к СИ. Однако нетрудно видеть, что неопределенность, к которой могут привести помехи и искажения в каналах связи, имеют случайный характер и в той или иной степени отражены в приведенных выше характеристиках.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55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989464"/>
          </a:xfrm>
        </p:spPr>
        <p:txBody>
          <a:bodyPr>
            <a:normAutofit fontScale="92500"/>
          </a:bodyPr>
          <a:lstStyle/>
          <a:p>
            <a:r>
              <a:rPr lang="ru-RU" dirty="0"/>
              <a:t>Обобщая изложенное, эквивалентную структурную мо­дель ИК можно представить в виде, показанном на рис.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26331"/>
            <a:ext cx="5886521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98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Первый линейный блок с импульсной реакцией </a:t>
            </a:r>
            <a:r>
              <a:rPr lang="ru-RU" dirty="0" smtClean="0"/>
              <a:t>вно­сит </a:t>
            </a:r>
            <a:r>
              <a:rPr lang="ru-RU" dirty="0"/>
              <a:t>линейные искажения в измеряемый сигнал </a:t>
            </a:r>
            <a:r>
              <a:rPr lang="en-US" b="1" i="1" dirty="0"/>
              <a:t>x(t).</a:t>
            </a:r>
            <a:r>
              <a:rPr lang="en-US" dirty="0"/>
              <a:t>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нару­шая общности, можно считать, что частотная </a:t>
            </a:r>
            <a:r>
              <a:rPr lang="ru-RU" dirty="0" smtClean="0"/>
              <a:t>характеристика, </a:t>
            </a:r>
            <a:r>
              <a:rPr lang="ru-RU" dirty="0"/>
              <a:t>соответствующая этой импульсной реакции, для нуле­вой частоты равна единице. </a:t>
            </a:r>
            <a:endParaRPr lang="ru-RU" dirty="0" smtClean="0"/>
          </a:p>
          <a:p>
            <a:r>
              <a:rPr lang="ru-RU" dirty="0" smtClean="0"/>
              <a:t>Второй </a:t>
            </a:r>
            <a:r>
              <a:rPr lang="ru-RU" dirty="0"/>
              <a:t>блок осуществляет нели­нейное безынерционное преобразование в соответствии с функ­цией </a:t>
            </a:r>
            <a:r>
              <a:rPr lang="ru-RU" dirty="0" smtClean="0"/>
              <a:t>преобразования, </a:t>
            </a:r>
            <a:r>
              <a:rPr lang="ru-RU" dirty="0"/>
              <a:t>внося нелинейные искажения. </a:t>
            </a:r>
            <a:endParaRPr lang="ru-RU" dirty="0" smtClean="0"/>
          </a:p>
          <a:p>
            <a:r>
              <a:rPr lang="ru-RU" dirty="0" smtClean="0"/>
              <a:t>Не­линейные </a:t>
            </a:r>
            <a:r>
              <a:rPr lang="ru-RU" dirty="0"/>
              <a:t>и линейные искажения вносят основной вклад в мультипликативную погрешность, зависящую от свойств </a:t>
            </a:r>
            <a:r>
              <a:rPr lang="ru-RU" dirty="0" smtClean="0"/>
              <a:t>измеряемого </a:t>
            </a:r>
            <a:r>
              <a:rPr lang="ru-RU" dirty="0"/>
              <a:t>сигнала.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50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Вычитая из выходного сигнала входной сигнал, получа­ем полную погрешность ИК А(£), состоящую из двух основ­ных компонентов: функции </a:t>
            </a:r>
            <a:r>
              <a:rPr lang="ru-RU" dirty="0" err="1"/>
              <a:t>А</a:t>
            </a:r>
            <a:r>
              <a:rPr lang="ru-RU" baseline="-25000" dirty="0" err="1"/>
              <a:t>адд</a:t>
            </a:r>
            <a:r>
              <a:rPr lang="ru-RU" dirty="0"/>
              <a:t>(£) и продуктов линейных и нелинейных искажений измеряемого </a:t>
            </a:r>
            <a:r>
              <a:rPr lang="ru-RU" dirty="0" smtClean="0"/>
              <a:t>сигнала.</a:t>
            </a:r>
            <a:endParaRPr lang="ru-RU" dirty="0"/>
          </a:p>
          <a:p>
            <a:r>
              <a:rPr lang="ru-RU" dirty="0"/>
              <a:t>Эта структурная модель может быть положена в основу математической модели при расчете аппаратной погрешно­сти измерения.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46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Для идеального ИК аддитивная составляющая отсутст­вует, частотная характеристика линейного блока равномер­на на всей оси частот (то есть импульсная реакция равна дельта-функции), а безынерционный элемент имеет функ­цию преобразования </a:t>
            </a:r>
            <a:r>
              <a:rPr lang="en-US" b="1" i="1" dirty="0"/>
              <a:t>у</a:t>
            </a:r>
            <a:r>
              <a:rPr lang="ru-RU" dirty="0"/>
              <a:t> = </a:t>
            </a:r>
            <a:r>
              <a:rPr lang="en-US" b="1" i="1" dirty="0"/>
              <a:t>х.</a:t>
            </a:r>
            <a:r>
              <a:rPr lang="ru-RU" dirty="0"/>
              <a:t> Однако для реальных каналов си­туация несколько сложнее. </a:t>
            </a:r>
            <a:r>
              <a:rPr lang="ru-RU" dirty="0" smtClean="0"/>
              <a:t>При </a:t>
            </a:r>
            <a:r>
              <a:rPr lang="ru-RU" dirty="0"/>
              <a:t>сглаживании аддитивная составляющая неопределенности уменьшается, а амплитудно-частотная характеристика ста­новится неравномерной, прежде всего в области высоких частот, что приводит к линейным искажениям.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9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MX </a:t>
            </a:r>
            <a:r>
              <a:rPr lang="ru-RU" dirty="0"/>
              <a:t>ИК могут быть определены расчетным или экспери­ментальным путем. Первый метод применим в тех случаях, когда ИК полностью формируется из покупных изделий, в технической документации которых содержится вся необ­ходимая информация. Практически эта бывает редко. Даже для СИ могут отсутствовать динамические показатели по­грешностей. В технических средствах, не относящихся к СИ, </a:t>
            </a:r>
            <a:r>
              <a:rPr lang="en-US" dirty="0"/>
              <a:t>MX </a:t>
            </a:r>
            <a:r>
              <a:rPr lang="ru-RU" dirty="0"/>
              <a:t>могут отсутствовать вообще. В этих случаях необхо­димо экспериментальное исследование тех элементов ИК, для которых отсутствуют необходимые характеристики, с по­следующим расчетом </a:t>
            </a:r>
            <a:r>
              <a:rPr lang="en-US" dirty="0"/>
              <a:t>MX </a:t>
            </a:r>
            <a:r>
              <a:rPr lang="ru-RU" dirty="0"/>
              <a:t>ИК или экспериментальное иссле­дование канала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2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>
            <a:normAutofit fontScale="92500"/>
          </a:bodyPr>
          <a:lstStyle/>
          <a:p>
            <a:r>
              <a:rPr lang="ru-RU" dirty="0"/>
              <a:t>При расчете </a:t>
            </a:r>
            <a:r>
              <a:rPr lang="en-US" dirty="0"/>
              <a:t>MX </a:t>
            </a:r>
            <a:r>
              <a:rPr lang="ru-RU" dirty="0"/>
              <a:t>ИК по известным характеристикам эле­ментов учитывается, что канал представляет собой каскад­ное соединение нескольких элементов (рис. </a:t>
            </a:r>
            <a:r>
              <a:rPr lang="ru-RU" dirty="0" smtClean="0"/>
              <a:t>2</a:t>
            </a:r>
            <a:r>
              <a:rPr lang="ru-RU" dirty="0"/>
              <a:t>), общее чис­ло которых на рисунке обозначено через М. Каждый элемент имеет свои характеристики: комплексную частотную </a:t>
            </a:r>
            <a:r>
              <a:rPr lang="ru-RU" dirty="0" smtClean="0"/>
              <a:t>харак­теристику, </a:t>
            </a:r>
            <a:r>
              <a:rPr lang="ru-RU" dirty="0"/>
              <a:t>функцию преобразования </a:t>
            </a:r>
            <a:r>
              <a:rPr lang="ru-RU" dirty="0" smtClean="0"/>
              <a:t>и </a:t>
            </a:r>
            <a:r>
              <a:rPr lang="ru-RU" dirty="0"/>
              <a:t>аддитивную составляющую неопределенности </a:t>
            </a:r>
            <a:r>
              <a:rPr lang="ru-RU" dirty="0" smtClean="0"/>
              <a:t> </a:t>
            </a:r>
            <a:r>
              <a:rPr lang="ru-RU" dirty="0"/>
              <a:t>с энергетическим спектром </a:t>
            </a:r>
            <a:r>
              <a:rPr lang="ru-RU" dirty="0" smtClean="0"/>
              <a:t>, </a:t>
            </a:r>
            <a:r>
              <a:rPr lang="ru-RU" dirty="0"/>
              <a:t>то есть его функциональная структура совпа­дает со структурой ИК, приведенной на рис</a:t>
            </a:r>
            <a:r>
              <a:rPr lang="ru-RU" dirty="0" smtClean="0"/>
              <a:t>..</a:t>
            </a:r>
            <a:r>
              <a:rPr lang="ru-RU" dirty="0"/>
              <a:t>1.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27732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40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40560"/>
          </a:xfrm>
        </p:spPr>
        <p:txBody>
          <a:bodyPr>
            <a:normAutofit fontScale="92500"/>
          </a:bodyPr>
          <a:lstStyle/>
          <a:p>
            <a:r>
              <a:rPr lang="ru-RU" dirty="0"/>
              <a:t>Предполагая погрешности, обусловленные элементами ИК, малыми по сравнению с измеряемым сигналом, можно считать, что нелинейность элемента практически не изменя­ет погрешности предыдущих элементов и вносит погрешнос­ти только в преобразуемый сигнал. Тогда характеристику преобразования каждого элемента можно представить в виде линейной и нелинейной </a:t>
            </a:r>
            <a:r>
              <a:rPr lang="ru-RU" dirty="0" smtClean="0"/>
              <a:t>составляющей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при преобразовании погрешностей учитывать только пер­вое слагаемое. (В формуле опущена аддитивная константа, которая для анализа не имеет принципиального значения.)</a:t>
            </a:r>
          </a:p>
          <a:p>
            <a:pPr marL="0" indent="0" algn="ctr">
              <a:buNone/>
            </a:pPr>
            <a:endParaRPr lang="ru-RU" b="1" i="1" dirty="0"/>
          </a:p>
          <a:p>
            <a:endParaRPr lang="ru-RU" dirty="0"/>
          </a:p>
        </p:txBody>
      </p:sp>
      <p:pic>
        <p:nvPicPr>
          <p:cNvPr id="4098" name="Picture 2" descr="image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93096"/>
            <a:ext cx="3312401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66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90424"/>
            <a:ext cx="8229600" cy="4389120"/>
          </a:xfrm>
        </p:spPr>
        <p:txBody>
          <a:bodyPr/>
          <a:lstStyle/>
          <a:p>
            <a:r>
              <a:rPr lang="ru-RU" dirty="0"/>
              <a:t>Тогда комплексная частотная характеристика ИК вы­числяется по формуле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Функция преобразования ИК может быть записана пу­тем последовательного применения функций преобразова­ния каждого элемента:</a:t>
            </a:r>
          </a:p>
          <a:p>
            <a:endParaRPr lang="ru-RU" dirty="0"/>
          </a:p>
        </p:txBody>
      </p:sp>
      <p:pic>
        <p:nvPicPr>
          <p:cNvPr id="5122" name="Picture 2" descr="image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32856"/>
            <a:ext cx="272030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image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518" y="4437112"/>
            <a:ext cx="532059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Энергетический спектр аддитивного компонента неопре­деленности ИК с учетом подавления отдельных компонентов последующими элементами запишется в </a:t>
            </a:r>
            <a:r>
              <a:rPr lang="ru-RU" dirty="0" smtClean="0"/>
              <a:t>виде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/>
              <a:t>При экспериментальном исследовании ИК и его элемен­тов необходимо определить эквивалентные операторы ли­нейного и нелинейного преобразований и вероятностные ха­рактеристики аддитивных составляющих.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 descr="image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841" y="2852936"/>
            <a:ext cx="4608512" cy="101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38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3981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исследовании ИК как единого целого на его вход должны подаваться необходимые тестовые воздействия, и по результатам исследования выходных сигналов могут опреде­ляться все необходимые </a:t>
            </a:r>
            <a:r>
              <a:rPr lang="en-US" dirty="0"/>
              <a:t>MX</a:t>
            </a:r>
            <a:r>
              <a:rPr lang="ru-RU" dirty="0"/>
              <a:t>. Однако организация таких ис­следований для протяженных ИК, иногда содержащих пере­мещающиеся элементы, не всегда проста. Поэтому исследо­вание таких каналов сводится к совместному применению экспериментальных и расчетных методов, когда характерис­тики элементов канала исследуются экспериментально, и по полученным результатам рассчитываются </a:t>
            </a:r>
            <a:r>
              <a:rPr lang="en-US" dirty="0"/>
              <a:t>MX </a:t>
            </a:r>
            <a:r>
              <a:rPr lang="ru-RU" dirty="0"/>
              <a:t>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4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Экспериментальное исследование </a:t>
            </a:r>
            <a:r>
              <a:rPr lang="en-US" dirty="0"/>
              <a:t>MX </a:t>
            </a:r>
            <a:r>
              <a:rPr lang="ru-RU" dirty="0"/>
              <a:t>ИК должно про­водиться при испытаниях ИИС с целью утверждения ти­па или при сертификационных испытаниях, если ИИС не входит в сферу Государственного регулирования по обеспе­чению единства измерений, а также при поверке или калиб­ровке.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2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3200" b="1" dirty="0" smtClean="0"/>
              <a:t>5.4. Комплектная </a:t>
            </a:r>
            <a:r>
              <a:rPr lang="ru-RU" sz="3200" b="1" dirty="0"/>
              <a:t>и поэлементная поверка (калибровка) </a:t>
            </a:r>
            <a:r>
              <a:rPr lang="ru-RU" sz="3200" b="1" dirty="0" smtClean="0"/>
              <a:t>ИИС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Для ИИС, как и любого СИ, может быть предусмотрена комплектная или поэлементная поверка. При комплектной поверке экспериментально устанавливается соблюдение до­пускаемых пределов показателей неопределенности, непо­средственно интересующих потребителя. В этом случае, при отсутствии задачи диагностики метрологического отказа ИИС, в принципе можно не углубляться в ее структуру и не анализировать отдельные составляющие погрешности ре­зультата.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48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этом отпадает необходимость обязательной метрологической аттестации ПМО при испытаниях с целью утверждения типа, поскольку в ходе апробирования методи­ки поверки получаемая оценка неопределенности будет учи­тывать и неопределенность, обусловленную ПМО.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5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поэлементной поверке указывается номенклатура показателей ИК и требования к значениям этих показате­лей. При этом на этапе разработки методики поверки долж­ны быть выявлены все показатели, влияющие на неопреде­ленность результата измерения. Это обстоятельство явля­ется наиболее важным и сложным, поскольку неполнота исследуемых </a:t>
            </a:r>
            <a:r>
              <a:rPr lang="en-US" dirty="0"/>
              <a:t>MX </a:t>
            </a:r>
            <a:r>
              <a:rPr lang="ru-RU" dirty="0"/>
              <a:t>обесценивает поэлементную поверку. В си­лу этого же обстоятельства у пользователя иногда возникает недоверие к такому методу поверки.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4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2576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случае решения о про­ведении поэлементной поверки обязательно должна быть предусмотрена метрологическая аттестация алгоритмов об­работки измерительной информации с целью оценки вели­чины методической погрешности. В этом случае ПМО рас­сматривается как один из элементов ИИС. В технической документации на ИИС обязательно должна приводиться ме­тодика расчета неопределенности результатов измерения по полученным в ходе поэлементной поверки значениям </a:t>
            </a:r>
            <a:r>
              <a:rPr lang="en-US" dirty="0"/>
              <a:t>MX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6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21712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пользователя комплектная поверка более привычна и более наглядна, так как в результате ее оцениваются </a:t>
            </a:r>
            <a:r>
              <a:rPr lang="en-US" dirty="0"/>
              <a:t>MX</a:t>
            </a:r>
            <a:r>
              <a:rPr lang="ru-RU" dirty="0"/>
              <a:t>, характеризующие неопределенность окончательного резуль­тата измерения. Кроме того, в этом случае потребитель будет избавлен от необходимости пересчета </a:t>
            </a:r>
            <a:r>
              <a:rPr lang="en-US" dirty="0"/>
              <a:t>MX</a:t>
            </a:r>
            <a:r>
              <a:rPr lang="ru-RU" dirty="0"/>
              <a:t>, полученных при поэлементной поверке, в показатели неопределенности окон­чательного результата.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1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Комплектная поверка ИИС может проводиться двумя методами: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методом непосредственного измерения;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 методом сличения показаний.</a:t>
            </a:r>
          </a:p>
          <a:p>
            <a:r>
              <a:rPr lang="ru-RU" dirty="0"/>
              <a:t>При первом методе в качестве эталона необходимо ис­пользовать эталонные меры (аттестованные детали, эталон­ные сигналы и т. д.), которые по своим характеристикам аналогичны реальным объектам. Естественно, что измеряе­мые показатели эталонов должны быть известны с погреш­ностями в три—пять раз меньшими, чем допускаемые по­грешности поверяемой ИИС. Чтобы обеспечить исследова­ние </a:t>
            </a:r>
            <a:r>
              <a:rPr lang="en-US" dirty="0"/>
              <a:t>MX </a:t>
            </a:r>
            <a:r>
              <a:rPr lang="ru-RU" dirty="0"/>
              <a:t>ИИС во всех диапазонах измерения, эти меры должны быть многозначными.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76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8175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втором методе в качестве эталона должно использо­ваться СИ, обеспечивающее измерения тех же величин в не­сколько раз точнее.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/>
              <a:t>того, необходимо вспомогатель­ное средство в виде ИО или его имитатора. </a:t>
            </a:r>
            <a:endParaRPr lang="ru-RU" dirty="0" smtClean="0"/>
          </a:p>
          <a:p>
            <a:r>
              <a:rPr lang="ru-RU" dirty="0" smtClean="0"/>
              <a:t>Эталон </a:t>
            </a:r>
            <a:r>
              <a:rPr lang="ru-RU" dirty="0"/>
              <a:t>в этом случае может иметь меньшее быстродействие и худшие эрго­номические свойства, чем поверяемая ИИС, но обеспечение требуемой точности все равно создает экономические и тех­нические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87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Создание эталонов даже для локально сосредоточенных ИИС с четко оговоренной номенклатурой измерительных за­дач является не простой проблемой.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она становится прак­тически неразрешимой для </a:t>
            </a:r>
            <a:r>
              <a:rPr lang="ru-RU" dirty="0" err="1"/>
              <a:t>пространственно</a:t>
            </a:r>
            <a:r>
              <a:rPr lang="ru-RU" dirty="0"/>
              <a:t> распределен­ных ИИС, а также гибких ИИС, когда номенклатура задач может нарастать.</a:t>
            </a:r>
          </a:p>
          <a:p>
            <a:r>
              <a:rPr lang="ru-RU" dirty="0"/>
              <a:t>Таким образом, широкому применению комплектной по­верки ИИС препятствуют следующие обстоятельства.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09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5097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1) Создание </a:t>
            </a:r>
            <a:r>
              <a:rPr lang="ru-RU" dirty="0"/>
              <a:t>эталонов даже для локально сосредоточенных ИИС с четко оговоренной номенклатурой измерительных за­дач является не простой проблемой. И она становится прак­тически неразрешимой для </a:t>
            </a:r>
            <a:r>
              <a:rPr lang="ru-RU" dirty="0" err="1"/>
              <a:t>пространственно</a:t>
            </a:r>
            <a:r>
              <a:rPr lang="ru-RU" dirty="0"/>
              <a:t> распределен­ных ИИС, а также гибких ИИС, когда номенклатура задач может нарастать.</a:t>
            </a:r>
          </a:p>
          <a:p>
            <a:pPr marL="0" indent="0">
              <a:buNone/>
            </a:pPr>
            <a:r>
              <a:rPr lang="ru-RU" dirty="0" smtClean="0"/>
              <a:t>2) Таким </a:t>
            </a:r>
            <a:r>
              <a:rPr lang="ru-RU" dirty="0"/>
              <a:t>образом, широкому применению комплектной по­верки ИИС препятствуют следующие обстоятельства.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50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221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 учетом этого поэлементная поверка является основной для большинства ИИС и единственно возможной для гибких ИИС. </a:t>
            </a:r>
            <a:endParaRPr lang="ru-RU" dirty="0" smtClean="0"/>
          </a:p>
          <a:p>
            <a:r>
              <a:rPr lang="ru-RU" dirty="0" smtClean="0"/>
              <a:t>Ситуация </a:t>
            </a:r>
            <a:r>
              <a:rPr lang="ru-RU" dirty="0"/>
              <a:t>при выборе метода поверки аналогична си­туации при выборе номенклатуры </a:t>
            </a:r>
            <a:r>
              <a:rPr lang="en-US" dirty="0"/>
              <a:t>MX</a:t>
            </a:r>
            <a:r>
              <a:rPr lang="ru-RU" dirty="0"/>
              <a:t>, когда были вынужде­ны перейти к детальному описанию ИК, чтобы предоставить пользователю возможности оценки неопределенности полу­чаемых результатов для всего множества применений ИИС.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Пользователи ИИС иногда объединяют поэлементную калибровку, которая остается основной, с комплектной, ко­торую проводят по эталонной мере с единственным набором значений измеряемых показателей.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эталоны для различных задач, как правило, разрабатываются и калибру­ются самими пользователями.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точки зрения системы по обеспечению единства измерений это объединение излишне, именно поэтому мы говорим только о калибровке.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оно может оказаться полезным при проверке адекватности математической модели объекта, для презентаций, обучения и некоторых других случаев.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81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Методика поэлементной поверки должна предусматри­вать экспериментальное исследование всех </a:t>
            </a:r>
            <a:r>
              <a:rPr lang="en-US" dirty="0"/>
              <a:t>MX </a:t>
            </a:r>
            <a:r>
              <a:rPr lang="ru-RU" dirty="0"/>
              <a:t>ИК.</a:t>
            </a:r>
          </a:p>
          <a:p>
            <a:r>
              <a:rPr lang="ru-RU" dirty="0"/>
              <a:t>Общие подходы к экспериментальному исследованию ИК кратко рассмотрены в предыдущем параграфе.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поверке они не имеют каких-либо принципиальных особенностей и должны быть закреплены в методике поверки. </a:t>
            </a:r>
            <a:endParaRPr lang="ru-RU" dirty="0" smtClean="0"/>
          </a:p>
          <a:p>
            <a:r>
              <a:rPr lang="ru-RU" dirty="0" smtClean="0"/>
              <a:t>Предпочти­тельной </a:t>
            </a:r>
            <a:r>
              <a:rPr lang="ru-RU" dirty="0"/>
              <a:t>является поверка ИК как единого целого.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практическая организация поверки ИК эксплуатируемых ИИС сталкивается с техническими и организационными про­блемами: меряемой поверяемым каналом.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воздействие может быть эталонным, или могут использоваться эталонные СИ для его измерения.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поверке ИК без его демонтажа тестовые воз­действия должны формироваться с помощью транспортируе­мых технических средств.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6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Формирование и исследование электрических тестовых сигналов разработаны достаточно хорошо. Поэтому во мно­гих случаях при поверке целесообразно разделить ИК на две части: датчик, преобразующий физическую величину в электрическую, и подсистему преобразования и передачи электрических величин, в которую входят все остальные элементы ИК.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зависимости от принципа работы датчика и конструкции канала вторичный преобразователь или часть его иногда могут быть объединены с ПИП, то есть их прихо­дится относить к первой части.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этом случае поверку датчи­ка можно проводить как непосредственно на месте эксплу­атации с использованием транспортируемых эталонов, так и с его изъятием из ИИС и исследованием в стационарных ус­ловиях.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поверки второй части ИК могут использоваться эта­лонные тестовые сигналы, выдаваемые переносными или стационарными генераторами.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в состав ИК могут быть встроены образцовые генераторы или меры электриче­ских величин, которые могут иметь двойное назначение: ис­пользоваться для самоконтроля и самонастройки ИИС и уча­ствовать в процессе поверки ИК. </a:t>
            </a:r>
            <a:endParaRPr lang="ru-RU" dirty="0" smtClean="0"/>
          </a:p>
          <a:p>
            <a:r>
              <a:rPr lang="ru-RU" dirty="0" smtClean="0"/>
              <a:t>Использование </a:t>
            </a:r>
            <a:r>
              <a:rPr lang="ru-RU" dirty="0"/>
              <a:t>встроенных образцовых элементов, которые можно легко демонтировать и поверять в стационарных условиях, наиболее </a:t>
            </a:r>
            <a:r>
              <a:rPr lang="ru-RU" dirty="0" smtClean="0"/>
              <a:t>эффективно </a:t>
            </a:r>
            <a:r>
              <a:rPr lang="ru-RU" dirty="0"/>
              <a:t>устраняет проблему демонтажа ИК эксплуатируемых ИИС</a:t>
            </a:r>
            <a:r>
              <a:rPr lang="ru-RU" dirty="0" smtClean="0"/>
              <a:t>.</a:t>
            </a:r>
          </a:p>
          <a:p>
            <a:r>
              <a:rPr lang="ru-RU" dirty="0"/>
              <a:t>Для повышения эффективности и производительности поверки могут использоваться поверочные ИИС, разработка и применение которых оправданы при наличии в эксплуата­ции большого числа ИИС с однотипными 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15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/>
              <a:t>Материал данного параграфа позволяет сделать следую­щие выводы.</a:t>
            </a:r>
          </a:p>
          <a:p>
            <a:pPr marL="514350" lvl="0" indent="-514350">
              <a:buFont typeface="+mj-lt"/>
              <a:buAutoNum type="arabicParenR"/>
            </a:pPr>
            <a:r>
              <a:rPr lang="ru-RU" sz="3100" dirty="0"/>
              <a:t> Поэлементная поверка более полно соответствует спе­цифике ИИС.</a:t>
            </a:r>
          </a:p>
          <a:p>
            <a:pPr marL="514350" lvl="0" indent="-514350">
              <a:buFont typeface="+mj-lt"/>
              <a:buAutoNum type="arabicParenR"/>
            </a:pPr>
            <a:r>
              <a:rPr lang="ru-RU" sz="3100" dirty="0"/>
              <a:t> Методически организация поверки проработана доста­точно полно.</a:t>
            </a:r>
          </a:p>
          <a:p>
            <a:pPr marL="514350" lvl="0" indent="-514350">
              <a:buFont typeface="+mj-lt"/>
              <a:buAutoNum type="arabicParenR"/>
            </a:pPr>
            <a:r>
              <a:rPr lang="ru-RU" sz="3100" dirty="0"/>
              <a:t> При технической организации поверки существует ряд проблем, которые должны быть решены. К этим пробле­мам, в частности, относятся: автоматизация поверки, воз­можно, с использованием поверочных ИИС; разработка и внедрение мобильных эталонов для поверки различных ИК; разработка и внедрение в практику методик оценки неопре­деленности результатов измерения по </a:t>
            </a:r>
            <a:r>
              <a:rPr lang="en-US" sz="3100" dirty="0"/>
              <a:t>MX </a:t>
            </a:r>
            <a:r>
              <a:rPr lang="ru-RU" sz="3100" dirty="0"/>
              <a:t>ИК.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74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53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fff5ce103189942f54ad91780c73a1260653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</TotalTime>
  <Words>2464</Words>
  <Application>Microsoft Office PowerPoint</Application>
  <PresentationFormat>Экран (4:3)</PresentationFormat>
  <Paragraphs>102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Тема 5. Метрологическое обеспечение ИИС</vt:lpstr>
      <vt:lpstr>5.3. Метрологические характеристики измерительных каналов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5.4. Комплектная и поэлементная поверка (калибровка) ИИС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Метрологическое обеспечение ИИС</dc:title>
  <dc:creator>1</dc:creator>
  <cp:lastModifiedBy>1</cp:lastModifiedBy>
  <cp:revision>20</cp:revision>
  <dcterms:created xsi:type="dcterms:W3CDTF">2015-11-26T02:14:23Z</dcterms:created>
  <dcterms:modified xsi:type="dcterms:W3CDTF">2015-11-26T03:36:15Z</dcterms:modified>
</cp:coreProperties>
</file>