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3" r:id="rId8"/>
    <p:sldId id="264" r:id="rId9"/>
    <p:sldId id="265" r:id="rId10"/>
    <p:sldId id="266" r:id="rId11"/>
    <p:sldId id="267" r:id="rId12"/>
    <p:sldId id="268" r:id="rId13"/>
    <p:sldId id="269" r:id="rId14"/>
    <p:sldId id="270" r:id="rId15"/>
    <p:sldId id="271" r:id="rId16"/>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6" d="100"/>
          <a:sy n="86" d="100"/>
        </p:scale>
        <p:origin x="-1494"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CB757DB3-647C-4589-BAF2-1CBDFABCF160}" type="datetimeFigureOut">
              <a:rPr lang="ru-RU" smtClean="0"/>
              <a:pPr/>
              <a:t>08.09.2013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7FD474D-6586-4964-A248-E47A8F8A33D6}"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CB757DB3-647C-4589-BAF2-1CBDFABCF160}" type="datetimeFigureOut">
              <a:rPr lang="ru-RU" smtClean="0"/>
              <a:pPr/>
              <a:t>08.09.2013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7FD474D-6586-4964-A248-E47A8F8A33D6}"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CB757DB3-647C-4589-BAF2-1CBDFABCF160}" type="datetimeFigureOut">
              <a:rPr lang="ru-RU" smtClean="0"/>
              <a:pPr/>
              <a:t>08.09.2013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7FD474D-6586-4964-A248-E47A8F8A33D6}"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CB757DB3-647C-4589-BAF2-1CBDFABCF160}" type="datetimeFigureOut">
              <a:rPr lang="ru-RU" smtClean="0"/>
              <a:pPr/>
              <a:t>08.09.2013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97FD474D-6586-4964-A248-E47A8F8A33D6}"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CB757DB3-647C-4589-BAF2-1CBDFABCF160}" type="datetimeFigureOut">
              <a:rPr lang="ru-RU" smtClean="0"/>
              <a:pPr/>
              <a:t>08.09.2013</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97FD474D-6586-4964-A248-E47A8F8A33D6}"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CB757DB3-647C-4589-BAF2-1CBDFABCF160}" type="datetimeFigureOut">
              <a:rPr lang="ru-RU" smtClean="0"/>
              <a:pPr/>
              <a:t>08.09.2013</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97FD474D-6586-4964-A248-E47A8F8A33D6}"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CB757DB3-647C-4589-BAF2-1CBDFABCF160}" type="datetimeFigureOut">
              <a:rPr lang="ru-RU" smtClean="0"/>
              <a:pPr/>
              <a:t>08.09.2013</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97FD474D-6586-4964-A248-E47A8F8A33D6}"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CB757DB3-647C-4589-BAF2-1CBDFABCF160}" type="datetimeFigureOut">
              <a:rPr lang="ru-RU" smtClean="0"/>
              <a:pPr/>
              <a:t>08.09.2013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97FD474D-6586-4964-A248-E47A8F8A33D6}"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CB757DB3-647C-4589-BAF2-1CBDFABCF160}" type="datetimeFigureOut">
              <a:rPr lang="ru-RU" smtClean="0"/>
              <a:pPr/>
              <a:t>08.09.2013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97FD474D-6586-4964-A248-E47A8F8A33D6}"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CB757DB3-647C-4589-BAF2-1CBDFABCF160}" type="datetimeFigureOut">
              <a:rPr lang="ru-RU" smtClean="0"/>
              <a:pPr/>
              <a:t>08.09.2013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7FD474D-6586-4964-A248-E47A8F8A33D6}"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CB757DB3-647C-4589-BAF2-1CBDFABCF160}" type="datetimeFigureOut">
              <a:rPr lang="ru-RU" smtClean="0"/>
              <a:pPr/>
              <a:t>08.09.2013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7FD474D-6586-4964-A248-E47A8F8A33D6}"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B757DB3-647C-4589-BAF2-1CBDFABCF160}" type="datetimeFigureOut">
              <a:rPr lang="ru-RU" smtClean="0"/>
              <a:pPr/>
              <a:t>08.09.2013</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7FD474D-6586-4964-A248-E47A8F8A33D6}"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3568" y="908720"/>
            <a:ext cx="7772400" cy="1008112"/>
          </a:xfrm>
        </p:spPr>
        <p:txBody>
          <a:bodyPr>
            <a:normAutofit/>
          </a:bodyPr>
          <a:lstStyle/>
          <a:p>
            <a:r>
              <a:rPr lang="ru-RU" sz="2000" b="1" dirty="0" smtClean="0"/>
              <a:t>КАФЕДРА ТУРИЗМА И ГОСТИНИЧНО- РЕСТОРАННОГО БИЗНЕСА</a:t>
            </a:r>
            <a:br>
              <a:rPr lang="ru-RU" sz="2000" b="1" dirty="0" smtClean="0"/>
            </a:br>
            <a:r>
              <a:rPr lang="ru-RU" sz="2000" b="1" dirty="0" smtClean="0"/>
              <a:t>ПРЕПОДАВАТЕЛЬ МИХИНА ИЛОНА СЕРГЕЕВНА</a:t>
            </a:r>
            <a:endParaRPr lang="ru-RU" sz="2000" b="1" dirty="0"/>
          </a:p>
        </p:txBody>
      </p:sp>
      <p:sp>
        <p:nvSpPr>
          <p:cNvPr id="3" name="Подзаголовок 2"/>
          <p:cNvSpPr>
            <a:spLocks noGrp="1"/>
          </p:cNvSpPr>
          <p:nvPr>
            <p:ph type="subTitle" idx="1"/>
          </p:nvPr>
        </p:nvSpPr>
        <p:spPr>
          <a:xfrm>
            <a:off x="1475656" y="3068960"/>
            <a:ext cx="6400800" cy="1752600"/>
          </a:xfrm>
        </p:spPr>
        <p:txBody>
          <a:bodyPr/>
          <a:lstStyle/>
          <a:p>
            <a:r>
              <a:rPr lang="ru-RU" b="1" dirty="0" smtClean="0">
                <a:solidFill>
                  <a:srgbClr val="7030A0"/>
                </a:solidFill>
              </a:rPr>
              <a:t>ТУРИСТСКИЙ </a:t>
            </a:r>
          </a:p>
          <a:p>
            <a:r>
              <a:rPr lang="ru-RU" b="1" dirty="0" smtClean="0">
                <a:solidFill>
                  <a:srgbClr val="7030A0"/>
                </a:solidFill>
              </a:rPr>
              <a:t>И ГОСТИНИЧНО – РЕСТОРАННЫЙ МАРКЕТИНГ</a:t>
            </a:r>
            <a:endParaRPr lang="ru-RU" b="1" dirty="0">
              <a:solidFill>
                <a:srgbClr val="7030A0"/>
              </a:solidFill>
            </a:endParaRPr>
          </a:p>
        </p:txBody>
      </p:sp>
      <p:pic>
        <p:nvPicPr>
          <p:cNvPr id="4" name="Picture 3"/>
          <p:cNvPicPr>
            <a:picLocks noChangeAspect="1" noChangeArrowheads="1"/>
          </p:cNvPicPr>
          <p:nvPr/>
        </p:nvPicPr>
        <p:blipFill>
          <a:blip r:embed="rId2" cstate="print"/>
          <a:srcRect/>
          <a:stretch>
            <a:fillRect/>
          </a:stretch>
        </p:blipFill>
        <p:spPr bwMode="auto">
          <a:xfrm>
            <a:off x="8429625" y="5851525"/>
            <a:ext cx="714375" cy="1006475"/>
          </a:xfrm>
          <a:prstGeom prst="rect">
            <a:avLst/>
          </a:prstGeom>
          <a:noFill/>
          <a:ln w="9525">
            <a:noFill/>
            <a:miter lim="800000"/>
            <a:headEnd/>
            <a:tailEnd/>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idx="4294967295"/>
          </p:nvPr>
        </p:nvSpPr>
        <p:spPr>
          <a:xfrm>
            <a:off x="323528" y="274638"/>
            <a:ext cx="8496944" cy="5818658"/>
          </a:xfrm>
        </p:spPr>
        <p:txBody>
          <a:bodyPr>
            <a:normAutofit/>
          </a:bodyPr>
          <a:lstStyle/>
          <a:p>
            <a:pPr algn="l"/>
            <a:r>
              <a:rPr lang="ru-RU" u="sng" dirty="0" smtClean="0"/>
              <a:t>Цель и задачи учебного курса</a:t>
            </a:r>
            <a:r>
              <a:rPr lang="ru-RU" dirty="0" smtClean="0"/>
              <a:t/>
            </a:r>
            <a:br>
              <a:rPr lang="ru-RU" dirty="0" smtClean="0"/>
            </a:br>
            <a:r>
              <a:rPr lang="ru-RU" sz="2800" dirty="0" smtClean="0">
                <a:solidFill>
                  <a:srgbClr val="C00000"/>
                </a:solidFill>
              </a:rPr>
              <a:t>Цель курса </a:t>
            </a:r>
            <a:r>
              <a:rPr lang="ru-RU" sz="2800" dirty="0" smtClean="0"/>
              <a:t>–</a:t>
            </a:r>
            <a:r>
              <a:rPr lang="ru-RU" sz="2200" dirty="0" smtClean="0"/>
              <a:t>изучение теоретических основ и получение практических навыков, связанных  с рыночными отношениями субъектов хозяйственной деятельности, товародвижения, сбыта и сервиса  в маркетинговой  деятельности с учетом специфики туристского предприятия как субъекта маркетинга</a:t>
            </a:r>
            <a:r>
              <a:rPr lang="ru-RU" dirty="0" smtClean="0"/>
              <a:t/>
            </a:r>
            <a:br>
              <a:rPr lang="ru-RU" dirty="0" smtClean="0"/>
            </a:br>
            <a:r>
              <a:rPr lang="ru-RU" sz="2800" dirty="0" smtClean="0">
                <a:solidFill>
                  <a:srgbClr val="C00000"/>
                </a:solidFill>
              </a:rPr>
              <a:t>Задачи учебного курса:</a:t>
            </a:r>
            <a:r>
              <a:rPr lang="ru-RU" dirty="0" smtClean="0"/>
              <a:t/>
            </a:r>
            <a:br>
              <a:rPr lang="ru-RU" dirty="0" smtClean="0"/>
            </a:br>
            <a:r>
              <a:rPr lang="ru-RU" sz="2200" dirty="0" smtClean="0"/>
              <a:t>-формирование системного представления об основах туристского и гостиничное - ресторанного маркетинга, тактического и стратегического маркетингового планирования и управления</a:t>
            </a:r>
            <a:r>
              <a:rPr lang="en-US" sz="2200" dirty="0" smtClean="0"/>
              <a:t>; </a:t>
            </a:r>
            <a:r>
              <a:rPr lang="ru-RU" sz="2200" dirty="0" smtClean="0"/>
              <a:t/>
            </a:r>
            <a:br>
              <a:rPr lang="ru-RU" sz="2200" dirty="0" smtClean="0"/>
            </a:br>
            <a:r>
              <a:rPr lang="ru-RU" sz="2200" dirty="0" smtClean="0"/>
              <a:t>-изучение особенностей маркетинга предприятий туризма и </a:t>
            </a:r>
            <a:r>
              <a:rPr lang="ru-RU" sz="2200" dirty="0" err="1" smtClean="0"/>
              <a:t>гостинично</a:t>
            </a:r>
            <a:r>
              <a:rPr lang="ru-RU" sz="2200" dirty="0" smtClean="0"/>
              <a:t> – ресторанного  сервиса</a:t>
            </a:r>
            <a:r>
              <a:rPr lang="en-US" sz="2200" dirty="0" smtClean="0"/>
              <a:t>;</a:t>
            </a:r>
            <a:br>
              <a:rPr lang="en-US" sz="2200" dirty="0" smtClean="0"/>
            </a:br>
            <a:r>
              <a:rPr lang="ru-RU" sz="2200" dirty="0" smtClean="0"/>
              <a:t>-овладение практическими навыками использования инструментов маркетинга, маркетингового планирования и управления.</a:t>
            </a:r>
            <a:endParaRPr lang="ru-RU" sz="2200" dirty="0"/>
          </a:p>
        </p:txBody>
      </p:sp>
      <p:pic>
        <p:nvPicPr>
          <p:cNvPr id="3" name="Picture 3"/>
          <p:cNvPicPr>
            <a:picLocks noChangeAspect="1" noChangeArrowheads="1"/>
          </p:cNvPicPr>
          <p:nvPr/>
        </p:nvPicPr>
        <p:blipFill>
          <a:blip r:embed="rId2" cstate="print"/>
          <a:srcRect/>
          <a:stretch>
            <a:fillRect/>
          </a:stretch>
        </p:blipFill>
        <p:spPr bwMode="auto">
          <a:xfrm>
            <a:off x="8429625" y="5851525"/>
            <a:ext cx="714375" cy="1006475"/>
          </a:xfrm>
          <a:prstGeom prst="rect">
            <a:avLst/>
          </a:prstGeom>
          <a:noFill/>
          <a:ln w="9525">
            <a:noFill/>
            <a:miter lim="800000"/>
            <a:headEnd/>
            <a:tailEnd/>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5314602"/>
          </a:xfrm>
        </p:spPr>
        <p:txBody>
          <a:bodyPr>
            <a:normAutofit fontScale="90000"/>
          </a:bodyPr>
          <a:lstStyle/>
          <a:p>
            <a:r>
              <a:rPr lang="ru-RU" sz="2400" b="1" u="sng" dirty="0" smtClean="0"/>
              <a:t>ПЕРЕЧЕНЬ КОМПЕТЕНЦИЙ, ПРИОБРЕТАЕМЫХ В ПРОЦЕССЕ ИЗУЧЕНИЯ ДИСЦИПЛИНЫ</a:t>
            </a:r>
            <a:br>
              <a:rPr lang="ru-RU" sz="2400" b="1" u="sng" dirty="0" smtClean="0"/>
            </a:br>
            <a:r>
              <a:rPr lang="ru-RU" sz="2400" b="1" u="sng" dirty="0" smtClean="0"/>
              <a:t/>
            </a:r>
            <a:br>
              <a:rPr lang="ru-RU" sz="2400" b="1" u="sng" dirty="0" smtClean="0"/>
            </a:br>
            <a:r>
              <a:rPr lang="ru-RU" sz="2800" b="1" dirty="0" smtClean="0">
                <a:solidFill>
                  <a:srgbClr val="C00000"/>
                </a:solidFill>
              </a:rPr>
              <a:t>В процессе изучения дисциплины формируются следующие профессиональные компетенции:</a:t>
            </a:r>
            <a:br>
              <a:rPr lang="ru-RU" sz="2800" b="1" dirty="0" smtClean="0">
                <a:solidFill>
                  <a:srgbClr val="C00000"/>
                </a:solidFill>
              </a:rPr>
            </a:br>
            <a:r>
              <a:rPr lang="ru-RU" sz="2800" dirty="0" smtClean="0"/>
              <a:t>-умение использовать маркетинговые методы в деятельности предприятий</a:t>
            </a:r>
            <a:r>
              <a:rPr lang="en-US" sz="2800" dirty="0" smtClean="0"/>
              <a:t>;</a:t>
            </a:r>
            <a:br>
              <a:rPr lang="en-US" sz="2800" dirty="0" smtClean="0"/>
            </a:br>
            <a:r>
              <a:rPr lang="ru-RU" sz="2800" dirty="0" smtClean="0"/>
              <a:t>-умение обрабатывать маркетинговую информацию</a:t>
            </a:r>
            <a:r>
              <a:rPr lang="en-US" sz="2800" dirty="0" smtClean="0"/>
              <a:t>;</a:t>
            </a:r>
            <a:br>
              <a:rPr lang="en-US" sz="2800" dirty="0" smtClean="0"/>
            </a:br>
            <a:r>
              <a:rPr lang="ru-RU" sz="2800" dirty="0" smtClean="0"/>
              <a:t>-умение разрабатывать тактические и стратегические маркетинговые планы предприятия</a:t>
            </a:r>
            <a:r>
              <a:rPr lang="en-US" sz="2800" dirty="0" smtClean="0"/>
              <a:t>;</a:t>
            </a:r>
            <a:br>
              <a:rPr lang="en-US" sz="2800" dirty="0" smtClean="0"/>
            </a:br>
            <a:r>
              <a:rPr lang="ru-RU" sz="2800" dirty="0" smtClean="0"/>
              <a:t>-умение оценивать маркетинговый бюджет и рассчитывать эффективность реализации маркетинговой деятельности.</a:t>
            </a:r>
            <a:br>
              <a:rPr lang="ru-RU" sz="2800" dirty="0" smtClean="0"/>
            </a:br>
            <a:r>
              <a:rPr lang="ru-RU" sz="2400" b="1" u="sng" dirty="0" smtClean="0"/>
              <a:t/>
            </a:r>
            <a:br>
              <a:rPr lang="ru-RU" sz="2400" b="1" u="sng" dirty="0" smtClean="0"/>
            </a:br>
            <a:endParaRPr lang="ru-RU" sz="2400" b="1" u="sng"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6034682"/>
          </a:xfrm>
        </p:spPr>
        <p:txBody>
          <a:bodyPr>
            <a:normAutofit/>
          </a:bodyPr>
          <a:lstStyle/>
          <a:p>
            <a:r>
              <a:rPr lang="ru-RU" sz="3600" dirty="0" smtClean="0"/>
              <a:t>СОДЕРЖАНИЕ КУРСА</a:t>
            </a:r>
            <a:r>
              <a:rPr lang="en-US" dirty="0" smtClean="0"/>
              <a:t/>
            </a:r>
            <a:br>
              <a:rPr lang="en-US" dirty="0" smtClean="0"/>
            </a:br>
            <a:r>
              <a:rPr lang="ru-RU" sz="2200" dirty="0" smtClean="0"/>
              <a:t>1. Сущность и содержание туристского и </a:t>
            </a:r>
            <a:r>
              <a:rPr lang="ru-RU" sz="2200" dirty="0" err="1" smtClean="0"/>
              <a:t>гостинично</a:t>
            </a:r>
            <a:r>
              <a:rPr lang="ru-RU" sz="2200" dirty="0" smtClean="0"/>
              <a:t>  - ресторанного маркетинга. Современная концепция маркетинга.</a:t>
            </a:r>
            <a:br>
              <a:rPr lang="ru-RU" sz="2200" dirty="0" smtClean="0"/>
            </a:br>
            <a:r>
              <a:rPr lang="ru-RU" sz="2200" dirty="0" smtClean="0"/>
              <a:t>2. Комплексные исследования рынка услуг.</a:t>
            </a:r>
            <a:br>
              <a:rPr lang="ru-RU" sz="2200" dirty="0" smtClean="0"/>
            </a:br>
            <a:r>
              <a:rPr lang="ru-RU" sz="2200" dirty="0" smtClean="0"/>
              <a:t>3. Конкурентоспособность и пути ее повышения</a:t>
            </a:r>
            <a:br>
              <a:rPr lang="ru-RU" sz="2200" dirty="0" smtClean="0"/>
            </a:br>
            <a:r>
              <a:rPr lang="ru-RU" sz="2200" dirty="0" smtClean="0"/>
              <a:t>4. Анализ потребителей услуг предприятий туризма и </a:t>
            </a:r>
            <a:r>
              <a:rPr lang="ru-RU" sz="2200" dirty="0" err="1" smtClean="0"/>
              <a:t>гостинично</a:t>
            </a:r>
            <a:r>
              <a:rPr lang="ru-RU" sz="2200" dirty="0" smtClean="0"/>
              <a:t> – ресторанного бизнеса</a:t>
            </a:r>
            <a:br>
              <a:rPr lang="ru-RU" sz="2200" dirty="0" smtClean="0"/>
            </a:br>
            <a:r>
              <a:rPr lang="ru-RU" sz="2200" dirty="0" smtClean="0"/>
              <a:t>5. Сущность товара в маркетинге</a:t>
            </a:r>
            <a:br>
              <a:rPr lang="ru-RU" sz="2200" dirty="0" smtClean="0"/>
            </a:br>
            <a:r>
              <a:rPr lang="ru-RU" sz="2200" dirty="0" smtClean="0"/>
              <a:t>6. Цена как инструмент маркетинга</a:t>
            </a:r>
            <a:br>
              <a:rPr lang="ru-RU" sz="2200" dirty="0" smtClean="0"/>
            </a:br>
            <a:r>
              <a:rPr lang="ru-RU" sz="2200" dirty="0" smtClean="0"/>
              <a:t>7. Товародвижение, сбыт и сервис в маркетинговой деятельности</a:t>
            </a:r>
            <a:br>
              <a:rPr lang="ru-RU" sz="2200" dirty="0" smtClean="0"/>
            </a:br>
            <a:r>
              <a:rPr lang="ru-RU" sz="2200" dirty="0" smtClean="0"/>
              <a:t>8. Маркетинговые коммуникации на предприятиях туризма и </a:t>
            </a:r>
            <a:r>
              <a:rPr lang="ru-RU" sz="2200" dirty="0" err="1" smtClean="0"/>
              <a:t>гостинично</a:t>
            </a:r>
            <a:r>
              <a:rPr lang="ru-RU" sz="2200" dirty="0" smtClean="0"/>
              <a:t> – ресторанного сервиса</a:t>
            </a:r>
            <a:br>
              <a:rPr lang="ru-RU" sz="2200" dirty="0" smtClean="0"/>
            </a:br>
            <a:r>
              <a:rPr lang="ru-RU" sz="2200" dirty="0" smtClean="0"/>
              <a:t>9. Маркетинговое планирование на предприятии</a:t>
            </a:r>
            <a:br>
              <a:rPr lang="ru-RU" sz="2200" dirty="0" smtClean="0"/>
            </a:br>
            <a:r>
              <a:rPr lang="ru-RU" sz="2200" dirty="0" smtClean="0"/>
              <a:t>10. Организация маркетинговой деятельности на предприятии</a:t>
            </a:r>
            <a:br>
              <a:rPr lang="ru-RU" sz="2200" dirty="0" smtClean="0"/>
            </a:br>
            <a:r>
              <a:rPr lang="ru-RU" sz="2200" dirty="0" smtClean="0"/>
              <a:t/>
            </a:r>
            <a:br>
              <a:rPr lang="ru-RU" sz="2200" dirty="0" smtClean="0"/>
            </a:br>
            <a:endParaRPr lang="ru-RU" sz="2200" dirty="0"/>
          </a:p>
        </p:txBody>
      </p:sp>
      <p:pic>
        <p:nvPicPr>
          <p:cNvPr id="3" name="Picture 3"/>
          <p:cNvPicPr>
            <a:picLocks noChangeAspect="1" noChangeArrowheads="1"/>
          </p:cNvPicPr>
          <p:nvPr/>
        </p:nvPicPr>
        <p:blipFill>
          <a:blip r:embed="rId2" cstate="print"/>
          <a:srcRect/>
          <a:stretch>
            <a:fillRect/>
          </a:stretch>
        </p:blipFill>
        <p:spPr bwMode="auto">
          <a:xfrm>
            <a:off x="8429625" y="5851525"/>
            <a:ext cx="714375" cy="1006475"/>
          </a:xfrm>
          <a:prstGeom prst="rect">
            <a:avLst/>
          </a:prstGeom>
          <a:noFill/>
          <a:ln w="9525">
            <a:noFill/>
            <a:miter lim="800000"/>
            <a:headEnd/>
            <a:tailEnd/>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6178698"/>
          </a:xfrm>
        </p:spPr>
        <p:txBody>
          <a:bodyPr>
            <a:normAutofit/>
          </a:bodyPr>
          <a:lstStyle/>
          <a:p>
            <a:pPr marL="457200" indent="-457200"/>
            <a:r>
              <a:rPr lang="ru-RU" sz="2000" b="1" dirty="0" smtClean="0"/>
              <a:t>Основная литература</a:t>
            </a:r>
            <a:r>
              <a:rPr lang="ru-RU" sz="2000" dirty="0" smtClean="0"/>
              <a:t/>
            </a:r>
            <a:br>
              <a:rPr lang="ru-RU" sz="2000" dirty="0" smtClean="0"/>
            </a:br>
            <a:r>
              <a:rPr lang="ru-RU" sz="2000" dirty="0" smtClean="0"/>
              <a:t>1.Абабков, Ю.Н. Маркетинг в туризме: учебник для студентов вузов / Ю.Н. </a:t>
            </a:r>
            <a:r>
              <a:rPr lang="ru-RU" sz="2000" dirty="0" err="1" smtClean="0"/>
              <a:t>Абабков</a:t>
            </a:r>
            <a:r>
              <a:rPr lang="ru-RU" sz="2000" dirty="0" smtClean="0"/>
              <a:t>, М.Ю. </a:t>
            </a:r>
            <a:r>
              <a:rPr lang="ru-RU" sz="2000" dirty="0" err="1" smtClean="0"/>
              <a:t>Абабкова</a:t>
            </a:r>
            <a:r>
              <a:rPr lang="ru-RU" sz="2000" dirty="0" smtClean="0"/>
              <a:t>, И. Г. Филиппова; под ред. Е.И. Богданова. – М.: ИНФРА-М, 2011. – 214 с.</a:t>
            </a:r>
            <a:br>
              <a:rPr lang="ru-RU" sz="2000" dirty="0" smtClean="0"/>
            </a:br>
            <a:r>
              <a:rPr lang="ru-RU" sz="2000" dirty="0" smtClean="0"/>
              <a:t>2.Бутко, И.И. Маркетинг в туризме: учеб. пособие [для студентов вузов] / И.И. </a:t>
            </a:r>
            <a:r>
              <a:rPr lang="ru-RU" sz="2000" dirty="0" err="1" smtClean="0"/>
              <a:t>Бутко</a:t>
            </a:r>
            <a:r>
              <a:rPr lang="ru-RU" sz="2000" dirty="0" smtClean="0"/>
              <a:t>, В.А. Ситников, Е.А. Ситников; [под ред. И.И. </a:t>
            </a:r>
            <a:r>
              <a:rPr lang="ru-RU" sz="2000" dirty="0" err="1" smtClean="0"/>
              <a:t>Бутко</a:t>
            </a:r>
            <a:r>
              <a:rPr lang="ru-RU" sz="2000" dirty="0" smtClean="0"/>
              <a:t>]. – 2-е изд. – М.: Дашков и К*, 2012. – 416 с.</a:t>
            </a:r>
            <a:br>
              <a:rPr lang="ru-RU" sz="2000" dirty="0" smtClean="0"/>
            </a:br>
            <a:r>
              <a:rPr lang="ru-RU" sz="2000" dirty="0" smtClean="0"/>
              <a:t>3.Дурович, А.П. Маркетинг в туризме: учеб. пособие для студентов вузов / А.П. </a:t>
            </a:r>
            <a:r>
              <a:rPr lang="ru-RU" sz="2000" dirty="0" err="1" smtClean="0"/>
              <a:t>Дурович</a:t>
            </a:r>
            <a:r>
              <a:rPr lang="ru-RU" sz="2000" dirty="0" smtClean="0"/>
              <a:t>. – М.: ИНФРА-М, 2010. – 316 с.</a:t>
            </a:r>
            <a:br>
              <a:rPr lang="ru-RU" sz="2000" dirty="0" smtClean="0"/>
            </a:br>
            <a:r>
              <a:rPr lang="ru-RU" sz="2000" dirty="0" smtClean="0"/>
              <a:t>4.Котлер, Ф. Основы маркетинга: краткий курс / Ф. </a:t>
            </a:r>
            <a:r>
              <a:rPr lang="ru-RU" sz="2000" dirty="0" err="1" smtClean="0"/>
              <a:t>Котлер</a:t>
            </a:r>
            <a:r>
              <a:rPr lang="ru-RU" sz="2000" dirty="0" smtClean="0"/>
              <a:t>. – М.: Вильямс, 2010. – 656 с.: ил.</a:t>
            </a:r>
            <a:br>
              <a:rPr lang="ru-RU" sz="2000" dirty="0" smtClean="0"/>
            </a:br>
            <a:r>
              <a:rPr lang="ru-RU" sz="2000" dirty="0" smtClean="0"/>
              <a:t>5.Моисеева, Н.К. Маркетинг и турбизнес: учебник для студ. вузов / Н.К. Моисеева; Рос. </a:t>
            </a:r>
            <a:r>
              <a:rPr lang="ru-RU" sz="2000" dirty="0" err="1" smtClean="0"/>
              <a:t>междунар</a:t>
            </a:r>
            <a:r>
              <a:rPr lang="ru-RU" sz="2000" dirty="0" smtClean="0"/>
              <a:t>. академия туризма. – М.: Финансы и статистика: Советский спорт, 2009. – 496 с. </a:t>
            </a:r>
            <a:r>
              <a:rPr lang="ru-RU" dirty="0" smtClean="0"/>
              <a:t/>
            </a:r>
            <a:br>
              <a:rPr lang="ru-RU" dirty="0" smtClean="0"/>
            </a:br>
            <a:endParaRPr lang="ru-RU" dirty="0"/>
          </a:p>
        </p:txBody>
      </p:sp>
      <p:pic>
        <p:nvPicPr>
          <p:cNvPr id="3" name="Picture 3"/>
          <p:cNvPicPr>
            <a:picLocks noChangeAspect="1" noChangeArrowheads="1"/>
          </p:cNvPicPr>
          <p:nvPr/>
        </p:nvPicPr>
        <p:blipFill>
          <a:blip r:embed="rId2" cstate="print"/>
          <a:srcRect/>
          <a:stretch>
            <a:fillRect/>
          </a:stretch>
        </p:blipFill>
        <p:spPr bwMode="auto">
          <a:xfrm>
            <a:off x="8429625" y="5851525"/>
            <a:ext cx="714375" cy="1006475"/>
          </a:xfrm>
          <a:prstGeom prst="rect">
            <a:avLst/>
          </a:prstGeom>
          <a:noFill/>
          <a:ln w="9525">
            <a:noFill/>
            <a:miter lim="800000"/>
            <a:headEnd/>
            <a:tailEnd/>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1560" y="260648"/>
            <a:ext cx="8229600" cy="5976664"/>
          </a:xfrm>
        </p:spPr>
        <p:txBody>
          <a:bodyPr>
            <a:normAutofit/>
          </a:bodyPr>
          <a:lstStyle/>
          <a:p>
            <a:r>
              <a:rPr lang="ru-RU" sz="2000" b="1" dirty="0" smtClean="0"/>
              <a:t>Дополнительная литература</a:t>
            </a:r>
            <a:r>
              <a:rPr lang="ru-RU" sz="1600" dirty="0" smtClean="0"/>
              <a:t/>
            </a:r>
            <a:br>
              <a:rPr lang="ru-RU" sz="1600" dirty="0" smtClean="0"/>
            </a:br>
            <a:r>
              <a:rPr lang="ru-RU" sz="1600" dirty="0" smtClean="0"/>
              <a:t>1.</a:t>
            </a:r>
            <a:r>
              <a:rPr lang="ru-RU" sz="1800" dirty="0" smtClean="0"/>
              <a:t>Безрутченко, Ю.В. Маркетинг в социально-культурном сервисе и туризме: учеб. пособие [для студентов вузов] / Ю.В. </a:t>
            </a:r>
            <a:r>
              <a:rPr lang="ru-RU" sz="1800" dirty="0" err="1" smtClean="0"/>
              <a:t>Безрутченко</a:t>
            </a:r>
            <a:r>
              <a:rPr lang="ru-RU" sz="1800" dirty="0" smtClean="0"/>
              <a:t>. – 2-е изд. – М.: Дашков и К*, 2012. – 232 с.</a:t>
            </a:r>
            <a:br>
              <a:rPr lang="ru-RU" sz="1800" dirty="0" smtClean="0"/>
            </a:br>
            <a:r>
              <a:rPr lang="ru-RU" sz="1800" dirty="0" smtClean="0"/>
              <a:t>2.Кнышова, Е.Н. Маркетинг туризма: учеб. пособие для студентов </a:t>
            </a:r>
            <a:r>
              <a:rPr lang="ru-RU" sz="1800" dirty="0" err="1" smtClean="0"/>
              <a:t>образоват</a:t>
            </a:r>
            <a:r>
              <a:rPr lang="ru-RU" sz="1800" dirty="0" smtClean="0"/>
              <a:t>. учреждений сред. проф. образования / Е.Н. Кнышова. – М.: ФОРУМ: ИНФРА-М, 2010. – 352 с. </a:t>
            </a:r>
            <a:br>
              <a:rPr lang="ru-RU" sz="1800" dirty="0" smtClean="0"/>
            </a:br>
            <a:r>
              <a:rPr lang="ru-RU" sz="1800" dirty="0" smtClean="0"/>
              <a:t>3.Лашманова, Н.В. Маркетинг в социально-культурном сервисе и туризме: учеб. пособие для студентов вузов / Н.В. </a:t>
            </a:r>
            <a:r>
              <a:rPr lang="ru-RU" sz="1800" dirty="0" err="1" smtClean="0"/>
              <a:t>Лашманова</a:t>
            </a:r>
            <a:r>
              <a:rPr lang="ru-RU" sz="1800" dirty="0" smtClean="0"/>
              <a:t>, М.Ю. </a:t>
            </a:r>
            <a:r>
              <a:rPr lang="ru-RU" sz="1800" dirty="0" err="1" smtClean="0"/>
              <a:t>Абабкова</a:t>
            </a:r>
            <a:r>
              <a:rPr lang="ru-RU" sz="1800" dirty="0" smtClean="0"/>
              <a:t>. – СПб.: </a:t>
            </a:r>
            <a:r>
              <a:rPr lang="ru-RU" sz="1800" dirty="0" err="1" smtClean="0"/>
              <a:t>СПбГУП</a:t>
            </a:r>
            <a:r>
              <a:rPr lang="ru-RU" sz="1800" dirty="0" smtClean="0"/>
              <a:t>, 2009. – 288 с. – (Библиотека Гуманитарного университета; </a:t>
            </a:r>
            <a:r>
              <a:rPr lang="ru-RU" sz="1800" dirty="0" err="1" smtClean="0"/>
              <a:t>Вып</a:t>
            </a:r>
            <a:r>
              <a:rPr lang="ru-RU" sz="1800" dirty="0" smtClean="0"/>
              <a:t>. 40).</a:t>
            </a:r>
            <a:br>
              <a:rPr lang="ru-RU" sz="1800" dirty="0" smtClean="0"/>
            </a:br>
            <a:r>
              <a:rPr lang="ru-RU" sz="1800" dirty="0" smtClean="0"/>
              <a:t>4.Розанова, Т.П. Маркетинг услуг гостеприимства и туризма: практикум / Т.П. Розанова, Т.В. </a:t>
            </a:r>
            <a:r>
              <a:rPr lang="ru-RU" sz="1800" dirty="0" err="1" smtClean="0"/>
              <a:t>Муртузалиева</a:t>
            </a:r>
            <a:r>
              <a:rPr lang="ru-RU" sz="1800" dirty="0" smtClean="0"/>
              <a:t>. – М.: Издательско-торговая корпорация «Дашков и К», 2012. – 132 с.</a:t>
            </a:r>
            <a:br>
              <a:rPr lang="ru-RU" sz="1800" dirty="0" smtClean="0"/>
            </a:br>
            <a:r>
              <a:rPr lang="ru-RU" sz="1800" dirty="0" smtClean="0"/>
              <a:t>5.Сарафанова, Е.В. Маркетинг в туризме: учеб. пособие для студентов </a:t>
            </a:r>
            <a:r>
              <a:rPr lang="ru-RU" sz="1800" dirty="0" err="1" smtClean="0"/>
              <a:t>образоват</a:t>
            </a:r>
            <a:r>
              <a:rPr lang="ru-RU" sz="1800" dirty="0" smtClean="0"/>
              <a:t>. учреждений сред. проф. образования, обучающихся по специальности «Туризм» / Е.В. </a:t>
            </a:r>
            <a:r>
              <a:rPr lang="ru-RU" sz="1800" dirty="0" err="1" smtClean="0"/>
              <a:t>Сарафанова</a:t>
            </a:r>
            <a:r>
              <a:rPr lang="ru-RU" sz="1800" dirty="0" smtClean="0"/>
              <a:t>, А.В. </a:t>
            </a:r>
            <a:r>
              <a:rPr lang="ru-RU" sz="1800" dirty="0" err="1" smtClean="0"/>
              <a:t>Яцук</a:t>
            </a:r>
            <a:r>
              <a:rPr lang="ru-RU" sz="1800" dirty="0" smtClean="0"/>
              <a:t>. – М.: </a:t>
            </a:r>
            <a:r>
              <a:rPr lang="ru-RU" sz="1800" dirty="0" err="1" smtClean="0"/>
              <a:t>Альфа-М</a:t>
            </a:r>
            <a:r>
              <a:rPr lang="ru-RU" sz="1800" dirty="0" smtClean="0"/>
              <a:t>: ИНФРА-М, 2009. – 240 с.: ил. – (</a:t>
            </a:r>
            <a:r>
              <a:rPr lang="ru-RU" sz="1800" dirty="0" err="1" smtClean="0"/>
              <a:t>ПРОФИль</a:t>
            </a:r>
            <a:r>
              <a:rPr lang="ru-RU" sz="1800" dirty="0" smtClean="0"/>
              <a:t>).</a:t>
            </a:r>
            <a:br>
              <a:rPr lang="ru-RU" sz="1800" dirty="0" smtClean="0"/>
            </a:br>
            <a:endParaRPr lang="ru-RU" sz="1800" dirty="0"/>
          </a:p>
        </p:txBody>
      </p:sp>
      <p:pic>
        <p:nvPicPr>
          <p:cNvPr id="3" name="Picture 3"/>
          <p:cNvPicPr>
            <a:picLocks noChangeAspect="1" noChangeArrowheads="1"/>
          </p:cNvPicPr>
          <p:nvPr/>
        </p:nvPicPr>
        <p:blipFill>
          <a:blip r:embed="rId2" cstate="print"/>
          <a:srcRect/>
          <a:stretch>
            <a:fillRect/>
          </a:stretch>
        </p:blipFill>
        <p:spPr bwMode="auto">
          <a:xfrm>
            <a:off x="8429625" y="5851525"/>
            <a:ext cx="714375" cy="1006475"/>
          </a:xfrm>
          <a:prstGeom prst="rect">
            <a:avLst/>
          </a:prstGeom>
          <a:noFill/>
          <a:ln w="9525">
            <a:noFill/>
            <a:miter lim="800000"/>
            <a:headEnd/>
            <a:tailEnd/>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6106690"/>
          </a:xfrm>
        </p:spPr>
        <p:txBody>
          <a:bodyPr>
            <a:normAutofit fontScale="90000"/>
          </a:bodyPr>
          <a:lstStyle/>
          <a:p>
            <a:pPr marL="514350" algn="l"/>
            <a:r>
              <a:rPr lang="ru-RU" sz="2800" dirty="0" smtClean="0">
                <a:solidFill>
                  <a:srgbClr val="FF0000"/>
                </a:solidFill>
              </a:rPr>
              <a:t>Сущность и содержание туристского и </a:t>
            </a:r>
            <a:r>
              <a:rPr lang="ru-RU" sz="2800" dirty="0" err="1" smtClean="0">
                <a:solidFill>
                  <a:srgbClr val="FF0000"/>
                </a:solidFill>
              </a:rPr>
              <a:t>гостинично</a:t>
            </a:r>
            <a:r>
              <a:rPr lang="ru-RU" sz="2800" dirty="0" smtClean="0">
                <a:solidFill>
                  <a:srgbClr val="FF0000"/>
                </a:solidFill>
              </a:rPr>
              <a:t>  - ресторанного маркетинга. Современная концепция маркетинга. </a:t>
            </a:r>
            <a:br>
              <a:rPr lang="ru-RU" sz="2800" dirty="0" smtClean="0">
                <a:solidFill>
                  <a:srgbClr val="FF0000"/>
                </a:solidFill>
              </a:rPr>
            </a:br>
            <a:r>
              <a:rPr lang="ru-RU" sz="2200" dirty="0" smtClean="0"/>
              <a:t>1)</a:t>
            </a:r>
            <a:r>
              <a:rPr lang="ru-RU" sz="2200" dirty="0" smtClean="0">
                <a:solidFill>
                  <a:srgbClr val="7030A0"/>
                </a:solidFill>
              </a:rPr>
              <a:t>Маркетинг как экономический процесс </a:t>
            </a:r>
            <a:r>
              <a:rPr lang="ru-RU" sz="2200" dirty="0" smtClean="0"/>
              <a:t>представляет собой  деятельность, направленную на продвижение товаров от производителя к потребителю. Маркетинг устанавливает и постоянно поддерживает не только товарный, но и информационный обмен между потенциальными участниками рыночных отношений. Чем больше на рынке производителей однородных товаров, тем выше потребность в общении с потребителем.</a:t>
            </a:r>
            <a:br>
              <a:rPr lang="ru-RU" sz="2200" dirty="0" smtClean="0"/>
            </a:br>
            <a:r>
              <a:rPr lang="ru-RU" sz="2200" dirty="0" smtClean="0"/>
              <a:t>2) </a:t>
            </a:r>
            <a:r>
              <a:rPr lang="ru-RU" sz="2200" dirty="0" smtClean="0">
                <a:solidFill>
                  <a:srgbClr val="7030A0"/>
                </a:solidFill>
              </a:rPr>
              <a:t>Маркетинг как хозяйственная функция </a:t>
            </a:r>
            <a:r>
              <a:rPr lang="ru-RU" sz="2200" dirty="0" smtClean="0"/>
              <a:t>– вместе с такими направлениями деятельности, как производство, финансы, кадры, осуществляется всеми предприятиями – независимо от размеров, формы и сферы приложения капитала. Маркетинг рассматривается как хозяйственная функция, превалирующая над другими функциями предприятия.</a:t>
            </a:r>
            <a:r>
              <a:rPr lang="ru-RU" sz="2800" dirty="0" smtClean="0"/>
              <a:t/>
            </a:r>
            <a:br>
              <a:rPr lang="ru-RU" sz="2800" dirty="0" smtClean="0"/>
            </a:br>
            <a:endParaRPr lang="ru-RU" sz="2800" dirty="0">
              <a:solidFill>
                <a:srgbClr val="FF0000"/>
              </a:solidFill>
            </a:endParaRPr>
          </a:p>
        </p:txBody>
      </p:sp>
      <p:pic>
        <p:nvPicPr>
          <p:cNvPr id="3" name="Picture 3"/>
          <p:cNvPicPr>
            <a:picLocks noChangeAspect="1" noChangeArrowheads="1"/>
          </p:cNvPicPr>
          <p:nvPr/>
        </p:nvPicPr>
        <p:blipFill>
          <a:blip r:embed="rId2" cstate="print"/>
          <a:srcRect/>
          <a:stretch>
            <a:fillRect/>
          </a:stretch>
        </p:blipFill>
        <p:spPr bwMode="auto">
          <a:xfrm>
            <a:off x="8429625" y="5851525"/>
            <a:ext cx="714375" cy="1006475"/>
          </a:xfrm>
          <a:prstGeom prst="rect">
            <a:avLst/>
          </a:prstGeom>
          <a:noFill/>
          <a:ln w="9525">
            <a:noFill/>
            <a:miter lim="800000"/>
            <a:headEnd/>
            <a:tailEnd/>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6178698"/>
          </a:xfrm>
        </p:spPr>
        <p:txBody>
          <a:bodyPr>
            <a:noAutofit/>
          </a:bodyPr>
          <a:lstStyle/>
          <a:p>
            <a:pPr algn="l"/>
            <a:r>
              <a:rPr lang="ru-RU" sz="2200" dirty="0" smtClean="0"/>
              <a:t>3) </a:t>
            </a:r>
            <a:r>
              <a:rPr lang="ru-RU" sz="2200" dirty="0" smtClean="0">
                <a:solidFill>
                  <a:srgbClr val="7030A0"/>
                </a:solidFill>
              </a:rPr>
              <a:t>Маркетинг  как управленческая концепция </a:t>
            </a:r>
            <a:r>
              <a:rPr lang="ru-RU" sz="2200" dirty="0" smtClean="0"/>
              <a:t>предполагает, что вся деятельность предприятия должна осуществляться  с постоянным учетом состояния рынка и основываться на точном знании нужд и потребностей потенциальных покупателей, их оценке и учете возможных изменений в будущем. Производитель должен производить то, в чем нуждается покупатель.</a:t>
            </a:r>
            <a:r>
              <a:rPr lang="ru-RU" sz="2000" dirty="0" smtClean="0"/>
              <a:t/>
            </a:r>
            <a:br>
              <a:rPr lang="ru-RU" sz="2000" dirty="0" smtClean="0"/>
            </a:br>
            <a:r>
              <a:rPr lang="ru-RU" sz="2200" dirty="0" smtClean="0">
                <a:solidFill>
                  <a:srgbClr val="7030A0"/>
                </a:solidFill>
              </a:rPr>
              <a:t>Маркетинг включает:</a:t>
            </a:r>
            <a:r>
              <a:rPr lang="ru-RU" sz="2000" dirty="0" smtClean="0"/>
              <a:t/>
            </a:r>
            <a:br>
              <a:rPr lang="ru-RU" sz="2000" dirty="0" smtClean="0"/>
            </a:br>
            <a:r>
              <a:rPr lang="ru-RU" sz="2200" dirty="0" smtClean="0"/>
              <a:t>-определение потребностей покупателей;</a:t>
            </a:r>
            <a:br>
              <a:rPr lang="ru-RU" sz="2200" dirty="0" smtClean="0"/>
            </a:br>
            <a:r>
              <a:rPr lang="ru-RU" sz="2200" dirty="0" smtClean="0"/>
              <a:t>-разработку и предложение на рынок товаров, которые необходимы  покупателям и способны удовлетворить их потребности;</a:t>
            </a:r>
            <a:br>
              <a:rPr lang="ru-RU" sz="2200" dirty="0" smtClean="0"/>
            </a:br>
            <a:r>
              <a:rPr lang="ru-RU" sz="2200" dirty="0" smtClean="0"/>
              <a:t>-установление цен, приемлемых для покупателей, и обеспечивающих достаточную прибыль продавцу;</a:t>
            </a:r>
            <a:br>
              <a:rPr lang="ru-RU" sz="2200" dirty="0" smtClean="0"/>
            </a:br>
            <a:r>
              <a:rPr lang="ru-RU" sz="2200" dirty="0" smtClean="0"/>
              <a:t>-выбор наиболее выгодных и удобных путей доведения товаров до потребителей;</a:t>
            </a:r>
            <a:br>
              <a:rPr lang="ru-RU" sz="2200" dirty="0" smtClean="0"/>
            </a:br>
            <a:r>
              <a:rPr lang="ru-RU" sz="2200" dirty="0" smtClean="0"/>
              <a:t>-обоснование и использование методов и средств активного воздействия на рынок с целью формирования спроса и стимулирования сбыта. </a:t>
            </a:r>
            <a:r>
              <a:rPr lang="ru-RU" sz="2000" dirty="0" smtClean="0"/>
              <a:t/>
            </a:r>
            <a:br>
              <a:rPr lang="ru-RU" sz="2000" dirty="0" smtClean="0"/>
            </a:br>
            <a:endParaRPr lang="ru-RU" sz="2000" dirty="0"/>
          </a:p>
        </p:txBody>
      </p:sp>
      <p:pic>
        <p:nvPicPr>
          <p:cNvPr id="3" name="Picture 3"/>
          <p:cNvPicPr>
            <a:picLocks noChangeAspect="1" noChangeArrowheads="1"/>
          </p:cNvPicPr>
          <p:nvPr/>
        </p:nvPicPr>
        <p:blipFill>
          <a:blip r:embed="rId2" cstate="print"/>
          <a:srcRect/>
          <a:stretch>
            <a:fillRect/>
          </a:stretch>
        </p:blipFill>
        <p:spPr bwMode="auto">
          <a:xfrm>
            <a:off x="8429625" y="5851525"/>
            <a:ext cx="714375" cy="1006475"/>
          </a:xfrm>
          <a:prstGeom prst="rect">
            <a:avLst/>
          </a:prstGeom>
          <a:noFill/>
          <a:ln w="9525">
            <a:noFill/>
            <a:miter lim="800000"/>
            <a:headEnd/>
            <a:tailEnd/>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3802434"/>
          </a:xfrm>
        </p:spPr>
        <p:txBody>
          <a:bodyPr>
            <a:normAutofit/>
          </a:bodyPr>
          <a:lstStyle/>
          <a:p>
            <a:r>
              <a:rPr lang="ru-RU" sz="3200" dirty="0" smtClean="0">
                <a:solidFill>
                  <a:srgbClr val="7030A0"/>
                </a:solidFill>
              </a:rPr>
              <a:t>Цели маркетинга: </a:t>
            </a:r>
            <a:r>
              <a:rPr lang="ru-RU" dirty="0" smtClean="0"/>
              <a:t/>
            </a:r>
            <a:br>
              <a:rPr lang="ru-RU" dirty="0" smtClean="0"/>
            </a:br>
            <a:r>
              <a:rPr lang="ru-RU" sz="2400" dirty="0" smtClean="0"/>
              <a:t>1) Достижение максимально возможного высокого потребления</a:t>
            </a:r>
            <a:br>
              <a:rPr lang="ru-RU" sz="2400" dirty="0" smtClean="0"/>
            </a:br>
            <a:r>
              <a:rPr lang="ru-RU" sz="2400" dirty="0" smtClean="0"/>
              <a:t>2) Достижение максимальной потребительской удовлетворенности</a:t>
            </a:r>
            <a:br>
              <a:rPr lang="ru-RU" sz="2400" dirty="0" smtClean="0"/>
            </a:br>
            <a:r>
              <a:rPr lang="ru-RU" sz="2400" dirty="0" smtClean="0"/>
              <a:t>3) Предоставление максимально широкого выбора</a:t>
            </a:r>
            <a:br>
              <a:rPr lang="ru-RU" sz="2400" dirty="0" smtClean="0"/>
            </a:br>
            <a:r>
              <a:rPr lang="ru-RU" sz="2400" dirty="0" smtClean="0"/>
              <a:t>4) Максимальное повышение качества жизни</a:t>
            </a:r>
            <a:endParaRPr lang="ru-RU" sz="2400" dirty="0"/>
          </a:p>
        </p:txBody>
      </p:sp>
      <p:pic>
        <p:nvPicPr>
          <p:cNvPr id="3" name="Picture 3"/>
          <p:cNvPicPr>
            <a:picLocks noChangeAspect="1" noChangeArrowheads="1"/>
          </p:cNvPicPr>
          <p:nvPr/>
        </p:nvPicPr>
        <p:blipFill>
          <a:blip r:embed="rId2" cstate="print"/>
          <a:srcRect/>
          <a:stretch>
            <a:fillRect/>
          </a:stretch>
        </p:blipFill>
        <p:spPr bwMode="auto">
          <a:xfrm>
            <a:off x="8429625" y="5851525"/>
            <a:ext cx="714375" cy="1006475"/>
          </a:xfrm>
          <a:prstGeom prst="rect">
            <a:avLst/>
          </a:prstGeom>
          <a:noFill/>
          <a:ln w="9525">
            <a:noFill/>
            <a:miter lim="800000"/>
            <a:headEnd/>
            <a:tailEnd/>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5962674"/>
          </a:xfrm>
        </p:spPr>
        <p:txBody>
          <a:bodyPr>
            <a:normAutofit/>
          </a:bodyPr>
          <a:lstStyle/>
          <a:p>
            <a:r>
              <a:rPr lang="ru-RU" sz="2800" dirty="0" smtClean="0">
                <a:solidFill>
                  <a:srgbClr val="FF0000"/>
                </a:solidFill>
              </a:rPr>
              <a:t>Особенности маркетинга предприятий туризма и </a:t>
            </a:r>
            <a:r>
              <a:rPr lang="ru-RU" sz="2800" dirty="0" err="1" smtClean="0">
                <a:solidFill>
                  <a:srgbClr val="FF0000"/>
                </a:solidFill>
              </a:rPr>
              <a:t>гостинично</a:t>
            </a:r>
            <a:r>
              <a:rPr lang="ru-RU" sz="2800" dirty="0" smtClean="0">
                <a:solidFill>
                  <a:srgbClr val="FF0000"/>
                </a:solidFill>
              </a:rPr>
              <a:t> – ресторанного бизнеса</a:t>
            </a:r>
            <a:r>
              <a:rPr lang="ru-RU" sz="2800" dirty="0" smtClean="0"/>
              <a:t/>
            </a:r>
            <a:br>
              <a:rPr lang="ru-RU" sz="2800" dirty="0" smtClean="0"/>
            </a:br>
            <a:r>
              <a:rPr lang="ru-RU" sz="2800" dirty="0" smtClean="0">
                <a:solidFill>
                  <a:srgbClr val="00B050"/>
                </a:solidFill>
              </a:rPr>
              <a:t>Туристский продукт  </a:t>
            </a:r>
            <a:r>
              <a:rPr lang="ru-RU" sz="2800" dirty="0" smtClean="0"/>
              <a:t>-комплекс услуг по перевозке и размещению, оказываемых за общую цену (независимо от включения в общую цену стоимости экскурсионного обслуживания и (или) других услуг) по договору о реализации туристского продукта.</a:t>
            </a:r>
            <a:br>
              <a:rPr lang="ru-RU" sz="2800" dirty="0" smtClean="0"/>
            </a:br>
            <a:r>
              <a:rPr lang="ru-RU" sz="2800" dirty="0" smtClean="0"/>
              <a:t/>
            </a:r>
            <a:br>
              <a:rPr lang="ru-RU" sz="2800" dirty="0" smtClean="0"/>
            </a:br>
            <a:r>
              <a:rPr lang="ru-RU" sz="2800" dirty="0" smtClean="0"/>
              <a:t>Особенности туристского продукта оказывают существенное влияние на реализацию концепции маркетинга. </a:t>
            </a:r>
            <a:endParaRPr lang="ru-RU" sz="2800" dirty="0"/>
          </a:p>
        </p:txBody>
      </p:sp>
      <p:pic>
        <p:nvPicPr>
          <p:cNvPr id="3" name="Picture 3"/>
          <p:cNvPicPr>
            <a:picLocks noChangeAspect="1" noChangeArrowheads="1"/>
          </p:cNvPicPr>
          <p:nvPr/>
        </p:nvPicPr>
        <p:blipFill>
          <a:blip r:embed="rId2" cstate="print"/>
          <a:srcRect/>
          <a:stretch>
            <a:fillRect/>
          </a:stretch>
        </p:blipFill>
        <p:spPr bwMode="auto">
          <a:xfrm>
            <a:off x="8429625" y="5851525"/>
            <a:ext cx="714375" cy="1006475"/>
          </a:xfrm>
          <a:prstGeom prst="rect">
            <a:avLst/>
          </a:prstGeom>
          <a:noFill/>
          <a:ln w="9525">
            <a:noFill/>
            <a:miter lim="800000"/>
            <a:headEnd/>
            <a:tailEnd/>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6106690"/>
          </a:xfrm>
        </p:spPr>
        <p:txBody>
          <a:bodyPr>
            <a:normAutofit fontScale="90000"/>
          </a:bodyPr>
          <a:lstStyle/>
          <a:p>
            <a:r>
              <a:rPr lang="ru-RU" sz="2700" b="1" dirty="0" smtClean="0"/>
              <a:t>Особенности туристского продукта:</a:t>
            </a:r>
            <a:r>
              <a:rPr lang="ru-RU" sz="2700" dirty="0" smtClean="0"/>
              <a:t/>
            </a:r>
            <a:br>
              <a:rPr lang="ru-RU" sz="2700" dirty="0" smtClean="0"/>
            </a:br>
            <a:r>
              <a:rPr lang="ru-RU" sz="2200" dirty="0" smtClean="0"/>
              <a:t>1) </a:t>
            </a:r>
            <a:r>
              <a:rPr lang="ru-RU" sz="2200" dirty="0" smtClean="0">
                <a:solidFill>
                  <a:srgbClr val="00B050"/>
                </a:solidFill>
              </a:rPr>
              <a:t>Неосязаемость или нематериальный характер туристских услуг</a:t>
            </a:r>
            <a:r>
              <a:rPr lang="ru-RU" sz="2200" dirty="0" smtClean="0"/>
              <a:t> означает, что их невозможно продемонстрировать, увидеть, попробовать или изучить до получения.</a:t>
            </a:r>
            <a:br>
              <a:rPr lang="ru-RU" sz="2200" dirty="0" smtClean="0"/>
            </a:br>
            <a:r>
              <a:rPr lang="ru-RU" sz="2200" dirty="0" smtClean="0"/>
              <a:t>2) </a:t>
            </a:r>
            <a:r>
              <a:rPr lang="ru-RU" sz="2200" dirty="0" smtClean="0">
                <a:solidFill>
                  <a:srgbClr val="00B050"/>
                </a:solidFill>
              </a:rPr>
              <a:t>Неразрывность производства и потребления услуги. </a:t>
            </a:r>
            <a:r>
              <a:rPr lang="ru-RU" sz="2200" dirty="0" smtClean="0"/>
              <a:t>Оказать услугу можно лишь тогда, когда поступает заказ или появляется клиент. Производство и потребление туристских услуг тесно взаимосвязаны </a:t>
            </a:r>
            <a:br>
              <a:rPr lang="ru-RU" sz="2200" dirty="0" smtClean="0"/>
            </a:br>
            <a:r>
              <a:rPr lang="ru-RU" sz="2200" dirty="0" smtClean="0"/>
              <a:t>и не могут быть разорваны.</a:t>
            </a:r>
            <a:br>
              <a:rPr lang="ru-RU" sz="2200" dirty="0" smtClean="0"/>
            </a:br>
            <a:r>
              <a:rPr lang="ru-RU" sz="2200" dirty="0" smtClean="0"/>
              <a:t>3) </a:t>
            </a:r>
            <a:r>
              <a:rPr lang="ru-RU" sz="2200" dirty="0" smtClean="0">
                <a:solidFill>
                  <a:srgbClr val="00B050"/>
                </a:solidFill>
              </a:rPr>
              <a:t>Изменчивость качества туристских услуг </a:t>
            </a:r>
            <a:r>
              <a:rPr lang="ru-RU" sz="2200" dirty="0" smtClean="0"/>
              <a:t>(сервис в гостиницах, квалификация работников турфирм, индивидуальность потребителя)</a:t>
            </a:r>
            <a:br>
              <a:rPr lang="ru-RU" sz="2200" dirty="0" smtClean="0"/>
            </a:br>
            <a:r>
              <a:rPr lang="ru-RU" sz="2200" dirty="0" smtClean="0"/>
              <a:t>4) </a:t>
            </a:r>
            <a:r>
              <a:rPr lang="ru-RU" sz="2200" dirty="0" smtClean="0">
                <a:solidFill>
                  <a:srgbClr val="00B050"/>
                </a:solidFill>
              </a:rPr>
              <a:t>Стандарт обслуживания </a:t>
            </a:r>
            <a:r>
              <a:rPr lang="ru-RU" sz="2200" dirty="0" smtClean="0"/>
              <a:t>–это комплекс обязательных  для исполнения правил обслуживания потребителей, которые призваны гарантировать установленный уровень качества всех производимых операций (внешний вид персонала, знание персоналом иностранных языков, время, затрачиваемое на оказание услуги )</a:t>
            </a:r>
            <a:br>
              <a:rPr lang="ru-RU" sz="2200" dirty="0" smtClean="0"/>
            </a:br>
            <a:r>
              <a:rPr lang="ru-RU" sz="2200" dirty="0" smtClean="0"/>
              <a:t>5) </a:t>
            </a:r>
            <a:r>
              <a:rPr lang="ru-RU" sz="2200" dirty="0" smtClean="0">
                <a:solidFill>
                  <a:srgbClr val="00B050"/>
                </a:solidFill>
              </a:rPr>
              <a:t>Неспособность к хранению </a:t>
            </a:r>
            <a:r>
              <a:rPr lang="ru-RU" sz="2200" dirty="0" smtClean="0"/>
              <a:t>(транспортные перевозки, ночевки в средствах размещения не могут быть накоплены для дальнейшей продажи)</a:t>
            </a:r>
            <a:r>
              <a:rPr lang="ru-RU" sz="2400" dirty="0" smtClean="0"/>
              <a:t/>
            </a:r>
            <a:br>
              <a:rPr lang="ru-RU" sz="2400" dirty="0" smtClean="0"/>
            </a:br>
            <a:endParaRPr lang="ru-RU" sz="2400" dirty="0"/>
          </a:p>
        </p:txBody>
      </p:sp>
      <p:pic>
        <p:nvPicPr>
          <p:cNvPr id="3" name="Picture 3"/>
          <p:cNvPicPr>
            <a:picLocks noChangeAspect="1" noChangeArrowheads="1"/>
          </p:cNvPicPr>
          <p:nvPr/>
        </p:nvPicPr>
        <p:blipFill>
          <a:blip r:embed="rId2" cstate="print"/>
          <a:srcRect/>
          <a:stretch>
            <a:fillRect/>
          </a:stretch>
        </p:blipFill>
        <p:spPr bwMode="auto">
          <a:xfrm>
            <a:off x="8429625" y="5851525"/>
            <a:ext cx="714375" cy="1006475"/>
          </a:xfrm>
          <a:prstGeom prst="rect">
            <a:avLst/>
          </a:prstGeom>
          <a:noFill/>
          <a:ln w="9525">
            <a:noFill/>
            <a:miter lim="800000"/>
            <a:headEnd/>
            <a:tailEnd/>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5314602"/>
          </a:xfrm>
        </p:spPr>
        <p:txBody>
          <a:bodyPr>
            <a:normAutofit/>
          </a:bodyPr>
          <a:lstStyle/>
          <a:p>
            <a:r>
              <a:rPr lang="ru-RU" sz="3200" b="1" u="sng" dirty="0" smtClean="0"/>
              <a:t>Современные концепции маркетинга</a:t>
            </a:r>
            <a:r>
              <a:rPr lang="ru-RU" sz="3200" dirty="0" smtClean="0"/>
              <a:t/>
            </a:r>
            <a:br>
              <a:rPr lang="ru-RU" sz="3200" dirty="0" smtClean="0"/>
            </a:br>
            <a:r>
              <a:rPr lang="ru-RU" sz="3200" b="1" u="sng" dirty="0" smtClean="0">
                <a:solidFill>
                  <a:srgbClr val="FF0000"/>
                </a:solidFill>
              </a:rPr>
              <a:t>1) Производственная концепция</a:t>
            </a:r>
            <a:r>
              <a:rPr lang="ru-RU" sz="3200" dirty="0" smtClean="0"/>
              <a:t/>
            </a:r>
            <a:br>
              <a:rPr lang="ru-RU" sz="3200" dirty="0" smtClean="0"/>
            </a:br>
            <a:r>
              <a:rPr lang="ru-RU" sz="3200" dirty="0" smtClean="0"/>
              <a:t>-предприятие ориентируется на совершенствование производственных процессов и повышение их эффективности как основы для снижения издержек и цены;</a:t>
            </a:r>
            <a:br>
              <a:rPr lang="ru-RU" sz="3200" dirty="0" smtClean="0"/>
            </a:br>
            <a:r>
              <a:rPr lang="ru-RU" sz="3200" dirty="0" smtClean="0"/>
              <a:t>Концепция применяется в случае высокого спроса  и низкого предложения, а также когда себестоимость услуги высока и ее необходимо снизить.</a:t>
            </a:r>
            <a:endParaRPr lang="ru-RU" sz="3200" dirty="0"/>
          </a:p>
        </p:txBody>
      </p:sp>
      <p:pic>
        <p:nvPicPr>
          <p:cNvPr id="3" name="Picture 3"/>
          <p:cNvPicPr>
            <a:picLocks noChangeAspect="1" noChangeArrowheads="1"/>
          </p:cNvPicPr>
          <p:nvPr/>
        </p:nvPicPr>
        <p:blipFill>
          <a:blip r:embed="rId2" cstate="print"/>
          <a:srcRect/>
          <a:stretch>
            <a:fillRect/>
          </a:stretch>
        </p:blipFill>
        <p:spPr bwMode="auto">
          <a:xfrm>
            <a:off x="8429625" y="5851525"/>
            <a:ext cx="714375" cy="1006475"/>
          </a:xfrm>
          <a:prstGeom prst="rect">
            <a:avLst/>
          </a:prstGeom>
          <a:noFill/>
          <a:ln w="9525">
            <a:noFill/>
            <a:miter lim="800000"/>
            <a:headEnd/>
            <a:tailEnd/>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4954562"/>
          </a:xfrm>
        </p:spPr>
        <p:txBody>
          <a:bodyPr>
            <a:normAutofit/>
          </a:bodyPr>
          <a:lstStyle/>
          <a:p>
            <a:r>
              <a:rPr lang="ru-RU" sz="3200" b="1" u="sng" dirty="0" smtClean="0">
                <a:solidFill>
                  <a:srgbClr val="FF0000"/>
                </a:solidFill>
              </a:rPr>
              <a:t>2) Концепция совершенствования товара </a:t>
            </a:r>
            <a:br>
              <a:rPr lang="ru-RU" sz="3200" b="1" u="sng" dirty="0" smtClean="0">
                <a:solidFill>
                  <a:srgbClr val="FF0000"/>
                </a:solidFill>
              </a:rPr>
            </a:br>
            <a:r>
              <a:rPr lang="ru-RU" sz="2200" dirty="0" smtClean="0"/>
              <a:t>Согласно данной концепции компании предполагают , что потребители предпочитают высококачественную услугу, обладающую наилучшими или новыми свойствами. Менеджеры компаний фокусируются на производстве высококачественных услуг и их постоянном совершенствовании. </a:t>
            </a:r>
            <a:endParaRPr lang="ru-RU" sz="2200" dirty="0"/>
          </a:p>
        </p:txBody>
      </p:sp>
      <p:pic>
        <p:nvPicPr>
          <p:cNvPr id="3" name="Picture 3"/>
          <p:cNvPicPr>
            <a:picLocks noChangeAspect="1" noChangeArrowheads="1"/>
          </p:cNvPicPr>
          <p:nvPr/>
        </p:nvPicPr>
        <p:blipFill>
          <a:blip r:embed="rId2" cstate="print"/>
          <a:srcRect/>
          <a:stretch>
            <a:fillRect/>
          </a:stretch>
        </p:blipFill>
        <p:spPr bwMode="auto">
          <a:xfrm>
            <a:off x="8429625" y="5851525"/>
            <a:ext cx="714375" cy="1006475"/>
          </a:xfrm>
          <a:prstGeom prst="rect">
            <a:avLst/>
          </a:prstGeom>
          <a:noFill/>
          <a:ln w="9525">
            <a:noFill/>
            <a:miter lim="800000"/>
            <a:headEnd/>
            <a:tailEnd/>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4797436"/>
          </a:xfrm>
        </p:spPr>
        <p:txBody>
          <a:bodyPr>
            <a:normAutofit fontScale="90000"/>
          </a:bodyPr>
          <a:lstStyle/>
          <a:p>
            <a:r>
              <a:rPr lang="ru-RU" sz="3200" b="1" u="sng" dirty="0" smtClean="0">
                <a:solidFill>
                  <a:srgbClr val="FF0000"/>
                </a:solidFill>
              </a:rPr>
              <a:t>Концепция интенсификации </a:t>
            </a:r>
            <a:br>
              <a:rPr lang="ru-RU" sz="3200" b="1" u="sng" dirty="0" smtClean="0">
                <a:solidFill>
                  <a:srgbClr val="FF0000"/>
                </a:solidFill>
              </a:rPr>
            </a:br>
            <a:r>
              <a:rPr lang="ru-RU" sz="3200" b="1" u="sng" dirty="0" smtClean="0">
                <a:solidFill>
                  <a:srgbClr val="FF0000"/>
                </a:solidFill>
              </a:rPr>
              <a:t>коммерческих связей</a:t>
            </a:r>
            <a:br>
              <a:rPr lang="ru-RU" sz="3200" b="1" u="sng" dirty="0" smtClean="0">
                <a:solidFill>
                  <a:srgbClr val="FF0000"/>
                </a:solidFill>
              </a:rPr>
            </a:br>
            <a:r>
              <a:rPr lang="ru-RU" sz="3200" dirty="0" smtClean="0"/>
              <a:t>В основе концепции лежит представление о том , что потребители не будут покупать услугу, производимую данной компанией, если не принять специальных мер по ее продвижению на рынок и широкомасштабной продаже. Чаще  всего эта концепция применяется  в отношении так называемых услуг пассивного спроса – тех, о которых потребитель вряд ли задумается.</a:t>
            </a:r>
            <a:br>
              <a:rPr lang="ru-RU" sz="3200" dirty="0" smtClean="0"/>
            </a:br>
            <a:endParaRPr lang="ru-RU" sz="3200" dirty="0"/>
          </a:p>
        </p:txBody>
      </p:sp>
      <p:pic>
        <p:nvPicPr>
          <p:cNvPr id="3" name="Picture 3"/>
          <p:cNvPicPr>
            <a:picLocks noChangeAspect="1" noChangeArrowheads="1"/>
          </p:cNvPicPr>
          <p:nvPr/>
        </p:nvPicPr>
        <p:blipFill>
          <a:blip r:embed="rId2" cstate="print"/>
          <a:srcRect/>
          <a:stretch>
            <a:fillRect/>
          </a:stretch>
        </p:blipFill>
        <p:spPr bwMode="auto">
          <a:xfrm>
            <a:off x="8429625" y="5851525"/>
            <a:ext cx="714375" cy="1006475"/>
          </a:xfrm>
          <a:prstGeom prst="rect">
            <a:avLst/>
          </a:prstGeom>
          <a:noFill/>
          <a:ln w="9525">
            <a:noFill/>
            <a:miter lim="800000"/>
            <a:headEnd/>
            <a:tailEnd/>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5797568"/>
          </a:xfrm>
        </p:spPr>
        <p:txBody>
          <a:bodyPr>
            <a:normAutofit fontScale="90000"/>
          </a:bodyPr>
          <a:lstStyle/>
          <a:p>
            <a:r>
              <a:rPr lang="ru-RU" sz="3200" u="sng" dirty="0" smtClean="0">
                <a:solidFill>
                  <a:srgbClr val="FF0000"/>
                </a:solidFill>
              </a:rPr>
              <a:t>Концепция чистого маркетинга</a:t>
            </a:r>
            <a:br>
              <a:rPr lang="ru-RU" sz="3200" u="sng" dirty="0" smtClean="0">
                <a:solidFill>
                  <a:srgbClr val="FF0000"/>
                </a:solidFill>
              </a:rPr>
            </a:br>
            <a:r>
              <a:rPr lang="ru-RU" sz="3200" dirty="0" smtClean="0"/>
              <a:t>Концепция основывается на идее достижения поставленных перед предприятием целей путем гармонизации отношений с потребителем и отдает приоритет интересам последнего, формированию его запросам и наиболее полному их удовлетворению. При этом предприятие ориентируется не на получение сиюминутной прибыли, а делает ставку на длительную коммерческую перспективу путем создания и поддержания потребительской удовлетворенности.</a:t>
            </a:r>
            <a:endParaRPr lang="ru-RU" sz="3200" dirty="0"/>
          </a:p>
        </p:txBody>
      </p:sp>
      <p:pic>
        <p:nvPicPr>
          <p:cNvPr id="3" name="Picture 3"/>
          <p:cNvPicPr>
            <a:picLocks noChangeAspect="1" noChangeArrowheads="1"/>
          </p:cNvPicPr>
          <p:nvPr/>
        </p:nvPicPr>
        <p:blipFill>
          <a:blip r:embed="rId2" cstate="print"/>
          <a:srcRect/>
          <a:stretch>
            <a:fillRect/>
          </a:stretch>
        </p:blipFill>
        <p:spPr bwMode="auto">
          <a:xfrm>
            <a:off x="8429625" y="5851525"/>
            <a:ext cx="714375" cy="1006475"/>
          </a:xfrm>
          <a:prstGeom prst="rect">
            <a:avLst/>
          </a:prstGeom>
          <a:noFill/>
          <a:ln w="9525">
            <a:noFill/>
            <a:miter lim="800000"/>
            <a:headEnd/>
            <a:tailEnd/>
          </a:ln>
        </p:spPr>
      </p:pic>
    </p:spTree>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404</TotalTime>
  <Words>123</Words>
  <Application>Microsoft Office PowerPoint</Application>
  <PresentationFormat>Экран (4:3)</PresentationFormat>
  <Paragraphs>17</Paragraphs>
  <Slides>15</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15</vt:i4>
      </vt:variant>
    </vt:vector>
  </HeadingPairs>
  <TitlesOfParts>
    <vt:vector size="16" baseType="lpstr">
      <vt:lpstr>Тема Office</vt:lpstr>
      <vt:lpstr>КАФЕДРА ТУРИЗМА И ГОСТИНИЧНО- РЕСТОРАННОГО БИЗНЕСА ПРЕПОДАВАТЕЛЬ МИХИНА ИЛОНА СЕРГЕЕВНА</vt:lpstr>
      <vt:lpstr>Цель и задачи учебного курса Цель курса –изучение теоретических основ и получение практических навыков, связанных  с рыночными отношениями субъектов хозяйственной деятельности, товародвижения, сбыта и сервиса  в маркетинговой  деятельности с учетом специфики туристского предприятия как субъекта маркетинга Задачи учебного курса: -формирование системного представления об основах туристского и гостиничное - ресторанного маркетинга, тактического и стратегического маркетингового планирования и управления;  -изучение особенностей маркетинга предприятий туризма и гостинично – ресторанного  сервиса; -овладение практическими навыками использования инструментов маркетинга, маркетингового планирования и управления.</vt:lpstr>
      <vt:lpstr>ПЕРЕЧЕНЬ КОМПЕТЕНЦИЙ, ПРИОБРЕТАЕМЫХ В ПРОЦЕССЕ ИЗУЧЕНИЯ ДИСЦИПЛИНЫ  В процессе изучения дисциплины формируются следующие профессиональные компетенции: -умение использовать маркетинговые методы в деятельности предприятий; -умение обрабатывать маркетинговую информацию; -умение разрабатывать тактические и стратегические маркетинговые планы предприятия; -умение оценивать маркетинговый бюджет и рассчитывать эффективность реализации маркетинговой деятельности.  </vt:lpstr>
      <vt:lpstr>СОДЕРЖАНИЕ КУРСА 1. Сущность и содержание туристского и гостинично  - ресторанного маркетинга. Современная концепция маркетинга. 2. Комплексные исследования рынка услуг. 3. Конкурентоспособность и пути ее повышения 4. Анализ потребителей услуг предприятий туризма и гостинично – ресторанного бизнеса 5. Сущность товара в маркетинге 6. Цена как инструмент маркетинга 7. Товародвижение, сбыт и сервис в маркетинговой деятельности 8. Маркетинговые коммуникации на предприятиях туризма и гостинично – ресторанного сервиса 9. Маркетинговое планирование на предприятии 10. Организация маркетинговой деятельности на предприятии  </vt:lpstr>
      <vt:lpstr>Основная литература 1.Абабков, Ю.Н. Маркетинг в туризме: учебник для студентов вузов / Ю.Н. Абабков, М.Ю. Абабкова, И. Г. Филиппова; под ред. Е.И. Богданова. – М.: ИНФРА-М, 2011. – 214 с. 2.Бутко, И.И. Маркетинг в туризме: учеб. пособие [для студентов вузов] / И.И. Бутко, В.А. Ситников, Е.А. Ситников; [под ред. И.И. Бутко]. – 2-е изд. – М.: Дашков и К*, 2012. – 416 с. 3.Дурович, А.П. Маркетинг в туризме: учеб. пособие для студентов вузов / А.П. Дурович. – М.: ИНФРА-М, 2010. – 316 с. 4.Котлер, Ф. Основы маркетинга: краткий курс / Ф. Котлер. – М.: Вильямс, 2010. – 656 с.: ил. 5.Моисеева, Н.К. Маркетинг и турбизнес: учебник для студ. вузов / Н.К. Моисеева; Рос. междунар. академия туризма. – М.: Финансы и статистика: Советский спорт, 2009. – 496 с.  </vt:lpstr>
      <vt:lpstr>Дополнительная литература 1.Безрутченко, Ю.В. Маркетинг в социально-культурном сервисе и туризме: учеб. пособие [для студентов вузов] / Ю.В. Безрутченко. – 2-е изд. – М.: Дашков и К*, 2012. – 232 с. 2.Кнышова, Е.Н. Маркетинг туризма: учеб. пособие для студентов образоват. учреждений сред. проф. образования / Е.Н. Кнышова. – М.: ФОРУМ: ИНФРА-М, 2010. – 352 с.  3.Лашманова, Н.В. Маркетинг в социально-культурном сервисе и туризме: учеб. пособие для студентов вузов / Н.В. Лашманова, М.Ю. Абабкова. – СПб.: СПбГУП, 2009. – 288 с. – (Библиотека Гуманитарного университета; Вып. 40). 4.Розанова, Т.П. Маркетинг услуг гостеприимства и туризма: практикум / Т.П. Розанова, Т.В. Муртузалиева. – М.: Издательско-торговая корпорация «Дашков и К», 2012. – 132 с. 5.Сарафанова, Е.В. Маркетинг в туризме: учеб. пособие для студентов образоват. учреждений сред. проф. образования, обучающихся по специальности «Туризм» / Е.В. Сарафанова, А.В. Яцук. – М.: Альфа-М: ИНФРА-М, 2009. – 240 с.: ил. – (ПРОФИль). </vt:lpstr>
      <vt:lpstr>Сущность и содержание туристского и гостинично  - ресторанного маркетинга. Современная концепция маркетинга.  1)Маркетинг как экономический процесс представляет собой  деятельность, направленную на продвижение товаров от производителя к потребителю. Маркетинг устанавливает и постоянно поддерживает не только товарный, но и информационный обмен между потенциальными участниками рыночных отношений. Чем больше на рынке производителей однородных товаров, тем выше потребность в общении с потребителем. 2) Маркетинг как хозяйственная функция – вместе с такими направлениями деятельности, как производство, финансы, кадры, осуществляется всеми предприятиями – независимо от размеров, формы и сферы приложения капитала. Маркетинг рассматривается как хозяйственная функция, превалирующая над другими функциями предприятия. </vt:lpstr>
      <vt:lpstr>3) Маркетинг  как управленческая концепция предполагает, что вся деятельность предприятия должна осуществляться  с постоянным учетом состояния рынка и основываться на точном знании нужд и потребностей потенциальных покупателей, их оценке и учете возможных изменений в будущем. Производитель должен производить то, в чем нуждается покупатель. Маркетинг включает: -определение потребностей покупателей; -разработку и предложение на рынок товаров, которые необходимы  покупателям и способны удовлетворить их потребности; -установление цен, приемлемых для покупателей, и обеспечивающих достаточную прибыль продавцу; -выбор наиболее выгодных и удобных путей доведения товаров до потребителей; -обоснование и использование методов и средств активного воздействия на рынок с целью формирования спроса и стимулирования сбыта.  </vt:lpstr>
      <vt:lpstr>Цели маркетинга:  1) Достижение максимально возможного высокого потребления 2) Достижение максимальной потребительской удовлетворенности 3) Предоставление максимально широкого выбора 4) Максимальное повышение качества жизни</vt:lpstr>
      <vt:lpstr>Особенности маркетинга предприятий туризма и гостинично – ресторанного бизнеса Туристский продукт  -комплекс услуг по перевозке и размещению, оказываемых за общую цену (независимо от включения в общую цену стоимости экскурсионного обслуживания и (или) других услуг) по договору о реализации туристского продукта.  Особенности туристского продукта оказывают существенное влияние на реализацию концепции маркетинга. </vt:lpstr>
      <vt:lpstr>Особенности туристского продукта: 1) Неосязаемость или нематериальный характер туристских услуг означает, что их невозможно продемонстрировать, увидеть, попробовать или изучить до получения. 2) Неразрывность производства и потребления услуги. Оказать услугу можно лишь тогда, когда поступает заказ или появляется клиент. Производство и потребление туристских услуг тесно взаимосвязаны  и не могут быть разорваны. 3) Изменчивость качества туристских услуг (сервис в гостиницах, квалификация работников турфирм, индивидуальность потребителя) 4) Стандарт обслуживания –это комплекс обязательных  для исполнения правил обслуживания потребителей, которые призваны гарантировать установленный уровень качества всех производимых операций (внешний вид персонала, знание персоналом иностранных языков, время, затрачиваемое на оказание услуги ) 5) Неспособность к хранению (транспортные перевозки, ночевки в средствах размещения не могут быть накоплены для дальнейшей продажи) </vt:lpstr>
      <vt:lpstr>Современные концепции маркетинга 1) Производственная концепция -предприятие ориентируется на совершенствование производственных процессов и повышение их эффективности как основы для снижения издержек и цены; Концепция применяется в случае высокого спроса  и низкого предложения, а также когда себестоимость услуги высока и ее необходимо снизить.</vt:lpstr>
      <vt:lpstr>2) Концепция совершенствования товара  Согласно данной концепции компании предполагают , что потребители предпочитают высококачественную услугу, обладающую наилучшими или новыми свойствами. Менеджеры компаний фокусируются на производстве высококачественных услуг и их постоянном совершенствовании. </vt:lpstr>
      <vt:lpstr>Концепция интенсификации  коммерческих связей В основе концепции лежит представление о том , что потребители не будут покупать услугу, производимую данной компанией, если не принять специальных мер по ее продвижению на рынок и широкомасштабной продаже. Чаще  всего эта концепция применяется  в отношении так называемых услуг пассивного спроса – тех, о которых потребитель вряд ли задумается. </vt:lpstr>
      <vt:lpstr>Концепция чистого маркетинга Концепция основывается на идее достижения поставленных перед предприятием целей путем гармонизации отношений с потребителем и отдает приоритет интересам последнего, формированию его запросам и наиболее полному их удовлетворению. При этом предприятие ориентируется не на получение сиюминутной прибыли, а делает ставку на длительную коммерческую перспективу путем создания и поддержания потребительской удовлетворенности.</vt:lpstr>
    </vt:vector>
  </TitlesOfParts>
  <Company>ggg</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КАФЕДРА ТУРИЗМА И ГОСТИНИЧНО- РЕСТОРАННОГО БИЗНЕСА ПРЕПОДАВАТЕЛЬ МИХИНА ИЛОНА СЕРГЕЕВНА</dc:title>
  <dc:creator>fff</dc:creator>
  <cp:lastModifiedBy>77</cp:lastModifiedBy>
  <cp:revision>46</cp:revision>
  <dcterms:created xsi:type="dcterms:W3CDTF">2012-09-16T03:44:58Z</dcterms:created>
  <dcterms:modified xsi:type="dcterms:W3CDTF">2013-09-08T06:53:12Z</dcterms:modified>
</cp:coreProperties>
</file>