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107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0783E45C-07DA-473B-89CD-8EB31B13BC90}" type="datetimeFigureOut">
              <a:rPr lang="ru-RU" smtClean="0"/>
              <a:pPr/>
              <a:t>19.12.2013</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E7F9B82A-6026-441B-A067-BB864B1E9B3A}"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0783E45C-07DA-473B-89CD-8EB31B13BC90}" type="datetimeFigureOut">
              <a:rPr lang="ru-RU" smtClean="0"/>
              <a:pPr/>
              <a:t>19.12.2013</a:t>
            </a:fld>
            <a:endParaRPr lang="ru-RU"/>
          </a:p>
        </p:txBody>
      </p:sp>
      <p:sp>
        <p:nvSpPr>
          <p:cNvPr id="9" name="Номер слайда 8"/>
          <p:cNvSpPr>
            <a:spLocks noGrp="1"/>
          </p:cNvSpPr>
          <p:nvPr>
            <p:ph type="sldNum" sz="quarter" idx="15"/>
          </p:nvPr>
        </p:nvSpPr>
        <p:spPr/>
        <p:txBody>
          <a:bodyPr rtlCol="0"/>
          <a:lstStyle/>
          <a:p>
            <a:fld id="{E7F9B82A-6026-441B-A067-BB864B1E9B3A}"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0783E45C-07DA-473B-89CD-8EB31B13BC90}" type="datetimeFigureOut">
              <a:rPr lang="ru-RU" smtClean="0"/>
              <a:pPr/>
              <a:t>19.12.2013</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E7F9B82A-6026-441B-A067-BB864B1E9B3A}"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0783E45C-07DA-473B-89CD-8EB31B13BC90}" type="datetimeFigureOut">
              <a:rPr lang="ru-RU" smtClean="0"/>
              <a:pPr/>
              <a:t>19.12.2013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7F9B82A-6026-441B-A067-BB864B1E9B3A}"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0783E45C-07DA-473B-89CD-8EB31B13BC90}" type="datetimeFigureOut">
              <a:rPr lang="ru-RU" smtClean="0"/>
              <a:pPr/>
              <a:t>19.12.2013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7F9B82A-6026-441B-A067-BB864B1E9B3A}"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0783E45C-07DA-473B-89CD-8EB31B13BC90}" type="datetimeFigureOut">
              <a:rPr lang="ru-RU" smtClean="0"/>
              <a:pPr/>
              <a:t>19.12.2013</a:t>
            </a:fld>
            <a:endParaRPr lang="ru-RU"/>
          </a:p>
        </p:txBody>
      </p:sp>
      <p:sp>
        <p:nvSpPr>
          <p:cNvPr id="7" name="Номер слайда 6"/>
          <p:cNvSpPr>
            <a:spLocks noGrp="1"/>
          </p:cNvSpPr>
          <p:nvPr>
            <p:ph type="sldNum" sz="quarter" idx="11"/>
          </p:nvPr>
        </p:nvSpPr>
        <p:spPr/>
        <p:txBody>
          <a:bodyPr rtlCol="0"/>
          <a:lstStyle/>
          <a:p>
            <a:fld id="{E7F9B82A-6026-441B-A067-BB864B1E9B3A}"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783E45C-07DA-473B-89CD-8EB31B13BC90}" type="datetimeFigureOut">
              <a:rPr lang="ru-RU" smtClean="0"/>
              <a:pPr/>
              <a:t>19.12.2013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7F9B82A-6026-441B-A067-BB864B1E9B3A}"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0783E45C-07DA-473B-89CD-8EB31B13BC90}" type="datetimeFigureOut">
              <a:rPr lang="ru-RU" smtClean="0"/>
              <a:pPr/>
              <a:t>19.12.2013</a:t>
            </a:fld>
            <a:endParaRPr lang="ru-RU"/>
          </a:p>
        </p:txBody>
      </p:sp>
      <p:sp>
        <p:nvSpPr>
          <p:cNvPr id="22" name="Номер слайда 21"/>
          <p:cNvSpPr>
            <a:spLocks noGrp="1"/>
          </p:cNvSpPr>
          <p:nvPr>
            <p:ph type="sldNum" sz="quarter" idx="15"/>
          </p:nvPr>
        </p:nvSpPr>
        <p:spPr/>
        <p:txBody>
          <a:bodyPr rtlCol="0"/>
          <a:lstStyle/>
          <a:p>
            <a:fld id="{E7F9B82A-6026-441B-A067-BB864B1E9B3A}"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0783E45C-07DA-473B-89CD-8EB31B13BC90}" type="datetimeFigureOut">
              <a:rPr lang="ru-RU" smtClean="0"/>
              <a:pPr/>
              <a:t>19.12.2013</a:t>
            </a:fld>
            <a:endParaRPr lang="ru-RU"/>
          </a:p>
        </p:txBody>
      </p:sp>
      <p:sp>
        <p:nvSpPr>
          <p:cNvPr id="18" name="Номер слайда 17"/>
          <p:cNvSpPr>
            <a:spLocks noGrp="1"/>
          </p:cNvSpPr>
          <p:nvPr>
            <p:ph type="sldNum" sz="quarter" idx="11"/>
          </p:nvPr>
        </p:nvSpPr>
        <p:spPr/>
        <p:txBody>
          <a:bodyPr rtlCol="0"/>
          <a:lstStyle/>
          <a:p>
            <a:fld id="{E7F9B82A-6026-441B-A067-BB864B1E9B3A}"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783E45C-07DA-473B-89CD-8EB31B13BC90}" type="datetimeFigureOut">
              <a:rPr lang="ru-RU" smtClean="0"/>
              <a:pPr/>
              <a:t>19.12.2013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7F9B82A-6026-441B-A067-BB864B1E9B3A}"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783E45C-07DA-473B-89CD-8EB31B13BC90}" type="datetimeFigureOut">
              <a:rPr lang="ru-RU" smtClean="0"/>
              <a:pPr/>
              <a:t>19.12.2013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7F9B82A-6026-441B-A067-BB864B1E9B3A}"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0783E45C-07DA-473B-89CD-8EB31B13BC90}" type="datetimeFigureOut">
              <a:rPr lang="ru-RU" smtClean="0"/>
              <a:pPr/>
              <a:t>19.12.2013</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7F9B82A-6026-441B-A067-BB864B1E9B3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dirty="0" smtClean="0"/>
              <a:t>«Субъекты корпоративного права»</a:t>
            </a:r>
            <a:endParaRPr lang="ru-RU" dirty="0"/>
          </a:p>
        </p:txBody>
      </p:sp>
      <p:sp>
        <p:nvSpPr>
          <p:cNvPr id="4" name="Подзаголовок 3"/>
          <p:cNvSpPr>
            <a:spLocks noGrp="1"/>
          </p:cNvSpPr>
          <p:nvPr>
            <p:ph type="subTitle" idx="1"/>
          </p:nvPr>
        </p:nvSpPr>
        <p:spPr/>
        <p:txBody>
          <a:bodyPr/>
          <a:lstStyle/>
          <a:p>
            <a:endParaRPr lang="ru-RU"/>
          </a:p>
        </p:txBody>
      </p:sp>
    </p:spTree>
    <p:extLst>
      <p:ext uri="{BB962C8B-B14F-4D97-AF65-F5344CB8AC3E}">
        <p14:creationId xmlns:p14="http://schemas.microsoft.com/office/powerpoint/2010/main" xmlns="" val="1233516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Корпорация</a:t>
            </a:r>
            <a:endParaRPr lang="ru-RU" dirty="0"/>
          </a:p>
        </p:txBody>
      </p:sp>
      <p:sp>
        <p:nvSpPr>
          <p:cNvPr id="3" name="Объект 2"/>
          <p:cNvSpPr>
            <a:spLocks noGrp="1"/>
          </p:cNvSpPr>
          <p:nvPr>
            <p:ph sz="quarter" idx="1"/>
          </p:nvPr>
        </p:nvSpPr>
        <p:spPr/>
        <p:txBody>
          <a:bodyPr/>
          <a:lstStyle/>
          <a:p>
            <a:r>
              <a:rPr lang="ru-RU" dirty="0"/>
              <a:t>Корпорация (от лат. </a:t>
            </a:r>
            <a:r>
              <a:rPr lang="ru-RU" dirty="0" err="1"/>
              <a:t>corporatio</a:t>
            </a:r>
            <a:r>
              <a:rPr lang="ru-RU" dirty="0"/>
              <a:t> — объединение) — совокупность лиц, объединившихся для достижения общих целей, осуществления совместной деятельности и образующих самостоятельный субъект права — юридическое лицо</a:t>
            </a:r>
            <a:r>
              <a:rPr lang="ru-RU" dirty="0" smtClean="0"/>
              <a:t>.</a:t>
            </a:r>
          </a:p>
          <a:p>
            <a:r>
              <a:rPr lang="ru-RU" dirty="0" smtClean="0"/>
              <a:t>Корпорация </a:t>
            </a:r>
            <a:r>
              <a:rPr lang="ru-RU" dirty="0"/>
              <a:t>— это организация, которая признана юридическим лицом, в которой собственность отделена от управления и которая основана на объединенных капиталах (добровольных взносах) для осуществления какой-либо социально полезной деятельности.</a:t>
            </a:r>
          </a:p>
        </p:txBody>
      </p:sp>
    </p:spTree>
    <p:extLst>
      <p:ext uri="{BB962C8B-B14F-4D97-AF65-F5344CB8AC3E}">
        <p14:creationId xmlns:p14="http://schemas.microsoft.com/office/powerpoint/2010/main" xmlns="" val="763726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Современные виды корпоративных субъектов</a:t>
            </a:r>
            <a:endParaRPr lang="ru-RU" dirty="0"/>
          </a:p>
        </p:txBody>
      </p:sp>
      <p:sp>
        <p:nvSpPr>
          <p:cNvPr id="3" name="Объект 2"/>
          <p:cNvSpPr>
            <a:spLocks noGrp="1"/>
          </p:cNvSpPr>
          <p:nvPr>
            <p:ph sz="quarter" idx="1"/>
          </p:nvPr>
        </p:nvSpPr>
        <p:spPr/>
        <p:txBody>
          <a:bodyPr>
            <a:normAutofit fontScale="92500" lnSpcReduction="10000"/>
          </a:bodyPr>
          <a:lstStyle/>
          <a:p>
            <a:r>
              <a:rPr lang="ru-RU" dirty="0"/>
              <a:t>Центральными субъектами корпоративного права являются разнообразные юридические лица</a:t>
            </a:r>
            <a:r>
              <a:rPr lang="ru-RU" dirty="0" smtClean="0"/>
              <a:t>.</a:t>
            </a:r>
          </a:p>
          <a:p>
            <a:r>
              <a:rPr lang="ru-RU" dirty="0"/>
              <a:t>Юридические лица — это организации, основанные на объединении лиц и капиталов, обладающие имущественной обособленностью, организационным единством и самостоятельной гражданско-правовой ответственностью, выступающие в гражданском обороте от своего имени, образуемые и прекращающиеся в порядке, установленном </a:t>
            </a:r>
            <a:r>
              <a:rPr lang="ru-RU" dirty="0" smtClean="0"/>
              <a:t>законом.</a:t>
            </a:r>
          </a:p>
          <a:p>
            <a:r>
              <a:rPr lang="ru-RU" dirty="0" smtClean="0"/>
              <a:t>Любое </a:t>
            </a:r>
            <a:r>
              <a:rPr lang="ru-RU" dirty="0"/>
              <a:t>юридическое лицо создается для достижения конкретных целей, путем осуществления законных действий, заявленных в учредительных документах и имеющих значение для участников.</a:t>
            </a:r>
          </a:p>
        </p:txBody>
      </p:sp>
    </p:spTree>
    <p:extLst>
      <p:ext uri="{BB962C8B-B14F-4D97-AF65-F5344CB8AC3E}">
        <p14:creationId xmlns:p14="http://schemas.microsoft.com/office/powerpoint/2010/main" xmlns="" val="3704545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Современные виды корпоративных субъектов</a:t>
            </a:r>
          </a:p>
        </p:txBody>
      </p:sp>
      <p:sp>
        <p:nvSpPr>
          <p:cNvPr id="3" name="Объект 2"/>
          <p:cNvSpPr>
            <a:spLocks noGrp="1"/>
          </p:cNvSpPr>
          <p:nvPr>
            <p:ph sz="quarter" idx="1"/>
          </p:nvPr>
        </p:nvSpPr>
        <p:spPr/>
        <p:txBody>
          <a:bodyPr>
            <a:normAutofit fontScale="85000" lnSpcReduction="20000"/>
          </a:bodyPr>
          <a:lstStyle/>
          <a:p>
            <a:r>
              <a:rPr lang="ru-RU" dirty="0"/>
              <a:t>Хозяйственные товарищества делятся на следующие виды:</a:t>
            </a:r>
          </a:p>
          <a:p>
            <a:r>
              <a:rPr lang="ru-RU" dirty="0"/>
              <a:t> </a:t>
            </a:r>
          </a:p>
          <a:p>
            <a:r>
              <a:rPr lang="ru-RU" dirty="0"/>
              <a:t>- полное товарищество;</a:t>
            </a:r>
          </a:p>
          <a:p>
            <a:r>
              <a:rPr lang="ru-RU" dirty="0"/>
              <a:t> </a:t>
            </a:r>
          </a:p>
          <a:p>
            <a:r>
              <a:rPr lang="ru-RU" dirty="0"/>
              <a:t>- товарищество на вере (коммандитное товарищество);</a:t>
            </a:r>
          </a:p>
          <a:p>
            <a:r>
              <a:rPr lang="ru-RU" dirty="0"/>
              <a:t> </a:t>
            </a:r>
          </a:p>
          <a:p>
            <a:r>
              <a:rPr lang="ru-RU" dirty="0"/>
              <a:t> </a:t>
            </a:r>
          </a:p>
          <a:p>
            <a:r>
              <a:rPr lang="ru-RU" dirty="0"/>
              <a:t> Хозяйственные общества делятся на следующие виды:</a:t>
            </a:r>
          </a:p>
          <a:p>
            <a:r>
              <a:rPr lang="ru-RU" dirty="0"/>
              <a:t> </a:t>
            </a:r>
          </a:p>
          <a:p>
            <a:r>
              <a:rPr lang="ru-RU" dirty="0"/>
              <a:t>- общество с ограниченной ответственностью (ООО);</a:t>
            </a:r>
          </a:p>
          <a:p>
            <a:r>
              <a:rPr lang="ru-RU" dirty="0"/>
              <a:t> </a:t>
            </a:r>
          </a:p>
          <a:p>
            <a:r>
              <a:rPr lang="ru-RU" dirty="0"/>
              <a:t>- общество с дополнительной ответственностью (ОДО);</a:t>
            </a:r>
          </a:p>
          <a:p>
            <a:r>
              <a:rPr lang="ru-RU" dirty="0"/>
              <a:t> </a:t>
            </a:r>
          </a:p>
          <a:p>
            <a:r>
              <a:rPr lang="ru-RU" dirty="0"/>
              <a:t>- акционерное общество (АО) — закрытое или открытое.</a:t>
            </a:r>
          </a:p>
          <a:p>
            <a:endParaRPr lang="ru-RU" dirty="0"/>
          </a:p>
        </p:txBody>
      </p:sp>
    </p:spTree>
    <p:extLst>
      <p:ext uri="{BB962C8B-B14F-4D97-AF65-F5344CB8AC3E}">
        <p14:creationId xmlns:p14="http://schemas.microsoft.com/office/powerpoint/2010/main" xmlns="" val="3830707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Хозяйственные товарищества</a:t>
            </a:r>
            <a:endParaRPr lang="ru-RU" dirty="0"/>
          </a:p>
        </p:txBody>
      </p:sp>
      <p:sp>
        <p:nvSpPr>
          <p:cNvPr id="3" name="Объект 2"/>
          <p:cNvSpPr>
            <a:spLocks noGrp="1"/>
          </p:cNvSpPr>
          <p:nvPr>
            <p:ph sz="quarter" idx="1"/>
          </p:nvPr>
        </p:nvSpPr>
        <p:spPr/>
        <p:txBody>
          <a:bodyPr>
            <a:normAutofit fontScale="92500" lnSpcReduction="20000"/>
          </a:bodyPr>
          <a:lstStyle/>
          <a:p>
            <a:r>
              <a:rPr lang="ru-RU" dirty="0"/>
              <a:t>Хозяйственные общества и товарищества – такие коммерческие организации, капитал которых разделен на доли, принадлежащие его участникам. При этом участников хозяйственного общества или товарищества, как правило, несколько, а иногда даже очень много. Один участник хозяйственного общества может быть только в случаях, прямо предусмотренных законом. </a:t>
            </a:r>
          </a:p>
          <a:p>
            <a:r>
              <a:rPr lang="ru-RU" dirty="0"/>
              <a:t>Имущество хозяйственных обществ и товариществ формируется за счет взносов его участников и является собственностью самого общества или товарищества как юридического лица, то есть участники, вносящие эти взносы, утрачивают право собственности на это имущество и право собственности на него приобретает само юридическое лицо – хозяйственное общество или товарищество. </a:t>
            </a:r>
          </a:p>
          <a:p>
            <a:endParaRPr lang="ru-RU" dirty="0"/>
          </a:p>
        </p:txBody>
      </p:sp>
    </p:spTree>
    <p:extLst>
      <p:ext uri="{BB962C8B-B14F-4D97-AF65-F5344CB8AC3E}">
        <p14:creationId xmlns:p14="http://schemas.microsoft.com/office/powerpoint/2010/main" xmlns="" val="3221179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Хозяйственные товарищества</a:t>
            </a:r>
            <a:endParaRPr lang="ru-RU" dirty="0"/>
          </a:p>
        </p:txBody>
      </p:sp>
      <p:sp>
        <p:nvSpPr>
          <p:cNvPr id="3" name="Объект 2"/>
          <p:cNvSpPr>
            <a:spLocks noGrp="1"/>
          </p:cNvSpPr>
          <p:nvPr>
            <p:ph sz="quarter" idx="1"/>
          </p:nvPr>
        </p:nvSpPr>
        <p:spPr/>
        <p:txBody>
          <a:bodyPr>
            <a:normAutofit fontScale="77500" lnSpcReduction="20000"/>
          </a:bodyPr>
          <a:lstStyle/>
          <a:p>
            <a:r>
              <a:rPr lang="ru-RU" dirty="0"/>
              <a:t>Среди видов хозяйственных товариществ различают полное товарищество и товарищество на вере. Под полным товариществом понимается коммерческая организация, созданная в результате объединения лиц и их имущества на основе заключенного между ними договора о совместной предпринимательской деятельности, участники которого несут ответственность по его обязательствам всем своим имуществом. </a:t>
            </a:r>
          </a:p>
          <a:p>
            <a:r>
              <a:rPr lang="ru-RU" dirty="0"/>
              <a:t>Товарищество на вере - это коммерческая организация, созданная в результате объединения лиц и их имущества на основе договора о совместной предпринимательской деятельности, в которой одни участники (полные товарищи) отвечают по её обязательствам своим имуществом, а другие (вкладчики) по обязательствам этой организации не отвечают. </a:t>
            </a:r>
          </a:p>
          <a:p>
            <a:r>
              <a:rPr lang="ru-RU" dirty="0"/>
              <a:t>На практике оба вида товариществ встречаются крайне редко. Большинство предпринимателей предпочитают создавать общества с ограниченной ответственностью и акционерные общества.</a:t>
            </a:r>
          </a:p>
        </p:txBody>
      </p:sp>
    </p:spTree>
    <p:extLst>
      <p:ext uri="{BB962C8B-B14F-4D97-AF65-F5344CB8AC3E}">
        <p14:creationId xmlns:p14="http://schemas.microsoft.com/office/powerpoint/2010/main" xmlns="" val="3595447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Общество с ограниченной ответственностью</a:t>
            </a:r>
          </a:p>
        </p:txBody>
      </p:sp>
      <p:sp>
        <p:nvSpPr>
          <p:cNvPr id="3" name="Объект 2"/>
          <p:cNvSpPr>
            <a:spLocks noGrp="1"/>
          </p:cNvSpPr>
          <p:nvPr>
            <p:ph sz="quarter" idx="1"/>
          </p:nvPr>
        </p:nvSpPr>
        <p:spPr/>
        <p:txBody>
          <a:bodyPr/>
          <a:lstStyle/>
          <a:p>
            <a:r>
              <a:rPr lang="ru-RU" dirty="0"/>
              <a:t>Общество с ограниченной ответственностью – коммерческая организация, созданная в результате объединения имущества несколькими лицами, которые не несут ответственности по обязательствам этой организации и имеют доли в её уставном капитале.</a:t>
            </a:r>
          </a:p>
        </p:txBody>
      </p:sp>
    </p:spTree>
    <p:extLst>
      <p:ext uri="{BB962C8B-B14F-4D97-AF65-F5344CB8AC3E}">
        <p14:creationId xmlns:p14="http://schemas.microsoft.com/office/powerpoint/2010/main" xmlns="" val="863796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Общество с ограниченной ответственностью</a:t>
            </a:r>
          </a:p>
        </p:txBody>
      </p:sp>
      <p:sp>
        <p:nvSpPr>
          <p:cNvPr id="3" name="Объект 2"/>
          <p:cNvSpPr>
            <a:spLocks noGrp="1"/>
          </p:cNvSpPr>
          <p:nvPr>
            <p:ph sz="quarter" idx="1"/>
          </p:nvPr>
        </p:nvSpPr>
        <p:spPr/>
        <p:txBody>
          <a:bodyPr>
            <a:normAutofit fontScale="62500" lnSpcReduction="20000"/>
          </a:bodyPr>
          <a:lstStyle/>
          <a:p>
            <a:r>
              <a:rPr lang="ru-RU" dirty="0"/>
              <a:t>Признаки, которыми характеризуется эта организационно-правовая коммерческая организация:</a:t>
            </a:r>
          </a:p>
          <a:p>
            <a:r>
              <a:rPr lang="ru-RU" dirty="0"/>
              <a:t> 1.Участниками ООО могут быть любые лица (а не только предприниматели, как в товариществах), в том числе коммерческие и некоммерческие организации;</a:t>
            </a:r>
          </a:p>
          <a:p>
            <a:r>
              <a:rPr lang="ru-RU" dirty="0"/>
              <a:t>2.Участником ООО в соответствии с законом может быть одно лицо. Юридическое лицо или гражданин выделяет часть своего имущества в эту организацию, создает ООО и дальше он рискует только этим имуществом. Таким образом, это лицо участвует в гражданском обороте этим выделенным, закрепленным за ним имуществом;</a:t>
            </a:r>
          </a:p>
          <a:p>
            <a:r>
              <a:rPr lang="ru-RU" dirty="0"/>
              <a:t>3.В этой организации уже имеется уставный капитал, разделенный на доли между участниками (по общему правилу - участников несколько);</a:t>
            </a:r>
          </a:p>
          <a:p>
            <a:r>
              <a:rPr lang="ru-RU" dirty="0"/>
              <a:t>4.Участники не отвечают по обязательствам общества, поэтому оно и называется обществом с ограниченной ответственностью. Участники ООО несут только риск убытков в виде того имущества, которое они внесли в уставный капитал общества;</a:t>
            </a:r>
          </a:p>
          <a:p>
            <a:r>
              <a:rPr lang="ru-RU" dirty="0"/>
              <a:t>5.Фирменное наименование этого юридического лица должно содержать слова «общество с ограниченной ответственностью» (или ООО).</a:t>
            </a:r>
          </a:p>
          <a:p>
            <a:r>
              <a:rPr lang="ru-RU" dirty="0"/>
              <a:t>Минимальный размер уставного капитала ООО - 10 000 рублей. </a:t>
            </a:r>
          </a:p>
          <a:p>
            <a:endParaRPr lang="ru-RU" dirty="0"/>
          </a:p>
        </p:txBody>
      </p:sp>
    </p:spTree>
    <p:extLst>
      <p:ext uri="{BB962C8B-B14F-4D97-AF65-F5344CB8AC3E}">
        <p14:creationId xmlns:p14="http://schemas.microsoft.com/office/powerpoint/2010/main" xmlns="" val="3086090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Общество с </a:t>
            </a:r>
            <a:r>
              <a:rPr lang="ru-RU" dirty="0" smtClean="0"/>
              <a:t>дополнительной ответственностью</a:t>
            </a:r>
            <a:endParaRPr lang="ru-RU" dirty="0"/>
          </a:p>
        </p:txBody>
      </p:sp>
      <p:sp>
        <p:nvSpPr>
          <p:cNvPr id="3" name="Объект 2"/>
          <p:cNvSpPr>
            <a:spLocks noGrp="1"/>
          </p:cNvSpPr>
          <p:nvPr>
            <p:ph sz="quarter" idx="1"/>
          </p:nvPr>
        </p:nvSpPr>
        <p:spPr/>
        <p:txBody>
          <a:bodyPr>
            <a:normAutofit fontScale="92500" lnSpcReduction="20000"/>
          </a:bodyPr>
          <a:lstStyle/>
          <a:p>
            <a:r>
              <a:rPr lang="ru-RU" dirty="0"/>
              <a:t>Довольно редко встречающейся ОПФ является Общество с дополнительной ответственностью (ОДО), обладающее теми же признаками, что и ООО, за некоторыми исключениями. Участники ОДО отвечают по обязательствам общества, но не всем своим имуществом, а только какой-то его частью, при этом в одинаковом для всех кратном размере к сумме внесенного вклада. Например, в уставе написано, что участники ОДО отвечают в двукратном размере. Это означает, что если участник внес вклад в размере 100 тыс. рублей, то в случае, если имущества ОДО не хватает для расчетов с кредиторами, он несет максимум ответственности в 200 тыс. рублей. Фактически ОДО – переходная форма от товарищества полного к обществу как хозяйственной организации.</a:t>
            </a:r>
          </a:p>
        </p:txBody>
      </p:sp>
    </p:spTree>
    <p:extLst>
      <p:ext uri="{BB962C8B-B14F-4D97-AF65-F5344CB8AC3E}">
        <p14:creationId xmlns:p14="http://schemas.microsoft.com/office/powerpoint/2010/main" xmlns="" val="2439116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Акционерное общество</a:t>
            </a:r>
          </a:p>
        </p:txBody>
      </p:sp>
      <p:sp>
        <p:nvSpPr>
          <p:cNvPr id="3" name="Объект 2"/>
          <p:cNvSpPr>
            <a:spLocks noGrp="1"/>
          </p:cNvSpPr>
          <p:nvPr>
            <p:ph sz="quarter" idx="1"/>
          </p:nvPr>
        </p:nvSpPr>
        <p:spPr/>
        <p:txBody>
          <a:bodyPr/>
          <a:lstStyle/>
          <a:p>
            <a:r>
              <a:rPr lang="ru-RU" dirty="0"/>
              <a:t>Под акционерным обществом понимается коммерческая организация, созданная в результате объединения имущества нескольких лиц, которые не несут ответственности по обязательствам этой организации и имеют в собственности акции, удостоверяющие их обязательственное право требования к этому обществу.</a:t>
            </a:r>
          </a:p>
        </p:txBody>
      </p:sp>
    </p:spTree>
    <p:extLst>
      <p:ext uri="{BB962C8B-B14F-4D97-AF65-F5344CB8AC3E}">
        <p14:creationId xmlns:p14="http://schemas.microsoft.com/office/powerpoint/2010/main" xmlns="" val="3740427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Акционерное общество</a:t>
            </a:r>
          </a:p>
        </p:txBody>
      </p:sp>
      <p:sp>
        <p:nvSpPr>
          <p:cNvPr id="3" name="Объект 2"/>
          <p:cNvSpPr>
            <a:spLocks noGrp="1"/>
          </p:cNvSpPr>
          <p:nvPr>
            <p:ph sz="quarter" idx="1"/>
          </p:nvPr>
        </p:nvSpPr>
        <p:spPr/>
        <p:txBody>
          <a:bodyPr>
            <a:normAutofit fontScale="70000" lnSpcReduction="20000"/>
          </a:bodyPr>
          <a:lstStyle/>
          <a:p>
            <a:r>
              <a:rPr lang="ru-RU" dirty="0"/>
              <a:t>АО как организационно-правовая форма юридического лица характеризуется следующими признаками:</a:t>
            </a:r>
          </a:p>
          <a:p>
            <a:r>
              <a:rPr lang="ru-RU" dirty="0"/>
              <a:t> 1.Участниками АО могут быть любые субъекты гражданского права, в том числе допускается создание АО с одним акционером;</a:t>
            </a:r>
          </a:p>
          <a:p>
            <a:r>
              <a:rPr lang="ru-RU" dirty="0"/>
              <a:t>2.Уставный капитал этого общества разделен на акции равной номинальной стоимости (в ООО - на доли);</a:t>
            </a:r>
          </a:p>
          <a:p>
            <a:r>
              <a:rPr lang="ru-RU" dirty="0"/>
              <a:t>3.Акционеры не отвечают по обязательствам этого общества;</a:t>
            </a:r>
          </a:p>
          <a:p>
            <a:r>
              <a:rPr lang="ru-RU" dirty="0"/>
              <a:t>4.Акционеры могут не участвовать в деятельности этого общества;</a:t>
            </a:r>
          </a:p>
          <a:p>
            <a:r>
              <a:rPr lang="ru-RU" dirty="0"/>
              <a:t>5.Основным учредительным документом АО является устав;</a:t>
            </a:r>
          </a:p>
          <a:p>
            <a:r>
              <a:rPr lang="ru-RU" dirty="0"/>
              <a:t>6.Фирменное наименование этого юридического лица должно содержать слова «акционерное общество» (или АО);</a:t>
            </a:r>
          </a:p>
          <a:p>
            <a:r>
              <a:rPr lang="ru-RU" dirty="0"/>
              <a:t>7.Связь между участниками общества, их личности имеют минимальное значение;</a:t>
            </a:r>
          </a:p>
          <a:p>
            <a:r>
              <a:rPr lang="ru-RU" dirty="0"/>
              <a:t>8.Выйти из акционерного общества можно только путём продажи или отчуждения иным способом своих акций;</a:t>
            </a:r>
          </a:p>
          <a:p>
            <a:r>
              <a:rPr lang="ru-RU" dirty="0"/>
              <a:t>9.Одним из главных признаков АО как организационно-правовой формы является стабильность имущественной базы этого юридического лица.</a:t>
            </a:r>
          </a:p>
          <a:p>
            <a:endParaRPr lang="ru-RU" dirty="0"/>
          </a:p>
        </p:txBody>
      </p:sp>
    </p:spTree>
    <p:extLst>
      <p:ext uri="{BB962C8B-B14F-4D97-AF65-F5344CB8AC3E}">
        <p14:creationId xmlns:p14="http://schemas.microsoft.com/office/powerpoint/2010/main" xmlns="" val="3855542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Открытое акционерное общество</a:t>
            </a:r>
          </a:p>
        </p:txBody>
      </p:sp>
      <p:sp>
        <p:nvSpPr>
          <p:cNvPr id="3" name="Объект 2"/>
          <p:cNvSpPr>
            <a:spLocks noGrp="1"/>
          </p:cNvSpPr>
          <p:nvPr>
            <p:ph sz="quarter" idx="1"/>
          </p:nvPr>
        </p:nvSpPr>
        <p:spPr/>
        <p:txBody>
          <a:bodyPr>
            <a:normAutofit fontScale="92500" lnSpcReduction="10000"/>
          </a:bodyPr>
          <a:lstStyle/>
          <a:p>
            <a:r>
              <a:rPr lang="ru-RU" dirty="0"/>
              <a:t>ОАО характеризуется тем, что:</a:t>
            </a:r>
          </a:p>
          <a:p>
            <a:r>
              <a:rPr lang="ru-RU" dirty="0"/>
              <a:t> •Его участники могут отчуждать свои акции без согласия других акционеров, то есть это общество открыто для любого участника гражданского оборота. Любой участник гражданского оборота может приобрести акции АО, здесь нет никаких ограничений. В то же время любой акционер в любое время может продать свои акции любому субъекту гражданского права;</a:t>
            </a:r>
          </a:p>
          <a:p>
            <a:r>
              <a:rPr lang="ru-RU" dirty="0"/>
              <a:t>•ОАО может производить открытую подписку на акции по следующему алгоритму: образуется АО, объявляется и регистрируется выпуск акций и любой может их приобрести на бирже;</a:t>
            </a:r>
          </a:p>
          <a:p>
            <a:r>
              <a:rPr lang="ru-RU" dirty="0"/>
              <a:t>•Число акционеров ОАО не ограничено.</a:t>
            </a:r>
          </a:p>
          <a:p>
            <a:endParaRPr lang="ru-RU" dirty="0"/>
          </a:p>
        </p:txBody>
      </p:sp>
    </p:spTree>
    <p:extLst>
      <p:ext uri="{BB962C8B-B14F-4D97-AF65-F5344CB8AC3E}">
        <p14:creationId xmlns:p14="http://schemas.microsoft.com/office/powerpoint/2010/main" xmlns="" val="2238477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Закрытое акционерное общество</a:t>
            </a:r>
          </a:p>
        </p:txBody>
      </p:sp>
      <p:sp>
        <p:nvSpPr>
          <p:cNvPr id="3" name="Объект 2"/>
          <p:cNvSpPr>
            <a:spLocks noGrp="1"/>
          </p:cNvSpPr>
          <p:nvPr>
            <p:ph sz="quarter" idx="1"/>
          </p:nvPr>
        </p:nvSpPr>
        <p:spPr/>
        <p:txBody>
          <a:bodyPr>
            <a:normAutofit fontScale="92500"/>
          </a:bodyPr>
          <a:lstStyle/>
          <a:p>
            <a:r>
              <a:rPr lang="ru-RU" dirty="0"/>
              <a:t>ЗАО характеризуется тем, что:</a:t>
            </a:r>
          </a:p>
          <a:p>
            <a:r>
              <a:rPr lang="ru-RU" dirty="0"/>
              <a:t> •Отчуждение акций акционерам ЗАО ограничено преимущественным правом покупки другими акционерами. Аналогично процедуре отчуждения долей в ООО, необходимо сначала предложить акции другим акционерам, и только если они откажутся, можно продавать акции третьему лицу;</a:t>
            </a:r>
          </a:p>
          <a:p>
            <a:r>
              <a:rPr lang="ru-RU" dirty="0"/>
              <a:t>•Акции в ЗАО распределяются среди ограниченного числа участников, между конкретными лицами, а не продаются на бирже;</a:t>
            </a:r>
          </a:p>
          <a:p>
            <a:r>
              <a:rPr lang="ru-RU" dirty="0"/>
              <a:t>•Число акционеров в ЗАО не должно превышать 50.</a:t>
            </a:r>
          </a:p>
          <a:p>
            <a:endParaRPr lang="ru-RU" dirty="0"/>
          </a:p>
        </p:txBody>
      </p:sp>
    </p:spTree>
    <p:extLst>
      <p:ext uri="{BB962C8B-B14F-4D97-AF65-F5344CB8AC3E}">
        <p14:creationId xmlns:p14="http://schemas.microsoft.com/office/powerpoint/2010/main" xmlns="" val="1265127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Производственный кооператив и унитарное предприятие</a:t>
            </a:r>
            <a:endParaRPr lang="ru-RU" dirty="0"/>
          </a:p>
        </p:txBody>
      </p:sp>
      <p:sp>
        <p:nvSpPr>
          <p:cNvPr id="3" name="Объект 2"/>
          <p:cNvSpPr>
            <a:spLocks noGrp="1"/>
          </p:cNvSpPr>
          <p:nvPr>
            <p:ph sz="quarter" idx="1"/>
          </p:nvPr>
        </p:nvSpPr>
        <p:spPr/>
        <p:txBody>
          <a:bodyPr/>
          <a:lstStyle/>
          <a:p>
            <a:r>
              <a:rPr lang="ru-RU" dirty="0"/>
              <a:t>Производственный кооператив - это коммерческая организация, представляющая собой объединение граждан на основе членства для совместной хозяйственной деятельности (не предпринимательской), основанной на их личном трудовом участии</a:t>
            </a:r>
            <a:r>
              <a:rPr lang="ru-RU" dirty="0" smtClean="0"/>
              <a:t>.</a:t>
            </a:r>
          </a:p>
          <a:p>
            <a:r>
              <a:rPr lang="ru-RU" dirty="0"/>
              <a:t>Унитарное предприятие может основываться только на государственной или муниципальной собственности.</a:t>
            </a:r>
          </a:p>
        </p:txBody>
      </p:sp>
    </p:spTree>
    <p:extLst>
      <p:ext uri="{BB962C8B-B14F-4D97-AF65-F5344CB8AC3E}">
        <p14:creationId xmlns:p14="http://schemas.microsoft.com/office/powerpoint/2010/main" xmlns="" val="15627684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18</TotalTime>
  <Words>1171</Words>
  <Application>Microsoft Office PowerPoint</Application>
  <PresentationFormat>Экран (4:3)</PresentationFormat>
  <Paragraphs>68</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Эркер</vt:lpstr>
      <vt:lpstr>«Субъекты корпоративного права»</vt:lpstr>
      <vt:lpstr>Корпорация</vt:lpstr>
      <vt:lpstr>Современные виды корпоративных субъектов</vt:lpstr>
      <vt:lpstr>Современные виды корпоративных субъектов</vt:lpstr>
      <vt:lpstr>Хозяйственные товарищества</vt:lpstr>
      <vt:lpstr>Хозяйственные товарищества</vt:lpstr>
      <vt:lpstr>Общество с ограниченной ответственностью</vt:lpstr>
      <vt:lpstr>Общество с ограниченной ответственностью</vt:lpstr>
      <vt:lpstr>Общество с дополнительной ответственностью</vt:lpstr>
      <vt:lpstr>Акционерное общество</vt:lpstr>
      <vt:lpstr>Акционерное общество</vt:lpstr>
      <vt:lpstr>Открытое акционерное общество</vt:lpstr>
      <vt:lpstr>Закрытое акционерное общество</vt:lpstr>
      <vt:lpstr>Производственный кооператив и унитарное предприятие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«Субъекты корпоративного права»</dc:title>
  <dc:creator>Елена</dc:creator>
  <cp:lastModifiedBy>Алекс</cp:lastModifiedBy>
  <cp:revision>3</cp:revision>
  <dcterms:created xsi:type="dcterms:W3CDTF">2013-10-30T12:50:34Z</dcterms:created>
  <dcterms:modified xsi:type="dcterms:W3CDTF">2013-12-19T00:50:58Z</dcterms:modified>
</cp:coreProperties>
</file>