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0" r:id="rId2"/>
    <p:sldId id="256" r:id="rId3"/>
    <p:sldId id="271" r:id="rId4"/>
    <p:sldId id="257" r:id="rId5"/>
    <p:sldId id="272" r:id="rId6"/>
    <p:sldId id="273" r:id="rId7"/>
    <p:sldId id="274" r:id="rId8"/>
    <p:sldId id="275" r:id="rId9"/>
    <p:sldId id="258" r:id="rId10"/>
    <p:sldId id="259" r:id="rId11"/>
    <p:sldId id="261" r:id="rId12"/>
    <p:sldId id="262" r:id="rId13"/>
    <p:sldId id="263" r:id="rId14"/>
    <p:sldId id="264" r:id="rId15"/>
    <p:sldId id="265" r:id="rId16"/>
    <p:sldId id="266" r:id="rId17"/>
    <p:sldId id="267" r:id="rId18"/>
    <p:sldId id="268" r:id="rId19"/>
    <p:sldId id="276" r:id="rId20"/>
    <p:sldId id="277" r:id="rId21"/>
    <p:sldId id="278" r:id="rId22"/>
    <p:sldId id="269"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ru-RU" smtClean="0"/>
              <a:t>Образец заголовка</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ru-RU" smtClean="0"/>
              <a:t>Образец заголовка</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10.05.2018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10.05.2018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10.05.2018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ru-RU" smtClean="0"/>
              <a:t>Образец заголовка</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ru-RU" smtClean="0"/>
              <a:t>Образец заголовка</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ru-RU" smtClean="0"/>
              <a:t>Вставка рисунка</a:t>
            </a:r>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B4C71EC6-210F-42DE-9C53-41977AD35B3D}" type="datetimeFigureOut">
              <a:rPr lang="ru-RU" smtClean="0"/>
              <a:t>10.05.2018</a:t>
            </a:fld>
            <a:endParaRPr lang="ru-R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B19B0651-EE4F-4900-A07F-96A6BFA9D0F0}" type="slidenum">
              <a:rPr lang="ru-RU" smtClean="0"/>
              <a:t>‹#›</a:t>
            </a:fld>
            <a:endParaRPr lang="ru-RU"/>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16632"/>
            <a:ext cx="8640960" cy="2448272"/>
          </a:xfrm>
        </p:spPr>
        <p:txBody>
          <a:bodyPr/>
          <a:lstStyle/>
          <a:p>
            <a:pPr algn="ctr"/>
            <a:r>
              <a:rPr lang="ru-RU" sz="2400" b="1" dirty="0">
                <a:cs typeface="Times New Roman" pitchFamily="18" charset="0"/>
              </a:rPr>
              <a:t>Лекция 3 </a:t>
            </a:r>
            <a:br>
              <a:rPr lang="ru-RU" sz="2400" b="1" dirty="0">
                <a:cs typeface="Times New Roman" pitchFamily="18" charset="0"/>
              </a:rPr>
            </a:br>
            <a:r>
              <a:rPr lang="ru-RU" sz="2400" b="1" dirty="0">
                <a:cs typeface="Times New Roman" pitchFamily="18" charset="0"/>
              </a:rPr>
              <a:t>Мировоззренческая и гражданская позиция </a:t>
            </a:r>
            <a:r>
              <a:rPr lang="ru-RU" sz="2400" b="1" dirty="0" smtClean="0">
                <a:cs typeface="Times New Roman" pitchFamily="18" charset="0"/>
              </a:rPr>
              <a:t>экстремистов и </a:t>
            </a:r>
            <a:r>
              <a:rPr lang="ru-RU" sz="2400" b="1" dirty="0"/>
              <a:t>психологическое и социокультурное воздействие на человека в экстремистских </a:t>
            </a:r>
            <a:r>
              <a:rPr lang="ru-RU" sz="2400" b="1" dirty="0" smtClean="0"/>
              <a:t>организациях</a:t>
            </a:r>
            <a:r>
              <a:rPr lang="ru-RU" b="1" dirty="0" smtClean="0">
                <a:latin typeface="Times New Roman" pitchFamily="18" charset="0"/>
                <a:cs typeface="Times New Roman" pitchFamily="18" charset="0"/>
              </a:rPr>
              <a:t> </a:t>
            </a:r>
            <a:endParaRPr lang="ru-RU" dirty="0"/>
          </a:p>
        </p:txBody>
      </p:sp>
      <p:sp>
        <p:nvSpPr>
          <p:cNvPr id="3" name="Подзаголовок 2"/>
          <p:cNvSpPr>
            <a:spLocks noGrp="1"/>
          </p:cNvSpPr>
          <p:nvPr>
            <p:ph type="subTitle" idx="1"/>
          </p:nvPr>
        </p:nvSpPr>
        <p:spPr>
          <a:xfrm>
            <a:off x="827584" y="3212976"/>
            <a:ext cx="7920880" cy="2952328"/>
          </a:xfrm>
        </p:spPr>
        <p:txBody>
          <a:bodyPr>
            <a:normAutofit lnSpcReduction="10000"/>
          </a:bodyPr>
          <a:lstStyle/>
          <a:p>
            <a:r>
              <a:rPr lang="ru-RU" dirty="0">
                <a:solidFill>
                  <a:schemeClr val="tx1"/>
                </a:solidFill>
                <a:latin typeface="Times New Roman" panose="02020603050405020304" pitchFamily="18" charset="0"/>
                <a:cs typeface="Times New Roman" panose="02020603050405020304" pitchFamily="18" charset="0"/>
              </a:rPr>
              <a:t>Кандидат политических наук</a:t>
            </a:r>
          </a:p>
          <a:p>
            <a:r>
              <a:rPr lang="ru-RU" dirty="0">
                <a:solidFill>
                  <a:schemeClr val="tx1"/>
                </a:solidFill>
                <a:latin typeface="Times New Roman" panose="02020603050405020304" pitchFamily="18" charset="0"/>
                <a:cs typeface="Times New Roman" panose="02020603050405020304" pitchFamily="18" charset="0"/>
              </a:rPr>
              <a:t>Кошевая Елена Сергеевна</a:t>
            </a:r>
          </a:p>
          <a:p>
            <a:r>
              <a:rPr lang="ru-RU" dirty="0">
                <a:solidFill>
                  <a:schemeClr val="tx1"/>
                </a:solidFill>
                <a:latin typeface="Times New Roman" panose="02020603050405020304" pitchFamily="18" charset="0"/>
                <a:cs typeface="Times New Roman" panose="02020603050405020304" pitchFamily="18" charset="0"/>
              </a:rPr>
              <a:t>Кафедра Управления</a:t>
            </a:r>
          </a:p>
          <a:p>
            <a:endParaRPr lang="ru-RU" dirty="0">
              <a:solidFill>
                <a:schemeClr val="tx1"/>
              </a:solidFill>
              <a:latin typeface="Times New Roman" panose="02020603050405020304" pitchFamily="18" charset="0"/>
              <a:cs typeface="Times New Roman" panose="02020603050405020304" pitchFamily="18" charset="0"/>
            </a:endParaRPr>
          </a:p>
          <a:p>
            <a:endParaRPr lang="ru-RU" dirty="0">
              <a:solidFill>
                <a:schemeClr val="tx1"/>
              </a:solidFill>
              <a:latin typeface="Times New Roman" panose="02020603050405020304" pitchFamily="18" charset="0"/>
              <a:cs typeface="Times New Roman" panose="02020603050405020304" pitchFamily="18" charset="0"/>
            </a:endParaRPr>
          </a:p>
          <a:p>
            <a:r>
              <a:rPr lang="ru-RU" dirty="0">
                <a:solidFill>
                  <a:schemeClr val="tx1"/>
                </a:solidFill>
                <a:latin typeface="Times New Roman" panose="02020603050405020304" pitchFamily="18" charset="0"/>
                <a:cs typeface="Times New Roman" panose="02020603050405020304" pitchFamily="18" charset="0"/>
              </a:rPr>
              <a:t>Презентация по курсу «Социально-политический и религиозный экстремизм в молодежных организациях»</a:t>
            </a:r>
          </a:p>
          <a:p>
            <a:endParaRPr lang="ru-RU" dirty="0"/>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69273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2"/>
            <a:ext cx="8371656" cy="864096"/>
          </a:xfrm>
        </p:spPr>
        <p:txBody>
          <a:bodyPr>
            <a:normAutofit/>
          </a:bodyPr>
          <a:lstStyle/>
          <a:p>
            <a:pPr algn="ctr"/>
            <a:r>
              <a:rPr lang="ru-RU" sz="2400" b="1" dirty="0" smtClean="0">
                <a:effectLst/>
                <a:latin typeface="Times New Roman" pitchFamily="18" charset="0"/>
                <a:cs typeface="Times New Roman" pitchFamily="18" charset="0"/>
              </a:rPr>
              <a:t>Лекция 3 </a:t>
            </a:r>
            <a:br>
              <a:rPr lang="ru-RU" sz="2400" b="1" dirty="0" smtClean="0">
                <a:effectLst/>
                <a:latin typeface="Times New Roman" pitchFamily="18" charset="0"/>
                <a:cs typeface="Times New Roman" pitchFamily="18" charset="0"/>
              </a:rPr>
            </a:br>
            <a:r>
              <a:rPr lang="ru-RU" sz="2400" b="1" dirty="0" smtClean="0">
                <a:effectLst/>
                <a:latin typeface="Times New Roman" pitchFamily="18" charset="0"/>
                <a:cs typeface="Times New Roman" pitchFamily="18" charset="0"/>
              </a:rPr>
              <a:t>Мировоззренческая </a:t>
            </a:r>
            <a:r>
              <a:rPr lang="ru-RU" sz="2400" b="1" dirty="0">
                <a:effectLst/>
                <a:latin typeface="Times New Roman" pitchFamily="18" charset="0"/>
                <a:cs typeface="Times New Roman" pitchFamily="18" charset="0"/>
              </a:rPr>
              <a:t>и гражданская позиция экстремистов </a:t>
            </a:r>
          </a:p>
        </p:txBody>
      </p:sp>
      <p:sp>
        <p:nvSpPr>
          <p:cNvPr id="3" name="Подзаголовок 2"/>
          <p:cNvSpPr>
            <a:spLocks noGrp="1"/>
          </p:cNvSpPr>
          <p:nvPr>
            <p:ph type="subTitle" idx="1"/>
          </p:nvPr>
        </p:nvSpPr>
        <p:spPr>
          <a:xfrm>
            <a:off x="1115616" y="1412776"/>
            <a:ext cx="7723584" cy="5328592"/>
          </a:xfrm>
        </p:spPr>
        <p:txBody>
          <a:bodyPr>
            <a:normAutofit/>
          </a:bodyPr>
          <a:lstStyle/>
          <a:p>
            <a:r>
              <a:rPr lang="ru-RU" b="1" dirty="0" smtClean="0">
                <a:latin typeface="Times New Roman" pitchFamily="18" charset="0"/>
                <a:cs typeface="Times New Roman" pitchFamily="18" charset="0"/>
              </a:rPr>
              <a:t>План лекции: </a:t>
            </a:r>
            <a:endParaRPr lang="ru-RU" b="1" dirty="0">
              <a:latin typeface="Times New Roman" pitchFamily="18" charset="0"/>
              <a:cs typeface="Times New Roman" pitchFamily="18" charset="0"/>
            </a:endParaRPr>
          </a:p>
          <a:p>
            <a:r>
              <a:rPr lang="ru-RU" dirty="0" smtClean="0">
                <a:latin typeface="Times New Roman" pitchFamily="18" charset="0"/>
                <a:cs typeface="Times New Roman" pitchFamily="18" charset="0"/>
              </a:rPr>
              <a:t>1.Особенности </a:t>
            </a:r>
            <a:r>
              <a:rPr lang="ru-RU" dirty="0">
                <a:latin typeface="Times New Roman" pitchFamily="18" charset="0"/>
                <a:cs typeface="Times New Roman" pitchFamily="18" charset="0"/>
              </a:rPr>
              <a:t>мировоззренческой позиции экстремистов и их система отношения к миру.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2. Способы </a:t>
            </a:r>
            <a:r>
              <a:rPr lang="ru-RU" dirty="0">
                <a:latin typeface="Times New Roman" pitchFamily="18" charset="0"/>
                <a:cs typeface="Times New Roman" pitchFamily="18" charset="0"/>
              </a:rPr>
              <a:t>описания и анализа мировоззренческой позиции </a:t>
            </a:r>
            <a:r>
              <a:rPr lang="ru-RU" dirty="0" smtClean="0">
                <a:latin typeface="Times New Roman" pitchFamily="18" charset="0"/>
                <a:cs typeface="Times New Roman" pitchFamily="18" charset="0"/>
              </a:rPr>
              <a:t>экстремистов:</a:t>
            </a:r>
          </a:p>
          <a:p>
            <a:pPr marL="484632" indent="-457200">
              <a:buFontTx/>
              <a:buChar char="-"/>
            </a:pPr>
            <a:r>
              <a:rPr lang="ru-RU" dirty="0" smtClean="0">
                <a:latin typeface="Times New Roman" pitchFamily="18" charset="0"/>
                <a:cs typeface="Times New Roman" pitchFamily="18" charset="0"/>
              </a:rPr>
              <a:t>идеология</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доктрина</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отношение </a:t>
            </a:r>
            <a:r>
              <a:rPr lang="ru-RU" dirty="0">
                <a:latin typeface="Times New Roman" pitchFamily="18" charset="0"/>
                <a:cs typeface="Times New Roman" pitchFamily="18" charset="0"/>
              </a:rPr>
              <a:t>к организации,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личность </a:t>
            </a:r>
            <a:r>
              <a:rPr lang="ru-RU" dirty="0">
                <a:latin typeface="Times New Roman" pitchFamily="18" charset="0"/>
                <a:cs typeface="Times New Roman" pitchFamily="18" charset="0"/>
              </a:rPr>
              <a:t>экстремиста,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сакрализация </a:t>
            </a:r>
            <a:r>
              <a:rPr lang="ru-RU" dirty="0">
                <a:latin typeface="Times New Roman" pitchFamily="18" charset="0"/>
                <a:cs typeface="Times New Roman" pitchFamily="18" charset="0"/>
              </a:rPr>
              <a:t>власти,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отчуждение </a:t>
            </a:r>
            <a:r>
              <a:rPr lang="ru-RU" dirty="0">
                <a:latin typeface="Times New Roman" pitchFamily="18" charset="0"/>
                <a:cs typeface="Times New Roman" pitchFamily="18" charset="0"/>
              </a:rPr>
              <a:t>общества от власти, </a:t>
            </a:r>
            <a:endParaRPr lang="ru-RU" dirty="0" smtClean="0">
              <a:latin typeface="Times New Roman" pitchFamily="18" charset="0"/>
              <a:cs typeface="Times New Roman" pitchFamily="18" charset="0"/>
            </a:endParaRPr>
          </a:p>
          <a:p>
            <a:pPr marL="484632" indent="-457200">
              <a:buFontTx/>
              <a:buChar char="-"/>
            </a:pPr>
            <a:r>
              <a:rPr lang="ru-RU" dirty="0" smtClean="0">
                <a:latin typeface="Times New Roman" pitchFamily="18" charset="0"/>
                <a:cs typeface="Times New Roman" pitchFamily="18" charset="0"/>
              </a:rPr>
              <a:t>контроль </a:t>
            </a:r>
            <a:r>
              <a:rPr lang="ru-RU" dirty="0">
                <a:latin typeface="Times New Roman" pitchFamily="18" charset="0"/>
                <a:cs typeface="Times New Roman" pitchFamily="18" charset="0"/>
              </a:rPr>
              <a:t>за властью и </a:t>
            </a:r>
            <a:r>
              <a:rPr lang="ru-RU" dirty="0" smtClean="0">
                <a:latin typeface="Times New Roman" pitchFamily="18" charset="0"/>
                <a:cs typeface="Times New Roman" pitchFamily="18" charset="0"/>
              </a:rPr>
              <a:t>привилегиями.</a:t>
            </a:r>
            <a:endParaRPr lang="ru-RU" dirty="0">
              <a:latin typeface="Times New Roman" pitchFamily="18" charset="0"/>
              <a:cs typeface="Times New Roman" pitchFamily="18" charset="0"/>
            </a:endParaRPr>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00696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88641"/>
            <a:ext cx="7992888" cy="720079"/>
          </a:xfrm>
        </p:spPr>
        <p:txBody>
          <a:bodyPr/>
          <a:lstStyle/>
          <a:p>
            <a:pPr algn="ctr"/>
            <a:r>
              <a:rPr lang="ru-RU" sz="2400" dirty="0" smtClean="0">
                <a:latin typeface="Times New Roman" pitchFamily="18" charset="0"/>
                <a:cs typeface="Times New Roman" pitchFamily="18" charset="0"/>
              </a:rPr>
              <a:t>Особенности </a:t>
            </a:r>
            <a:r>
              <a:rPr lang="ru-RU" sz="2400" dirty="0">
                <a:latin typeface="Times New Roman" pitchFamily="18" charset="0"/>
                <a:cs typeface="Times New Roman" pitchFamily="18" charset="0"/>
              </a:rPr>
              <a:t>мировоззренческой позиции экстремистов и их система отношения к миру. </a:t>
            </a:r>
            <a:endParaRPr lang="ru-RU" sz="2400" dirty="0"/>
          </a:p>
        </p:txBody>
      </p:sp>
      <p:sp>
        <p:nvSpPr>
          <p:cNvPr id="3" name="Подзаголовок 2"/>
          <p:cNvSpPr>
            <a:spLocks noGrp="1"/>
          </p:cNvSpPr>
          <p:nvPr>
            <p:ph type="subTitle" idx="1"/>
          </p:nvPr>
        </p:nvSpPr>
        <p:spPr>
          <a:xfrm>
            <a:off x="395536" y="980728"/>
            <a:ext cx="8424936" cy="5688632"/>
          </a:xfrm>
        </p:spPr>
        <p:txBody>
          <a:bodyPr>
            <a:normAutofit fontScale="77500" lnSpcReduction="20000"/>
          </a:bodyPr>
          <a:lstStyle/>
          <a:p>
            <a:pPr indent="360000">
              <a:lnSpc>
                <a:spcPct val="110000"/>
              </a:lnSpc>
              <a:spcBef>
                <a:spcPts val="0"/>
              </a:spcBef>
              <a:spcAft>
                <a:spcPts val="0"/>
              </a:spcAft>
            </a:pPr>
            <a:r>
              <a:rPr lang="ru-RU" dirty="0" smtClean="0">
                <a:latin typeface="Times New Roman" panose="02020603050405020304" pitchFamily="18" charset="0"/>
                <a:cs typeface="Times New Roman" panose="02020603050405020304" pitchFamily="18" charset="0"/>
              </a:rPr>
              <a:t>Соответствующие объективные условия и субъективные факторы являются средой возрастания экстремистов и террористов. </a:t>
            </a:r>
          </a:p>
          <a:p>
            <a:pPr indent="360000">
              <a:lnSpc>
                <a:spcPct val="110000"/>
              </a:lnSpc>
              <a:spcBef>
                <a:spcPts val="0"/>
              </a:spcBef>
              <a:spcAft>
                <a:spcPts val="0"/>
              </a:spcAft>
            </a:pPr>
            <a:r>
              <a:rPr lang="ru-RU" dirty="0" smtClean="0">
                <a:latin typeface="Times New Roman" panose="02020603050405020304" pitchFamily="18" charset="0"/>
                <a:cs typeface="Times New Roman" panose="02020603050405020304" pitchFamily="18" charset="0"/>
              </a:rPr>
              <a:t>Активным источником пополнения террористических рядов выступает молодежь, склонная к агрессивно-экстремистским действиям. Помимо указанной склонности, молодое поколение изначально, по своей природе, возрасту и положению в обществе обладают теми специфическими чертами мышления и поведения, которые при определенных условиях и целенаправленной деятельности могут привести в ряды экстремистов. Такими </a:t>
            </a:r>
            <a:r>
              <a:rPr lang="ru-RU" b="1" i="1" dirty="0" smtClean="0">
                <a:latin typeface="Times New Roman" panose="02020603050405020304" pitchFamily="18" charset="0"/>
                <a:cs typeface="Times New Roman" panose="02020603050405020304" pitchFamily="18" charset="0"/>
              </a:rPr>
              <a:t>особенностями </a:t>
            </a:r>
            <a:r>
              <a:rPr lang="ru-RU" dirty="0" smtClean="0">
                <a:latin typeface="Times New Roman" panose="02020603050405020304" pitchFamily="18" charset="0"/>
                <a:cs typeface="Times New Roman" panose="02020603050405020304" pitchFamily="18" charset="0"/>
              </a:rPr>
              <a:t>выступают :</a:t>
            </a: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максимализм</a:t>
            </a:r>
            <a:r>
              <a:rPr lang="ru-RU" dirty="0" smtClean="0">
                <a:latin typeface="Times New Roman" panose="02020603050405020304" pitchFamily="18" charset="0"/>
                <a:cs typeface="Times New Roman" panose="02020603050405020304" pitchFamily="18" charset="0"/>
              </a:rPr>
              <a:t> - завышенные </a:t>
            </a:r>
            <a:r>
              <a:rPr lang="ru-RU" dirty="0">
                <a:latin typeface="Times New Roman" panose="02020603050405020304" pitchFamily="18" charset="0"/>
                <a:cs typeface="Times New Roman" panose="02020603050405020304" pitchFamily="18" charset="0"/>
              </a:rPr>
              <a:t>претензии к жизни, бескомпромиссность в решениях, видение и вера в нечто конкретное и определенное, видение жизни в черном и белом цветах, не обращая внимания на </a:t>
            </a:r>
            <a:r>
              <a:rPr lang="ru-RU" dirty="0" smtClean="0">
                <a:latin typeface="Times New Roman" panose="02020603050405020304" pitchFamily="18" charset="0"/>
                <a:cs typeface="Times New Roman" panose="02020603050405020304" pitchFamily="18" charset="0"/>
              </a:rPr>
              <a:t>оттенки;</a:t>
            </a: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Нигилизм</a:t>
            </a:r>
            <a:r>
              <a:rPr lang="ru-RU" dirty="0" smtClean="0">
                <a:latin typeface="Times New Roman" panose="02020603050405020304" pitchFamily="18" charset="0"/>
                <a:cs typeface="Times New Roman" panose="02020603050405020304" pitchFamily="18" charset="0"/>
              </a:rPr>
              <a:t> - полное </a:t>
            </a:r>
            <a:r>
              <a:rPr lang="ru-RU" dirty="0">
                <a:latin typeface="Times New Roman" panose="02020603050405020304" pitchFamily="18" charset="0"/>
                <a:cs typeface="Times New Roman" panose="02020603050405020304" pitchFamily="18" charset="0"/>
              </a:rPr>
              <a:t>отрицание всего, полный </a:t>
            </a:r>
            <a:r>
              <a:rPr lang="ru-RU" dirty="0" smtClean="0">
                <a:latin typeface="Times New Roman" panose="02020603050405020304" pitchFamily="18" charset="0"/>
                <a:cs typeface="Times New Roman" panose="02020603050405020304" pitchFamily="18" charset="0"/>
              </a:rPr>
              <a:t>скептицизм;</a:t>
            </a: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Радикализм</a:t>
            </a:r>
            <a:r>
              <a:rPr lang="ru-RU" dirty="0" smtClean="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крайняя, бескомпромиссная приверженность каким-либо взглядам, </a:t>
            </a:r>
            <a:r>
              <a:rPr lang="ru-RU" dirty="0" smtClean="0">
                <a:latin typeface="Times New Roman" panose="02020603050405020304" pitchFamily="18" charset="0"/>
                <a:cs typeface="Times New Roman" panose="02020603050405020304" pitchFamily="18" charset="0"/>
              </a:rPr>
              <a:t>концепциям;</a:t>
            </a: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Нетерпимость</a:t>
            </a:r>
            <a:r>
              <a:rPr lang="ru-RU" dirty="0" smtClean="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отрицание чего-либо, противоречащего нашему пониманию, мировоззрению и </a:t>
            </a:r>
            <a:r>
              <a:rPr lang="ru-RU" dirty="0" smtClean="0">
                <a:latin typeface="Times New Roman" panose="02020603050405020304" pitchFamily="18" charset="0"/>
                <a:cs typeface="Times New Roman" panose="02020603050405020304" pitchFamily="18" charset="0"/>
              </a:rPr>
              <a:t>привычкам;</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Непримиримость</a:t>
            </a:r>
            <a:r>
              <a:rPr lang="ru-RU" dirty="0" smtClean="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беспощадность, нетерпимость, антагонистичность, воинственность, бескомпромиссность, </a:t>
            </a:r>
            <a:r>
              <a:rPr lang="ru-RU" dirty="0" smtClean="0">
                <a:latin typeface="Times New Roman" panose="02020603050405020304" pitchFamily="18" charset="0"/>
                <a:cs typeface="Times New Roman" panose="02020603050405020304" pitchFamily="18" charset="0"/>
              </a:rPr>
              <a:t>суровость;</a:t>
            </a: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Склонность к неформальным объединениям</a:t>
            </a: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Мировоззренческая неустойчивость  </a:t>
            </a: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Проблемы самоидентичности  </a:t>
            </a:r>
            <a:r>
              <a:rPr lang="ru-RU" dirty="0" smtClean="0">
                <a:latin typeface="Times New Roman" panose="02020603050405020304" pitchFamily="18" charset="0"/>
                <a:cs typeface="Times New Roman" panose="02020603050405020304" pitchFamily="18" charset="0"/>
              </a:rPr>
              <a:t>- способность </a:t>
            </a:r>
            <a:r>
              <a:rPr lang="ru-RU" dirty="0">
                <a:latin typeface="Times New Roman" panose="02020603050405020304" pitchFamily="18" charset="0"/>
                <a:cs typeface="Times New Roman" panose="02020603050405020304" pitchFamily="18" charset="0"/>
              </a:rPr>
              <a:t>понимать свою индивидуальность, жить сообразуясь с ней, способность принимать себя таковым, каков есть, а не таким, каким должен быть, способность рационально относиться к своим </a:t>
            </a:r>
            <a:r>
              <a:rPr lang="ru-RU" dirty="0" smtClean="0">
                <a:latin typeface="Times New Roman" panose="02020603050405020304" pitchFamily="18" charset="0"/>
                <a:cs typeface="Times New Roman" panose="02020603050405020304" pitchFamily="18" charset="0"/>
              </a:rPr>
              <a:t>недостаткам. </a:t>
            </a: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867316"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88624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76672"/>
            <a:ext cx="8178112" cy="648072"/>
          </a:xfrm>
        </p:spPr>
        <p:txBody>
          <a:bodyPr>
            <a:normAutofit fontScale="90000"/>
          </a:bodyPr>
          <a:lstStyle/>
          <a:p>
            <a:pPr algn="ctr"/>
            <a:r>
              <a:rPr lang="ru-RU" sz="2400" dirty="0" smtClean="0">
                <a:latin typeface="Times New Roman" pitchFamily="18" charset="0"/>
                <a:cs typeface="Times New Roman" pitchFamily="18" charset="0"/>
              </a:rPr>
              <a:t>Особенности </a:t>
            </a:r>
            <a:r>
              <a:rPr lang="ru-RU" sz="2400" dirty="0">
                <a:latin typeface="Times New Roman" pitchFamily="18" charset="0"/>
                <a:cs typeface="Times New Roman" pitchFamily="18" charset="0"/>
              </a:rPr>
              <a:t>мировоззренческой позиции экстремистов и их система отношения к миру</a:t>
            </a:r>
            <a:endParaRPr lang="ru-RU" sz="2400" b="1" dirty="0">
              <a:effectLst/>
              <a:latin typeface="Times New Roman" pitchFamily="18" charset="0"/>
              <a:cs typeface="Times New Roman" pitchFamily="18" charset="0"/>
            </a:endParaRPr>
          </a:p>
        </p:txBody>
      </p:sp>
      <p:sp>
        <p:nvSpPr>
          <p:cNvPr id="3" name="Объект 2"/>
          <p:cNvSpPr>
            <a:spLocks noGrp="1"/>
          </p:cNvSpPr>
          <p:nvPr>
            <p:ph idx="1"/>
          </p:nvPr>
        </p:nvSpPr>
        <p:spPr>
          <a:xfrm>
            <a:off x="899592" y="1268760"/>
            <a:ext cx="7848872" cy="5112568"/>
          </a:xfrm>
        </p:spPr>
        <p:txBody>
          <a:bodyPr>
            <a:normAutofit/>
          </a:bodyPr>
          <a:lstStyle/>
          <a:p>
            <a:pPr marL="0" indent="360000">
              <a:spcBef>
                <a:spcPts val="0"/>
              </a:spcBef>
              <a:spcAft>
                <a:spcPts val="0"/>
              </a:spcAft>
              <a:buFont typeface="Wingdings" panose="05000000000000000000" pitchFamily="2" charset="2"/>
              <a:buChar char="v"/>
            </a:pPr>
            <a:r>
              <a:rPr lang="ru-RU" b="1" i="1" dirty="0" smtClean="0">
                <a:latin typeface="Times New Roman" pitchFamily="18" charset="0"/>
                <a:cs typeface="Times New Roman" pitchFamily="18" charset="0"/>
              </a:rPr>
              <a:t>Экстремист </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человек</a:t>
            </a:r>
            <a:r>
              <a:rPr lang="ru-RU" dirty="0">
                <a:latin typeface="Times New Roman" pitchFamily="18" charset="0"/>
                <a:cs typeface="Times New Roman" pitchFamily="18" charset="0"/>
              </a:rPr>
              <a:t>, придерживающийся крайних взглядов, сторонник крайних </a:t>
            </a:r>
            <a:r>
              <a:rPr lang="ru-RU" dirty="0" smtClean="0">
                <a:latin typeface="Times New Roman" pitchFamily="18" charset="0"/>
                <a:cs typeface="Times New Roman" pitchFamily="18" charset="0"/>
              </a:rPr>
              <a:t>мер</a:t>
            </a:r>
            <a:r>
              <a:rPr lang="ru-RU" dirty="0">
                <a:latin typeface="Times New Roman" pitchFamily="18" charset="0"/>
                <a:cs typeface="Times New Roman" pitchFamily="18" charset="0"/>
              </a:rPr>
              <a:t>. Экстремист - это лицо, которое, прежде всего, находится в состоянии экстремистско-идеологического конфликта с окружающими людьми, не разделяющими его идеологических </a:t>
            </a:r>
            <a:r>
              <a:rPr lang="ru-RU" dirty="0" smtClean="0">
                <a:latin typeface="Times New Roman" pitchFamily="18" charset="0"/>
                <a:cs typeface="Times New Roman" pitchFamily="18" charset="0"/>
              </a:rPr>
              <a:t>взглядов.</a:t>
            </a:r>
          </a:p>
          <a:p>
            <a:pPr marL="0" indent="360000">
              <a:spcBef>
                <a:spcPts val="0"/>
              </a:spcBef>
              <a:spcAft>
                <a:spcPts val="0"/>
              </a:spcAft>
              <a:buFont typeface="Wingdings" panose="05000000000000000000" pitchFamily="2" charset="2"/>
              <a:buChar char="v"/>
            </a:pPr>
            <a:endParaRPr lang="ru-RU" dirty="0" smtClean="0">
              <a:latin typeface="Times New Roman" pitchFamily="18" charset="0"/>
              <a:cs typeface="Times New Roman" pitchFamily="18" charset="0"/>
            </a:endParaRPr>
          </a:p>
          <a:p>
            <a:pPr marL="0" indent="360000">
              <a:spcBef>
                <a:spcPts val="0"/>
              </a:spcBef>
              <a:spcAft>
                <a:spcPts val="0"/>
              </a:spcAft>
              <a:buFont typeface="Wingdings" panose="05000000000000000000" pitchFamily="2" charset="2"/>
              <a:buChar char="v"/>
            </a:pPr>
            <a:r>
              <a:rPr lang="ru-RU" b="1" i="1" dirty="0">
                <a:latin typeface="Times New Roman" pitchFamily="18" charset="0"/>
                <a:cs typeface="Times New Roman" pitchFamily="18" charset="0"/>
              </a:rPr>
              <a:t>Сепаратис</a:t>
            </a:r>
            <a:r>
              <a:rPr lang="ru-RU" b="1" dirty="0">
                <a:latin typeface="Times New Roman" pitchFamily="18" charset="0"/>
                <a:cs typeface="Times New Roman" pitchFamily="18" charset="0"/>
              </a:rPr>
              <a:t>т</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сторонник политики </a:t>
            </a:r>
            <a:r>
              <a:rPr lang="ru-RU" dirty="0">
                <a:latin typeface="Times New Roman" pitchFamily="18" charset="0"/>
                <a:cs typeface="Times New Roman" pitchFamily="18" charset="0"/>
              </a:rPr>
              <a:t>и </a:t>
            </a:r>
            <a:r>
              <a:rPr lang="ru-RU" dirty="0" smtClean="0">
                <a:latin typeface="Times New Roman" pitchFamily="18" charset="0"/>
                <a:cs typeface="Times New Roman" pitchFamily="18" charset="0"/>
              </a:rPr>
              <a:t>практики </a:t>
            </a:r>
            <a:r>
              <a:rPr lang="ru-RU" dirty="0">
                <a:latin typeface="Times New Roman" pitchFamily="18" charset="0"/>
                <a:cs typeface="Times New Roman" pitchFamily="18" charset="0"/>
              </a:rPr>
              <a:t>обособления, отделения части </a:t>
            </a:r>
            <a:r>
              <a:rPr lang="ru-RU" dirty="0" smtClean="0">
                <a:latin typeface="Times New Roman" pitchFamily="18" charset="0"/>
                <a:cs typeface="Times New Roman" pitchFamily="18" charset="0"/>
              </a:rPr>
              <a:t>территории </a:t>
            </a:r>
            <a:r>
              <a:rPr lang="ru-RU" dirty="0">
                <a:latin typeface="Times New Roman" pitchFamily="18" charset="0"/>
                <a:cs typeface="Times New Roman" pitchFamily="18" charset="0"/>
              </a:rPr>
              <a:t>государства с целью создания нового самостоятельного (суверенного независимого) государства или перехода в состав иного государства или получения статуса очень широкой </a:t>
            </a:r>
            <a:r>
              <a:rPr lang="ru-RU" dirty="0" smtClean="0">
                <a:latin typeface="Times New Roman" pitchFamily="18" charset="0"/>
                <a:cs typeface="Times New Roman" pitchFamily="18" charset="0"/>
              </a:rPr>
              <a:t>автономии.</a:t>
            </a:r>
          </a:p>
          <a:p>
            <a:pPr marL="0" indent="360000">
              <a:spcBef>
                <a:spcPts val="0"/>
              </a:spcBef>
              <a:spcAft>
                <a:spcPts val="0"/>
              </a:spcAft>
              <a:buFont typeface="Wingdings" panose="05000000000000000000" pitchFamily="2" charset="2"/>
              <a:buChar char="v"/>
            </a:pPr>
            <a:endParaRPr lang="ru-RU" dirty="0" smtClean="0">
              <a:latin typeface="Times New Roman" pitchFamily="18" charset="0"/>
              <a:cs typeface="Times New Roman" pitchFamily="18" charset="0"/>
            </a:endParaRPr>
          </a:p>
          <a:p>
            <a:pPr marL="0" indent="360000">
              <a:spcBef>
                <a:spcPts val="0"/>
              </a:spcBef>
              <a:spcAft>
                <a:spcPts val="0"/>
              </a:spcAft>
              <a:buFont typeface="Wingdings" panose="05000000000000000000" pitchFamily="2" charset="2"/>
              <a:buChar char="v"/>
            </a:pPr>
            <a:r>
              <a:rPr lang="ru-RU" b="1" i="1" dirty="0">
                <a:latin typeface="Times New Roman" pitchFamily="18" charset="0"/>
                <a:cs typeface="Times New Roman" pitchFamily="18" charset="0"/>
              </a:rPr>
              <a:t>Радикалы</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это термин </a:t>
            </a:r>
            <a:r>
              <a:rPr lang="ru-RU" dirty="0">
                <a:latin typeface="Times New Roman" pitchFamily="18" charset="0"/>
                <a:cs typeface="Times New Roman" pitchFamily="18" charset="0"/>
              </a:rPr>
              <a:t>для обозначения группы людей, которые бескомпромиссно отстаивают ту или иную точку зрения в отношении политического, общественного строя страны или религиозных взглядов других людей. В современном мире, радикализм проявляется при помощи объединения его представителей в общественные движения или политические партии</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62348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44624"/>
            <a:ext cx="8496944" cy="720079"/>
          </a:xfrm>
        </p:spPr>
        <p:txBody>
          <a:bodyPr/>
          <a:lstStyle/>
          <a:p>
            <a:pPr algn="ctr"/>
            <a:r>
              <a:rPr lang="ru-RU" sz="2400" dirty="0">
                <a:latin typeface="Times New Roman" pitchFamily="18" charset="0"/>
                <a:cs typeface="Times New Roman" pitchFamily="18" charset="0"/>
              </a:rPr>
              <a:t>Особенности мировоззренческой позиции экстремистов и их система отношения к миру</a:t>
            </a:r>
            <a:endParaRPr lang="ru-RU" sz="2400" dirty="0"/>
          </a:p>
        </p:txBody>
      </p:sp>
      <p:sp>
        <p:nvSpPr>
          <p:cNvPr id="3" name="Подзаголовок 2"/>
          <p:cNvSpPr>
            <a:spLocks noGrp="1"/>
          </p:cNvSpPr>
          <p:nvPr>
            <p:ph type="subTitle" idx="1"/>
          </p:nvPr>
        </p:nvSpPr>
        <p:spPr>
          <a:xfrm>
            <a:off x="395536" y="692696"/>
            <a:ext cx="8568952" cy="6048672"/>
          </a:xfrm>
        </p:spPr>
        <p:txBody>
          <a:bodyPr>
            <a:normAutofit fontScale="85000" lnSpcReduction="10000"/>
          </a:bodyPr>
          <a:lstStyle/>
          <a:p>
            <a:pPr indent="360000">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Наряду с указанными особенностями рассматриваются и </a:t>
            </a:r>
            <a:r>
              <a:rPr lang="ru-RU" b="1" i="1" dirty="0" smtClean="0">
                <a:latin typeface="Times New Roman" panose="02020603050405020304" pitchFamily="18" charset="0"/>
                <a:cs typeface="Times New Roman" panose="02020603050405020304" pitchFamily="18" charset="0"/>
              </a:rPr>
              <a:t>проблемы девиантного поведения молодежи</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a:t>
            </a:r>
          </a:p>
          <a:p>
            <a:pPr indent="360000">
              <a:lnSpc>
                <a:spcPct val="12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психическое расстройство;</a:t>
            </a:r>
          </a:p>
          <a:p>
            <a:pPr indent="360000">
              <a:lnSpc>
                <a:spcPct val="12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 антисоциальное поведение - (хулиганство, разбой, кражи );</a:t>
            </a:r>
          </a:p>
          <a:p>
            <a:pPr indent="360000">
              <a:lnSpc>
                <a:spcPct val="12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акцентуация – хамство, игнорировать просьбы;</a:t>
            </a:r>
          </a:p>
          <a:p>
            <a:pPr indent="360000">
              <a:lnSpc>
                <a:spcPct val="12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пьянство, употребление наркотиков;  </a:t>
            </a:r>
          </a:p>
          <a:p>
            <a:pPr indent="360000">
              <a:lnSpc>
                <a:spcPct val="120000"/>
              </a:lnSpc>
              <a:spcBef>
                <a:spcPts val="600"/>
              </a:spcBef>
              <a:spcAft>
                <a:spcPts val="0"/>
              </a:spcAft>
            </a:pPr>
            <a:r>
              <a:rPr lang="ru-RU" dirty="0" smtClean="0">
                <a:latin typeface="Times New Roman" panose="02020603050405020304" pitchFamily="18" charset="0"/>
                <a:cs typeface="Times New Roman" panose="02020603050405020304" pitchFamily="18" charset="0"/>
              </a:rPr>
              <a:t>Активизация </a:t>
            </a:r>
            <a:r>
              <a:rPr lang="ru-RU" dirty="0">
                <a:latin typeface="Times New Roman" panose="02020603050405020304" pitchFamily="18" charset="0"/>
                <a:cs typeface="Times New Roman" panose="02020603050405020304" pitchFamily="18" charset="0"/>
              </a:rPr>
              <a:t>молодежного экстремизма в России</a:t>
            </a:r>
            <a:r>
              <a:rPr lang="ru-RU" dirty="0" smtClean="0">
                <a:latin typeface="Times New Roman" panose="02020603050405020304" pitchFamily="18" charset="0"/>
                <a:cs typeface="Times New Roman" panose="02020603050405020304" pitchFamily="18" charset="0"/>
              </a:rPr>
              <a:t> </a:t>
            </a:r>
            <a:r>
              <a:rPr lang="ru-RU" b="1" i="1" dirty="0" smtClean="0">
                <a:latin typeface="Times New Roman" panose="02020603050405020304" pitchFamily="18" charset="0"/>
                <a:cs typeface="Times New Roman" panose="02020603050405020304" pitchFamily="18" charset="0"/>
              </a:rPr>
              <a:t>детерминирована</a:t>
            </a:r>
            <a:r>
              <a:rPr lang="ru-RU" dirty="0" smtClean="0">
                <a:latin typeface="Times New Roman" panose="02020603050405020304" pitchFamily="18" charset="0"/>
                <a:cs typeface="Times New Roman" panose="02020603050405020304" pitchFamily="18" charset="0"/>
              </a:rPr>
              <a:t>:</a:t>
            </a:r>
          </a:p>
          <a:p>
            <a:pPr indent="360000">
              <a:lnSpc>
                <a:spcPct val="12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Взаимодействием негативных </a:t>
            </a:r>
            <a:r>
              <a:rPr lang="ru-RU" b="1" i="1" dirty="0" smtClean="0">
                <a:latin typeface="Times New Roman" panose="02020603050405020304" pitchFamily="18" charset="0"/>
                <a:cs typeface="Times New Roman" panose="02020603050405020304" pitchFamily="18" charset="0"/>
              </a:rPr>
              <a:t>факторов социальной среды </a:t>
            </a:r>
            <a:r>
              <a:rPr lang="ru-RU" dirty="0" smtClean="0">
                <a:latin typeface="Times New Roman" panose="02020603050405020304" pitchFamily="18" charset="0"/>
                <a:cs typeface="Times New Roman" panose="02020603050405020304" pitchFamily="18" charset="0"/>
              </a:rPr>
              <a:t>– экономическим неравенством, несправедливостью распределения собственности, высокой социальной напряженностью и конфликтностью общественных отношений, падением престижа политической власти, неуправляемостью процесса  социализации, размыванием системы приоритетных духовных ценностей, ослаблением регулирующей роли государства и нарастанием криминогености в обществе;</a:t>
            </a:r>
          </a:p>
          <a:p>
            <a:pPr indent="360000">
              <a:lnSpc>
                <a:spcPct val="120000"/>
              </a:lnSpc>
              <a:spcBef>
                <a:spcPts val="0"/>
              </a:spcBef>
              <a:spcAft>
                <a:spcPts val="0"/>
              </a:spcAft>
              <a:buFont typeface="Wingdings" panose="05000000000000000000" pitchFamily="2" charset="2"/>
              <a:buChar char="v"/>
            </a:pPr>
            <a:r>
              <a:rPr lang="ru-RU" b="1" dirty="0" smtClean="0">
                <a:latin typeface="Times New Roman" panose="02020603050405020304" pitchFamily="18" charset="0"/>
                <a:cs typeface="Times New Roman" panose="02020603050405020304" pitchFamily="18" charset="0"/>
              </a:rPr>
              <a:t>Объективными</a:t>
            </a:r>
            <a:r>
              <a:rPr lang="ru-RU" dirty="0" smtClean="0">
                <a:latin typeface="Times New Roman" panose="02020603050405020304" pitchFamily="18" charset="0"/>
                <a:cs typeface="Times New Roman" panose="02020603050405020304" pitchFamily="18" charset="0"/>
              </a:rPr>
              <a:t> </a:t>
            </a:r>
            <a:r>
              <a:rPr lang="ru-RU" b="1" i="1" dirty="0" smtClean="0">
                <a:latin typeface="Times New Roman" panose="02020603050405020304" pitchFamily="18" charset="0"/>
                <a:cs typeface="Times New Roman" panose="02020603050405020304" pitchFamily="18" charset="0"/>
              </a:rPr>
              <a:t>социальными условиями </a:t>
            </a:r>
            <a:r>
              <a:rPr lang="ru-RU" dirty="0" smtClean="0">
                <a:latin typeface="Times New Roman" panose="02020603050405020304" pitchFamily="18" charset="0"/>
                <a:cs typeface="Times New Roman" panose="02020603050405020304" pitchFamily="18" charset="0"/>
              </a:rPr>
              <a:t>периода реформ;</a:t>
            </a: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Субъективными факторами</a:t>
            </a:r>
            <a:r>
              <a:rPr lang="ru-RU" dirty="0" smtClean="0">
                <a:latin typeface="Times New Roman" panose="02020603050405020304" pitchFamily="18" charset="0"/>
                <a:cs typeface="Times New Roman" panose="02020603050405020304" pitchFamily="18" charset="0"/>
              </a:rPr>
              <a:t>, состоянием сознания и поведения самой молодежи в сложных и противоречивых социальных условиях – завышение социальных ожиданий, склонность к максимализму, радикализму, нигилизму, насилию, деструктивности, крайним средствам и способам достижения цели;</a:t>
            </a:r>
          </a:p>
          <a:p>
            <a:pPr indent="360000">
              <a:lnSpc>
                <a:spcPct val="120000"/>
              </a:lnSpc>
              <a:spcBef>
                <a:spcPts val="0"/>
              </a:spcBef>
              <a:spcAft>
                <a:spcPts val="0"/>
              </a:spcAft>
              <a:buFont typeface="Wingdings" panose="05000000000000000000" pitchFamily="2" charset="2"/>
              <a:buChar char="v"/>
            </a:pPr>
            <a:r>
              <a:rPr lang="ru-RU" b="1" i="1" dirty="0" smtClean="0">
                <a:latin typeface="Times New Roman" panose="02020603050405020304" pitchFamily="18" charset="0"/>
                <a:cs typeface="Times New Roman" panose="02020603050405020304" pitchFamily="18" charset="0"/>
              </a:rPr>
              <a:t>социальные самочувствия</a:t>
            </a:r>
            <a:r>
              <a:rPr lang="ru-RU" dirty="0" smtClean="0">
                <a:latin typeface="Times New Roman" panose="02020603050405020304" pitchFamily="18" charset="0"/>
                <a:cs typeface="Times New Roman" panose="02020603050405020304" pitchFamily="18" charset="0"/>
              </a:rPr>
              <a:t>: разочарование, пессимизм, неуверенность, растерянность, агрессивность .</a:t>
            </a:r>
          </a:p>
          <a:p>
            <a:pPr indent="360000">
              <a:lnSpc>
                <a:spcPct val="120000"/>
              </a:lnSpc>
              <a:spcBef>
                <a:spcPts val="0"/>
              </a:spcBef>
              <a:spcAft>
                <a:spcPts val="0"/>
              </a:spcAft>
            </a:pPr>
            <a:endParaRPr lang="ru-RU" dirty="0" smtClean="0">
              <a:latin typeface="Times New Roman" panose="02020603050405020304" pitchFamily="18" charset="0"/>
              <a:cs typeface="Times New Roman" panose="02020603050405020304" pitchFamily="18" charset="0"/>
            </a:endParaRPr>
          </a:p>
          <a:p>
            <a:endParaRPr lang="ru-RU" dirty="0"/>
          </a:p>
        </p:txBody>
      </p:sp>
      <p:grpSp>
        <p:nvGrpSpPr>
          <p:cNvPr id="4" name="Group 6"/>
          <p:cNvGrpSpPr>
            <a:grpSpLocks/>
          </p:cNvGrpSpPr>
          <p:nvPr/>
        </p:nvGrpSpPr>
        <p:grpSpPr bwMode="auto">
          <a:xfrm>
            <a:off x="7884368" y="628277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29905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35725"/>
            <a:ext cx="8424936" cy="800988"/>
          </a:xfrm>
        </p:spPr>
        <p:txBody>
          <a:bodyPr/>
          <a:lstStyle/>
          <a:p>
            <a:pPr algn="ctr"/>
            <a:r>
              <a:rPr lang="ru-RU" sz="2400" dirty="0">
                <a:latin typeface="Times New Roman" pitchFamily="18" charset="0"/>
                <a:cs typeface="Times New Roman" pitchFamily="18" charset="0"/>
              </a:rPr>
              <a:t>Особенности мировоззренческой позиции экстремистов и их система отношения к миру</a:t>
            </a:r>
            <a:endParaRPr lang="ru-RU" sz="2400" dirty="0"/>
          </a:p>
        </p:txBody>
      </p:sp>
      <p:sp>
        <p:nvSpPr>
          <p:cNvPr id="3" name="Подзаголовок 2"/>
          <p:cNvSpPr>
            <a:spLocks noGrp="1"/>
          </p:cNvSpPr>
          <p:nvPr>
            <p:ph type="subTitle" idx="1"/>
          </p:nvPr>
        </p:nvSpPr>
        <p:spPr>
          <a:xfrm>
            <a:off x="395536" y="836712"/>
            <a:ext cx="8640960" cy="6021288"/>
          </a:xfrm>
        </p:spPr>
        <p:txBody>
          <a:bodyPr>
            <a:normAutofit lnSpcReduction="10000"/>
          </a:bodyPr>
          <a:lstStyle/>
          <a:p>
            <a:pPr indent="360000">
              <a:spcBef>
                <a:spcPts val="0"/>
              </a:spcBef>
              <a:spcAft>
                <a:spcPts val="0"/>
              </a:spcAft>
            </a:pPr>
            <a:r>
              <a:rPr lang="ru-RU" dirty="0" smtClean="0">
                <a:latin typeface="Times New Roman" panose="02020603050405020304" pitchFamily="18" charset="0"/>
                <a:cs typeface="Times New Roman" panose="02020603050405020304" pitchFamily="18" charset="0"/>
              </a:rPr>
              <a:t>Своеобразное состояние сознания, мироощущение человека или общности, экстремизм в той или иной форме присутствует в каждом из нас. </a:t>
            </a:r>
          </a:p>
          <a:p>
            <a:pPr indent="360000">
              <a:spcBef>
                <a:spcPts val="0"/>
              </a:spcBef>
              <a:spcAft>
                <a:spcPts val="0"/>
              </a:spcAft>
            </a:pPr>
            <a:r>
              <a:rPr lang="ru-RU" dirty="0" smtClean="0">
                <a:latin typeface="Times New Roman" panose="02020603050405020304" pitchFamily="18" charset="0"/>
                <a:cs typeface="Times New Roman" panose="02020603050405020304" pitchFamily="18" charset="0"/>
              </a:rPr>
              <a:t>Экстремизм в молодежной среде представляет собой индивидуальное социально-групповое появление крайних, неуверенных в нравственном и правовом отношениях средств и способов жизнедеятельности части молодежи как особой социальной группы и специфической возрастной категории населения.</a:t>
            </a:r>
          </a:p>
          <a:p>
            <a:pPr indent="360000">
              <a:spcBef>
                <a:spcPts val="0"/>
              </a:spcBef>
              <a:spcAft>
                <a:spcPts val="0"/>
              </a:spcAft>
            </a:pPr>
            <a:r>
              <a:rPr lang="ru-RU" dirty="0" smtClean="0">
                <a:latin typeface="Times New Roman" panose="02020603050405020304" pitchFamily="18" charset="0"/>
                <a:cs typeface="Times New Roman" panose="02020603050405020304" pitchFamily="18" charset="0"/>
              </a:rPr>
              <a:t>Специфика появления социального экстремизма в молодежной среде обусловлена </a:t>
            </a:r>
            <a:r>
              <a:rPr lang="ru-RU" b="1" i="1" dirty="0" smtClean="0">
                <a:latin typeface="Times New Roman" panose="02020603050405020304" pitchFamily="18" charset="0"/>
                <a:cs typeface="Times New Roman" panose="02020603050405020304" pitchFamily="18" charset="0"/>
              </a:rPr>
              <a:t>особенностями самой молодежи</a:t>
            </a:r>
            <a:r>
              <a:rPr lang="ru-RU" dirty="0" smtClean="0">
                <a:latin typeface="Times New Roman" panose="02020603050405020304" pitchFamily="18" charset="0"/>
                <a:cs typeface="Times New Roman" panose="02020603050405020304" pitchFamily="18" charset="0"/>
              </a:rPr>
              <a:t>: </a:t>
            </a:r>
          </a:p>
          <a:p>
            <a:pPr indent="360000">
              <a:lnSpc>
                <a:spcPct val="11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незавершенностью процессов экономической, политической, и духовной социализации;</a:t>
            </a:r>
          </a:p>
          <a:p>
            <a:pPr indent="360000">
              <a:lnSpc>
                <a:spcPct val="11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мировоззренческой неустойчивостью;</a:t>
            </a:r>
          </a:p>
          <a:p>
            <a:pPr indent="360000">
              <a:lnSpc>
                <a:spcPct val="11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недостаточной социально-психологической зрелостью;</a:t>
            </a:r>
          </a:p>
          <a:p>
            <a:pPr indent="360000">
              <a:lnSpc>
                <a:spcPct val="11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поверхностным восприятием противоречивости социального бытия;</a:t>
            </a:r>
          </a:p>
          <a:p>
            <a:pPr indent="360000">
              <a:lnSpc>
                <a:spcPct val="11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безоглядным стремлением к решительному обновлению форм и способов жизнедеятельности;</a:t>
            </a:r>
          </a:p>
          <a:p>
            <a:pPr indent="360000">
              <a:lnSpc>
                <a:spcPct val="11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склонностью к проявлению различных форм максимализма и социального протеста;</a:t>
            </a:r>
          </a:p>
          <a:p>
            <a:pPr indent="360000">
              <a:lnSpc>
                <a:spcPct val="110000"/>
              </a:lnSpc>
              <a:spcBef>
                <a:spcPts val="0"/>
              </a:spcBef>
              <a:spcAft>
                <a:spcPts val="0"/>
              </a:spcAft>
              <a:buFont typeface="Wingdings" panose="05000000000000000000" pitchFamily="2" charset="2"/>
              <a:buChar char="v"/>
            </a:pPr>
            <a:r>
              <a:rPr lang="ru-RU" dirty="0" smtClean="0">
                <a:latin typeface="Times New Roman" panose="02020603050405020304" pitchFamily="18" charset="0"/>
                <a:cs typeface="Times New Roman" panose="02020603050405020304" pitchFamily="18" charset="0"/>
              </a:rPr>
              <a:t>неумеренностью в выборе средств и способов достижения жизненных целей.</a:t>
            </a: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839606" y="638041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06468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26121"/>
            <a:ext cx="8712968" cy="738583"/>
          </a:xfrm>
        </p:spPr>
        <p:txBody>
          <a:bodyPr/>
          <a:lstStyle/>
          <a:p>
            <a:pPr algn="ctr"/>
            <a:r>
              <a:rPr lang="ru-RU" sz="2400" dirty="0">
                <a:latin typeface="Times New Roman" pitchFamily="18" charset="0"/>
                <a:cs typeface="Times New Roman" pitchFamily="18" charset="0"/>
              </a:rPr>
              <a:t>Особенности мировоззренческой позиции экстремистов и их система отношения к миру</a:t>
            </a:r>
            <a:endParaRPr lang="ru-RU" sz="2400" dirty="0"/>
          </a:p>
        </p:txBody>
      </p:sp>
      <p:sp>
        <p:nvSpPr>
          <p:cNvPr id="3" name="Подзаголовок 2"/>
          <p:cNvSpPr>
            <a:spLocks noGrp="1"/>
          </p:cNvSpPr>
          <p:nvPr>
            <p:ph type="subTitle" idx="1"/>
          </p:nvPr>
        </p:nvSpPr>
        <p:spPr>
          <a:xfrm>
            <a:off x="323528" y="980728"/>
            <a:ext cx="8568952" cy="5472608"/>
          </a:xfrm>
        </p:spPr>
        <p:txBody>
          <a:bodyPr>
            <a:normAutofit/>
          </a:bodyPr>
          <a:lstStyle/>
          <a:p>
            <a:pPr indent="360000">
              <a:spcBef>
                <a:spcPts val="0"/>
              </a:spcBef>
              <a:spcAft>
                <a:spcPts val="0"/>
              </a:spcAft>
            </a:pPr>
            <a:r>
              <a:rPr lang="ru-RU" dirty="0" smtClean="0">
                <a:latin typeface="Times New Roman" panose="02020603050405020304" pitchFamily="18" charset="0"/>
                <a:cs typeface="Times New Roman" panose="02020603050405020304" pitchFamily="18" charset="0"/>
              </a:rPr>
              <a:t>Исследование личности экстремиста в большинстве случаев характеризуют его как неадаптированного в существующей социальной реальности </a:t>
            </a:r>
            <a:r>
              <a:rPr lang="ru-RU" b="1" i="1" dirty="0" smtClean="0">
                <a:latin typeface="Times New Roman" panose="02020603050405020304" pitchFamily="18" charset="0"/>
                <a:cs typeface="Times New Roman" panose="02020603050405020304" pitchFamily="18" charset="0"/>
              </a:rPr>
              <a:t>маргинала</a:t>
            </a:r>
            <a:r>
              <a:rPr lang="ru-RU" dirty="0" smtClean="0">
                <a:latin typeface="Times New Roman" panose="02020603050405020304" pitchFamily="18" charset="0"/>
                <a:cs typeface="Times New Roman" panose="02020603050405020304" pitchFamily="18" charset="0"/>
              </a:rPr>
              <a:t>, испытывающего беспокойство перед бедующим, агрессивно настроенного, тяготеющего к силовым способам решения жизненных проблем, пренебрегающего правовыми нормами. </a:t>
            </a:r>
          </a:p>
          <a:p>
            <a:pPr indent="360000">
              <a:spcBef>
                <a:spcPts val="0"/>
              </a:spcBef>
              <a:spcAft>
                <a:spcPts val="0"/>
              </a:spcAft>
            </a:pPr>
            <a:r>
              <a:rPr lang="ru-RU" dirty="0" smtClean="0">
                <a:latin typeface="Times New Roman" panose="02020603050405020304" pitchFamily="18" charset="0"/>
                <a:cs typeface="Times New Roman" panose="02020603050405020304" pitchFamily="18" charset="0"/>
              </a:rPr>
              <a:t>Выявленные особенности позволяют обозначить так называемый </a:t>
            </a:r>
            <a:r>
              <a:rPr lang="ru-RU" b="1" i="1" dirty="0" smtClean="0">
                <a:latin typeface="Times New Roman" panose="02020603050405020304" pitchFamily="18" charset="0"/>
                <a:cs typeface="Times New Roman" panose="02020603050405020304" pitchFamily="18" charset="0"/>
              </a:rPr>
              <a:t>«комплекс силовика</a:t>
            </a:r>
            <a:r>
              <a:rPr lang="ru-RU" dirty="0" smtClean="0">
                <a:latin typeface="Times New Roman" panose="02020603050405020304" pitchFamily="18" charset="0"/>
                <a:cs typeface="Times New Roman" panose="02020603050405020304" pitchFamily="18" charset="0"/>
              </a:rPr>
              <a:t>», представляющий собой ряд взаимодополняющих и органически увязанных между собой правил и установок поведения, наиболее часто встречающихся у экстремистски ориентированной личности и легко обнаруживаемых эмпирически.</a:t>
            </a:r>
          </a:p>
          <a:p>
            <a:pPr indent="360000">
              <a:spcBef>
                <a:spcPts val="0"/>
              </a:spcBef>
              <a:spcAft>
                <a:spcPts val="0"/>
              </a:spcAft>
            </a:pPr>
            <a:r>
              <a:rPr lang="ru-RU" dirty="0" smtClean="0">
                <a:latin typeface="Times New Roman" panose="02020603050405020304" pitchFamily="18" charset="0"/>
                <a:cs typeface="Times New Roman" panose="02020603050405020304" pitchFamily="18" charset="0"/>
              </a:rPr>
              <a:t>Наличие подобных установок можно наблюдать у значительной массы молодых людей, некоторые из них характеризуют естественные особенности развития молодой психики. Однако отличие экстремиста в том, что у него они проявляются в целостном единстве, формируют устойчивую экстремистскую направленность.</a:t>
            </a:r>
            <a:endParaRPr lang="ru-RU"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85641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88641"/>
            <a:ext cx="8640960" cy="720079"/>
          </a:xfrm>
        </p:spPr>
        <p:txBody>
          <a:bodyPr/>
          <a:lstStyle/>
          <a:p>
            <a:pPr algn="ctr"/>
            <a:r>
              <a:rPr lang="ru-RU" sz="2400" dirty="0" smtClean="0"/>
              <a:t>Особенности личностных характеристик экстремиста </a:t>
            </a:r>
            <a:endParaRPr lang="ru-RU" sz="2400" dirty="0"/>
          </a:p>
        </p:txBody>
      </p:sp>
      <p:sp>
        <p:nvSpPr>
          <p:cNvPr id="3" name="Подзаголовок 2"/>
          <p:cNvSpPr>
            <a:spLocks noGrp="1"/>
          </p:cNvSpPr>
          <p:nvPr>
            <p:ph type="subTitle" idx="1"/>
          </p:nvPr>
        </p:nvSpPr>
        <p:spPr>
          <a:xfrm>
            <a:off x="395536" y="980728"/>
            <a:ext cx="8280920" cy="5400600"/>
          </a:xfrm>
        </p:spPr>
        <p:txBody>
          <a:bodyPr>
            <a:normAutofit/>
          </a:bodyPr>
          <a:lstStyle/>
          <a:p>
            <a:pPr indent="360000">
              <a:spcBef>
                <a:spcPts val="0"/>
              </a:spcBef>
              <a:spcAft>
                <a:spcPts val="0"/>
              </a:spcAft>
            </a:pPr>
            <a:r>
              <a:rPr lang="ru-RU" sz="2300" dirty="0" smtClean="0">
                <a:latin typeface="Times New Roman" panose="02020603050405020304" pitchFamily="18" charset="0"/>
                <a:cs typeface="Times New Roman" panose="02020603050405020304" pitchFamily="18" charset="0"/>
              </a:rPr>
              <a:t>В общем виде можно выделить следующие </a:t>
            </a:r>
            <a:r>
              <a:rPr lang="ru-RU" sz="2300" b="1" i="1" dirty="0" smtClean="0">
                <a:latin typeface="Times New Roman" panose="02020603050405020304" pitchFamily="18" charset="0"/>
                <a:cs typeface="Times New Roman" panose="02020603050405020304" pitchFamily="18" charset="0"/>
              </a:rPr>
              <a:t>составляющие «комплекса силовика»</a:t>
            </a:r>
            <a:r>
              <a:rPr lang="ru-RU" sz="2300" dirty="0" smtClean="0">
                <a:latin typeface="Times New Roman" panose="02020603050405020304" pitchFamily="18" charset="0"/>
                <a:cs typeface="Times New Roman" panose="02020603050405020304" pitchFamily="18" charset="0"/>
              </a:rPr>
              <a:t>:</a:t>
            </a:r>
          </a:p>
          <a:p>
            <a:pPr>
              <a:spcBef>
                <a:spcPts val="0"/>
              </a:spcBef>
              <a:spcAft>
                <a:spcPts val="0"/>
              </a:spcAft>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Нетерпение, стремление достигать целей кратчайшим путем;</a:t>
            </a:r>
          </a:p>
          <a:p>
            <a:pPr>
              <a:spcBef>
                <a:spcPts val="0"/>
              </a:spcBef>
              <a:spcAft>
                <a:spcPts val="0"/>
              </a:spcAft>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Отрицание </a:t>
            </a:r>
            <a:r>
              <a:rPr lang="ru-RU" sz="2300" dirty="0" smtClean="0">
                <a:latin typeface="Times New Roman" panose="02020603050405020304" pitchFamily="18" charset="0"/>
                <a:cs typeface="Times New Roman" panose="02020603050405020304" pitchFamily="18" charset="0"/>
              </a:rPr>
              <a:t>компромисса, </a:t>
            </a:r>
            <a:r>
              <a:rPr lang="ru-RU" sz="2300" dirty="0" smtClean="0">
                <a:latin typeface="Times New Roman" panose="02020603050405020304" pitchFamily="18" charset="0"/>
                <a:cs typeface="Times New Roman" panose="02020603050405020304" pitchFamily="18" charset="0"/>
              </a:rPr>
              <a:t>использование силовых методов давления;</a:t>
            </a:r>
          </a:p>
          <a:p>
            <a:pPr>
              <a:spcBef>
                <a:spcPts val="0"/>
              </a:spcBef>
              <a:spcAft>
                <a:spcPts val="0"/>
              </a:spcAft>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Согласие с принципом «цель оправдывает средства»;</a:t>
            </a:r>
          </a:p>
          <a:p>
            <a:pPr>
              <a:spcBef>
                <a:spcPts val="0"/>
              </a:spcBef>
              <a:spcAft>
                <a:spcPts val="0"/>
              </a:spcAft>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Склонность к агрессии, способность применить насилие ради собственных интересов;</a:t>
            </a:r>
          </a:p>
          <a:p>
            <a:pPr>
              <a:spcBef>
                <a:spcPts val="0"/>
              </a:spcBef>
              <a:spcAft>
                <a:spcPts val="0"/>
              </a:spcAft>
              <a:buFont typeface="Wingdings" panose="05000000000000000000" pitchFamily="2" charset="2"/>
              <a:buChar char="v"/>
            </a:pPr>
            <a:r>
              <a:rPr lang="ru-RU" sz="2300" dirty="0" smtClean="0">
                <a:latin typeface="Times New Roman" panose="02020603050405020304" pitchFamily="18" charset="0"/>
                <a:cs typeface="Times New Roman" panose="02020603050405020304" pitchFamily="18" charset="0"/>
              </a:rPr>
              <a:t>Низкая значимость человеческой жизни как своей, так и окружающих.</a:t>
            </a:r>
          </a:p>
          <a:p>
            <a:pPr indent="360000">
              <a:spcBef>
                <a:spcPts val="0"/>
              </a:spcBef>
              <a:spcAft>
                <a:spcPts val="0"/>
              </a:spcAft>
            </a:pPr>
            <a:r>
              <a:rPr lang="ru-RU" sz="2300" dirty="0" smtClean="0">
                <a:latin typeface="Times New Roman" panose="02020603050405020304" pitchFamily="18" charset="0"/>
                <a:cs typeface="Times New Roman" panose="02020603050405020304" pitchFamily="18" charset="0"/>
              </a:rPr>
              <a:t>Ведущий блок принципов, из которых складывается комплекс, это предпочтение кратчайшего пути к цели, игнорирование прав человека и признание принципа «цель оправдывает средства» как идеологического и нравственного оправдания силового действия. </a:t>
            </a:r>
            <a:endParaRPr lang="ru-RU" sz="23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77062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764704"/>
          </a:xfrm>
        </p:spPr>
        <p:txBody>
          <a:bodyPr>
            <a:normAutofit fontScale="90000"/>
          </a:bodyPr>
          <a:lstStyle/>
          <a:p>
            <a:pPr algn="ctr"/>
            <a:r>
              <a:rPr lang="ru-RU" sz="2400" b="1" dirty="0" smtClean="0">
                <a:effectLst/>
                <a:latin typeface="Times New Roman" pitchFamily="18" charset="0"/>
                <a:cs typeface="Times New Roman" pitchFamily="18" charset="0"/>
              </a:rPr>
              <a:t>Особенности </a:t>
            </a:r>
            <a:r>
              <a:rPr lang="ru-RU" sz="2400" b="1" dirty="0">
                <a:effectLst/>
                <a:latin typeface="Times New Roman" pitchFamily="18" charset="0"/>
                <a:cs typeface="Times New Roman" pitchFamily="18" charset="0"/>
              </a:rPr>
              <a:t>мировоззренческой позиции экстремистов и их система отношения к </a:t>
            </a:r>
            <a:r>
              <a:rPr lang="ru-RU" sz="2400" b="1" dirty="0" smtClean="0">
                <a:effectLst/>
                <a:latin typeface="Times New Roman" pitchFamily="18" charset="0"/>
                <a:cs typeface="Times New Roman" pitchFamily="18" charset="0"/>
              </a:rPr>
              <a:t>миру </a:t>
            </a:r>
            <a:endParaRPr lang="ru-RU" sz="2400" b="1" dirty="0">
              <a:effectLst/>
              <a:latin typeface="Times New Roman" pitchFamily="18" charset="0"/>
              <a:cs typeface="Times New Roman" pitchFamily="18" charset="0"/>
            </a:endParaRPr>
          </a:p>
        </p:txBody>
      </p:sp>
      <p:sp>
        <p:nvSpPr>
          <p:cNvPr id="3" name="Объект 2"/>
          <p:cNvSpPr>
            <a:spLocks noGrp="1"/>
          </p:cNvSpPr>
          <p:nvPr>
            <p:ph idx="1"/>
          </p:nvPr>
        </p:nvSpPr>
        <p:spPr>
          <a:xfrm>
            <a:off x="755576" y="836712"/>
            <a:ext cx="8280920" cy="5904656"/>
          </a:xfrm>
        </p:spPr>
        <p:txBody>
          <a:bodyPr>
            <a:noAutofit/>
          </a:bodyPr>
          <a:lstStyle/>
          <a:p>
            <a:pPr marL="0" indent="360000">
              <a:spcBef>
                <a:spcPts val="0"/>
              </a:spcBef>
              <a:spcAft>
                <a:spcPts val="0"/>
              </a:spcAft>
              <a:buNone/>
            </a:pPr>
            <a:r>
              <a:rPr lang="ru-RU" sz="2000" dirty="0" smtClean="0">
                <a:latin typeface="Times New Roman" pitchFamily="18" charset="0"/>
                <a:cs typeface="Times New Roman" pitchFamily="18" charset="0"/>
              </a:rPr>
              <a:t>Формирование </a:t>
            </a:r>
            <a:r>
              <a:rPr lang="ru-RU" sz="2000" dirty="0">
                <a:latin typeface="Times New Roman" pitchFamily="18" charset="0"/>
                <a:cs typeface="Times New Roman" pitchFamily="18" charset="0"/>
              </a:rPr>
              <a:t>личности террориста и его социально-психологического портрета происходит в результате </a:t>
            </a:r>
            <a:r>
              <a:rPr lang="ru-RU" sz="2000" dirty="0" smtClean="0">
                <a:latin typeface="Times New Roman" pitchFamily="18" charset="0"/>
                <a:cs typeface="Times New Roman" pitchFamily="18" charset="0"/>
              </a:rPr>
              <a:t>слияния </a:t>
            </a:r>
            <a:r>
              <a:rPr lang="ru-RU" sz="2000" dirty="0">
                <a:latin typeface="Times New Roman" pitchFamily="18" charset="0"/>
                <a:cs typeface="Times New Roman" pitchFamily="18" charset="0"/>
              </a:rPr>
              <a:t>трех </a:t>
            </a:r>
            <a:r>
              <a:rPr lang="ru-RU" sz="2000" dirty="0" smtClean="0">
                <a:latin typeface="Times New Roman" pitchFamily="18" charset="0"/>
                <a:cs typeface="Times New Roman" pitchFamily="18" charset="0"/>
              </a:rPr>
              <a:t>составляющих </a:t>
            </a:r>
            <a:r>
              <a:rPr lang="ru-RU" sz="2000" dirty="0">
                <a:latin typeface="Times New Roman" pitchFamily="18" charset="0"/>
                <a:cs typeface="Times New Roman" pitchFamily="18" charset="0"/>
              </a:rPr>
              <a:t>развития личности: </a:t>
            </a:r>
            <a:endParaRPr lang="ru-RU" sz="2000" dirty="0" smtClean="0">
              <a:latin typeface="Times New Roman" pitchFamily="18" charset="0"/>
              <a:cs typeface="Times New Roman" pitchFamily="18" charset="0"/>
            </a:endParaRPr>
          </a:p>
          <a:p>
            <a:pPr marL="425196">
              <a:buFont typeface="Wingdings" panose="05000000000000000000" pitchFamily="2" charset="2"/>
              <a:buChar char="v"/>
            </a:pPr>
            <a:r>
              <a:rPr lang="ru-RU" sz="2000" dirty="0" smtClean="0">
                <a:latin typeface="Times New Roman" pitchFamily="18" charset="0"/>
                <a:cs typeface="Times New Roman" pitchFamily="18" charset="0"/>
              </a:rPr>
              <a:t>социокультурная среда </a:t>
            </a:r>
            <a:r>
              <a:rPr lang="ru-RU" sz="2000" dirty="0">
                <a:latin typeface="Times New Roman" pitchFamily="18" charset="0"/>
                <a:cs typeface="Times New Roman" pitchFamily="18" charset="0"/>
              </a:rPr>
              <a:t>(демография, образование, религия, национальная принадлежность и т. п.); </a:t>
            </a:r>
            <a:endParaRPr lang="ru-RU" sz="2000" dirty="0" smtClean="0">
              <a:latin typeface="Times New Roman" pitchFamily="18" charset="0"/>
              <a:cs typeface="Times New Roman" pitchFamily="18" charset="0"/>
            </a:endParaRPr>
          </a:p>
          <a:p>
            <a:pPr marL="425196">
              <a:buFont typeface="Wingdings" panose="05000000000000000000" pitchFamily="2" charset="2"/>
              <a:buChar char="v"/>
            </a:pPr>
            <a:r>
              <a:rPr lang="ru-RU" sz="2000" dirty="0" smtClean="0">
                <a:latin typeface="Times New Roman" pitchFamily="18" charset="0"/>
                <a:cs typeface="Times New Roman" pitchFamily="18" charset="0"/>
              </a:rPr>
              <a:t>неосознаваемые механизмы </a:t>
            </a:r>
            <a:r>
              <a:rPr lang="ru-RU" sz="2000" dirty="0">
                <a:latin typeface="Times New Roman" pitchFamily="18" charset="0"/>
                <a:cs typeface="Times New Roman" pitchFamily="18" charset="0"/>
              </a:rPr>
              <a:t>личностного развития (</a:t>
            </a:r>
            <a:r>
              <a:rPr lang="ru-RU" sz="2000" dirty="0" err="1">
                <a:latin typeface="Times New Roman" pitchFamily="18" charset="0"/>
                <a:cs typeface="Times New Roman" pitchFamily="18" charset="0"/>
              </a:rPr>
              <a:t>психодинамика</a:t>
            </a:r>
            <a:r>
              <a:rPr lang="ru-RU" sz="2000" dirty="0">
                <a:latin typeface="Times New Roman" pitchFamily="18" charset="0"/>
                <a:cs typeface="Times New Roman" pitchFamily="18" charset="0"/>
              </a:rPr>
              <a:t> поведения и общения, психологические защиты и т. п.); </a:t>
            </a:r>
            <a:endParaRPr lang="ru-RU" sz="2000" dirty="0" smtClean="0">
              <a:latin typeface="Times New Roman" pitchFamily="18" charset="0"/>
              <a:cs typeface="Times New Roman" pitchFamily="18" charset="0"/>
            </a:endParaRPr>
          </a:p>
          <a:p>
            <a:pPr marL="425196">
              <a:buFont typeface="Wingdings" panose="05000000000000000000" pitchFamily="2" charset="2"/>
              <a:buChar char="v"/>
            </a:pPr>
            <a:r>
              <a:rPr lang="ru-RU" sz="2000" dirty="0" smtClean="0">
                <a:latin typeface="Times New Roman" pitchFamily="18" charset="0"/>
                <a:cs typeface="Times New Roman" pitchFamily="18" charset="0"/>
              </a:rPr>
              <a:t>формирование </a:t>
            </a:r>
            <a:r>
              <a:rPr lang="ru-RU" sz="2000" dirty="0">
                <a:latin typeface="Times New Roman" pitchFamily="18" charset="0"/>
                <a:cs typeface="Times New Roman" pitchFamily="18" charset="0"/>
              </a:rPr>
              <a:t>террористической направленности (осознаваемые мотивы, ценности (в том числе религиозные</a:t>
            </a:r>
            <a:r>
              <a:rPr lang="ru-RU" sz="2000" dirty="0" smtClean="0">
                <a:latin typeface="Times New Roman" pitchFamily="18" charset="0"/>
                <a:cs typeface="Times New Roman" pitchFamily="18" charset="0"/>
              </a:rPr>
              <a:t>)</a:t>
            </a:r>
          </a:p>
          <a:p>
            <a:pPr marL="82296" indent="0">
              <a:buNone/>
            </a:pPr>
            <a:r>
              <a:rPr lang="ru-RU" sz="2000" dirty="0" smtClean="0">
                <a:latin typeface="Times New Roman" pitchFamily="18" charset="0"/>
                <a:cs typeface="Times New Roman" pitchFamily="18" charset="0"/>
              </a:rPr>
              <a:t>Таким </a:t>
            </a:r>
            <a:r>
              <a:rPr lang="ru-RU" sz="2000" dirty="0">
                <a:latin typeface="Times New Roman" pitchFamily="18" charset="0"/>
                <a:cs typeface="Times New Roman" pitchFamily="18" charset="0"/>
              </a:rPr>
              <a:t>образом, </a:t>
            </a:r>
            <a:r>
              <a:rPr lang="ru-RU" sz="2000" b="1" dirty="0">
                <a:latin typeface="Times New Roman" pitchFamily="18" charset="0"/>
                <a:cs typeface="Times New Roman" pitchFamily="18" charset="0"/>
              </a:rPr>
              <a:t>социально-психологические предпосылки становления террористического и экстремистского типов личности </a:t>
            </a:r>
            <a:r>
              <a:rPr lang="ru-RU" sz="2000" dirty="0" smtClean="0">
                <a:latin typeface="Times New Roman" pitchFamily="18" charset="0"/>
                <a:cs typeface="Times New Roman" pitchFamily="18" charset="0"/>
              </a:rPr>
              <a:t>условно </a:t>
            </a:r>
            <a:r>
              <a:rPr lang="ru-RU" sz="2000" dirty="0">
                <a:latin typeface="Times New Roman" pitchFamily="18" charset="0"/>
                <a:cs typeface="Times New Roman" pitchFamily="18" charset="0"/>
              </a:rPr>
              <a:t>можно разделить на 3</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группы: </a:t>
            </a:r>
            <a:endParaRPr lang="ru-RU" sz="2000" dirty="0" smtClean="0">
              <a:latin typeface="Times New Roman" pitchFamily="18" charset="0"/>
              <a:cs typeface="Times New Roman" pitchFamily="18" charset="0"/>
            </a:endParaRPr>
          </a:p>
          <a:p>
            <a:pPr>
              <a:buFontTx/>
              <a:buChar char="-"/>
            </a:pPr>
            <a:r>
              <a:rPr lang="ru-RU" sz="2000" dirty="0" smtClean="0">
                <a:latin typeface="Times New Roman" pitchFamily="18" charset="0"/>
                <a:cs typeface="Times New Roman" pitchFamily="18" charset="0"/>
              </a:rPr>
              <a:t>социально-психологические </a:t>
            </a:r>
            <a:r>
              <a:rPr lang="ru-RU" sz="2000" dirty="0">
                <a:latin typeface="Times New Roman" pitchFamily="18" charset="0"/>
                <a:cs typeface="Times New Roman" pitchFamily="18" charset="0"/>
              </a:rPr>
              <a:t>особенности макросреды; </a:t>
            </a:r>
            <a:endParaRPr lang="ru-RU" sz="2000" dirty="0" smtClean="0">
              <a:latin typeface="Times New Roman" pitchFamily="18" charset="0"/>
              <a:cs typeface="Times New Roman" pitchFamily="18" charset="0"/>
            </a:endParaRPr>
          </a:p>
          <a:p>
            <a:pPr>
              <a:buFontTx/>
              <a:buChar char="-"/>
            </a:pPr>
            <a:r>
              <a:rPr lang="ru-RU" sz="2000" dirty="0" smtClean="0">
                <a:latin typeface="Times New Roman" pitchFamily="18" charset="0"/>
                <a:cs typeface="Times New Roman" pitchFamily="18" charset="0"/>
              </a:rPr>
              <a:t>индивидуально-личностные </a:t>
            </a:r>
            <a:r>
              <a:rPr lang="ru-RU" sz="2000" dirty="0">
                <a:latin typeface="Times New Roman" pitchFamily="18" charset="0"/>
                <a:cs typeface="Times New Roman" pitchFamily="18" charset="0"/>
              </a:rPr>
              <a:t>особенности человека; </a:t>
            </a:r>
            <a:endParaRPr lang="ru-RU" sz="2000" dirty="0" smtClean="0">
              <a:latin typeface="Times New Roman" pitchFamily="18" charset="0"/>
              <a:cs typeface="Times New Roman" pitchFamily="18" charset="0"/>
            </a:endParaRPr>
          </a:p>
          <a:p>
            <a:pPr>
              <a:buFontTx/>
              <a:buChar char="-"/>
            </a:pPr>
            <a:r>
              <a:rPr lang="ru-RU" sz="2000" dirty="0" smtClean="0">
                <a:latin typeface="Times New Roman" pitchFamily="18" charset="0"/>
                <a:cs typeface="Times New Roman" pitchFamily="18" charset="0"/>
              </a:rPr>
              <a:t>склонности </a:t>
            </a:r>
            <a:r>
              <a:rPr lang="ru-RU" sz="2000" dirty="0">
                <a:latin typeface="Times New Roman" pitchFamily="18" charset="0"/>
                <a:cs typeface="Times New Roman" pitchFamily="18" charset="0"/>
              </a:rPr>
              <a:t>лица к террористической или экстремистской деятельности.</a:t>
            </a:r>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80547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0"/>
            <a:ext cx="8250120" cy="908720"/>
          </a:xfrm>
        </p:spPr>
        <p:txBody>
          <a:bodyPr>
            <a:normAutofit/>
          </a:bodyPr>
          <a:lstStyle/>
          <a:p>
            <a:pPr algn="ctr"/>
            <a:r>
              <a:rPr lang="ru-RU" sz="2400" b="1" dirty="0">
                <a:effectLst/>
                <a:latin typeface="Times New Roman" pitchFamily="18" charset="0"/>
                <a:cs typeface="Times New Roman" pitchFamily="18" charset="0"/>
              </a:rPr>
              <a:t>Особенности мировоззренческой позиции экстремистов и их система отношения к миру </a:t>
            </a:r>
          </a:p>
        </p:txBody>
      </p:sp>
      <p:sp>
        <p:nvSpPr>
          <p:cNvPr id="3" name="Объект 2"/>
          <p:cNvSpPr>
            <a:spLocks noGrp="1"/>
          </p:cNvSpPr>
          <p:nvPr>
            <p:ph idx="1"/>
          </p:nvPr>
        </p:nvSpPr>
        <p:spPr>
          <a:xfrm>
            <a:off x="1043608" y="1052736"/>
            <a:ext cx="7488832" cy="5472608"/>
          </a:xfrm>
        </p:spPr>
        <p:txBody>
          <a:bodyPr>
            <a:normAutofit/>
          </a:bodyPr>
          <a:lstStyle/>
          <a:p>
            <a:pPr marL="0" indent="360000">
              <a:spcBef>
                <a:spcPts val="0"/>
              </a:spcBef>
              <a:spcAft>
                <a:spcPts val="0"/>
              </a:spcAft>
              <a:buFont typeface="Wingdings" panose="05000000000000000000" pitchFamily="2" charset="2"/>
              <a:buChar char="v"/>
            </a:pPr>
            <a:r>
              <a:rPr lang="ru-RU" sz="1900" b="1" i="1" dirty="0" smtClean="0">
                <a:latin typeface="Times New Roman" pitchFamily="18" charset="0"/>
                <a:cs typeface="Times New Roman" pitchFamily="18" charset="0"/>
              </a:rPr>
              <a:t>Убежденность </a:t>
            </a:r>
            <a:r>
              <a:rPr lang="ru-RU" sz="1900" b="1" i="1" dirty="0">
                <a:latin typeface="Times New Roman" pitchFamily="18" charset="0"/>
                <a:cs typeface="Times New Roman" pitchFamily="18" charset="0"/>
              </a:rPr>
              <a:t>экстремиста </a:t>
            </a:r>
            <a:r>
              <a:rPr lang="ru-RU" sz="1900" dirty="0" smtClean="0">
                <a:latin typeface="Times New Roman" pitchFamily="18" charset="0"/>
                <a:cs typeface="Times New Roman" pitchFamily="18" charset="0"/>
              </a:rPr>
              <a:t>складывается на </a:t>
            </a:r>
            <a:r>
              <a:rPr lang="ru-RU" sz="1900" dirty="0">
                <a:latin typeface="Times New Roman" pitchFamily="18" charset="0"/>
                <a:cs typeface="Times New Roman" pitchFamily="18" charset="0"/>
              </a:rPr>
              <a:t>почве </a:t>
            </a:r>
            <a:r>
              <a:rPr lang="ru-RU" sz="1900" dirty="0" smtClean="0">
                <a:latin typeface="Times New Roman" pitchFamily="18" charset="0"/>
                <a:cs typeface="Times New Roman" pitchFamily="18" charset="0"/>
              </a:rPr>
              <a:t>интуиции</a:t>
            </a:r>
            <a:r>
              <a:rPr lang="ru-RU" sz="1900" dirty="0">
                <a:latin typeface="Times New Roman" pitchFamily="18" charset="0"/>
                <a:cs typeface="Times New Roman" pitchFamily="18" charset="0"/>
              </a:rPr>
              <a:t>, заменяющей рациональное познание реальности и логическое рассуждение, то есть на почве различного рода отклонений от нормальной логики рассуждения и познания реальности. </a:t>
            </a:r>
            <a:endParaRPr lang="ru-RU" sz="1900" dirty="0" smtClean="0">
              <a:latin typeface="Times New Roman" pitchFamily="18" charset="0"/>
              <a:cs typeface="Times New Roman" pitchFamily="18" charset="0"/>
            </a:endParaRPr>
          </a:p>
          <a:p>
            <a:pPr marL="0" indent="360000">
              <a:spcBef>
                <a:spcPts val="0"/>
              </a:spcBef>
              <a:spcAft>
                <a:spcPts val="0"/>
              </a:spcAft>
              <a:buFont typeface="Wingdings" panose="05000000000000000000" pitchFamily="2" charset="2"/>
              <a:buChar char="v"/>
            </a:pPr>
            <a:r>
              <a:rPr lang="ru-RU" sz="1900" b="1" i="1" dirty="0" smtClean="0">
                <a:latin typeface="Times New Roman" pitchFamily="18" charset="0"/>
                <a:cs typeface="Times New Roman" pitchFamily="18" charset="0"/>
              </a:rPr>
              <a:t>В </a:t>
            </a:r>
            <a:r>
              <a:rPr lang="ru-RU" sz="1900" b="1" i="1" dirty="0">
                <a:latin typeface="Times New Roman" pitchFamily="18" charset="0"/>
                <a:cs typeface="Times New Roman" pitchFamily="18" charset="0"/>
              </a:rPr>
              <a:t>экстремистской идеологии </a:t>
            </a:r>
            <a:r>
              <a:rPr lang="ru-RU" sz="1900" b="1" dirty="0">
                <a:latin typeface="Times New Roman" pitchFamily="18" charset="0"/>
                <a:cs typeface="Times New Roman" pitchFamily="18" charset="0"/>
              </a:rPr>
              <a:t>есть своя специфическая логика</a:t>
            </a:r>
            <a:r>
              <a:rPr lang="ru-RU" sz="1900" dirty="0">
                <a:latin typeface="Times New Roman" pitchFamily="18" charset="0"/>
                <a:cs typeface="Times New Roman" pitchFamily="18" charset="0"/>
              </a:rPr>
              <a:t>. Эта логика исходит из предвзятой, ложной идеи, а не из фактов действительности. Правда, факты она </a:t>
            </a:r>
            <a:r>
              <a:rPr lang="ru-RU" sz="1900" dirty="0" smtClean="0">
                <a:latin typeface="Times New Roman" pitchFamily="18" charset="0"/>
                <a:cs typeface="Times New Roman" pitchFamily="18" charset="0"/>
              </a:rPr>
              <a:t>воспринимает избирательно</a:t>
            </a:r>
            <a:r>
              <a:rPr lang="ru-RU" sz="1900" dirty="0">
                <a:latin typeface="Times New Roman" pitchFamily="18" charset="0"/>
                <a:cs typeface="Times New Roman" pitchFamily="18" charset="0"/>
              </a:rPr>
              <a:t>, и только те, что согласуются с ее </a:t>
            </a:r>
            <a:r>
              <a:rPr lang="ru-RU" sz="1900" dirty="0" smtClean="0">
                <a:latin typeface="Times New Roman" pitchFamily="18" charset="0"/>
                <a:cs typeface="Times New Roman" pitchFamily="18" charset="0"/>
              </a:rPr>
              <a:t>ценностями. </a:t>
            </a:r>
          </a:p>
          <a:p>
            <a:pPr marL="0" indent="360000">
              <a:spcBef>
                <a:spcPts val="0"/>
              </a:spcBef>
              <a:spcAft>
                <a:spcPts val="0"/>
              </a:spcAft>
              <a:buFont typeface="Wingdings" panose="05000000000000000000" pitchFamily="2" charset="2"/>
              <a:buChar char="v"/>
            </a:pPr>
            <a:r>
              <a:rPr lang="ru-RU" sz="1900" b="1" i="1" dirty="0" smtClean="0">
                <a:latin typeface="Times New Roman" pitchFamily="18" charset="0"/>
                <a:cs typeface="Times New Roman" pitchFamily="18" charset="0"/>
              </a:rPr>
              <a:t>Мир </a:t>
            </a:r>
            <a:r>
              <a:rPr lang="ru-RU" sz="1900" b="1" i="1" dirty="0">
                <a:latin typeface="Times New Roman" pitchFamily="18" charset="0"/>
                <a:cs typeface="Times New Roman" pitchFamily="18" charset="0"/>
              </a:rPr>
              <a:t>воспринимается </a:t>
            </a:r>
            <a:r>
              <a:rPr lang="ru-RU" sz="1900" b="1" dirty="0">
                <a:latin typeface="Times New Roman" pitchFamily="18" charset="0"/>
                <a:cs typeface="Times New Roman" pitchFamily="18" charset="0"/>
              </a:rPr>
              <a:t>через </a:t>
            </a:r>
            <a:r>
              <a:rPr lang="ru-RU" sz="1900" b="1" i="1" dirty="0">
                <a:latin typeface="Times New Roman" pitchFamily="18" charset="0"/>
                <a:cs typeface="Times New Roman" pitchFamily="18" charset="0"/>
              </a:rPr>
              <a:t>призму </a:t>
            </a:r>
            <a:r>
              <a:rPr lang="ru-RU" sz="1900" b="1" i="1" dirty="0" smtClean="0">
                <a:latin typeface="Times New Roman" pitchFamily="18" charset="0"/>
                <a:cs typeface="Times New Roman" pitchFamily="18" charset="0"/>
              </a:rPr>
              <a:t>примитивного </a:t>
            </a:r>
            <a:r>
              <a:rPr lang="ru-RU" sz="1900" b="1" i="1" dirty="0">
                <a:latin typeface="Times New Roman" pitchFamily="18" charset="0"/>
                <a:cs typeface="Times New Roman" pitchFamily="18" charset="0"/>
              </a:rPr>
              <a:t>черно-белого </a:t>
            </a:r>
            <a:r>
              <a:rPr lang="ru-RU" sz="1900" dirty="0">
                <a:latin typeface="Times New Roman" pitchFamily="18" charset="0"/>
                <a:cs typeface="Times New Roman" pitchFamily="18" charset="0"/>
              </a:rPr>
              <a:t>разделения на хорошее и плохое, истину и ложь. Действительность относится большей частью ко лжи, а экстремистская идея — к истине. Мерой истины является </a:t>
            </a:r>
            <a:r>
              <a:rPr lang="ru-RU" sz="1900" dirty="0" smtClean="0">
                <a:latin typeface="Times New Roman" pitchFamily="18" charset="0"/>
                <a:cs typeface="Times New Roman" pitchFamily="18" charset="0"/>
              </a:rPr>
              <a:t>соответствие </a:t>
            </a:r>
            <a:r>
              <a:rPr lang="ru-RU" sz="1900" dirty="0">
                <a:latin typeface="Times New Roman" pitchFamily="18" charset="0"/>
                <a:cs typeface="Times New Roman" pitchFamily="18" charset="0"/>
              </a:rPr>
              <a:t>действительности экстремистской идее. Эта логика упрощает видение мира, она не способна отразить сложность, противоречивость </a:t>
            </a:r>
            <a:r>
              <a:rPr lang="ru-RU" sz="1900" dirty="0" smtClean="0">
                <a:latin typeface="Times New Roman" pitchFamily="18" charset="0"/>
                <a:cs typeface="Times New Roman" pitchFamily="18" charset="0"/>
              </a:rPr>
              <a:t>действительности. </a:t>
            </a:r>
            <a:r>
              <a:rPr lang="ru-RU" sz="1900" dirty="0">
                <a:latin typeface="Times New Roman" pitchFamily="18" charset="0"/>
                <a:cs typeface="Times New Roman" pitchFamily="18" charset="0"/>
              </a:rPr>
              <a:t>Отсюда враждебное отношение экстремистской идеологии к любой критике</a:t>
            </a:r>
            <a:r>
              <a:rPr lang="ru-RU" sz="1900" dirty="0" smtClean="0">
                <a:latin typeface="Times New Roman" pitchFamily="18" charset="0"/>
                <a:cs typeface="Times New Roman" pitchFamily="18" charset="0"/>
              </a:rPr>
              <a:t>.</a:t>
            </a:r>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98963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60648"/>
            <a:ext cx="7498080" cy="1080120"/>
          </a:xfrm>
        </p:spPr>
        <p:txBody>
          <a:bodyPr>
            <a:normAutofit/>
          </a:bodyPr>
          <a:lstStyle/>
          <a:p>
            <a:pPr algn="ctr"/>
            <a:r>
              <a:rPr lang="ru-RU" sz="2400" b="1" dirty="0">
                <a:effectLst/>
                <a:latin typeface="Times New Roman" pitchFamily="18" charset="0"/>
                <a:cs typeface="Times New Roman" pitchFamily="18" charset="0"/>
              </a:rPr>
              <a:t>Особенности мировоззренческой позиции экстремистов и их система отношения к </a:t>
            </a:r>
            <a:r>
              <a:rPr lang="ru-RU" sz="2400" b="1" dirty="0" smtClean="0">
                <a:effectLst/>
                <a:latin typeface="Times New Roman" pitchFamily="18" charset="0"/>
                <a:cs typeface="Times New Roman" pitchFamily="18" charset="0"/>
              </a:rPr>
              <a:t>миру</a:t>
            </a:r>
            <a:endParaRPr lang="ru-RU" sz="2400"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1268760"/>
            <a:ext cx="8064896" cy="5328592"/>
          </a:xfrm>
        </p:spPr>
        <p:txBody>
          <a:bodyPr>
            <a:normAutofit/>
          </a:bodyPr>
          <a:lstStyle/>
          <a:p>
            <a:pPr marL="0" indent="360000">
              <a:spcBef>
                <a:spcPts val="0"/>
              </a:spcBef>
              <a:spcAft>
                <a:spcPts val="0"/>
              </a:spcAft>
              <a:buFont typeface="Wingdings" panose="05000000000000000000" pitchFamily="2" charset="2"/>
              <a:buChar char="v"/>
            </a:pPr>
            <a:r>
              <a:rPr lang="ru-RU" sz="2000" dirty="0" smtClean="0">
                <a:latin typeface="Times New Roman" pitchFamily="18" charset="0"/>
                <a:cs typeface="Times New Roman" pitchFamily="18" charset="0"/>
              </a:rPr>
              <a:t> </a:t>
            </a:r>
            <a:r>
              <a:rPr lang="ru-RU" sz="2000" b="1" dirty="0">
                <a:latin typeface="Times New Roman" pitchFamily="18" charset="0"/>
                <a:cs typeface="Times New Roman" pitchFamily="18" charset="0"/>
              </a:rPr>
              <a:t>Внутренний мир экстремиста прост и непротиворечив</a:t>
            </a:r>
            <a:r>
              <a:rPr lang="ru-RU" sz="2000" dirty="0">
                <a:latin typeface="Times New Roman" pitchFamily="18" charset="0"/>
                <a:cs typeface="Times New Roman" pitchFamily="18" charset="0"/>
              </a:rPr>
              <a:t>. Поэтому другой </a:t>
            </a:r>
            <a:r>
              <a:rPr lang="ru-RU" sz="2000" dirty="0" smtClean="0">
                <a:latin typeface="Times New Roman" pitchFamily="18" charset="0"/>
                <a:cs typeface="Times New Roman" pitchFamily="18" charset="0"/>
              </a:rPr>
              <a:t>человек/общество/мир, </a:t>
            </a:r>
            <a:r>
              <a:rPr lang="ru-RU" sz="2000" dirty="0">
                <a:latin typeface="Times New Roman" pitchFamily="18" charset="0"/>
                <a:cs typeface="Times New Roman" pitchFamily="18" charset="0"/>
              </a:rPr>
              <a:t>не разделяющий его убеждений, рассматривается собственно не как равноправный партнер-оппонент, не как личность, а как особо сложное внешнее препятствие, подлежащее простому физическому </a:t>
            </a:r>
            <a:r>
              <a:rPr lang="ru-RU" sz="2000" dirty="0" smtClean="0">
                <a:latin typeface="Times New Roman" pitchFamily="18" charset="0"/>
                <a:cs typeface="Times New Roman" pitchFamily="18" charset="0"/>
              </a:rPr>
              <a:t>устранению.</a:t>
            </a:r>
          </a:p>
          <a:p>
            <a:pPr marL="0" indent="360000">
              <a:spcBef>
                <a:spcPts val="0"/>
              </a:spcBef>
              <a:spcAft>
                <a:spcPts val="0"/>
              </a:spcAft>
              <a:buFont typeface="Wingdings" panose="05000000000000000000" pitchFamily="2" charset="2"/>
              <a:buChar char="v"/>
            </a:pPr>
            <a:r>
              <a:rPr lang="ru-RU" sz="2000" b="1" dirty="0" smtClean="0">
                <a:latin typeface="Times New Roman" pitchFamily="18" charset="0"/>
                <a:cs typeface="Times New Roman" pitchFamily="18" charset="0"/>
              </a:rPr>
              <a:t>Эмоциональные переживания </a:t>
            </a:r>
            <a:r>
              <a:rPr lang="ru-RU" sz="2000" b="1" dirty="0">
                <a:latin typeface="Times New Roman" pitchFamily="18" charset="0"/>
                <a:cs typeface="Times New Roman" pitchFamily="18" charset="0"/>
              </a:rPr>
              <a:t>экстремиста </a:t>
            </a:r>
            <a:r>
              <a:rPr lang="ru-RU" sz="2000" dirty="0">
                <a:latin typeface="Times New Roman" pitchFamily="18" charset="0"/>
                <a:cs typeface="Times New Roman" pitchFamily="18" charset="0"/>
              </a:rPr>
              <a:t>выстраивается </a:t>
            </a:r>
            <a:r>
              <a:rPr lang="ru-RU" sz="2000" dirty="0" smtClean="0">
                <a:latin typeface="Times New Roman" pitchFamily="18" charset="0"/>
                <a:cs typeface="Times New Roman" pitchFamily="18" charset="0"/>
              </a:rPr>
              <a:t>в </a:t>
            </a:r>
            <a:r>
              <a:rPr lang="ru-RU" sz="2000" dirty="0">
                <a:latin typeface="Times New Roman" pitchFamily="18" charset="0"/>
                <a:cs typeface="Times New Roman" pitchFamily="18" charset="0"/>
              </a:rPr>
              <a:t>последовательность: страх рождает отвращение и презрение, которые вызывают гнев, и через проявление в экстремистских действиях эти эмоции превращаются в извращенную радость и </a:t>
            </a:r>
            <a:r>
              <a:rPr lang="ru-RU" sz="2000" dirty="0" smtClean="0">
                <a:latin typeface="Times New Roman" pitchFamily="18" charset="0"/>
                <a:cs typeface="Times New Roman" pitchFamily="18" charset="0"/>
              </a:rPr>
              <a:t>удовольствие </a:t>
            </a:r>
            <a:r>
              <a:rPr lang="ru-RU" sz="2000" dirty="0">
                <a:latin typeface="Times New Roman" pitchFamily="18" charset="0"/>
                <a:cs typeface="Times New Roman" pitchFamily="18" charset="0"/>
              </a:rPr>
              <a:t>экстремиста</a:t>
            </a:r>
            <a:r>
              <a:rPr lang="ru-RU" sz="2000" dirty="0" smtClean="0">
                <a:latin typeface="Times New Roman" pitchFamily="18" charset="0"/>
                <a:cs typeface="Times New Roman" pitchFamily="18" charset="0"/>
              </a:rPr>
              <a:t>.</a:t>
            </a:r>
          </a:p>
          <a:p>
            <a:pPr marL="0" indent="360000">
              <a:spcBef>
                <a:spcPts val="0"/>
              </a:spcBef>
              <a:spcAft>
                <a:spcPts val="0"/>
              </a:spcAft>
              <a:buFont typeface="Wingdings" panose="05000000000000000000" pitchFamily="2" charset="2"/>
              <a:buChar char="v"/>
            </a:pPr>
            <a:r>
              <a:rPr lang="ru-RU" sz="2000" b="1" dirty="0" smtClean="0">
                <a:latin typeface="Times New Roman" pitchFamily="18" charset="0"/>
                <a:cs typeface="Times New Roman" pitchFamily="18" charset="0"/>
              </a:rPr>
              <a:t>Четыре </a:t>
            </a:r>
            <a:r>
              <a:rPr lang="ru-RU" sz="2000" b="1" dirty="0">
                <a:latin typeface="Times New Roman" pitchFamily="18" charset="0"/>
                <a:cs typeface="Times New Roman" pitchFamily="18" charset="0"/>
              </a:rPr>
              <a:t>основных чувства</a:t>
            </a:r>
            <a:r>
              <a:rPr lang="ru-RU" sz="2000" dirty="0">
                <a:latin typeface="Times New Roman" pitchFamily="18" charset="0"/>
                <a:cs typeface="Times New Roman" pitchFamily="18" charset="0"/>
              </a:rPr>
              <a:t>: любовь к своей идее, которой экстремист предан безраздельно; любовь к самому себе как правоверному носителю и исповеднику высшей </a:t>
            </a:r>
            <a:r>
              <a:rPr lang="ru-RU" sz="2000" dirty="0" smtClean="0">
                <a:latin typeface="Times New Roman" pitchFamily="18" charset="0"/>
                <a:cs typeface="Times New Roman" pitchFamily="18" charset="0"/>
              </a:rPr>
              <a:t>истины; </a:t>
            </a:r>
            <a:r>
              <a:rPr lang="ru-RU" sz="2000" dirty="0">
                <a:latin typeface="Times New Roman" pitchFamily="18" charset="0"/>
                <a:cs typeface="Times New Roman" pitchFamily="18" charset="0"/>
              </a:rPr>
              <a:t>ненависть к людям, не разделяющим экстремистской идеи, которые выступают как принципиальные </a:t>
            </a:r>
            <a:r>
              <a:rPr lang="ru-RU" sz="2000" dirty="0" smtClean="0">
                <a:latin typeface="Times New Roman" pitchFamily="18" charset="0"/>
                <a:cs typeface="Times New Roman" pitchFamily="18" charset="0"/>
              </a:rPr>
              <a:t>враги; </a:t>
            </a:r>
            <a:r>
              <a:rPr lang="ru-RU" sz="2000" dirty="0">
                <a:latin typeface="Times New Roman" pitchFamily="18" charset="0"/>
                <a:cs typeface="Times New Roman" pitchFamily="18" charset="0"/>
              </a:rPr>
              <a:t>ненависть к существующему испорченному миру, поскольку он противоречит экстремистским идеалам</a:t>
            </a:r>
            <a:r>
              <a:rPr lang="ru-RU" sz="2000" dirty="0" smtClean="0">
                <a:latin typeface="Times New Roman" pitchFamily="18" charset="0"/>
                <a:cs typeface="Times New Roman" pitchFamily="18" charset="0"/>
              </a:rPr>
              <a:t>.</a:t>
            </a:r>
          </a:p>
        </p:txBody>
      </p:sp>
      <p:grpSp>
        <p:nvGrpSpPr>
          <p:cNvPr id="4" name="Group 6"/>
          <p:cNvGrpSpPr>
            <a:grpSpLocks/>
          </p:cNvGrpSpPr>
          <p:nvPr/>
        </p:nvGrpSpPr>
        <p:grpSpPr bwMode="auto">
          <a:xfrm>
            <a:off x="7884368" y="627325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87919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99392"/>
            <a:ext cx="7818072" cy="576064"/>
          </a:xfrm>
        </p:spPr>
        <p:txBody>
          <a:bodyPr>
            <a:normAutofit/>
          </a:bodyPr>
          <a:lstStyle/>
          <a:p>
            <a:pPr algn="ctr"/>
            <a:r>
              <a:rPr lang="ru-RU" sz="2400" b="1" dirty="0">
                <a:effectLst/>
                <a:latin typeface="Times New Roman" pitchFamily="18" charset="0"/>
                <a:cs typeface="Times New Roman" pitchFamily="18" charset="0"/>
              </a:rPr>
              <a:t>Исследователи Ю.М. </a:t>
            </a:r>
            <a:r>
              <a:rPr lang="ru-RU" sz="2400" b="1" dirty="0" err="1">
                <a:effectLst/>
                <a:latin typeface="Times New Roman" pitchFamily="18" charset="0"/>
                <a:cs typeface="Times New Roman" pitchFamily="18" charset="0"/>
              </a:rPr>
              <a:t>Антонян</a:t>
            </a:r>
            <a:r>
              <a:rPr lang="ru-RU" sz="2400" b="1" dirty="0">
                <a:effectLst/>
                <a:latin typeface="Times New Roman" pitchFamily="18" charset="0"/>
                <a:cs typeface="Times New Roman" pitchFamily="18" charset="0"/>
              </a:rPr>
              <a:t> и Е.Н. Юрасова </a:t>
            </a:r>
          </a:p>
        </p:txBody>
      </p:sp>
      <p:sp>
        <p:nvSpPr>
          <p:cNvPr id="3" name="Объект 2"/>
          <p:cNvSpPr>
            <a:spLocks noGrp="1"/>
          </p:cNvSpPr>
          <p:nvPr>
            <p:ph idx="1"/>
          </p:nvPr>
        </p:nvSpPr>
        <p:spPr>
          <a:xfrm>
            <a:off x="539552" y="404664"/>
            <a:ext cx="8352928" cy="6336704"/>
          </a:xfrm>
        </p:spPr>
        <p:txBody>
          <a:bodyPr>
            <a:normAutofit fontScale="92500" lnSpcReduction="20000"/>
          </a:bodyPr>
          <a:lstStyle/>
          <a:p>
            <a:pPr marL="0" indent="360000">
              <a:lnSpc>
                <a:spcPct val="120000"/>
              </a:lnSpc>
              <a:spcBef>
                <a:spcPts val="0"/>
              </a:spcBef>
              <a:spcAft>
                <a:spcPts val="0"/>
              </a:spcAft>
              <a:buNone/>
            </a:pPr>
            <a:r>
              <a:rPr lang="ru-RU" dirty="0">
                <a:latin typeface="Times New Roman" pitchFamily="18" charset="0"/>
                <a:cs typeface="Times New Roman" pitchFamily="18" charset="0"/>
              </a:rPr>
              <a:t>О</a:t>
            </a:r>
            <a:r>
              <a:rPr lang="ru-RU" dirty="0" smtClean="0">
                <a:latin typeface="Times New Roman" pitchFamily="18" charset="0"/>
                <a:cs typeface="Times New Roman" pitchFamily="18" charset="0"/>
              </a:rPr>
              <a:t>сновной </a:t>
            </a:r>
            <a:r>
              <a:rPr lang="ru-RU" dirty="0">
                <a:latin typeface="Times New Roman" pitchFamily="18" charset="0"/>
                <a:cs typeface="Times New Roman" pitchFamily="18" charset="0"/>
              </a:rPr>
              <a:t>причиной возникновения экстремистских наклонностей считают неблагоприятные детско-родительские отношения, в результате которых у индивида в дальнейшем могут сформироваться глубокие психологические </a:t>
            </a:r>
            <a:r>
              <a:rPr lang="ru-RU" dirty="0" smtClean="0">
                <a:latin typeface="Times New Roman" pitchFamily="18" charset="0"/>
                <a:cs typeface="Times New Roman" pitchFamily="18" charset="0"/>
              </a:rPr>
              <a:t>нарушения. </a:t>
            </a:r>
          </a:p>
          <a:p>
            <a:pPr marL="0" indent="360000">
              <a:lnSpc>
                <a:spcPct val="120000"/>
              </a:lnSpc>
              <a:spcBef>
                <a:spcPts val="0"/>
              </a:spcBef>
              <a:spcAft>
                <a:spcPts val="0"/>
              </a:spcAft>
              <a:buNone/>
            </a:pPr>
            <a:r>
              <a:rPr lang="ru-RU" b="1" i="1" dirty="0" smtClean="0">
                <a:latin typeface="Times New Roman" pitchFamily="18" charset="0"/>
                <a:cs typeface="Times New Roman" pitchFamily="18" charset="0"/>
              </a:rPr>
              <a:t>Побочными </a:t>
            </a:r>
            <a:r>
              <a:rPr lang="ru-RU" b="1" i="1" dirty="0">
                <a:latin typeface="Times New Roman" pitchFamily="18" charset="0"/>
                <a:cs typeface="Times New Roman" pitchFamily="18" charset="0"/>
              </a:rPr>
              <a:t>качествами такой личности становятся</a:t>
            </a:r>
            <a:r>
              <a:rPr lang="ru-RU" b="1" dirty="0">
                <a:latin typeface="Times New Roman" pitchFamily="18" charset="0"/>
                <a:cs typeface="Times New Roman" pitchFamily="18" charset="0"/>
              </a:rPr>
              <a:t>: </a:t>
            </a:r>
            <a:endParaRPr lang="ru-RU" b="1"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обостренное </a:t>
            </a:r>
            <a:r>
              <a:rPr lang="ru-RU" dirty="0">
                <a:latin typeface="Times New Roman" pitchFamily="18" charset="0"/>
                <a:cs typeface="Times New Roman" pitchFamily="18" charset="0"/>
              </a:rPr>
              <a:t>чувство собственного достоинства, </a:t>
            </a:r>
            <a:r>
              <a:rPr lang="ru-RU" dirty="0" smtClean="0">
                <a:latin typeface="Times New Roman" pitchFamily="18" charset="0"/>
                <a:cs typeface="Times New Roman" pitchFamily="18" charset="0"/>
              </a:rPr>
              <a:t>периодически </a:t>
            </a:r>
            <a:r>
              <a:rPr lang="ru-RU" dirty="0">
                <a:latin typeface="Times New Roman" pitchFamily="18" charset="0"/>
                <a:cs typeface="Times New Roman" pitchFamily="18" charset="0"/>
              </a:rPr>
              <a:t>сменяющееся чувством полной личностной несостоятельности;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нетерпимость </a:t>
            </a:r>
            <a:r>
              <a:rPr lang="ru-RU" dirty="0">
                <a:latin typeface="Times New Roman" pitchFamily="18" charset="0"/>
                <a:cs typeface="Times New Roman" pitchFamily="18" charset="0"/>
              </a:rPr>
              <a:t>к несовершенству;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стремление </a:t>
            </a:r>
            <a:r>
              <a:rPr lang="ru-RU" dirty="0">
                <a:latin typeface="Times New Roman" pitchFamily="18" charset="0"/>
                <a:cs typeface="Times New Roman" pitchFamily="18" charset="0"/>
              </a:rPr>
              <a:t>осуждать себя и других, чаще перекладывая вину на последних;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размытая </a:t>
            </a:r>
            <a:r>
              <a:rPr lang="ru-RU" dirty="0">
                <a:latin typeface="Times New Roman" pitchFamily="18" charset="0"/>
                <a:cs typeface="Times New Roman" pitchFamily="18" charset="0"/>
              </a:rPr>
              <a:t>личностная идентичность;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абсолютная </a:t>
            </a:r>
            <a:r>
              <a:rPr lang="ru-RU" dirty="0">
                <a:latin typeface="Times New Roman" pitchFamily="18" charset="0"/>
                <a:cs typeface="Times New Roman" pitchFamily="18" charset="0"/>
              </a:rPr>
              <a:t>идеализация либо полное обесценивание как основные способы психологической защиты;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резко </a:t>
            </a:r>
            <a:r>
              <a:rPr lang="ru-RU" dirty="0">
                <a:latin typeface="Times New Roman" pitchFamily="18" charset="0"/>
                <a:cs typeface="Times New Roman" pitchFamily="18" charset="0"/>
              </a:rPr>
              <a:t>поляризованная система оценок любых явлений и человеческих качеств</a:t>
            </a:r>
            <a:r>
              <a:rPr lang="ru-RU" dirty="0" smtClean="0">
                <a:latin typeface="Times New Roman" pitchFamily="18" charset="0"/>
                <a:cs typeface="Times New Roman" pitchFamily="18" charset="0"/>
              </a:rPr>
              <a:t>.</a:t>
            </a:r>
          </a:p>
          <a:p>
            <a:pPr marL="0" indent="360000">
              <a:lnSpc>
                <a:spcPct val="120000"/>
              </a:lnSpc>
              <a:spcBef>
                <a:spcPts val="600"/>
              </a:spcBef>
              <a:spcAft>
                <a:spcPts val="0"/>
              </a:spcAft>
              <a:buNone/>
            </a:pPr>
            <a:r>
              <a:rPr lang="ru-RU" b="1" i="1" dirty="0" smtClean="0">
                <a:latin typeface="Times New Roman" pitchFamily="18" charset="0"/>
                <a:cs typeface="Times New Roman" pitchFamily="18" charset="0"/>
              </a:rPr>
              <a:t> </a:t>
            </a:r>
            <a:r>
              <a:rPr lang="ru-RU" b="1" i="1" dirty="0">
                <a:latin typeface="Times New Roman" pitchFamily="18" charset="0"/>
                <a:cs typeface="Times New Roman" pitchFamily="18" charset="0"/>
              </a:rPr>
              <a:t>Х</a:t>
            </a:r>
            <a:r>
              <a:rPr lang="ru-RU" b="1" i="1" dirty="0" smtClean="0">
                <a:latin typeface="Times New Roman" pitchFamily="18" charset="0"/>
                <a:cs typeface="Times New Roman" pitchFamily="18" charset="0"/>
              </a:rPr>
              <a:t>арактерные </a:t>
            </a:r>
            <a:r>
              <a:rPr lang="ru-RU" b="1" i="1" dirty="0">
                <a:latin typeface="Times New Roman" pitchFamily="18" charset="0"/>
                <a:cs typeface="Times New Roman" pitchFamily="18" charset="0"/>
              </a:rPr>
              <a:t>черты экстремистского и террористического поведения: </a:t>
            </a:r>
            <a:endParaRPr lang="ru-RU" b="1" i="1"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крайне </a:t>
            </a:r>
            <a:r>
              <a:rPr lang="ru-RU" dirty="0">
                <a:latin typeface="Times New Roman" pitchFamily="18" charset="0"/>
                <a:cs typeface="Times New Roman" pitchFamily="18" charset="0"/>
              </a:rPr>
              <a:t>аффективно заряженная групповая идентичность;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чувство </a:t>
            </a:r>
            <a:r>
              <a:rPr lang="ru-RU" dirty="0">
                <a:latin typeface="Times New Roman" pitchFamily="18" charset="0"/>
                <a:cs typeface="Times New Roman" pitchFamily="18" charset="0"/>
              </a:rPr>
              <a:t>превосходства собственной группировки либо собственной системы ценностей и верований</a:t>
            </a:r>
            <a:r>
              <a:rPr lang="ru-RU" dirty="0" smtClean="0">
                <a:latin typeface="Times New Roman" pitchFamily="18" charset="0"/>
                <a:cs typeface="Times New Roman" pitchFamily="18" charset="0"/>
              </a:rPr>
              <a:t>;</a:t>
            </a: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стремление идентифицироваться с идеализированными образами «вождя»;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подверженность </a:t>
            </a:r>
            <a:r>
              <a:rPr lang="ru-RU" dirty="0">
                <a:latin typeface="Times New Roman" pitchFamily="18" charset="0"/>
                <a:cs typeface="Times New Roman" pitchFamily="18" charset="0"/>
              </a:rPr>
              <a:t>фанатизму;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выраженная </a:t>
            </a:r>
            <a:r>
              <a:rPr lang="ru-RU" dirty="0">
                <a:latin typeface="Times New Roman" pitchFamily="18" charset="0"/>
                <a:cs typeface="Times New Roman" pitchFamily="18" charset="0"/>
              </a:rPr>
              <a:t>идеологическая составляющая</a:t>
            </a:r>
            <a:r>
              <a:rPr lang="ru-RU" dirty="0" smtClean="0">
                <a:latin typeface="Times New Roman" pitchFamily="18" charset="0"/>
                <a:cs typeface="Times New Roman" pitchFamily="18" charset="0"/>
              </a:rPr>
              <a:t>;</a:t>
            </a: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агрессия, направленная не на конкретные лица, а на некий признак, присущий им, либо на случайных людей, которые воспринимаются не как личность, а как некий символ, олицетворяющий ненавистную религию, нацию и т.д.;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Ø"/>
            </a:pPr>
            <a:r>
              <a:rPr lang="ru-RU" dirty="0" smtClean="0">
                <a:latin typeface="Times New Roman" pitchFamily="18" charset="0"/>
                <a:cs typeface="Times New Roman" pitchFamily="18" charset="0"/>
              </a:rPr>
              <a:t>жестокость </a:t>
            </a:r>
            <a:r>
              <a:rPr lang="ru-RU" dirty="0">
                <a:latin typeface="Times New Roman" pitchFamily="18" charset="0"/>
                <a:cs typeface="Times New Roman" pitchFamily="18" charset="0"/>
              </a:rPr>
              <a:t>и отсутствие сочувствия к </a:t>
            </a:r>
            <a:r>
              <a:rPr lang="ru-RU" dirty="0" smtClean="0">
                <a:latin typeface="Times New Roman" pitchFamily="18" charset="0"/>
                <a:cs typeface="Times New Roman" pitchFamily="18" charset="0"/>
              </a:rPr>
              <a:t>жертве. </a:t>
            </a:r>
            <a:endParaRPr lang="ru-RU" dirty="0">
              <a:latin typeface="Times New Roman" pitchFamily="18" charset="0"/>
              <a:cs typeface="Times New Roman" pitchFamily="18" charset="0"/>
            </a:endParaRPr>
          </a:p>
        </p:txBody>
      </p:sp>
      <p:grpSp>
        <p:nvGrpSpPr>
          <p:cNvPr id="4" name="Group 6"/>
          <p:cNvGrpSpPr>
            <a:grpSpLocks/>
          </p:cNvGrpSpPr>
          <p:nvPr/>
        </p:nvGrpSpPr>
        <p:grpSpPr bwMode="auto">
          <a:xfrm>
            <a:off x="7853461" y="633694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45214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394136" cy="764704"/>
          </a:xfrm>
        </p:spPr>
        <p:txBody>
          <a:bodyPr>
            <a:noAutofit/>
          </a:bodyPr>
          <a:lstStyle/>
          <a:p>
            <a:pPr algn="ctr"/>
            <a:r>
              <a:rPr lang="ru-RU" sz="2400" b="1" dirty="0" smtClean="0">
                <a:effectLst/>
                <a:latin typeface="Times New Roman" pitchFamily="18" charset="0"/>
                <a:cs typeface="Times New Roman" pitchFamily="18" charset="0"/>
              </a:rPr>
              <a:t>Социально-демографический портрет экстремиста (Российская </a:t>
            </a:r>
            <a:r>
              <a:rPr lang="ru-RU" sz="2400" b="1" dirty="0" smtClean="0">
                <a:effectLst/>
                <a:latin typeface="Times New Roman" pitchFamily="18" charset="0"/>
                <a:cs typeface="Times New Roman" pitchFamily="18" charset="0"/>
              </a:rPr>
              <a:t>криминалогическая </a:t>
            </a:r>
            <a:r>
              <a:rPr lang="ru-RU" sz="2400" b="1" dirty="0" smtClean="0">
                <a:effectLst/>
                <a:latin typeface="Times New Roman" pitchFamily="18" charset="0"/>
                <a:cs typeface="Times New Roman" pitchFamily="18" charset="0"/>
              </a:rPr>
              <a:t>ассоциация)</a:t>
            </a:r>
            <a:endParaRPr lang="ru-RU" sz="2400" b="1" dirty="0">
              <a:effectLst/>
              <a:latin typeface="Times New Roman" pitchFamily="18" charset="0"/>
              <a:cs typeface="Times New Roman" pitchFamily="18" charset="0"/>
            </a:endParaRPr>
          </a:p>
        </p:txBody>
      </p:sp>
      <p:sp>
        <p:nvSpPr>
          <p:cNvPr id="3" name="Объект 2"/>
          <p:cNvSpPr>
            <a:spLocks noGrp="1"/>
          </p:cNvSpPr>
          <p:nvPr>
            <p:ph idx="1"/>
          </p:nvPr>
        </p:nvSpPr>
        <p:spPr>
          <a:xfrm>
            <a:off x="395536" y="764704"/>
            <a:ext cx="8748464" cy="6093296"/>
          </a:xfrm>
        </p:spPr>
        <p:txBody>
          <a:bodyPr>
            <a:normAutofit fontScale="92500" lnSpcReduction="20000"/>
          </a:bodyPr>
          <a:lstStyle/>
          <a:p>
            <a:pPr marL="0" indent="360000">
              <a:lnSpc>
                <a:spcPct val="120000"/>
              </a:lnSpc>
              <a:spcBef>
                <a:spcPts val="0"/>
              </a:spcBef>
              <a:spcAft>
                <a:spcPts val="0"/>
              </a:spcAft>
              <a:buFont typeface="Wingdings" panose="05000000000000000000" pitchFamily="2" charset="2"/>
              <a:buChar char="v"/>
            </a:pP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экстремистской (в том числе террористической) деятельности в основном принимают участие </a:t>
            </a:r>
            <a:r>
              <a:rPr lang="ru-RU" b="1" dirty="0">
                <a:latin typeface="Times New Roman" pitchFamily="18" charset="0"/>
                <a:cs typeface="Times New Roman" pitchFamily="18" charset="0"/>
              </a:rPr>
              <a:t>лица мужского пола. </a:t>
            </a:r>
            <a:endParaRPr lang="ru-RU" b="1"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v"/>
            </a:pPr>
            <a:r>
              <a:rPr lang="ru-RU" dirty="0" smtClean="0">
                <a:latin typeface="Times New Roman" pitchFamily="18" charset="0"/>
                <a:cs typeface="Times New Roman" pitchFamily="18" charset="0"/>
              </a:rPr>
              <a:t>Однако </a:t>
            </a:r>
            <a:r>
              <a:rPr lang="ru-RU" dirty="0">
                <a:latin typeface="Times New Roman" pitchFamily="18" charset="0"/>
                <a:cs typeface="Times New Roman" pitchFamily="18" charset="0"/>
              </a:rPr>
              <a:t>на практике нередко членами и даже лидерами (главарями) молодежных экстремистских организаций (группировок) становятся также </a:t>
            </a:r>
            <a:r>
              <a:rPr lang="ru-RU" b="1" dirty="0">
                <a:latin typeface="Times New Roman" pitchFamily="18" charset="0"/>
                <a:cs typeface="Times New Roman" pitchFamily="18" charset="0"/>
              </a:rPr>
              <a:t>лица женского </a:t>
            </a:r>
            <a:r>
              <a:rPr lang="ru-RU" b="1" dirty="0" smtClean="0">
                <a:latin typeface="Times New Roman" pitchFamily="18" charset="0"/>
                <a:cs typeface="Times New Roman" pitchFamily="18" charset="0"/>
              </a:rPr>
              <a:t>пола</a:t>
            </a:r>
            <a:r>
              <a:rPr lang="ru-RU" dirty="0" smtClean="0">
                <a:latin typeface="Times New Roman" pitchFamily="18" charset="0"/>
                <a:cs typeface="Times New Roman" pitchFamily="18" charset="0"/>
              </a:rPr>
              <a:t>. </a:t>
            </a:r>
          </a:p>
          <a:p>
            <a:pPr marL="0" indent="360000">
              <a:lnSpc>
                <a:spcPct val="120000"/>
              </a:lnSpc>
              <a:spcBef>
                <a:spcPts val="0"/>
              </a:spcBef>
              <a:spcAft>
                <a:spcPts val="0"/>
              </a:spcAft>
              <a:buFont typeface="Wingdings" panose="05000000000000000000" pitchFamily="2" charset="2"/>
              <a:buChar char="v"/>
            </a:pPr>
            <a:r>
              <a:rPr lang="ru-RU" dirty="0">
                <a:latin typeface="Times New Roman" pitchFamily="18" charset="0"/>
                <a:cs typeface="Times New Roman" pitchFamily="18" charset="0"/>
              </a:rPr>
              <a:t>Ч</a:t>
            </a:r>
            <a:r>
              <a:rPr lang="ru-RU" dirty="0" smtClean="0">
                <a:latin typeface="Times New Roman" pitchFamily="18" charset="0"/>
                <a:cs typeface="Times New Roman" pitchFamily="18" charset="0"/>
              </a:rPr>
              <a:t>ленами </a:t>
            </a:r>
            <a:r>
              <a:rPr lang="ru-RU" dirty="0">
                <a:latin typeface="Times New Roman" pitchFamily="18" charset="0"/>
                <a:cs typeface="Times New Roman" pitchFamily="18" charset="0"/>
              </a:rPr>
              <a:t>неформальных молодежных организаций (группировок) экстремистско-националистической </a:t>
            </a:r>
            <a:r>
              <a:rPr lang="ru-RU" dirty="0" smtClean="0">
                <a:latin typeface="Times New Roman" pitchFamily="18" charset="0"/>
                <a:cs typeface="Times New Roman" pitchFamily="18" charset="0"/>
              </a:rPr>
              <a:t>направленности </a:t>
            </a:r>
            <a:r>
              <a:rPr lang="ru-RU" dirty="0">
                <a:latin typeface="Times New Roman" pitchFamily="18" charset="0"/>
                <a:cs typeface="Times New Roman" pitchFamily="18" charset="0"/>
              </a:rPr>
              <a:t>являются молодые люди в </a:t>
            </a:r>
            <a:r>
              <a:rPr lang="ru-RU" i="1" dirty="0">
                <a:latin typeface="Times New Roman" pitchFamily="18" charset="0"/>
                <a:cs typeface="Times New Roman" pitchFamily="18" charset="0"/>
              </a:rPr>
              <a:t>возрасте от 14 до 30 лет, </a:t>
            </a:r>
            <a:r>
              <a:rPr lang="ru-RU" dirty="0">
                <a:latin typeface="Times New Roman" pitchFamily="18" charset="0"/>
                <a:cs typeface="Times New Roman" pitchFamily="18" charset="0"/>
              </a:rPr>
              <a:t>нередко - несовершеннолетние </a:t>
            </a:r>
            <a:r>
              <a:rPr lang="ru-RU" b="1" i="1" dirty="0">
                <a:latin typeface="Times New Roman" pitchFamily="18" charset="0"/>
                <a:cs typeface="Times New Roman" pitchFamily="18" charset="0"/>
              </a:rPr>
              <a:t>лица 14 - 18 </a:t>
            </a:r>
            <a:r>
              <a:rPr lang="ru-RU" b="1" i="1" dirty="0" smtClean="0">
                <a:latin typeface="Times New Roman" pitchFamily="18" charset="0"/>
                <a:cs typeface="Times New Roman" pitchFamily="18" charset="0"/>
              </a:rPr>
              <a:t>лет</a:t>
            </a:r>
            <a:r>
              <a:rPr lang="ru-RU" b="1" i="1" dirty="0">
                <a:latin typeface="Times New Roman" pitchFamily="18" charset="0"/>
                <a:cs typeface="Times New Roman" pitchFamily="18" charset="0"/>
              </a:rPr>
              <a:t> </a:t>
            </a:r>
            <a:r>
              <a:rPr lang="ru-RU" dirty="0" smtClean="0">
                <a:latin typeface="Times New Roman" pitchFamily="18" charset="0"/>
                <a:cs typeface="Times New Roman" pitchFamily="18" charset="0"/>
              </a:rPr>
              <a:t>(возраст "впитывания</a:t>
            </a:r>
            <a:r>
              <a:rPr lang="ru-RU" dirty="0">
                <a:latin typeface="Times New Roman" pitchFamily="18" charset="0"/>
                <a:cs typeface="Times New Roman" pitchFamily="18" charset="0"/>
              </a:rPr>
              <a:t>" радикальных националистических, ксенофобских и экстремистских идей, </a:t>
            </a:r>
            <a:r>
              <a:rPr lang="ru-RU" dirty="0" smtClean="0">
                <a:latin typeface="Times New Roman" pitchFamily="18" charset="0"/>
                <a:cs typeface="Times New Roman" pitchFamily="18" charset="0"/>
              </a:rPr>
              <a:t>и их проще </a:t>
            </a:r>
            <a:r>
              <a:rPr lang="ru-RU" dirty="0">
                <a:latin typeface="Times New Roman" pitchFamily="18" charset="0"/>
                <a:cs typeface="Times New Roman" pitchFamily="18" charset="0"/>
              </a:rPr>
              <a:t>всего идеологически подготовить для совершения экстремистских </a:t>
            </a:r>
            <a:r>
              <a:rPr lang="ru-RU" dirty="0" smtClean="0">
                <a:latin typeface="Times New Roman" pitchFamily="18" charset="0"/>
                <a:cs typeface="Times New Roman" pitchFamily="18" charset="0"/>
              </a:rPr>
              <a:t>акций). </a:t>
            </a:r>
          </a:p>
          <a:p>
            <a:pPr marL="0" indent="360000">
              <a:lnSpc>
                <a:spcPct val="120000"/>
              </a:lnSpc>
              <a:spcBef>
                <a:spcPts val="0"/>
              </a:spcBef>
              <a:spcAft>
                <a:spcPts val="0"/>
              </a:spcAft>
              <a:buFont typeface="Wingdings" panose="05000000000000000000" pitchFamily="2" charset="2"/>
              <a:buChar char="v"/>
            </a:pPr>
            <a:r>
              <a:rPr lang="ru-RU" dirty="0">
                <a:latin typeface="Times New Roman" pitchFamily="18" charset="0"/>
                <a:cs typeface="Times New Roman" pitchFamily="18" charset="0"/>
              </a:rPr>
              <a:t>П</a:t>
            </a:r>
            <a:r>
              <a:rPr lang="ru-RU" dirty="0" smtClean="0">
                <a:latin typeface="Times New Roman" pitchFamily="18" charset="0"/>
                <a:cs typeface="Times New Roman" pitchFamily="18" charset="0"/>
              </a:rPr>
              <a:t>одростки </a:t>
            </a:r>
            <a:r>
              <a:rPr lang="ru-RU" dirty="0">
                <a:latin typeface="Times New Roman" pitchFamily="18" charset="0"/>
                <a:cs typeface="Times New Roman" pitchFamily="18" charset="0"/>
              </a:rPr>
              <a:t>нередко выступают не только в качестве исполнителей, </a:t>
            </a:r>
            <a:r>
              <a:rPr lang="ru-RU" b="1" dirty="0">
                <a:latin typeface="Times New Roman" pitchFamily="18" charset="0"/>
                <a:cs typeface="Times New Roman" pitchFamily="18" charset="0"/>
              </a:rPr>
              <a:t>но и лидеров </a:t>
            </a:r>
            <a:r>
              <a:rPr lang="ru-RU" dirty="0">
                <a:latin typeface="Times New Roman" pitchFamily="18" charset="0"/>
                <a:cs typeface="Times New Roman" pitchFamily="18" charset="0"/>
              </a:rPr>
              <a:t>(главарей) молодежных экстремистских организаций (группировок).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v"/>
            </a:pPr>
            <a:r>
              <a:rPr lang="ru-RU" dirty="0" smtClean="0">
                <a:latin typeface="Times New Roman" pitchFamily="18" charset="0"/>
                <a:cs typeface="Times New Roman" pitchFamily="18" charset="0"/>
              </a:rPr>
              <a:t>Анализ </a:t>
            </a:r>
            <a:r>
              <a:rPr lang="ru-RU" dirty="0">
                <a:latin typeface="Times New Roman" pitchFamily="18" charset="0"/>
                <a:cs typeface="Times New Roman" pitchFamily="18" charset="0"/>
              </a:rPr>
              <a:t>изученных материалов о преступлениях экстремистской и террористической направленности, в том числе более 100 публикаций в </a:t>
            </a:r>
            <a:r>
              <a:rPr lang="ru-RU" dirty="0" smtClean="0">
                <a:latin typeface="Times New Roman" pitchFamily="18" charset="0"/>
                <a:cs typeface="Times New Roman" pitchFamily="18" charset="0"/>
              </a:rPr>
              <a:t>СМИ показывает</a:t>
            </a:r>
            <a:r>
              <a:rPr lang="ru-RU" dirty="0">
                <a:latin typeface="Times New Roman" pitchFamily="18" charset="0"/>
                <a:cs typeface="Times New Roman" pitchFamily="18" charset="0"/>
              </a:rPr>
              <a:t>, что в экстремистской деятельности, как правило, участвуют </a:t>
            </a:r>
            <a:r>
              <a:rPr lang="ru-RU" b="1" i="1" dirty="0">
                <a:latin typeface="Times New Roman" pitchFamily="18" charset="0"/>
                <a:cs typeface="Times New Roman" pitchFamily="18" charset="0"/>
              </a:rPr>
              <a:t>физически здоровые и психически вменяемые лица</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(в том числе активно занимающиеся различными видами спорта), но имеющие определенные нравственно-психологические особенности личности (нередко приобретенные</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Прежде всего, они связаны с ориентацией на борьбу с чуждыми идеологией, религией и неприятием "инакомыслящих". </a:t>
            </a:r>
            <a:endParaRPr lang="ru-RU" dirty="0" smtClean="0">
              <a:latin typeface="Times New Roman" pitchFamily="18" charset="0"/>
              <a:cs typeface="Times New Roman" pitchFamily="18" charset="0"/>
            </a:endParaRPr>
          </a:p>
          <a:p>
            <a:pPr marL="0" indent="360000">
              <a:lnSpc>
                <a:spcPct val="120000"/>
              </a:lnSpc>
              <a:spcBef>
                <a:spcPts val="0"/>
              </a:spcBef>
              <a:spcAft>
                <a:spcPts val="0"/>
              </a:spcAft>
              <a:buFont typeface="Wingdings" panose="05000000000000000000" pitchFamily="2" charset="2"/>
              <a:buChar char="v"/>
            </a:pPr>
            <a:r>
              <a:rPr lang="ru-RU" dirty="0">
                <a:latin typeface="Times New Roman" pitchFamily="18" charset="0"/>
                <a:cs typeface="Times New Roman" pitchFamily="18" charset="0"/>
              </a:rPr>
              <a:t>Т</a:t>
            </a:r>
            <a:r>
              <a:rPr lang="ru-RU" dirty="0" smtClean="0">
                <a:latin typeface="Times New Roman" pitchFamily="18" charset="0"/>
                <a:cs typeface="Times New Roman" pitchFamily="18" charset="0"/>
              </a:rPr>
              <a:t>акая </a:t>
            </a:r>
            <a:r>
              <a:rPr lang="ru-RU" dirty="0">
                <a:latin typeface="Times New Roman" pitchFamily="18" charset="0"/>
                <a:cs typeface="Times New Roman" pitchFamily="18" charset="0"/>
              </a:rPr>
              <a:t>позиция обусловлена </a:t>
            </a:r>
            <a:r>
              <a:rPr lang="ru-RU" b="1" dirty="0">
                <a:latin typeface="Times New Roman" pitchFamily="18" charset="0"/>
                <a:cs typeface="Times New Roman" pitchFamily="18" charset="0"/>
              </a:rPr>
              <a:t>низким культурно-образовательным </a:t>
            </a:r>
            <a:r>
              <a:rPr lang="ru-RU" b="1" dirty="0" smtClean="0">
                <a:latin typeface="Times New Roman" pitchFamily="18" charset="0"/>
                <a:cs typeface="Times New Roman" pitchFamily="18" charset="0"/>
              </a:rPr>
              <a:t>уровнем </a:t>
            </a:r>
            <a:r>
              <a:rPr lang="ru-RU" dirty="0">
                <a:latin typeface="Times New Roman" pitchFamily="18" charset="0"/>
                <a:cs typeface="Times New Roman" pitchFamily="18" charset="0"/>
              </a:rPr>
              <a:t>членов молодежных экстремистских организаций (</a:t>
            </a:r>
            <a:r>
              <a:rPr lang="ru-RU" dirty="0" smtClean="0">
                <a:latin typeface="Times New Roman" pitchFamily="18" charset="0"/>
                <a:cs typeface="Times New Roman" pitchFamily="18" charset="0"/>
              </a:rPr>
              <a:t>группировок) - в </a:t>
            </a:r>
            <a:r>
              <a:rPr lang="ru-RU" dirty="0">
                <a:latin typeface="Times New Roman" pitchFamily="18" charset="0"/>
                <a:cs typeface="Times New Roman" pitchFamily="18" charset="0"/>
              </a:rPr>
              <a:t>основном это безработные или "трудные" подростки, школьники, лица со средним специальным образованием, учащиеся "малопрестижных" </a:t>
            </a:r>
            <a:r>
              <a:rPr lang="ru-RU" dirty="0" smtClean="0">
                <a:latin typeface="Times New Roman" pitchFamily="18" charset="0"/>
                <a:cs typeface="Times New Roman" pitchFamily="18" charset="0"/>
              </a:rPr>
              <a:t>вузов.</a:t>
            </a:r>
            <a:endParaRPr lang="ru-RU" dirty="0">
              <a:latin typeface="Times New Roman" pitchFamily="18" charset="0"/>
              <a:cs typeface="Times New Roman" pitchFamily="18" charset="0"/>
            </a:endParaRPr>
          </a:p>
        </p:txBody>
      </p:sp>
      <p:grpSp>
        <p:nvGrpSpPr>
          <p:cNvPr id="4" name="Group 6"/>
          <p:cNvGrpSpPr>
            <a:grpSpLocks/>
          </p:cNvGrpSpPr>
          <p:nvPr/>
        </p:nvGrpSpPr>
        <p:grpSpPr bwMode="auto">
          <a:xfrm>
            <a:off x="7884368" y="6429131"/>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66456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3589"/>
            <a:ext cx="8538152" cy="860301"/>
          </a:xfrm>
        </p:spPr>
        <p:txBody>
          <a:bodyPr>
            <a:normAutofit/>
          </a:bodyPr>
          <a:lstStyle/>
          <a:p>
            <a:pPr algn="ctr"/>
            <a:r>
              <a:rPr lang="ru-RU" sz="2400" b="1" dirty="0">
                <a:effectLst/>
                <a:latin typeface="Times New Roman" pitchFamily="18" charset="0"/>
                <a:cs typeface="Times New Roman" pitchFamily="18" charset="0"/>
              </a:rPr>
              <a:t>Общественная </a:t>
            </a:r>
            <a:r>
              <a:rPr lang="ru-RU" sz="2400" b="1" dirty="0" smtClean="0">
                <a:effectLst/>
                <a:latin typeface="Times New Roman" pitchFamily="18" charset="0"/>
                <a:cs typeface="Times New Roman" pitchFamily="18" charset="0"/>
              </a:rPr>
              <a:t>опасность экстремиста </a:t>
            </a:r>
            <a:r>
              <a:rPr lang="ru-RU" sz="2400" b="1" dirty="0">
                <a:effectLst/>
                <a:latin typeface="Times New Roman" pitchFamily="18" charset="0"/>
                <a:cs typeface="Times New Roman" pitchFamily="18" charset="0"/>
              </a:rPr>
              <a:t>обусловлена </a:t>
            </a:r>
            <a:r>
              <a:rPr lang="ru-RU" sz="2400" b="1" dirty="0" smtClean="0">
                <a:effectLst/>
                <a:latin typeface="Times New Roman" pitchFamily="18" charset="0"/>
                <a:cs typeface="Times New Roman" pitchFamily="18" charset="0"/>
              </a:rPr>
              <a:t>такими психофизическими свойствами как:</a:t>
            </a:r>
            <a:endParaRPr lang="ru-RU" sz="2400" b="1" dirty="0">
              <a:effectLst/>
              <a:latin typeface="Times New Roman" pitchFamily="18" charset="0"/>
              <a:cs typeface="Times New Roman" pitchFamily="18" charset="0"/>
            </a:endParaRPr>
          </a:p>
        </p:txBody>
      </p:sp>
      <p:sp>
        <p:nvSpPr>
          <p:cNvPr id="3" name="Объект 2"/>
          <p:cNvSpPr>
            <a:spLocks noGrp="1"/>
          </p:cNvSpPr>
          <p:nvPr>
            <p:ph idx="1"/>
          </p:nvPr>
        </p:nvSpPr>
        <p:spPr>
          <a:xfrm>
            <a:off x="755576" y="908720"/>
            <a:ext cx="8280920" cy="5949280"/>
          </a:xfrm>
        </p:spPr>
        <p:txBody>
          <a:bodyPr>
            <a:normAutofit fontScale="92500" lnSpcReduction="20000"/>
          </a:bodyPr>
          <a:lstStyle/>
          <a:p>
            <a:pPr>
              <a:buFont typeface="Wingdings" panose="05000000000000000000" pitchFamily="2" charset="2"/>
              <a:buChar char="Ø"/>
            </a:pPr>
            <a:r>
              <a:rPr lang="ru-RU" dirty="0" smtClean="0">
                <a:latin typeface="Times New Roman" pitchFamily="18" charset="0"/>
                <a:cs typeface="Times New Roman" pitchFamily="18" charset="0"/>
              </a:rPr>
              <a:t>агрессивность;</a:t>
            </a:r>
          </a:p>
          <a:p>
            <a:pPr>
              <a:buFont typeface="Wingdings" panose="05000000000000000000" pitchFamily="2" charset="2"/>
              <a:buChar char="Ø"/>
            </a:pPr>
            <a:r>
              <a:rPr lang="ru-RU" dirty="0" smtClean="0">
                <a:latin typeface="Times New Roman" pitchFamily="18" charset="0"/>
                <a:cs typeface="Times New Roman" pitchFamily="18" charset="0"/>
              </a:rPr>
              <a:t>жестокость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хладнокровие</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мстительность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дерзость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садизм</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расчетливость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замкнутость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повышенная </a:t>
            </a:r>
            <a:r>
              <a:rPr lang="ru-RU" dirty="0">
                <a:latin typeface="Times New Roman" pitchFamily="18" charset="0"/>
                <a:cs typeface="Times New Roman" pitchFamily="18" charset="0"/>
              </a:rPr>
              <a:t>импульсивность поведения;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исключительный </a:t>
            </a:r>
            <a:r>
              <a:rPr lang="ru-RU" dirty="0">
                <a:latin typeface="Times New Roman" pitchFamily="18" charset="0"/>
                <a:cs typeface="Times New Roman" pitchFamily="18" charset="0"/>
              </a:rPr>
              <a:t>цинизм, эгоизм и максимализм;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страх</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озлобленность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неуравновешенность</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низкая </a:t>
            </a:r>
            <a:r>
              <a:rPr lang="ru-RU" dirty="0">
                <a:latin typeface="Times New Roman" pitchFamily="18" charset="0"/>
                <a:cs typeface="Times New Roman" pitchFamily="18" charset="0"/>
              </a:rPr>
              <a:t>мотивация к достижениям;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снижение </a:t>
            </a:r>
            <a:r>
              <a:rPr lang="ru-RU" dirty="0">
                <a:latin typeface="Times New Roman" pitchFamily="18" charset="0"/>
                <a:cs typeface="Times New Roman" pitchFamily="18" charset="0"/>
              </a:rPr>
              <a:t>оптимизма в отношении к жизни как высшей ценности человека; </a:t>
            </a:r>
            <a:endParaRPr lang="ru-RU" dirty="0" smtClean="0">
              <a:latin typeface="Times New Roman" pitchFamily="18" charset="0"/>
              <a:cs typeface="Times New Roman" pitchFamily="18" charset="0"/>
            </a:endParaRPr>
          </a:p>
          <a:p>
            <a:pPr>
              <a:buFont typeface="Wingdings" panose="05000000000000000000" pitchFamily="2" charset="2"/>
              <a:buChar char="Ø"/>
            </a:pPr>
            <a:r>
              <a:rPr lang="ru-RU" dirty="0" smtClean="0">
                <a:latin typeface="Times New Roman" pitchFamily="18" charset="0"/>
                <a:cs typeface="Times New Roman" pitchFamily="18" charset="0"/>
              </a:rPr>
              <a:t>ненависть </a:t>
            </a:r>
            <a:r>
              <a:rPr lang="ru-RU" dirty="0">
                <a:latin typeface="Times New Roman" pitchFamily="18" charset="0"/>
                <a:cs typeface="Times New Roman" pitchFamily="18" charset="0"/>
              </a:rPr>
              <a:t>и гнев по отношению к людям, не разделяющим экстремистских идей, которые выступают как "враги" (человеконенавистничество</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grpSp>
        <p:nvGrpSpPr>
          <p:cNvPr id="4" name="Group 6"/>
          <p:cNvGrpSpPr>
            <a:grpSpLocks/>
          </p:cNvGrpSpPr>
          <p:nvPr/>
        </p:nvGrpSpPr>
        <p:grpSpPr bwMode="auto">
          <a:xfrm>
            <a:off x="7884368" y="6415277"/>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87823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466144" cy="576064"/>
          </a:xfrm>
        </p:spPr>
        <p:txBody>
          <a:bodyPr>
            <a:normAutofit/>
          </a:bodyPr>
          <a:lstStyle/>
          <a:p>
            <a:pPr algn="ctr"/>
            <a:r>
              <a:rPr lang="ru-RU" sz="2400" b="1" dirty="0" smtClean="0">
                <a:effectLst/>
                <a:latin typeface="Times New Roman" pitchFamily="18" charset="0"/>
                <a:cs typeface="Times New Roman" pitchFamily="18" charset="0"/>
              </a:rPr>
              <a:t>Психологическое (эмоциональное/моральное) насилие</a:t>
            </a:r>
            <a:endParaRPr lang="ru-RU" sz="2400"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836712"/>
            <a:ext cx="8172400" cy="5904656"/>
          </a:xfrm>
        </p:spPr>
        <p:txBody>
          <a:bodyPr>
            <a:normAutofit lnSpcReduction="10000"/>
          </a:bodyPr>
          <a:lstStyle/>
          <a:p>
            <a:pPr marL="0" indent="360000">
              <a:spcBef>
                <a:spcPts val="0"/>
              </a:spcBef>
              <a:spcAft>
                <a:spcPts val="0"/>
              </a:spcAft>
              <a:buNone/>
            </a:pPr>
            <a:r>
              <a:rPr lang="ru-RU" dirty="0" smtClean="0">
                <a:latin typeface="Times New Roman" pitchFamily="18" charset="0"/>
                <a:cs typeface="Times New Roman" pitchFamily="18" charset="0"/>
              </a:rPr>
              <a:t>это </a:t>
            </a:r>
            <a:r>
              <a:rPr lang="ru-RU" dirty="0">
                <a:latin typeface="Times New Roman" pitchFamily="18" charset="0"/>
                <a:cs typeface="Times New Roman" pitchFamily="18" charset="0"/>
              </a:rPr>
              <a:t>форма насилия, которая может приводить к психологической травме, в том числе тревожности, депрессии и посттравматическому стрессовому </a:t>
            </a:r>
            <a:r>
              <a:rPr lang="ru-RU" dirty="0" smtClean="0">
                <a:latin typeface="Times New Roman" pitchFamily="18" charset="0"/>
                <a:cs typeface="Times New Roman" pitchFamily="18" charset="0"/>
              </a:rPr>
              <a:t>расстройству.</a:t>
            </a:r>
          </a:p>
          <a:p>
            <a:pPr marL="0" indent="360000">
              <a:spcBef>
                <a:spcPts val="0"/>
              </a:spcBef>
              <a:spcAft>
                <a:spcPts val="0"/>
              </a:spcAft>
              <a:buNone/>
            </a:pPr>
            <a:r>
              <a:rPr lang="ru-RU" dirty="0">
                <a:latin typeface="Times New Roman" pitchFamily="18" charset="0"/>
                <a:cs typeface="Times New Roman" pitchFamily="18" charset="0"/>
              </a:rPr>
              <a:t>В шкале конфликтных тактик (CTS), применяемой во многих психологических исследованиях, выделяется около 20 характерных проявлений психологического насилия, объединённых в три более </a:t>
            </a:r>
            <a:r>
              <a:rPr lang="ru-RU" b="1" dirty="0">
                <a:latin typeface="Times New Roman" pitchFamily="18" charset="0"/>
                <a:cs typeface="Times New Roman" pitchFamily="18" charset="0"/>
              </a:rPr>
              <a:t>общих категории:</a:t>
            </a:r>
          </a:p>
          <a:p>
            <a:pPr marL="0" indent="360000">
              <a:spcBef>
                <a:spcPts val="0"/>
              </a:spcBef>
              <a:spcAft>
                <a:spcPts val="0"/>
              </a:spcAft>
              <a:buFont typeface="Wingdings" panose="05000000000000000000" pitchFamily="2" charset="2"/>
              <a:buChar char="v"/>
            </a:pPr>
            <a:r>
              <a:rPr lang="ru-RU" dirty="0">
                <a:latin typeface="Times New Roman" pitchFamily="18" charset="0"/>
                <a:cs typeface="Times New Roman" pitchFamily="18" charset="0"/>
              </a:rPr>
              <a:t>вербальная агрессия (например, высказывания, имеющие целью вызвать у человека обиду или раздражение);</a:t>
            </a:r>
          </a:p>
          <a:p>
            <a:pPr marL="0" indent="360000">
              <a:spcBef>
                <a:spcPts val="0"/>
              </a:spcBef>
              <a:spcAft>
                <a:spcPts val="0"/>
              </a:spcAft>
              <a:buFont typeface="Wingdings" panose="05000000000000000000" pitchFamily="2" charset="2"/>
              <a:buChar char="v"/>
            </a:pPr>
            <a:r>
              <a:rPr lang="ru-RU" dirty="0">
                <a:latin typeface="Times New Roman" pitchFamily="18" charset="0"/>
                <a:cs typeface="Times New Roman" pitchFamily="18" charset="0"/>
              </a:rPr>
              <a:t>доминантное поведение (например, ограничение общения человека с его родственниками</a:t>
            </a:r>
            <a:r>
              <a:rPr lang="ru-RU" dirty="0" smtClean="0">
                <a:latin typeface="Times New Roman" pitchFamily="18" charset="0"/>
                <a:cs typeface="Times New Roman" pitchFamily="18" charset="0"/>
              </a:rPr>
              <a:t>);</a:t>
            </a:r>
          </a:p>
          <a:p>
            <a:pPr marL="0" indent="360000">
              <a:spcBef>
                <a:spcPts val="0"/>
              </a:spcBef>
              <a:spcAft>
                <a:spcPts val="0"/>
              </a:spcAft>
              <a:buFont typeface="Wingdings" panose="05000000000000000000" pitchFamily="2" charset="2"/>
              <a:buChar char="v"/>
            </a:pPr>
            <a:r>
              <a:rPr lang="ru-RU" dirty="0" smtClean="0">
                <a:latin typeface="Times New Roman" pitchFamily="18" charset="0"/>
                <a:cs typeface="Times New Roman" pitchFamily="18" charset="0"/>
              </a:rPr>
              <a:t>манипуляция </a:t>
            </a:r>
            <a:r>
              <a:rPr lang="ru-RU" dirty="0">
                <a:latin typeface="Times New Roman" panose="02020603050405020304" pitchFamily="18" charset="0"/>
                <a:cs typeface="Times New Roman" panose="02020603050405020304" pitchFamily="18" charset="0"/>
              </a:rPr>
              <a:t>– вид психологического воздействия, при котором один участник (манипулятор) намеренно и скрыто побуждает другого (адресата манипуляции) принимать решения, совершать действия и испытывать эмоции, необходимые для достижения манипулятором собственных </a:t>
            </a:r>
            <a:r>
              <a:rPr lang="ru-RU" dirty="0" smtClean="0">
                <a:latin typeface="Times New Roman" panose="02020603050405020304" pitchFamily="18" charset="0"/>
                <a:cs typeface="Times New Roman" panose="02020603050405020304" pitchFamily="18" charset="0"/>
              </a:rPr>
              <a:t>целей;</a:t>
            </a:r>
            <a:endParaRPr lang="ru-RU" dirty="0">
              <a:latin typeface="Times New Roman" pitchFamily="18" charset="0"/>
              <a:cs typeface="Times New Roman" pitchFamily="18" charset="0"/>
            </a:endParaRPr>
          </a:p>
          <a:p>
            <a:pPr marL="0" indent="360000">
              <a:spcBef>
                <a:spcPts val="0"/>
              </a:spcBef>
              <a:spcAft>
                <a:spcPts val="0"/>
              </a:spcAft>
              <a:buFont typeface="Wingdings" panose="05000000000000000000" pitchFamily="2" charset="2"/>
              <a:buChar char="v"/>
            </a:pPr>
            <a:r>
              <a:rPr lang="ru-RU" dirty="0">
                <a:latin typeface="Times New Roman" pitchFamily="18" charset="0"/>
                <a:cs typeface="Times New Roman" pitchFamily="18" charset="0"/>
              </a:rPr>
              <a:t>проявления ревности (например, обвинения в супружеской </a:t>
            </a:r>
            <a:r>
              <a:rPr lang="ru-RU" dirty="0" smtClean="0">
                <a:latin typeface="Times New Roman" pitchFamily="18" charset="0"/>
                <a:cs typeface="Times New Roman" pitchFamily="18" charset="0"/>
              </a:rPr>
              <a:t>неверности).</a:t>
            </a:r>
            <a:endParaRPr lang="ru-RU" dirty="0">
              <a:latin typeface="Times New Roman" pitchFamily="18" charset="0"/>
              <a:cs typeface="Times New Roman" pitchFamily="18" charset="0"/>
            </a:endParaRPr>
          </a:p>
          <a:p>
            <a:pPr marL="0" indent="360000">
              <a:spcBef>
                <a:spcPts val="0"/>
              </a:spcBef>
              <a:spcAft>
                <a:spcPts val="0"/>
              </a:spcAft>
              <a:buNone/>
            </a:pPr>
            <a:r>
              <a:rPr lang="ru-RU" dirty="0" smtClean="0">
                <a:latin typeface="Times New Roman" pitchFamily="18" charset="0"/>
                <a:cs typeface="Times New Roman" pitchFamily="18" charset="0"/>
              </a:rPr>
              <a:t>К </a:t>
            </a:r>
            <a:r>
              <a:rPr lang="ru-RU" dirty="0">
                <a:latin typeface="Times New Roman" pitchFamily="18" charset="0"/>
                <a:cs typeface="Times New Roman" pitchFamily="18" charset="0"/>
              </a:rPr>
              <a:t>проявлениям </a:t>
            </a:r>
            <a:r>
              <a:rPr lang="ru-RU" b="1" i="1" dirty="0">
                <a:latin typeface="Times New Roman" pitchFamily="18" charset="0"/>
                <a:cs typeface="Times New Roman" pitchFamily="18" charset="0"/>
              </a:rPr>
              <a:t>психологического насилия </a:t>
            </a:r>
            <a:r>
              <a:rPr lang="ru-RU" dirty="0">
                <a:latin typeface="Times New Roman" pitchFamily="18" charset="0"/>
                <a:cs typeface="Times New Roman" pitchFamily="18" charset="0"/>
              </a:rPr>
              <a:t>также относят действия, направленные на подрывание самооценки и самоуважение человека (например, постоянную критику, преуменьшение способностей человека, оскорбления), запугивание, угрозы причинения физического вреда самому себе, партнёру, детям, друзьям или родственникам партнёра, убийство домашних животных, уничтожение личных вещей партнёра, насильственную изоляцию от семьи или </a:t>
            </a:r>
            <a:r>
              <a:rPr lang="ru-RU" dirty="0" smtClean="0">
                <a:latin typeface="Times New Roman" pitchFamily="18" charset="0"/>
                <a:cs typeface="Times New Roman" pitchFamily="18" charset="0"/>
              </a:rPr>
              <a:t>друзей.</a:t>
            </a:r>
          </a:p>
          <a:p>
            <a:pPr marL="0" indent="360000">
              <a:spcBef>
                <a:spcPts val="0"/>
              </a:spcBef>
              <a:spcAft>
                <a:spcPts val="0"/>
              </a:spcAft>
              <a:buNone/>
            </a:pPr>
            <a:endParaRPr lang="ru-RU" dirty="0" smtClean="0">
              <a:latin typeface="Times New Roman" pitchFamily="18" charset="0"/>
              <a:cs typeface="Times New Roman" pitchFamily="18" charset="0"/>
            </a:endParaRPr>
          </a:p>
          <a:p>
            <a:endParaRPr lang="ru-RU" dirty="0"/>
          </a:p>
        </p:txBody>
      </p:sp>
      <p:grpSp>
        <p:nvGrpSpPr>
          <p:cNvPr id="4" name="Group 6"/>
          <p:cNvGrpSpPr>
            <a:grpSpLocks/>
          </p:cNvGrpSpPr>
          <p:nvPr/>
        </p:nvGrpSpPr>
        <p:grpSpPr bwMode="auto">
          <a:xfrm>
            <a:off x="7884368" y="629825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58350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504056"/>
          </a:xfrm>
        </p:spPr>
        <p:txBody>
          <a:bodyPr>
            <a:noAutofit/>
          </a:bodyPr>
          <a:lstStyle/>
          <a:p>
            <a:pPr algn="ctr"/>
            <a:r>
              <a:rPr lang="ru-RU" sz="2400" b="1" dirty="0">
                <a:effectLst/>
                <a:latin typeface="Times New Roman" pitchFamily="18" charset="0"/>
                <a:cs typeface="Times New Roman" pitchFamily="18" charset="0"/>
              </a:rPr>
              <a:t>Средства и методы психологического воздействия на человека</a:t>
            </a:r>
          </a:p>
        </p:txBody>
      </p:sp>
      <p:sp>
        <p:nvSpPr>
          <p:cNvPr id="3" name="Объект 2"/>
          <p:cNvSpPr>
            <a:spLocks noGrp="1"/>
          </p:cNvSpPr>
          <p:nvPr>
            <p:ph idx="1"/>
          </p:nvPr>
        </p:nvSpPr>
        <p:spPr>
          <a:xfrm>
            <a:off x="611560" y="764704"/>
            <a:ext cx="8532440" cy="5976664"/>
          </a:xfrm>
        </p:spPr>
        <p:txBody>
          <a:bodyPr>
            <a:normAutofit fontScale="85000" lnSpcReduction="10000"/>
          </a:bodyPr>
          <a:lstStyle/>
          <a:p>
            <a:pPr marL="82296" indent="0">
              <a:buNone/>
            </a:pPr>
            <a:r>
              <a:rPr lang="ru-RU" sz="2400" dirty="0">
                <a:latin typeface="Times New Roman" pitchFamily="18" charset="0"/>
                <a:cs typeface="Times New Roman" pitchFamily="18" charset="0"/>
              </a:rPr>
              <a:t>Эффект воздействия на человека зависит от того, какие механизмы воздействия использовались: </a:t>
            </a:r>
            <a:endParaRPr lang="ru-RU" sz="2400" dirty="0" smtClean="0">
              <a:latin typeface="Times New Roman" pitchFamily="18" charset="0"/>
              <a:cs typeface="Times New Roman" pitchFamily="18" charset="0"/>
            </a:endParaRPr>
          </a:p>
          <a:p>
            <a:pPr marL="0" indent="360000">
              <a:lnSpc>
                <a:spcPct val="110000"/>
              </a:lnSpc>
              <a:spcBef>
                <a:spcPts val="0"/>
              </a:spcBef>
              <a:spcAft>
                <a:spcPts val="0"/>
              </a:spcAft>
              <a:buFont typeface="Wingdings" panose="05000000000000000000" pitchFamily="2" charset="2"/>
              <a:buChar char="v"/>
            </a:pPr>
            <a:r>
              <a:rPr lang="ru-RU" sz="2400" b="1" i="1" dirty="0" smtClean="0">
                <a:latin typeface="Times New Roman" pitchFamily="18" charset="0"/>
                <a:cs typeface="Times New Roman" pitchFamily="18" charset="0"/>
              </a:rPr>
              <a:t>Убеждение. </a:t>
            </a:r>
            <a:r>
              <a:rPr lang="ru-RU" sz="2400" dirty="0">
                <a:latin typeface="Times New Roman" pitchFamily="18" charset="0"/>
                <a:cs typeface="Times New Roman" pitchFamily="18" charset="0"/>
              </a:rPr>
              <a:t>А</a:t>
            </a:r>
            <a:r>
              <a:rPr lang="ru-RU" sz="2400" dirty="0" smtClean="0">
                <a:latin typeface="Times New Roman" pitchFamily="18" charset="0"/>
                <a:cs typeface="Times New Roman" pitchFamily="18" charset="0"/>
              </a:rPr>
              <a:t>пеллирует </a:t>
            </a:r>
            <a:r>
              <a:rPr lang="ru-RU" sz="2400" dirty="0">
                <a:latin typeface="Times New Roman" pitchFamily="18" charset="0"/>
                <a:cs typeface="Times New Roman" pitchFamily="18" charset="0"/>
              </a:rPr>
              <a:t>к логике, разуму человека, предполагает достаточно высокий уровень развития логического мышления. На людей, которые малоразвиты, порой невозможно логически воздействовать. Содержание и форма убеждения должны соответствовать уровню развития личности, его мышления. </a:t>
            </a:r>
            <a:endParaRPr lang="ru-RU" sz="2400" dirty="0" smtClean="0">
              <a:latin typeface="Times New Roman" pitchFamily="18" charset="0"/>
              <a:cs typeface="Times New Roman" pitchFamily="18" charset="0"/>
            </a:endParaRPr>
          </a:p>
          <a:p>
            <a:pPr marL="0" indent="360000">
              <a:lnSpc>
                <a:spcPct val="110000"/>
              </a:lnSpc>
              <a:spcBef>
                <a:spcPts val="0"/>
              </a:spcBef>
              <a:spcAft>
                <a:spcPts val="0"/>
              </a:spcAft>
              <a:buFont typeface="Wingdings" panose="05000000000000000000" pitchFamily="2" charset="2"/>
              <a:buChar char="v"/>
            </a:pPr>
            <a:r>
              <a:rPr lang="ru-RU" sz="2400" b="1" i="1" dirty="0" smtClean="0">
                <a:latin typeface="Times New Roman" pitchFamily="18" charset="0"/>
                <a:cs typeface="Times New Roman" pitchFamily="18" charset="0"/>
              </a:rPr>
              <a:t>Внушение (например, гипнотическое). </a:t>
            </a:r>
            <a:r>
              <a:rPr lang="ru-RU" sz="2400" dirty="0" smtClean="0">
                <a:latin typeface="Times New Roman" pitchFamily="18" charset="0"/>
                <a:cs typeface="Times New Roman" pitchFamily="18" charset="0"/>
              </a:rPr>
              <a:t>Основано </a:t>
            </a:r>
            <a:r>
              <a:rPr lang="ru-RU" sz="2400" dirty="0">
                <a:latin typeface="Times New Roman" pitchFamily="18" charset="0"/>
                <a:cs typeface="Times New Roman" pitchFamily="18" charset="0"/>
              </a:rPr>
              <a:t>на авторитетности источника информации, если внушающий не авторитетен, то внушение обречено на провал. Внушение носит вербальный характер, т.е. внушать можно только через </a:t>
            </a:r>
            <a:r>
              <a:rPr lang="ru-RU" sz="2400" dirty="0" smtClean="0">
                <a:latin typeface="Times New Roman" pitchFamily="18" charset="0"/>
                <a:cs typeface="Times New Roman" pitchFamily="18" charset="0"/>
              </a:rPr>
              <a:t>слова. </a:t>
            </a:r>
            <a:r>
              <a:rPr lang="ru-RU" sz="2400" dirty="0">
                <a:latin typeface="Times New Roman" pitchFamily="18" charset="0"/>
                <a:cs typeface="Times New Roman" pitchFamily="18" charset="0"/>
              </a:rPr>
              <a:t>Очень велика здесь роль интонации голоса (90%  эффективности зависит от интонации, которая выражает убедительность, авторитетность, значительность слов). </a:t>
            </a:r>
            <a:r>
              <a:rPr lang="ru-RU" sz="2400" b="1" dirty="0">
                <a:latin typeface="Times New Roman" pitchFamily="18" charset="0"/>
                <a:cs typeface="Times New Roman" pitchFamily="18" charset="0"/>
              </a:rPr>
              <a:t>Внушаемость - </a:t>
            </a:r>
            <a:r>
              <a:rPr lang="ru-RU" sz="2400" dirty="0">
                <a:latin typeface="Times New Roman" pitchFamily="18" charset="0"/>
                <a:cs typeface="Times New Roman" pitchFamily="18" charset="0"/>
              </a:rPr>
              <a:t>степень податливости внушению, способность к некритическому восприятию поступающей информации,  различна у разных людей. </a:t>
            </a:r>
            <a:endParaRPr lang="ru-RU" sz="2400" dirty="0" smtClean="0">
              <a:latin typeface="Times New Roman" pitchFamily="18" charset="0"/>
              <a:cs typeface="Times New Roman" pitchFamily="18" charset="0"/>
            </a:endParaRPr>
          </a:p>
          <a:p>
            <a:pPr marL="0" indent="360000">
              <a:lnSpc>
                <a:spcPct val="110000"/>
              </a:lnSpc>
              <a:spcBef>
                <a:spcPts val="0"/>
              </a:spcBef>
              <a:spcAft>
                <a:spcPts val="0"/>
              </a:spcAft>
              <a:buFont typeface="Wingdings" panose="05000000000000000000" pitchFamily="2" charset="2"/>
              <a:buChar char="v"/>
            </a:pPr>
            <a:r>
              <a:rPr lang="ru-RU" sz="2400" b="1" i="1" dirty="0">
                <a:latin typeface="Times New Roman" pitchFamily="18" charset="0"/>
                <a:cs typeface="Times New Roman" pitchFamily="18" charset="0"/>
              </a:rPr>
              <a:t>З</a:t>
            </a:r>
            <a:r>
              <a:rPr lang="ru-RU" sz="2400" b="1" i="1" dirty="0" smtClean="0">
                <a:latin typeface="Times New Roman" pitchFamily="18" charset="0"/>
                <a:cs typeface="Times New Roman" pitchFamily="18" charset="0"/>
              </a:rPr>
              <a:t>аражение (паникой</a:t>
            </a:r>
            <a:r>
              <a:rPr lang="ru-RU" sz="2400" b="1" i="1" dirty="0">
                <a:latin typeface="Times New Roman" pitchFamily="18" charset="0"/>
                <a:cs typeface="Times New Roman" pitchFamily="18" charset="0"/>
              </a:rPr>
              <a:t>, раздражением, смехом). </a:t>
            </a:r>
            <a:r>
              <a:rPr lang="ru-RU" sz="2400" dirty="0">
                <a:latin typeface="Times New Roman" pitchFamily="18" charset="0"/>
                <a:cs typeface="Times New Roman" pitchFamily="18" charset="0"/>
              </a:rPr>
              <a:t>Эффект зависит от степени интенсивности эмоционального состояния воздействующего человека (условно будем называть его оратором) и количества слушателей.</a:t>
            </a:r>
          </a:p>
          <a:p>
            <a:pPr marL="82296" indent="0">
              <a:buNone/>
            </a:pPr>
            <a:endParaRPr lang="ru-RU" sz="2400" b="1" dirty="0">
              <a:latin typeface="Times New Roman" pitchFamily="18" charset="0"/>
              <a:cs typeface="Times New Roman" pitchFamily="18" charset="0"/>
            </a:endParaRPr>
          </a:p>
        </p:txBody>
      </p:sp>
      <p:grpSp>
        <p:nvGrpSpPr>
          <p:cNvPr id="4" name="Group 6"/>
          <p:cNvGrpSpPr>
            <a:grpSpLocks/>
          </p:cNvGrpSpPr>
          <p:nvPr/>
        </p:nvGrpSpPr>
        <p:grpSpPr bwMode="auto">
          <a:xfrm>
            <a:off x="7884368" y="6370091"/>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12266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404664"/>
            <a:ext cx="7125113" cy="432047"/>
          </a:xfrm>
        </p:spPr>
        <p:txBody>
          <a:bodyPr>
            <a:normAutofit fontScale="90000"/>
          </a:bodyPr>
          <a:lstStyle/>
          <a:p>
            <a:pPr algn="ctr"/>
            <a:r>
              <a:rPr lang="ru-RU" sz="2800" b="1" dirty="0">
                <a:effectLst/>
                <a:latin typeface="Times New Roman" pitchFamily="18" charset="0"/>
                <a:cs typeface="Times New Roman" pitchFamily="18" charset="0"/>
              </a:rPr>
              <a:t>В качестве средств воздействия используются: </a:t>
            </a:r>
          </a:p>
        </p:txBody>
      </p:sp>
      <p:sp>
        <p:nvSpPr>
          <p:cNvPr id="3" name="Объект 2"/>
          <p:cNvSpPr>
            <a:spLocks noGrp="1"/>
          </p:cNvSpPr>
          <p:nvPr>
            <p:ph idx="1"/>
          </p:nvPr>
        </p:nvSpPr>
        <p:spPr>
          <a:xfrm>
            <a:off x="755576" y="908720"/>
            <a:ext cx="8208912" cy="5688632"/>
          </a:xfrm>
        </p:spPr>
        <p:txBody>
          <a:bodyPr>
            <a:normAutofit lnSpcReduction="10000"/>
          </a:bodyPr>
          <a:lstStyle/>
          <a:p>
            <a:pPr marL="0" indent="360000">
              <a:lnSpc>
                <a:spcPct val="110000"/>
              </a:lnSpc>
              <a:spcBef>
                <a:spcPts val="0"/>
              </a:spcBef>
              <a:spcAft>
                <a:spcPts val="0"/>
              </a:spcAft>
              <a:buFont typeface="Wingdings" panose="05000000000000000000" pitchFamily="2" charset="2"/>
              <a:buChar char="v"/>
            </a:pPr>
            <a:r>
              <a:rPr lang="ru-RU" sz="2000" b="1" i="1" dirty="0" smtClean="0">
                <a:latin typeface="Times New Roman" pitchFamily="18" charset="0"/>
                <a:cs typeface="Times New Roman" pitchFamily="18" charset="0"/>
              </a:rPr>
              <a:t>вербальная </a:t>
            </a:r>
            <a:r>
              <a:rPr lang="ru-RU" sz="2000" b="1" i="1" dirty="0">
                <a:latin typeface="Times New Roman" pitchFamily="18" charset="0"/>
                <a:cs typeface="Times New Roman" pitchFamily="18" charset="0"/>
              </a:rPr>
              <a:t>информация</a:t>
            </a:r>
            <a:r>
              <a:rPr lang="ru-RU" sz="2000" dirty="0">
                <a:latin typeface="Times New Roman" pitchFamily="18" charset="0"/>
                <a:cs typeface="Times New Roman" pitchFamily="18" charset="0"/>
              </a:rPr>
              <a:t>, слово, но следует учитывать, что значение и смысл слова могут быть разными для разных людей и оказывать разное воздействие (тут влияют уровень самооценки,  широта опыта, интеллектуальные способности, особенности характера и типа личности); </a:t>
            </a:r>
          </a:p>
          <a:p>
            <a:pPr marL="0" indent="360000">
              <a:lnSpc>
                <a:spcPct val="110000"/>
              </a:lnSpc>
              <a:spcBef>
                <a:spcPts val="0"/>
              </a:spcBef>
              <a:spcAft>
                <a:spcPts val="0"/>
              </a:spcAft>
              <a:buFont typeface="Wingdings" panose="05000000000000000000" pitchFamily="2" charset="2"/>
              <a:buChar char="v"/>
            </a:pPr>
            <a:r>
              <a:rPr lang="ru-RU" sz="2000" b="1" i="1" dirty="0" smtClean="0">
                <a:latin typeface="Times New Roman" pitchFamily="18" charset="0"/>
                <a:cs typeface="Times New Roman" pitchFamily="18" charset="0"/>
              </a:rPr>
              <a:t>невербальная </a:t>
            </a:r>
            <a:r>
              <a:rPr lang="ru-RU" sz="2000" b="1" i="1" dirty="0">
                <a:latin typeface="Times New Roman" pitchFamily="18" charset="0"/>
                <a:cs typeface="Times New Roman" pitchFamily="18" charset="0"/>
              </a:rPr>
              <a:t>информация </a:t>
            </a:r>
            <a:r>
              <a:rPr lang="ru-RU" sz="2000" dirty="0">
                <a:latin typeface="Times New Roman" pitchFamily="18" charset="0"/>
                <a:cs typeface="Times New Roman" pitchFamily="18" charset="0"/>
              </a:rPr>
              <a:t>(интонация речи, мимика, жесты, позы приобретают знаковый характер и влияют на настроение, поведение, степень доверия собеседника); </a:t>
            </a:r>
          </a:p>
          <a:p>
            <a:pPr marL="0" indent="360000">
              <a:lnSpc>
                <a:spcPct val="110000"/>
              </a:lnSpc>
              <a:spcBef>
                <a:spcPts val="0"/>
              </a:spcBef>
              <a:spcAft>
                <a:spcPts val="0"/>
              </a:spcAft>
              <a:buFont typeface="Wingdings" panose="05000000000000000000" pitchFamily="2" charset="2"/>
              <a:buChar char="v"/>
            </a:pPr>
            <a:r>
              <a:rPr lang="ru-RU" sz="2000" b="1" i="1" dirty="0" smtClean="0">
                <a:latin typeface="Times New Roman" pitchFamily="18" charset="0"/>
                <a:cs typeface="Times New Roman" pitchFamily="18" charset="0"/>
              </a:rPr>
              <a:t>вовлечение </a:t>
            </a:r>
            <a:r>
              <a:rPr lang="ru-RU" sz="2000" b="1" i="1" dirty="0">
                <a:latin typeface="Times New Roman" pitchFamily="18" charset="0"/>
                <a:cs typeface="Times New Roman" pitchFamily="18" charset="0"/>
              </a:rPr>
              <a:t>человека в специально организованную деятельность</a:t>
            </a:r>
            <a:r>
              <a:rPr lang="ru-RU" sz="2000" dirty="0">
                <a:latin typeface="Times New Roman" pitchFamily="18" charset="0"/>
                <a:cs typeface="Times New Roman" pitchFamily="18" charset="0"/>
              </a:rPr>
              <a:t>, ибо рамках любой деятельности человек занимает определенный статус и тем самым закрепляет определенный тип поведения (так, изменение статуса во взаимодействии приводит к изменению поведения, а также реальные переживания, связанные с реализацией определенной деятельности могут изменить человека, его состояние и поведение); </a:t>
            </a:r>
            <a:endParaRPr lang="ru-RU" sz="2000" dirty="0" smtClean="0">
              <a:latin typeface="Times New Roman" pitchFamily="18" charset="0"/>
              <a:cs typeface="Times New Roman" pitchFamily="18" charset="0"/>
            </a:endParaRPr>
          </a:p>
          <a:p>
            <a:pPr marL="0" indent="360000">
              <a:lnSpc>
                <a:spcPct val="110000"/>
              </a:lnSpc>
              <a:spcBef>
                <a:spcPts val="0"/>
              </a:spcBef>
              <a:spcAft>
                <a:spcPts val="0"/>
              </a:spcAft>
              <a:buFont typeface="Wingdings" panose="05000000000000000000" pitchFamily="2" charset="2"/>
              <a:buChar char="v"/>
            </a:pPr>
            <a:r>
              <a:rPr lang="ru-RU" sz="2000" b="1" i="1" dirty="0" smtClean="0">
                <a:latin typeface="Times New Roman" pitchFamily="18" charset="0"/>
                <a:cs typeface="Times New Roman" pitchFamily="18" charset="0"/>
              </a:rPr>
              <a:t>регуляция </a:t>
            </a:r>
            <a:r>
              <a:rPr lang="ru-RU" sz="2000" b="1" i="1" dirty="0">
                <a:latin typeface="Times New Roman" pitchFamily="18" charset="0"/>
                <a:cs typeface="Times New Roman" pitchFamily="18" charset="0"/>
              </a:rPr>
              <a:t>степени и уровня удовлетворения  потребности </a:t>
            </a:r>
            <a:r>
              <a:rPr lang="ru-RU" sz="2000" dirty="0">
                <a:latin typeface="Times New Roman" pitchFamily="18" charset="0"/>
                <a:cs typeface="Times New Roman" pitchFamily="18" charset="0"/>
              </a:rPr>
              <a:t>(если человек признает право за другим человеком или группой регулировать свой уровень </a:t>
            </a:r>
            <a:r>
              <a:rPr lang="ru-RU" sz="2000" dirty="0" smtClean="0">
                <a:latin typeface="Times New Roman" pitchFamily="18" charset="0"/>
                <a:cs typeface="Times New Roman" pitchFamily="18" charset="0"/>
              </a:rPr>
              <a:t>удовлетворения)</a:t>
            </a:r>
            <a:endParaRPr lang="ru-RU" sz="2000" dirty="0">
              <a:latin typeface="Times New Roman" pitchFamily="18" charset="0"/>
              <a:cs typeface="Times New Roman" pitchFamily="18" charset="0"/>
            </a:endParaRPr>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85340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836712"/>
            <a:ext cx="8640960" cy="720080"/>
          </a:xfrm>
        </p:spPr>
        <p:txBody>
          <a:bodyPr>
            <a:normAutofit fontScale="90000"/>
          </a:bodyPr>
          <a:lstStyle/>
          <a:p>
            <a:pPr algn="ctr"/>
            <a:r>
              <a:rPr lang="ru-RU" sz="2800" b="1" dirty="0">
                <a:effectLst/>
                <a:latin typeface="Times New Roman" pitchFamily="18" charset="0"/>
                <a:cs typeface="Times New Roman" pitchFamily="18" charset="0"/>
              </a:rPr>
              <a:t>Методы воздействия - совокупность приемов, реализующих воздействие </a:t>
            </a:r>
            <a:r>
              <a:rPr lang="ru-RU" sz="2800" b="1" dirty="0" smtClean="0">
                <a:effectLst/>
                <a:latin typeface="Times New Roman" pitchFamily="18" charset="0"/>
                <a:cs typeface="Times New Roman" pitchFamily="18" charset="0"/>
              </a:rPr>
              <a:t>на:</a:t>
            </a:r>
            <a:endParaRPr lang="ru-RU" sz="28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1340768"/>
            <a:ext cx="7890080" cy="5328592"/>
          </a:xfrm>
        </p:spPr>
        <p:txBody>
          <a:bodyPr>
            <a:normAutofit/>
          </a:bodyPr>
          <a:lstStyle/>
          <a:p>
            <a:pPr marL="0" indent="360000">
              <a:spcBef>
                <a:spcPts val="0"/>
              </a:spcBef>
              <a:buFont typeface="Wingdings" panose="05000000000000000000" pitchFamily="2" charset="2"/>
              <a:buChar char="v"/>
            </a:pPr>
            <a:r>
              <a:rPr lang="ru-RU" sz="2400" dirty="0" smtClean="0">
                <a:latin typeface="Times New Roman" pitchFamily="18" charset="0"/>
                <a:cs typeface="Times New Roman" pitchFamily="18" charset="0"/>
              </a:rPr>
              <a:t>потребности</a:t>
            </a:r>
            <a:r>
              <a:rPr lang="ru-RU" sz="2400" dirty="0">
                <a:latin typeface="Times New Roman" pitchFamily="18" charset="0"/>
                <a:cs typeface="Times New Roman" pitchFamily="18" charset="0"/>
              </a:rPr>
              <a:t>, интересы, склонности - т.е. источники мотивации  активности,  поведения человека;  </a:t>
            </a:r>
            <a:endParaRPr lang="ru-RU" sz="2400" dirty="0" smtClean="0">
              <a:latin typeface="Times New Roman" pitchFamily="18" charset="0"/>
              <a:cs typeface="Times New Roman" pitchFamily="18" charset="0"/>
            </a:endParaRPr>
          </a:p>
          <a:p>
            <a:pPr marL="0" indent="360000">
              <a:spcBef>
                <a:spcPts val="0"/>
              </a:spcBef>
              <a:buFont typeface="Wingdings" panose="05000000000000000000" pitchFamily="2" charset="2"/>
              <a:buChar char="v"/>
            </a:pPr>
            <a:endParaRPr lang="ru-RU" sz="2400" dirty="0">
              <a:latin typeface="Times New Roman" pitchFamily="18" charset="0"/>
              <a:cs typeface="Times New Roman" pitchFamily="18" charset="0"/>
            </a:endParaRPr>
          </a:p>
          <a:p>
            <a:pPr marL="0" indent="360000">
              <a:spcBef>
                <a:spcPts val="0"/>
              </a:spcBef>
              <a:buFont typeface="Wingdings" panose="05000000000000000000" pitchFamily="2" charset="2"/>
              <a:buChar char="v"/>
            </a:pPr>
            <a:r>
              <a:rPr lang="ru-RU" sz="2400" dirty="0" smtClean="0">
                <a:latin typeface="Times New Roman" pitchFamily="18" charset="0"/>
                <a:cs typeface="Times New Roman" pitchFamily="18" charset="0"/>
              </a:rPr>
              <a:t>на </a:t>
            </a:r>
            <a:r>
              <a:rPr lang="ru-RU" sz="2400" dirty="0">
                <a:latin typeface="Times New Roman" pitchFamily="18" charset="0"/>
                <a:cs typeface="Times New Roman" pitchFamily="18" charset="0"/>
              </a:rPr>
              <a:t>установки, групповые нормы, самооценки людей - т.е.  на те факторы, которые регулируют активность;  </a:t>
            </a:r>
            <a:endParaRPr lang="ru-RU" sz="2400" dirty="0" smtClean="0">
              <a:latin typeface="Times New Roman" pitchFamily="18" charset="0"/>
              <a:cs typeface="Times New Roman" pitchFamily="18" charset="0"/>
            </a:endParaRPr>
          </a:p>
          <a:p>
            <a:pPr marL="0" indent="0">
              <a:spcBef>
                <a:spcPts val="0"/>
              </a:spcBef>
              <a:buNone/>
            </a:pPr>
            <a:endParaRPr lang="ru-RU" sz="2400" dirty="0">
              <a:latin typeface="Times New Roman" pitchFamily="18" charset="0"/>
              <a:cs typeface="Times New Roman" pitchFamily="18" charset="0"/>
            </a:endParaRPr>
          </a:p>
          <a:p>
            <a:pPr marL="0" indent="360000">
              <a:spcBef>
                <a:spcPts val="0"/>
              </a:spcBef>
              <a:buFont typeface="Wingdings" panose="05000000000000000000" pitchFamily="2" charset="2"/>
              <a:buChar char="v"/>
            </a:pPr>
            <a:r>
              <a:rPr lang="ru-RU" sz="2400" dirty="0" smtClean="0">
                <a:latin typeface="Times New Roman" pitchFamily="18" charset="0"/>
                <a:cs typeface="Times New Roman" pitchFamily="18" charset="0"/>
              </a:rPr>
              <a:t>на </a:t>
            </a:r>
            <a:r>
              <a:rPr lang="ru-RU" sz="2400" dirty="0">
                <a:latin typeface="Times New Roman" pitchFamily="18" charset="0"/>
                <a:cs typeface="Times New Roman" pitchFamily="18" charset="0"/>
              </a:rPr>
              <a:t>состояния, в которых человек находится (тревога, возбужденность или депрессивность и т.п.) и которые изменяют его проведение.</a:t>
            </a:r>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46885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5008" y="116632"/>
            <a:ext cx="8928992" cy="620688"/>
          </a:xfrm>
        </p:spPr>
        <p:txBody>
          <a:bodyPr/>
          <a:lstStyle/>
          <a:p>
            <a:pPr lvl="0" algn="ctr"/>
            <a:r>
              <a:rPr lang="ru-RU" sz="2000" b="1" dirty="0"/>
              <a:t>Психологические особенности личности экстремиста: </a:t>
            </a:r>
            <a:r>
              <a:rPr lang="ru-RU" sz="2000" b="1" dirty="0" err="1"/>
              <a:t>гипперидентичность</a:t>
            </a:r>
            <a:r>
              <a:rPr lang="ru-RU" sz="2000" b="1" dirty="0"/>
              <a:t>, ксенофобия, </a:t>
            </a:r>
            <a:r>
              <a:rPr lang="ru-RU" sz="2000" b="1" dirty="0" err="1" smtClean="0"/>
              <a:t>антисеметизм</a:t>
            </a:r>
            <a:endParaRPr lang="ru-RU" sz="2000" dirty="0"/>
          </a:p>
        </p:txBody>
      </p:sp>
      <p:sp>
        <p:nvSpPr>
          <p:cNvPr id="3" name="Подзаголовок 2"/>
          <p:cNvSpPr>
            <a:spLocks noGrp="1"/>
          </p:cNvSpPr>
          <p:nvPr>
            <p:ph type="subTitle" idx="1"/>
          </p:nvPr>
        </p:nvSpPr>
        <p:spPr>
          <a:xfrm>
            <a:off x="179512" y="692696"/>
            <a:ext cx="8784976" cy="6048672"/>
          </a:xfrm>
        </p:spPr>
        <p:txBody>
          <a:bodyPr>
            <a:noAutofit/>
          </a:bodyPr>
          <a:lstStyle/>
          <a:p>
            <a:pPr indent="360000">
              <a:spcBef>
                <a:spcPts val="0"/>
              </a:spcBef>
              <a:spcAft>
                <a:spcPts val="0"/>
              </a:spcAft>
            </a:pPr>
            <a:r>
              <a:rPr lang="ru-RU" sz="1800" b="1" i="1" dirty="0">
                <a:latin typeface="Times New Roman" panose="02020603050405020304" pitchFamily="18" charset="0"/>
                <a:cs typeface="Times New Roman" panose="02020603050405020304" pitchFamily="18" charset="0"/>
              </a:rPr>
              <a:t>Идентичность </a:t>
            </a:r>
            <a:r>
              <a:rPr lang="ru-RU" sz="1800" dirty="0">
                <a:latin typeface="Times New Roman" panose="02020603050405020304" pitchFamily="18" charset="0"/>
                <a:cs typeface="Times New Roman" panose="02020603050405020304" pitchFamily="18" charset="0"/>
              </a:rPr>
              <a:t>состоит из представлений, эмоций, мотивов, знаний, ценностей, стереотипов, поведенческих схем, норм и стандартов, а также бессознательных образований</a:t>
            </a:r>
            <a:r>
              <a:rPr lang="ru-RU" sz="1800" dirty="0" smtClean="0">
                <a:latin typeface="Times New Roman" panose="02020603050405020304" pitchFamily="18" charset="0"/>
                <a:cs typeface="Times New Roman" panose="02020603050405020304" pitchFamily="18" charset="0"/>
              </a:rPr>
              <a:t>. </a:t>
            </a:r>
          </a:p>
          <a:p>
            <a:pPr indent="360000">
              <a:spcBef>
                <a:spcPts val="0"/>
              </a:spcBef>
              <a:spcAft>
                <a:spcPts val="0"/>
              </a:spcAft>
            </a:pPr>
            <a:r>
              <a:rPr lang="ru-RU" sz="1800" dirty="0" smtClean="0">
                <a:latin typeface="Times New Roman" panose="02020603050405020304" pitchFamily="18" charset="0"/>
                <a:cs typeface="Times New Roman" panose="02020603050405020304" pitchFamily="18" charset="0"/>
              </a:rPr>
              <a:t>В </a:t>
            </a:r>
            <a:r>
              <a:rPr lang="ru-RU" sz="1800" dirty="0">
                <a:latin typeface="Times New Roman" panose="02020603050405020304" pitchFamily="18" charset="0"/>
                <a:cs typeface="Times New Roman" panose="02020603050405020304" pitchFamily="18" charset="0"/>
              </a:rPr>
              <a:t>процессе формирования идентичности индивид осознает свою групповую принадлежность и свое положение в обществе, непрерывность своего существования в системе поколений и в контексте истории, принимает определенный образ жизни и подчиняется ему, научаясь соотносить свою индивидуальность с групповой системой ценностей и норм. Индивид ищет свое «Я» и почти всегда находит его в какой-нибудь группе. Поэтому идентичность это, с одной стороны, объединение, тождественность, общность, а с другой — отделение, противопоставление, конфронтация: Я и Другой, Мы и </a:t>
            </a:r>
            <a:r>
              <a:rPr lang="ru-RU" sz="1800" dirty="0" smtClean="0">
                <a:latin typeface="Times New Roman" panose="02020603050405020304" pitchFamily="18" charset="0"/>
                <a:cs typeface="Times New Roman" panose="02020603050405020304" pitchFamily="18" charset="0"/>
              </a:rPr>
              <a:t>Они.</a:t>
            </a:r>
          </a:p>
          <a:p>
            <a:pPr indent="360000">
              <a:spcBef>
                <a:spcPts val="0"/>
              </a:spcBef>
              <a:spcAft>
                <a:spcPts val="0"/>
              </a:spcAft>
            </a:pPr>
            <a:r>
              <a:rPr lang="ru-RU" sz="1800" dirty="0">
                <a:latin typeface="Times New Roman" panose="02020603050405020304" pitchFamily="18" charset="0"/>
                <a:cs typeface="Times New Roman" panose="02020603050405020304" pitchFamily="18" charset="0"/>
              </a:rPr>
              <a:t>В </a:t>
            </a:r>
            <a:r>
              <a:rPr lang="ru-RU" sz="1800" dirty="0" smtClean="0">
                <a:latin typeface="Times New Roman" panose="02020603050405020304" pitchFamily="18" charset="0"/>
                <a:cs typeface="Times New Roman" panose="02020603050405020304" pitchFamily="18" charset="0"/>
              </a:rPr>
              <a:t>рамках идентичности </a:t>
            </a:r>
            <a:r>
              <a:rPr lang="ru-RU" sz="1800" dirty="0">
                <a:latin typeface="Times New Roman" panose="02020603050405020304" pitchFamily="18" charset="0"/>
                <a:cs typeface="Times New Roman" panose="02020603050405020304" pitchFamily="18" charset="0"/>
              </a:rPr>
              <a:t>выделяются </a:t>
            </a:r>
            <a:r>
              <a:rPr lang="ru-RU" sz="1800" b="1" i="1" dirty="0">
                <a:latin typeface="Times New Roman" panose="02020603050405020304" pitchFamily="18" charset="0"/>
                <a:cs typeface="Times New Roman" panose="02020603050405020304" pitchFamily="18" charset="0"/>
              </a:rPr>
              <a:t>виды </a:t>
            </a:r>
            <a:r>
              <a:rPr lang="ru-RU" sz="1800" b="1" i="1" dirty="0" err="1">
                <a:latin typeface="Times New Roman" panose="02020603050405020304" pitchFamily="18" charset="0"/>
                <a:cs typeface="Times New Roman" panose="02020603050405020304" pitchFamily="18" charset="0"/>
              </a:rPr>
              <a:t>гиперидентичности</a:t>
            </a:r>
            <a:r>
              <a:rPr lang="ru-RU" sz="1800" dirty="0">
                <a:latin typeface="Times New Roman" panose="02020603050405020304" pitchFamily="18" charset="0"/>
                <a:cs typeface="Times New Roman" panose="02020603050405020304" pitchFamily="18" charset="0"/>
              </a:rPr>
              <a:t>, отличающиеся степенью отклонения от «нормы</a:t>
            </a:r>
            <a:r>
              <a:rPr lang="ru-RU" sz="1800" dirty="0" smtClean="0">
                <a:latin typeface="Times New Roman" panose="02020603050405020304" pitchFamily="18" charset="0"/>
                <a:cs typeface="Times New Roman" panose="02020603050405020304" pitchFamily="18" charset="0"/>
              </a:rPr>
              <a:t>»:</a:t>
            </a:r>
          </a:p>
          <a:p>
            <a:pPr indent="360000">
              <a:lnSpc>
                <a:spcPct val="110000"/>
              </a:lnSpc>
              <a:spcBef>
                <a:spcPts val="0"/>
              </a:spcBef>
              <a:spcAft>
                <a:spcPts val="0"/>
              </a:spcAft>
              <a:buFont typeface="Wingdings" panose="05000000000000000000" pitchFamily="2" charset="2"/>
              <a:buChar char="v"/>
            </a:pPr>
            <a:r>
              <a:rPr lang="ru-RU" sz="1800" i="1" dirty="0" err="1" smtClean="0">
                <a:latin typeface="Times New Roman" panose="02020603050405020304" pitchFamily="18" charset="0"/>
                <a:cs typeface="Times New Roman" panose="02020603050405020304" pitchFamily="18" charset="0"/>
              </a:rPr>
              <a:t>центричная</a:t>
            </a:r>
            <a:r>
              <a:rPr lang="ru-RU" sz="1800" i="1" dirty="0" smtClean="0">
                <a:latin typeface="Times New Roman" panose="02020603050405020304" pitchFamily="18" charset="0"/>
                <a:cs typeface="Times New Roman" panose="02020603050405020304" pitchFamily="18" charset="0"/>
              </a:rPr>
              <a:t> идентичность - </a:t>
            </a:r>
            <a:r>
              <a:rPr lang="ru-RU" sz="1800" dirty="0">
                <a:latin typeface="Times New Roman" panose="02020603050405020304" pitchFamily="18" charset="0"/>
                <a:cs typeface="Times New Roman" panose="02020603050405020304" pitchFamily="18" charset="0"/>
              </a:rPr>
              <a:t>присутствуют </a:t>
            </a:r>
            <a:r>
              <a:rPr lang="ru-RU" sz="1800" dirty="0" smtClean="0">
                <a:latin typeface="Times New Roman" panose="02020603050405020304" pitchFamily="18" charset="0"/>
                <a:cs typeface="Times New Roman" panose="02020603050405020304" pitchFamily="18" charset="0"/>
              </a:rPr>
              <a:t>элементы замкнутости - </a:t>
            </a:r>
            <a:r>
              <a:rPr lang="ru-RU" sz="1800" b="1" i="1" dirty="0">
                <a:latin typeface="Times New Roman" panose="02020603050405020304" pitchFamily="18" charset="0"/>
                <a:cs typeface="Times New Roman" panose="02020603050405020304" pitchFamily="18" charset="0"/>
              </a:rPr>
              <a:t>эмоциональной сфере </a:t>
            </a:r>
            <a:r>
              <a:rPr lang="ru-RU" sz="1800" dirty="0">
                <a:latin typeface="Times New Roman" panose="02020603050405020304" pitchFamily="18" charset="0"/>
                <a:cs typeface="Times New Roman" panose="02020603050405020304" pitchFamily="18" charset="0"/>
              </a:rPr>
              <a:t>присутствуют элементы страха, беспокойства, напряженности. В </a:t>
            </a:r>
            <a:r>
              <a:rPr lang="ru-RU" sz="1800" b="1" i="1" dirty="0">
                <a:latin typeface="Times New Roman" panose="02020603050405020304" pitchFamily="18" charset="0"/>
                <a:cs typeface="Times New Roman" panose="02020603050405020304" pitchFamily="18" charset="0"/>
              </a:rPr>
              <a:t>когнитивной сфере </a:t>
            </a:r>
            <a:r>
              <a:rPr lang="ru-RU" sz="1800" dirty="0">
                <a:latin typeface="Times New Roman" panose="02020603050405020304" pitchFamily="18" charset="0"/>
                <a:cs typeface="Times New Roman" panose="02020603050405020304" pitchFamily="18" charset="0"/>
              </a:rPr>
              <a:t>разделяются лозунги типа: “Все для нации, и ничего против нации</a:t>
            </a:r>
            <a:r>
              <a:rPr lang="ru-RU" sz="1800" dirty="0" smtClean="0">
                <a:latin typeface="Times New Roman" panose="02020603050405020304" pitchFamily="18" charset="0"/>
                <a:cs typeface="Times New Roman" panose="02020603050405020304" pitchFamily="18" charset="0"/>
              </a:rPr>
              <a:t>”»</a:t>
            </a:r>
          </a:p>
          <a:p>
            <a:pPr indent="360000">
              <a:lnSpc>
                <a:spcPct val="110000"/>
              </a:lnSpc>
              <a:spcBef>
                <a:spcPts val="0"/>
              </a:spcBef>
              <a:spcAft>
                <a:spcPts val="0"/>
              </a:spcAft>
              <a:buFont typeface="Wingdings" panose="05000000000000000000" pitchFamily="2" charset="2"/>
              <a:buChar char="v"/>
            </a:pPr>
            <a:r>
              <a:rPr lang="ru-RU" sz="1800" i="1" dirty="0" smtClean="0">
                <a:latin typeface="Times New Roman" panose="02020603050405020304" pitchFamily="18" charset="0"/>
                <a:cs typeface="Times New Roman" panose="02020603050405020304" pitchFamily="18" charset="0"/>
              </a:rPr>
              <a:t>доминирующая идентичность - </a:t>
            </a:r>
            <a:r>
              <a:rPr lang="ru-RU" sz="1800" dirty="0">
                <a:latin typeface="Times New Roman" panose="02020603050405020304" pitchFamily="18" charset="0"/>
                <a:cs typeface="Times New Roman" panose="02020603050405020304" pitchFamily="18" charset="0"/>
              </a:rPr>
              <a:t>признанием “прав народа” выше “прав человека</a:t>
            </a:r>
            <a:r>
              <a:rPr lang="ru-RU" sz="1800" dirty="0" smtClean="0">
                <a:latin typeface="Times New Roman" panose="02020603050405020304" pitchFamily="18" charset="0"/>
                <a:cs typeface="Times New Roman" panose="02020603050405020304" pitchFamily="18" charset="0"/>
              </a:rPr>
              <a:t>”;</a:t>
            </a:r>
          </a:p>
          <a:p>
            <a:pPr indent="360000">
              <a:lnSpc>
                <a:spcPct val="110000"/>
              </a:lnSpc>
              <a:spcBef>
                <a:spcPts val="0"/>
              </a:spcBef>
              <a:spcAft>
                <a:spcPts val="0"/>
              </a:spcAft>
              <a:buFont typeface="Wingdings" panose="05000000000000000000" pitchFamily="2" charset="2"/>
              <a:buChar char="v"/>
            </a:pPr>
            <a:r>
              <a:rPr lang="ru-RU" sz="1800" i="1" dirty="0">
                <a:latin typeface="Times New Roman" panose="02020603050405020304" pitchFamily="18" charset="0"/>
                <a:cs typeface="Times New Roman" panose="02020603050405020304" pitchFamily="18" charset="0"/>
              </a:rPr>
              <a:t>этнический </a:t>
            </a:r>
            <a:r>
              <a:rPr lang="ru-RU" sz="1800" i="1" dirty="0" smtClean="0">
                <a:latin typeface="Times New Roman" panose="02020603050405020304" pitchFamily="18" charset="0"/>
                <a:cs typeface="Times New Roman" panose="02020603050405020304" pitchFamily="18" charset="0"/>
              </a:rPr>
              <a:t>фанатизм</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абсолютное доминирование этнических интересов и </a:t>
            </a:r>
            <a:r>
              <a:rPr lang="ru-RU" sz="1800" dirty="0" smtClean="0">
                <a:latin typeface="Times New Roman" panose="02020603050405020304" pitchFamily="18" charset="0"/>
                <a:cs typeface="Times New Roman" panose="02020603050405020304" pitchFamily="18" charset="0"/>
              </a:rPr>
              <a:t>целей.</a:t>
            </a:r>
          </a:p>
          <a:p>
            <a:pPr indent="360000">
              <a:lnSpc>
                <a:spcPct val="110000"/>
              </a:lnSpc>
              <a:spcBef>
                <a:spcPts val="0"/>
              </a:spcBef>
              <a:spcAft>
                <a:spcPts val="0"/>
              </a:spcAft>
            </a:pPr>
            <a:r>
              <a:rPr lang="ru-RU" sz="1800" b="1" i="1" dirty="0" err="1">
                <a:latin typeface="Times New Roman" panose="02020603050405020304" pitchFamily="18" charset="0"/>
                <a:cs typeface="Times New Roman" panose="02020603050405020304" pitchFamily="18" charset="0"/>
              </a:rPr>
              <a:t>Гиперидентичность</a:t>
            </a:r>
            <a:r>
              <a:rPr lang="ru-RU" sz="1800" dirty="0">
                <a:latin typeface="Times New Roman" panose="02020603050405020304" pitchFamily="18" charset="0"/>
                <a:cs typeface="Times New Roman" panose="02020603050405020304" pitchFamily="18" charset="0"/>
              </a:rPr>
              <a:t> – стремление расширить границы личности до размеров социальной группы, национальности, расы, религии. Является реакцией на психологическое насилие или нарушением в процессе </a:t>
            </a:r>
            <a:r>
              <a:rPr lang="ru-RU" sz="1800" dirty="0" err="1">
                <a:latin typeface="Times New Roman" panose="02020603050405020304" pitchFamily="18" charset="0"/>
                <a:cs typeface="Times New Roman" panose="02020603050405020304" pitchFamily="18" charset="0"/>
              </a:rPr>
              <a:t>индивидуации</a:t>
            </a:r>
            <a:r>
              <a:rPr lang="ru-RU" sz="1800" dirty="0">
                <a:latin typeface="Times New Roman" panose="02020603050405020304" pitchFamily="18" charset="0"/>
                <a:cs typeface="Times New Roman" panose="02020603050405020304" pitchFamily="18" charset="0"/>
              </a:rPr>
              <a:t>. </a:t>
            </a:r>
          </a:p>
          <a:p>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853461" y="628277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79386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16633"/>
            <a:ext cx="8856984" cy="648071"/>
          </a:xfrm>
        </p:spPr>
        <p:txBody>
          <a:bodyPr/>
          <a:lstStyle/>
          <a:p>
            <a:pPr algn="ctr"/>
            <a:r>
              <a:rPr lang="ru-RU" sz="2000" b="1" dirty="0"/>
              <a:t>Психологические особенности личности экстремиста: </a:t>
            </a:r>
            <a:r>
              <a:rPr lang="ru-RU" sz="2000" b="1" dirty="0" err="1"/>
              <a:t>гипперидентичность</a:t>
            </a:r>
            <a:r>
              <a:rPr lang="ru-RU" sz="2000" b="1" dirty="0"/>
              <a:t>, ксенофобия, </a:t>
            </a:r>
            <a:r>
              <a:rPr lang="ru-RU" sz="2000" b="1" dirty="0" err="1"/>
              <a:t>антисеметизм</a:t>
            </a:r>
            <a:endParaRPr lang="ru-RU" sz="2000" dirty="0"/>
          </a:p>
        </p:txBody>
      </p:sp>
      <p:sp>
        <p:nvSpPr>
          <p:cNvPr id="3" name="Подзаголовок 2"/>
          <p:cNvSpPr>
            <a:spLocks noGrp="1"/>
          </p:cNvSpPr>
          <p:nvPr>
            <p:ph type="subTitle" idx="1"/>
          </p:nvPr>
        </p:nvSpPr>
        <p:spPr>
          <a:xfrm>
            <a:off x="251520" y="908720"/>
            <a:ext cx="8712968" cy="5544616"/>
          </a:xfrm>
        </p:spPr>
        <p:txBody>
          <a:bodyPr>
            <a:normAutofit fontScale="85000" lnSpcReduction="20000"/>
          </a:bodyPr>
          <a:lstStyle/>
          <a:p>
            <a:pPr indent="360000">
              <a:lnSpc>
                <a:spcPct val="120000"/>
              </a:lnSpc>
              <a:spcBef>
                <a:spcPts val="0"/>
              </a:spcBef>
              <a:spcAft>
                <a:spcPts val="0"/>
              </a:spcAft>
            </a:pPr>
            <a:r>
              <a:rPr lang="ru-RU" b="1" i="1" dirty="0"/>
              <a:t>ксенофобия</a:t>
            </a:r>
            <a:r>
              <a:rPr lang="ru-RU" dirty="0"/>
              <a:t> — это «страх или ненависть к незнакомцам, или иностранцам, или к тому, что странно или </a:t>
            </a:r>
            <a:r>
              <a:rPr lang="ru-RU" dirty="0" smtClean="0"/>
              <a:t>чуждо.</a:t>
            </a:r>
          </a:p>
          <a:p>
            <a:r>
              <a:rPr lang="ru-RU" b="1" i="1" dirty="0" smtClean="0"/>
              <a:t>виды ксенофобии</a:t>
            </a:r>
            <a:r>
              <a:rPr lang="ru-RU" dirty="0" smtClean="0"/>
              <a:t>:</a:t>
            </a:r>
            <a:endParaRPr lang="ru-RU" dirty="0"/>
          </a:p>
          <a:p>
            <a:pPr lvl="0" indent="360000">
              <a:lnSpc>
                <a:spcPct val="120000"/>
              </a:lnSpc>
              <a:spcBef>
                <a:spcPts val="0"/>
              </a:spcBef>
              <a:spcAft>
                <a:spcPts val="0"/>
              </a:spcAft>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расовые и этнические фобии (</a:t>
            </a:r>
            <a:r>
              <a:rPr lang="ru-RU" b="1" i="1" dirty="0">
                <a:latin typeface="Times New Roman" panose="02020603050405020304" pitchFamily="18" charset="0"/>
                <a:cs typeface="Times New Roman" panose="02020603050405020304" pitchFamily="18" charset="0"/>
              </a:rPr>
              <a:t>этнофобии</a:t>
            </a:r>
            <a:r>
              <a:rPr lang="ru-RU" b="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определяющие предубеждение и дискриминацию по отношению к лицам другой расы или этнической группы (например, белый и черный расизм, антисемитизм</a:t>
            </a:r>
            <a:r>
              <a:rPr lang="ru-RU" dirty="0" smtClean="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синофобия</a:t>
            </a:r>
            <a:r>
              <a:rPr lang="ru-RU" dirty="0">
                <a:latin typeface="Times New Roman" panose="02020603050405020304" pitchFamily="18" charset="0"/>
                <a:cs typeface="Times New Roman" panose="02020603050405020304" pitchFamily="18" charset="0"/>
              </a:rPr>
              <a:t> — фобия по отношению к китайцам, и др</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lvl="0" indent="360000">
              <a:lnSpc>
                <a:spcPct val="120000"/>
              </a:lnSpc>
              <a:spcBef>
                <a:spcPts val="0"/>
              </a:spcBef>
              <a:spcAft>
                <a:spcPts val="0"/>
              </a:spcAft>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религиозные фобии, определяющие страх и предубеждение по отношению к приверженцам различных религиозных ориентаций (например, </a:t>
            </a:r>
            <a:r>
              <a:rPr lang="ru-RU" b="1" i="1" dirty="0" err="1">
                <a:latin typeface="Times New Roman" panose="02020603050405020304" pitchFamily="18" charset="0"/>
                <a:cs typeface="Times New Roman" panose="02020603050405020304" pitchFamily="18" charset="0"/>
              </a:rPr>
              <a:t>исламофобия</a:t>
            </a:r>
            <a:r>
              <a:rPr lang="ru-RU" dirty="0">
                <a:latin typeface="Times New Roman" panose="02020603050405020304" pitchFamily="18" charset="0"/>
                <a:cs typeface="Times New Roman" panose="02020603050405020304" pitchFamily="18" charset="0"/>
              </a:rPr>
              <a:t>, фобии по отношению к представителям различных религиозных культов);</a:t>
            </a:r>
          </a:p>
          <a:p>
            <a:pPr indent="360000">
              <a:lnSpc>
                <a:spcPct val="120000"/>
              </a:lnSpc>
              <a:spcBef>
                <a:spcPts val="0"/>
              </a:spcBef>
              <a:spcAft>
                <a:spcPts val="0"/>
              </a:spcAft>
              <a:buFont typeface="Wingdings" panose="05000000000000000000" pitchFamily="2" charset="2"/>
              <a:buChar char="v"/>
            </a:pPr>
            <a:r>
              <a:rPr lang="ru-RU" dirty="0">
                <a:latin typeface="Times New Roman" panose="02020603050405020304" pitchFamily="18" charset="0"/>
                <a:cs typeface="Times New Roman" panose="02020603050405020304" pitchFamily="18" charset="0"/>
              </a:rPr>
              <a:t>фобии по отношению к группам, отличающимся по социальным, культурным, материальным и физическим признакам</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например, </a:t>
            </a:r>
            <a:r>
              <a:rPr lang="ru-RU" b="1" i="1" dirty="0" err="1">
                <a:latin typeface="Times New Roman" panose="02020603050405020304" pitchFamily="18" charset="0"/>
                <a:cs typeface="Times New Roman" panose="02020603050405020304" pitchFamily="18" charset="0"/>
              </a:rPr>
              <a:t>мигрантофобия</a:t>
            </a:r>
            <a:r>
              <a:rPr lang="ru-RU" dirty="0">
                <a:latin typeface="Times New Roman" panose="02020603050405020304" pitchFamily="18" charset="0"/>
                <a:cs typeface="Times New Roman" panose="02020603050405020304" pitchFamily="18" charset="0"/>
              </a:rPr>
              <a:t> — предубеждение и дискриминация против беженцев, вынужденных переселенцев, лиц, ищущих убежище; </a:t>
            </a:r>
            <a:r>
              <a:rPr lang="ru-RU" b="1" i="1" dirty="0" err="1">
                <a:latin typeface="Times New Roman" panose="02020603050405020304" pitchFamily="18" charset="0"/>
                <a:cs typeface="Times New Roman" panose="02020603050405020304" pitchFamily="18" charset="0"/>
              </a:rPr>
              <a:t>гандикапизм</a:t>
            </a:r>
            <a:r>
              <a:rPr lang="ru-RU" dirty="0">
                <a:latin typeface="Times New Roman" panose="02020603050405020304" pitchFamily="18" charset="0"/>
                <a:cs typeface="Times New Roman" panose="02020603050405020304" pitchFamily="18" charset="0"/>
              </a:rPr>
              <a:t> — фобия и предубеждение против индивидов с физическими ограничениями (физические недостатки, увечья и др.); </a:t>
            </a:r>
            <a:r>
              <a:rPr lang="ru-RU" b="1" i="1" dirty="0" err="1">
                <a:latin typeface="Times New Roman" panose="02020603050405020304" pitchFamily="18" charset="0"/>
                <a:cs typeface="Times New Roman" panose="02020603050405020304" pitchFamily="18" charset="0"/>
              </a:rPr>
              <a:t>эйджизм</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предубеждения и дискриминация, вызванные возрастом человека; </a:t>
            </a:r>
            <a:r>
              <a:rPr lang="ru-RU" i="1" dirty="0">
                <a:latin typeface="Times New Roman" panose="02020603050405020304" pitchFamily="18" charset="0"/>
                <a:cs typeface="Times New Roman" panose="02020603050405020304" pitchFamily="18" charset="0"/>
              </a:rPr>
              <a:t>сексизм</a:t>
            </a:r>
            <a:r>
              <a:rPr lang="ru-RU" dirty="0">
                <a:latin typeface="Times New Roman" panose="02020603050405020304" pitchFamily="18" charset="0"/>
                <a:cs typeface="Times New Roman" panose="02020603050405020304" pitchFamily="18" charset="0"/>
              </a:rPr>
              <a:t> — предубежденность и дискриминация на основе половой принадлежности и многие другие. </a:t>
            </a:r>
            <a:endParaRPr lang="ru-RU" dirty="0" smtClean="0">
              <a:latin typeface="Times New Roman" panose="02020603050405020304" pitchFamily="18" charset="0"/>
              <a:cs typeface="Times New Roman" panose="02020603050405020304" pitchFamily="18" charset="0"/>
            </a:endParaRPr>
          </a:p>
          <a:p>
            <a:pPr indent="360000">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Особенно </a:t>
            </a:r>
            <a:r>
              <a:rPr lang="ru-RU" dirty="0">
                <a:latin typeface="Times New Roman" panose="02020603050405020304" pitchFamily="18" charset="0"/>
                <a:cs typeface="Times New Roman" panose="02020603050405020304" pitchFamily="18" charset="0"/>
              </a:rPr>
              <a:t>число таких предубеждений расширяется в кризисных социальных ситуациях, когда ксенофобия приобретает массовый характер.</a:t>
            </a:r>
          </a:p>
          <a:p>
            <a:pPr lvl="0"/>
            <a:endParaRPr lang="ru-RU" dirty="0"/>
          </a:p>
          <a:p>
            <a:endParaRPr lang="ru-RU" dirty="0"/>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24698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16633"/>
            <a:ext cx="8640960" cy="648072"/>
          </a:xfrm>
        </p:spPr>
        <p:txBody>
          <a:bodyPr/>
          <a:lstStyle/>
          <a:p>
            <a:pPr algn="ctr"/>
            <a:r>
              <a:rPr lang="ru-RU" sz="2000" b="1" dirty="0"/>
              <a:t>Психологические особенности личности экстремиста: </a:t>
            </a:r>
            <a:r>
              <a:rPr lang="ru-RU" sz="2000" b="1" dirty="0" err="1"/>
              <a:t>гипперидентичность</a:t>
            </a:r>
            <a:r>
              <a:rPr lang="ru-RU" sz="2000" b="1" dirty="0"/>
              <a:t>, ксенофобия, </a:t>
            </a:r>
            <a:r>
              <a:rPr lang="ru-RU" sz="2000" b="1" dirty="0" err="1"/>
              <a:t>антисеметизм</a:t>
            </a:r>
            <a:endParaRPr lang="ru-RU" sz="2000" dirty="0"/>
          </a:p>
        </p:txBody>
      </p:sp>
      <p:sp>
        <p:nvSpPr>
          <p:cNvPr id="3" name="Подзаголовок 2"/>
          <p:cNvSpPr>
            <a:spLocks noGrp="1"/>
          </p:cNvSpPr>
          <p:nvPr>
            <p:ph type="subTitle" idx="1"/>
          </p:nvPr>
        </p:nvSpPr>
        <p:spPr>
          <a:xfrm>
            <a:off x="395536" y="980728"/>
            <a:ext cx="8352928" cy="5544616"/>
          </a:xfrm>
        </p:spPr>
        <p:txBody>
          <a:bodyPr>
            <a:normAutofit lnSpcReduction="10000"/>
          </a:bodyPr>
          <a:lstStyle/>
          <a:p>
            <a:pPr indent="360000">
              <a:spcBef>
                <a:spcPts val="0"/>
              </a:spcBef>
              <a:spcAft>
                <a:spcPts val="0"/>
              </a:spcAft>
            </a:pPr>
            <a:r>
              <a:rPr lang="ru-RU" b="1" i="1" dirty="0">
                <a:latin typeface="Times New Roman" panose="02020603050405020304" pitchFamily="18" charset="0"/>
                <a:cs typeface="Times New Roman" panose="02020603050405020304" pitchFamily="18" charset="0"/>
              </a:rPr>
              <a:t>Антисемитиз</a:t>
            </a:r>
            <a:r>
              <a:rPr lang="ru-RU" dirty="0">
                <a:latin typeface="Times New Roman" panose="02020603050405020304" pitchFamily="18" charset="0"/>
                <a:cs typeface="Times New Roman" panose="02020603050405020304" pitchFamily="18" charset="0"/>
              </a:rPr>
              <a:t>м — разновидность расизма, выражающаяся в разжигании ненависти к евреям, ограничении территории их расселения и получения высшего образования, в ущемлении других гражданских прав.</a:t>
            </a:r>
          </a:p>
          <a:p>
            <a:pPr indent="360000">
              <a:spcBef>
                <a:spcPts val="0"/>
              </a:spcBef>
              <a:spcAft>
                <a:spcPts val="0"/>
              </a:spcAft>
            </a:pPr>
            <a:r>
              <a:rPr lang="ru-RU" dirty="0">
                <a:latin typeface="Times New Roman" panose="02020603050405020304" pitchFamily="18" charset="0"/>
                <a:cs typeface="Times New Roman" panose="02020603050405020304" pitchFamily="18" charset="0"/>
              </a:rPr>
              <a:t>Слово </a:t>
            </a:r>
            <a:r>
              <a:rPr lang="ru-RU" b="1" i="1" dirty="0">
                <a:latin typeface="Times New Roman" panose="02020603050405020304" pitchFamily="18" charset="0"/>
                <a:cs typeface="Times New Roman" panose="02020603050405020304" pitchFamily="18" charset="0"/>
              </a:rPr>
              <a:t>антисемитиз</a:t>
            </a:r>
            <a:r>
              <a:rPr lang="ru-RU" i="1" dirty="0">
                <a:latin typeface="Times New Roman" panose="02020603050405020304" pitchFamily="18" charset="0"/>
                <a:cs typeface="Times New Roman" panose="02020603050405020304" pitchFamily="18" charset="0"/>
              </a:rPr>
              <a:t>м </a:t>
            </a:r>
            <a:r>
              <a:rPr lang="ru-RU" dirty="0">
                <a:latin typeface="Times New Roman" panose="02020603050405020304" pitchFamily="18" charset="0"/>
                <a:cs typeface="Times New Roman" panose="02020603050405020304" pitchFamily="18" charset="0"/>
              </a:rPr>
              <a:t>означает предубеждение против евреев или ненависть к ним. </a:t>
            </a:r>
            <a:r>
              <a:rPr lang="ru-RU" b="1" i="1" dirty="0">
                <a:latin typeface="Times New Roman" panose="02020603050405020304" pitchFamily="18" charset="0"/>
                <a:cs typeface="Times New Roman" panose="02020603050405020304" pitchFamily="18" charset="0"/>
              </a:rPr>
              <a:t>Холокост </a:t>
            </a:r>
            <a:r>
              <a:rPr lang="ru-RU" dirty="0">
                <a:latin typeface="Times New Roman" panose="02020603050405020304" pitchFamily="18" charset="0"/>
                <a:cs typeface="Times New Roman" panose="02020603050405020304" pitchFamily="18" charset="0"/>
              </a:rPr>
              <a:t>— проводившееся на государственном уровне преследование и истребление евреев германскими нацистами и их союзниками в период с 1933 по 1945 год — является самым значительным проявлением антисемитизма в истории</a:t>
            </a:r>
            <a:r>
              <a:rPr lang="ru-RU" dirty="0" smtClean="0">
                <a:latin typeface="Times New Roman" panose="02020603050405020304" pitchFamily="18" charset="0"/>
                <a:cs typeface="Times New Roman" panose="02020603050405020304" pitchFamily="18" charset="0"/>
              </a:rPr>
              <a:t>.</a:t>
            </a:r>
          </a:p>
          <a:p>
            <a:pPr indent="360000">
              <a:spcBef>
                <a:spcPts val="0"/>
              </a:spcBef>
              <a:spcAft>
                <a:spcPts val="0"/>
              </a:spcAft>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 1879 году немецкий журналист </a:t>
            </a:r>
            <a:r>
              <a:rPr lang="ru-RU" b="1" i="1" dirty="0">
                <a:latin typeface="Times New Roman" panose="02020603050405020304" pitchFamily="18" charset="0"/>
                <a:cs typeface="Times New Roman" panose="02020603050405020304" pitchFamily="18" charset="0"/>
              </a:rPr>
              <a:t>Вильгельм </a:t>
            </a:r>
            <a:r>
              <a:rPr lang="ru-RU" b="1" i="1" dirty="0" err="1">
                <a:latin typeface="Times New Roman" panose="02020603050405020304" pitchFamily="18" charset="0"/>
                <a:cs typeface="Times New Roman" panose="02020603050405020304" pitchFamily="18" charset="0"/>
              </a:rPr>
              <a:t>Марр</a:t>
            </a:r>
            <a:r>
              <a:rPr lang="ru-RU" b="1"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ввел в оборот термин </a:t>
            </a:r>
            <a:r>
              <a:rPr lang="ru-RU" b="1" i="1" dirty="0">
                <a:latin typeface="Times New Roman" panose="02020603050405020304" pitchFamily="18" charset="0"/>
                <a:cs typeface="Times New Roman" panose="02020603050405020304" pitchFamily="18" charset="0"/>
              </a:rPr>
              <a:t>антисемитизм</a:t>
            </a:r>
            <a:r>
              <a:rPr lang="ru-RU" dirty="0">
                <a:latin typeface="Times New Roman" panose="02020603050405020304" pitchFamily="18" charset="0"/>
                <a:cs typeface="Times New Roman" panose="02020603050405020304" pitchFamily="18" charset="0"/>
              </a:rPr>
              <a:t>, означающий ненависть к евреям, а также к различным либеральным, космополитическим и интернациональным политическим движениям и идеям восемнадцатого и девятнадцатого веков, которые обычно ассоциируют с евреями. В список этих движений и идей входят равные гражданские права, конституционная демократия, </a:t>
            </a:r>
            <a:r>
              <a:rPr lang="ru-RU" dirty="0" smtClean="0">
                <a:latin typeface="Times New Roman" panose="02020603050405020304" pitchFamily="18" charset="0"/>
                <a:cs typeface="Times New Roman" panose="02020603050405020304" pitchFamily="18" charset="0"/>
              </a:rPr>
              <a:t>свободная </a:t>
            </a:r>
            <a:r>
              <a:rPr lang="ru-RU" dirty="0">
                <a:latin typeface="Times New Roman" panose="02020603050405020304" pitchFamily="18" charset="0"/>
                <a:cs typeface="Times New Roman" panose="02020603050405020304" pitchFamily="18" charset="0"/>
              </a:rPr>
              <a:t>торговля, социализм, финансовый капитализм и пацифизм</a:t>
            </a:r>
            <a:r>
              <a:rPr lang="ru-RU" dirty="0" smtClean="0">
                <a:latin typeface="Times New Roman" panose="02020603050405020304" pitchFamily="18" charset="0"/>
                <a:cs typeface="Times New Roman" panose="02020603050405020304" pitchFamily="18" charset="0"/>
              </a:rPr>
              <a:t>.</a:t>
            </a:r>
          </a:p>
          <a:p>
            <a:pPr indent="360000">
              <a:spcBef>
                <a:spcPts val="0"/>
              </a:spcBef>
              <a:spcAft>
                <a:spcPts val="0"/>
              </a:spcAft>
            </a:pPr>
            <a:endParaRPr lang="ru-RU" dirty="0" smtClean="0">
              <a:latin typeface="Times New Roman" panose="02020603050405020304" pitchFamily="18" charset="0"/>
              <a:cs typeface="Times New Roman" panose="02020603050405020304" pitchFamily="18" charset="0"/>
            </a:endParaRPr>
          </a:p>
          <a:p>
            <a:pPr indent="360000">
              <a:spcBef>
                <a:spcPts val="0"/>
              </a:spcBef>
              <a:spcAft>
                <a:spcPts val="0"/>
              </a:spcAft>
            </a:pPr>
            <a:endParaRPr lang="ru-RU" dirty="0" smtClean="0">
              <a:latin typeface="Times New Roman" panose="02020603050405020304" pitchFamily="18" charset="0"/>
              <a:cs typeface="Times New Roman" panose="02020603050405020304" pitchFamily="18" charset="0"/>
            </a:endParaRPr>
          </a:p>
          <a:p>
            <a:pPr indent="360000">
              <a:spcBef>
                <a:spcPts val="0"/>
              </a:spcBef>
              <a:spcAft>
                <a:spcPts val="0"/>
              </a:spcAft>
            </a:pPr>
            <a:endParaRPr lang="ru-RU" u="sng" dirty="0" smtClean="0">
              <a:latin typeface="Times New Roman" panose="02020603050405020304" pitchFamily="18" charset="0"/>
              <a:cs typeface="Times New Roman" panose="02020603050405020304" pitchFamily="18" charset="0"/>
            </a:endParaRPr>
          </a:p>
          <a:p>
            <a:pPr indent="360000">
              <a:spcBef>
                <a:spcPts val="0"/>
              </a:spcBef>
              <a:spcAft>
                <a:spcPts val="0"/>
              </a:spcAft>
            </a:pPr>
            <a:r>
              <a:rPr lang="ru-RU" u="sng" dirty="0" smtClean="0">
                <a:latin typeface="Times New Roman" panose="02020603050405020304" pitchFamily="18" charset="0"/>
                <a:cs typeface="Times New Roman" panose="02020603050405020304" pitchFamily="18" charset="0"/>
              </a:rPr>
              <a:t>*****</a:t>
            </a:r>
          </a:p>
          <a:p>
            <a:pPr indent="360000">
              <a:spcBef>
                <a:spcPts val="0"/>
              </a:spcBef>
              <a:spcAft>
                <a:spcPts val="0"/>
              </a:spcAft>
            </a:pPr>
            <a:r>
              <a:rPr lang="ru-RU" sz="1400" u="sng" dirty="0" smtClean="0">
                <a:latin typeface="Times New Roman" panose="02020603050405020304" pitchFamily="18" charset="0"/>
                <a:cs typeface="Times New Roman" panose="02020603050405020304" pitchFamily="18" charset="0"/>
              </a:rPr>
              <a:t>Пацифизм - </a:t>
            </a:r>
            <a:r>
              <a:rPr lang="ru-RU" sz="1400" dirty="0">
                <a:latin typeface="Times New Roman" panose="02020603050405020304" pitchFamily="18" charset="0"/>
                <a:cs typeface="Times New Roman" panose="02020603050405020304" pitchFamily="18" charset="0"/>
              </a:rPr>
              <a:t>Политика отказа от всяких войн</a:t>
            </a:r>
            <a:endParaRPr lang="ru-RU" sz="1400" u="sng"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7884368"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56409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492896"/>
            <a:ext cx="7125113" cy="924475"/>
          </a:xfrm>
        </p:spPr>
        <p:txBody>
          <a:bodyPr/>
          <a:lstStyle/>
          <a:p>
            <a:pPr algn="ctr"/>
            <a:r>
              <a:rPr lang="ru-RU" dirty="0" smtClean="0">
                <a:latin typeface="Times New Roman" panose="02020603050405020304" pitchFamily="18" charset="0"/>
                <a:cs typeface="Times New Roman" panose="02020603050405020304" pitchFamily="18" charset="0"/>
              </a:rPr>
              <a:t>Спасибо за внимание!</a:t>
            </a:r>
            <a:endParaRPr lang="ru-RU" dirty="0">
              <a:latin typeface="Times New Roman" panose="02020603050405020304" pitchFamily="18" charset="0"/>
              <a:cs typeface="Times New Roman" panose="02020603050405020304" pitchFamily="18" charset="0"/>
            </a:endParaRPr>
          </a:p>
        </p:txBody>
      </p:sp>
      <p:grpSp>
        <p:nvGrpSpPr>
          <p:cNvPr id="3" name="Group 6"/>
          <p:cNvGrpSpPr>
            <a:grpSpLocks/>
          </p:cNvGrpSpPr>
          <p:nvPr/>
        </p:nvGrpSpPr>
        <p:grpSpPr bwMode="auto">
          <a:xfrm>
            <a:off x="7884368" y="6165304"/>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71636684"/>
      </p:ext>
    </p:extLst>
  </p:cSld>
  <p:clrMapOvr>
    <a:masterClrMapping/>
  </p:clrMapOvr>
</p:sld>
</file>

<file path=ppt/theme/theme1.xml><?xml version="1.0" encoding="utf-8"?>
<a:theme xmlns:a="http://schemas.openxmlformats.org/drawingml/2006/main" name="Summer">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TM01972873[[fn=Лето]]</Template>
  <TotalTime>3482</TotalTime>
  <Words>2885</Words>
  <Application>Microsoft Office PowerPoint</Application>
  <PresentationFormat>Экран (4:3)</PresentationFormat>
  <Paragraphs>176</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Summer</vt:lpstr>
      <vt:lpstr>Лекция 3  Мировоззренческая и гражданская позиция экстремистов и психологическое и социокультурное воздействие на человека в экстремистских организациях </vt:lpstr>
      <vt:lpstr>Лекция 3  Мировоззренческая и гражданская позиция экстремистов </vt:lpstr>
      <vt:lpstr>Особенности мировоззренческой позиции экстремистов и их система отношения к миру. </vt:lpstr>
      <vt:lpstr>Особенности мировоззренческой позиции экстремистов и их система отношения к миру</vt:lpstr>
      <vt:lpstr>Особенности мировоззренческой позиции экстремистов и их система отношения к миру</vt:lpstr>
      <vt:lpstr>Особенности мировоззренческой позиции экстремистов и их система отношения к миру</vt:lpstr>
      <vt:lpstr>Особенности мировоззренческой позиции экстремистов и их система отношения к миру</vt:lpstr>
      <vt:lpstr>Особенности личностных характеристик экстремиста </vt:lpstr>
      <vt:lpstr>Особенности мировоззренческой позиции экстремистов и их система отношения к миру </vt:lpstr>
      <vt:lpstr>Особенности мировоззренческой позиции экстремистов и их система отношения к миру </vt:lpstr>
      <vt:lpstr>Особенности мировоззренческой позиции экстремистов и их система отношения к миру</vt:lpstr>
      <vt:lpstr>Исследователи Ю.М. Антонян и Е.Н. Юрасова </vt:lpstr>
      <vt:lpstr>Социально-демографический портрет экстремиста (Российская криминалогическая ассоциация)</vt:lpstr>
      <vt:lpstr>Общественная опасность экстремиста обусловлена такими психофизическими свойствами как:</vt:lpstr>
      <vt:lpstr>Психологическое (эмоциональное/моральное) насилие</vt:lpstr>
      <vt:lpstr>Средства и методы психологического воздействия на человека</vt:lpstr>
      <vt:lpstr>В качестве средств воздействия используются: </vt:lpstr>
      <vt:lpstr>Методы воздействия - совокупность приемов, реализующих воздействие на:</vt:lpstr>
      <vt:lpstr>Психологические особенности личности экстремиста: гипперидентичность, ксенофобия, антисеметизм</vt:lpstr>
      <vt:lpstr>Психологические особенности личности экстремиста: гипперидентичность, ксенофобия, антисеметизм</vt:lpstr>
      <vt:lpstr>Психологические особенности личности экстремиста: гипперидентичность, ксенофобия, антисеметизм</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Андрей</dc:creator>
  <cp:lastModifiedBy>Харчевникова Елена</cp:lastModifiedBy>
  <cp:revision>83</cp:revision>
  <dcterms:created xsi:type="dcterms:W3CDTF">2016-01-22T05:24:52Z</dcterms:created>
  <dcterms:modified xsi:type="dcterms:W3CDTF">2018-05-10T06:08:29Z</dcterms:modified>
</cp:coreProperties>
</file>