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4" r:id="rId14"/>
    <p:sldId id="275" r:id="rId15"/>
    <p:sldId id="276" r:id="rId16"/>
    <p:sldId id="277" r:id="rId17"/>
    <p:sldId id="278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1CDC6-9D1F-4FC1-984F-E892498D4374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C59E-B1AF-4617-AE24-C9F105801F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8D0697-F285-4096-8B71-02CDBEB1893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TextBox 25"/>
          <p:cNvSpPr txBox="1">
            <a:spLocks noChangeArrowheads="1"/>
          </p:cNvSpPr>
          <p:nvPr/>
        </p:nvSpPr>
        <p:spPr bwMode="auto">
          <a:xfrm>
            <a:off x="762000" y="1981200"/>
            <a:ext cx="810738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Ресурсное обеспечение предприяти</a:t>
            </a:r>
            <a:r>
              <a:rPr lang="ru-RU" sz="3600" b="1" dirty="0" smtClean="0">
                <a:solidFill>
                  <a:srgbClr val="025C78"/>
                </a:solidFill>
                <a:latin typeface="Times New Roman" pitchFamily="18" charset="0"/>
                <a:cs typeface="Times New Roman" pitchFamily="18" charset="0"/>
              </a:rPr>
              <a:t>й туризма. Основные фонды.</a:t>
            </a:r>
            <a:endParaRPr lang="ru-RU" sz="3600" b="1" dirty="0">
              <a:solidFill>
                <a:srgbClr val="025C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3200400"/>
            <a:ext cx="2743200" cy="29600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828800"/>
            <a:ext cx="8229600" cy="4759325"/>
          </a:xfrm>
          <a:prstGeom prst="rect">
            <a:avLst/>
          </a:prstGeom>
        </p:spPr>
        <p:txBody>
          <a:bodyPr/>
          <a:lstStyle/>
          <a:p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Ресурсы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факторы, необходимые для производства определенных благ. </a:t>
            </a: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Экономические ресурсы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природные, людские и произведенные человеком ресурсы, которые необходимы для производства товаров и услуг. Экономические ресурсы могут изменяться под воздействием человека. 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828800"/>
            <a:ext cx="8153400" cy="50292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Капитал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вид ресурса подразделяется как </a:t>
            </a:r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основной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оборотный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капитал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используется в производственном процессе многократно, постепенно перенося свою стоимость на готовый продукт, не теряя при этом своей первоначальной формы.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К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основному капиталу относятся средства труда со сроком эксплуатации не менее 12 месяцев и стоимостью не менее 40000 руб. (с 2010 года).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28600" y="1981200"/>
            <a:ext cx="8458200" cy="4378325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Оборотный </a:t>
            </a:r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капитал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используется полностью в течении одного оборота и его стоимость полностью переносится на стоимость готовой продукции. 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286000"/>
            <a:ext cx="8153400" cy="46831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принадлежности предприятию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Собственные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арендованные 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зависимости от сферы деятельности</a:t>
            </a:r>
            <a:endParaRPr lang="ru-RU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   Производственные – принимающие непосредственное участие в процессе производства.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  Непроизводственные – непосредственное участие не принимают, но находятся на балансе предприятия, при этом амортизационное отчисление не производится. 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Классификация основных фондов.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676400"/>
            <a:ext cx="8153400" cy="54451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соответствии с общероссийским классификатором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Здания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Сооружения, инженерно – строительные объекты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Передаточные устройства (передача электрической, механической и тепловой энергии, жидких и газообразных веществ)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Машины и оборудование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Измерительные и регулирующие приборы и устройства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Вычислительная техника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Транспортные средства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Производственные и хозяйственный инвентарь 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828800"/>
            <a:ext cx="8305800" cy="4530725"/>
          </a:xfrm>
          <a:prstGeom prst="rect">
            <a:avLst/>
          </a:prstGeom>
        </p:spPr>
        <p:txBody>
          <a:bodyPr/>
          <a:lstStyle/>
          <a:p>
            <a:pPr algn="ctr">
              <a:buFontTx/>
              <a:buNone/>
            </a:pPr>
            <a:r>
              <a:rPr lang="ru-RU" sz="2800" b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степени участия в процессе производства: </a:t>
            </a:r>
            <a:endParaRPr lang="ru-RU" sz="28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Активные (машины, оборудование, которые непосредственно влияют на процессы производства, качество и количество труда). </a:t>
            </a:r>
          </a:p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Пассивные (здания и сооружения)</a:t>
            </a:r>
            <a:endParaRPr lang="ru-RU" sz="28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438400"/>
            <a:ext cx="8153400" cy="4683125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Учет </a:t>
            </a: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основных фондов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это денежная оценка для объективной характеристики, планирования, учета динамики, начисления амортизации, определения себестоимости. 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478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Учет и оценка основных фондов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1676400"/>
            <a:ext cx="8153400" cy="4683125"/>
          </a:xfrm>
          <a:prstGeom prst="rect">
            <a:avLst/>
          </a:prstGeom>
        </p:spPr>
        <p:txBody>
          <a:bodyPr/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Методы оценки основных фондов: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полной первоначальной стоимости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Фактическая стоимость по цене приобретения прибавляется стоимость транспортировки и монтажа. 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ОФп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ОФ+Т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остаточной стоимости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Первоначальная стоимость минус износ. 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ОФо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ОФп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И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восстановительной стоимости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Стоимость воспроизводства основных фондов в новых производственных условиях 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ОФв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ОФп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М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Переоц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2057401"/>
            <a:ext cx="8153400" cy="4800600"/>
          </a:xfrm>
          <a:prstGeom prst="rect">
            <a:avLst/>
          </a:prstGeo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sz="28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Пример расчета остаточной стоимости </a:t>
            </a:r>
          </a:p>
          <a:p>
            <a:pPr marL="609600" indent="-609600"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Первоначальная стоимость здания предприятия составляет </a:t>
            </a:r>
          </a:p>
          <a:p>
            <a:pPr marL="609600" indent="-609600"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2 000 тыс. руб., а годовая норма амортизации 1%. Здание находится в эксплуатации 5 лет. </a:t>
            </a:r>
          </a:p>
          <a:p>
            <a:pPr marL="609600" indent="-609600">
              <a:buFontTx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>
              <a:buFontTx/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Оф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ост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= 2 000 – (2000*1/100*5) = 1900 тыс. руб.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1676400"/>
            <a:ext cx="8229600" cy="543401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Оценка основных фондов по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восстановительной стоимости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становится   актуальным  в  периоды постоянного изменения цен. Учет основных фондов по восстановительной стоимости  производится   путем их инвентаризации и переоценки.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Переоценка стоимости основных фондов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производится методом индексации в условиях изменения их рыночной стоимости. Переоценка производится с привлечением специальных органов – компаний, имеющих сертификат по оценке имущества и бизнеса.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1905001"/>
            <a:ext cx="8229600" cy="42211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		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Списание основных средств производится по ликвидационной стоимости.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		</a:t>
            </a:r>
            <a:r>
              <a:rPr kumimoji="0" lang="ru-RU" sz="3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Ликвидационная стоимость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- с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тоимость реализации изношенных или выведенных и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эксплуатации отдельных основных фондов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371599"/>
            <a:ext cx="8229600" cy="47545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Амортизационные отчисления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Особенностью основных фондов является перенесение их стоимости на готовый продукт с целью накопления новой стоимости для восстановления, модернизации и приобретения нового оборудования взамен устаревшего в процессе эксплуатации.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Амортизация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-возмещение основных фондов путем включения части их стоимости затраты на выпуск готовой продукции  или произведенную работу.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600200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		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Амортизационные отчисления начисляются ежемесячно в размере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1/12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годовой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суммы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		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Амортизационная политика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решает вопросы регулирования себестоимости, цены, прибыли за счет формирования налогооблагаемой базы и налога на прибыль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8" name="Group 158"/>
          <p:cNvGraphicFramePr>
            <a:graphicFrameLocks/>
          </p:cNvGraphicFramePr>
          <p:nvPr/>
        </p:nvGraphicFramePr>
        <p:xfrm>
          <a:off x="457200" y="2514600"/>
          <a:ext cx="8229600" cy="4100074"/>
        </p:xfrm>
        <a:graphic>
          <a:graphicData uri="http://schemas.openxmlformats.org/drawingml/2006/table">
            <a:tbl>
              <a:tblPr/>
              <a:tblGrid>
                <a:gridCol w="2998788"/>
                <a:gridCol w="2257425"/>
                <a:gridCol w="2973387"/>
              </a:tblGrid>
              <a:tr h="6223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Простая амортизация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Ускоренная амортизация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0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Выручка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Себестоимость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Амортизационные отчисления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прибыль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(24%)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0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Фонд накопления (А+П)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57200" y="838200"/>
            <a:ext cx="8229600" cy="16303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Пример расчета амортизации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ОФ =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4000</a:t>
            </a:r>
            <a:b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N = 10%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1600200"/>
            <a:ext cx="8229600" cy="84772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Эффективность использования основных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фондов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8600" y="2895600"/>
            <a:ext cx="8382000" cy="31543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	Эффективность использования основных фондов оцениваются в динамике, общего норматива не существует, может быть установлен на конкретном предприятии. 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524000"/>
            <a:ext cx="8229600" cy="46021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Фондоотдача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характеризует, сколько продукции в денежном выражении приходится на 1 рубль реализации стоимости основных фондов.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Фо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В / ОФ</a:t>
            </a:r>
            <a:endParaRPr kumimoji="0" lang="ru-RU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Фондоёмкость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показывает, сколько основных фондов приходится на один рубль продукции. 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Фе=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ОФ / В</a:t>
            </a:r>
            <a:endParaRPr kumimoji="0" lang="ru-RU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Фондовооруженность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определяется среднегодовой стоимостью, приходящихся на одного работника. ПСР – среднесписочная численность персонала.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Фв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ОФ / Ч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Рентабельность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основных фондов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Роф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П / ОФ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 flipV="1">
            <a:off x="1357290" y="1214422"/>
            <a:ext cx="5783742" cy="59469"/>
          </a:xfrm>
          <a:prstGeom prst="rect">
            <a:avLst/>
          </a:prstGeom>
          <a:gradFill flip="none" rotWithShape="1">
            <a:gsLst>
              <a:gs pos="0">
                <a:srgbClr val="025C78"/>
              </a:gs>
              <a:gs pos="80000">
                <a:srgbClr val="0FB1EE"/>
              </a:gs>
              <a:gs pos="100000">
                <a:srgbClr val="00ADEE">
                  <a:alpha val="3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42844" y="214290"/>
            <a:ext cx="3643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Экономика и предпринимательство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социально-культурном сервисе и туризме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2950" name="Picture 6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1699065" cy="1295400"/>
          </a:xfrm>
          <a:prstGeom prst="rect">
            <a:avLst/>
          </a:prstGeom>
          <a:noFill/>
        </p:spPr>
      </p:pic>
      <p:sp>
        <p:nvSpPr>
          <p:cNvPr id="3584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Картинки по запросу ценник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Показатели эффективности использования основных фондов с учетом их структуры и динамики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Коэффициент выбытия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Кв=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ОФвыб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/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ОФнач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Коэффициент обновления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Кобн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ОФприб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/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ОФкон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Коэффициент прироста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Кприр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(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ОФприб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ОФвыб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/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ОФкон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589</Words>
  <PresentationFormat>Экран (4:3)</PresentationFormat>
  <Paragraphs>133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Пользователь Windows</cp:lastModifiedBy>
  <cp:revision>16</cp:revision>
  <dcterms:created xsi:type="dcterms:W3CDTF">2017-08-14T15:09:51Z</dcterms:created>
  <dcterms:modified xsi:type="dcterms:W3CDTF">2017-08-24T15:07:09Z</dcterms:modified>
</cp:coreProperties>
</file>